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60" r:id="rId4"/>
  </p:sldMasterIdLst>
  <p:notesMasterIdLst>
    <p:notesMasterId r:id="rId44"/>
  </p:notesMasterIdLst>
  <p:handoutMasterIdLst>
    <p:handoutMasterId r:id="rId45"/>
  </p:handoutMasterIdLst>
  <p:sldIdLst>
    <p:sldId id="256" r:id="rId5"/>
    <p:sldId id="2659" r:id="rId6"/>
    <p:sldId id="2658" r:id="rId7"/>
    <p:sldId id="2660" r:id="rId8"/>
    <p:sldId id="2661" r:id="rId9"/>
    <p:sldId id="2831" r:id="rId10"/>
    <p:sldId id="2662" r:id="rId11"/>
    <p:sldId id="2663" r:id="rId12"/>
    <p:sldId id="2664" r:id="rId13"/>
    <p:sldId id="2665" r:id="rId14"/>
    <p:sldId id="2666" r:id="rId15"/>
    <p:sldId id="2668" r:id="rId16"/>
    <p:sldId id="2669" r:id="rId17"/>
    <p:sldId id="2909" r:id="rId18"/>
    <p:sldId id="923" r:id="rId19"/>
    <p:sldId id="274" r:id="rId20"/>
    <p:sldId id="2910" r:id="rId21"/>
    <p:sldId id="499" r:id="rId22"/>
    <p:sldId id="2893" r:id="rId23"/>
    <p:sldId id="2911" r:id="rId24"/>
    <p:sldId id="2891" r:id="rId25"/>
    <p:sldId id="2892" r:id="rId26"/>
    <p:sldId id="2600" r:id="rId27"/>
    <p:sldId id="2904" r:id="rId28"/>
    <p:sldId id="2912" r:id="rId29"/>
    <p:sldId id="2897" r:id="rId30"/>
    <p:sldId id="2905" r:id="rId31"/>
    <p:sldId id="2898" r:id="rId32"/>
    <p:sldId id="2899" r:id="rId33"/>
    <p:sldId id="2900" r:id="rId34"/>
    <p:sldId id="2902" r:id="rId35"/>
    <p:sldId id="2903" r:id="rId36"/>
    <p:sldId id="2908" r:id="rId37"/>
    <p:sldId id="2913" r:id="rId38"/>
    <p:sldId id="2835" r:id="rId39"/>
    <p:sldId id="2914" r:id="rId40"/>
    <p:sldId id="2907" r:id="rId41"/>
    <p:sldId id="284" r:id="rId42"/>
    <p:sldId id="2896" r:id="rId43"/>
  </p:sldIdLst>
  <p:sldSz cx="12192000" cy="6858000"/>
  <p:notesSz cx="7010400" cy="92964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9A9B9D"/>
    <a:srgbClr val="8C8D90"/>
    <a:srgbClr val="D9D9D9"/>
    <a:srgbClr val="AEB0AF"/>
    <a:srgbClr val="CEC7C1"/>
    <a:srgbClr val="D25350"/>
    <a:srgbClr val="808184"/>
    <a:srgbClr val="75767A"/>
    <a:srgbClr val="4E4F54"/>
  </p:clrMru>
  <p:extLst>
    <p:ext uri="{E76CE94A-603C-4142-B9EB-6D1370010A27}">
      <p14:discardImageEditData xmlns:p14="http://schemas.microsoft.com/office/powerpoint/2010/main" val="0"/>
    </p:ext>
    <p:ext uri="{D31A062A-798A-4329-ABDD-BBA856620510}">
      <p14:defaultImageDpi xmlns:p14="http://schemas.microsoft.com/office/powerpoint/2010/main" val="33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28C98B4-6B37-4334-B13C-091D9706D549}" v="104" dt="2023-08-08T14:46:43.71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61" autoAdjust="0"/>
    <p:restoredTop sz="87333" autoAdjust="0"/>
  </p:normalViewPr>
  <p:slideViewPr>
    <p:cSldViewPr snapToGrid="0" showGuides="1">
      <p:cViewPr varScale="1">
        <p:scale>
          <a:sx n="108" d="100"/>
          <a:sy n="108" d="100"/>
        </p:scale>
        <p:origin x="100" y="544"/>
      </p:cViewPr>
      <p:guideLst/>
    </p:cSldViewPr>
  </p:slideViewPr>
  <p:notesTextViewPr>
    <p:cViewPr>
      <p:scale>
        <a:sx n="3" d="2"/>
        <a:sy n="3" d="2"/>
      </p:scale>
      <p:origin x="0" y="0"/>
    </p:cViewPr>
  </p:notesTextViewPr>
  <p:sorterViewPr>
    <p:cViewPr>
      <p:scale>
        <a:sx n="80" d="100"/>
        <a:sy n="80" d="100"/>
      </p:scale>
      <p:origin x="0" y="0"/>
    </p:cViewPr>
  </p:sorterViewPr>
  <p:notesViewPr>
    <p:cSldViewPr snapToGrid="0" showGuides="1">
      <p:cViewPr>
        <p:scale>
          <a:sx n="50" d="100"/>
          <a:sy n="50" d="100"/>
        </p:scale>
        <p:origin x="5664" y="1674"/>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50"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8533024-10F1-4BC3-BAA5-CB28D8F9B618}"/>
              </a:ext>
            </a:extLst>
          </p:cNvPr>
          <p:cNvSpPr>
            <a:spLocks noGrp="1"/>
          </p:cNvSpPr>
          <p:nvPr>
            <p:ph type="dt" sz="quarter" idx="1"/>
          </p:nvPr>
        </p:nvSpPr>
        <p:spPr>
          <a:xfrm>
            <a:off x="3970338" y="8810624"/>
            <a:ext cx="3038475" cy="466726"/>
          </a:xfrm>
          <a:prstGeom prst="rect">
            <a:avLst/>
          </a:prstGeom>
        </p:spPr>
        <p:txBody>
          <a:bodyPr vert="horz" lIns="91440" tIns="45720" rIns="91440" bIns="45720" rtlCol="0" anchor="b"/>
          <a:lstStyle>
            <a:lvl1pPr algn="r">
              <a:defRPr sz="1200"/>
            </a:lvl1pPr>
          </a:lstStyle>
          <a:p>
            <a:fld id="{9074A39D-78C5-4FF5-94A2-BCBFAF602A34}" type="datetimeFigureOut">
              <a:rPr lang="en-US" smtClean="0">
                <a:latin typeface="+mn-lt"/>
              </a:rPr>
              <a:t>8/7/2023</a:t>
            </a:fld>
            <a:endParaRPr lang="en-US" dirty="0">
              <a:latin typeface="+mn-lt"/>
            </a:endParaRPr>
          </a:p>
        </p:txBody>
      </p:sp>
      <p:sp>
        <p:nvSpPr>
          <p:cNvPr id="5" name="Slide Number Placeholder 4">
            <a:extLst>
              <a:ext uri="{FF2B5EF4-FFF2-40B4-BE49-F238E27FC236}">
                <a16:creationId xmlns:a16="http://schemas.microsoft.com/office/drawing/2014/main" id="{D1D2005F-34EB-4228-A469-9DA7EF685E32}"/>
              </a:ext>
            </a:extLst>
          </p:cNvPr>
          <p:cNvSpPr>
            <a:spLocks noGrp="1"/>
          </p:cNvSpPr>
          <p:nvPr>
            <p:ph type="sldNum" sz="quarter" idx="3"/>
          </p:nvPr>
        </p:nvSpPr>
        <p:spPr>
          <a:xfrm>
            <a:off x="0" y="8810626"/>
            <a:ext cx="3038475" cy="466726"/>
          </a:xfrm>
          <a:prstGeom prst="rect">
            <a:avLst/>
          </a:prstGeom>
        </p:spPr>
        <p:txBody>
          <a:bodyPr vert="horz" lIns="91440" tIns="45720" rIns="91440" bIns="45720" rtlCol="0" anchor="b"/>
          <a:lstStyle>
            <a:lvl1pPr algn="r">
              <a:defRPr sz="1200"/>
            </a:lvl1pPr>
          </a:lstStyle>
          <a:p>
            <a:pPr algn="l"/>
            <a:fld id="{C75DCF9F-B5D2-4E17-BF72-5579017E6EA3}" type="slidenum">
              <a:rPr lang="en-US" smtClean="0">
                <a:latin typeface="+mn-lt"/>
              </a:rPr>
              <a:pPr algn="l"/>
              <a:t>‹#›</a:t>
            </a:fld>
            <a:endParaRPr lang="en-US" dirty="0">
              <a:latin typeface="+mn-lt"/>
            </a:endParaRPr>
          </a:p>
        </p:txBody>
      </p:sp>
    </p:spTree>
    <p:extLst>
      <p:ext uri="{BB962C8B-B14F-4D97-AF65-F5344CB8AC3E}">
        <p14:creationId xmlns:p14="http://schemas.microsoft.com/office/powerpoint/2010/main" val="17357578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idx="1"/>
          </p:nvPr>
        </p:nvSpPr>
        <p:spPr>
          <a:xfrm>
            <a:off x="3970341" y="8801100"/>
            <a:ext cx="3038475" cy="466726"/>
          </a:xfrm>
          <a:prstGeom prst="rect">
            <a:avLst/>
          </a:prstGeom>
        </p:spPr>
        <p:txBody>
          <a:bodyPr vert="horz" lIns="91440" tIns="45720" rIns="91440" bIns="45720" rtlCol="0"/>
          <a:lstStyle>
            <a:lvl1pPr algn="r">
              <a:defRPr sz="1200">
                <a:latin typeface="+mn-lt"/>
              </a:defRPr>
            </a:lvl1pPr>
          </a:lstStyle>
          <a:p>
            <a:fld id="{D7992059-949A-4D84-A84D-82EB5F97947B}" type="datetimeFigureOut">
              <a:rPr lang="en-US" smtClean="0"/>
              <a:pPr/>
              <a:t>8/7/2023</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701675" y="4473577"/>
            <a:ext cx="5607050" cy="3660774"/>
          </a:xfrm>
          <a:prstGeom prst="rect">
            <a:avLst/>
          </a:prstGeom>
        </p:spPr>
        <p:txBody>
          <a:bodyPr vert="horz" lIns="91440" tIns="45720" rIns="91440" bIns="4572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5"/>
          </p:nvPr>
        </p:nvSpPr>
        <p:spPr>
          <a:xfrm>
            <a:off x="1" y="8801100"/>
            <a:ext cx="3038475" cy="466726"/>
          </a:xfrm>
          <a:prstGeom prst="rect">
            <a:avLst/>
          </a:prstGeom>
        </p:spPr>
        <p:txBody>
          <a:bodyPr vert="horz" lIns="91440" tIns="45720" rIns="91440" bIns="45720" rtlCol="0" anchor="b"/>
          <a:lstStyle>
            <a:lvl1pPr algn="l">
              <a:defRPr sz="1200">
                <a:latin typeface="+mn-lt"/>
              </a:defRPr>
            </a:lvl1pPr>
          </a:lstStyle>
          <a:p>
            <a:fld id="{DBFF095A-F86B-4B29-8A9F-DF3D3D1F3E2A}" type="slidenum">
              <a:rPr lang="en-US" smtClean="0"/>
              <a:pPr/>
              <a:t>‹#›</a:t>
            </a:fld>
            <a:endParaRPr lang="en-US" dirty="0"/>
          </a:p>
        </p:txBody>
      </p:sp>
    </p:spTree>
    <p:extLst>
      <p:ext uri="{BB962C8B-B14F-4D97-AF65-F5344CB8AC3E}">
        <p14:creationId xmlns:p14="http://schemas.microsoft.com/office/powerpoint/2010/main" val="1877089979"/>
      </p:ext>
    </p:extLst>
  </p:cSld>
  <p:clrMap bg1="lt1" tx1="dk1" bg2="lt2" tx2="dk2" accent1="accent1" accent2="accent2" accent3="accent3" accent4="accent4" accent5="accent5" accent6="accent6" hlink="hlink" folHlink="folHlink"/>
  <p:notesStyle>
    <a:lvl1pPr marL="0" algn="l" defTabSz="914400" rtl="0" eaLnBrk="1" latinLnBrk="0" hangingPunct="1">
      <a:lnSpc>
        <a:spcPct val="90000"/>
      </a:lnSpc>
      <a:spcBef>
        <a:spcPts val="300"/>
      </a:spcBef>
      <a:defRPr sz="1200" kern="1200">
        <a:solidFill>
          <a:schemeClr val="tx1"/>
        </a:solidFill>
        <a:latin typeface="+mn-lt"/>
        <a:ea typeface="+mn-ea"/>
        <a:cs typeface="+mn-cs"/>
      </a:defRPr>
    </a:lvl1pPr>
    <a:lvl2pPr marL="457200" algn="l" defTabSz="914400" rtl="0" eaLnBrk="1" latinLnBrk="0" hangingPunct="1">
      <a:lnSpc>
        <a:spcPct val="90000"/>
      </a:lnSpc>
      <a:spcBef>
        <a:spcPts val="300"/>
      </a:spcBef>
      <a:defRPr sz="1200" kern="1200">
        <a:solidFill>
          <a:schemeClr val="tx1"/>
        </a:solidFill>
        <a:latin typeface="+mn-lt"/>
        <a:ea typeface="+mn-ea"/>
        <a:cs typeface="+mn-cs"/>
      </a:defRPr>
    </a:lvl2pPr>
    <a:lvl3pPr marL="914400" algn="l" defTabSz="914400" rtl="0" eaLnBrk="1" latinLnBrk="0" hangingPunct="1">
      <a:lnSpc>
        <a:spcPct val="90000"/>
      </a:lnSpc>
      <a:spcBef>
        <a:spcPts val="300"/>
      </a:spcBef>
      <a:defRPr sz="1200" kern="1200">
        <a:solidFill>
          <a:schemeClr val="tx1"/>
        </a:solidFill>
        <a:latin typeface="+mn-lt"/>
        <a:ea typeface="+mn-ea"/>
        <a:cs typeface="+mn-cs"/>
      </a:defRPr>
    </a:lvl3pPr>
    <a:lvl4pPr marL="1371600" algn="l" defTabSz="914400" rtl="0" eaLnBrk="1" latinLnBrk="0" hangingPunct="1">
      <a:lnSpc>
        <a:spcPct val="90000"/>
      </a:lnSpc>
      <a:spcBef>
        <a:spcPts val="300"/>
      </a:spcBef>
      <a:defRPr sz="1200" kern="1200">
        <a:solidFill>
          <a:schemeClr val="tx1"/>
        </a:solidFill>
        <a:latin typeface="+mn-lt"/>
        <a:ea typeface="+mn-ea"/>
        <a:cs typeface="+mn-cs"/>
      </a:defRPr>
    </a:lvl4pPr>
    <a:lvl5pPr marL="1828800" algn="l" defTabSz="914400" rtl="0" eaLnBrk="1" latinLnBrk="0" hangingPunct="1">
      <a:lnSpc>
        <a:spcPct val="90000"/>
      </a:lnSpc>
      <a:spcBef>
        <a:spcPts val="300"/>
      </a:spcBef>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ZEEP – Sept. 5, 1945</a:t>
            </a:r>
          </a:p>
        </p:txBody>
      </p:sp>
      <p:sp>
        <p:nvSpPr>
          <p:cNvPr id="4" name="Slide Number Placeholder 3"/>
          <p:cNvSpPr>
            <a:spLocks noGrp="1"/>
          </p:cNvSpPr>
          <p:nvPr>
            <p:ph type="sldNum" sz="quarter" idx="5"/>
          </p:nvPr>
        </p:nvSpPr>
        <p:spPr/>
        <p:txBody>
          <a:bodyPr/>
          <a:lstStyle/>
          <a:p>
            <a:fld id="{FDF2FDA3-F2F2-A94F-A58B-1B0360E20558}" type="slidenum">
              <a:rPr lang="en-US" smtClean="0"/>
              <a:t>6</a:t>
            </a:fld>
            <a:endParaRPr lang="en-US"/>
          </a:p>
        </p:txBody>
      </p:sp>
    </p:spTree>
    <p:extLst>
      <p:ext uri="{BB962C8B-B14F-4D97-AF65-F5344CB8AC3E}">
        <p14:creationId xmlns:p14="http://schemas.microsoft.com/office/powerpoint/2010/main" val="41672182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SC designated user facilities: CNMS, HFIR, SNS, and OLCF. </a:t>
            </a:r>
          </a:p>
          <a:p>
            <a:r>
              <a:rPr lang="en-US" dirty="0"/>
              <a:t>EERE “shared R&amp;D facilities” (per DOE Office of Technology Transitions): BTRIC, CFTF, MDF, and NTRC</a:t>
            </a:r>
          </a:p>
          <a:p>
            <a:r>
              <a:rPr lang="en-US" dirty="0"/>
              <a:t>Center for Structural Molecular Biology (BER-sponsored beamline at HFIR); </a:t>
            </a:r>
          </a:p>
          <a:p>
            <a:r>
              <a:rPr lang="en-US" dirty="0"/>
              <a:t>NOT SHOWN HERE:</a:t>
            </a:r>
          </a:p>
          <a:p>
            <a:r>
              <a:rPr lang="en-US" dirty="0"/>
              <a:t>DOE-NE Nuclear Science User Facilities (NSUF) facilities: HFIR, Irradiated Fuels Examination Laboratory (IFEL), Irradiated Materials Examination and Testing Facility (IMET), Low Activation Materials Design and Analysis Laboratory (LAMDA)</a:t>
            </a:r>
          </a:p>
          <a:p>
            <a:r>
              <a:rPr lang="en-US" dirty="0"/>
              <a:t>Also on OTT list of “Shared R&amp;D Facilities”: </a:t>
            </a:r>
          </a:p>
          <a:p>
            <a:r>
              <a:rPr lang="en-US" dirty="0"/>
              <a:t>SPRUCE field research site; High Temperature Materials Laboratory; Oak Ridge National Environmental Research Park; Safeguards Laboratory; Radiochemical </a:t>
            </a:r>
            <a:r>
              <a:rPr lang="en-US" dirty="0" err="1"/>
              <a:t>Engingering</a:t>
            </a:r>
            <a:r>
              <a:rPr lang="en-US" dirty="0"/>
              <a:t> Development Center</a:t>
            </a:r>
          </a:p>
        </p:txBody>
      </p:sp>
      <p:sp>
        <p:nvSpPr>
          <p:cNvPr id="4" name="Slide Number Placeholder 3"/>
          <p:cNvSpPr>
            <a:spLocks noGrp="1"/>
          </p:cNvSpPr>
          <p:nvPr>
            <p:ph type="sldNum" sz="quarter" idx="10"/>
          </p:nvPr>
        </p:nvSpPr>
        <p:spPr/>
        <p:txBody>
          <a:bodyPr/>
          <a:lstStyle/>
          <a:p>
            <a:fld id="{54E672D7-8E2D-4611-973D-F4591A707C34}" type="slidenum">
              <a:rPr lang="en-US" smtClean="0"/>
              <a:pPr/>
              <a:t>15</a:t>
            </a:fld>
            <a:endParaRPr lang="en-US" dirty="0"/>
          </a:p>
        </p:txBody>
      </p:sp>
      <p:sp>
        <p:nvSpPr>
          <p:cNvPr id="7" name="Slide Image Placeholder 6">
            <a:extLst>
              <a:ext uri="{FF2B5EF4-FFF2-40B4-BE49-F238E27FC236}">
                <a16:creationId xmlns:a16="http://schemas.microsoft.com/office/drawing/2014/main" id="{8A84F7E6-5CD0-4D2B-BAF7-1B24CCA54936}"/>
              </a:ext>
            </a:extLst>
          </p:cNvPr>
          <p:cNvSpPr>
            <a:spLocks noGrp="1" noRot="1" noChangeAspect="1"/>
          </p:cNvSpPr>
          <p:nvPr>
            <p:ph type="sldImg"/>
          </p:nvPr>
        </p:nvSpPr>
        <p:spPr/>
      </p:sp>
    </p:spTree>
    <p:extLst>
      <p:ext uri="{BB962C8B-B14F-4D97-AF65-F5344CB8AC3E}">
        <p14:creationId xmlns:p14="http://schemas.microsoft.com/office/powerpoint/2010/main" val="34222386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90000"/>
              </a:lnSpc>
              <a:spcBef>
                <a:spcPts val="300"/>
              </a:spcBef>
              <a:spcAft>
                <a:spcPts val="0"/>
              </a:spcAft>
              <a:buClrTx/>
              <a:buSzTx/>
              <a:buFontTx/>
              <a:buNone/>
              <a:tabLst/>
              <a:defRPr/>
            </a:pPr>
            <a:r>
              <a:rPr lang="en-US" dirty="0"/>
              <a:t>Objective for this slide: </a:t>
            </a:r>
            <a:r>
              <a:rPr lang="en-US" b="1" dirty="0"/>
              <a:t>Who we are and where we’re going.</a:t>
            </a:r>
          </a:p>
          <a:p>
            <a:pPr marL="0" marR="0" lvl="0" indent="0" algn="l" defTabSz="914400" rtl="0" eaLnBrk="1" fontAlgn="auto" latinLnBrk="0" hangingPunct="1">
              <a:lnSpc>
                <a:spcPct val="90000"/>
              </a:lnSpc>
              <a:spcBef>
                <a:spcPts val="300"/>
              </a:spcBef>
              <a:spcAft>
                <a:spcPts val="0"/>
              </a:spcAft>
              <a:buClrTx/>
              <a:buSzTx/>
              <a:buFontTx/>
              <a:buNone/>
              <a:tabLst/>
              <a:defRPr/>
            </a:pPr>
            <a:r>
              <a:rPr lang="en-US" dirty="0"/>
              <a:t>The vision/strategy was created by the ALDs in June/July – please use that and capture the essence of your culture. </a:t>
            </a:r>
          </a:p>
          <a:p>
            <a:pPr marL="0" marR="0" lvl="0" indent="0" algn="l" defTabSz="914400" rtl="0" eaLnBrk="1" fontAlgn="auto" latinLnBrk="0" hangingPunct="1">
              <a:lnSpc>
                <a:spcPct val="90000"/>
              </a:lnSpc>
              <a:spcBef>
                <a:spcPts val="300"/>
              </a:spcBef>
              <a:spcAft>
                <a:spcPts val="0"/>
              </a:spcAft>
              <a:buClrTx/>
              <a:buSzTx/>
              <a:buFontTx/>
              <a:buNone/>
              <a:tabLst/>
              <a:defRPr/>
            </a:pPr>
            <a:endParaRPr lang="en-US" dirty="0"/>
          </a:p>
          <a:p>
            <a:r>
              <a:rPr lang="en-US" b="1" dirty="0"/>
              <a:t>Summit</a:t>
            </a:r>
          </a:p>
          <a:p>
            <a:r>
              <a:rPr lang="en-US" dirty="0"/>
              <a:t>Summit is the next leap in leadership-class computing systems for open science. With Summit we will be able to address, with greater complexity and higher fidelity, questions concerning who we are, our place on earth, and in our universe.</a:t>
            </a:r>
          </a:p>
          <a:p>
            <a:r>
              <a:rPr lang="en-US" dirty="0"/>
              <a:t>Summit, launched in 2018, delivers 8 times the computational performance of Titan’s 18,688 nodes, using only 4,608 nodes. Like Titan, Summit has a hybrid architecture, and each node contains multiple IBM POWER9 CPUs and NVIDIA Volta GPUs all connected together with NVIDIA’s high-speed </a:t>
            </a:r>
            <a:r>
              <a:rPr lang="en-US" dirty="0" err="1"/>
              <a:t>NVLink</a:t>
            </a:r>
            <a:r>
              <a:rPr lang="en-US" dirty="0"/>
              <a:t>. Each node has over half a terabyte of coherent memory (high bandwidth memory + DDR4) addressable by all CPUs and GPUs plus 800GB of non-volatile RAM that can be used as a burst buffer or as extended memory. To provide a high rate of I/O throughput, the nodes are connected in a non-blocking fat-tree using a dual-rail Mellanox EDR InfiniBand interconnect.</a:t>
            </a:r>
          </a:p>
          <a:p>
            <a:endParaRPr lang="en-US" dirty="0"/>
          </a:p>
        </p:txBody>
      </p:sp>
      <p:sp>
        <p:nvSpPr>
          <p:cNvPr id="4" name="Slide Number Placeholder 3"/>
          <p:cNvSpPr>
            <a:spLocks noGrp="1"/>
          </p:cNvSpPr>
          <p:nvPr>
            <p:ph type="sldNum" sz="quarter" idx="5"/>
          </p:nvPr>
        </p:nvSpPr>
        <p:spPr/>
        <p:txBody>
          <a:bodyPr/>
          <a:lstStyle/>
          <a:p>
            <a:fld id="{0C8734EE-C853-4F9B-9A7A-FF838D84B4D9}" type="slidenum">
              <a:rPr lang="en-US" smtClean="0"/>
              <a:t>16</a:t>
            </a:fld>
            <a:endParaRPr lang="en-US"/>
          </a:p>
        </p:txBody>
      </p:sp>
    </p:spTree>
    <p:extLst>
      <p:ext uri="{BB962C8B-B14F-4D97-AF65-F5344CB8AC3E}">
        <p14:creationId xmlns:p14="http://schemas.microsoft.com/office/powerpoint/2010/main" val="791247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Notes needed for CNMS and CSMB</a:t>
            </a:r>
          </a:p>
        </p:txBody>
      </p:sp>
      <p:sp>
        <p:nvSpPr>
          <p:cNvPr id="4" name="Slide Number Placeholder 3"/>
          <p:cNvSpPr>
            <a:spLocks noGrp="1"/>
          </p:cNvSpPr>
          <p:nvPr>
            <p:ph type="sldNum" sz="quarter" idx="5"/>
          </p:nvPr>
        </p:nvSpPr>
        <p:spPr/>
        <p:txBody>
          <a:bodyPr/>
          <a:lstStyle/>
          <a:p>
            <a:fld id="{DBFF095A-F86B-4B29-8A9F-DF3D3D1F3E2A}" type="slidenum">
              <a:rPr lang="en-US" smtClean="0"/>
              <a:pPr/>
              <a:t>18</a:t>
            </a:fld>
            <a:endParaRPr lang="en-US" dirty="0"/>
          </a:p>
        </p:txBody>
      </p:sp>
    </p:spTree>
    <p:extLst>
      <p:ext uri="{BB962C8B-B14F-4D97-AF65-F5344CB8AC3E}">
        <p14:creationId xmlns:p14="http://schemas.microsoft.com/office/powerpoint/2010/main" val="30225608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FF095A-F86B-4B29-8A9F-DF3D3D1F3E2A}" type="slidenum">
              <a:rPr lang="en-US" smtClean="0"/>
              <a:pPr/>
              <a:t>19</a:t>
            </a:fld>
            <a:endParaRPr lang="en-US" dirty="0"/>
          </a:p>
        </p:txBody>
      </p:sp>
    </p:spTree>
    <p:extLst>
      <p:ext uri="{BB962C8B-B14F-4D97-AF65-F5344CB8AC3E}">
        <p14:creationId xmlns:p14="http://schemas.microsoft.com/office/powerpoint/2010/main" val="12621748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FF095A-F86B-4B29-8A9F-DF3D3D1F3E2A}" type="slidenum">
              <a:rPr lang="en-US" smtClean="0"/>
              <a:pPr/>
              <a:t>23</a:t>
            </a:fld>
            <a:endParaRPr lang="en-US" dirty="0"/>
          </a:p>
        </p:txBody>
      </p:sp>
    </p:spTree>
    <p:extLst>
      <p:ext uri="{BB962C8B-B14F-4D97-AF65-F5344CB8AC3E}">
        <p14:creationId xmlns:p14="http://schemas.microsoft.com/office/powerpoint/2010/main" val="12556941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BFF095A-F86B-4B29-8A9F-DF3D3D1F3E2A}" type="slidenum">
              <a:rPr lang="en-US" smtClean="0"/>
              <a:t>38</a:t>
            </a:fld>
            <a:endParaRPr lang="en-US"/>
          </a:p>
        </p:txBody>
      </p:sp>
    </p:spTree>
    <p:extLst>
      <p:ext uri="{BB962C8B-B14F-4D97-AF65-F5344CB8AC3E}">
        <p14:creationId xmlns:p14="http://schemas.microsoft.com/office/powerpoint/2010/main" val="3184782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FF095A-F86B-4B29-8A9F-DF3D3D1F3E2A}" type="slidenum">
              <a:rPr lang="en-US" smtClean="0"/>
              <a:pPr/>
              <a:t>39</a:t>
            </a:fld>
            <a:endParaRPr lang="en-US" dirty="0"/>
          </a:p>
        </p:txBody>
      </p:sp>
    </p:spTree>
    <p:extLst>
      <p:ext uri="{BB962C8B-B14F-4D97-AF65-F5344CB8AC3E}">
        <p14:creationId xmlns:p14="http://schemas.microsoft.com/office/powerpoint/2010/main" val="56416880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337BA4A-B024-42C0-AEE3-721B228F8259}"/>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2" name="Rectangle 11">
            <a:extLst>
              <a:ext uri="{FF2B5EF4-FFF2-40B4-BE49-F238E27FC236}">
                <a16:creationId xmlns:a16="http://schemas.microsoft.com/office/drawing/2014/main" id="{C29E6EA7-E7F1-42F0-95B8-1B1A5A465AF6}"/>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pic>
        <p:nvPicPr>
          <p:cNvPr id="5" name="Picture 4">
            <a:extLst>
              <a:ext uri="{FF2B5EF4-FFF2-40B4-BE49-F238E27FC236}">
                <a16:creationId xmlns:a16="http://schemas.microsoft.com/office/drawing/2014/main" id="{F7A5D040-4FD6-4BA1-AC81-B5CFF26CC671}"/>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a:stretch/>
        </p:blipFill>
        <p:spPr>
          <a:xfrm>
            <a:off x="274321" y="1074420"/>
            <a:ext cx="11334582" cy="4233245"/>
          </a:xfrm>
          <a:prstGeom prst="rect">
            <a:avLst/>
          </a:prstGeom>
        </p:spPr>
      </p:pic>
      <p:sp>
        <p:nvSpPr>
          <p:cNvPr id="10" name="TextBox 9"/>
          <p:cNvSpPr txBox="1"/>
          <p:nvPr userDrawn="1"/>
        </p:nvSpPr>
        <p:spPr>
          <a:xfrm>
            <a:off x="267160" y="5343835"/>
            <a:ext cx="5384807" cy="276999"/>
          </a:xfrm>
          <a:prstGeom prst="rect">
            <a:avLst/>
          </a:prstGeom>
          <a:noFill/>
        </p:spPr>
        <p:txBody>
          <a:bodyPr wrap="square" rtlCol="0">
            <a:spAutoFit/>
          </a:bodyPr>
          <a:lstStyle/>
          <a:p>
            <a:r>
              <a:rPr lang="en-US" sz="1200" b="0" dirty="0">
                <a:solidFill>
                  <a:schemeClr val="tx1"/>
                </a:solidFill>
                <a:latin typeface="Century Gothic" panose="020B0502020202020204" pitchFamily="34" charset="0"/>
              </a:rPr>
              <a:t>ORNL is managed by UT-Battelle, LLC for the US Department of Energy</a:t>
            </a:r>
          </a:p>
        </p:txBody>
      </p:sp>
      <p:sp>
        <p:nvSpPr>
          <p:cNvPr id="2" name="Title 1"/>
          <p:cNvSpPr>
            <a:spLocks noGrp="1"/>
          </p:cNvSpPr>
          <p:nvPr userDrawn="1">
            <p:ph type="ctrTitle" hasCustomPrompt="1"/>
          </p:nvPr>
        </p:nvSpPr>
        <p:spPr>
          <a:xfrm>
            <a:off x="428736" y="1388962"/>
            <a:ext cx="8678194" cy="978729"/>
          </a:xfrm>
        </p:spPr>
        <p:txBody>
          <a:bodyPr/>
          <a:lstStyle>
            <a:lvl1pPr algn="l">
              <a:defRPr sz="3200" b="0" baseline="0">
                <a:solidFill>
                  <a:schemeClr val="bg1"/>
                </a:solidFill>
                <a:latin typeface="Century Gothic" panose="020B0502020202020204" pitchFamily="34" charset="0"/>
              </a:defRPr>
            </a:lvl1pPr>
          </a:lstStyle>
          <a:p>
            <a:r>
              <a:rPr lang="en-US" dirty="0"/>
              <a:t>Click to edit Master </a:t>
            </a:r>
            <a:br>
              <a:rPr lang="en-US" dirty="0"/>
            </a:br>
            <a:r>
              <a:rPr lang="en-US" dirty="0"/>
              <a:t>title style</a:t>
            </a:r>
          </a:p>
        </p:txBody>
      </p:sp>
      <p:sp>
        <p:nvSpPr>
          <p:cNvPr id="3" name="Subtitle 2"/>
          <p:cNvSpPr>
            <a:spLocks noGrp="1"/>
          </p:cNvSpPr>
          <p:nvPr userDrawn="1">
            <p:ph type="subTitle" idx="1"/>
          </p:nvPr>
        </p:nvSpPr>
        <p:spPr>
          <a:xfrm>
            <a:off x="447481" y="3013455"/>
            <a:ext cx="5440514" cy="2028101"/>
          </a:xfrm>
        </p:spPr>
        <p:txBody>
          <a:bodyPr/>
          <a:lstStyle>
            <a:lvl1pPr marL="0" indent="0" algn="l">
              <a:buNone/>
              <a:defRPr sz="2000" baseline="0">
                <a:solidFill>
                  <a:schemeClr val="bg1"/>
                </a:solidFill>
                <a:latin typeface="Century Gothic" panose="020B0502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13" name="Picture 12">
            <a:extLst>
              <a:ext uri="{FF2B5EF4-FFF2-40B4-BE49-F238E27FC236}">
                <a16:creationId xmlns:a16="http://schemas.microsoft.com/office/drawing/2014/main" id="{05E99884-2636-4794-A093-0F9256951E03}"/>
              </a:ext>
            </a:extLst>
          </p:cNvPr>
          <p:cNvPicPr>
            <a:picLocks noChangeAspect="1"/>
          </p:cNvPicPr>
          <p:nvPr userDrawn="1"/>
        </p:nvPicPr>
        <p:blipFill>
          <a:blip r:embed="rId3"/>
          <a:stretch>
            <a:fillRect/>
          </a:stretch>
        </p:blipFill>
        <p:spPr>
          <a:xfrm>
            <a:off x="413129" y="456244"/>
            <a:ext cx="1088136" cy="261860"/>
          </a:xfrm>
          <a:prstGeom prst="rect">
            <a:avLst/>
          </a:prstGeom>
        </p:spPr>
      </p:pic>
      <p:sp>
        <p:nvSpPr>
          <p:cNvPr id="15" name="Freeform 7">
            <a:extLst>
              <a:ext uri="{FF2B5EF4-FFF2-40B4-BE49-F238E27FC236}">
                <a16:creationId xmlns:a16="http://schemas.microsoft.com/office/drawing/2014/main" id="{454A96CC-B6D3-471D-892D-1DBFEFBD0D12}"/>
              </a:ext>
            </a:extLst>
          </p:cNvPr>
          <p:cNvSpPr>
            <a:spLocks/>
          </p:cNvSpPr>
          <p:nvPr userDrawn="1"/>
        </p:nvSpPr>
        <p:spPr bwMode="auto">
          <a:xfrm>
            <a:off x="6096000" y="0"/>
            <a:ext cx="6096000" cy="6858000"/>
          </a:xfrm>
          <a:custGeom>
            <a:avLst/>
            <a:gdLst>
              <a:gd name="T0" fmla="*/ 3049 w 3388"/>
              <a:gd name="T1" fmla="*/ 0 h 3815"/>
              <a:gd name="T2" fmla="*/ 3049 w 3388"/>
              <a:gd name="T3" fmla="*/ 2951 h 3815"/>
              <a:gd name="T4" fmla="*/ 0 w 3388"/>
              <a:gd name="T5" fmla="*/ 2951 h 3815"/>
              <a:gd name="T6" fmla="*/ 0 w 3388"/>
              <a:gd name="T7" fmla="*/ 3815 h 3815"/>
              <a:gd name="T8" fmla="*/ 3388 w 3388"/>
              <a:gd name="T9" fmla="*/ 3815 h 3815"/>
              <a:gd name="T10" fmla="*/ 3388 w 3388"/>
              <a:gd name="T11" fmla="*/ 2969 h 3815"/>
              <a:gd name="T12" fmla="*/ 3388 w 3388"/>
              <a:gd name="T13" fmla="*/ 2951 h 3815"/>
              <a:gd name="T14" fmla="*/ 3388 w 3388"/>
              <a:gd name="T15" fmla="*/ 0 h 3815"/>
              <a:gd name="T16" fmla="*/ 3049 w 3388"/>
              <a:gd name="T17" fmla="*/ 0 h 3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88" h="3815">
                <a:moveTo>
                  <a:pt x="3049" y="0"/>
                </a:moveTo>
                <a:lnTo>
                  <a:pt x="3049" y="2951"/>
                </a:lnTo>
                <a:lnTo>
                  <a:pt x="0" y="2951"/>
                </a:lnTo>
                <a:lnTo>
                  <a:pt x="0" y="3815"/>
                </a:lnTo>
                <a:lnTo>
                  <a:pt x="3388" y="3815"/>
                </a:lnTo>
                <a:lnTo>
                  <a:pt x="3388" y="2969"/>
                </a:lnTo>
                <a:lnTo>
                  <a:pt x="3388" y="2951"/>
                </a:lnTo>
                <a:lnTo>
                  <a:pt x="3388" y="0"/>
                </a:lnTo>
                <a:lnTo>
                  <a:pt x="3049" y="0"/>
                </a:lnTo>
                <a:close/>
              </a:path>
            </a:pathLst>
          </a:custGeom>
          <a:solidFill>
            <a:srgbClr val="BFBFB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latin typeface="+mn-lt"/>
              <a:cs typeface="+mn-cs"/>
            </a:endParaRPr>
          </a:p>
        </p:txBody>
      </p:sp>
      <p:pic>
        <p:nvPicPr>
          <p:cNvPr id="14" name="Picture 13">
            <a:extLst>
              <a:ext uri="{FF2B5EF4-FFF2-40B4-BE49-F238E27FC236}">
                <a16:creationId xmlns:a16="http://schemas.microsoft.com/office/drawing/2014/main" id="{027030A5-C7D7-48D4-B261-45DC936EE5D9}"/>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9934576" y="5409488"/>
            <a:ext cx="1603756" cy="388553"/>
          </a:xfrm>
          <a:prstGeom prst="rect">
            <a:avLst/>
          </a:prstGeom>
        </p:spPr>
      </p:pic>
    </p:spTree>
    <p:extLst>
      <p:ext uri="{BB962C8B-B14F-4D97-AF65-F5344CB8AC3E}">
        <p14:creationId xmlns:p14="http://schemas.microsoft.com/office/powerpoint/2010/main" val="3793082440"/>
      </p:ext>
    </p:extLst>
  </p:cSld>
  <p:clrMapOvr>
    <a:masterClrMapping/>
  </p:clrMapOvr>
  <p:extLst>
    <p:ext uri="{DCECCB84-F9BA-43D5-87BE-67443E8EF086}">
      <p15:sldGuideLst xmlns:p15="http://schemas.microsoft.com/office/powerpoint/2012/main">
        <p15:guide id="1" pos="216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Dk green picture layout">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ED81066A-C24A-4E74-9351-F12B6561E2D3}"/>
              </a:ext>
            </a:extLst>
          </p:cNvPr>
          <p:cNvSpPr>
            <a:spLocks noGrp="1"/>
          </p:cNvSpPr>
          <p:nvPr>
            <p:ph type="pic" sz="quarter" idx="10"/>
          </p:nvPr>
        </p:nvSpPr>
        <p:spPr>
          <a:xfrm>
            <a:off x="6095637" y="1083755"/>
            <a:ext cx="5486764" cy="4219290"/>
          </a:xfrm>
          <a:noFill/>
        </p:spPr>
        <p:txBody>
          <a:bodyPr/>
          <a:lstStyle>
            <a:lvl1pPr marL="0" indent="0">
              <a:buNone/>
              <a:defRPr/>
            </a:lvl1pPr>
          </a:lstStyle>
          <a:p>
            <a:r>
              <a:rPr lang="en-US"/>
              <a:t>Click icon to add picture</a:t>
            </a:r>
            <a:endParaRPr lang="en-US" dirty="0"/>
          </a:p>
        </p:txBody>
      </p:sp>
      <p:sp>
        <p:nvSpPr>
          <p:cNvPr id="22" name="Rectangle 21">
            <a:extLst>
              <a:ext uri="{FF2B5EF4-FFF2-40B4-BE49-F238E27FC236}">
                <a16:creationId xmlns:a16="http://schemas.microsoft.com/office/drawing/2014/main" id="{2272F0CA-07C0-447D-AD25-74BF79400D69}"/>
              </a:ext>
            </a:extLst>
          </p:cNvPr>
          <p:cNvSpPr/>
          <p:nvPr userDrawn="1"/>
        </p:nvSpPr>
        <p:spPr>
          <a:xfrm>
            <a:off x="274320" y="1078992"/>
            <a:ext cx="5821680" cy="4221671"/>
          </a:xfrm>
          <a:prstGeom prst="rect">
            <a:avLst/>
          </a:prstGeom>
          <a:solidFill>
            <a:srgbClr val="CFCFC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 name="Title 1"/>
          <p:cNvSpPr>
            <a:spLocks noGrp="1"/>
          </p:cNvSpPr>
          <p:nvPr>
            <p:ph type="title" hasCustomPrompt="1"/>
          </p:nvPr>
        </p:nvSpPr>
        <p:spPr>
          <a:xfrm>
            <a:off x="388079" y="1275788"/>
            <a:ext cx="5537405" cy="978729"/>
          </a:xfrm>
        </p:spPr>
        <p:txBody>
          <a:bodyPr/>
          <a:lstStyle>
            <a:lvl1pPr>
              <a:lnSpc>
                <a:spcPct val="90000"/>
              </a:lnSpc>
              <a:defRPr sz="3200" b="0">
                <a:solidFill>
                  <a:schemeClr val="tx1"/>
                </a:solidFill>
                <a:latin typeface="Century Gothic" panose="020B0502020202020204" pitchFamily="34" charset="0"/>
              </a:defRPr>
            </a:lvl1pPr>
          </a:lstStyle>
          <a:p>
            <a:r>
              <a:rPr lang="en-US" dirty="0"/>
              <a:t>Click to edit Master </a:t>
            </a:r>
            <a:br>
              <a:rPr lang="en-US" dirty="0"/>
            </a:br>
            <a:r>
              <a:rPr lang="en-US" dirty="0"/>
              <a:t>title style</a:t>
            </a:r>
          </a:p>
        </p:txBody>
      </p:sp>
      <p:sp>
        <p:nvSpPr>
          <p:cNvPr id="11" name="Rectangle 10">
            <a:extLst>
              <a:ext uri="{FF2B5EF4-FFF2-40B4-BE49-F238E27FC236}">
                <a16:creationId xmlns:a16="http://schemas.microsoft.com/office/drawing/2014/main" id="{683439C5-4231-ED43-91B8-86779195C116}"/>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2" name="Rectangle 11">
            <a:extLst>
              <a:ext uri="{FF2B5EF4-FFF2-40B4-BE49-F238E27FC236}">
                <a16:creationId xmlns:a16="http://schemas.microsoft.com/office/drawing/2014/main" id="{35C7DBBE-95AC-E843-979A-A1A45836011E}"/>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7" name="Rectangle 6">
            <a:extLst>
              <a:ext uri="{FF2B5EF4-FFF2-40B4-BE49-F238E27FC236}">
                <a16:creationId xmlns:a16="http://schemas.microsoft.com/office/drawing/2014/main" id="{29C1BABE-6AB9-4F04-A1D6-C28E4287362E}"/>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pic>
        <p:nvPicPr>
          <p:cNvPr id="13" name="Picture 12">
            <a:extLst>
              <a:ext uri="{FF2B5EF4-FFF2-40B4-BE49-F238E27FC236}">
                <a16:creationId xmlns:a16="http://schemas.microsoft.com/office/drawing/2014/main" id="{8D325F85-B4F1-4C5D-855D-1BE9D9C179D6}"/>
              </a:ext>
            </a:extLst>
          </p:cNvPr>
          <p:cNvPicPr>
            <a:picLocks noChangeAspect="1"/>
          </p:cNvPicPr>
          <p:nvPr userDrawn="1"/>
        </p:nvPicPr>
        <p:blipFill>
          <a:blip r:embed="rId2"/>
          <a:stretch>
            <a:fillRect/>
          </a:stretch>
        </p:blipFill>
        <p:spPr>
          <a:xfrm>
            <a:off x="413129" y="456244"/>
            <a:ext cx="1088136" cy="261860"/>
          </a:xfrm>
          <a:prstGeom prst="rect">
            <a:avLst/>
          </a:prstGeom>
        </p:spPr>
      </p:pic>
      <p:sp>
        <p:nvSpPr>
          <p:cNvPr id="10" name="Line 5">
            <a:extLst>
              <a:ext uri="{FF2B5EF4-FFF2-40B4-BE49-F238E27FC236}">
                <a16:creationId xmlns:a16="http://schemas.microsoft.com/office/drawing/2014/main" id="{1F888CF4-3F65-4925-A47B-614AFCDC0550}"/>
              </a:ext>
            </a:extLst>
          </p:cNvPr>
          <p:cNvSpPr>
            <a:spLocks noChangeShapeType="1"/>
          </p:cNvSpPr>
          <p:nvPr userDrawn="1"/>
        </p:nvSpPr>
        <p:spPr bwMode="auto">
          <a:xfrm>
            <a:off x="8004175" y="822325"/>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Century Gothic" panose="020B0502020202020204" pitchFamily="34" charset="0"/>
            </a:endParaRPr>
          </a:p>
        </p:txBody>
      </p:sp>
      <p:sp>
        <p:nvSpPr>
          <p:cNvPr id="18" name="Line 6">
            <a:extLst>
              <a:ext uri="{FF2B5EF4-FFF2-40B4-BE49-F238E27FC236}">
                <a16:creationId xmlns:a16="http://schemas.microsoft.com/office/drawing/2014/main" id="{4CFFE01C-81C8-4437-B6F5-7BAAEE5FC29F}"/>
              </a:ext>
            </a:extLst>
          </p:cNvPr>
          <p:cNvSpPr>
            <a:spLocks noChangeShapeType="1"/>
          </p:cNvSpPr>
          <p:nvPr userDrawn="1"/>
        </p:nvSpPr>
        <p:spPr bwMode="auto">
          <a:xfrm>
            <a:off x="8004175" y="822325"/>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Century Gothic" panose="020B0502020202020204" pitchFamily="34" charset="0"/>
            </a:endParaRPr>
          </a:p>
        </p:txBody>
      </p:sp>
      <p:sp>
        <p:nvSpPr>
          <p:cNvPr id="24" name="Freeform 7">
            <a:extLst>
              <a:ext uri="{FF2B5EF4-FFF2-40B4-BE49-F238E27FC236}">
                <a16:creationId xmlns:a16="http://schemas.microsoft.com/office/drawing/2014/main" id="{1B955FFA-B6F5-4CDD-940A-DB05FD68B7CA}"/>
              </a:ext>
            </a:extLst>
          </p:cNvPr>
          <p:cNvSpPr>
            <a:spLocks/>
          </p:cNvSpPr>
          <p:nvPr userDrawn="1"/>
        </p:nvSpPr>
        <p:spPr bwMode="auto">
          <a:xfrm>
            <a:off x="6096000" y="0"/>
            <a:ext cx="6096000" cy="6858000"/>
          </a:xfrm>
          <a:custGeom>
            <a:avLst/>
            <a:gdLst>
              <a:gd name="T0" fmla="*/ 3049 w 3388"/>
              <a:gd name="T1" fmla="*/ 0 h 3815"/>
              <a:gd name="T2" fmla="*/ 3049 w 3388"/>
              <a:gd name="T3" fmla="*/ 2951 h 3815"/>
              <a:gd name="T4" fmla="*/ 0 w 3388"/>
              <a:gd name="T5" fmla="*/ 2951 h 3815"/>
              <a:gd name="T6" fmla="*/ 0 w 3388"/>
              <a:gd name="T7" fmla="*/ 3815 h 3815"/>
              <a:gd name="T8" fmla="*/ 3388 w 3388"/>
              <a:gd name="T9" fmla="*/ 3815 h 3815"/>
              <a:gd name="T10" fmla="*/ 3388 w 3388"/>
              <a:gd name="T11" fmla="*/ 2969 h 3815"/>
              <a:gd name="T12" fmla="*/ 3388 w 3388"/>
              <a:gd name="T13" fmla="*/ 2951 h 3815"/>
              <a:gd name="T14" fmla="*/ 3388 w 3388"/>
              <a:gd name="T15" fmla="*/ 0 h 3815"/>
              <a:gd name="T16" fmla="*/ 3049 w 3388"/>
              <a:gd name="T17" fmla="*/ 0 h 3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88" h="3815">
                <a:moveTo>
                  <a:pt x="3049" y="0"/>
                </a:moveTo>
                <a:lnTo>
                  <a:pt x="3049" y="2951"/>
                </a:lnTo>
                <a:lnTo>
                  <a:pt x="0" y="2951"/>
                </a:lnTo>
                <a:lnTo>
                  <a:pt x="0" y="3815"/>
                </a:lnTo>
                <a:lnTo>
                  <a:pt x="3388" y="3815"/>
                </a:lnTo>
                <a:lnTo>
                  <a:pt x="3388" y="2969"/>
                </a:lnTo>
                <a:lnTo>
                  <a:pt x="3388" y="2951"/>
                </a:lnTo>
                <a:lnTo>
                  <a:pt x="3388" y="0"/>
                </a:lnTo>
                <a:lnTo>
                  <a:pt x="3049" y="0"/>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latin typeface="Century Gothic" panose="020B0502020202020204" pitchFamily="34" charset="0"/>
            </a:endParaRPr>
          </a:p>
        </p:txBody>
      </p:sp>
      <p:sp>
        <p:nvSpPr>
          <p:cNvPr id="15" name="Content Placeholder 5">
            <a:extLst>
              <a:ext uri="{FF2B5EF4-FFF2-40B4-BE49-F238E27FC236}">
                <a16:creationId xmlns:a16="http://schemas.microsoft.com/office/drawing/2014/main" id="{CA5F7EA9-E5C6-4376-AC5D-CA0B1DA0A259}"/>
              </a:ext>
            </a:extLst>
          </p:cNvPr>
          <p:cNvSpPr>
            <a:spLocks noGrp="1"/>
          </p:cNvSpPr>
          <p:nvPr>
            <p:ph sz="quarter" idx="4"/>
          </p:nvPr>
        </p:nvSpPr>
        <p:spPr>
          <a:xfrm>
            <a:off x="388079" y="2453317"/>
            <a:ext cx="5512904" cy="2690184"/>
          </a:xfrm>
        </p:spPr>
        <p:txBody>
          <a:bodyPr/>
          <a:lstStyle>
            <a:lvl1pPr marL="287338" indent="-287338">
              <a:lnSpc>
                <a:spcPct val="90000"/>
              </a:lnSpc>
              <a:buClr>
                <a:schemeClr val="tx1"/>
              </a:buClr>
              <a:buFont typeface="Century Gothic" panose="020B0502020202020204" pitchFamily="34" charset="0"/>
              <a:buChar char="•"/>
              <a:defRPr sz="2000">
                <a:latin typeface="Century Gothic" panose="020B0502020202020204" pitchFamily="34" charset="0"/>
              </a:defRPr>
            </a:lvl1pPr>
            <a:lvl2pPr marL="688975" indent="-285750">
              <a:lnSpc>
                <a:spcPct val="90000"/>
              </a:lnSpc>
              <a:buClr>
                <a:schemeClr val="tx1"/>
              </a:buClr>
              <a:buFont typeface="Century Gothic" panose="020B0502020202020204" pitchFamily="34" charset="0"/>
              <a:buChar char="–"/>
              <a:defRPr lang="en-US" sz="1800" kern="1200" dirty="0">
                <a:solidFill>
                  <a:schemeClr val="tx1"/>
                </a:solidFill>
                <a:latin typeface="Century Gothic" panose="020B0502020202020204" pitchFamily="34" charset="0"/>
                <a:ea typeface="+mn-ea"/>
                <a:cs typeface="+mn-cs"/>
              </a:defRPr>
            </a:lvl2pPr>
            <a:lvl3pPr>
              <a:defRPr sz="1600"/>
            </a:lvl3pPr>
            <a:lvl4pPr>
              <a:defRPr sz="1400"/>
            </a:lvl4pPr>
            <a:lvl5pPr marL="1482725" indent="-222250">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0414993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Dk green picture layout 2">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ED81066A-C24A-4E74-9351-F12B6561E2D3}"/>
              </a:ext>
            </a:extLst>
          </p:cNvPr>
          <p:cNvSpPr>
            <a:spLocks noGrp="1"/>
          </p:cNvSpPr>
          <p:nvPr>
            <p:ph type="pic" sz="quarter" idx="10"/>
          </p:nvPr>
        </p:nvSpPr>
        <p:spPr>
          <a:xfrm>
            <a:off x="6095636" y="1078992"/>
            <a:ext cx="5487073" cy="4224052"/>
          </a:xfrm>
          <a:noFill/>
        </p:spPr>
        <p:txBody>
          <a:bodyPr/>
          <a:lstStyle>
            <a:lvl1pPr marL="0" indent="0">
              <a:buFont typeface="Century Gothic" panose="020B0502020202020204" pitchFamily="34" charset="0"/>
              <a:buNone/>
              <a:defRPr/>
            </a:lvl1pPr>
          </a:lstStyle>
          <a:p>
            <a:r>
              <a:rPr lang="en-US"/>
              <a:t>Click icon to add picture</a:t>
            </a:r>
            <a:endParaRPr lang="en-US" dirty="0"/>
          </a:p>
        </p:txBody>
      </p:sp>
      <p:sp>
        <p:nvSpPr>
          <p:cNvPr id="22" name="Rectangle 21">
            <a:extLst>
              <a:ext uri="{FF2B5EF4-FFF2-40B4-BE49-F238E27FC236}">
                <a16:creationId xmlns:a16="http://schemas.microsoft.com/office/drawing/2014/main" id="{2272F0CA-07C0-447D-AD25-74BF79400D69}"/>
              </a:ext>
            </a:extLst>
          </p:cNvPr>
          <p:cNvSpPr/>
          <p:nvPr userDrawn="1"/>
        </p:nvSpPr>
        <p:spPr>
          <a:xfrm>
            <a:off x="274320" y="1078992"/>
            <a:ext cx="5821680" cy="5779008"/>
          </a:xfrm>
          <a:prstGeom prst="rect">
            <a:avLst/>
          </a:prstGeom>
          <a:solidFill>
            <a:srgbClr val="CFCFC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 name="Title 1"/>
          <p:cNvSpPr>
            <a:spLocks noGrp="1"/>
          </p:cNvSpPr>
          <p:nvPr>
            <p:ph type="title" hasCustomPrompt="1"/>
          </p:nvPr>
        </p:nvSpPr>
        <p:spPr>
          <a:xfrm>
            <a:off x="388079" y="1275788"/>
            <a:ext cx="5537405" cy="978729"/>
          </a:xfrm>
        </p:spPr>
        <p:txBody>
          <a:bodyPr/>
          <a:lstStyle>
            <a:lvl1pPr>
              <a:lnSpc>
                <a:spcPct val="90000"/>
              </a:lnSpc>
              <a:defRPr sz="3200" b="0">
                <a:solidFill>
                  <a:schemeClr val="tx1"/>
                </a:solidFill>
                <a:latin typeface="Century Gothic" panose="020B0502020202020204" pitchFamily="34" charset="0"/>
              </a:defRPr>
            </a:lvl1pPr>
          </a:lstStyle>
          <a:p>
            <a:r>
              <a:rPr lang="en-US" dirty="0"/>
              <a:t>Click to edit Master </a:t>
            </a:r>
            <a:br>
              <a:rPr lang="en-US" dirty="0"/>
            </a:br>
            <a:r>
              <a:rPr lang="en-US" dirty="0"/>
              <a:t>title style</a:t>
            </a:r>
          </a:p>
        </p:txBody>
      </p:sp>
      <p:sp>
        <p:nvSpPr>
          <p:cNvPr id="6" name="Content Placeholder 5"/>
          <p:cNvSpPr>
            <a:spLocks noGrp="1"/>
          </p:cNvSpPr>
          <p:nvPr>
            <p:ph sz="quarter" idx="4"/>
          </p:nvPr>
        </p:nvSpPr>
        <p:spPr>
          <a:xfrm>
            <a:off x="388079" y="2453316"/>
            <a:ext cx="5512904" cy="4163291"/>
          </a:xfrm>
        </p:spPr>
        <p:txBody>
          <a:bodyPr/>
          <a:lstStyle>
            <a:lvl1pPr marL="287338" indent="-287338">
              <a:lnSpc>
                <a:spcPct val="90000"/>
              </a:lnSpc>
              <a:buClr>
                <a:schemeClr val="tx1"/>
              </a:buClr>
              <a:buFont typeface="Century Gothic" panose="020B0502020202020204" pitchFamily="34" charset="0"/>
              <a:buChar char="•"/>
              <a:defRPr sz="2000">
                <a:latin typeface="Century Gothic" panose="020B0502020202020204" pitchFamily="34" charset="0"/>
              </a:defRPr>
            </a:lvl1pPr>
            <a:lvl2pPr marL="688975" indent="-285750">
              <a:lnSpc>
                <a:spcPct val="90000"/>
              </a:lnSpc>
              <a:buClr>
                <a:schemeClr val="tx1"/>
              </a:buClr>
              <a:buFont typeface="Century Gothic" panose="020B0502020202020204" pitchFamily="34" charset="0"/>
              <a:buChar char="–"/>
              <a:defRPr lang="en-US" sz="1800" kern="1200" dirty="0">
                <a:solidFill>
                  <a:schemeClr val="tx1"/>
                </a:solidFill>
                <a:latin typeface="Century Gothic" panose="020B0502020202020204" pitchFamily="34" charset="0"/>
                <a:ea typeface="+mn-ea"/>
                <a:cs typeface="+mn-cs"/>
              </a:defRPr>
            </a:lvl2pPr>
            <a:lvl3pPr>
              <a:defRPr sz="1600"/>
            </a:lvl3pPr>
            <a:lvl4pPr>
              <a:defRPr sz="1400"/>
            </a:lvl4pPr>
            <a:lvl5pPr marL="1482725" indent="-222250">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p:txBody>
      </p:sp>
      <p:sp>
        <p:nvSpPr>
          <p:cNvPr id="11" name="Rectangle 10">
            <a:extLst>
              <a:ext uri="{FF2B5EF4-FFF2-40B4-BE49-F238E27FC236}">
                <a16:creationId xmlns:a16="http://schemas.microsoft.com/office/drawing/2014/main" id="{BD0DB01C-0316-7441-9D7D-F96D7A49FEAC}"/>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2" name="Rectangle 11">
            <a:extLst>
              <a:ext uri="{FF2B5EF4-FFF2-40B4-BE49-F238E27FC236}">
                <a16:creationId xmlns:a16="http://schemas.microsoft.com/office/drawing/2014/main" id="{CF70CC82-0B8B-1D4B-9F0D-823E1CAB4A9C}"/>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5" name="Rectangle 6">
            <a:extLst>
              <a:ext uri="{FF2B5EF4-FFF2-40B4-BE49-F238E27FC236}">
                <a16:creationId xmlns:a16="http://schemas.microsoft.com/office/drawing/2014/main" id="{732E67AB-06CD-417E-82A6-C485A480337A}"/>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pic>
        <p:nvPicPr>
          <p:cNvPr id="13" name="Picture 12">
            <a:extLst>
              <a:ext uri="{FF2B5EF4-FFF2-40B4-BE49-F238E27FC236}">
                <a16:creationId xmlns:a16="http://schemas.microsoft.com/office/drawing/2014/main" id="{DE8EB24F-FBB3-41E8-90F7-B4AA493C6FFD}"/>
              </a:ext>
            </a:extLst>
          </p:cNvPr>
          <p:cNvPicPr>
            <a:picLocks noChangeAspect="1"/>
          </p:cNvPicPr>
          <p:nvPr userDrawn="1"/>
        </p:nvPicPr>
        <p:blipFill>
          <a:blip r:embed="rId2"/>
          <a:stretch>
            <a:fillRect/>
          </a:stretch>
        </p:blipFill>
        <p:spPr>
          <a:xfrm>
            <a:off x="413129" y="456244"/>
            <a:ext cx="1088136" cy="261860"/>
          </a:xfrm>
          <a:prstGeom prst="rect">
            <a:avLst/>
          </a:prstGeom>
        </p:spPr>
      </p:pic>
      <p:sp>
        <p:nvSpPr>
          <p:cNvPr id="16" name="Freeform 7">
            <a:extLst>
              <a:ext uri="{FF2B5EF4-FFF2-40B4-BE49-F238E27FC236}">
                <a16:creationId xmlns:a16="http://schemas.microsoft.com/office/drawing/2014/main" id="{2A500EEB-73EC-4C16-8273-4ED5425DD64C}"/>
              </a:ext>
            </a:extLst>
          </p:cNvPr>
          <p:cNvSpPr>
            <a:spLocks/>
          </p:cNvSpPr>
          <p:nvPr userDrawn="1"/>
        </p:nvSpPr>
        <p:spPr bwMode="auto">
          <a:xfrm>
            <a:off x="6096000" y="0"/>
            <a:ext cx="6096000" cy="6858000"/>
          </a:xfrm>
          <a:custGeom>
            <a:avLst/>
            <a:gdLst>
              <a:gd name="T0" fmla="*/ 3049 w 3388"/>
              <a:gd name="T1" fmla="*/ 0 h 3815"/>
              <a:gd name="T2" fmla="*/ 3049 w 3388"/>
              <a:gd name="T3" fmla="*/ 2951 h 3815"/>
              <a:gd name="T4" fmla="*/ 0 w 3388"/>
              <a:gd name="T5" fmla="*/ 2951 h 3815"/>
              <a:gd name="T6" fmla="*/ 0 w 3388"/>
              <a:gd name="T7" fmla="*/ 3815 h 3815"/>
              <a:gd name="T8" fmla="*/ 3388 w 3388"/>
              <a:gd name="T9" fmla="*/ 3815 h 3815"/>
              <a:gd name="T10" fmla="*/ 3388 w 3388"/>
              <a:gd name="T11" fmla="*/ 2969 h 3815"/>
              <a:gd name="T12" fmla="*/ 3388 w 3388"/>
              <a:gd name="T13" fmla="*/ 2951 h 3815"/>
              <a:gd name="T14" fmla="*/ 3388 w 3388"/>
              <a:gd name="T15" fmla="*/ 0 h 3815"/>
              <a:gd name="T16" fmla="*/ 3049 w 3388"/>
              <a:gd name="T17" fmla="*/ 0 h 3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88" h="3815">
                <a:moveTo>
                  <a:pt x="3049" y="0"/>
                </a:moveTo>
                <a:lnTo>
                  <a:pt x="3049" y="2951"/>
                </a:lnTo>
                <a:lnTo>
                  <a:pt x="0" y="2951"/>
                </a:lnTo>
                <a:lnTo>
                  <a:pt x="0" y="3815"/>
                </a:lnTo>
                <a:lnTo>
                  <a:pt x="3388" y="3815"/>
                </a:lnTo>
                <a:lnTo>
                  <a:pt x="3388" y="2969"/>
                </a:lnTo>
                <a:lnTo>
                  <a:pt x="3388" y="2951"/>
                </a:lnTo>
                <a:lnTo>
                  <a:pt x="3388" y="0"/>
                </a:lnTo>
                <a:lnTo>
                  <a:pt x="3049" y="0"/>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latin typeface="Century Gothic" panose="020B0502020202020204" pitchFamily="34" charset="0"/>
            </a:endParaRPr>
          </a:p>
        </p:txBody>
      </p:sp>
    </p:spTree>
    <p:extLst>
      <p:ext uri="{BB962C8B-B14F-4D97-AF65-F5344CB8AC3E}">
        <p14:creationId xmlns:p14="http://schemas.microsoft.com/office/powerpoint/2010/main" val="38243024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2_Dk green picture layout wide">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ED81066A-C24A-4E74-9351-F12B6561E2D3}"/>
              </a:ext>
            </a:extLst>
          </p:cNvPr>
          <p:cNvSpPr>
            <a:spLocks noGrp="1"/>
          </p:cNvSpPr>
          <p:nvPr>
            <p:ph type="pic" sz="quarter" idx="10"/>
          </p:nvPr>
        </p:nvSpPr>
        <p:spPr>
          <a:xfrm>
            <a:off x="4120595" y="1078989"/>
            <a:ext cx="7464186" cy="4226003"/>
          </a:xfrm>
          <a:noFill/>
        </p:spPr>
        <p:txBody>
          <a:bodyPr/>
          <a:lstStyle>
            <a:lvl1pPr marL="0" indent="0">
              <a:buNone/>
              <a:defRPr/>
            </a:lvl1pPr>
          </a:lstStyle>
          <a:p>
            <a:r>
              <a:rPr lang="en-US"/>
              <a:t>Click icon to add picture</a:t>
            </a:r>
            <a:endParaRPr lang="en-US" dirty="0"/>
          </a:p>
        </p:txBody>
      </p:sp>
      <p:sp>
        <p:nvSpPr>
          <p:cNvPr id="22" name="Rectangle 21">
            <a:extLst>
              <a:ext uri="{FF2B5EF4-FFF2-40B4-BE49-F238E27FC236}">
                <a16:creationId xmlns:a16="http://schemas.microsoft.com/office/drawing/2014/main" id="{2272F0CA-07C0-447D-AD25-74BF79400D69}"/>
              </a:ext>
            </a:extLst>
          </p:cNvPr>
          <p:cNvSpPr/>
          <p:nvPr userDrawn="1"/>
        </p:nvSpPr>
        <p:spPr>
          <a:xfrm>
            <a:off x="274321" y="1078991"/>
            <a:ext cx="3846274" cy="5779007"/>
          </a:xfrm>
          <a:prstGeom prst="rect">
            <a:avLst/>
          </a:prstGeom>
          <a:solidFill>
            <a:srgbClr val="CFCFC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 name="Title 1"/>
          <p:cNvSpPr>
            <a:spLocks noGrp="1"/>
          </p:cNvSpPr>
          <p:nvPr>
            <p:ph type="title"/>
          </p:nvPr>
        </p:nvSpPr>
        <p:spPr>
          <a:xfrm>
            <a:off x="388079" y="1275788"/>
            <a:ext cx="3576228" cy="979691"/>
          </a:xfrm>
        </p:spPr>
        <p:txBody>
          <a:bodyPr/>
          <a:lstStyle>
            <a:lvl1pPr>
              <a:lnSpc>
                <a:spcPct val="90000"/>
              </a:lnSpc>
              <a:defRPr sz="3200" b="0">
                <a:solidFill>
                  <a:schemeClr val="tx1"/>
                </a:solidFill>
                <a:latin typeface="Century Gothic" panose="020B0502020202020204" pitchFamily="34" charset="0"/>
              </a:defRPr>
            </a:lvl1pPr>
          </a:lstStyle>
          <a:p>
            <a:r>
              <a:rPr lang="en-US"/>
              <a:t>Click to edit Master title style</a:t>
            </a:r>
            <a:endParaRPr lang="en-US" dirty="0"/>
          </a:p>
        </p:txBody>
      </p:sp>
      <p:sp>
        <p:nvSpPr>
          <p:cNvPr id="6" name="Content Placeholder 5"/>
          <p:cNvSpPr>
            <a:spLocks noGrp="1"/>
          </p:cNvSpPr>
          <p:nvPr>
            <p:ph sz="quarter" idx="4"/>
          </p:nvPr>
        </p:nvSpPr>
        <p:spPr>
          <a:xfrm>
            <a:off x="388079" y="2800350"/>
            <a:ext cx="3541945" cy="3816258"/>
          </a:xfrm>
        </p:spPr>
        <p:txBody>
          <a:bodyPr/>
          <a:lstStyle>
            <a:lvl1pPr marL="287338" indent="-287338">
              <a:lnSpc>
                <a:spcPct val="90000"/>
              </a:lnSpc>
              <a:buClr>
                <a:schemeClr val="tx1"/>
              </a:buClr>
              <a:buFont typeface="Century Gothic" panose="020B0502020202020204" pitchFamily="34" charset="0"/>
              <a:buChar char="•"/>
              <a:defRPr sz="2000">
                <a:latin typeface="Century Gothic" panose="020B0502020202020204" pitchFamily="34" charset="0"/>
              </a:defRPr>
            </a:lvl1pPr>
            <a:lvl2pPr marL="688975" indent="-285750">
              <a:lnSpc>
                <a:spcPct val="90000"/>
              </a:lnSpc>
              <a:buClr>
                <a:schemeClr val="tx1"/>
              </a:buClr>
              <a:buFont typeface="Century Gothic" panose="020B0502020202020204" pitchFamily="34" charset="0"/>
              <a:buChar char="–"/>
              <a:defRPr lang="en-US" sz="1800" kern="1200" dirty="0">
                <a:solidFill>
                  <a:schemeClr val="tx1"/>
                </a:solidFill>
                <a:latin typeface="Century Gothic" panose="020B0502020202020204" pitchFamily="34" charset="0"/>
                <a:ea typeface="+mn-ea"/>
                <a:cs typeface="+mn-cs"/>
              </a:defRPr>
            </a:lvl2pPr>
            <a:lvl3pPr>
              <a:defRPr sz="1600"/>
            </a:lvl3pPr>
            <a:lvl4pPr>
              <a:defRPr sz="1400"/>
            </a:lvl4pPr>
            <a:lvl5pPr marL="1482725" indent="-222250">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p:txBody>
      </p:sp>
      <p:sp>
        <p:nvSpPr>
          <p:cNvPr id="11" name="Rectangle 10">
            <a:extLst>
              <a:ext uri="{FF2B5EF4-FFF2-40B4-BE49-F238E27FC236}">
                <a16:creationId xmlns:a16="http://schemas.microsoft.com/office/drawing/2014/main" id="{BD0DB01C-0316-7441-9D7D-F96D7A49FEAC}"/>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2" name="Rectangle 11">
            <a:extLst>
              <a:ext uri="{FF2B5EF4-FFF2-40B4-BE49-F238E27FC236}">
                <a16:creationId xmlns:a16="http://schemas.microsoft.com/office/drawing/2014/main" id="{CF70CC82-0B8B-1D4B-9F0D-823E1CAB4A9C}"/>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5" name="Rectangle 6">
            <a:extLst>
              <a:ext uri="{FF2B5EF4-FFF2-40B4-BE49-F238E27FC236}">
                <a16:creationId xmlns:a16="http://schemas.microsoft.com/office/drawing/2014/main" id="{732E67AB-06CD-417E-82A6-C485A480337A}"/>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pic>
        <p:nvPicPr>
          <p:cNvPr id="13" name="Picture 12">
            <a:extLst>
              <a:ext uri="{FF2B5EF4-FFF2-40B4-BE49-F238E27FC236}">
                <a16:creationId xmlns:a16="http://schemas.microsoft.com/office/drawing/2014/main" id="{DE8EB24F-FBB3-41E8-90F7-B4AA493C6FFD}"/>
              </a:ext>
            </a:extLst>
          </p:cNvPr>
          <p:cNvPicPr>
            <a:picLocks noChangeAspect="1"/>
          </p:cNvPicPr>
          <p:nvPr userDrawn="1"/>
        </p:nvPicPr>
        <p:blipFill>
          <a:blip r:embed="rId2"/>
          <a:stretch>
            <a:fillRect/>
          </a:stretch>
        </p:blipFill>
        <p:spPr>
          <a:xfrm>
            <a:off x="413129" y="456244"/>
            <a:ext cx="1088136" cy="261860"/>
          </a:xfrm>
          <a:prstGeom prst="rect">
            <a:avLst/>
          </a:prstGeom>
        </p:spPr>
      </p:pic>
      <p:sp>
        <p:nvSpPr>
          <p:cNvPr id="8" name="Freeform 5">
            <a:extLst>
              <a:ext uri="{FF2B5EF4-FFF2-40B4-BE49-F238E27FC236}">
                <a16:creationId xmlns:a16="http://schemas.microsoft.com/office/drawing/2014/main" id="{E0FFF716-AFC7-4054-A1F8-2C39C30731D0}"/>
              </a:ext>
            </a:extLst>
          </p:cNvPr>
          <p:cNvSpPr>
            <a:spLocks/>
          </p:cNvSpPr>
          <p:nvPr userDrawn="1"/>
        </p:nvSpPr>
        <p:spPr bwMode="auto">
          <a:xfrm>
            <a:off x="4120595" y="1"/>
            <a:ext cx="8071405" cy="6857998"/>
          </a:xfrm>
          <a:custGeom>
            <a:avLst/>
            <a:gdLst>
              <a:gd name="T0" fmla="*/ 4151 w 4490"/>
              <a:gd name="T1" fmla="*/ 0 h 3815"/>
              <a:gd name="T2" fmla="*/ 4151 w 4490"/>
              <a:gd name="T3" fmla="*/ 2951 h 3815"/>
              <a:gd name="T4" fmla="*/ 0 w 4490"/>
              <a:gd name="T5" fmla="*/ 2951 h 3815"/>
              <a:gd name="T6" fmla="*/ 0 w 4490"/>
              <a:gd name="T7" fmla="*/ 3815 h 3815"/>
              <a:gd name="T8" fmla="*/ 4490 w 4490"/>
              <a:gd name="T9" fmla="*/ 3815 h 3815"/>
              <a:gd name="T10" fmla="*/ 4490 w 4490"/>
              <a:gd name="T11" fmla="*/ 2969 h 3815"/>
              <a:gd name="T12" fmla="*/ 4490 w 4490"/>
              <a:gd name="T13" fmla="*/ 2951 h 3815"/>
              <a:gd name="T14" fmla="*/ 4490 w 4490"/>
              <a:gd name="T15" fmla="*/ 0 h 3815"/>
              <a:gd name="T16" fmla="*/ 4151 w 4490"/>
              <a:gd name="T17" fmla="*/ 0 h 3815"/>
              <a:gd name="T18" fmla="*/ 4151 w 4490"/>
              <a:gd name="T19" fmla="*/ 0 h 3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90" h="3815">
                <a:moveTo>
                  <a:pt x="4151" y="0"/>
                </a:moveTo>
                <a:lnTo>
                  <a:pt x="4151" y="2951"/>
                </a:lnTo>
                <a:lnTo>
                  <a:pt x="0" y="2951"/>
                </a:lnTo>
                <a:lnTo>
                  <a:pt x="0" y="3815"/>
                </a:lnTo>
                <a:lnTo>
                  <a:pt x="4490" y="3815"/>
                </a:lnTo>
                <a:lnTo>
                  <a:pt x="4490" y="2969"/>
                </a:lnTo>
                <a:lnTo>
                  <a:pt x="4490" y="2951"/>
                </a:lnTo>
                <a:lnTo>
                  <a:pt x="4490" y="0"/>
                </a:lnTo>
                <a:lnTo>
                  <a:pt x="4151" y="0"/>
                </a:lnTo>
                <a:lnTo>
                  <a:pt x="4151" y="0"/>
                </a:lnTo>
                <a:close/>
              </a:path>
            </a:pathLst>
          </a:custGeom>
          <a:solidFill>
            <a:srgbClr val="4C88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Century Gothic" panose="020B0502020202020204" pitchFamily="34" charset="0"/>
            </a:endParaRPr>
          </a:p>
        </p:txBody>
      </p:sp>
    </p:spTree>
    <p:extLst>
      <p:ext uri="{BB962C8B-B14F-4D97-AF65-F5344CB8AC3E}">
        <p14:creationId xmlns:p14="http://schemas.microsoft.com/office/powerpoint/2010/main" val="2513220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Full picture layout ">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ED81066A-C24A-4E74-9351-F12B6561E2D3}"/>
              </a:ext>
            </a:extLst>
          </p:cNvPr>
          <p:cNvSpPr>
            <a:spLocks noGrp="1"/>
          </p:cNvSpPr>
          <p:nvPr>
            <p:ph type="pic" sz="quarter" idx="10"/>
          </p:nvPr>
        </p:nvSpPr>
        <p:spPr>
          <a:xfrm>
            <a:off x="274320" y="2381"/>
            <a:ext cx="11312843" cy="6342021"/>
          </a:xfrm>
          <a:noFill/>
          <a:ln>
            <a:noFill/>
          </a:ln>
        </p:spPr>
        <p:txBody>
          <a:bodyPr/>
          <a:lstStyle>
            <a:lvl1pPr marL="0" indent="0">
              <a:buFont typeface="Century Gothic" panose="020B0502020202020204" pitchFamily="34" charset="0"/>
              <a:buNone/>
              <a:defRPr/>
            </a:lvl1pPr>
          </a:lstStyle>
          <a:p>
            <a:r>
              <a:rPr lang="en-US"/>
              <a:t>Click icon to add picture</a:t>
            </a:r>
            <a:endParaRPr lang="en-US" dirty="0"/>
          </a:p>
        </p:txBody>
      </p:sp>
      <p:sp>
        <p:nvSpPr>
          <p:cNvPr id="2" name="Title 1"/>
          <p:cNvSpPr>
            <a:spLocks noGrp="1"/>
          </p:cNvSpPr>
          <p:nvPr>
            <p:ph type="title"/>
          </p:nvPr>
        </p:nvSpPr>
        <p:spPr>
          <a:xfrm>
            <a:off x="429769" y="274320"/>
            <a:ext cx="11000232" cy="535531"/>
          </a:xfrm>
        </p:spPr>
        <p:txBody>
          <a:bodyPr/>
          <a:lstStyle>
            <a:lvl1pPr>
              <a:lnSpc>
                <a:spcPct val="90000"/>
              </a:lnSpc>
              <a:defRPr sz="3200" b="0">
                <a:solidFill>
                  <a:schemeClr val="tx1"/>
                </a:solidFill>
                <a:effectLst/>
                <a:latin typeface="Century Gothic" panose="020B0502020202020204" pitchFamily="34" charset="0"/>
              </a:defRPr>
            </a:lvl1pPr>
          </a:lstStyle>
          <a:p>
            <a:r>
              <a:rPr lang="en-US"/>
              <a:t>Click to edit Master title style</a:t>
            </a:r>
            <a:endParaRPr lang="en-US" dirty="0"/>
          </a:p>
        </p:txBody>
      </p:sp>
      <p:sp>
        <p:nvSpPr>
          <p:cNvPr id="17" name="Rectangle 256">
            <a:extLst>
              <a:ext uri="{FF2B5EF4-FFF2-40B4-BE49-F238E27FC236}">
                <a16:creationId xmlns:a16="http://schemas.microsoft.com/office/drawing/2014/main" id="{50787286-CD5D-43D9-B8DA-70C3358DC829}"/>
              </a:ext>
            </a:extLst>
          </p:cNvPr>
          <p:cNvSpPr txBox="1">
            <a:spLocks noChangeArrowheads="1"/>
          </p:cNvSpPr>
          <p:nvPr userDrawn="1"/>
        </p:nvSpPr>
        <p:spPr>
          <a:xfrm>
            <a:off x="8010283" y="6477000"/>
            <a:ext cx="3860800" cy="182562"/>
          </a:xfrm>
          <a:prstGeom prst="rect">
            <a:avLst/>
          </a:prstGeom>
          <a:ln/>
        </p:spPr>
        <p:txBody>
          <a:bodyPr anchor="ctr"/>
          <a:lstStyle/>
          <a:p>
            <a:pPr algn="r"/>
            <a:r>
              <a:rPr lang="en-US" sz="1000" dirty="0">
                <a:solidFill>
                  <a:schemeClr val="bg1"/>
                </a:solidFill>
                <a:latin typeface="Century Gothic" panose="020B0502020202020204" pitchFamily="34" charset="0"/>
                <a:cs typeface="Arial" pitchFamily="34" charset="0"/>
              </a:rPr>
              <a:t> </a:t>
            </a:r>
          </a:p>
        </p:txBody>
      </p:sp>
      <p:sp>
        <p:nvSpPr>
          <p:cNvPr id="16" name="Freeform 9">
            <a:extLst>
              <a:ext uri="{FF2B5EF4-FFF2-40B4-BE49-F238E27FC236}">
                <a16:creationId xmlns:a16="http://schemas.microsoft.com/office/drawing/2014/main" id="{D938724D-E109-43B4-9560-1552E26DB04A}"/>
              </a:ext>
            </a:extLst>
          </p:cNvPr>
          <p:cNvSpPr>
            <a:spLocks/>
          </p:cNvSpPr>
          <p:nvPr userDrawn="1"/>
        </p:nvSpPr>
        <p:spPr bwMode="auto">
          <a:xfrm>
            <a:off x="6026150" y="0"/>
            <a:ext cx="6165850" cy="6858000"/>
          </a:xfrm>
          <a:custGeom>
            <a:avLst/>
            <a:gdLst>
              <a:gd name="T0" fmla="*/ 3502 w 3884"/>
              <a:gd name="T1" fmla="*/ 0 h 4320"/>
              <a:gd name="T2" fmla="*/ 3502 w 3884"/>
              <a:gd name="T3" fmla="*/ 3998 h 4320"/>
              <a:gd name="T4" fmla="*/ 0 w 3884"/>
              <a:gd name="T5" fmla="*/ 3998 h 4320"/>
              <a:gd name="T6" fmla="*/ 0 w 3884"/>
              <a:gd name="T7" fmla="*/ 4320 h 4320"/>
              <a:gd name="T8" fmla="*/ 3502 w 3884"/>
              <a:gd name="T9" fmla="*/ 4320 h 4320"/>
              <a:gd name="T10" fmla="*/ 3884 w 3884"/>
              <a:gd name="T11" fmla="*/ 4320 h 4320"/>
              <a:gd name="T12" fmla="*/ 3884 w 3884"/>
              <a:gd name="T13" fmla="*/ 3998 h 4320"/>
              <a:gd name="T14" fmla="*/ 3884 w 3884"/>
              <a:gd name="T15" fmla="*/ 0 h 4320"/>
              <a:gd name="T16" fmla="*/ 3502 w 3884"/>
              <a:gd name="T17" fmla="*/ 0 h 4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84" h="4320">
                <a:moveTo>
                  <a:pt x="3502" y="0"/>
                </a:moveTo>
                <a:lnTo>
                  <a:pt x="3502" y="3998"/>
                </a:lnTo>
                <a:lnTo>
                  <a:pt x="0" y="3998"/>
                </a:lnTo>
                <a:lnTo>
                  <a:pt x="0" y="4320"/>
                </a:lnTo>
                <a:lnTo>
                  <a:pt x="3502" y="4320"/>
                </a:lnTo>
                <a:lnTo>
                  <a:pt x="3884" y="4320"/>
                </a:lnTo>
                <a:lnTo>
                  <a:pt x="3884" y="3998"/>
                </a:lnTo>
                <a:lnTo>
                  <a:pt x="3884" y="0"/>
                </a:lnTo>
                <a:lnTo>
                  <a:pt x="3502" y="0"/>
                </a:lnTo>
                <a:close/>
              </a:path>
            </a:pathLst>
          </a:custGeom>
          <a:solidFill>
            <a:srgbClr val="4087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Century Gothic" panose="020B0502020202020204" pitchFamily="34" charset="0"/>
            </a:endParaRPr>
          </a:p>
        </p:txBody>
      </p:sp>
      <p:sp>
        <p:nvSpPr>
          <p:cNvPr id="18" name="Rectangle 17">
            <a:extLst>
              <a:ext uri="{FF2B5EF4-FFF2-40B4-BE49-F238E27FC236}">
                <a16:creationId xmlns:a16="http://schemas.microsoft.com/office/drawing/2014/main" id="{7900E375-D0D6-466C-A383-E914B5C8AE5A}"/>
              </a:ext>
            </a:extLst>
          </p:cNvPr>
          <p:cNvSpPr/>
          <p:nvPr userDrawn="1"/>
        </p:nvSpPr>
        <p:spPr>
          <a:xfrm>
            <a:off x="0" y="6344402"/>
            <a:ext cx="274320" cy="510909"/>
          </a:xfrm>
          <a:prstGeom prst="rect">
            <a:avLst/>
          </a:prstGeom>
          <a:solidFill>
            <a:srgbClr val="397D5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a:solidFill>
                <a:schemeClr val="tx1"/>
              </a:solidFill>
            </a:endParaRPr>
          </a:p>
        </p:txBody>
      </p:sp>
      <p:sp>
        <p:nvSpPr>
          <p:cNvPr id="19" name="Rectangle 6">
            <a:extLst>
              <a:ext uri="{FF2B5EF4-FFF2-40B4-BE49-F238E27FC236}">
                <a16:creationId xmlns:a16="http://schemas.microsoft.com/office/drawing/2014/main" id="{D090841D-81E2-4E83-8067-E18C5C3AF8FF}"/>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a:solidFill>
                <a:schemeClr val="tx1"/>
              </a:solidFill>
              <a:latin typeface="+mn-lt"/>
              <a:cs typeface="Times New Roman" panose="02020603050405020304" pitchFamily="18" charset="0"/>
            </a:endParaRPr>
          </a:p>
        </p:txBody>
      </p:sp>
      <p:pic>
        <p:nvPicPr>
          <p:cNvPr id="15" name="Picture 14">
            <a:extLst>
              <a:ext uri="{FF2B5EF4-FFF2-40B4-BE49-F238E27FC236}">
                <a16:creationId xmlns:a16="http://schemas.microsoft.com/office/drawing/2014/main" id="{F4031D8B-25E9-D440-A0B7-53853A82E645}"/>
              </a:ext>
            </a:extLst>
          </p:cNvPr>
          <p:cNvPicPr>
            <a:picLocks noChangeAspect="1"/>
          </p:cNvPicPr>
          <p:nvPr userDrawn="1"/>
        </p:nvPicPr>
        <p:blipFill>
          <a:blip r:embed="rId2"/>
          <a:stretch>
            <a:fillRect/>
          </a:stretch>
        </p:blipFill>
        <p:spPr>
          <a:xfrm>
            <a:off x="405644" y="6452482"/>
            <a:ext cx="2112264" cy="301752"/>
          </a:xfrm>
          <a:prstGeom prst="rect">
            <a:avLst/>
          </a:prstGeom>
        </p:spPr>
      </p:pic>
    </p:spTree>
    <p:extLst>
      <p:ext uri="{BB962C8B-B14F-4D97-AF65-F5344CB8AC3E}">
        <p14:creationId xmlns:p14="http://schemas.microsoft.com/office/powerpoint/2010/main" val="12196074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8_Sidebar and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65998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29767" y="274320"/>
            <a:ext cx="11430000" cy="539496"/>
          </a:xfrm>
        </p:spPr>
        <p:txBody>
          <a:bodyPr/>
          <a:lstStyle>
            <a:lvl1pPr>
              <a:lnSpc>
                <a:spcPct val="90000"/>
              </a:lnSpc>
              <a:defRPr sz="3200"/>
            </a:lvl1pPr>
          </a:lstStyle>
          <a:p>
            <a:r>
              <a:rPr lang="en-US"/>
              <a:t>Click to edit Master title style</a:t>
            </a:r>
            <a:endParaRPr lang="en-US" dirty="0"/>
          </a:p>
        </p:txBody>
      </p:sp>
      <p:sp>
        <p:nvSpPr>
          <p:cNvPr id="3" name="Content Placeholder 2"/>
          <p:cNvSpPr>
            <a:spLocks noGrp="1"/>
          </p:cNvSpPr>
          <p:nvPr>
            <p:ph idx="1"/>
          </p:nvPr>
        </p:nvSpPr>
        <p:spPr>
          <a:xfrm>
            <a:off x="448055" y="1653735"/>
            <a:ext cx="11430000" cy="4047778"/>
          </a:xfrm>
        </p:spPr>
        <p:txBody>
          <a:bodyPr/>
          <a:lstStyle>
            <a:lvl1pPr marL="288925" indent="-288925">
              <a:spcBef>
                <a:spcPts val="1800"/>
              </a:spcBef>
              <a:buClr>
                <a:schemeClr val="tx1"/>
              </a:buClr>
              <a:buSzPct val="90000"/>
              <a:buFont typeface="Century Gothic" panose="020B0502020202020204" pitchFamily="34" charset="0"/>
              <a:buChar char="•"/>
              <a:defRPr lang="en-US" sz="2800" kern="1200" dirty="0">
                <a:solidFill>
                  <a:schemeClr val="tx1"/>
                </a:solidFill>
                <a:latin typeface="Century Gothic" panose="020B0502020202020204" pitchFamily="34" charset="0"/>
                <a:ea typeface="+mn-ea"/>
                <a:cs typeface="+mn-cs"/>
              </a:defRPr>
            </a:lvl1pPr>
            <a:lvl2pPr marL="687388" indent="-288925">
              <a:buClr>
                <a:schemeClr val="tx1"/>
              </a:buClr>
              <a:buSzPct val="90000"/>
              <a:buFont typeface="Century Gothic" panose="020B0502020202020204" pitchFamily="34" charset="0"/>
              <a:buChar char="–"/>
              <a:defRPr>
                <a:latin typeface="+mn-lt"/>
                <a:cs typeface="Arial" panose="020B0604020202020204" pitchFamily="34" charset="0"/>
              </a:defRPr>
            </a:lvl2pPr>
            <a:lvl3pPr marL="1031875" indent="-288925">
              <a:buClr>
                <a:schemeClr val="tx1"/>
              </a:buClr>
              <a:buSzPct val="90000"/>
              <a:buFont typeface="Century Gothic" panose="020B0502020202020204" pitchFamily="34" charset="0"/>
              <a:buChar char="•"/>
              <a:defRPr>
                <a:latin typeface="+mn-lt"/>
                <a:cs typeface="Arial" panose="020B0604020202020204" pitchFamily="34" charset="0"/>
              </a:defRPr>
            </a:lvl3pPr>
            <a:lvl4pPr>
              <a:buClr>
                <a:schemeClr val="tx1"/>
              </a:buClr>
              <a:defRPr>
                <a:latin typeface="+mn-lt"/>
                <a:cs typeface="Arial" panose="020B0604020202020204" pitchFamily="34" charset="0"/>
              </a:defRPr>
            </a:lvl4pPr>
            <a:lvl5pPr marL="1482725" indent="-222250">
              <a:buClr>
                <a:schemeClr val="tx1"/>
              </a:buClr>
              <a:buFont typeface="Arial" panose="020B0604020202020204" pitchFamily="34" charset="0"/>
              <a:buChar char="•"/>
              <a:defRPr>
                <a:latin typeface="+mn-lt"/>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10" name="Rectangle 9">
            <a:extLst>
              <a:ext uri="{FF2B5EF4-FFF2-40B4-BE49-F238E27FC236}">
                <a16:creationId xmlns:a16="http://schemas.microsoft.com/office/drawing/2014/main" id="{E885FFDA-509C-4548-B17D-5409853CA429}"/>
              </a:ext>
            </a:extLst>
          </p:cNvPr>
          <p:cNvSpPr/>
          <p:nvPr userDrawn="1"/>
        </p:nvSpPr>
        <p:spPr>
          <a:xfrm>
            <a:off x="0" y="320040"/>
            <a:ext cx="274320" cy="653795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4" name="Rectangle 6">
            <a:extLst>
              <a:ext uri="{FF2B5EF4-FFF2-40B4-BE49-F238E27FC236}">
                <a16:creationId xmlns:a16="http://schemas.microsoft.com/office/drawing/2014/main" id="{AD9F2534-297B-446C-B822-74E3C23864F7}"/>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sp>
        <p:nvSpPr>
          <p:cNvPr id="8" name="Rectangle 256">
            <a:extLst>
              <a:ext uri="{FF2B5EF4-FFF2-40B4-BE49-F238E27FC236}">
                <a16:creationId xmlns:a16="http://schemas.microsoft.com/office/drawing/2014/main" id="{6349825E-C749-4CDB-BDE4-DDAFE00D2BF9}"/>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dirty="0">
                <a:solidFill>
                  <a:srgbClr val="BFBFBF"/>
                </a:solidFill>
                <a:latin typeface="+mn-lt"/>
                <a:cs typeface="Arial" pitchFamily="34" charset="0"/>
              </a:rPr>
              <a:t> </a:t>
            </a:r>
          </a:p>
        </p:txBody>
      </p:sp>
      <p:pic>
        <p:nvPicPr>
          <p:cNvPr id="14" name="Picture 13">
            <a:extLst>
              <a:ext uri="{FF2B5EF4-FFF2-40B4-BE49-F238E27FC236}">
                <a16:creationId xmlns:a16="http://schemas.microsoft.com/office/drawing/2014/main" id="{65298622-4D3C-4849-B0FA-4101271A784D}"/>
              </a:ext>
            </a:extLst>
          </p:cNvPr>
          <p:cNvPicPr>
            <a:picLocks noChangeAspect="1"/>
          </p:cNvPicPr>
          <p:nvPr userDrawn="1"/>
        </p:nvPicPr>
        <p:blipFill>
          <a:blip r:embed="rId2"/>
          <a:stretch>
            <a:fillRect/>
          </a:stretch>
        </p:blipFill>
        <p:spPr>
          <a:xfrm>
            <a:off x="405644" y="6452482"/>
            <a:ext cx="2112264" cy="301752"/>
          </a:xfrm>
          <a:prstGeom prst="rect">
            <a:avLst/>
          </a:prstGeom>
        </p:spPr>
      </p:pic>
      <p:sp>
        <p:nvSpPr>
          <p:cNvPr id="9" name="TextBox 8">
            <a:extLst>
              <a:ext uri="{FF2B5EF4-FFF2-40B4-BE49-F238E27FC236}">
                <a16:creationId xmlns:a16="http://schemas.microsoft.com/office/drawing/2014/main" id="{CF3A1AE5-746F-4057-86D7-F0AA4F73942C}"/>
              </a:ext>
            </a:extLst>
          </p:cNvPr>
          <p:cNvSpPr txBox="1"/>
          <p:nvPr userDrawn="1"/>
        </p:nvSpPr>
        <p:spPr>
          <a:xfrm>
            <a:off x="9821917" y="6302222"/>
            <a:ext cx="2037851" cy="400110"/>
          </a:xfrm>
          <a:prstGeom prst="rect">
            <a:avLst/>
          </a:prstGeom>
          <a:noFill/>
        </p:spPr>
        <p:txBody>
          <a:bodyPr wrap="square" rtlCol="0">
            <a:spAutoFit/>
          </a:bodyPr>
          <a:lstStyle/>
          <a:p>
            <a:pPr algn="r"/>
            <a:r>
              <a:rPr lang="en-US" sz="1000" b="0" baseline="0" dirty="0" err="1">
                <a:solidFill>
                  <a:srgbClr val="BFBFBF"/>
                </a:solidFill>
                <a:latin typeface="Arial" pitchFamily="34" charset="0"/>
                <a:cs typeface="Arial" pitchFamily="34" charset="0"/>
              </a:rPr>
              <a:t>NXSchool</a:t>
            </a:r>
            <a:endParaRPr lang="en-US" sz="1000" b="0" baseline="0" dirty="0">
              <a:solidFill>
                <a:srgbClr val="BFBFBF"/>
              </a:solidFill>
              <a:latin typeface="Arial" pitchFamily="34" charset="0"/>
              <a:cs typeface="Arial" pitchFamily="34" charset="0"/>
            </a:endParaRPr>
          </a:p>
          <a:p>
            <a:pPr algn="r"/>
            <a:r>
              <a:rPr lang="en-US" sz="1000" b="0" baseline="0" dirty="0">
                <a:solidFill>
                  <a:srgbClr val="BFBFBF"/>
                </a:solidFill>
                <a:latin typeface="Arial" pitchFamily="34" charset="0"/>
                <a:cs typeface="Arial" pitchFamily="34" charset="0"/>
              </a:rPr>
              <a:t>August 9, 2023</a:t>
            </a:r>
          </a:p>
        </p:txBody>
      </p:sp>
    </p:spTree>
    <p:extLst>
      <p:ext uri="{BB962C8B-B14F-4D97-AF65-F5344CB8AC3E}">
        <p14:creationId xmlns:p14="http://schemas.microsoft.com/office/powerpoint/2010/main" val="22274589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break">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7DAB3A-4154-42CC-B73A-07DD412DD146}"/>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r="-401" b="-1"/>
          <a:stretch/>
        </p:blipFill>
        <p:spPr>
          <a:xfrm>
            <a:off x="6095998" y="1078992"/>
            <a:ext cx="5535025" cy="4228673"/>
          </a:xfrm>
          <a:prstGeom prst="rect">
            <a:avLst/>
          </a:prstGeom>
        </p:spPr>
      </p:pic>
      <p:sp>
        <p:nvSpPr>
          <p:cNvPr id="6" name="Rectangle 5">
            <a:extLst>
              <a:ext uri="{FF2B5EF4-FFF2-40B4-BE49-F238E27FC236}">
                <a16:creationId xmlns:a16="http://schemas.microsoft.com/office/drawing/2014/main" id="{F679D6E9-7CB6-4816-BA71-A98C108727C8}"/>
              </a:ext>
            </a:extLst>
          </p:cNvPr>
          <p:cNvSpPr/>
          <p:nvPr userDrawn="1"/>
        </p:nvSpPr>
        <p:spPr>
          <a:xfrm>
            <a:off x="274320" y="1078992"/>
            <a:ext cx="5821680" cy="4228673"/>
          </a:xfrm>
          <a:prstGeom prst="rect">
            <a:avLst/>
          </a:prstGeom>
          <a:solidFill>
            <a:srgbClr val="CFCFC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 name="Title 1">
            <a:extLst>
              <a:ext uri="{FF2B5EF4-FFF2-40B4-BE49-F238E27FC236}">
                <a16:creationId xmlns:a16="http://schemas.microsoft.com/office/drawing/2014/main" id="{C2F2F47A-E421-4CE0-A746-76A8C436B135}"/>
              </a:ext>
            </a:extLst>
          </p:cNvPr>
          <p:cNvSpPr>
            <a:spLocks noGrp="1"/>
          </p:cNvSpPr>
          <p:nvPr>
            <p:ph type="title"/>
          </p:nvPr>
        </p:nvSpPr>
        <p:spPr>
          <a:xfrm>
            <a:off x="429768" y="1352479"/>
            <a:ext cx="5413469" cy="1100789"/>
          </a:xfrm>
        </p:spPr>
        <p:txBody>
          <a:bodyPr/>
          <a:lstStyle/>
          <a:p>
            <a:r>
              <a:rPr lang="en-US"/>
              <a:t>Click to edit Master title style</a:t>
            </a:r>
            <a:endParaRPr lang="en-US" dirty="0"/>
          </a:p>
        </p:txBody>
      </p:sp>
      <p:sp>
        <p:nvSpPr>
          <p:cNvPr id="10" name="Content Placeholder 5">
            <a:extLst>
              <a:ext uri="{FF2B5EF4-FFF2-40B4-BE49-F238E27FC236}">
                <a16:creationId xmlns:a16="http://schemas.microsoft.com/office/drawing/2014/main" id="{6068FB31-3CF5-496E-BC0D-61D682234A2C}"/>
              </a:ext>
            </a:extLst>
          </p:cNvPr>
          <p:cNvSpPr>
            <a:spLocks noGrp="1"/>
          </p:cNvSpPr>
          <p:nvPr>
            <p:ph sz="quarter" idx="4"/>
          </p:nvPr>
        </p:nvSpPr>
        <p:spPr>
          <a:xfrm>
            <a:off x="412217" y="2891883"/>
            <a:ext cx="5431021" cy="2252546"/>
          </a:xfrm>
        </p:spPr>
        <p:txBody>
          <a:bodyPr/>
          <a:lstStyle>
            <a:lvl1pPr marL="287338" indent="-287338">
              <a:buClr>
                <a:schemeClr val="tx1"/>
              </a:buClr>
              <a:buFont typeface="Century Gothic" panose="020B0502020202020204" pitchFamily="34" charset="0"/>
              <a:buChar char="•"/>
              <a:defRPr sz="2000">
                <a:latin typeface="Century Gothic" panose="020B0502020202020204" pitchFamily="34" charset="0"/>
              </a:defRPr>
            </a:lvl1pPr>
            <a:lvl2pPr marL="688975" indent="-285750">
              <a:buClr>
                <a:schemeClr val="tx1"/>
              </a:buClr>
              <a:buFont typeface="Century Gothic" panose="020B0502020202020204" pitchFamily="34" charset="0"/>
              <a:buChar char="–"/>
              <a:defRPr sz="1800">
                <a:latin typeface="Century Gothic" panose="020B0502020202020204" pitchFamily="34" charset="0"/>
              </a:defRPr>
            </a:lvl2pPr>
            <a:lvl3pPr>
              <a:defRPr sz="1600"/>
            </a:lvl3pPr>
            <a:lvl4pPr>
              <a:defRPr sz="1400"/>
            </a:lvl4pPr>
            <a:lvl5pPr marL="1482725" indent="-222250">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p:txBody>
      </p:sp>
      <p:sp>
        <p:nvSpPr>
          <p:cNvPr id="15" name="Rectangle 14">
            <a:extLst>
              <a:ext uri="{FF2B5EF4-FFF2-40B4-BE49-F238E27FC236}">
                <a16:creationId xmlns:a16="http://schemas.microsoft.com/office/drawing/2014/main" id="{88ACC93F-6123-3F49-8C15-4A811AF8B7BB}"/>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6" name="Rectangle 15">
            <a:extLst>
              <a:ext uri="{FF2B5EF4-FFF2-40B4-BE49-F238E27FC236}">
                <a16:creationId xmlns:a16="http://schemas.microsoft.com/office/drawing/2014/main" id="{D7756F41-5AD0-C346-AE90-A0206E07D1B9}"/>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pic>
        <p:nvPicPr>
          <p:cNvPr id="11" name="Picture 10">
            <a:extLst>
              <a:ext uri="{FF2B5EF4-FFF2-40B4-BE49-F238E27FC236}">
                <a16:creationId xmlns:a16="http://schemas.microsoft.com/office/drawing/2014/main" id="{ACE79036-1F33-40EB-AB47-F9529E5C3C6A}"/>
              </a:ext>
            </a:extLst>
          </p:cNvPr>
          <p:cNvPicPr>
            <a:picLocks noChangeAspect="1"/>
          </p:cNvPicPr>
          <p:nvPr userDrawn="1"/>
        </p:nvPicPr>
        <p:blipFill>
          <a:blip r:embed="rId3"/>
          <a:stretch>
            <a:fillRect/>
          </a:stretch>
        </p:blipFill>
        <p:spPr>
          <a:xfrm>
            <a:off x="413129" y="456244"/>
            <a:ext cx="1088136" cy="261860"/>
          </a:xfrm>
          <a:prstGeom prst="rect">
            <a:avLst/>
          </a:prstGeom>
        </p:spPr>
      </p:pic>
      <p:sp>
        <p:nvSpPr>
          <p:cNvPr id="12" name="Freeform 7">
            <a:extLst>
              <a:ext uri="{FF2B5EF4-FFF2-40B4-BE49-F238E27FC236}">
                <a16:creationId xmlns:a16="http://schemas.microsoft.com/office/drawing/2014/main" id="{3E861E90-11A2-4A0B-85EB-1A2865C9A48F}"/>
              </a:ext>
            </a:extLst>
          </p:cNvPr>
          <p:cNvSpPr>
            <a:spLocks/>
          </p:cNvSpPr>
          <p:nvPr userDrawn="1"/>
        </p:nvSpPr>
        <p:spPr bwMode="auto">
          <a:xfrm>
            <a:off x="6096000" y="0"/>
            <a:ext cx="6096000" cy="6858000"/>
          </a:xfrm>
          <a:custGeom>
            <a:avLst/>
            <a:gdLst>
              <a:gd name="T0" fmla="*/ 3049 w 3388"/>
              <a:gd name="T1" fmla="*/ 0 h 3815"/>
              <a:gd name="T2" fmla="*/ 3049 w 3388"/>
              <a:gd name="T3" fmla="*/ 2951 h 3815"/>
              <a:gd name="T4" fmla="*/ 0 w 3388"/>
              <a:gd name="T5" fmla="*/ 2951 h 3815"/>
              <a:gd name="T6" fmla="*/ 0 w 3388"/>
              <a:gd name="T7" fmla="*/ 3815 h 3815"/>
              <a:gd name="T8" fmla="*/ 3388 w 3388"/>
              <a:gd name="T9" fmla="*/ 3815 h 3815"/>
              <a:gd name="T10" fmla="*/ 3388 w 3388"/>
              <a:gd name="T11" fmla="*/ 2969 h 3815"/>
              <a:gd name="T12" fmla="*/ 3388 w 3388"/>
              <a:gd name="T13" fmla="*/ 2951 h 3815"/>
              <a:gd name="T14" fmla="*/ 3388 w 3388"/>
              <a:gd name="T15" fmla="*/ 0 h 3815"/>
              <a:gd name="T16" fmla="*/ 3049 w 3388"/>
              <a:gd name="T17" fmla="*/ 0 h 3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88" h="3815">
                <a:moveTo>
                  <a:pt x="3049" y="0"/>
                </a:moveTo>
                <a:lnTo>
                  <a:pt x="3049" y="2951"/>
                </a:lnTo>
                <a:lnTo>
                  <a:pt x="0" y="2951"/>
                </a:lnTo>
                <a:lnTo>
                  <a:pt x="0" y="3815"/>
                </a:lnTo>
                <a:lnTo>
                  <a:pt x="3388" y="3815"/>
                </a:lnTo>
                <a:lnTo>
                  <a:pt x="3388" y="2969"/>
                </a:lnTo>
                <a:lnTo>
                  <a:pt x="3388" y="2951"/>
                </a:lnTo>
                <a:lnTo>
                  <a:pt x="3388" y="0"/>
                </a:lnTo>
                <a:lnTo>
                  <a:pt x="3049" y="0"/>
                </a:lnTo>
                <a:close/>
              </a:path>
            </a:pathLst>
          </a:custGeom>
          <a:solidFill>
            <a:srgbClr val="CBCBCB"/>
          </a:solidFill>
          <a:ln>
            <a:noFill/>
          </a:ln>
        </p:spPr>
        <p:txBody>
          <a:bodyPr vert="horz" wrap="square" lIns="91440" tIns="45720" rIns="91440" bIns="45720" numCol="1" anchor="t" anchorCtr="0" compatLnSpc="1">
            <a:prstTxWarp prst="textNoShape">
              <a:avLst/>
            </a:prstTxWarp>
          </a:bodyPr>
          <a:lstStyle/>
          <a:p>
            <a:endParaRPr lang="en-US" dirty="0">
              <a:latin typeface="Century Gothic" panose="020B0502020202020204" pitchFamily="34" charset="0"/>
            </a:endParaRPr>
          </a:p>
        </p:txBody>
      </p:sp>
    </p:spTree>
    <p:extLst>
      <p:ext uri="{BB962C8B-B14F-4D97-AF65-F5344CB8AC3E}">
        <p14:creationId xmlns:p14="http://schemas.microsoft.com/office/powerpoint/2010/main" val="27516719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7_Title only">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885FFDA-509C-4548-B17D-5409853CA429}"/>
              </a:ext>
            </a:extLst>
          </p:cNvPr>
          <p:cNvSpPr/>
          <p:nvPr userDrawn="1"/>
        </p:nvSpPr>
        <p:spPr>
          <a:xfrm>
            <a:off x="0" y="320040"/>
            <a:ext cx="274320" cy="653795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 name="Title 1"/>
          <p:cNvSpPr>
            <a:spLocks noGrp="1"/>
          </p:cNvSpPr>
          <p:nvPr>
            <p:ph type="title"/>
          </p:nvPr>
        </p:nvSpPr>
        <p:spPr>
          <a:xfrm>
            <a:off x="429768" y="274320"/>
            <a:ext cx="11425236" cy="535531"/>
          </a:xfrm>
        </p:spPr>
        <p:txBody>
          <a:bodyPr/>
          <a:lstStyle>
            <a:lvl1pPr>
              <a:lnSpc>
                <a:spcPct val="90000"/>
              </a:lnSpc>
              <a:defRPr sz="3200" baseline="0"/>
            </a:lvl1pPr>
          </a:lstStyle>
          <a:p>
            <a:r>
              <a:rPr lang="en-US"/>
              <a:t>Click to edit Master title style</a:t>
            </a:r>
            <a:endParaRPr lang="en-US" dirty="0"/>
          </a:p>
        </p:txBody>
      </p:sp>
      <p:sp>
        <p:nvSpPr>
          <p:cNvPr id="4" name="Rectangle 6">
            <a:extLst>
              <a:ext uri="{FF2B5EF4-FFF2-40B4-BE49-F238E27FC236}">
                <a16:creationId xmlns:a16="http://schemas.microsoft.com/office/drawing/2014/main" id="{AD9F2534-297B-446C-B822-74E3C23864F7}"/>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sp>
        <p:nvSpPr>
          <p:cNvPr id="7" name="Rectangle 256">
            <a:extLst>
              <a:ext uri="{FF2B5EF4-FFF2-40B4-BE49-F238E27FC236}">
                <a16:creationId xmlns:a16="http://schemas.microsoft.com/office/drawing/2014/main" id="{BF6A1C92-1EE6-4390-85D8-ACD208CF9DB8}"/>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dirty="0">
                <a:solidFill>
                  <a:srgbClr val="BFBFBF"/>
                </a:solidFill>
                <a:latin typeface="+mn-lt"/>
                <a:cs typeface="Arial" pitchFamily="34" charset="0"/>
              </a:rPr>
              <a:t> </a:t>
            </a:r>
          </a:p>
        </p:txBody>
      </p:sp>
      <p:pic>
        <p:nvPicPr>
          <p:cNvPr id="14" name="Picture 13">
            <a:extLst>
              <a:ext uri="{FF2B5EF4-FFF2-40B4-BE49-F238E27FC236}">
                <a16:creationId xmlns:a16="http://schemas.microsoft.com/office/drawing/2014/main" id="{30DD0A2A-0355-AA49-9A3F-AB977E14FC3B}"/>
              </a:ext>
            </a:extLst>
          </p:cNvPr>
          <p:cNvPicPr>
            <a:picLocks noChangeAspect="1"/>
          </p:cNvPicPr>
          <p:nvPr userDrawn="1"/>
        </p:nvPicPr>
        <p:blipFill>
          <a:blip r:embed="rId2"/>
          <a:stretch>
            <a:fillRect/>
          </a:stretch>
        </p:blipFill>
        <p:spPr>
          <a:xfrm>
            <a:off x="405644" y="6452482"/>
            <a:ext cx="2112264" cy="301752"/>
          </a:xfrm>
          <a:prstGeom prst="rect">
            <a:avLst/>
          </a:prstGeom>
        </p:spPr>
      </p:pic>
    </p:spTree>
    <p:extLst>
      <p:ext uri="{BB962C8B-B14F-4D97-AF65-F5344CB8AC3E}">
        <p14:creationId xmlns:p14="http://schemas.microsoft.com/office/powerpoint/2010/main" val="2987582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D6DB211-F94D-644A-8C58-020193A03AAA}"/>
              </a:ext>
            </a:extLst>
          </p:cNvPr>
          <p:cNvSpPr/>
          <p:nvPr userDrawn="1"/>
        </p:nvSpPr>
        <p:spPr>
          <a:xfrm>
            <a:off x="0" y="320040"/>
            <a:ext cx="274320" cy="653795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 name="Title 1"/>
          <p:cNvSpPr>
            <a:spLocks noGrp="1"/>
          </p:cNvSpPr>
          <p:nvPr>
            <p:ph type="title"/>
          </p:nvPr>
        </p:nvSpPr>
        <p:spPr>
          <a:xfrm>
            <a:off x="429768" y="274320"/>
            <a:ext cx="11504904" cy="535531"/>
          </a:xfrm>
        </p:spPr>
        <p:txBody>
          <a:bodyPr/>
          <a:lstStyle>
            <a:lvl1pPr>
              <a:lnSpc>
                <a:spcPct val="90000"/>
              </a:lnSpc>
              <a:defRPr sz="3200">
                <a:solidFill>
                  <a:schemeClr val="tx1"/>
                </a:solidFill>
              </a:defRPr>
            </a:lvl1pPr>
          </a:lstStyle>
          <a:p>
            <a:r>
              <a:rPr lang="en-US"/>
              <a:t>Click to edit Master title style</a:t>
            </a:r>
            <a:endParaRPr lang="en-US" dirty="0"/>
          </a:p>
        </p:txBody>
      </p:sp>
      <p:sp>
        <p:nvSpPr>
          <p:cNvPr id="3" name="Text Placeholder 2"/>
          <p:cNvSpPr>
            <a:spLocks noGrp="1"/>
          </p:cNvSpPr>
          <p:nvPr>
            <p:ph type="body" idx="1"/>
          </p:nvPr>
        </p:nvSpPr>
        <p:spPr>
          <a:xfrm>
            <a:off x="417010" y="1444752"/>
            <a:ext cx="5507832" cy="821190"/>
          </a:xfrm>
        </p:spPr>
        <p:txBody>
          <a:bodyPr anchor="b"/>
          <a:lstStyle>
            <a:lvl1pPr marL="0" indent="0">
              <a:buNone/>
              <a:defRPr sz="2400" b="0" baseline="0">
                <a:solidFill>
                  <a:schemeClr val="tx1"/>
                </a:solidFill>
                <a:latin typeface="Century Gothic" panose="020B0502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17010" y="2275467"/>
            <a:ext cx="5507832" cy="3373229"/>
          </a:xfrm>
        </p:spPr>
        <p:txBody>
          <a:bodyPr/>
          <a:lstStyle>
            <a:lvl1pPr marL="230188" indent="-230188">
              <a:buClr>
                <a:schemeClr val="tx1"/>
              </a:buClr>
              <a:buFont typeface="Century Gothic" panose="020B0502020202020204" pitchFamily="34" charset="0"/>
              <a:buChar char="•"/>
              <a:defRPr sz="2000" baseline="0">
                <a:latin typeface="Century Gothic" panose="020B0502020202020204" pitchFamily="34" charset="0"/>
              </a:defRPr>
            </a:lvl1pPr>
            <a:lvl2pPr marL="625475" indent="-279400">
              <a:buClr>
                <a:schemeClr val="tx1"/>
              </a:buClr>
              <a:buSzPct val="90000"/>
              <a:buFont typeface="Century Gothic" panose="020B0502020202020204" pitchFamily="34" charset="0"/>
              <a:buChar char="–"/>
              <a:defRPr sz="1800">
                <a:latin typeface="+mn-lt"/>
              </a:defRPr>
            </a:lvl2pPr>
            <a:lvl3pPr marL="914400" indent="-230188">
              <a:buClr>
                <a:schemeClr val="tx1"/>
              </a:buClr>
              <a:buFont typeface="Century Gothic" panose="020B0502020202020204" pitchFamily="34" charset="0"/>
              <a:buChar char="•"/>
              <a:defRPr sz="1600" baseline="0">
                <a:latin typeface="Century Gothic" panose="020B0502020202020204" pitchFamily="34" charset="0"/>
              </a:defRPr>
            </a:lvl3pPr>
            <a:lvl4pPr marL="971550" indent="0">
              <a:buClr>
                <a:schemeClr val="tx1"/>
              </a:buClr>
              <a:buFont typeface="Century Gothic" panose="020B0502020202020204" pitchFamily="34" charset="0"/>
              <a:buNone/>
              <a:defRPr sz="1400">
                <a:latin typeface="+mn-lt"/>
              </a:defRPr>
            </a:lvl4pPr>
            <a:lvl5pPr marL="1482725" indent="-222250">
              <a:buClr>
                <a:schemeClr val="tx1"/>
              </a:buClr>
              <a:buFont typeface="Century Gothic" panose="020B0502020202020204" pitchFamily="34" charset="0"/>
              <a:buChar char="•"/>
              <a:defRPr sz="1600">
                <a:latin typeface="+mn-lt"/>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5" name="Text Placeholder 4"/>
          <p:cNvSpPr>
            <a:spLocks noGrp="1"/>
          </p:cNvSpPr>
          <p:nvPr>
            <p:ph type="body" sz="quarter" idx="3"/>
          </p:nvPr>
        </p:nvSpPr>
        <p:spPr>
          <a:xfrm>
            <a:off x="6193368" y="1444752"/>
            <a:ext cx="5504688" cy="821190"/>
          </a:xfrm>
        </p:spPr>
        <p:txBody>
          <a:bodyPr anchor="b"/>
          <a:lstStyle>
            <a:lvl1pPr marL="0" indent="0">
              <a:buNone/>
              <a:defRPr sz="2400" b="0" baseline="0">
                <a:solidFill>
                  <a:schemeClr val="tx1"/>
                </a:solidFill>
                <a:latin typeface="Century Gothic" panose="020B0502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275467"/>
            <a:ext cx="5504688" cy="3373229"/>
          </a:xfrm>
        </p:spPr>
        <p:txBody>
          <a:bodyPr/>
          <a:lstStyle>
            <a:lvl1pPr marL="287338" indent="-287338">
              <a:buClr>
                <a:schemeClr val="tx1"/>
              </a:buClr>
              <a:buFont typeface="Century Gothic" panose="020B0502020202020204" pitchFamily="34" charset="0"/>
              <a:buChar char="•"/>
              <a:defRPr sz="2000" baseline="0">
                <a:latin typeface="Century Gothic" panose="020B0502020202020204" pitchFamily="34" charset="0"/>
              </a:defRPr>
            </a:lvl1pPr>
            <a:lvl2pPr marL="625475" indent="-279400">
              <a:buClr>
                <a:schemeClr val="tx1"/>
              </a:buClr>
              <a:buSzPct val="90000"/>
              <a:buFont typeface="Century Gothic" panose="020B0502020202020204" pitchFamily="34" charset="0"/>
              <a:buChar char="–"/>
              <a:defRPr sz="1800" baseline="0">
                <a:latin typeface="Century Gothic" panose="020B0502020202020204" pitchFamily="34" charset="0"/>
              </a:defRPr>
            </a:lvl2pPr>
            <a:lvl3pPr marL="914400" indent="-230188">
              <a:buClr>
                <a:schemeClr val="tx1"/>
              </a:buClr>
              <a:buFont typeface="Century Gothic" panose="020B0502020202020204" pitchFamily="34" charset="0"/>
              <a:buChar char="•"/>
              <a:defRPr sz="1600">
                <a:latin typeface="+mn-lt"/>
              </a:defRPr>
            </a:lvl3pPr>
            <a:lvl4pPr marL="1144588" indent="-173038">
              <a:buClr>
                <a:schemeClr val="tx1"/>
              </a:buClr>
              <a:buFont typeface="Century Gothic" panose="020B0502020202020204" pitchFamily="34" charset="0"/>
              <a:buChar char="•"/>
              <a:defRPr sz="1400">
                <a:latin typeface="+mn-lt"/>
              </a:defRPr>
            </a:lvl4pPr>
            <a:lvl5pPr marL="1482725" indent="-222250">
              <a:buClr>
                <a:schemeClr val="tx1"/>
              </a:buClr>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7" name="Rectangle 6">
            <a:extLst>
              <a:ext uri="{FF2B5EF4-FFF2-40B4-BE49-F238E27FC236}">
                <a16:creationId xmlns:a16="http://schemas.microsoft.com/office/drawing/2014/main" id="{300C0632-ACDA-4D24-A2CC-14539B91BC55}"/>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sp>
        <p:nvSpPr>
          <p:cNvPr id="12" name="Rectangle 256">
            <a:extLst>
              <a:ext uri="{FF2B5EF4-FFF2-40B4-BE49-F238E27FC236}">
                <a16:creationId xmlns:a16="http://schemas.microsoft.com/office/drawing/2014/main" id="{0ED8B866-A29F-4437-842E-6B7908B2FB7D}"/>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dirty="0">
                <a:solidFill>
                  <a:srgbClr val="BFBFBF"/>
                </a:solidFill>
                <a:latin typeface="+mn-lt"/>
                <a:cs typeface="Arial" pitchFamily="34" charset="0"/>
              </a:rPr>
              <a:t> </a:t>
            </a:r>
          </a:p>
        </p:txBody>
      </p:sp>
      <p:pic>
        <p:nvPicPr>
          <p:cNvPr id="18" name="Picture 17">
            <a:extLst>
              <a:ext uri="{FF2B5EF4-FFF2-40B4-BE49-F238E27FC236}">
                <a16:creationId xmlns:a16="http://schemas.microsoft.com/office/drawing/2014/main" id="{FDF833AF-F2DD-B245-B5D3-AAD481D06553}"/>
              </a:ext>
            </a:extLst>
          </p:cNvPr>
          <p:cNvPicPr>
            <a:picLocks noChangeAspect="1"/>
          </p:cNvPicPr>
          <p:nvPr userDrawn="1"/>
        </p:nvPicPr>
        <p:blipFill>
          <a:blip r:embed="rId2"/>
          <a:stretch>
            <a:fillRect/>
          </a:stretch>
        </p:blipFill>
        <p:spPr>
          <a:xfrm>
            <a:off x="405644" y="6452482"/>
            <a:ext cx="2112264" cy="301752"/>
          </a:xfrm>
          <a:prstGeom prst="rect">
            <a:avLst/>
          </a:prstGeom>
        </p:spPr>
      </p:pic>
    </p:spTree>
    <p:extLst>
      <p:ext uri="{BB962C8B-B14F-4D97-AF65-F5344CB8AC3E}">
        <p14:creationId xmlns:p14="http://schemas.microsoft.com/office/powerpoint/2010/main" val="32605782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woTxTwoObj" preserve="1">
  <p:cSld name="3 content boxes with reverse headers">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7FC5867-1737-E84C-B42D-608A49EBBAA6}"/>
              </a:ext>
            </a:extLst>
          </p:cNvPr>
          <p:cNvSpPr/>
          <p:nvPr userDrawn="1"/>
        </p:nvSpPr>
        <p:spPr>
          <a:xfrm>
            <a:off x="0" y="320040"/>
            <a:ext cx="274320" cy="653795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 name="Title 1"/>
          <p:cNvSpPr>
            <a:spLocks noGrp="1"/>
          </p:cNvSpPr>
          <p:nvPr>
            <p:ph type="title"/>
          </p:nvPr>
        </p:nvSpPr>
        <p:spPr>
          <a:xfrm>
            <a:off x="429768" y="274320"/>
            <a:ext cx="11504904" cy="535531"/>
          </a:xfrm>
        </p:spPr>
        <p:txBody>
          <a:bodyPr/>
          <a:lstStyle>
            <a:lvl1pPr>
              <a:lnSpc>
                <a:spcPct val="90000"/>
              </a:lnSpc>
              <a:defRPr sz="3200"/>
            </a:lvl1pPr>
          </a:lstStyle>
          <a:p>
            <a:r>
              <a:rPr lang="en-US"/>
              <a:t>Click to edit Master title style</a:t>
            </a:r>
            <a:endParaRPr lang="en-US" dirty="0"/>
          </a:p>
        </p:txBody>
      </p:sp>
      <p:sp>
        <p:nvSpPr>
          <p:cNvPr id="3" name="Text Placeholder 2"/>
          <p:cNvSpPr>
            <a:spLocks noGrp="1"/>
          </p:cNvSpPr>
          <p:nvPr>
            <p:ph type="body" idx="1"/>
          </p:nvPr>
        </p:nvSpPr>
        <p:spPr>
          <a:xfrm>
            <a:off x="536696" y="1387602"/>
            <a:ext cx="3610478" cy="821190"/>
          </a:xfrm>
          <a:solidFill>
            <a:schemeClr val="tx2"/>
          </a:solidFill>
          <a:ln w="12700">
            <a:solidFill>
              <a:schemeClr val="tx2"/>
            </a:solidFill>
          </a:ln>
        </p:spPr>
        <p:txBody>
          <a:bodyPr tIns="91440" bIns="91440" anchor="b"/>
          <a:lstStyle>
            <a:lvl1pPr marL="0" indent="0">
              <a:lnSpc>
                <a:spcPct val="90000"/>
              </a:lnSpc>
              <a:buNone/>
              <a:defRPr sz="2000" b="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36696" y="2208792"/>
            <a:ext cx="3610478" cy="3813071"/>
          </a:xfrm>
          <a:ln w="12700">
            <a:gradFill flip="none" rotWithShape="1">
              <a:gsLst>
                <a:gs pos="0">
                  <a:schemeClr val="bg1">
                    <a:alpha val="0"/>
                  </a:schemeClr>
                </a:gs>
                <a:gs pos="100000">
                  <a:schemeClr val="tx2"/>
                </a:gs>
              </a:gsLst>
              <a:lin ang="16200000" scaled="1"/>
              <a:tileRect/>
            </a:gradFill>
          </a:ln>
        </p:spPr>
        <p:txBody>
          <a:bodyPr tIns="91440" bIns="91440"/>
          <a:lstStyle>
            <a:lvl1pPr marL="227013" indent="-227013">
              <a:lnSpc>
                <a:spcPct val="90000"/>
              </a:lnSpc>
              <a:buClr>
                <a:schemeClr val="tx1"/>
              </a:buClr>
              <a:buFont typeface="Century Gothic" panose="020B0502020202020204" pitchFamily="34" charset="0"/>
              <a:buChar char="•"/>
              <a:defRPr sz="1800" baseline="0"/>
            </a:lvl1pPr>
            <a:lvl2pPr marL="514350" indent="-225425">
              <a:lnSpc>
                <a:spcPct val="90000"/>
              </a:lnSpc>
              <a:buClr>
                <a:schemeClr val="tx1"/>
              </a:buClr>
              <a:buSzPct val="90000"/>
              <a:buFont typeface="Century Gothic" panose="020B0502020202020204" pitchFamily="34" charset="0"/>
              <a:buChar char="–"/>
              <a:defRPr sz="1600" baseline="0"/>
            </a:lvl2pPr>
            <a:lvl3pPr marL="742950" indent="-173038">
              <a:lnSpc>
                <a:spcPct val="90000"/>
              </a:lnSpc>
              <a:buClr>
                <a:schemeClr val="tx1"/>
              </a:buClr>
              <a:buFont typeface="Century Gothic" panose="020B0502020202020204" pitchFamily="34" charset="0"/>
              <a:buChar char="•"/>
              <a:defRPr sz="1400"/>
            </a:lvl3pPr>
            <a:lvl4pPr marL="1144588" indent="-173038">
              <a:lnSpc>
                <a:spcPct val="90000"/>
              </a:lnSpc>
              <a:buClr>
                <a:schemeClr val="tx1"/>
              </a:buClr>
              <a:buSzPct val="90000"/>
              <a:buFont typeface="Century Gothic" panose="020B0502020202020204" pitchFamily="34" charset="0"/>
              <a:buChar char="–"/>
              <a:defRPr sz="1200"/>
            </a:lvl4pPr>
            <a:lvl5pPr marL="1482725" indent="-222250">
              <a:lnSpc>
                <a:spcPct val="90000"/>
              </a:lnSpc>
              <a:buClr>
                <a:schemeClr val="tx1"/>
              </a:buClr>
              <a:buFont typeface="Arial" panose="020B0604020202020204" pitchFamily="34" charset="0"/>
              <a:buChar cha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5" name="Text Placeholder 4"/>
          <p:cNvSpPr>
            <a:spLocks noGrp="1"/>
          </p:cNvSpPr>
          <p:nvPr>
            <p:ph type="body" sz="quarter" idx="3"/>
          </p:nvPr>
        </p:nvSpPr>
        <p:spPr>
          <a:xfrm>
            <a:off x="4393659" y="1387602"/>
            <a:ext cx="3608418" cy="821190"/>
          </a:xfrm>
          <a:solidFill>
            <a:schemeClr val="tx2"/>
          </a:solidFill>
          <a:ln w="12700">
            <a:solidFill>
              <a:schemeClr val="tx2"/>
            </a:solidFill>
          </a:ln>
        </p:spPr>
        <p:txBody>
          <a:bodyPr tIns="91440" bIns="91440" anchor="b"/>
          <a:lstStyle>
            <a:lvl1pPr marL="0" indent="0">
              <a:lnSpc>
                <a:spcPct val="90000"/>
              </a:lnSpc>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393659" y="2213184"/>
            <a:ext cx="3608418" cy="3813071"/>
          </a:xfrm>
          <a:ln w="12700">
            <a:gradFill flip="none" rotWithShape="1">
              <a:gsLst>
                <a:gs pos="0">
                  <a:schemeClr val="bg1">
                    <a:alpha val="0"/>
                  </a:schemeClr>
                </a:gs>
                <a:gs pos="100000">
                  <a:schemeClr val="tx2"/>
                </a:gs>
              </a:gsLst>
              <a:lin ang="16200000" scaled="1"/>
              <a:tileRect/>
            </a:gradFill>
          </a:ln>
        </p:spPr>
        <p:txBody>
          <a:bodyPr tIns="91440" bIns="91440"/>
          <a:lstStyle>
            <a:lvl1pPr marL="227013" indent="-227013">
              <a:lnSpc>
                <a:spcPct val="90000"/>
              </a:lnSpc>
              <a:buClr>
                <a:schemeClr val="tx1"/>
              </a:buClr>
              <a:buFont typeface="Century Gothic" panose="020B0502020202020204" pitchFamily="34" charset="0"/>
              <a:buChar char="•"/>
              <a:defRPr sz="1800"/>
            </a:lvl1pPr>
            <a:lvl2pPr marL="460375" indent="-171450">
              <a:lnSpc>
                <a:spcPct val="90000"/>
              </a:lnSpc>
              <a:buClr>
                <a:schemeClr val="tx1"/>
              </a:buClr>
              <a:buSzPct val="90000"/>
              <a:buFont typeface="Century Gothic" panose="020B0502020202020204" pitchFamily="34" charset="0"/>
              <a:buChar char="–"/>
              <a:defRPr lang="en-US" sz="1600" kern="1200" baseline="0" dirty="0">
                <a:solidFill>
                  <a:schemeClr val="tx1"/>
                </a:solidFill>
                <a:latin typeface="Century Gothic" panose="020B0502020202020204" pitchFamily="34" charset="0"/>
                <a:ea typeface="+mn-ea"/>
                <a:cs typeface="+mn-cs"/>
              </a:defRPr>
            </a:lvl2pPr>
            <a:lvl3pPr marL="742950" indent="-173038">
              <a:lnSpc>
                <a:spcPct val="90000"/>
              </a:lnSpc>
              <a:buClr>
                <a:schemeClr val="tx1"/>
              </a:buClr>
              <a:buFont typeface="Century Gothic" panose="020B0502020202020204" pitchFamily="34" charset="0"/>
              <a:buChar char="•"/>
              <a:defRPr sz="1400"/>
            </a:lvl3pPr>
            <a:lvl4pPr marL="1144588" indent="-173038">
              <a:lnSpc>
                <a:spcPct val="90000"/>
              </a:lnSpc>
              <a:buClr>
                <a:schemeClr val="tx1"/>
              </a:buClr>
              <a:buSzPct val="90000"/>
              <a:buFont typeface="Century Gothic" panose="020B0502020202020204" pitchFamily="34" charset="0"/>
              <a:buChar char="–"/>
              <a:defRPr sz="1200"/>
            </a:lvl4pPr>
            <a:lvl5pPr marL="1482725" indent="-222250">
              <a:lnSpc>
                <a:spcPct val="90000"/>
              </a:lnSpc>
              <a:buClr>
                <a:schemeClr val="tx1"/>
              </a:buClr>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7" name="Text Placeholder 4">
            <a:extLst>
              <a:ext uri="{FF2B5EF4-FFF2-40B4-BE49-F238E27FC236}">
                <a16:creationId xmlns:a16="http://schemas.microsoft.com/office/drawing/2014/main" id="{49D91D4C-0C90-4594-94C2-E939B6EF57C4}"/>
              </a:ext>
            </a:extLst>
          </p:cNvPr>
          <p:cNvSpPr>
            <a:spLocks noGrp="1"/>
          </p:cNvSpPr>
          <p:nvPr>
            <p:ph type="body" sz="quarter" idx="10"/>
          </p:nvPr>
        </p:nvSpPr>
        <p:spPr>
          <a:xfrm>
            <a:off x="8248562" y="1387602"/>
            <a:ext cx="3608418" cy="821190"/>
          </a:xfrm>
          <a:solidFill>
            <a:schemeClr val="tx2"/>
          </a:solidFill>
          <a:ln w="12700">
            <a:solidFill>
              <a:schemeClr val="tx2"/>
            </a:solidFill>
          </a:ln>
        </p:spPr>
        <p:txBody>
          <a:bodyPr tIns="91440" bIns="91440" anchor="b"/>
          <a:lstStyle>
            <a:lvl1pPr marL="0" indent="0">
              <a:lnSpc>
                <a:spcPct val="90000"/>
              </a:lnSpc>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Content Placeholder 5">
            <a:extLst>
              <a:ext uri="{FF2B5EF4-FFF2-40B4-BE49-F238E27FC236}">
                <a16:creationId xmlns:a16="http://schemas.microsoft.com/office/drawing/2014/main" id="{E1A87D9D-30BD-4BC1-AB79-1F900F87185B}"/>
              </a:ext>
            </a:extLst>
          </p:cNvPr>
          <p:cNvSpPr>
            <a:spLocks noGrp="1"/>
          </p:cNvSpPr>
          <p:nvPr>
            <p:ph sz="quarter" idx="11"/>
          </p:nvPr>
        </p:nvSpPr>
        <p:spPr>
          <a:xfrm>
            <a:off x="8248562" y="2213184"/>
            <a:ext cx="3608418" cy="3813071"/>
          </a:xfrm>
          <a:ln w="12700">
            <a:gradFill flip="none" rotWithShape="1">
              <a:gsLst>
                <a:gs pos="0">
                  <a:schemeClr val="bg1">
                    <a:alpha val="0"/>
                  </a:schemeClr>
                </a:gs>
                <a:gs pos="100000">
                  <a:schemeClr val="tx2"/>
                </a:gs>
              </a:gsLst>
              <a:lin ang="16200000" scaled="1"/>
              <a:tileRect/>
            </a:gradFill>
          </a:ln>
        </p:spPr>
        <p:txBody>
          <a:bodyPr tIns="91440" bIns="91440"/>
          <a:lstStyle>
            <a:lvl1pPr marL="227013" indent="-227013">
              <a:lnSpc>
                <a:spcPct val="90000"/>
              </a:lnSpc>
              <a:buClr>
                <a:schemeClr val="tx1"/>
              </a:buClr>
              <a:buFont typeface="Century Gothic" panose="020B0502020202020204" pitchFamily="34" charset="0"/>
              <a:buChar char="•"/>
              <a:defRPr sz="1800"/>
            </a:lvl1pPr>
            <a:lvl2pPr marL="460375" indent="-171450">
              <a:lnSpc>
                <a:spcPct val="90000"/>
              </a:lnSpc>
              <a:buClr>
                <a:schemeClr val="tx1"/>
              </a:buClr>
              <a:buSzPct val="90000"/>
              <a:buFont typeface="Century Gothic" panose="020B0502020202020204" pitchFamily="34" charset="0"/>
              <a:buChar char="–"/>
              <a:defRPr lang="en-US" sz="1600" kern="1200" baseline="0" dirty="0">
                <a:solidFill>
                  <a:schemeClr val="tx1"/>
                </a:solidFill>
                <a:latin typeface="Century Gothic" panose="020B0502020202020204" pitchFamily="34" charset="0"/>
                <a:ea typeface="+mn-ea"/>
                <a:cs typeface="+mn-cs"/>
              </a:defRPr>
            </a:lvl2pPr>
            <a:lvl3pPr marL="742950" indent="-173038">
              <a:lnSpc>
                <a:spcPct val="90000"/>
              </a:lnSpc>
              <a:buClr>
                <a:schemeClr val="tx1"/>
              </a:buClr>
              <a:buFont typeface="Century Gothic" panose="020B0502020202020204" pitchFamily="34" charset="0"/>
              <a:buChar char="•"/>
              <a:defRPr sz="1400"/>
            </a:lvl3pPr>
            <a:lvl4pPr marL="1144588" indent="-173038">
              <a:lnSpc>
                <a:spcPct val="90000"/>
              </a:lnSpc>
              <a:buClr>
                <a:schemeClr val="tx1"/>
              </a:buClr>
              <a:buSzPct val="90000"/>
              <a:buFont typeface="Century Gothic" panose="020B0502020202020204" pitchFamily="34" charset="0"/>
              <a:buChar char="–"/>
              <a:defRPr sz="1200"/>
            </a:lvl4pPr>
            <a:lvl5pPr marL="1482725" indent="-222250">
              <a:lnSpc>
                <a:spcPct val="90000"/>
              </a:lnSpc>
              <a:buClr>
                <a:schemeClr val="tx1"/>
              </a:buClr>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9" name="Rectangle 6">
            <a:extLst>
              <a:ext uri="{FF2B5EF4-FFF2-40B4-BE49-F238E27FC236}">
                <a16:creationId xmlns:a16="http://schemas.microsoft.com/office/drawing/2014/main" id="{C4B83B09-CF3A-4A36-84C0-D32086A13DE2}"/>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sp>
        <p:nvSpPr>
          <p:cNvPr id="14" name="Rectangle 256">
            <a:extLst>
              <a:ext uri="{FF2B5EF4-FFF2-40B4-BE49-F238E27FC236}">
                <a16:creationId xmlns:a16="http://schemas.microsoft.com/office/drawing/2014/main" id="{B764CAE0-734A-4D16-BDA1-3E43A810370F}"/>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dirty="0">
                <a:solidFill>
                  <a:srgbClr val="BFBFBF"/>
                </a:solidFill>
                <a:latin typeface="+mn-lt"/>
                <a:cs typeface="Arial" pitchFamily="34" charset="0"/>
              </a:rPr>
              <a:t> </a:t>
            </a:r>
          </a:p>
        </p:txBody>
      </p:sp>
      <p:pic>
        <p:nvPicPr>
          <p:cNvPr id="13" name="Picture 12">
            <a:extLst>
              <a:ext uri="{FF2B5EF4-FFF2-40B4-BE49-F238E27FC236}">
                <a16:creationId xmlns:a16="http://schemas.microsoft.com/office/drawing/2014/main" id="{B0BAAAD4-FBA9-4334-AA6C-9B74AC2A8370}"/>
              </a:ext>
            </a:extLst>
          </p:cNvPr>
          <p:cNvPicPr>
            <a:picLocks noChangeAspect="1"/>
          </p:cNvPicPr>
          <p:nvPr userDrawn="1"/>
        </p:nvPicPr>
        <p:blipFill>
          <a:blip r:embed="rId2"/>
          <a:stretch>
            <a:fillRect/>
          </a:stretch>
        </p:blipFill>
        <p:spPr>
          <a:xfrm>
            <a:off x="405644" y="6452482"/>
            <a:ext cx="2112264" cy="301752"/>
          </a:xfrm>
          <a:prstGeom prst="rect">
            <a:avLst/>
          </a:prstGeom>
        </p:spPr>
      </p:pic>
    </p:spTree>
    <p:extLst>
      <p:ext uri="{BB962C8B-B14F-4D97-AF65-F5344CB8AC3E}">
        <p14:creationId xmlns:p14="http://schemas.microsoft.com/office/powerpoint/2010/main" val="18610055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1_3 section science highlight">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1DC80716-D7F2-40BD-B894-87B7C5521D93}"/>
              </a:ext>
            </a:extLst>
          </p:cNvPr>
          <p:cNvSpPr/>
          <p:nvPr userDrawn="1"/>
        </p:nvSpPr>
        <p:spPr>
          <a:xfrm>
            <a:off x="274320" y="1435551"/>
            <a:ext cx="5840756" cy="5224413"/>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39" name="Rectangle 38">
            <a:extLst>
              <a:ext uri="{FF2B5EF4-FFF2-40B4-BE49-F238E27FC236}">
                <a16:creationId xmlns:a16="http://schemas.microsoft.com/office/drawing/2014/main" id="{9772E6C0-3363-4678-BD7B-839981CFEC1B}"/>
              </a:ext>
            </a:extLst>
          </p:cNvPr>
          <p:cNvSpPr/>
          <p:nvPr userDrawn="1"/>
        </p:nvSpPr>
        <p:spPr>
          <a:xfrm>
            <a:off x="6351585" y="1435551"/>
            <a:ext cx="5840415" cy="5224413"/>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3" name="Rectangle 12">
            <a:extLst>
              <a:ext uri="{FF2B5EF4-FFF2-40B4-BE49-F238E27FC236}">
                <a16:creationId xmlns:a16="http://schemas.microsoft.com/office/drawing/2014/main" id="{DD431D86-B4F2-4178-9479-C223044E67E1}"/>
              </a:ext>
            </a:extLst>
          </p:cNvPr>
          <p:cNvSpPr/>
          <p:nvPr userDrawn="1"/>
        </p:nvSpPr>
        <p:spPr>
          <a:xfrm>
            <a:off x="274320" y="948037"/>
            <a:ext cx="5838672"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6" name="Rectangle 15">
            <a:extLst>
              <a:ext uri="{FF2B5EF4-FFF2-40B4-BE49-F238E27FC236}">
                <a16:creationId xmlns:a16="http://schemas.microsoft.com/office/drawing/2014/main" id="{7881C044-83B1-4BEC-A2A0-51CA4BF72CE4}"/>
              </a:ext>
            </a:extLst>
          </p:cNvPr>
          <p:cNvSpPr/>
          <p:nvPr userDrawn="1"/>
        </p:nvSpPr>
        <p:spPr>
          <a:xfrm>
            <a:off x="6351584" y="948037"/>
            <a:ext cx="5840415"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4" name="Text Placeholder 2">
            <a:extLst>
              <a:ext uri="{FF2B5EF4-FFF2-40B4-BE49-F238E27FC236}">
                <a16:creationId xmlns:a16="http://schemas.microsoft.com/office/drawing/2014/main" id="{A568B759-9EAF-4F57-B09C-A71D9D5B516C}"/>
              </a:ext>
            </a:extLst>
          </p:cNvPr>
          <p:cNvSpPr>
            <a:spLocks noGrp="1"/>
          </p:cNvSpPr>
          <p:nvPr userDrawn="1">
            <p:ph type="body" idx="1"/>
          </p:nvPr>
        </p:nvSpPr>
        <p:spPr>
          <a:xfrm>
            <a:off x="280804" y="966165"/>
            <a:ext cx="5815195" cy="457200"/>
          </a:xfrm>
          <a:noFill/>
          <a:ln w="12700">
            <a:noFill/>
          </a:ln>
        </p:spPr>
        <p:txBody>
          <a:bodyPr tIns="91440" bIns="91440" anchor="ctr"/>
          <a:lstStyle>
            <a:lvl1pPr marL="0" indent="0">
              <a:lnSpc>
                <a:spcPct val="90000"/>
              </a:lnSpc>
              <a:buNone/>
              <a:defRPr sz="2000" b="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5" name="Content Placeholder 3">
            <a:extLst>
              <a:ext uri="{FF2B5EF4-FFF2-40B4-BE49-F238E27FC236}">
                <a16:creationId xmlns:a16="http://schemas.microsoft.com/office/drawing/2014/main" id="{62AD586E-7375-402D-9BA8-7C07EB8240E8}"/>
              </a:ext>
            </a:extLst>
          </p:cNvPr>
          <p:cNvSpPr>
            <a:spLocks noGrp="1"/>
          </p:cNvSpPr>
          <p:nvPr userDrawn="1">
            <p:ph sz="half" idx="2"/>
          </p:nvPr>
        </p:nvSpPr>
        <p:spPr>
          <a:xfrm>
            <a:off x="280804" y="1517523"/>
            <a:ext cx="5815195" cy="4110352"/>
          </a:xfrm>
          <a:ln w="12700">
            <a:noFill/>
          </a:ln>
        </p:spPr>
        <p:txBody>
          <a:bodyPr tIns="45720" bIns="91440"/>
          <a:lstStyle>
            <a:lvl1pPr marL="227013" indent="-227013">
              <a:lnSpc>
                <a:spcPct val="90000"/>
              </a:lnSpc>
              <a:buFont typeface="Century Gothic" panose="020B0502020202020204" pitchFamily="34" charset="0"/>
              <a:buChar char="•"/>
              <a:defRPr sz="1800"/>
            </a:lvl1pPr>
            <a:lvl2pPr marL="569913" indent="-225425">
              <a:lnSpc>
                <a:spcPct val="90000"/>
              </a:lnSpc>
              <a:buSzPct val="90000"/>
              <a:buFont typeface="Century Gothic" panose="020B0502020202020204" pitchFamily="34" charset="0"/>
              <a:buChar char="–"/>
              <a:defRPr sz="1600"/>
            </a:lvl2pPr>
            <a:lvl3pPr marL="860425" indent="-173038">
              <a:lnSpc>
                <a:spcPct val="90000"/>
              </a:lnSpc>
              <a:buFont typeface="Century Gothic" panose="020B0502020202020204" pitchFamily="34" charset="0"/>
              <a:buChar char="•"/>
              <a:defRPr sz="1400"/>
            </a:lvl3pPr>
            <a:lvl4pPr marL="1144588" indent="-173038">
              <a:lnSpc>
                <a:spcPct val="90000"/>
              </a:lnSpc>
              <a:buSzPct val="90000"/>
              <a:buFont typeface="Century Gothic" panose="020B0502020202020204" pitchFamily="34" charset="0"/>
              <a:buChar char="–"/>
              <a:defRPr sz="1200"/>
            </a:lvl4pPr>
            <a:lvl5pPr marL="1482725" indent="-222250">
              <a:lnSpc>
                <a:spcPct val="90000"/>
              </a:lnSpc>
              <a:buFont typeface="Arial" panose="020B0604020202020204" pitchFamily="34" charset="0"/>
              <a:buChar cha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17" name="Text Placeholder 4">
            <a:extLst>
              <a:ext uri="{FF2B5EF4-FFF2-40B4-BE49-F238E27FC236}">
                <a16:creationId xmlns:a16="http://schemas.microsoft.com/office/drawing/2014/main" id="{2A49DFE2-905F-42AB-9CE1-CCCD2BB9576B}"/>
              </a:ext>
            </a:extLst>
          </p:cNvPr>
          <p:cNvSpPr>
            <a:spLocks noGrp="1"/>
          </p:cNvSpPr>
          <p:nvPr userDrawn="1">
            <p:ph type="body" sz="quarter" idx="3"/>
          </p:nvPr>
        </p:nvSpPr>
        <p:spPr>
          <a:xfrm>
            <a:off x="6357344" y="966165"/>
            <a:ext cx="5811876" cy="457200"/>
          </a:xfrm>
          <a:noFill/>
          <a:ln w="12700">
            <a:noFill/>
          </a:ln>
        </p:spPr>
        <p:txBody>
          <a:bodyPr tIns="91440" bIns="91440" anchor="ctr"/>
          <a:lstStyle>
            <a:lvl1pPr marL="0" indent="0">
              <a:lnSpc>
                <a:spcPct val="90000"/>
              </a:lnSpc>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8" name="Content Placeholder 5">
            <a:extLst>
              <a:ext uri="{FF2B5EF4-FFF2-40B4-BE49-F238E27FC236}">
                <a16:creationId xmlns:a16="http://schemas.microsoft.com/office/drawing/2014/main" id="{AF1555CB-15BC-4181-B741-965A19E6BA91}"/>
              </a:ext>
            </a:extLst>
          </p:cNvPr>
          <p:cNvSpPr>
            <a:spLocks noGrp="1"/>
          </p:cNvSpPr>
          <p:nvPr userDrawn="1">
            <p:ph sz="quarter" idx="4"/>
          </p:nvPr>
        </p:nvSpPr>
        <p:spPr>
          <a:xfrm>
            <a:off x="6357344" y="1517523"/>
            <a:ext cx="5811876" cy="4110352"/>
          </a:xfrm>
          <a:ln w="12700">
            <a:noFill/>
          </a:ln>
        </p:spPr>
        <p:txBody>
          <a:bodyPr tIns="45720" bIns="91440"/>
          <a:lstStyle>
            <a:lvl1pPr marL="227013" indent="-227013">
              <a:lnSpc>
                <a:spcPct val="90000"/>
              </a:lnSpc>
              <a:buFont typeface="Century Gothic" panose="020B0502020202020204" pitchFamily="34" charset="0"/>
              <a:buChar char="•"/>
              <a:defRPr sz="1800"/>
            </a:lvl1pPr>
            <a:lvl2pPr marL="569913" indent="-225425">
              <a:lnSpc>
                <a:spcPct val="90000"/>
              </a:lnSpc>
              <a:buSzPct val="90000"/>
              <a:buFont typeface="Century Gothic" panose="020B0502020202020204" pitchFamily="34" charset="0"/>
              <a:buChar char="–"/>
              <a:defRPr sz="1600"/>
            </a:lvl2pPr>
            <a:lvl3pPr marL="860425" indent="-173038">
              <a:lnSpc>
                <a:spcPct val="90000"/>
              </a:lnSpc>
              <a:buFont typeface="Century Gothic" panose="020B0502020202020204" pitchFamily="34" charset="0"/>
              <a:buChar char="•"/>
              <a:defRPr sz="1400"/>
            </a:lvl3pPr>
            <a:lvl4pPr marL="1144588" indent="-173038">
              <a:lnSpc>
                <a:spcPct val="90000"/>
              </a:lnSpc>
              <a:buSzPct val="90000"/>
              <a:buFont typeface="Century Gothic" panose="020B0502020202020204" pitchFamily="34" charset="0"/>
              <a:buChar char="–"/>
              <a:defRPr sz="1200"/>
            </a:lvl4pPr>
            <a:lvl5pPr marL="1482725" indent="-222250">
              <a:lnSpc>
                <a:spcPct val="90000"/>
              </a:lnSpc>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32" name="Rectangle 31">
            <a:extLst>
              <a:ext uri="{FF2B5EF4-FFF2-40B4-BE49-F238E27FC236}">
                <a16:creationId xmlns:a16="http://schemas.microsoft.com/office/drawing/2014/main" id="{4A1CB721-FBCB-4DC7-9C2A-15C90E984F90}"/>
              </a:ext>
            </a:extLst>
          </p:cNvPr>
          <p:cNvSpPr/>
          <p:nvPr userDrawn="1"/>
        </p:nvSpPr>
        <p:spPr>
          <a:xfrm>
            <a:off x="1773669" y="320040"/>
            <a:ext cx="10418331"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33" name="Title 1">
            <a:extLst>
              <a:ext uri="{FF2B5EF4-FFF2-40B4-BE49-F238E27FC236}">
                <a16:creationId xmlns:a16="http://schemas.microsoft.com/office/drawing/2014/main" id="{9FDFB4D2-95C3-44FB-85E0-FB87B96D0DC8}"/>
              </a:ext>
            </a:extLst>
          </p:cNvPr>
          <p:cNvSpPr>
            <a:spLocks noGrp="1"/>
          </p:cNvSpPr>
          <p:nvPr userDrawn="1">
            <p:ph type="title"/>
          </p:nvPr>
        </p:nvSpPr>
        <p:spPr>
          <a:xfrm>
            <a:off x="1773669" y="342737"/>
            <a:ext cx="10332720" cy="457200"/>
          </a:xfrm>
        </p:spPr>
        <p:txBody>
          <a:bodyPr anchor="ctr"/>
          <a:lstStyle>
            <a:lvl1pPr>
              <a:lnSpc>
                <a:spcPct val="90000"/>
              </a:lnSpc>
              <a:defRPr sz="2400" b="0">
                <a:solidFill>
                  <a:schemeClr val="tx1"/>
                </a:solidFill>
                <a:latin typeface="Century Gothic" panose="020B0502020202020204" pitchFamily="34" charset="0"/>
              </a:defRPr>
            </a:lvl1pPr>
          </a:lstStyle>
          <a:p>
            <a:r>
              <a:rPr lang="en-US"/>
              <a:t>Click to edit Master title style</a:t>
            </a:r>
            <a:endParaRPr lang="en-US" dirty="0"/>
          </a:p>
        </p:txBody>
      </p:sp>
      <p:sp>
        <p:nvSpPr>
          <p:cNvPr id="23" name="Rectangle 22">
            <a:extLst>
              <a:ext uri="{FF2B5EF4-FFF2-40B4-BE49-F238E27FC236}">
                <a16:creationId xmlns:a16="http://schemas.microsoft.com/office/drawing/2014/main" id="{8E38BD24-68BF-4642-BFC4-180B70D413B8}"/>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4" name="Rectangle 23">
            <a:extLst>
              <a:ext uri="{FF2B5EF4-FFF2-40B4-BE49-F238E27FC236}">
                <a16:creationId xmlns:a16="http://schemas.microsoft.com/office/drawing/2014/main" id="{6CDDBDFD-39A6-0043-BAD4-065FAFF6A9DA}"/>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1" name="Rectangle 6">
            <a:extLst>
              <a:ext uri="{FF2B5EF4-FFF2-40B4-BE49-F238E27FC236}">
                <a16:creationId xmlns:a16="http://schemas.microsoft.com/office/drawing/2014/main" id="{F20E070A-FF02-490F-91F7-767E82133AD8}"/>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pic>
        <p:nvPicPr>
          <p:cNvPr id="25" name="Picture 24">
            <a:extLst>
              <a:ext uri="{FF2B5EF4-FFF2-40B4-BE49-F238E27FC236}">
                <a16:creationId xmlns:a16="http://schemas.microsoft.com/office/drawing/2014/main" id="{03BD6692-283A-4A7F-AE4C-0175D48F79AB}"/>
              </a:ext>
            </a:extLst>
          </p:cNvPr>
          <p:cNvPicPr>
            <a:picLocks noChangeAspect="1"/>
          </p:cNvPicPr>
          <p:nvPr userDrawn="1"/>
        </p:nvPicPr>
        <p:blipFill>
          <a:blip r:embed="rId2"/>
          <a:stretch>
            <a:fillRect/>
          </a:stretch>
        </p:blipFill>
        <p:spPr>
          <a:xfrm>
            <a:off x="413129" y="456244"/>
            <a:ext cx="1088136" cy="261860"/>
          </a:xfrm>
          <a:prstGeom prst="rect">
            <a:avLst/>
          </a:prstGeom>
        </p:spPr>
      </p:pic>
      <p:sp>
        <p:nvSpPr>
          <p:cNvPr id="26" name="Rectangle 256">
            <a:extLst>
              <a:ext uri="{FF2B5EF4-FFF2-40B4-BE49-F238E27FC236}">
                <a16:creationId xmlns:a16="http://schemas.microsoft.com/office/drawing/2014/main" id="{7312AC61-61BF-4F96-99DC-555BD73A05FA}"/>
              </a:ext>
            </a:extLst>
          </p:cNvPr>
          <p:cNvSpPr txBox="1">
            <a:spLocks noChangeArrowheads="1"/>
          </p:cNvSpPr>
          <p:nvPr userDrawn="1"/>
        </p:nvSpPr>
        <p:spPr>
          <a:xfrm>
            <a:off x="8011069" y="6546080"/>
            <a:ext cx="3860800" cy="182562"/>
          </a:xfrm>
          <a:prstGeom prst="rect">
            <a:avLst/>
          </a:prstGeom>
          <a:ln/>
        </p:spPr>
        <p:txBody>
          <a:bodyPr anchor="ctr"/>
          <a:lstStyle/>
          <a:p>
            <a:pPr algn="r">
              <a:lnSpc>
                <a:spcPct val="90000"/>
              </a:lnSpc>
            </a:pPr>
            <a:r>
              <a:rPr lang="en-US" sz="1000" dirty="0">
                <a:solidFill>
                  <a:srgbClr val="BFBFBF"/>
                </a:solidFill>
                <a:latin typeface="+mn-lt"/>
                <a:cs typeface="Arial" pitchFamily="34" charset="0"/>
              </a:rPr>
              <a:t> </a:t>
            </a:r>
          </a:p>
        </p:txBody>
      </p:sp>
    </p:spTree>
    <p:extLst>
      <p:ext uri="{BB962C8B-B14F-4D97-AF65-F5344CB8AC3E}">
        <p14:creationId xmlns:p14="http://schemas.microsoft.com/office/powerpoint/2010/main" val="38317149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2_3 section science highlight">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1DC80716-D7F2-40BD-B894-87B7C5521D93}"/>
              </a:ext>
            </a:extLst>
          </p:cNvPr>
          <p:cNvSpPr/>
          <p:nvPr userDrawn="1"/>
        </p:nvSpPr>
        <p:spPr>
          <a:xfrm>
            <a:off x="274320" y="1435551"/>
            <a:ext cx="3868138" cy="5224413"/>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39" name="Rectangle 38">
            <a:extLst>
              <a:ext uri="{FF2B5EF4-FFF2-40B4-BE49-F238E27FC236}">
                <a16:creationId xmlns:a16="http://schemas.microsoft.com/office/drawing/2014/main" id="{9772E6C0-3363-4678-BD7B-839981CFEC1B}"/>
              </a:ext>
            </a:extLst>
          </p:cNvPr>
          <p:cNvSpPr/>
          <p:nvPr userDrawn="1"/>
        </p:nvSpPr>
        <p:spPr>
          <a:xfrm>
            <a:off x="4299090" y="1435551"/>
            <a:ext cx="3867912" cy="5224413"/>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40" name="Rectangle 39">
            <a:extLst>
              <a:ext uri="{FF2B5EF4-FFF2-40B4-BE49-F238E27FC236}">
                <a16:creationId xmlns:a16="http://schemas.microsoft.com/office/drawing/2014/main" id="{104C995C-9C57-406C-A69D-7613F8F47165}"/>
              </a:ext>
            </a:extLst>
          </p:cNvPr>
          <p:cNvSpPr/>
          <p:nvPr userDrawn="1"/>
        </p:nvSpPr>
        <p:spPr>
          <a:xfrm>
            <a:off x="8323860" y="1435551"/>
            <a:ext cx="3868138" cy="5224413"/>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3" name="Rectangle 12">
            <a:extLst>
              <a:ext uri="{FF2B5EF4-FFF2-40B4-BE49-F238E27FC236}">
                <a16:creationId xmlns:a16="http://schemas.microsoft.com/office/drawing/2014/main" id="{DD431D86-B4F2-4178-9479-C223044E67E1}"/>
              </a:ext>
            </a:extLst>
          </p:cNvPr>
          <p:cNvSpPr/>
          <p:nvPr userDrawn="1"/>
        </p:nvSpPr>
        <p:spPr>
          <a:xfrm>
            <a:off x="274320" y="948037"/>
            <a:ext cx="3866758"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6" name="Rectangle 15">
            <a:extLst>
              <a:ext uri="{FF2B5EF4-FFF2-40B4-BE49-F238E27FC236}">
                <a16:creationId xmlns:a16="http://schemas.microsoft.com/office/drawing/2014/main" id="{7881C044-83B1-4BEC-A2A0-51CA4BF72CE4}"/>
              </a:ext>
            </a:extLst>
          </p:cNvPr>
          <p:cNvSpPr/>
          <p:nvPr userDrawn="1"/>
        </p:nvSpPr>
        <p:spPr>
          <a:xfrm>
            <a:off x="4299089" y="948037"/>
            <a:ext cx="3867912"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2" name="Rectangle 21">
            <a:extLst>
              <a:ext uri="{FF2B5EF4-FFF2-40B4-BE49-F238E27FC236}">
                <a16:creationId xmlns:a16="http://schemas.microsoft.com/office/drawing/2014/main" id="{A526A7F5-6E08-49A4-A894-85B35B49A075}"/>
              </a:ext>
            </a:extLst>
          </p:cNvPr>
          <p:cNvSpPr/>
          <p:nvPr userDrawn="1"/>
        </p:nvSpPr>
        <p:spPr>
          <a:xfrm>
            <a:off x="8323860" y="948037"/>
            <a:ext cx="3885931"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4" name="Text Placeholder 2">
            <a:extLst>
              <a:ext uri="{FF2B5EF4-FFF2-40B4-BE49-F238E27FC236}">
                <a16:creationId xmlns:a16="http://schemas.microsoft.com/office/drawing/2014/main" id="{A568B759-9EAF-4F57-B09C-A71D9D5B516C}"/>
              </a:ext>
            </a:extLst>
          </p:cNvPr>
          <p:cNvSpPr>
            <a:spLocks noGrp="1"/>
          </p:cNvSpPr>
          <p:nvPr userDrawn="1">
            <p:ph type="body" idx="1"/>
          </p:nvPr>
        </p:nvSpPr>
        <p:spPr>
          <a:xfrm>
            <a:off x="278000" y="966165"/>
            <a:ext cx="3833880" cy="457200"/>
          </a:xfrm>
          <a:noFill/>
          <a:ln w="12700">
            <a:noFill/>
          </a:ln>
        </p:spPr>
        <p:txBody>
          <a:bodyPr tIns="91440" bIns="91440" anchor="ctr"/>
          <a:lstStyle>
            <a:lvl1pPr marL="0" indent="0">
              <a:lnSpc>
                <a:spcPct val="90000"/>
              </a:lnSpc>
              <a:buNone/>
              <a:defRPr sz="2000" b="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5" name="Content Placeholder 3">
            <a:extLst>
              <a:ext uri="{FF2B5EF4-FFF2-40B4-BE49-F238E27FC236}">
                <a16:creationId xmlns:a16="http://schemas.microsoft.com/office/drawing/2014/main" id="{62AD586E-7375-402D-9BA8-7C07EB8240E8}"/>
              </a:ext>
            </a:extLst>
          </p:cNvPr>
          <p:cNvSpPr>
            <a:spLocks noGrp="1"/>
          </p:cNvSpPr>
          <p:nvPr userDrawn="1">
            <p:ph sz="half" idx="2"/>
          </p:nvPr>
        </p:nvSpPr>
        <p:spPr>
          <a:xfrm>
            <a:off x="283464" y="1517904"/>
            <a:ext cx="3833880" cy="4110352"/>
          </a:xfrm>
          <a:ln w="12700">
            <a:noFill/>
          </a:ln>
        </p:spPr>
        <p:txBody>
          <a:bodyPr tIns="45720" bIns="91440"/>
          <a:lstStyle>
            <a:lvl1pPr marL="227013" indent="-227013">
              <a:lnSpc>
                <a:spcPct val="90000"/>
              </a:lnSpc>
              <a:buFont typeface="Century Gothic" panose="020B0502020202020204" pitchFamily="34" charset="0"/>
              <a:buChar char="•"/>
              <a:defRPr sz="1800"/>
            </a:lvl1pPr>
            <a:lvl2pPr marL="569913" indent="-225425">
              <a:lnSpc>
                <a:spcPct val="90000"/>
              </a:lnSpc>
              <a:buSzPct val="90000"/>
              <a:buFont typeface="Century Gothic" panose="020B0502020202020204" pitchFamily="34" charset="0"/>
              <a:buChar char="–"/>
              <a:defRPr sz="1600"/>
            </a:lvl2pPr>
            <a:lvl3pPr marL="860425" indent="-173038">
              <a:lnSpc>
                <a:spcPct val="90000"/>
              </a:lnSpc>
              <a:buFont typeface="Century Gothic" panose="020B0502020202020204" pitchFamily="34" charset="0"/>
              <a:buChar char="•"/>
              <a:defRPr sz="1400"/>
            </a:lvl3pPr>
            <a:lvl4pPr marL="1144588" indent="-173038">
              <a:lnSpc>
                <a:spcPct val="90000"/>
              </a:lnSpc>
              <a:buSzPct val="90000"/>
              <a:buFont typeface="Century Gothic" panose="020B0502020202020204" pitchFamily="34" charset="0"/>
              <a:buChar char="–"/>
              <a:defRPr sz="1200"/>
            </a:lvl4pPr>
            <a:lvl5pPr marL="1482725" indent="-222250">
              <a:lnSpc>
                <a:spcPct val="90000"/>
              </a:lnSpc>
              <a:buFont typeface="Arial" panose="020B0604020202020204" pitchFamily="34" charset="0"/>
              <a:buChar cha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17" name="Text Placeholder 4">
            <a:extLst>
              <a:ext uri="{FF2B5EF4-FFF2-40B4-BE49-F238E27FC236}">
                <a16:creationId xmlns:a16="http://schemas.microsoft.com/office/drawing/2014/main" id="{2A49DFE2-905F-42AB-9CE1-CCCD2BB9576B}"/>
              </a:ext>
            </a:extLst>
          </p:cNvPr>
          <p:cNvSpPr>
            <a:spLocks noGrp="1"/>
          </p:cNvSpPr>
          <p:nvPr userDrawn="1">
            <p:ph type="body" sz="quarter" idx="3"/>
          </p:nvPr>
        </p:nvSpPr>
        <p:spPr>
          <a:xfrm>
            <a:off x="4312016" y="966165"/>
            <a:ext cx="3831692" cy="457200"/>
          </a:xfrm>
          <a:noFill/>
          <a:ln w="12700">
            <a:noFill/>
          </a:ln>
        </p:spPr>
        <p:txBody>
          <a:bodyPr tIns="91440" bIns="91440" anchor="ctr"/>
          <a:lstStyle>
            <a:lvl1pPr marL="0" indent="0">
              <a:lnSpc>
                <a:spcPct val="90000"/>
              </a:lnSpc>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8" name="Content Placeholder 5">
            <a:extLst>
              <a:ext uri="{FF2B5EF4-FFF2-40B4-BE49-F238E27FC236}">
                <a16:creationId xmlns:a16="http://schemas.microsoft.com/office/drawing/2014/main" id="{AF1555CB-15BC-4181-B741-965A19E6BA91}"/>
              </a:ext>
            </a:extLst>
          </p:cNvPr>
          <p:cNvSpPr>
            <a:spLocks noGrp="1"/>
          </p:cNvSpPr>
          <p:nvPr userDrawn="1">
            <p:ph sz="quarter" idx="4"/>
          </p:nvPr>
        </p:nvSpPr>
        <p:spPr>
          <a:xfrm>
            <a:off x="4319831" y="1517904"/>
            <a:ext cx="3831692" cy="4110352"/>
          </a:xfrm>
          <a:ln w="12700">
            <a:noFill/>
          </a:ln>
        </p:spPr>
        <p:txBody>
          <a:bodyPr tIns="45720" bIns="91440"/>
          <a:lstStyle>
            <a:lvl1pPr marL="227013" indent="-227013">
              <a:lnSpc>
                <a:spcPct val="90000"/>
              </a:lnSpc>
              <a:buFont typeface="Century Gothic" panose="020B0502020202020204" pitchFamily="34" charset="0"/>
              <a:buChar char="•"/>
              <a:defRPr sz="1800"/>
            </a:lvl1pPr>
            <a:lvl2pPr marL="569913" indent="-225425">
              <a:lnSpc>
                <a:spcPct val="90000"/>
              </a:lnSpc>
              <a:buSzPct val="90000"/>
              <a:buFont typeface="Century Gothic" panose="020B0502020202020204" pitchFamily="34" charset="0"/>
              <a:buChar char="–"/>
              <a:defRPr sz="1600"/>
            </a:lvl2pPr>
            <a:lvl3pPr marL="860425" indent="-173038">
              <a:lnSpc>
                <a:spcPct val="90000"/>
              </a:lnSpc>
              <a:buFont typeface="Century Gothic" panose="020B0502020202020204" pitchFamily="34" charset="0"/>
              <a:buChar char="•"/>
              <a:defRPr sz="1400"/>
            </a:lvl3pPr>
            <a:lvl4pPr marL="1144588" indent="-173038">
              <a:lnSpc>
                <a:spcPct val="90000"/>
              </a:lnSpc>
              <a:buSzPct val="90000"/>
              <a:buFont typeface="Century Gothic" panose="020B0502020202020204" pitchFamily="34" charset="0"/>
              <a:buChar char="–"/>
              <a:defRPr sz="1200"/>
            </a:lvl4pPr>
            <a:lvl5pPr marL="1482725" indent="-222250">
              <a:lnSpc>
                <a:spcPct val="90000"/>
              </a:lnSpc>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19" name="Text Placeholder 4">
            <a:extLst>
              <a:ext uri="{FF2B5EF4-FFF2-40B4-BE49-F238E27FC236}">
                <a16:creationId xmlns:a16="http://schemas.microsoft.com/office/drawing/2014/main" id="{21FF3A3E-474D-4F1F-9B01-4428215B857D}"/>
              </a:ext>
            </a:extLst>
          </p:cNvPr>
          <p:cNvSpPr>
            <a:spLocks noGrp="1"/>
          </p:cNvSpPr>
          <p:nvPr userDrawn="1">
            <p:ph type="body" sz="quarter" idx="10"/>
          </p:nvPr>
        </p:nvSpPr>
        <p:spPr>
          <a:xfrm>
            <a:off x="8337939" y="966165"/>
            <a:ext cx="3797323" cy="457200"/>
          </a:xfrm>
          <a:noFill/>
          <a:ln w="12700">
            <a:noFill/>
          </a:ln>
        </p:spPr>
        <p:txBody>
          <a:bodyPr tIns="91440" bIns="91440" anchor="ctr"/>
          <a:lstStyle>
            <a:lvl1pPr marL="0" indent="0">
              <a:lnSpc>
                <a:spcPct val="90000"/>
              </a:lnSpc>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Content Placeholder 5">
            <a:extLst>
              <a:ext uri="{FF2B5EF4-FFF2-40B4-BE49-F238E27FC236}">
                <a16:creationId xmlns:a16="http://schemas.microsoft.com/office/drawing/2014/main" id="{EDB166DE-69D8-4E82-A304-FF11CEBD23D7}"/>
              </a:ext>
            </a:extLst>
          </p:cNvPr>
          <p:cNvSpPr>
            <a:spLocks noGrp="1"/>
          </p:cNvSpPr>
          <p:nvPr userDrawn="1">
            <p:ph sz="quarter" idx="11"/>
          </p:nvPr>
        </p:nvSpPr>
        <p:spPr>
          <a:xfrm>
            <a:off x="8345754" y="1517904"/>
            <a:ext cx="3797323" cy="4110352"/>
          </a:xfrm>
          <a:ln w="12700">
            <a:noFill/>
          </a:ln>
        </p:spPr>
        <p:txBody>
          <a:bodyPr tIns="45720" bIns="91440"/>
          <a:lstStyle>
            <a:lvl1pPr marL="227013" indent="-227013">
              <a:lnSpc>
                <a:spcPct val="90000"/>
              </a:lnSpc>
              <a:defRPr sz="1800"/>
            </a:lvl1pPr>
            <a:lvl2pPr marL="569913" indent="-225425">
              <a:lnSpc>
                <a:spcPct val="90000"/>
              </a:lnSpc>
              <a:buSzPct val="90000"/>
              <a:buFont typeface="Century Gothic" panose="020B0502020202020204" pitchFamily="34" charset="0"/>
              <a:buChar char="–"/>
              <a:defRPr sz="1600"/>
            </a:lvl2pPr>
            <a:lvl3pPr marL="860425" indent="-173038">
              <a:lnSpc>
                <a:spcPct val="90000"/>
              </a:lnSpc>
              <a:buFont typeface="Century Gothic" panose="020B0502020202020204" pitchFamily="34" charset="0"/>
              <a:buChar char="•"/>
              <a:defRPr sz="1400"/>
            </a:lvl3pPr>
            <a:lvl4pPr marL="1144588" indent="-173038">
              <a:lnSpc>
                <a:spcPct val="90000"/>
              </a:lnSpc>
              <a:buSzPct val="90000"/>
              <a:buFont typeface="Century Gothic" panose="020B0502020202020204" pitchFamily="34" charset="0"/>
              <a:buChar char="–"/>
              <a:defRPr sz="1200"/>
            </a:lvl4pPr>
            <a:lvl5pPr marL="1482725" indent="-222250">
              <a:lnSpc>
                <a:spcPct val="90000"/>
              </a:lnSpc>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32" name="Rectangle 31">
            <a:extLst>
              <a:ext uri="{FF2B5EF4-FFF2-40B4-BE49-F238E27FC236}">
                <a16:creationId xmlns:a16="http://schemas.microsoft.com/office/drawing/2014/main" id="{4A1CB721-FBCB-4DC7-9C2A-15C90E984F90}"/>
              </a:ext>
            </a:extLst>
          </p:cNvPr>
          <p:cNvSpPr/>
          <p:nvPr userDrawn="1"/>
        </p:nvSpPr>
        <p:spPr>
          <a:xfrm>
            <a:off x="1773669" y="320040"/>
            <a:ext cx="10418331"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33" name="Title 1">
            <a:extLst>
              <a:ext uri="{FF2B5EF4-FFF2-40B4-BE49-F238E27FC236}">
                <a16:creationId xmlns:a16="http://schemas.microsoft.com/office/drawing/2014/main" id="{9FDFB4D2-95C3-44FB-85E0-FB87B96D0DC8}"/>
              </a:ext>
            </a:extLst>
          </p:cNvPr>
          <p:cNvSpPr>
            <a:spLocks noGrp="1"/>
          </p:cNvSpPr>
          <p:nvPr userDrawn="1">
            <p:ph type="title"/>
          </p:nvPr>
        </p:nvSpPr>
        <p:spPr>
          <a:xfrm>
            <a:off x="1773936" y="347472"/>
            <a:ext cx="10332720" cy="457200"/>
          </a:xfrm>
        </p:spPr>
        <p:txBody>
          <a:bodyPr anchor="ctr"/>
          <a:lstStyle>
            <a:lvl1pPr>
              <a:lnSpc>
                <a:spcPct val="90000"/>
              </a:lnSpc>
              <a:defRPr sz="2400" b="0">
                <a:solidFill>
                  <a:schemeClr val="tx1"/>
                </a:solidFill>
                <a:latin typeface="Century Gothic" panose="020B0502020202020204" pitchFamily="34" charset="0"/>
              </a:defRPr>
            </a:lvl1pPr>
          </a:lstStyle>
          <a:p>
            <a:r>
              <a:rPr lang="en-US"/>
              <a:t>Click to edit Master title style</a:t>
            </a:r>
            <a:endParaRPr lang="en-US" dirty="0"/>
          </a:p>
        </p:txBody>
      </p:sp>
      <p:sp>
        <p:nvSpPr>
          <p:cNvPr id="23" name="Rectangle 22">
            <a:extLst>
              <a:ext uri="{FF2B5EF4-FFF2-40B4-BE49-F238E27FC236}">
                <a16:creationId xmlns:a16="http://schemas.microsoft.com/office/drawing/2014/main" id="{8E38BD24-68BF-4642-BFC4-180B70D413B8}"/>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4" name="Rectangle 23">
            <a:extLst>
              <a:ext uri="{FF2B5EF4-FFF2-40B4-BE49-F238E27FC236}">
                <a16:creationId xmlns:a16="http://schemas.microsoft.com/office/drawing/2014/main" id="{6CDDBDFD-39A6-0043-BAD4-065FAFF6A9DA}"/>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1" name="Rectangle 6">
            <a:extLst>
              <a:ext uri="{FF2B5EF4-FFF2-40B4-BE49-F238E27FC236}">
                <a16:creationId xmlns:a16="http://schemas.microsoft.com/office/drawing/2014/main" id="{F20E070A-FF02-490F-91F7-767E82133AD8}"/>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pic>
        <p:nvPicPr>
          <p:cNvPr id="25" name="Picture 24">
            <a:extLst>
              <a:ext uri="{FF2B5EF4-FFF2-40B4-BE49-F238E27FC236}">
                <a16:creationId xmlns:a16="http://schemas.microsoft.com/office/drawing/2014/main" id="{03BD6692-283A-4A7F-AE4C-0175D48F79AB}"/>
              </a:ext>
            </a:extLst>
          </p:cNvPr>
          <p:cNvPicPr>
            <a:picLocks noChangeAspect="1"/>
          </p:cNvPicPr>
          <p:nvPr userDrawn="1"/>
        </p:nvPicPr>
        <p:blipFill>
          <a:blip r:embed="rId2"/>
          <a:stretch>
            <a:fillRect/>
          </a:stretch>
        </p:blipFill>
        <p:spPr>
          <a:xfrm>
            <a:off x="413129" y="456244"/>
            <a:ext cx="1088136" cy="261860"/>
          </a:xfrm>
          <a:prstGeom prst="rect">
            <a:avLst/>
          </a:prstGeom>
        </p:spPr>
      </p:pic>
      <p:sp>
        <p:nvSpPr>
          <p:cNvPr id="26" name="Rectangle 256">
            <a:extLst>
              <a:ext uri="{FF2B5EF4-FFF2-40B4-BE49-F238E27FC236}">
                <a16:creationId xmlns:a16="http://schemas.microsoft.com/office/drawing/2014/main" id="{7312AC61-61BF-4F96-99DC-555BD73A05FA}"/>
              </a:ext>
            </a:extLst>
          </p:cNvPr>
          <p:cNvSpPr txBox="1">
            <a:spLocks noChangeArrowheads="1"/>
          </p:cNvSpPr>
          <p:nvPr userDrawn="1"/>
        </p:nvSpPr>
        <p:spPr>
          <a:xfrm>
            <a:off x="8011069" y="6546080"/>
            <a:ext cx="3860800" cy="182562"/>
          </a:xfrm>
          <a:prstGeom prst="rect">
            <a:avLst/>
          </a:prstGeom>
          <a:ln/>
        </p:spPr>
        <p:txBody>
          <a:bodyPr anchor="ctr"/>
          <a:lstStyle/>
          <a:p>
            <a:pPr algn="r">
              <a:lnSpc>
                <a:spcPct val="90000"/>
              </a:lnSpc>
            </a:pPr>
            <a:r>
              <a:rPr lang="en-US" sz="1000" dirty="0">
                <a:solidFill>
                  <a:srgbClr val="BFBFBF"/>
                </a:solidFill>
                <a:latin typeface="+mn-lt"/>
                <a:cs typeface="Arial" pitchFamily="34" charset="0"/>
              </a:rPr>
              <a:t> </a:t>
            </a:r>
          </a:p>
        </p:txBody>
      </p:sp>
    </p:spTree>
    <p:extLst>
      <p:ext uri="{BB962C8B-B14F-4D97-AF65-F5344CB8AC3E}">
        <p14:creationId xmlns:p14="http://schemas.microsoft.com/office/powerpoint/2010/main" val="20852136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4_3 section science highligh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D431D86-B4F2-4178-9479-C223044E67E1}"/>
              </a:ext>
            </a:extLst>
          </p:cNvPr>
          <p:cNvSpPr/>
          <p:nvPr userDrawn="1"/>
        </p:nvSpPr>
        <p:spPr>
          <a:xfrm>
            <a:off x="274320" y="948037"/>
            <a:ext cx="2874807"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4" name="Text Placeholder 2">
            <a:extLst>
              <a:ext uri="{FF2B5EF4-FFF2-40B4-BE49-F238E27FC236}">
                <a16:creationId xmlns:a16="http://schemas.microsoft.com/office/drawing/2014/main" id="{A568B759-9EAF-4F57-B09C-A71D9D5B516C}"/>
              </a:ext>
            </a:extLst>
          </p:cNvPr>
          <p:cNvSpPr>
            <a:spLocks noGrp="1"/>
          </p:cNvSpPr>
          <p:nvPr userDrawn="1">
            <p:ph type="body" idx="1"/>
          </p:nvPr>
        </p:nvSpPr>
        <p:spPr>
          <a:xfrm>
            <a:off x="278816" y="966459"/>
            <a:ext cx="2881524" cy="457200"/>
          </a:xfrm>
          <a:noFill/>
          <a:ln w="12700">
            <a:noFill/>
          </a:ln>
        </p:spPr>
        <p:txBody>
          <a:bodyPr lIns="91440" tIns="45720" rIns="91440" bIns="45720" anchor="ctr"/>
          <a:lstStyle>
            <a:lvl1pPr marL="0" indent="0">
              <a:lnSpc>
                <a:spcPct val="90000"/>
              </a:lnSpc>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8" name="Rectangle 37">
            <a:extLst>
              <a:ext uri="{FF2B5EF4-FFF2-40B4-BE49-F238E27FC236}">
                <a16:creationId xmlns:a16="http://schemas.microsoft.com/office/drawing/2014/main" id="{1DC80716-D7F2-40BD-B894-87B7C5521D93}"/>
              </a:ext>
            </a:extLst>
          </p:cNvPr>
          <p:cNvSpPr/>
          <p:nvPr userDrawn="1"/>
        </p:nvSpPr>
        <p:spPr>
          <a:xfrm>
            <a:off x="274319" y="1434925"/>
            <a:ext cx="2874807" cy="5201594"/>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39" name="Rectangle 38">
            <a:extLst>
              <a:ext uri="{FF2B5EF4-FFF2-40B4-BE49-F238E27FC236}">
                <a16:creationId xmlns:a16="http://schemas.microsoft.com/office/drawing/2014/main" id="{9772E6C0-3363-4678-BD7B-839981CFEC1B}"/>
              </a:ext>
            </a:extLst>
          </p:cNvPr>
          <p:cNvSpPr/>
          <p:nvPr userDrawn="1"/>
        </p:nvSpPr>
        <p:spPr>
          <a:xfrm>
            <a:off x="3288610" y="1434925"/>
            <a:ext cx="2874807" cy="5201594"/>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6" name="Rectangle 15">
            <a:extLst>
              <a:ext uri="{FF2B5EF4-FFF2-40B4-BE49-F238E27FC236}">
                <a16:creationId xmlns:a16="http://schemas.microsoft.com/office/drawing/2014/main" id="{7881C044-83B1-4BEC-A2A0-51CA4BF72CE4}"/>
              </a:ext>
            </a:extLst>
          </p:cNvPr>
          <p:cNvSpPr/>
          <p:nvPr userDrawn="1"/>
        </p:nvSpPr>
        <p:spPr>
          <a:xfrm>
            <a:off x="3288610" y="948037"/>
            <a:ext cx="2874805"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40" name="Rectangle 39">
            <a:extLst>
              <a:ext uri="{FF2B5EF4-FFF2-40B4-BE49-F238E27FC236}">
                <a16:creationId xmlns:a16="http://schemas.microsoft.com/office/drawing/2014/main" id="{104C995C-9C57-406C-A69D-7613F8F47165}"/>
              </a:ext>
            </a:extLst>
          </p:cNvPr>
          <p:cNvSpPr/>
          <p:nvPr userDrawn="1"/>
        </p:nvSpPr>
        <p:spPr>
          <a:xfrm>
            <a:off x="6302900" y="1434925"/>
            <a:ext cx="2874807" cy="5201594"/>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2" name="Rectangle 21">
            <a:extLst>
              <a:ext uri="{FF2B5EF4-FFF2-40B4-BE49-F238E27FC236}">
                <a16:creationId xmlns:a16="http://schemas.microsoft.com/office/drawing/2014/main" id="{A526A7F5-6E08-49A4-A894-85B35B49A075}"/>
              </a:ext>
            </a:extLst>
          </p:cNvPr>
          <p:cNvSpPr/>
          <p:nvPr userDrawn="1"/>
        </p:nvSpPr>
        <p:spPr>
          <a:xfrm>
            <a:off x="6302901" y="948037"/>
            <a:ext cx="2874807"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6" name="Rectangle 25">
            <a:extLst>
              <a:ext uri="{FF2B5EF4-FFF2-40B4-BE49-F238E27FC236}">
                <a16:creationId xmlns:a16="http://schemas.microsoft.com/office/drawing/2014/main" id="{925F09E4-91A6-437A-BED4-ED7995D473E7}"/>
              </a:ext>
            </a:extLst>
          </p:cNvPr>
          <p:cNvSpPr/>
          <p:nvPr userDrawn="1"/>
        </p:nvSpPr>
        <p:spPr>
          <a:xfrm>
            <a:off x="9317192" y="1434925"/>
            <a:ext cx="2874807" cy="5201594"/>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7" name="Rectangle 26">
            <a:extLst>
              <a:ext uri="{FF2B5EF4-FFF2-40B4-BE49-F238E27FC236}">
                <a16:creationId xmlns:a16="http://schemas.microsoft.com/office/drawing/2014/main" id="{6192D3D3-2A2D-4482-B3F5-B0CBCD39D93A}"/>
              </a:ext>
            </a:extLst>
          </p:cNvPr>
          <p:cNvSpPr/>
          <p:nvPr userDrawn="1"/>
        </p:nvSpPr>
        <p:spPr>
          <a:xfrm>
            <a:off x="9317193" y="948037"/>
            <a:ext cx="2874807"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5" name="Content Placeholder 3">
            <a:extLst>
              <a:ext uri="{FF2B5EF4-FFF2-40B4-BE49-F238E27FC236}">
                <a16:creationId xmlns:a16="http://schemas.microsoft.com/office/drawing/2014/main" id="{62AD586E-7375-402D-9BA8-7C07EB8240E8}"/>
              </a:ext>
            </a:extLst>
          </p:cNvPr>
          <p:cNvSpPr>
            <a:spLocks noGrp="1"/>
          </p:cNvSpPr>
          <p:nvPr userDrawn="1">
            <p:ph sz="half" idx="2"/>
          </p:nvPr>
        </p:nvSpPr>
        <p:spPr>
          <a:xfrm>
            <a:off x="283464" y="1517904"/>
            <a:ext cx="2843784" cy="5010912"/>
          </a:xfrm>
          <a:ln w="12700">
            <a:noFill/>
          </a:ln>
        </p:spPr>
        <p:txBody>
          <a:bodyPr tIns="45720" bIns="91440"/>
          <a:lstStyle>
            <a:lvl1pPr marL="227013" indent="-227013">
              <a:lnSpc>
                <a:spcPct val="90000"/>
              </a:lnSpc>
              <a:buFont typeface="Century Gothic" panose="020B0502020202020204" pitchFamily="34" charset="0"/>
              <a:buChar char="•"/>
              <a:defRPr sz="1800"/>
            </a:lvl1pPr>
            <a:lvl2pPr marL="569913" indent="-225425">
              <a:lnSpc>
                <a:spcPct val="90000"/>
              </a:lnSpc>
              <a:buSzPct val="90000"/>
              <a:buFont typeface="Century Gothic" panose="020B0502020202020204" pitchFamily="34" charset="0"/>
              <a:buChar char="–"/>
              <a:defRPr sz="1600"/>
            </a:lvl2pPr>
            <a:lvl3pPr marL="914400" indent="-227013">
              <a:lnSpc>
                <a:spcPct val="90000"/>
              </a:lnSpc>
              <a:buFont typeface="Century Gothic" panose="020B0502020202020204" pitchFamily="34" charset="0"/>
              <a:buChar char="•"/>
              <a:tabLst/>
              <a:defRPr sz="1400"/>
            </a:lvl3pPr>
            <a:lvl4pPr marL="1144588" indent="-173038">
              <a:lnSpc>
                <a:spcPct val="90000"/>
              </a:lnSpc>
              <a:buSzPct val="90000"/>
              <a:buFont typeface="Century Gothic" panose="020B0502020202020204" pitchFamily="34" charset="0"/>
              <a:buChar char="–"/>
              <a:defRPr sz="1200"/>
            </a:lvl4pPr>
            <a:lvl5pPr marL="1482725" indent="-222250">
              <a:lnSpc>
                <a:spcPct val="90000"/>
              </a:lnSpc>
              <a:buFont typeface="Arial" panose="020B0604020202020204" pitchFamily="34" charset="0"/>
              <a:buChar cha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17" name="Text Placeholder 4">
            <a:extLst>
              <a:ext uri="{FF2B5EF4-FFF2-40B4-BE49-F238E27FC236}">
                <a16:creationId xmlns:a16="http://schemas.microsoft.com/office/drawing/2014/main" id="{2A49DFE2-905F-42AB-9CE1-CCCD2BB9576B}"/>
              </a:ext>
            </a:extLst>
          </p:cNvPr>
          <p:cNvSpPr>
            <a:spLocks noGrp="1"/>
          </p:cNvSpPr>
          <p:nvPr userDrawn="1">
            <p:ph type="body" sz="quarter" idx="3"/>
          </p:nvPr>
        </p:nvSpPr>
        <p:spPr>
          <a:xfrm>
            <a:off x="3283916" y="969264"/>
            <a:ext cx="2881524" cy="457200"/>
          </a:xfrm>
          <a:noFill/>
          <a:ln w="12700">
            <a:noFill/>
          </a:ln>
        </p:spPr>
        <p:txBody>
          <a:bodyPr lIns="91440" tIns="45720" rIns="91440" bIns="45720" anchor="ctr"/>
          <a:lstStyle>
            <a:lvl1pPr marL="0" indent="0">
              <a:lnSpc>
                <a:spcPct val="90000"/>
              </a:lnSpc>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8" name="Content Placeholder 5">
            <a:extLst>
              <a:ext uri="{FF2B5EF4-FFF2-40B4-BE49-F238E27FC236}">
                <a16:creationId xmlns:a16="http://schemas.microsoft.com/office/drawing/2014/main" id="{AF1555CB-15BC-4181-B741-965A19E6BA91}"/>
              </a:ext>
            </a:extLst>
          </p:cNvPr>
          <p:cNvSpPr>
            <a:spLocks noGrp="1"/>
          </p:cNvSpPr>
          <p:nvPr userDrawn="1">
            <p:ph sz="quarter" idx="4"/>
          </p:nvPr>
        </p:nvSpPr>
        <p:spPr>
          <a:xfrm>
            <a:off x="3305378" y="1517904"/>
            <a:ext cx="2843784" cy="5010912"/>
          </a:xfrm>
          <a:ln w="12700">
            <a:noFill/>
          </a:ln>
        </p:spPr>
        <p:txBody>
          <a:bodyPr tIns="45720" bIns="91440"/>
          <a:lstStyle>
            <a:lvl1pPr marL="227013" indent="-227013">
              <a:lnSpc>
                <a:spcPct val="90000"/>
              </a:lnSpc>
              <a:buFont typeface="Century Gothic" panose="020B0502020202020204" pitchFamily="34" charset="0"/>
              <a:buChar char="•"/>
              <a:defRPr sz="1800"/>
            </a:lvl1pPr>
            <a:lvl2pPr marL="630238" indent="-285750">
              <a:lnSpc>
                <a:spcPct val="90000"/>
              </a:lnSpc>
              <a:buSzPct val="90000"/>
              <a:buFont typeface="Century Gothic" panose="020B0502020202020204" pitchFamily="34" charset="0"/>
              <a:buChar char="–"/>
              <a:defRPr lang="en-US" sz="1600" kern="1200" dirty="0">
                <a:solidFill>
                  <a:schemeClr val="tx1"/>
                </a:solidFill>
                <a:latin typeface="Century Gothic" panose="020B0502020202020204" pitchFamily="34" charset="0"/>
                <a:ea typeface="+mn-ea"/>
                <a:cs typeface="+mn-cs"/>
              </a:defRPr>
            </a:lvl2pPr>
            <a:lvl3pPr marL="973137" indent="-285750">
              <a:lnSpc>
                <a:spcPct val="90000"/>
              </a:lnSpc>
              <a:buFont typeface="Century Gothic" panose="020B0502020202020204" pitchFamily="34" charset="0"/>
              <a:buChar char="•"/>
              <a:defRPr lang="en-US" sz="1400" kern="1200" dirty="0">
                <a:solidFill>
                  <a:schemeClr val="tx1"/>
                </a:solidFill>
                <a:latin typeface="Century Gothic" panose="020B0502020202020204" pitchFamily="34" charset="0"/>
                <a:ea typeface="+mn-ea"/>
                <a:cs typeface="+mn-cs"/>
              </a:defRPr>
            </a:lvl3pPr>
            <a:lvl4pPr>
              <a:lnSpc>
                <a:spcPct val="90000"/>
              </a:lnSpc>
              <a:defRPr sz="1200"/>
            </a:lvl4pPr>
            <a:lvl5pPr marL="1482725" indent="-222250">
              <a:lnSpc>
                <a:spcPct val="90000"/>
              </a:lnSpc>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19" name="Text Placeholder 4">
            <a:extLst>
              <a:ext uri="{FF2B5EF4-FFF2-40B4-BE49-F238E27FC236}">
                <a16:creationId xmlns:a16="http://schemas.microsoft.com/office/drawing/2014/main" id="{21FF3A3E-474D-4F1F-9B01-4428215B857D}"/>
              </a:ext>
            </a:extLst>
          </p:cNvPr>
          <p:cNvSpPr>
            <a:spLocks noGrp="1"/>
          </p:cNvSpPr>
          <p:nvPr userDrawn="1">
            <p:ph type="body" sz="quarter" idx="10"/>
          </p:nvPr>
        </p:nvSpPr>
        <p:spPr>
          <a:xfrm>
            <a:off x="6304922" y="969264"/>
            <a:ext cx="2868091" cy="457200"/>
          </a:xfrm>
          <a:noFill/>
          <a:ln w="12700">
            <a:noFill/>
          </a:ln>
        </p:spPr>
        <p:txBody>
          <a:bodyPr lIns="91440" tIns="45720" rIns="91440" bIns="45720" anchor="ctr"/>
          <a:lstStyle>
            <a:lvl1pPr marL="0" indent="0">
              <a:lnSpc>
                <a:spcPct val="90000"/>
              </a:lnSpc>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Content Placeholder 5">
            <a:extLst>
              <a:ext uri="{FF2B5EF4-FFF2-40B4-BE49-F238E27FC236}">
                <a16:creationId xmlns:a16="http://schemas.microsoft.com/office/drawing/2014/main" id="{EDB166DE-69D8-4E82-A304-FF11CEBD23D7}"/>
              </a:ext>
            </a:extLst>
          </p:cNvPr>
          <p:cNvSpPr>
            <a:spLocks noGrp="1"/>
          </p:cNvSpPr>
          <p:nvPr userDrawn="1">
            <p:ph sz="quarter" idx="11"/>
          </p:nvPr>
        </p:nvSpPr>
        <p:spPr>
          <a:xfrm>
            <a:off x="6312952" y="1517904"/>
            <a:ext cx="2843784" cy="5010912"/>
          </a:xfrm>
          <a:ln w="12700">
            <a:noFill/>
          </a:ln>
        </p:spPr>
        <p:txBody>
          <a:bodyPr tIns="45720" bIns="91440"/>
          <a:lstStyle>
            <a:lvl1pPr marL="227013" indent="-227013">
              <a:lnSpc>
                <a:spcPct val="90000"/>
              </a:lnSpc>
              <a:buFont typeface="Century Gothic" panose="020B0502020202020204" pitchFamily="34" charset="0"/>
              <a:buChar char="•"/>
              <a:defRPr sz="1800"/>
            </a:lvl1pPr>
            <a:lvl2pPr marL="630238" indent="-285750">
              <a:lnSpc>
                <a:spcPct val="90000"/>
              </a:lnSpc>
              <a:buSzPct val="90000"/>
              <a:buFont typeface="Century Gothic" panose="020B0502020202020204" pitchFamily="34" charset="0"/>
              <a:buChar char="–"/>
              <a:defRPr lang="en-US" sz="1600" kern="1200" dirty="0">
                <a:solidFill>
                  <a:schemeClr val="tx1"/>
                </a:solidFill>
                <a:latin typeface="Century Gothic" panose="020B0502020202020204" pitchFamily="34" charset="0"/>
                <a:ea typeface="+mn-ea"/>
                <a:cs typeface="+mn-cs"/>
              </a:defRPr>
            </a:lvl2pPr>
            <a:lvl3pPr marL="973137" indent="-285750">
              <a:lnSpc>
                <a:spcPct val="90000"/>
              </a:lnSpc>
              <a:buFont typeface="Century Gothic" panose="020B0502020202020204" pitchFamily="34" charset="0"/>
              <a:buChar char="•"/>
              <a:defRPr lang="en-US" sz="1400" kern="1200" dirty="0">
                <a:solidFill>
                  <a:schemeClr val="tx1"/>
                </a:solidFill>
                <a:latin typeface="Century Gothic" panose="020B0502020202020204" pitchFamily="34" charset="0"/>
                <a:ea typeface="+mn-ea"/>
                <a:cs typeface="+mn-cs"/>
              </a:defRPr>
            </a:lvl3pPr>
            <a:lvl4pPr marL="1144588" indent="-173038">
              <a:lnSpc>
                <a:spcPct val="90000"/>
              </a:lnSpc>
              <a:buSzPct val="90000"/>
              <a:buFont typeface="Century Gothic" panose="020B0502020202020204" pitchFamily="34" charset="0"/>
              <a:buChar char="–"/>
              <a:defRPr sz="1200"/>
            </a:lvl4pPr>
            <a:lvl5pPr marL="1482725" indent="-222250">
              <a:lnSpc>
                <a:spcPct val="90000"/>
              </a:lnSpc>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32" name="Rectangle 31">
            <a:extLst>
              <a:ext uri="{FF2B5EF4-FFF2-40B4-BE49-F238E27FC236}">
                <a16:creationId xmlns:a16="http://schemas.microsoft.com/office/drawing/2014/main" id="{4A1CB721-FBCB-4DC7-9C2A-15C90E984F90}"/>
              </a:ext>
            </a:extLst>
          </p:cNvPr>
          <p:cNvSpPr/>
          <p:nvPr userDrawn="1"/>
        </p:nvSpPr>
        <p:spPr>
          <a:xfrm>
            <a:off x="1773669" y="320040"/>
            <a:ext cx="10418331"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33" name="Title 1">
            <a:extLst>
              <a:ext uri="{FF2B5EF4-FFF2-40B4-BE49-F238E27FC236}">
                <a16:creationId xmlns:a16="http://schemas.microsoft.com/office/drawing/2014/main" id="{9FDFB4D2-95C3-44FB-85E0-FB87B96D0DC8}"/>
              </a:ext>
            </a:extLst>
          </p:cNvPr>
          <p:cNvSpPr>
            <a:spLocks noGrp="1"/>
          </p:cNvSpPr>
          <p:nvPr userDrawn="1">
            <p:ph type="title"/>
          </p:nvPr>
        </p:nvSpPr>
        <p:spPr>
          <a:xfrm>
            <a:off x="1773669" y="347472"/>
            <a:ext cx="10332720" cy="457200"/>
          </a:xfrm>
        </p:spPr>
        <p:txBody>
          <a:bodyPr anchor="ctr"/>
          <a:lstStyle>
            <a:lvl1pPr>
              <a:lnSpc>
                <a:spcPct val="90000"/>
              </a:lnSpc>
              <a:defRPr sz="2400" b="0">
                <a:solidFill>
                  <a:schemeClr val="tx1"/>
                </a:solidFill>
                <a:latin typeface="Century Gothic" panose="020B0502020202020204" pitchFamily="34" charset="0"/>
              </a:defRPr>
            </a:lvl1pPr>
          </a:lstStyle>
          <a:p>
            <a:r>
              <a:rPr lang="en-US"/>
              <a:t>Click to edit Master title style</a:t>
            </a:r>
            <a:endParaRPr lang="en-US" dirty="0"/>
          </a:p>
        </p:txBody>
      </p:sp>
      <p:sp>
        <p:nvSpPr>
          <p:cNvPr id="23" name="Rectangle 22">
            <a:extLst>
              <a:ext uri="{FF2B5EF4-FFF2-40B4-BE49-F238E27FC236}">
                <a16:creationId xmlns:a16="http://schemas.microsoft.com/office/drawing/2014/main" id="{8E38BD24-68BF-4642-BFC4-180B70D413B8}"/>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4" name="Rectangle 23">
            <a:extLst>
              <a:ext uri="{FF2B5EF4-FFF2-40B4-BE49-F238E27FC236}">
                <a16:creationId xmlns:a16="http://schemas.microsoft.com/office/drawing/2014/main" id="{6CDDBDFD-39A6-0043-BAD4-065FAFF6A9DA}"/>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1" name="Rectangle 6">
            <a:extLst>
              <a:ext uri="{FF2B5EF4-FFF2-40B4-BE49-F238E27FC236}">
                <a16:creationId xmlns:a16="http://schemas.microsoft.com/office/drawing/2014/main" id="{F20E070A-FF02-490F-91F7-767E82133AD8}"/>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pic>
        <p:nvPicPr>
          <p:cNvPr id="25" name="Picture 24">
            <a:extLst>
              <a:ext uri="{FF2B5EF4-FFF2-40B4-BE49-F238E27FC236}">
                <a16:creationId xmlns:a16="http://schemas.microsoft.com/office/drawing/2014/main" id="{03BD6692-283A-4A7F-AE4C-0175D48F79AB}"/>
              </a:ext>
            </a:extLst>
          </p:cNvPr>
          <p:cNvPicPr>
            <a:picLocks noChangeAspect="1"/>
          </p:cNvPicPr>
          <p:nvPr userDrawn="1"/>
        </p:nvPicPr>
        <p:blipFill>
          <a:blip r:embed="rId2"/>
          <a:stretch>
            <a:fillRect/>
          </a:stretch>
        </p:blipFill>
        <p:spPr>
          <a:xfrm>
            <a:off x="413129" y="456244"/>
            <a:ext cx="1088136" cy="261860"/>
          </a:xfrm>
          <a:prstGeom prst="rect">
            <a:avLst/>
          </a:prstGeom>
        </p:spPr>
      </p:pic>
      <p:sp>
        <p:nvSpPr>
          <p:cNvPr id="29" name="Text Placeholder 4">
            <a:extLst>
              <a:ext uri="{FF2B5EF4-FFF2-40B4-BE49-F238E27FC236}">
                <a16:creationId xmlns:a16="http://schemas.microsoft.com/office/drawing/2014/main" id="{757D323C-D2DD-42C4-81D6-6224EE035EE4}"/>
              </a:ext>
            </a:extLst>
          </p:cNvPr>
          <p:cNvSpPr>
            <a:spLocks noGrp="1"/>
          </p:cNvSpPr>
          <p:nvPr userDrawn="1">
            <p:ph type="body" sz="quarter" idx="12"/>
          </p:nvPr>
        </p:nvSpPr>
        <p:spPr>
          <a:xfrm>
            <a:off x="9312498" y="969264"/>
            <a:ext cx="2879502" cy="457200"/>
          </a:xfrm>
          <a:noFill/>
          <a:ln w="12700">
            <a:noFill/>
          </a:ln>
        </p:spPr>
        <p:txBody>
          <a:bodyPr lIns="91440" tIns="45720" rIns="91440" bIns="45720" anchor="ctr"/>
          <a:lstStyle>
            <a:lvl1pPr marL="0" indent="0">
              <a:lnSpc>
                <a:spcPct val="90000"/>
              </a:lnSpc>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Content Placeholder 5">
            <a:extLst>
              <a:ext uri="{FF2B5EF4-FFF2-40B4-BE49-F238E27FC236}">
                <a16:creationId xmlns:a16="http://schemas.microsoft.com/office/drawing/2014/main" id="{6D6262AB-5413-4C3B-B769-39B07A6E5626}"/>
              </a:ext>
            </a:extLst>
          </p:cNvPr>
          <p:cNvSpPr>
            <a:spLocks noGrp="1"/>
          </p:cNvSpPr>
          <p:nvPr userDrawn="1">
            <p:ph sz="quarter" idx="13"/>
          </p:nvPr>
        </p:nvSpPr>
        <p:spPr>
          <a:xfrm>
            <a:off x="9331938" y="1517904"/>
            <a:ext cx="2843784" cy="5010912"/>
          </a:xfrm>
          <a:ln w="12700">
            <a:noFill/>
          </a:ln>
        </p:spPr>
        <p:txBody>
          <a:bodyPr tIns="45720" bIns="91440"/>
          <a:lstStyle>
            <a:lvl1pPr marL="227013" indent="-227013">
              <a:lnSpc>
                <a:spcPct val="90000"/>
              </a:lnSpc>
              <a:buFont typeface="Century Gothic" panose="020B0502020202020204" pitchFamily="34" charset="0"/>
              <a:buChar char="•"/>
              <a:defRPr sz="1800"/>
            </a:lvl1pPr>
            <a:lvl2pPr marL="630238" indent="-285750">
              <a:lnSpc>
                <a:spcPct val="90000"/>
              </a:lnSpc>
              <a:buSzPct val="90000"/>
              <a:buFont typeface="Century Gothic" panose="020B0502020202020204" pitchFamily="34" charset="0"/>
              <a:buChar char="–"/>
              <a:defRPr lang="en-US" sz="1600" kern="1200" dirty="0">
                <a:solidFill>
                  <a:schemeClr val="tx1"/>
                </a:solidFill>
                <a:latin typeface="Century Gothic" panose="020B0502020202020204" pitchFamily="34" charset="0"/>
                <a:ea typeface="+mn-ea"/>
                <a:cs typeface="+mn-cs"/>
              </a:defRPr>
            </a:lvl2pPr>
            <a:lvl3pPr marL="973137" indent="-285750">
              <a:lnSpc>
                <a:spcPct val="90000"/>
              </a:lnSpc>
              <a:buFont typeface="Century Gothic" panose="020B0502020202020204" pitchFamily="34" charset="0"/>
              <a:buChar char="•"/>
              <a:defRPr lang="en-US" sz="1400" kern="1200" dirty="0">
                <a:solidFill>
                  <a:schemeClr val="tx1"/>
                </a:solidFill>
                <a:latin typeface="Century Gothic" panose="020B0502020202020204" pitchFamily="34" charset="0"/>
                <a:ea typeface="+mn-ea"/>
                <a:cs typeface="+mn-cs"/>
              </a:defRPr>
            </a:lvl3pPr>
            <a:lvl4pPr marL="1144588" indent="-173038">
              <a:lnSpc>
                <a:spcPct val="90000"/>
              </a:lnSpc>
              <a:buSzPct val="90000"/>
              <a:buFont typeface="Century Gothic" panose="020B0502020202020204" pitchFamily="34" charset="0"/>
              <a:buChar char="–"/>
              <a:defRPr sz="1200"/>
            </a:lvl4pPr>
            <a:lvl5pPr marL="1482725" indent="-222250">
              <a:lnSpc>
                <a:spcPct val="90000"/>
              </a:lnSpc>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8469775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gray">
      <p:bgPr>
        <a:solidFill>
          <a:schemeClr val="bg1"/>
        </a:solidFill>
        <a:effectLst/>
      </p:bgPr>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F862842F-612F-3641-9908-4224FD3698B3}"/>
              </a:ext>
            </a:extLst>
          </p:cNvPr>
          <p:cNvPicPr>
            <a:picLocks noChangeAspect="1"/>
          </p:cNvPicPr>
          <p:nvPr userDrawn="1"/>
        </p:nvPicPr>
        <p:blipFill>
          <a:blip r:embed="rId16"/>
          <a:stretch>
            <a:fillRect/>
          </a:stretch>
        </p:blipFill>
        <p:spPr>
          <a:xfrm>
            <a:off x="405644" y="6452482"/>
            <a:ext cx="2112264" cy="301752"/>
          </a:xfrm>
          <a:prstGeom prst="rect">
            <a:avLst/>
          </a:prstGeom>
        </p:spPr>
      </p:pic>
      <p:sp>
        <p:nvSpPr>
          <p:cNvPr id="1026" name="Title Placeholder 1"/>
          <p:cNvSpPr>
            <a:spLocks noGrp="1"/>
          </p:cNvSpPr>
          <p:nvPr>
            <p:ph type="title"/>
          </p:nvPr>
        </p:nvSpPr>
        <p:spPr bwMode="auto">
          <a:xfrm>
            <a:off x="429768" y="274320"/>
            <a:ext cx="11430000" cy="535531"/>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en-US"/>
              <a:t>Click to edit Master title style</a:t>
            </a:r>
            <a:endParaRPr lang="en-US" dirty="0"/>
          </a:p>
        </p:txBody>
      </p:sp>
      <p:sp>
        <p:nvSpPr>
          <p:cNvPr id="1027" name="Text Placeholder 2"/>
          <p:cNvSpPr>
            <a:spLocks noGrp="1"/>
          </p:cNvSpPr>
          <p:nvPr>
            <p:ph type="body" idx="1"/>
          </p:nvPr>
        </p:nvSpPr>
        <p:spPr bwMode="auto">
          <a:xfrm>
            <a:off x="451614" y="1650029"/>
            <a:ext cx="11419468" cy="4040923"/>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pPr lvl="0"/>
            <a:r>
              <a:rPr lang="en-US" dirty="0"/>
              <a:t>Edit Master text styles</a:t>
            </a:r>
          </a:p>
          <a:p>
            <a:pPr lvl="1"/>
            <a:r>
              <a:rPr lang="en-US" dirty="0"/>
              <a:t>Second level</a:t>
            </a:r>
          </a:p>
          <a:p>
            <a:pPr lvl="2"/>
            <a:r>
              <a:rPr lang="en-US" dirty="0"/>
              <a:t>Third level</a:t>
            </a:r>
          </a:p>
        </p:txBody>
      </p:sp>
      <p:sp>
        <p:nvSpPr>
          <p:cNvPr id="8" name="Rectangle 6"/>
          <p:cNvSpPr>
            <a:spLocks noChangeArrowheads="1"/>
          </p:cNvSpPr>
          <p:nvPr/>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sp>
        <p:nvSpPr>
          <p:cNvPr id="12" name="Rectangle 11">
            <a:extLst>
              <a:ext uri="{FF2B5EF4-FFF2-40B4-BE49-F238E27FC236}">
                <a16:creationId xmlns:a16="http://schemas.microsoft.com/office/drawing/2014/main" id="{4D3B0D07-6BED-A646-84B4-4749F06D6579}"/>
              </a:ext>
            </a:extLst>
          </p:cNvPr>
          <p:cNvSpPr/>
          <p:nvPr userDrawn="1"/>
        </p:nvSpPr>
        <p:spPr>
          <a:xfrm>
            <a:off x="0" y="320040"/>
            <a:ext cx="274320" cy="653795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3" name="Rectangle 6">
            <a:extLst>
              <a:ext uri="{FF2B5EF4-FFF2-40B4-BE49-F238E27FC236}">
                <a16:creationId xmlns:a16="http://schemas.microsoft.com/office/drawing/2014/main" id="{5832D77F-AA48-5846-ACCE-C0EB6A92350A}"/>
              </a:ext>
            </a:extLst>
          </p:cNvPr>
          <p:cNvSpPr>
            <a:spLocks noChangeArrowheads="1"/>
          </p:cNvSpPr>
          <p:nvPr userDrawn="1"/>
        </p:nvSpPr>
        <p:spPr bwMode="auto">
          <a:xfrm flipH="1">
            <a:off x="-4391" y="6616607"/>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sp>
        <p:nvSpPr>
          <p:cNvPr id="10" name="Rectangle 256">
            <a:extLst>
              <a:ext uri="{FF2B5EF4-FFF2-40B4-BE49-F238E27FC236}">
                <a16:creationId xmlns:a16="http://schemas.microsoft.com/office/drawing/2014/main" id="{323F2AC7-81B7-4181-8965-07F2D3F8B684}"/>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dirty="0">
                <a:solidFill>
                  <a:srgbClr val="BFBFBF"/>
                </a:solidFill>
                <a:latin typeface="+mn-lt"/>
                <a:cs typeface="Arial" pitchFamily="34" charset="0"/>
              </a:rPr>
              <a:t> </a:t>
            </a:r>
          </a:p>
        </p:txBody>
      </p:sp>
      <p:sp>
        <p:nvSpPr>
          <p:cNvPr id="9" name="TextBox 8">
            <a:extLst>
              <a:ext uri="{FF2B5EF4-FFF2-40B4-BE49-F238E27FC236}">
                <a16:creationId xmlns:a16="http://schemas.microsoft.com/office/drawing/2014/main" id="{FD120E19-8932-43D2-8486-22CBE0B2C373}"/>
              </a:ext>
            </a:extLst>
          </p:cNvPr>
          <p:cNvSpPr txBox="1"/>
          <p:nvPr userDrawn="1"/>
        </p:nvSpPr>
        <p:spPr>
          <a:xfrm>
            <a:off x="9821918" y="6333422"/>
            <a:ext cx="2026782" cy="400110"/>
          </a:xfrm>
          <a:prstGeom prst="rect">
            <a:avLst/>
          </a:prstGeom>
          <a:noFill/>
        </p:spPr>
        <p:txBody>
          <a:bodyPr wrap="square" rtlCol="0">
            <a:spAutoFit/>
          </a:bodyPr>
          <a:lstStyle/>
          <a:p>
            <a:pPr algn="r"/>
            <a:r>
              <a:rPr lang="en-US" sz="1000" b="0" dirty="0" err="1">
                <a:solidFill>
                  <a:srgbClr val="BFBFBF"/>
                </a:solidFill>
                <a:latin typeface="Arial" pitchFamily="34" charset="0"/>
                <a:cs typeface="Arial" pitchFamily="34" charset="0"/>
              </a:rPr>
              <a:t>NXSchool</a:t>
            </a:r>
            <a:endParaRPr lang="en-US" sz="1000" b="0" baseline="0" dirty="0">
              <a:solidFill>
                <a:srgbClr val="BFBFBF"/>
              </a:solidFill>
              <a:latin typeface="Arial" pitchFamily="34" charset="0"/>
              <a:cs typeface="Arial" pitchFamily="34" charset="0"/>
            </a:endParaRPr>
          </a:p>
          <a:p>
            <a:pPr algn="r"/>
            <a:r>
              <a:rPr lang="en-US" sz="1000" b="0" baseline="0" dirty="0">
                <a:solidFill>
                  <a:srgbClr val="BFBFBF"/>
                </a:solidFill>
                <a:latin typeface="Arial" pitchFamily="34" charset="0"/>
                <a:cs typeface="Arial" pitchFamily="34" charset="0"/>
              </a:rPr>
              <a:t>July 19, 2021</a:t>
            </a:r>
          </a:p>
        </p:txBody>
      </p:sp>
    </p:spTree>
    <p:extLst>
      <p:ext uri="{BB962C8B-B14F-4D97-AF65-F5344CB8AC3E}">
        <p14:creationId xmlns:p14="http://schemas.microsoft.com/office/powerpoint/2010/main" val="2725756759"/>
      </p:ext>
    </p:extLst>
  </p:cSld>
  <p:clrMap bg1="lt1" tx1="dk1" bg2="lt2" tx2="dk2" accent1="accent1" accent2="accent2" accent3="accent3" accent4="accent4" accent5="accent5" accent6="accent6" hlink="hlink" folHlink="folHlink"/>
  <p:sldLayoutIdLst>
    <p:sldLayoutId id="2147483671" r:id="rId1"/>
    <p:sldLayoutId id="2147483732" r:id="rId2"/>
    <p:sldLayoutId id="2147483716" r:id="rId3"/>
    <p:sldLayoutId id="2147483736" r:id="rId4"/>
    <p:sldLayoutId id="2147483663" r:id="rId5"/>
    <p:sldLayoutId id="2147483685" r:id="rId6"/>
    <p:sldLayoutId id="2147483750" r:id="rId7"/>
    <p:sldLayoutId id="2147483755" r:id="rId8"/>
    <p:sldLayoutId id="2147483754" r:id="rId9"/>
    <p:sldLayoutId id="2147483667" r:id="rId10"/>
    <p:sldLayoutId id="2147483725" r:id="rId11"/>
    <p:sldLayoutId id="2147483756" r:id="rId12"/>
    <p:sldLayoutId id="2147483678" r:id="rId13"/>
    <p:sldLayoutId id="2147483757" r:id="rId14"/>
  </p:sldLayoutIdLst>
  <p:txStyles>
    <p:titleStyle>
      <a:lvl1pPr algn="l" rtl="0" eaLnBrk="1" fontAlgn="base" hangingPunct="1">
        <a:lnSpc>
          <a:spcPct val="90000"/>
        </a:lnSpc>
        <a:spcBef>
          <a:spcPct val="0"/>
        </a:spcBef>
        <a:spcAft>
          <a:spcPct val="0"/>
        </a:spcAft>
        <a:defRPr sz="3200" b="0" kern="1200">
          <a:solidFill>
            <a:schemeClr val="tx1"/>
          </a:solidFill>
          <a:latin typeface="Century Gothic" panose="020B0502020202020204" pitchFamily="34" charset="0"/>
          <a:ea typeface="+mj-ea"/>
          <a:cs typeface="+mj-cs"/>
        </a:defRPr>
      </a:lvl1pPr>
      <a:lvl2pPr algn="l" rtl="0" eaLnBrk="1" fontAlgn="base" hangingPunct="1">
        <a:lnSpc>
          <a:spcPct val="85000"/>
        </a:lnSpc>
        <a:spcBef>
          <a:spcPct val="0"/>
        </a:spcBef>
        <a:spcAft>
          <a:spcPct val="0"/>
        </a:spcAft>
        <a:defRPr sz="3000">
          <a:solidFill>
            <a:srgbClr val="006C3A"/>
          </a:solidFill>
          <a:latin typeface="Arial Black" pitchFamily="34" charset="0"/>
        </a:defRPr>
      </a:lvl2pPr>
      <a:lvl3pPr algn="l" rtl="0" eaLnBrk="1" fontAlgn="base" hangingPunct="1">
        <a:lnSpc>
          <a:spcPct val="85000"/>
        </a:lnSpc>
        <a:spcBef>
          <a:spcPct val="0"/>
        </a:spcBef>
        <a:spcAft>
          <a:spcPct val="0"/>
        </a:spcAft>
        <a:defRPr sz="3000">
          <a:solidFill>
            <a:srgbClr val="006C3A"/>
          </a:solidFill>
          <a:latin typeface="Arial Black" pitchFamily="34" charset="0"/>
        </a:defRPr>
      </a:lvl3pPr>
      <a:lvl4pPr algn="l" rtl="0" eaLnBrk="1" fontAlgn="base" hangingPunct="1">
        <a:lnSpc>
          <a:spcPct val="85000"/>
        </a:lnSpc>
        <a:spcBef>
          <a:spcPct val="0"/>
        </a:spcBef>
        <a:spcAft>
          <a:spcPct val="0"/>
        </a:spcAft>
        <a:defRPr sz="3000">
          <a:solidFill>
            <a:srgbClr val="006C3A"/>
          </a:solidFill>
          <a:latin typeface="Arial Black" pitchFamily="34" charset="0"/>
        </a:defRPr>
      </a:lvl4pPr>
      <a:lvl5pPr algn="l" rtl="0" eaLnBrk="1" fontAlgn="base" hangingPunct="1">
        <a:lnSpc>
          <a:spcPct val="85000"/>
        </a:lnSpc>
        <a:spcBef>
          <a:spcPct val="0"/>
        </a:spcBef>
        <a:spcAft>
          <a:spcPct val="0"/>
        </a:spcAft>
        <a:defRPr sz="3000">
          <a:solidFill>
            <a:srgbClr val="006C3A"/>
          </a:solidFill>
          <a:latin typeface="Arial Black" pitchFamily="34" charset="0"/>
        </a:defRPr>
      </a:lvl5pPr>
      <a:lvl6pPr marL="457200" algn="l" rtl="0" eaLnBrk="1" fontAlgn="base" hangingPunct="1">
        <a:lnSpc>
          <a:spcPct val="85000"/>
        </a:lnSpc>
        <a:spcBef>
          <a:spcPct val="0"/>
        </a:spcBef>
        <a:spcAft>
          <a:spcPct val="0"/>
        </a:spcAft>
        <a:defRPr sz="3000">
          <a:solidFill>
            <a:srgbClr val="006C3A"/>
          </a:solidFill>
          <a:latin typeface="Arial Black" pitchFamily="34" charset="0"/>
        </a:defRPr>
      </a:lvl6pPr>
      <a:lvl7pPr marL="914400" algn="l" rtl="0" eaLnBrk="1" fontAlgn="base" hangingPunct="1">
        <a:lnSpc>
          <a:spcPct val="85000"/>
        </a:lnSpc>
        <a:spcBef>
          <a:spcPct val="0"/>
        </a:spcBef>
        <a:spcAft>
          <a:spcPct val="0"/>
        </a:spcAft>
        <a:defRPr sz="3000">
          <a:solidFill>
            <a:srgbClr val="006C3A"/>
          </a:solidFill>
          <a:latin typeface="Arial Black" pitchFamily="34" charset="0"/>
        </a:defRPr>
      </a:lvl7pPr>
      <a:lvl8pPr marL="1371600" algn="l" rtl="0" eaLnBrk="1" fontAlgn="base" hangingPunct="1">
        <a:lnSpc>
          <a:spcPct val="85000"/>
        </a:lnSpc>
        <a:spcBef>
          <a:spcPct val="0"/>
        </a:spcBef>
        <a:spcAft>
          <a:spcPct val="0"/>
        </a:spcAft>
        <a:defRPr sz="3000">
          <a:solidFill>
            <a:srgbClr val="006C3A"/>
          </a:solidFill>
          <a:latin typeface="Arial Black" pitchFamily="34" charset="0"/>
        </a:defRPr>
      </a:lvl8pPr>
      <a:lvl9pPr marL="1828800" algn="l" rtl="0" eaLnBrk="1" fontAlgn="base" hangingPunct="1">
        <a:lnSpc>
          <a:spcPct val="85000"/>
        </a:lnSpc>
        <a:spcBef>
          <a:spcPct val="0"/>
        </a:spcBef>
        <a:spcAft>
          <a:spcPct val="0"/>
        </a:spcAft>
        <a:defRPr sz="3000">
          <a:solidFill>
            <a:srgbClr val="006C3A"/>
          </a:solidFill>
          <a:latin typeface="Arial Black" pitchFamily="34" charset="0"/>
        </a:defRPr>
      </a:lvl9pPr>
    </p:titleStyle>
    <p:bodyStyle>
      <a:lvl1pPr marL="287338" indent="-287338" algn="l" rtl="0" eaLnBrk="1" fontAlgn="base" hangingPunct="1">
        <a:lnSpc>
          <a:spcPct val="90000"/>
        </a:lnSpc>
        <a:spcBef>
          <a:spcPts val="1400"/>
        </a:spcBef>
        <a:spcAft>
          <a:spcPct val="0"/>
        </a:spcAft>
        <a:buClr>
          <a:schemeClr val="tx1"/>
        </a:buClr>
        <a:buSzPct val="90000"/>
        <a:buFont typeface="Century Gothic" panose="020B0502020202020204" pitchFamily="34" charset="0"/>
        <a:buChar char="•"/>
        <a:defRPr sz="2800" kern="1200">
          <a:solidFill>
            <a:schemeClr val="tx1"/>
          </a:solidFill>
          <a:latin typeface="Century Gothic" panose="020B0502020202020204" pitchFamily="34" charset="0"/>
          <a:ea typeface="+mn-ea"/>
          <a:cs typeface="+mn-cs"/>
        </a:defRPr>
      </a:lvl1pPr>
      <a:lvl2pPr marL="688975" indent="-285750"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400" kern="1200">
          <a:solidFill>
            <a:schemeClr val="tx1"/>
          </a:solidFill>
          <a:latin typeface="Century Gothic" panose="020B0502020202020204" pitchFamily="34" charset="0"/>
          <a:ea typeface="+mn-ea"/>
          <a:cs typeface="+mn-cs"/>
        </a:defRPr>
      </a:lvl2pPr>
      <a:lvl3pPr marL="1030288" indent="-285750"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000" kern="1200">
          <a:solidFill>
            <a:schemeClr val="tx1"/>
          </a:solidFill>
          <a:latin typeface="Century Gothic" panose="020B0502020202020204" pitchFamily="34" charset="0"/>
          <a:ea typeface="+mn-ea"/>
          <a:cs typeface="+mn-cs"/>
        </a:defRPr>
      </a:lvl3pPr>
      <a:lvl4pPr marL="1144588" indent="-173038" algn="l" rtl="0" eaLnBrk="1" fontAlgn="base" hangingPunct="1">
        <a:lnSpc>
          <a:spcPct val="90000"/>
        </a:lnSpc>
        <a:spcBef>
          <a:spcPts val="800"/>
        </a:spcBef>
        <a:spcAft>
          <a:spcPct val="0"/>
        </a:spcAft>
        <a:buClr>
          <a:schemeClr val="tx1"/>
        </a:buClr>
        <a:buFont typeface="Arial" charset="0"/>
        <a:buChar char="–"/>
        <a:defRPr sz="1800" kern="1200">
          <a:solidFill>
            <a:schemeClr val="tx1"/>
          </a:solidFill>
          <a:latin typeface="Century Gothic" panose="020B0502020202020204" pitchFamily="34" charset="0"/>
          <a:ea typeface="+mn-ea"/>
          <a:cs typeface="+mn-cs"/>
        </a:defRPr>
      </a:lvl4pPr>
      <a:lvl5pPr marL="1482725" indent="-222250" algn="l" rtl="0" eaLnBrk="1" fontAlgn="base" hangingPunct="1">
        <a:lnSpc>
          <a:spcPct val="90000"/>
        </a:lnSpc>
        <a:spcBef>
          <a:spcPts val="600"/>
        </a:spcBef>
        <a:spcAft>
          <a:spcPct val="0"/>
        </a:spcAft>
        <a:buClr>
          <a:schemeClr val="tx1"/>
        </a:buClr>
        <a:buFont typeface="Arial"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hyperlink" Target="http://neutrons.ornl.gov/"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oleObject" Target="../embeddings/oleObject1.bin"/></Relationships>
</file>

<file path=ppt/slides/_rels/slide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Layout" Target="../slideLayouts/slideLayout2.xml"/><Relationship Id="rId4" Type="http://schemas.openxmlformats.org/officeDocument/2006/relationships/image" Target="../media/image8.emf"/></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neutrons.ornl.gov/users"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31.jpeg"/><Relationship Id="rId7" Type="http://schemas.openxmlformats.org/officeDocument/2006/relationships/image" Target="../media/image35.jpeg"/><Relationship Id="rId2" Type="http://schemas.openxmlformats.org/officeDocument/2006/relationships/image" Target="../media/image30.jpeg"/><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 Id="rId9" Type="http://schemas.openxmlformats.org/officeDocument/2006/relationships/image" Target="../media/image37.jpeg"/></Relationships>
</file>

<file path=ppt/slides/_rels/slide2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2.xml"/><Relationship Id="rId5" Type="http://schemas.openxmlformats.org/officeDocument/2006/relationships/image" Target="../media/image41.jpeg"/><Relationship Id="rId4" Type="http://schemas.openxmlformats.org/officeDocument/2006/relationships/image" Target="../media/image40.jpeg"/></Relationships>
</file>

<file path=ppt/slides/_rels/slide2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 Id="rId5" Type="http://schemas.openxmlformats.org/officeDocument/2006/relationships/image" Target="../media/image50.jpeg"/><Relationship Id="rId4" Type="http://schemas.openxmlformats.org/officeDocument/2006/relationships/image" Target="../media/image49.jpeg"/></Relationships>
</file>

<file path=ppt/slides/_rels/slide3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g"/><Relationship Id="rId1" Type="http://schemas.openxmlformats.org/officeDocument/2006/relationships/slideLayout" Target="../slideLayouts/slideLayout2.xml"/><Relationship Id="rId4" Type="http://schemas.openxmlformats.org/officeDocument/2006/relationships/image" Target="../media/image53.emf"/></Relationships>
</file>

<file path=ppt/slides/_rels/slide3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57.png"/></Relationships>
</file>

<file path=ppt/slides/_rels/slide3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800C1-4BD0-4441-9F02-CABA00D22C2F}"/>
              </a:ext>
            </a:extLst>
          </p:cNvPr>
          <p:cNvSpPr>
            <a:spLocks noGrp="1"/>
          </p:cNvSpPr>
          <p:nvPr>
            <p:ph type="ctrTitle"/>
          </p:nvPr>
        </p:nvSpPr>
        <p:spPr>
          <a:xfrm>
            <a:off x="428736" y="1388962"/>
            <a:ext cx="8678194" cy="535531"/>
          </a:xfrm>
        </p:spPr>
        <p:txBody>
          <a:bodyPr/>
          <a:lstStyle/>
          <a:p>
            <a:r>
              <a:rPr lang="en-US" dirty="0"/>
              <a:t>Neutron User Facilities</a:t>
            </a:r>
          </a:p>
        </p:txBody>
      </p:sp>
      <p:sp>
        <p:nvSpPr>
          <p:cNvPr id="3" name="Subtitle 2">
            <a:extLst>
              <a:ext uri="{FF2B5EF4-FFF2-40B4-BE49-F238E27FC236}">
                <a16:creationId xmlns:a16="http://schemas.microsoft.com/office/drawing/2014/main" id="{14112E8D-8CA8-4596-914D-BD6FE69564F5}"/>
              </a:ext>
            </a:extLst>
          </p:cNvPr>
          <p:cNvSpPr>
            <a:spLocks noGrp="1"/>
          </p:cNvSpPr>
          <p:nvPr>
            <p:ph type="subTitle" idx="1"/>
          </p:nvPr>
        </p:nvSpPr>
        <p:spPr>
          <a:xfrm>
            <a:off x="447481" y="2905125"/>
            <a:ext cx="7105844" cy="2136432"/>
          </a:xfrm>
        </p:spPr>
        <p:txBody>
          <a:bodyPr/>
          <a:lstStyle/>
          <a:p>
            <a:r>
              <a:rPr lang="en-US" dirty="0"/>
              <a:t>24</a:t>
            </a:r>
            <a:r>
              <a:rPr lang="en-US" baseline="30000" dirty="0"/>
              <a:t>th</a:t>
            </a:r>
            <a:r>
              <a:rPr lang="en-US" dirty="0"/>
              <a:t> National School on Neutron and X-Ray Scattering</a:t>
            </a:r>
          </a:p>
          <a:p>
            <a:r>
              <a:rPr lang="en-US" dirty="0"/>
              <a:t>August 9, 2022</a:t>
            </a:r>
          </a:p>
          <a:p>
            <a:endParaRPr lang="en-US" dirty="0"/>
          </a:p>
          <a:p>
            <a:r>
              <a:rPr lang="en-US" dirty="0"/>
              <a:t>Mark Lumsden</a:t>
            </a:r>
          </a:p>
        </p:txBody>
      </p:sp>
    </p:spTree>
    <p:extLst>
      <p:ext uri="{BB962C8B-B14F-4D97-AF65-F5344CB8AC3E}">
        <p14:creationId xmlns:p14="http://schemas.microsoft.com/office/powerpoint/2010/main" val="17131821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929FB0-FA4B-4B86-A2E6-3743AE6F3D9A}"/>
              </a:ext>
            </a:extLst>
          </p:cNvPr>
          <p:cNvSpPr>
            <a:spLocks noGrp="1"/>
          </p:cNvSpPr>
          <p:nvPr>
            <p:ph type="title"/>
          </p:nvPr>
        </p:nvSpPr>
        <p:spPr/>
        <p:txBody>
          <a:bodyPr/>
          <a:lstStyle/>
          <a:p>
            <a:r>
              <a:rPr lang="en-US" dirty="0"/>
              <a:t>Evolution of neutron sources</a:t>
            </a:r>
          </a:p>
        </p:txBody>
      </p:sp>
      <p:grpSp>
        <p:nvGrpSpPr>
          <p:cNvPr id="480" name="Group 479">
            <a:extLst>
              <a:ext uri="{FF2B5EF4-FFF2-40B4-BE49-F238E27FC236}">
                <a16:creationId xmlns:a16="http://schemas.microsoft.com/office/drawing/2014/main" id="{16A48EAE-E1E7-437F-9122-64FDB0D642E2}"/>
              </a:ext>
            </a:extLst>
          </p:cNvPr>
          <p:cNvGrpSpPr>
            <a:grpSpLocks/>
          </p:cNvGrpSpPr>
          <p:nvPr/>
        </p:nvGrpSpPr>
        <p:grpSpPr bwMode="auto">
          <a:xfrm>
            <a:off x="470378" y="1444103"/>
            <a:ext cx="8508579" cy="4557787"/>
            <a:chOff x="176" y="1174"/>
            <a:chExt cx="5324" cy="2967"/>
          </a:xfrm>
        </p:grpSpPr>
        <p:sp>
          <p:nvSpPr>
            <p:cNvPr id="535" name="Arc 104">
              <a:extLst>
                <a:ext uri="{FF2B5EF4-FFF2-40B4-BE49-F238E27FC236}">
                  <a16:creationId xmlns:a16="http://schemas.microsoft.com/office/drawing/2014/main" id="{CE30B703-5DD5-48AB-8250-95B06DE89357}"/>
                </a:ext>
              </a:extLst>
            </p:cNvPr>
            <p:cNvSpPr>
              <a:spLocks/>
            </p:cNvSpPr>
            <p:nvPr/>
          </p:nvSpPr>
          <p:spPr bwMode="auto">
            <a:xfrm rot="21365567" flipH="1">
              <a:off x="2915" y="1717"/>
              <a:ext cx="1802" cy="1274"/>
            </a:xfrm>
            <a:custGeom>
              <a:avLst/>
              <a:gdLst>
                <a:gd name="T0" fmla="*/ 0 w 17821"/>
                <a:gd name="T1" fmla="*/ 0 h 21600"/>
                <a:gd name="T2" fmla="*/ 0 w 17821"/>
                <a:gd name="T3" fmla="*/ 0 h 21600"/>
                <a:gd name="T4" fmla="*/ 0 w 17821"/>
                <a:gd name="T5" fmla="*/ 0 h 21600"/>
                <a:gd name="T6" fmla="*/ 0 60000 65536"/>
                <a:gd name="T7" fmla="*/ 0 60000 65536"/>
                <a:gd name="T8" fmla="*/ 0 60000 65536"/>
                <a:gd name="T9" fmla="*/ 0 w 17821"/>
                <a:gd name="T10" fmla="*/ 0 h 21600"/>
                <a:gd name="T11" fmla="*/ 17821 w 17821"/>
                <a:gd name="T12" fmla="*/ 21600 h 21600"/>
              </a:gdLst>
              <a:ahLst/>
              <a:cxnLst>
                <a:cxn ang="T6">
                  <a:pos x="T0" y="T1"/>
                </a:cxn>
                <a:cxn ang="T7">
                  <a:pos x="T2" y="T3"/>
                </a:cxn>
                <a:cxn ang="T8">
                  <a:pos x="T4" y="T5"/>
                </a:cxn>
              </a:cxnLst>
              <a:rect l="T9" t="T10" r="T11" b="T12"/>
              <a:pathLst>
                <a:path w="17821" h="21600" fill="none" extrusionOk="0">
                  <a:moveTo>
                    <a:pt x="0" y="19"/>
                  </a:moveTo>
                  <a:cubicBezTo>
                    <a:pt x="303" y="6"/>
                    <a:pt x="607" y="-1"/>
                    <a:pt x="911" y="-1"/>
                  </a:cubicBezTo>
                  <a:cubicBezTo>
                    <a:pt x="7497" y="-1"/>
                    <a:pt x="13723" y="3004"/>
                    <a:pt x="17821" y="8160"/>
                  </a:cubicBezTo>
                </a:path>
                <a:path w="17821" h="21600" stroke="0" extrusionOk="0">
                  <a:moveTo>
                    <a:pt x="0" y="19"/>
                  </a:moveTo>
                  <a:cubicBezTo>
                    <a:pt x="303" y="6"/>
                    <a:pt x="607" y="-1"/>
                    <a:pt x="911" y="-1"/>
                  </a:cubicBezTo>
                  <a:cubicBezTo>
                    <a:pt x="7497" y="-1"/>
                    <a:pt x="13723" y="3004"/>
                    <a:pt x="17821" y="8160"/>
                  </a:cubicBezTo>
                  <a:lnTo>
                    <a:pt x="911" y="21600"/>
                  </a:lnTo>
                  <a:lnTo>
                    <a:pt x="0" y="19"/>
                  </a:lnTo>
                  <a:close/>
                </a:path>
              </a:pathLst>
            </a:custGeom>
            <a:noFill/>
            <a:ln w="38100">
              <a:solidFill>
                <a:srgbClr val="800080"/>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pPr marL="0" marR="0" lvl="0" indent="0" defTabSz="914319"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Calibri"/>
                <a:cs typeface="+mn-cs"/>
              </a:endParaRPr>
            </a:p>
          </p:txBody>
        </p:sp>
        <p:grpSp>
          <p:nvGrpSpPr>
            <p:cNvPr id="481" name="Group 480">
              <a:extLst>
                <a:ext uri="{FF2B5EF4-FFF2-40B4-BE49-F238E27FC236}">
                  <a16:creationId xmlns:a16="http://schemas.microsoft.com/office/drawing/2014/main" id="{40477BDA-5FD4-4895-B7A8-D0C9ED7EF04C}"/>
                </a:ext>
              </a:extLst>
            </p:cNvPr>
            <p:cNvGrpSpPr>
              <a:grpSpLocks/>
            </p:cNvGrpSpPr>
            <p:nvPr/>
          </p:nvGrpSpPr>
          <p:grpSpPr bwMode="auto">
            <a:xfrm>
              <a:off x="737" y="2476"/>
              <a:ext cx="1521" cy="1135"/>
              <a:chOff x="687" y="2290"/>
              <a:chExt cx="1630" cy="1167"/>
            </a:xfrm>
          </p:grpSpPr>
          <p:grpSp>
            <p:nvGrpSpPr>
              <p:cNvPr id="575" name="Group 5">
                <a:extLst>
                  <a:ext uri="{FF2B5EF4-FFF2-40B4-BE49-F238E27FC236}">
                    <a16:creationId xmlns:a16="http://schemas.microsoft.com/office/drawing/2014/main" id="{5699B75D-FB97-4EE3-87DC-4B3D870E068B}"/>
                  </a:ext>
                </a:extLst>
              </p:cNvPr>
              <p:cNvGrpSpPr>
                <a:grpSpLocks/>
              </p:cNvGrpSpPr>
              <p:nvPr/>
            </p:nvGrpSpPr>
            <p:grpSpPr bwMode="auto">
              <a:xfrm>
                <a:off x="710" y="2290"/>
                <a:ext cx="1607" cy="1167"/>
                <a:chOff x="710" y="2290"/>
                <a:chExt cx="1607" cy="1167"/>
              </a:xfrm>
            </p:grpSpPr>
            <p:sp>
              <p:nvSpPr>
                <p:cNvPr id="579" name="Freeform 6">
                  <a:extLst>
                    <a:ext uri="{FF2B5EF4-FFF2-40B4-BE49-F238E27FC236}">
                      <a16:creationId xmlns:a16="http://schemas.microsoft.com/office/drawing/2014/main" id="{FD7C872D-20E3-4388-B168-6D5BC40245FD}"/>
                    </a:ext>
                  </a:extLst>
                </p:cNvPr>
                <p:cNvSpPr>
                  <a:spLocks/>
                </p:cNvSpPr>
                <p:nvPr/>
              </p:nvSpPr>
              <p:spPr bwMode="auto">
                <a:xfrm>
                  <a:off x="710" y="2290"/>
                  <a:ext cx="730" cy="1098"/>
                </a:xfrm>
                <a:custGeom>
                  <a:avLst/>
                  <a:gdLst>
                    <a:gd name="T0" fmla="*/ 0 w 730"/>
                    <a:gd name="T1" fmla="*/ 1098 h 1098"/>
                    <a:gd name="T2" fmla="*/ 121 w 730"/>
                    <a:gd name="T3" fmla="*/ 616 h 1098"/>
                    <a:gd name="T4" fmla="*/ 301 w 730"/>
                    <a:gd name="T5" fmla="*/ 328 h 1098"/>
                    <a:gd name="T6" fmla="*/ 730 w 730"/>
                    <a:gd name="T7" fmla="*/ 0 h 1098"/>
                    <a:gd name="T8" fmla="*/ 0 60000 65536"/>
                    <a:gd name="T9" fmla="*/ 0 60000 65536"/>
                    <a:gd name="T10" fmla="*/ 0 60000 65536"/>
                    <a:gd name="T11" fmla="*/ 0 60000 65536"/>
                    <a:gd name="T12" fmla="*/ 0 w 730"/>
                    <a:gd name="T13" fmla="*/ 0 h 1098"/>
                    <a:gd name="T14" fmla="*/ 730 w 730"/>
                    <a:gd name="T15" fmla="*/ 1098 h 1098"/>
                  </a:gdLst>
                  <a:ahLst/>
                  <a:cxnLst>
                    <a:cxn ang="T8">
                      <a:pos x="T0" y="T1"/>
                    </a:cxn>
                    <a:cxn ang="T9">
                      <a:pos x="T2" y="T3"/>
                    </a:cxn>
                    <a:cxn ang="T10">
                      <a:pos x="T4" y="T5"/>
                    </a:cxn>
                    <a:cxn ang="T11">
                      <a:pos x="T6" y="T7"/>
                    </a:cxn>
                  </a:cxnLst>
                  <a:rect l="T12" t="T13" r="T14" b="T15"/>
                  <a:pathLst>
                    <a:path w="730" h="1098">
                      <a:moveTo>
                        <a:pt x="0" y="1098"/>
                      </a:moveTo>
                      <a:cubicBezTo>
                        <a:pt x="35" y="921"/>
                        <a:pt x="71" y="744"/>
                        <a:pt x="121" y="616"/>
                      </a:cubicBezTo>
                      <a:cubicBezTo>
                        <a:pt x="171" y="488"/>
                        <a:pt x="200" y="431"/>
                        <a:pt x="301" y="328"/>
                      </a:cubicBezTo>
                      <a:cubicBezTo>
                        <a:pt x="402" y="225"/>
                        <a:pt x="566" y="112"/>
                        <a:pt x="730" y="0"/>
                      </a:cubicBezTo>
                    </a:path>
                  </a:pathLst>
                </a:custGeom>
                <a:noFill/>
                <a:ln w="38100">
                  <a:solidFill>
                    <a:srgbClr val="800080"/>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defTabSz="914319"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Calibri"/>
                    <a:cs typeface="+mn-cs"/>
                  </a:endParaRPr>
                </a:p>
              </p:txBody>
            </p:sp>
            <p:sp>
              <p:nvSpPr>
                <p:cNvPr id="580" name="Rectangle 7">
                  <a:extLst>
                    <a:ext uri="{FF2B5EF4-FFF2-40B4-BE49-F238E27FC236}">
                      <a16:creationId xmlns:a16="http://schemas.microsoft.com/office/drawing/2014/main" id="{9F6F4676-0DEC-4E9E-8853-4D5C6FA53384}"/>
                    </a:ext>
                  </a:extLst>
                </p:cNvPr>
                <p:cNvSpPr>
                  <a:spLocks noChangeArrowheads="1"/>
                </p:cNvSpPr>
                <p:nvPr/>
              </p:nvSpPr>
              <p:spPr bwMode="auto">
                <a:xfrm>
                  <a:off x="1080" y="2639"/>
                  <a:ext cx="1237" cy="1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defTabSz="914319"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a:ln>
                        <a:noFill/>
                      </a:ln>
                      <a:solidFill>
                        <a:srgbClr val="800080"/>
                      </a:solidFill>
                      <a:effectLst/>
                      <a:uLnTx/>
                      <a:uFillTx/>
                      <a:latin typeface="Calibri"/>
                      <a:cs typeface="+mn-cs"/>
                    </a:rPr>
                    <a:t>Berkeley 37-inch cyclotron</a:t>
                  </a:r>
                </a:p>
              </p:txBody>
            </p:sp>
            <p:sp>
              <p:nvSpPr>
                <p:cNvPr id="581" name="Rectangle 8">
                  <a:extLst>
                    <a:ext uri="{FF2B5EF4-FFF2-40B4-BE49-F238E27FC236}">
                      <a16:creationId xmlns:a16="http://schemas.microsoft.com/office/drawing/2014/main" id="{91F7551B-74A3-40CF-AD6B-7E0B48F28088}"/>
                    </a:ext>
                  </a:extLst>
                </p:cNvPr>
                <p:cNvSpPr>
                  <a:spLocks noChangeArrowheads="1"/>
                </p:cNvSpPr>
                <p:nvPr/>
              </p:nvSpPr>
              <p:spPr bwMode="auto">
                <a:xfrm>
                  <a:off x="923" y="2829"/>
                  <a:ext cx="674" cy="30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defTabSz="914319"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a:ln>
                        <a:noFill/>
                      </a:ln>
                      <a:solidFill>
                        <a:srgbClr val="800080"/>
                      </a:solidFill>
                      <a:effectLst/>
                      <a:uLnTx/>
                      <a:uFillTx/>
                      <a:latin typeface="Calibri"/>
                      <a:cs typeface="+mn-cs"/>
                    </a:rPr>
                    <a:t>350 mCi</a:t>
                  </a:r>
                </a:p>
                <a:p>
                  <a:pPr marL="0" marR="0" lvl="0" indent="0" defTabSz="914319"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a:ln>
                        <a:noFill/>
                      </a:ln>
                      <a:solidFill>
                        <a:srgbClr val="800080"/>
                      </a:solidFill>
                      <a:effectLst/>
                      <a:uLnTx/>
                      <a:uFillTx/>
                      <a:latin typeface="Calibri"/>
                      <a:cs typeface="+mn-cs"/>
                    </a:rPr>
                    <a:t>Ra-Be source</a:t>
                  </a:r>
                </a:p>
              </p:txBody>
            </p:sp>
            <p:sp>
              <p:nvSpPr>
                <p:cNvPr id="582" name="Rectangle 9">
                  <a:extLst>
                    <a:ext uri="{FF2B5EF4-FFF2-40B4-BE49-F238E27FC236}">
                      <a16:creationId xmlns:a16="http://schemas.microsoft.com/office/drawing/2014/main" id="{6EFC52A1-B562-4C1F-8504-C0B6CAB7D5F5}"/>
                    </a:ext>
                  </a:extLst>
                </p:cNvPr>
                <p:cNvSpPr>
                  <a:spLocks noChangeArrowheads="1"/>
                </p:cNvSpPr>
                <p:nvPr/>
              </p:nvSpPr>
              <p:spPr bwMode="auto">
                <a:xfrm>
                  <a:off x="766" y="3272"/>
                  <a:ext cx="525" cy="1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defTabSz="914319"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a:ln>
                        <a:noFill/>
                      </a:ln>
                      <a:solidFill>
                        <a:srgbClr val="800080"/>
                      </a:solidFill>
                      <a:effectLst/>
                      <a:uLnTx/>
                      <a:uFillTx/>
                      <a:latin typeface="Calibri"/>
                      <a:cs typeface="+mn-cs"/>
                    </a:rPr>
                    <a:t>Chadwick</a:t>
                  </a:r>
                </a:p>
              </p:txBody>
            </p:sp>
          </p:grpSp>
          <p:sp>
            <p:nvSpPr>
              <p:cNvPr id="576" name="AutoShape 10">
                <a:extLst>
                  <a:ext uri="{FF2B5EF4-FFF2-40B4-BE49-F238E27FC236}">
                    <a16:creationId xmlns:a16="http://schemas.microsoft.com/office/drawing/2014/main" id="{26496956-A3B4-4EFB-A433-3DFB39A9B6AB}"/>
                  </a:ext>
                </a:extLst>
              </p:cNvPr>
              <p:cNvSpPr>
                <a:spLocks noChangeAspect="1" noChangeArrowheads="1"/>
              </p:cNvSpPr>
              <p:nvPr/>
            </p:nvSpPr>
            <p:spPr bwMode="auto">
              <a:xfrm>
                <a:off x="687" y="3333"/>
                <a:ext cx="68" cy="68"/>
              </a:xfrm>
              <a:prstGeom prst="diamond">
                <a:avLst/>
              </a:prstGeom>
              <a:solidFill>
                <a:srgbClr val="800080"/>
              </a:solidFill>
              <a:ln w="9525">
                <a:solidFill>
                  <a:sysClr val="windowText" lastClr="000000"/>
                </a:solidFill>
                <a:miter lim="800000"/>
                <a:headEnd/>
                <a:tailEnd/>
              </a:ln>
            </p:spPr>
            <p:txBody>
              <a:bodyPr wrap="none" anchor="ctr"/>
              <a:lstStyle/>
              <a:p>
                <a:pPr marL="0" marR="0" lvl="0" indent="0" defTabSz="914319" eaLnBrk="1" fontAlgn="auto" latinLnBrk="0" hangingPunct="1">
                  <a:lnSpc>
                    <a:spcPct val="100000"/>
                  </a:lnSpc>
                  <a:spcBef>
                    <a:spcPts val="0"/>
                  </a:spcBef>
                  <a:spcAft>
                    <a:spcPts val="0"/>
                  </a:spcAft>
                  <a:buClrTx/>
                  <a:buSzTx/>
                  <a:buFontTx/>
                  <a:buNone/>
                  <a:tabLst/>
                  <a:defRPr/>
                </a:pPr>
                <a:endParaRPr kumimoji="0" lang="sv-SE" sz="2000" b="0" i="0" u="none" strike="noStrike" kern="0" cap="none" spc="0" normalizeH="0" baseline="0" noProof="0">
                  <a:ln>
                    <a:noFill/>
                  </a:ln>
                  <a:solidFill>
                    <a:prstClr val="black"/>
                  </a:solidFill>
                  <a:effectLst/>
                  <a:uLnTx/>
                  <a:uFillTx/>
                  <a:latin typeface="Calibri"/>
                  <a:cs typeface="+mn-cs"/>
                </a:endParaRPr>
              </a:p>
            </p:txBody>
          </p:sp>
          <p:sp>
            <p:nvSpPr>
              <p:cNvPr id="577" name="AutoShape 11">
                <a:extLst>
                  <a:ext uri="{FF2B5EF4-FFF2-40B4-BE49-F238E27FC236}">
                    <a16:creationId xmlns:a16="http://schemas.microsoft.com/office/drawing/2014/main" id="{D73C5534-CFCC-4166-BF26-8FA8823CBAB5}"/>
                  </a:ext>
                </a:extLst>
              </p:cNvPr>
              <p:cNvSpPr>
                <a:spLocks noChangeAspect="1" noChangeArrowheads="1"/>
              </p:cNvSpPr>
              <p:nvPr/>
            </p:nvSpPr>
            <p:spPr bwMode="auto">
              <a:xfrm>
                <a:off x="793" y="2895"/>
                <a:ext cx="68" cy="68"/>
              </a:xfrm>
              <a:prstGeom prst="diamond">
                <a:avLst/>
              </a:prstGeom>
              <a:solidFill>
                <a:srgbClr val="800080"/>
              </a:solidFill>
              <a:ln w="9525">
                <a:solidFill>
                  <a:sysClr val="windowText" lastClr="000000"/>
                </a:solidFill>
                <a:miter lim="800000"/>
                <a:headEnd/>
                <a:tailEnd/>
              </a:ln>
            </p:spPr>
            <p:txBody>
              <a:bodyPr wrap="none" anchor="ctr"/>
              <a:lstStyle/>
              <a:p>
                <a:pPr marL="0" marR="0" lvl="0" indent="0" defTabSz="914319" eaLnBrk="1" fontAlgn="auto" latinLnBrk="0" hangingPunct="1">
                  <a:lnSpc>
                    <a:spcPct val="100000"/>
                  </a:lnSpc>
                  <a:spcBef>
                    <a:spcPts val="0"/>
                  </a:spcBef>
                  <a:spcAft>
                    <a:spcPts val="0"/>
                  </a:spcAft>
                  <a:buClrTx/>
                  <a:buSzTx/>
                  <a:buFontTx/>
                  <a:buNone/>
                  <a:tabLst/>
                  <a:defRPr/>
                </a:pPr>
                <a:endParaRPr kumimoji="0" lang="sv-SE" sz="2000" b="0" i="0" u="none" strike="noStrike" kern="0" cap="none" spc="0" normalizeH="0" baseline="0" noProof="0">
                  <a:ln>
                    <a:noFill/>
                  </a:ln>
                  <a:solidFill>
                    <a:prstClr val="black"/>
                  </a:solidFill>
                  <a:effectLst/>
                  <a:uLnTx/>
                  <a:uFillTx/>
                  <a:latin typeface="Calibri"/>
                  <a:cs typeface="+mn-cs"/>
                </a:endParaRPr>
              </a:p>
            </p:txBody>
          </p:sp>
          <p:sp>
            <p:nvSpPr>
              <p:cNvPr id="578" name="AutoShape 12">
                <a:extLst>
                  <a:ext uri="{FF2B5EF4-FFF2-40B4-BE49-F238E27FC236}">
                    <a16:creationId xmlns:a16="http://schemas.microsoft.com/office/drawing/2014/main" id="{0FC36F56-161A-4A63-8A6A-1DD6B3C425A9}"/>
                  </a:ext>
                </a:extLst>
              </p:cNvPr>
              <p:cNvSpPr>
                <a:spLocks noChangeAspect="1" noChangeArrowheads="1"/>
              </p:cNvSpPr>
              <p:nvPr/>
            </p:nvSpPr>
            <p:spPr bwMode="auto">
              <a:xfrm>
                <a:off x="975" y="2578"/>
                <a:ext cx="68" cy="68"/>
              </a:xfrm>
              <a:prstGeom prst="diamond">
                <a:avLst/>
              </a:prstGeom>
              <a:solidFill>
                <a:srgbClr val="800080"/>
              </a:solidFill>
              <a:ln w="9525">
                <a:solidFill>
                  <a:sysClr val="windowText" lastClr="000000"/>
                </a:solidFill>
                <a:miter lim="800000"/>
                <a:headEnd/>
                <a:tailEnd/>
              </a:ln>
            </p:spPr>
            <p:txBody>
              <a:bodyPr wrap="none" anchor="ctr"/>
              <a:lstStyle/>
              <a:p>
                <a:pPr marL="0" marR="0" lvl="0" indent="0" defTabSz="914319" eaLnBrk="1" fontAlgn="auto" latinLnBrk="0" hangingPunct="1">
                  <a:lnSpc>
                    <a:spcPct val="100000"/>
                  </a:lnSpc>
                  <a:spcBef>
                    <a:spcPts val="0"/>
                  </a:spcBef>
                  <a:spcAft>
                    <a:spcPts val="0"/>
                  </a:spcAft>
                  <a:buClrTx/>
                  <a:buSzTx/>
                  <a:buFontTx/>
                  <a:buNone/>
                  <a:tabLst/>
                  <a:defRPr/>
                </a:pPr>
                <a:endParaRPr kumimoji="0" lang="sv-SE" sz="2000" b="0" i="0" u="none" strike="noStrike" kern="0" cap="none" spc="0" normalizeH="0" baseline="0" noProof="0">
                  <a:ln>
                    <a:noFill/>
                  </a:ln>
                  <a:solidFill>
                    <a:prstClr val="black"/>
                  </a:solidFill>
                  <a:effectLst/>
                  <a:uLnTx/>
                  <a:uFillTx/>
                  <a:latin typeface="Calibri"/>
                  <a:cs typeface="+mn-cs"/>
                </a:endParaRPr>
              </a:p>
            </p:txBody>
          </p:sp>
        </p:grpSp>
        <p:sp>
          <p:nvSpPr>
            <p:cNvPr id="482" name="Line 13">
              <a:extLst>
                <a:ext uri="{FF2B5EF4-FFF2-40B4-BE49-F238E27FC236}">
                  <a16:creationId xmlns:a16="http://schemas.microsoft.com/office/drawing/2014/main" id="{757F9BB8-6306-4952-B424-14116941E8BE}"/>
                </a:ext>
              </a:extLst>
            </p:cNvPr>
            <p:cNvSpPr>
              <a:spLocks noChangeShapeType="1"/>
            </p:cNvSpPr>
            <p:nvPr/>
          </p:nvSpPr>
          <p:spPr bwMode="auto">
            <a:xfrm rot="-5400000">
              <a:off x="5285" y="1279"/>
              <a:ext cx="0" cy="49"/>
            </a:xfrm>
            <a:prstGeom prst="line">
              <a:avLst/>
            </a:prstGeom>
            <a:noFill/>
            <a:ln w="38100">
              <a:solidFill>
                <a:srgbClr val="666699"/>
              </a:solidFill>
              <a:round/>
              <a:headEnd/>
              <a:tailEnd/>
            </a:ln>
            <a:extLst>
              <a:ext uri="{909E8E84-426E-40dd-AFC4-6F175D3DCCD1}">
                <a14:hiddenFill xmlns="" xmlns:a14="http://schemas.microsoft.com/office/drawing/2010/main">
                  <a:noFill/>
                </a14:hiddenFill>
              </a:ext>
            </a:extLst>
          </p:spPr>
          <p:txBody>
            <a:bodyPr/>
            <a:lstStyle/>
            <a:p>
              <a:pPr marL="0" marR="0" lvl="0" indent="0" defTabSz="914319"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Calibri"/>
                <a:cs typeface="+mn-cs"/>
              </a:endParaRPr>
            </a:p>
          </p:txBody>
        </p:sp>
        <p:sp>
          <p:nvSpPr>
            <p:cNvPr id="483" name="Text Box 14">
              <a:extLst>
                <a:ext uri="{FF2B5EF4-FFF2-40B4-BE49-F238E27FC236}">
                  <a16:creationId xmlns:a16="http://schemas.microsoft.com/office/drawing/2014/main" id="{F802AB37-0505-406C-A01D-3D2FABFE654B}"/>
                </a:ext>
              </a:extLst>
            </p:cNvPr>
            <p:cNvSpPr txBox="1">
              <a:spLocks noChangeArrowheads="1"/>
            </p:cNvSpPr>
            <p:nvPr/>
          </p:nvSpPr>
          <p:spPr bwMode="auto">
            <a:xfrm>
              <a:off x="510" y="3637"/>
              <a:ext cx="372" cy="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marL="0" marR="0" lvl="0" indent="0" defTabSz="914319"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a:ln>
                    <a:noFill/>
                  </a:ln>
                  <a:solidFill>
                    <a:srgbClr val="666699"/>
                  </a:solidFill>
                  <a:effectLst/>
                  <a:uLnTx/>
                  <a:uFillTx/>
                  <a:latin typeface="Gill Sans" charset="0"/>
                  <a:sym typeface="Gill Sans" charset="0"/>
                </a:rPr>
                <a:t>1930</a:t>
              </a:r>
            </a:p>
          </p:txBody>
        </p:sp>
        <p:sp>
          <p:nvSpPr>
            <p:cNvPr id="484" name="Text Box 15">
              <a:extLst>
                <a:ext uri="{FF2B5EF4-FFF2-40B4-BE49-F238E27FC236}">
                  <a16:creationId xmlns:a16="http://schemas.microsoft.com/office/drawing/2014/main" id="{49CBF398-78C3-4264-8F08-D1F5BEDB4769}"/>
                </a:ext>
              </a:extLst>
            </p:cNvPr>
            <p:cNvSpPr txBox="1">
              <a:spLocks noChangeArrowheads="1"/>
            </p:cNvSpPr>
            <p:nvPr/>
          </p:nvSpPr>
          <p:spPr bwMode="auto">
            <a:xfrm>
              <a:off x="2562" y="3637"/>
              <a:ext cx="372" cy="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marL="0" marR="0" lvl="0" indent="0" defTabSz="914319"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a:ln>
                    <a:noFill/>
                  </a:ln>
                  <a:solidFill>
                    <a:srgbClr val="666699"/>
                  </a:solidFill>
                  <a:effectLst/>
                  <a:uLnTx/>
                  <a:uFillTx/>
                  <a:latin typeface="Gill Sans" charset="0"/>
                  <a:sym typeface="Gill Sans" charset="0"/>
                </a:rPr>
                <a:t>1970</a:t>
              </a:r>
            </a:p>
          </p:txBody>
        </p:sp>
        <p:sp>
          <p:nvSpPr>
            <p:cNvPr id="485" name="Text Box 16">
              <a:extLst>
                <a:ext uri="{FF2B5EF4-FFF2-40B4-BE49-F238E27FC236}">
                  <a16:creationId xmlns:a16="http://schemas.microsoft.com/office/drawing/2014/main" id="{037A641B-885D-4AF5-8D93-81AFDAA008EF}"/>
                </a:ext>
              </a:extLst>
            </p:cNvPr>
            <p:cNvSpPr txBox="1">
              <a:spLocks noChangeArrowheads="1"/>
            </p:cNvSpPr>
            <p:nvPr/>
          </p:nvSpPr>
          <p:spPr bwMode="auto">
            <a:xfrm>
              <a:off x="3075" y="3637"/>
              <a:ext cx="372" cy="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marL="0" marR="0" lvl="0" indent="0" defTabSz="914319"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a:ln>
                    <a:noFill/>
                  </a:ln>
                  <a:solidFill>
                    <a:srgbClr val="666699"/>
                  </a:solidFill>
                  <a:effectLst/>
                  <a:uLnTx/>
                  <a:uFillTx/>
                  <a:latin typeface="Gill Sans" charset="0"/>
                  <a:sym typeface="Gill Sans" charset="0"/>
                </a:rPr>
                <a:t>1980</a:t>
              </a:r>
            </a:p>
          </p:txBody>
        </p:sp>
        <p:sp>
          <p:nvSpPr>
            <p:cNvPr id="486" name="Text Box 17">
              <a:extLst>
                <a:ext uri="{FF2B5EF4-FFF2-40B4-BE49-F238E27FC236}">
                  <a16:creationId xmlns:a16="http://schemas.microsoft.com/office/drawing/2014/main" id="{82FCCF1D-A391-428C-817A-2C46D0F28173}"/>
                </a:ext>
              </a:extLst>
            </p:cNvPr>
            <p:cNvSpPr txBox="1">
              <a:spLocks noChangeArrowheads="1"/>
            </p:cNvSpPr>
            <p:nvPr/>
          </p:nvSpPr>
          <p:spPr bwMode="auto">
            <a:xfrm>
              <a:off x="3588" y="3637"/>
              <a:ext cx="372" cy="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marL="0" marR="0" lvl="0" indent="0" defTabSz="914319"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a:ln>
                    <a:noFill/>
                  </a:ln>
                  <a:solidFill>
                    <a:srgbClr val="666699"/>
                  </a:solidFill>
                  <a:effectLst/>
                  <a:uLnTx/>
                  <a:uFillTx/>
                  <a:latin typeface="Gill Sans" charset="0"/>
                  <a:sym typeface="Gill Sans" charset="0"/>
                </a:rPr>
                <a:t>1990</a:t>
              </a:r>
            </a:p>
          </p:txBody>
        </p:sp>
        <p:sp>
          <p:nvSpPr>
            <p:cNvPr id="487" name="Text Box 18">
              <a:extLst>
                <a:ext uri="{FF2B5EF4-FFF2-40B4-BE49-F238E27FC236}">
                  <a16:creationId xmlns:a16="http://schemas.microsoft.com/office/drawing/2014/main" id="{B7CE3317-883C-44B6-95F9-E92B1A3C7E11}"/>
                </a:ext>
              </a:extLst>
            </p:cNvPr>
            <p:cNvSpPr txBox="1">
              <a:spLocks noChangeArrowheads="1"/>
            </p:cNvSpPr>
            <p:nvPr/>
          </p:nvSpPr>
          <p:spPr bwMode="auto">
            <a:xfrm>
              <a:off x="4101" y="3637"/>
              <a:ext cx="372" cy="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marL="0" marR="0" lvl="0" indent="0" defTabSz="914319"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a:ln>
                    <a:noFill/>
                  </a:ln>
                  <a:solidFill>
                    <a:srgbClr val="666699"/>
                  </a:solidFill>
                  <a:effectLst/>
                  <a:uLnTx/>
                  <a:uFillTx/>
                  <a:latin typeface="Gill Sans" charset="0"/>
                  <a:sym typeface="Gill Sans" charset="0"/>
                </a:rPr>
                <a:t>2000</a:t>
              </a:r>
            </a:p>
          </p:txBody>
        </p:sp>
        <p:sp>
          <p:nvSpPr>
            <p:cNvPr id="488" name="Text Box 19">
              <a:extLst>
                <a:ext uri="{FF2B5EF4-FFF2-40B4-BE49-F238E27FC236}">
                  <a16:creationId xmlns:a16="http://schemas.microsoft.com/office/drawing/2014/main" id="{45532A35-906F-4684-8E2A-BE0F0AD4F315}"/>
                </a:ext>
              </a:extLst>
            </p:cNvPr>
            <p:cNvSpPr txBox="1">
              <a:spLocks noChangeArrowheads="1"/>
            </p:cNvSpPr>
            <p:nvPr/>
          </p:nvSpPr>
          <p:spPr bwMode="auto">
            <a:xfrm>
              <a:off x="4615" y="3637"/>
              <a:ext cx="372" cy="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marL="0" marR="0" lvl="0" indent="0" defTabSz="914319"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a:ln>
                    <a:noFill/>
                  </a:ln>
                  <a:solidFill>
                    <a:srgbClr val="666699"/>
                  </a:solidFill>
                  <a:effectLst/>
                  <a:uLnTx/>
                  <a:uFillTx/>
                  <a:latin typeface="Gill Sans" charset="0"/>
                  <a:sym typeface="Gill Sans" charset="0"/>
                </a:rPr>
                <a:t>2010</a:t>
              </a:r>
            </a:p>
          </p:txBody>
        </p:sp>
        <p:sp>
          <p:nvSpPr>
            <p:cNvPr id="489" name="Text Box 20">
              <a:extLst>
                <a:ext uri="{FF2B5EF4-FFF2-40B4-BE49-F238E27FC236}">
                  <a16:creationId xmlns:a16="http://schemas.microsoft.com/office/drawing/2014/main" id="{5471B483-7CA9-4FCF-9CDE-D17685D0B5C8}"/>
                </a:ext>
              </a:extLst>
            </p:cNvPr>
            <p:cNvSpPr txBox="1">
              <a:spLocks noChangeArrowheads="1"/>
            </p:cNvSpPr>
            <p:nvPr/>
          </p:nvSpPr>
          <p:spPr bwMode="auto">
            <a:xfrm>
              <a:off x="5128" y="3637"/>
              <a:ext cx="372" cy="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marL="0" marR="0" lvl="0" indent="0" defTabSz="914319"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a:ln>
                    <a:noFill/>
                  </a:ln>
                  <a:solidFill>
                    <a:srgbClr val="666699"/>
                  </a:solidFill>
                  <a:effectLst/>
                  <a:uLnTx/>
                  <a:uFillTx/>
                  <a:latin typeface="Gill Sans" charset="0"/>
                  <a:sym typeface="Gill Sans" charset="0"/>
                </a:rPr>
                <a:t>2020</a:t>
              </a:r>
            </a:p>
          </p:txBody>
        </p:sp>
        <p:grpSp>
          <p:nvGrpSpPr>
            <p:cNvPr id="490" name="Group 21">
              <a:extLst>
                <a:ext uri="{FF2B5EF4-FFF2-40B4-BE49-F238E27FC236}">
                  <a16:creationId xmlns:a16="http://schemas.microsoft.com/office/drawing/2014/main" id="{22011CF4-FDF0-44D8-B7D5-8281AEC7185D}"/>
                </a:ext>
              </a:extLst>
            </p:cNvPr>
            <p:cNvGrpSpPr>
              <a:grpSpLocks/>
            </p:cNvGrpSpPr>
            <p:nvPr/>
          </p:nvGrpSpPr>
          <p:grpSpPr bwMode="auto">
            <a:xfrm>
              <a:off x="1162" y="3583"/>
              <a:ext cx="3614" cy="51"/>
              <a:chOff x="1025" y="3443"/>
              <a:chExt cx="3873" cy="53"/>
            </a:xfrm>
          </p:grpSpPr>
          <p:sp>
            <p:nvSpPr>
              <p:cNvPr id="567" name="Line 22">
                <a:extLst>
                  <a:ext uri="{FF2B5EF4-FFF2-40B4-BE49-F238E27FC236}">
                    <a16:creationId xmlns:a16="http://schemas.microsoft.com/office/drawing/2014/main" id="{95B57081-2A9C-4207-B29E-236F954DB860}"/>
                  </a:ext>
                </a:extLst>
              </p:cNvPr>
              <p:cNvSpPr>
                <a:spLocks noChangeShapeType="1"/>
              </p:cNvSpPr>
              <p:nvPr/>
            </p:nvSpPr>
            <p:spPr bwMode="auto">
              <a:xfrm>
                <a:off x="1025" y="3443"/>
                <a:ext cx="0" cy="53"/>
              </a:xfrm>
              <a:prstGeom prst="line">
                <a:avLst/>
              </a:prstGeom>
              <a:noFill/>
              <a:ln w="38100">
                <a:solidFill>
                  <a:srgbClr val="666699"/>
                </a:solidFill>
                <a:round/>
                <a:headEnd/>
                <a:tailEnd/>
              </a:ln>
              <a:extLst>
                <a:ext uri="{909E8E84-426E-40dd-AFC4-6F175D3DCCD1}">
                  <a14:hiddenFill xmlns="" xmlns:a14="http://schemas.microsoft.com/office/drawing/2010/main">
                    <a:noFill/>
                  </a14:hiddenFill>
                </a:ext>
              </a:extLst>
            </p:spPr>
            <p:txBody>
              <a:bodyPr/>
              <a:lstStyle/>
              <a:p>
                <a:pPr marL="0" marR="0" lvl="0" indent="0" defTabSz="914319"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Calibri"/>
                  <a:cs typeface="+mn-cs"/>
                </a:endParaRPr>
              </a:p>
            </p:txBody>
          </p:sp>
          <p:sp>
            <p:nvSpPr>
              <p:cNvPr id="568" name="Line 23">
                <a:extLst>
                  <a:ext uri="{FF2B5EF4-FFF2-40B4-BE49-F238E27FC236}">
                    <a16:creationId xmlns:a16="http://schemas.microsoft.com/office/drawing/2014/main" id="{D0F14E97-6A6E-4B6C-8840-1F11F43BC527}"/>
                  </a:ext>
                </a:extLst>
              </p:cNvPr>
              <p:cNvSpPr>
                <a:spLocks noChangeShapeType="1"/>
              </p:cNvSpPr>
              <p:nvPr/>
            </p:nvSpPr>
            <p:spPr bwMode="auto">
              <a:xfrm>
                <a:off x="4898" y="3443"/>
                <a:ext cx="0" cy="53"/>
              </a:xfrm>
              <a:prstGeom prst="line">
                <a:avLst/>
              </a:prstGeom>
              <a:noFill/>
              <a:ln w="38100">
                <a:solidFill>
                  <a:srgbClr val="666699"/>
                </a:solidFill>
                <a:round/>
                <a:headEnd/>
                <a:tailEnd/>
              </a:ln>
              <a:extLst>
                <a:ext uri="{909E8E84-426E-40dd-AFC4-6F175D3DCCD1}">
                  <a14:hiddenFill xmlns="" xmlns:a14="http://schemas.microsoft.com/office/drawing/2010/main">
                    <a:noFill/>
                  </a14:hiddenFill>
                </a:ext>
              </a:extLst>
            </p:spPr>
            <p:txBody>
              <a:bodyPr/>
              <a:lstStyle/>
              <a:p>
                <a:pPr marL="0" marR="0" lvl="0" indent="0" defTabSz="914319"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Calibri"/>
                  <a:cs typeface="+mn-cs"/>
                </a:endParaRPr>
              </a:p>
            </p:txBody>
          </p:sp>
          <p:sp>
            <p:nvSpPr>
              <p:cNvPr id="569" name="Line 24">
                <a:extLst>
                  <a:ext uri="{FF2B5EF4-FFF2-40B4-BE49-F238E27FC236}">
                    <a16:creationId xmlns:a16="http://schemas.microsoft.com/office/drawing/2014/main" id="{93B2F2BF-A74F-4B19-A9AA-2E78BFD92D8F}"/>
                  </a:ext>
                </a:extLst>
              </p:cNvPr>
              <p:cNvSpPr>
                <a:spLocks noChangeShapeType="1"/>
              </p:cNvSpPr>
              <p:nvPr/>
            </p:nvSpPr>
            <p:spPr bwMode="auto">
              <a:xfrm>
                <a:off x="1578" y="3443"/>
                <a:ext cx="0" cy="53"/>
              </a:xfrm>
              <a:prstGeom prst="line">
                <a:avLst/>
              </a:prstGeom>
              <a:noFill/>
              <a:ln w="38100">
                <a:solidFill>
                  <a:srgbClr val="666699"/>
                </a:solidFill>
                <a:round/>
                <a:headEnd/>
                <a:tailEnd/>
              </a:ln>
              <a:extLst>
                <a:ext uri="{909E8E84-426E-40dd-AFC4-6F175D3DCCD1}">
                  <a14:hiddenFill xmlns="" xmlns:a14="http://schemas.microsoft.com/office/drawing/2010/main">
                    <a:noFill/>
                  </a14:hiddenFill>
                </a:ext>
              </a:extLst>
            </p:spPr>
            <p:txBody>
              <a:bodyPr/>
              <a:lstStyle/>
              <a:p>
                <a:pPr marL="0" marR="0" lvl="0" indent="0" defTabSz="914319"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Calibri"/>
                  <a:cs typeface="+mn-cs"/>
                </a:endParaRPr>
              </a:p>
            </p:txBody>
          </p:sp>
          <p:sp>
            <p:nvSpPr>
              <p:cNvPr id="570" name="Line 25">
                <a:extLst>
                  <a:ext uri="{FF2B5EF4-FFF2-40B4-BE49-F238E27FC236}">
                    <a16:creationId xmlns:a16="http://schemas.microsoft.com/office/drawing/2014/main" id="{559AC898-9665-4B52-9C7B-9C04FCF09861}"/>
                  </a:ext>
                </a:extLst>
              </p:cNvPr>
              <p:cNvSpPr>
                <a:spLocks noChangeShapeType="1"/>
              </p:cNvSpPr>
              <p:nvPr/>
            </p:nvSpPr>
            <p:spPr bwMode="auto">
              <a:xfrm>
                <a:off x="2131" y="3443"/>
                <a:ext cx="0" cy="53"/>
              </a:xfrm>
              <a:prstGeom prst="line">
                <a:avLst/>
              </a:prstGeom>
              <a:noFill/>
              <a:ln w="38100">
                <a:solidFill>
                  <a:srgbClr val="666699"/>
                </a:solidFill>
                <a:round/>
                <a:headEnd/>
                <a:tailEnd/>
              </a:ln>
              <a:extLst>
                <a:ext uri="{909E8E84-426E-40dd-AFC4-6F175D3DCCD1}">
                  <a14:hiddenFill xmlns="" xmlns:a14="http://schemas.microsoft.com/office/drawing/2010/main">
                    <a:noFill/>
                  </a14:hiddenFill>
                </a:ext>
              </a:extLst>
            </p:spPr>
            <p:txBody>
              <a:bodyPr/>
              <a:lstStyle/>
              <a:p>
                <a:pPr marL="0" marR="0" lvl="0" indent="0" defTabSz="914319"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Calibri"/>
                  <a:cs typeface="+mn-cs"/>
                </a:endParaRPr>
              </a:p>
            </p:txBody>
          </p:sp>
          <p:sp>
            <p:nvSpPr>
              <p:cNvPr id="571" name="Line 26">
                <a:extLst>
                  <a:ext uri="{FF2B5EF4-FFF2-40B4-BE49-F238E27FC236}">
                    <a16:creationId xmlns:a16="http://schemas.microsoft.com/office/drawing/2014/main" id="{F48639B7-2586-4785-A18D-C5B47A0FB95C}"/>
                  </a:ext>
                </a:extLst>
              </p:cNvPr>
              <p:cNvSpPr>
                <a:spLocks noChangeShapeType="1"/>
              </p:cNvSpPr>
              <p:nvPr/>
            </p:nvSpPr>
            <p:spPr bwMode="auto">
              <a:xfrm>
                <a:off x="2684" y="3443"/>
                <a:ext cx="0" cy="53"/>
              </a:xfrm>
              <a:prstGeom prst="line">
                <a:avLst/>
              </a:prstGeom>
              <a:noFill/>
              <a:ln w="38100">
                <a:solidFill>
                  <a:srgbClr val="666699"/>
                </a:solidFill>
                <a:round/>
                <a:headEnd/>
                <a:tailEnd/>
              </a:ln>
              <a:extLst>
                <a:ext uri="{909E8E84-426E-40dd-AFC4-6F175D3DCCD1}">
                  <a14:hiddenFill xmlns="" xmlns:a14="http://schemas.microsoft.com/office/drawing/2010/main">
                    <a:noFill/>
                  </a14:hiddenFill>
                </a:ext>
              </a:extLst>
            </p:spPr>
            <p:txBody>
              <a:bodyPr/>
              <a:lstStyle/>
              <a:p>
                <a:pPr marL="0" marR="0" lvl="0" indent="0" defTabSz="914319"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Calibri"/>
                  <a:cs typeface="+mn-cs"/>
                </a:endParaRPr>
              </a:p>
            </p:txBody>
          </p:sp>
          <p:sp>
            <p:nvSpPr>
              <p:cNvPr id="572" name="Line 27">
                <a:extLst>
                  <a:ext uri="{FF2B5EF4-FFF2-40B4-BE49-F238E27FC236}">
                    <a16:creationId xmlns:a16="http://schemas.microsoft.com/office/drawing/2014/main" id="{48777D24-480C-40B3-9936-0BE7B6AF30C2}"/>
                  </a:ext>
                </a:extLst>
              </p:cNvPr>
              <p:cNvSpPr>
                <a:spLocks noChangeShapeType="1"/>
              </p:cNvSpPr>
              <p:nvPr/>
            </p:nvSpPr>
            <p:spPr bwMode="auto">
              <a:xfrm>
                <a:off x="3238" y="3443"/>
                <a:ext cx="0" cy="53"/>
              </a:xfrm>
              <a:prstGeom prst="line">
                <a:avLst/>
              </a:prstGeom>
              <a:noFill/>
              <a:ln w="38100">
                <a:solidFill>
                  <a:srgbClr val="666699"/>
                </a:solidFill>
                <a:round/>
                <a:headEnd/>
                <a:tailEnd/>
              </a:ln>
              <a:extLst>
                <a:ext uri="{909E8E84-426E-40dd-AFC4-6F175D3DCCD1}">
                  <a14:hiddenFill xmlns="" xmlns:a14="http://schemas.microsoft.com/office/drawing/2010/main">
                    <a:noFill/>
                  </a14:hiddenFill>
                </a:ext>
              </a:extLst>
            </p:spPr>
            <p:txBody>
              <a:bodyPr/>
              <a:lstStyle/>
              <a:p>
                <a:pPr marL="0" marR="0" lvl="0" indent="0" defTabSz="914319"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Calibri"/>
                  <a:cs typeface="+mn-cs"/>
                </a:endParaRPr>
              </a:p>
            </p:txBody>
          </p:sp>
          <p:sp>
            <p:nvSpPr>
              <p:cNvPr id="573" name="Line 28">
                <a:extLst>
                  <a:ext uri="{FF2B5EF4-FFF2-40B4-BE49-F238E27FC236}">
                    <a16:creationId xmlns:a16="http://schemas.microsoft.com/office/drawing/2014/main" id="{96359EF9-0EB1-4C4A-BCFA-E7DC67163E94}"/>
                  </a:ext>
                </a:extLst>
              </p:cNvPr>
              <p:cNvSpPr>
                <a:spLocks noChangeShapeType="1"/>
              </p:cNvSpPr>
              <p:nvPr/>
            </p:nvSpPr>
            <p:spPr bwMode="auto">
              <a:xfrm>
                <a:off x="3791" y="3443"/>
                <a:ext cx="0" cy="53"/>
              </a:xfrm>
              <a:prstGeom prst="line">
                <a:avLst/>
              </a:prstGeom>
              <a:noFill/>
              <a:ln w="38100">
                <a:solidFill>
                  <a:srgbClr val="666699"/>
                </a:solidFill>
                <a:round/>
                <a:headEnd/>
                <a:tailEnd/>
              </a:ln>
              <a:extLst>
                <a:ext uri="{909E8E84-426E-40dd-AFC4-6F175D3DCCD1}">
                  <a14:hiddenFill xmlns="" xmlns:a14="http://schemas.microsoft.com/office/drawing/2010/main">
                    <a:noFill/>
                  </a14:hiddenFill>
                </a:ext>
              </a:extLst>
            </p:spPr>
            <p:txBody>
              <a:bodyPr/>
              <a:lstStyle/>
              <a:p>
                <a:pPr marL="0" marR="0" lvl="0" indent="0" defTabSz="914319"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Calibri"/>
                  <a:cs typeface="+mn-cs"/>
                </a:endParaRPr>
              </a:p>
            </p:txBody>
          </p:sp>
          <p:sp>
            <p:nvSpPr>
              <p:cNvPr id="574" name="Line 29">
                <a:extLst>
                  <a:ext uri="{FF2B5EF4-FFF2-40B4-BE49-F238E27FC236}">
                    <a16:creationId xmlns:a16="http://schemas.microsoft.com/office/drawing/2014/main" id="{DD8663F5-CAA7-432C-A926-66BF5731C23D}"/>
                  </a:ext>
                </a:extLst>
              </p:cNvPr>
              <p:cNvSpPr>
                <a:spLocks noChangeShapeType="1"/>
              </p:cNvSpPr>
              <p:nvPr/>
            </p:nvSpPr>
            <p:spPr bwMode="auto">
              <a:xfrm>
                <a:off x="4344" y="3443"/>
                <a:ext cx="0" cy="53"/>
              </a:xfrm>
              <a:prstGeom prst="line">
                <a:avLst/>
              </a:prstGeom>
              <a:noFill/>
              <a:ln w="38100">
                <a:solidFill>
                  <a:srgbClr val="666699"/>
                </a:solidFill>
                <a:round/>
                <a:headEnd/>
                <a:tailEnd/>
              </a:ln>
              <a:extLst>
                <a:ext uri="{909E8E84-426E-40dd-AFC4-6F175D3DCCD1}">
                  <a14:hiddenFill xmlns="" xmlns:a14="http://schemas.microsoft.com/office/drawing/2010/main">
                    <a:noFill/>
                  </a14:hiddenFill>
                </a:ext>
              </a:extLst>
            </p:spPr>
            <p:txBody>
              <a:bodyPr/>
              <a:lstStyle/>
              <a:p>
                <a:pPr marL="0" marR="0" lvl="0" indent="0" defTabSz="914319"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Calibri"/>
                  <a:cs typeface="+mn-cs"/>
                </a:endParaRPr>
              </a:p>
            </p:txBody>
          </p:sp>
        </p:grpSp>
        <p:grpSp>
          <p:nvGrpSpPr>
            <p:cNvPr id="491" name="Group 30">
              <a:extLst>
                <a:ext uri="{FF2B5EF4-FFF2-40B4-BE49-F238E27FC236}">
                  <a16:creationId xmlns:a16="http://schemas.microsoft.com/office/drawing/2014/main" id="{D0FD8DB2-9D58-4072-8879-2351F77C9141}"/>
                </a:ext>
              </a:extLst>
            </p:cNvPr>
            <p:cNvGrpSpPr>
              <a:grpSpLocks/>
            </p:cNvGrpSpPr>
            <p:nvPr/>
          </p:nvGrpSpPr>
          <p:grpSpPr bwMode="auto">
            <a:xfrm>
              <a:off x="1162" y="1204"/>
              <a:ext cx="3614" cy="51"/>
              <a:chOff x="1025" y="3443"/>
              <a:chExt cx="3873" cy="53"/>
            </a:xfrm>
          </p:grpSpPr>
          <p:sp>
            <p:nvSpPr>
              <p:cNvPr id="559" name="Line 31">
                <a:extLst>
                  <a:ext uri="{FF2B5EF4-FFF2-40B4-BE49-F238E27FC236}">
                    <a16:creationId xmlns:a16="http://schemas.microsoft.com/office/drawing/2014/main" id="{2D4C5141-5F08-46A9-86E1-C4BBA61C72FC}"/>
                  </a:ext>
                </a:extLst>
              </p:cNvPr>
              <p:cNvSpPr>
                <a:spLocks noChangeShapeType="1"/>
              </p:cNvSpPr>
              <p:nvPr/>
            </p:nvSpPr>
            <p:spPr bwMode="auto">
              <a:xfrm>
                <a:off x="1025" y="3443"/>
                <a:ext cx="0" cy="53"/>
              </a:xfrm>
              <a:prstGeom prst="line">
                <a:avLst/>
              </a:prstGeom>
              <a:noFill/>
              <a:ln w="38100">
                <a:solidFill>
                  <a:srgbClr val="666699"/>
                </a:solidFill>
                <a:round/>
                <a:headEnd/>
                <a:tailEnd/>
              </a:ln>
              <a:extLst>
                <a:ext uri="{909E8E84-426E-40dd-AFC4-6F175D3DCCD1}">
                  <a14:hiddenFill xmlns="" xmlns:a14="http://schemas.microsoft.com/office/drawing/2010/main">
                    <a:noFill/>
                  </a14:hiddenFill>
                </a:ext>
              </a:extLst>
            </p:spPr>
            <p:txBody>
              <a:bodyPr/>
              <a:lstStyle/>
              <a:p>
                <a:pPr marL="0" marR="0" lvl="0" indent="0" defTabSz="914319"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Calibri"/>
                  <a:cs typeface="+mn-cs"/>
                </a:endParaRPr>
              </a:p>
            </p:txBody>
          </p:sp>
          <p:sp>
            <p:nvSpPr>
              <p:cNvPr id="560" name="Line 32">
                <a:extLst>
                  <a:ext uri="{FF2B5EF4-FFF2-40B4-BE49-F238E27FC236}">
                    <a16:creationId xmlns:a16="http://schemas.microsoft.com/office/drawing/2014/main" id="{234812AE-0317-4047-9162-58D8385162C0}"/>
                  </a:ext>
                </a:extLst>
              </p:cNvPr>
              <p:cNvSpPr>
                <a:spLocks noChangeShapeType="1"/>
              </p:cNvSpPr>
              <p:nvPr/>
            </p:nvSpPr>
            <p:spPr bwMode="auto">
              <a:xfrm>
                <a:off x="4898" y="3443"/>
                <a:ext cx="0" cy="53"/>
              </a:xfrm>
              <a:prstGeom prst="line">
                <a:avLst/>
              </a:prstGeom>
              <a:noFill/>
              <a:ln w="38100">
                <a:solidFill>
                  <a:srgbClr val="666699"/>
                </a:solidFill>
                <a:round/>
                <a:headEnd/>
                <a:tailEnd/>
              </a:ln>
              <a:extLst>
                <a:ext uri="{909E8E84-426E-40dd-AFC4-6F175D3DCCD1}">
                  <a14:hiddenFill xmlns="" xmlns:a14="http://schemas.microsoft.com/office/drawing/2010/main">
                    <a:noFill/>
                  </a14:hiddenFill>
                </a:ext>
              </a:extLst>
            </p:spPr>
            <p:txBody>
              <a:bodyPr/>
              <a:lstStyle/>
              <a:p>
                <a:pPr marL="0" marR="0" lvl="0" indent="0" defTabSz="914319"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Calibri"/>
                  <a:cs typeface="+mn-cs"/>
                </a:endParaRPr>
              </a:p>
            </p:txBody>
          </p:sp>
          <p:sp>
            <p:nvSpPr>
              <p:cNvPr id="561" name="Line 33">
                <a:extLst>
                  <a:ext uri="{FF2B5EF4-FFF2-40B4-BE49-F238E27FC236}">
                    <a16:creationId xmlns:a16="http://schemas.microsoft.com/office/drawing/2014/main" id="{2CA37C62-EDA8-4240-93E0-937FF523DB24}"/>
                  </a:ext>
                </a:extLst>
              </p:cNvPr>
              <p:cNvSpPr>
                <a:spLocks noChangeShapeType="1"/>
              </p:cNvSpPr>
              <p:nvPr/>
            </p:nvSpPr>
            <p:spPr bwMode="auto">
              <a:xfrm>
                <a:off x="1578" y="3443"/>
                <a:ext cx="0" cy="53"/>
              </a:xfrm>
              <a:prstGeom prst="line">
                <a:avLst/>
              </a:prstGeom>
              <a:noFill/>
              <a:ln w="38100">
                <a:solidFill>
                  <a:srgbClr val="666699"/>
                </a:solidFill>
                <a:round/>
                <a:headEnd/>
                <a:tailEnd/>
              </a:ln>
              <a:extLst>
                <a:ext uri="{909E8E84-426E-40dd-AFC4-6F175D3DCCD1}">
                  <a14:hiddenFill xmlns="" xmlns:a14="http://schemas.microsoft.com/office/drawing/2010/main">
                    <a:noFill/>
                  </a14:hiddenFill>
                </a:ext>
              </a:extLst>
            </p:spPr>
            <p:txBody>
              <a:bodyPr/>
              <a:lstStyle/>
              <a:p>
                <a:pPr marL="0" marR="0" lvl="0" indent="0" defTabSz="914319"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Calibri"/>
                  <a:cs typeface="+mn-cs"/>
                </a:endParaRPr>
              </a:p>
            </p:txBody>
          </p:sp>
          <p:sp>
            <p:nvSpPr>
              <p:cNvPr id="562" name="Line 34">
                <a:extLst>
                  <a:ext uri="{FF2B5EF4-FFF2-40B4-BE49-F238E27FC236}">
                    <a16:creationId xmlns:a16="http://schemas.microsoft.com/office/drawing/2014/main" id="{0F86C09B-9FC2-4A80-A96E-70EA9EC60FC3}"/>
                  </a:ext>
                </a:extLst>
              </p:cNvPr>
              <p:cNvSpPr>
                <a:spLocks noChangeShapeType="1"/>
              </p:cNvSpPr>
              <p:nvPr/>
            </p:nvSpPr>
            <p:spPr bwMode="auto">
              <a:xfrm>
                <a:off x="2131" y="3443"/>
                <a:ext cx="0" cy="53"/>
              </a:xfrm>
              <a:prstGeom prst="line">
                <a:avLst/>
              </a:prstGeom>
              <a:noFill/>
              <a:ln w="38100">
                <a:solidFill>
                  <a:srgbClr val="666699"/>
                </a:solidFill>
                <a:round/>
                <a:headEnd/>
                <a:tailEnd/>
              </a:ln>
              <a:extLst>
                <a:ext uri="{909E8E84-426E-40dd-AFC4-6F175D3DCCD1}">
                  <a14:hiddenFill xmlns="" xmlns:a14="http://schemas.microsoft.com/office/drawing/2010/main">
                    <a:noFill/>
                  </a14:hiddenFill>
                </a:ext>
              </a:extLst>
            </p:spPr>
            <p:txBody>
              <a:bodyPr/>
              <a:lstStyle/>
              <a:p>
                <a:pPr marL="0" marR="0" lvl="0" indent="0" defTabSz="914319"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Calibri"/>
                  <a:cs typeface="+mn-cs"/>
                </a:endParaRPr>
              </a:p>
            </p:txBody>
          </p:sp>
          <p:sp>
            <p:nvSpPr>
              <p:cNvPr id="563" name="Line 35">
                <a:extLst>
                  <a:ext uri="{FF2B5EF4-FFF2-40B4-BE49-F238E27FC236}">
                    <a16:creationId xmlns:a16="http://schemas.microsoft.com/office/drawing/2014/main" id="{1DBA6FA2-8960-4485-9FBF-C63020C22070}"/>
                  </a:ext>
                </a:extLst>
              </p:cNvPr>
              <p:cNvSpPr>
                <a:spLocks noChangeShapeType="1"/>
              </p:cNvSpPr>
              <p:nvPr/>
            </p:nvSpPr>
            <p:spPr bwMode="auto">
              <a:xfrm>
                <a:off x="2684" y="3443"/>
                <a:ext cx="0" cy="53"/>
              </a:xfrm>
              <a:prstGeom prst="line">
                <a:avLst/>
              </a:prstGeom>
              <a:noFill/>
              <a:ln w="38100">
                <a:solidFill>
                  <a:srgbClr val="666699"/>
                </a:solidFill>
                <a:round/>
                <a:headEnd/>
                <a:tailEnd/>
              </a:ln>
              <a:extLst>
                <a:ext uri="{909E8E84-426E-40dd-AFC4-6F175D3DCCD1}">
                  <a14:hiddenFill xmlns="" xmlns:a14="http://schemas.microsoft.com/office/drawing/2010/main">
                    <a:noFill/>
                  </a14:hiddenFill>
                </a:ext>
              </a:extLst>
            </p:spPr>
            <p:txBody>
              <a:bodyPr/>
              <a:lstStyle/>
              <a:p>
                <a:pPr marL="0" marR="0" lvl="0" indent="0" defTabSz="914319"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Calibri"/>
                  <a:cs typeface="+mn-cs"/>
                </a:endParaRPr>
              </a:p>
            </p:txBody>
          </p:sp>
          <p:sp>
            <p:nvSpPr>
              <p:cNvPr id="564" name="Line 36">
                <a:extLst>
                  <a:ext uri="{FF2B5EF4-FFF2-40B4-BE49-F238E27FC236}">
                    <a16:creationId xmlns:a16="http://schemas.microsoft.com/office/drawing/2014/main" id="{A00FEDAD-8036-49EE-BFBC-A7FDD55B57CD}"/>
                  </a:ext>
                </a:extLst>
              </p:cNvPr>
              <p:cNvSpPr>
                <a:spLocks noChangeShapeType="1"/>
              </p:cNvSpPr>
              <p:nvPr/>
            </p:nvSpPr>
            <p:spPr bwMode="auto">
              <a:xfrm>
                <a:off x="3238" y="3443"/>
                <a:ext cx="0" cy="53"/>
              </a:xfrm>
              <a:prstGeom prst="line">
                <a:avLst/>
              </a:prstGeom>
              <a:noFill/>
              <a:ln w="38100">
                <a:solidFill>
                  <a:srgbClr val="666699"/>
                </a:solidFill>
                <a:round/>
                <a:headEnd/>
                <a:tailEnd/>
              </a:ln>
              <a:extLst>
                <a:ext uri="{909E8E84-426E-40dd-AFC4-6F175D3DCCD1}">
                  <a14:hiddenFill xmlns="" xmlns:a14="http://schemas.microsoft.com/office/drawing/2010/main">
                    <a:noFill/>
                  </a14:hiddenFill>
                </a:ext>
              </a:extLst>
            </p:spPr>
            <p:txBody>
              <a:bodyPr/>
              <a:lstStyle/>
              <a:p>
                <a:pPr marL="0" marR="0" lvl="0" indent="0" defTabSz="914319"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Calibri"/>
                  <a:cs typeface="+mn-cs"/>
                </a:endParaRPr>
              </a:p>
            </p:txBody>
          </p:sp>
          <p:sp>
            <p:nvSpPr>
              <p:cNvPr id="565" name="Line 37">
                <a:extLst>
                  <a:ext uri="{FF2B5EF4-FFF2-40B4-BE49-F238E27FC236}">
                    <a16:creationId xmlns:a16="http://schemas.microsoft.com/office/drawing/2014/main" id="{37D1200B-0DF6-487A-80D6-097E5936B7A4}"/>
                  </a:ext>
                </a:extLst>
              </p:cNvPr>
              <p:cNvSpPr>
                <a:spLocks noChangeShapeType="1"/>
              </p:cNvSpPr>
              <p:nvPr/>
            </p:nvSpPr>
            <p:spPr bwMode="auto">
              <a:xfrm>
                <a:off x="3791" y="3443"/>
                <a:ext cx="0" cy="53"/>
              </a:xfrm>
              <a:prstGeom prst="line">
                <a:avLst/>
              </a:prstGeom>
              <a:noFill/>
              <a:ln w="38100">
                <a:solidFill>
                  <a:srgbClr val="666699"/>
                </a:solidFill>
                <a:round/>
                <a:headEnd/>
                <a:tailEnd/>
              </a:ln>
              <a:extLst>
                <a:ext uri="{909E8E84-426E-40dd-AFC4-6F175D3DCCD1}">
                  <a14:hiddenFill xmlns="" xmlns:a14="http://schemas.microsoft.com/office/drawing/2010/main">
                    <a:noFill/>
                  </a14:hiddenFill>
                </a:ext>
              </a:extLst>
            </p:spPr>
            <p:txBody>
              <a:bodyPr/>
              <a:lstStyle/>
              <a:p>
                <a:pPr marL="0" marR="0" lvl="0" indent="0" defTabSz="914319"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Calibri"/>
                  <a:cs typeface="+mn-cs"/>
                </a:endParaRPr>
              </a:p>
            </p:txBody>
          </p:sp>
          <p:sp>
            <p:nvSpPr>
              <p:cNvPr id="566" name="Line 38">
                <a:extLst>
                  <a:ext uri="{FF2B5EF4-FFF2-40B4-BE49-F238E27FC236}">
                    <a16:creationId xmlns:a16="http://schemas.microsoft.com/office/drawing/2014/main" id="{A24E6E03-CF8E-4ECB-8A0B-D627858C1B92}"/>
                  </a:ext>
                </a:extLst>
              </p:cNvPr>
              <p:cNvSpPr>
                <a:spLocks noChangeShapeType="1"/>
              </p:cNvSpPr>
              <p:nvPr/>
            </p:nvSpPr>
            <p:spPr bwMode="auto">
              <a:xfrm>
                <a:off x="4344" y="3443"/>
                <a:ext cx="0" cy="53"/>
              </a:xfrm>
              <a:prstGeom prst="line">
                <a:avLst/>
              </a:prstGeom>
              <a:noFill/>
              <a:ln w="38100">
                <a:solidFill>
                  <a:srgbClr val="666699"/>
                </a:solidFill>
                <a:round/>
                <a:headEnd/>
                <a:tailEnd/>
              </a:ln>
              <a:extLst>
                <a:ext uri="{909E8E84-426E-40dd-AFC4-6F175D3DCCD1}">
                  <a14:hiddenFill xmlns="" xmlns:a14="http://schemas.microsoft.com/office/drawing/2010/main">
                    <a:noFill/>
                  </a14:hiddenFill>
                </a:ext>
              </a:extLst>
            </p:spPr>
            <p:txBody>
              <a:bodyPr/>
              <a:lstStyle/>
              <a:p>
                <a:pPr marL="0" marR="0" lvl="0" indent="0" defTabSz="914319"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Calibri"/>
                  <a:cs typeface="+mn-cs"/>
                </a:endParaRPr>
              </a:p>
            </p:txBody>
          </p:sp>
        </p:grpSp>
        <p:sp>
          <p:nvSpPr>
            <p:cNvPr id="492" name="Line 39">
              <a:extLst>
                <a:ext uri="{FF2B5EF4-FFF2-40B4-BE49-F238E27FC236}">
                  <a16:creationId xmlns:a16="http://schemas.microsoft.com/office/drawing/2014/main" id="{4E151809-C625-4108-A22A-209D550D3528}"/>
                </a:ext>
              </a:extLst>
            </p:cNvPr>
            <p:cNvSpPr>
              <a:spLocks noChangeShapeType="1"/>
            </p:cNvSpPr>
            <p:nvPr/>
          </p:nvSpPr>
          <p:spPr bwMode="auto">
            <a:xfrm rot="-5400000">
              <a:off x="689" y="2387"/>
              <a:ext cx="0" cy="50"/>
            </a:xfrm>
            <a:prstGeom prst="line">
              <a:avLst/>
            </a:prstGeom>
            <a:noFill/>
            <a:ln w="38100">
              <a:solidFill>
                <a:srgbClr val="666699"/>
              </a:solidFill>
              <a:round/>
              <a:headEnd/>
              <a:tailEnd/>
            </a:ln>
            <a:extLst>
              <a:ext uri="{909E8E84-426E-40dd-AFC4-6F175D3DCCD1}">
                <a14:hiddenFill xmlns="" xmlns:a14="http://schemas.microsoft.com/office/drawing/2010/main">
                  <a:noFill/>
                </a14:hiddenFill>
              </a:ext>
            </a:extLst>
          </p:spPr>
          <p:txBody>
            <a:bodyPr/>
            <a:lstStyle/>
            <a:p>
              <a:pPr marL="0" marR="0" lvl="0" indent="0" defTabSz="914319"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Calibri"/>
                <a:cs typeface="+mn-cs"/>
              </a:endParaRPr>
            </a:p>
          </p:txBody>
        </p:sp>
        <p:sp>
          <p:nvSpPr>
            <p:cNvPr id="493" name="Line 40">
              <a:extLst>
                <a:ext uri="{FF2B5EF4-FFF2-40B4-BE49-F238E27FC236}">
                  <a16:creationId xmlns:a16="http://schemas.microsoft.com/office/drawing/2014/main" id="{63F55B01-E32D-4D0A-9886-6DBDFB7B5814}"/>
                </a:ext>
              </a:extLst>
            </p:cNvPr>
            <p:cNvSpPr>
              <a:spLocks noChangeShapeType="1"/>
            </p:cNvSpPr>
            <p:nvPr/>
          </p:nvSpPr>
          <p:spPr bwMode="auto">
            <a:xfrm rot="-5400000">
              <a:off x="689" y="1833"/>
              <a:ext cx="0" cy="50"/>
            </a:xfrm>
            <a:prstGeom prst="line">
              <a:avLst/>
            </a:prstGeom>
            <a:noFill/>
            <a:ln w="38100">
              <a:solidFill>
                <a:srgbClr val="666699"/>
              </a:solidFill>
              <a:round/>
              <a:headEnd/>
              <a:tailEnd/>
            </a:ln>
            <a:extLst>
              <a:ext uri="{909E8E84-426E-40dd-AFC4-6F175D3DCCD1}">
                <a14:hiddenFill xmlns="" xmlns:a14="http://schemas.microsoft.com/office/drawing/2010/main">
                  <a:noFill/>
                </a14:hiddenFill>
              </a:ext>
            </a:extLst>
          </p:spPr>
          <p:txBody>
            <a:bodyPr/>
            <a:lstStyle/>
            <a:p>
              <a:pPr marL="0" marR="0" lvl="0" indent="0" defTabSz="914319"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Calibri"/>
                <a:cs typeface="+mn-cs"/>
              </a:endParaRPr>
            </a:p>
          </p:txBody>
        </p:sp>
        <p:sp>
          <p:nvSpPr>
            <p:cNvPr id="494" name="Line 41">
              <a:extLst>
                <a:ext uri="{FF2B5EF4-FFF2-40B4-BE49-F238E27FC236}">
                  <a16:creationId xmlns:a16="http://schemas.microsoft.com/office/drawing/2014/main" id="{525969E3-DD00-457D-A197-DC3A077E9B68}"/>
                </a:ext>
              </a:extLst>
            </p:cNvPr>
            <p:cNvSpPr>
              <a:spLocks noChangeShapeType="1"/>
            </p:cNvSpPr>
            <p:nvPr/>
          </p:nvSpPr>
          <p:spPr bwMode="auto">
            <a:xfrm rot="-5400000">
              <a:off x="689" y="1279"/>
              <a:ext cx="0" cy="50"/>
            </a:xfrm>
            <a:prstGeom prst="line">
              <a:avLst/>
            </a:prstGeom>
            <a:noFill/>
            <a:ln w="38100">
              <a:solidFill>
                <a:srgbClr val="666699"/>
              </a:solidFill>
              <a:round/>
              <a:headEnd/>
              <a:tailEnd/>
            </a:ln>
            <a:extLst>
              <a:ext uri="{909E8E84-426E-40dd-AFC4-6F175D3DCCD1}">
                <a14:hiddenFill xmlns="" xmlns:a14="http://schemas.microsoft.com/office/drawing/2010/main">
                  <a:noFill/>
                </a14:hiddenFill>
              </a:ext>
            </a:extLst>
          </p:spPr>
          <p:txBody>
            <a:bodyPr/>
            <a:lstStyle/>
            <a:p>
              <a:pPr marL="0" marR="0" lvl="0" indent="0" defTabSz="914319"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Calibri"/>
                <a:cs typeface="+mn-cs"/>
              </a:endParaRPr>
            </a:p>
          </p:txBody>
        </p:sp>
        <p:sp>
          <p:nvSpPr>
            <p:cNvPr id="495" name="Line 42">
              <a:extLst>
                <a:ext uri="{FF2B5EF4-FFF2-40B4-BE49-F238E27FC236}">
                  <a16:creationId xmlns:a16="http://schemas.microsoft.com/office/drawing/2014/main" id="{ABE70937-340E-4974-975A-36BA457C344F}"/>
                </a:ext>
              </a:extLst>
            </p:cNvPr>
            <p:cNvSpPr>
              <a:spLocks noChangeShapeType="1"/>
            </p:cNvSpPr>
            <p:nvPr/>
          </p:nvSpPr>
          <p:spPr bwMode="auto">
            <a:xfrm rot="-5400000">
              <a:off x="5285" y="3495"/>
              <a:ext cx="0" cy="49"/>
            </a:xfrm>
            <a:prstGeom prst="line">
              <a:avLst/>
            </a:prstGeom>
            <a:noFill/>
            <a:ln w="38100">
              <a:solidFill>
                <a:srgbClr val="666699"/>
              </a:solidFill>
              <a:round/>
              <a:headEnd/>
              <a:tailEnd/>
            </a:ln>
            <a:extLst>
              <a:ext uri="{909E8E84-426E-40dd-AFC4-6F175D3DCCD1}">
                <a14:hiddenFill xmlns="" xmlns:a14="http://schemas.microsoft.com/office/drawing/2010/main">
                  <a:noFill/>
                </a14:hiddenFill>
              </a:ext>
            </a:extLst>
          </p:spPr>
          <p:txBody>
            <a:bodyPr/>
            <a:lstStyle/>
            <a:p>
              <a:pPr marL="0" marR="0" lvl="0" indent="0" defTabSz="914319"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Calibri"/>
                <a:cs typeface="+mn-cs"/>
              </a:endParaRPr>
            </a:p>
          </p:txBody>
        </p:sp>
        <p:sp>
          <p:nvSpPr>
            <p:cNvPr id="496" name="Line 43">
              <a:extLst>
                <a:ext uri="{FF2B5EF4-FFF2-40B4-BE49-F238E27FC236}">
                  <a16:creationId xmlns:a16="http://schemas.microsoft.com/office/drawing/2014/main" id="{E6A01FA7-3100-4AC1-8A7D-79A18FFBB92D}"/>
                </a:ext>
              </a:extLst>
            </p:cNvPr>
            <p:cNvSpPr>
              <a:spLocks noChangeShapeType="1"/>
            </p:cNvSpPr>
            <p:nvPr/>
          </p:nvSpPr>
          <p:spPr bwMode="auto">
            <a:xfrm rot="-5400000">
              <a:off x="5285" y="2941"/>
              <a:ext cx="0" cy="49"/>
            </a:xfrm>
            <a:prstGeom prst="line">
              <a:avLst/>
            </a:prstGeom>
            <a:noFill/>
            <a:ln w="38100">
              <a:solidFill>
                <a:srgbClr val="666699"/>
              </a:solidFill>
              <a:round/>
              <a:headEnd/>
              <a:tailEnd/>
            </a:ln>
            <a:extLst>
              <a:ext uri="{909E8E84-426E-40dd-AFC4-6F175D3DCCD1}">
                <a14:hiddenFill xmlns="" xmlns:a14="http://schemas.microsoft.com/office/drawing/2010/main">
                  <a:noFill/>
                </a14:hiddenFill>
              </a:ext>
            </a:extLst>
          </p:spPr>
          <p:txBody>
            <a:bodyPr/>
            <a:lstStyle/>
            <a:p>
              <a:pPr marL="0" marR="0" lvl="0" indent="0" defTabSz="914319"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Calibri"/>
                <a:cs typeface="+mn-cs"/>
              </a:endParaRPr>
            </a:p>
          </p:txBody>
        </p:sp>
        <p:sp>
          <p:nvSpPr>
            <p:cNvPr id="497" name="Line 44">
              <a:extLst>
                <a:ext uri="{FF2B5EF4-FFF2-40B4-BE49-F238E27FC236}">
                  <a16:creationId xmlns:a16="http://schemas.microsoft.com/office/drawing/2014/main" id="{61DCA89E-C412-4D3C-8096-285691A005C1}"/>
                </a:ext>
              </a:extLst>
            </p:cNvPr>
            <p:cNvSpPr>
              <a:spLocks noChangeShapeType="1"/>
            </p:cNvSpPr>
            <p:nvPr/>
          </p:nvSpPr>
          <p:spPr bwMode="auto">
            <a:xfrm rot="-5400000">
              <a:off x="5285" y="2387"/>
              <a:ext cx="0" cy="49"/>
            </a:xfrm>
            <a:prstGeom prst="line">
              <a:avLst/>
            </a:prstGeom>
            <a:noFill/>
            <a:ln w="38100">
              <a:solidFill>
                <a:srgbClr val="666699"/>
              </a:solidFill>
              <a:round/>
              <a:headEnd/>
              <a:tailEnd/>
            </a:ln>
            <a:extLst>
              <a:ext uri="{909E8E84-426E-40dd-AFC4-6F175D3DCCD1}">
                <a14:hiddenFill xmlns="" xmlns:a14="http://schemas.microsoft.com/office/drawing/2010/main">
                  <a:noFill/>
                </a14:hiddenFill>
              </a:ext>
            </a:extLst>
          </p:spPr>
          <p:txBody>
            <a:bodyPr/>
            <a:lstStyle/>
            <a:p>
              <a:pPr marL="0" marR="0" lvl="0" indent="0" defTabSz="914319"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Calibri"/>
                <a:cs typeface="+mn-cs"/>
              </a:endParaRPr>
            </a:p>
          </p:txBody>
        </p:sp>
        <p:sp>
          <p:nvSpPr>
            <p:cNvPr id="498" name="Line 45">
              <a:extLst>
                <a:ext uri="{FF2B5EF4-FFF2-40B4-BE49-F238E27FC236}">
                  <a16:creationId xmlns:a16="http://schemas.microsoft.com/office/drawing/2014/main" id="{662E07F3-E3BA-4A26-8DA3-DAA28E407901}"/>
                </a:ext>
              </a:extLst>
            </p:cNvPr>
            <p:cNvSpPr>
              <a:spLocks noChangeShapeType="1"/>
            </p:cNvSpPr>
            <p:nvPr/>
          </p:nvSpPr>
          <p:spPr bwMode="auto">
            <a:xfrm rot="-5400000">
              <a:off x="5285" y="1833"/>
              <a:ext cx="0" cy="49"/>
            </a:xfrm>
            <a:prstGeom prst="line">
              <a:avLst/>
            </a:prstGeom>
            <a:noFill/>
            <a:ln w="38100">
              <a:solidFill>
                <a:srgbClr val="666699"/>
              </a:solidFill>
              <a:round/>
              <a:headEnd/>
              <a:tailEnd/>
            </a:ln>
            <a:extLst>
              <a:ext uri="{909E8E84-426E-40dd-AFC4-6F175D3DCCD1}">
                <a14:hiddenFill xmlns="" xmlns:a14="http://schemas.microsoft.com/office/drawing/2010/main">
                  <a:noFill/>
                </a14:hiddenFill>
              </a:ext>
            </a:extLst>
          </p:spPr>
          <p:txBody>
            <a:bodyPr/>
            <a:lstStyle/>
            <a:p>
              <a:pPr marL="0" marR="0" lvl="0" indent="0" defTabSz="914319"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Calibri"/>
                <a:cs typeface="+mn-cs"/>
              </a:endParaRPr>
            </a:p>
          </p:txBody>
        </p:sp>
        <p:sp>
          <p:nvSpPr>
            <p:cNvPr id="499" name="Rectangle 46">
              <a:extLst>
                <a:ext uri="{FF2B5EF4-FFF2-40B4-BE49-F238E27FC236}">
                  <a16:creationId xmlns:a16="http://schemas.microsoft.com/office/drawing/2014/main" id="{E1E2AFDB-BCF3-42F4-BEAF-3DEC2B6886F1}"/>
                </a:ext>
              </a:extLst>
            </p:cNvPr>
            <p:cNvSpPr>
              <a:spLocks noChangeArrowheads="1"/>
            </p:cNvSpPr>
            <p:nvPr/>
          </p:nvSpPr>
          <p:spPr bwMode="auto">
            <a:xfrm>
              <a:off x="659" y="1211"/>
              <a:ext cx="4649" cy="2410"/>
            </a:xfrm>
            <a:prstGeom prst="rect">
              <a:avLst/>
            </a:prstGeom>
            <a:noFill/>
            <a:ln w="38100">
              <a:solidFill>
                <a:srgbClr val="666699"/>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defTabSz="914319" eaLnBrk="1" fontAlgn="auto" latinLnBrk="0" hangingPunct="1">
                <a:lnSpc>
                  <a:spcPct val="100000"/>
                </a:lnSpc>
                <a:spcBef>
                  <a:spcPts val="0"/>
                </a:spcBef>
                <a:spcAft>
                  <a:spcPts val="0"/>
                </a:spcAft>
                <a:buClrTx/>
                <a:buSzTx/>
                <a:buFontTx/>
                <a:buNone/>
                <a:tabLst/>
                <a:defRPr/>
              </a:pPr>
              <a:endParaRPr kumimoji="0" lang="sv-SE" sz="2000" b="0" i="0" u="none" strike="noStrike" kern="0" cap="none" spc="0" normalizeH="0" baseline="0" noProof="0">
                <a:ln>
                  <a:noFill/>
                </a:ln>
                <a:solidFill>
                  <a:prstClr val="black"/>
                </a:solidFill>
                <a:effectLst/>
                <a:uLnTx/>
                <a:uFillTx/>
                <a:latin typeface="Calibri"/>
                <a:cs typeface="+mn-cs"/>
              </a:endParaRPr>
            </a:p>
          </p:txBody>
        </p:sp>
        <p:sp>
          <p:nvSpPr>
            <p:cNvPr id="500" name="Rectangle 47">
              <a:extLst>
                <a:ext uri="{FF2B5EF4-FFF2-40B4-BE49-F238E27FC236}">
                  <a16:creationId xmlns:a16="http://schemas.microsoft.com/office/drawing/2014/main" id="{7CD1D1C3-B874-41C1-BD37-555DCA8B95D3}"/>
                </a:ext>
              </a:extLst>
            </p:cNvPr>
            <p:cNvSpPr>
              <a:spLocks noChangeArrowheads="1"/>
            </p:cNvSpPr>
            <p:nvPr/>
          </p:nvSpPr>
          <p:spPr bwMode="auto">
            <a:xfrm>
              <a:off x="371" y="2843"/>
              <a:ext cx="322" cy="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defTabSz="914319" eaLnBrk="1" fontAlgn="auto" latinLnBrk="0" hangingPunct="1">
                <a:lnSpc>
                  <a:spcPct val="100000"/>
                </a:lnSpc>
                <a:spcBef>
                  <a:spcPts val="0"/>
                </a:spcBef>
                <a:spcAft>
                  <a:spcPts val="0"/>
                </a:spcAft>
                <a:buClrTx/>
                <a:buSzTx/>
                <a:buFontTx/>
                <a:buNone/>
                <a:tabLst/>
                <a:defRPr/>
              </a:pPr>
              <a:r>
                <a:rPr kumimoji="0" lang="en-GB" sz="1900" b="0" i="0" u="none" strike="noStrike" kern="0" cap="none" spc="0" normalizeH="0" baseline="0" noProof="0">
                  <a:ln>
                    <a:noFill/>
                  </a:ln>
                  <a:solidFill>
                    <a:srgbClr val="666699"/>
                  </a:solidFill>
                  <a:effectLst/>
                  <a:uLnTx/>
                  <a:uFillTx/>
                  <a:latin typeface="Calibri"/>
                  <a:cs typeface="+mn-cs"/>
                </a:rPr>
                <a:t>10</a:t>
              </a:r>
              <a:r>
                <a:rPr kumimoji="0" lang="en-GB" sz="1900" b="0" i="0" u="none" strike="noStrike" kern="0" cap="none" spc="0" normalizeH="0" baseline="30000" noProof="0">
                  <a:ln>
                    <a:noFill/>
                  </a:ln>
                  <a:solidFill>
                    <a:srgbClr val="666699"/>
                  </a:solidFill>
                  <a:effectLst/>
                  <a:uLnTx/>
                  <a:uFillTx/>
                  <a:latin typeface="Calibri"/>
                  <a:cs typeface="+mn-cs"/>
                </a:rPr>
                <a:t>5</a:t>
              </a:r>
              <a:endParaRPr kumimoji="0" lang="en-GB" sz="1900" b="0" i="0" u="none" strike="noStrike" kern="0" cap="none" spc="0" normalizeH="0" baseline="0" noProof="0">
                <a:ln>
                  <a:noFill/>
                </a:ln>
                <a:solidFill>
                  <a:srgbClr val="666699"/>
                </a:solidFill>
                <a:effectLst/>
                <a:uLnTx/>
                <a:uFillTx/>
                <a:latin typeface="Calibri"/>
                <a:cs typeface="+mn-cs"/>
              </a:endParaRPr>
            </a:p>
          </p:txBody>
        </p:sp>
        <p:sp>
          <p:nvSpPr>
            <p:cNvPr id="501" name="Rectangle 48">
              <a:extLst>
                <a:ext uri="{FF2B5EF4-FFF2-40B4-BE49-F238E27FC236}">
                  <a16:creationId xmlns:a16="http://schemas.microsoft.com/office/drawing/2014/main" id="{E092992C-FDB2-43EB-A73A-FF75D1AE5E9F}"/>
                </a:ext>
              </a:extLst>
            </p:cNvPr>
            <p:cNvSpPr>
              <a:spLocks noChangeArrowheads="1"/>
            </p:cNvSpPr>
            <p:nvPr/>
          </p:nvSpPr>
          <p:spPr bwMode="auto">
            <a:xfrm>
              <a:off x="324" y="2286"/>
              <a:ext cx="373" cy="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defTabSz="914319" eaLnBrk="1" fontAlgn="auto" latinLnBrk="0" hangingPunct="1">
                <a:lnSpc>
                  <a:spcPct val="100000"/>
                </a:lnSpc>
                <a:spcBef>
                  <a:spcPts val="0"/>
                </a:spcBef>
                <a:spcAft>
                  <a:spcPts val="0"/>
                </a:spcAft>
                <a:buClrTx/>
                <a:buSzTx/>
                <a:buFontTx/>
                <a:buNone/>
                <a:tabLst/>
                <a:defRPr/>
              </a:pPr>
              <a:r>
                <a:rPr kumimoji="0" lang="en-GB" sz="1900" b="0" i="0" u="none" strike="noStrike" kern="0" cap="none" spc="0" normalizeH="0" baseline="0" noProof="0">
                  <a:ln>
                    <a:noFill/>
                  </a:ln>
                  <a:solidFill>
                    <a:srgbClr val="666699"/>
                  </a:solidFill>
                  <a:effectLst/>
                  <a:uLnTx/>
                  <a:uFillTx/>
                  <a:latin typeface="Calibri"/>
                  <a:cs typeface="+mn-cs"/>
                </a:rPr>
                <a:t>10</a:t>
              </a:r>
              <a:r>
                <a:rPr kumimoji="0" lang="en-GB" sz="1900" b="0" i="0" u="none" strike="noStrike" kern="0" cap="none" spc="0" normalizeH="0" baseline="30000" noProof="0">
                  <a:ln>
                    <a:noFill/>
                  </a:ln>
                  <a:solidFill>
                    <a:srgbClr val="666699"/>
                  </a:solidFill>
                  <a:effectLst/>
                  <a:uLnTx/>
                  <a:uFillTx/>
                  <a:latin typeface="Calibri"/>
                  <a:cs typeface="+mn-cs"/>
                </a:rPr>
                <a:t>10</a:t>
              </a:r>
              <a:endParaRPr kumimoji="0" lang="en-GB" sz="1900" b="0" i="0" u="none" strike="noStrike" kern="0" cap="none" spc="0" normalizeH="0" baseline="0" noProof="0">
                <a:ln>
                  <a:noFill/>
                </a:ln>
                <a:solidFill>
                  <a:srgbClr val="666699"/>
                </a:solidFill>
                <a:effectLst/>
                <a:uLnTx/>
                <a:uFillTx/>
                <a:latin typeface="Calibri"/>
                <a:cs typeface="+mn-cs"/>
              </a:endParaRPr>
            </a:p>
          </p:txBody>
        </p:sp>
        <p:sp>
          <p:nvSpPr>
            <p:cNvPr id="502" name="Rectangle 49">
              <a:extLst>
                <a:ext uri="{FF2B5EF4-FFF2-40B4-BE49-F238E27FC236}">
                  <a16:creationId xmlns:a16="http://schemas.microsoft.com/office/drawing/2014/main" id="{137CDF27-9CC2-4B7F-8AE5-74581E86ED5F}"/>
                </a:ext>
              </a:extLst>
            </p:cNvPr>
            <p:cNvSpPr>
              <a:spLocks noChangeArrowheads="1"/>
            </p:cNvSpPr>
            <p:nvPr/>
          </p:nvSpPr>
          <p:spPr bwMode="auto">
            <a:xfrm>
              <a:off x="324" y="1730"/>
              <a:ext cx="373" cy="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defTabSz="914319" eaLnBrk="1" fontAlgn="auto" latinLnBrk="0" hangingPunct="1">
                <a:lnSpc>
                  <a:spcPct val="100000"/>
                </a:lnSpc>
                <a:spcBef>
                  <a:spcPts val="0"/>
                </a:spcBef>
                <a:spcAft>
                  <a:spcPts val="0"/>
                </a:spcAft>
                <a:buClrTx/>
                <a:buSzTx/>
                <a:buFontTx/>
                <a:buNone/>
                <a:tabLst/>
                <a:defRPr/>
              </a:pPr>
              <a:r>
                <a:rPr kumimoji="0" lang="en-GB" sz="1900" b="0" i="0" u="none" strike="noStrike" kern="0" cap="none" spc="0" normalizeH="0" baseline="0" noProof="0">
                  <a:ln>
                    <a:noFill/>
                  </a:ln>
                  <a:solidFill>
                    <a:srgbClr val="666699"/>
                  </a:solidFill>
                  <a:effectLst/>
                  <a:uLnTx/>
                  <a:uFillTx/>
                  <a:latin typeface="Calibri"/>
                  <a:cs typeface="+mn-cs"/>
                </a:rPr>
                <a:t>10</a:t>
              </a:r>
              <a:r>
                <a:rPr kumimoji="0" lang="en-GB" sz="1900" b="0" i="0" u="none" strike="noStrike" kern="0" cap="none" spc="0" normalizeH="0" baseline="30000" noProof="0">
                  <a:ln>
                    <a:noFill/>
                  </a:ln>
                  <a:solidFill>
                    <a:srgbClr val="666699"/>
                  </a:solidFill>
                  <a:effectLst/>
                  <a:uLnTx/>
                  <a:uFillTx/>
                  <a:latin typeface="Calibri"/>
                  <a:cs typeface="+mn-cs"/>
                </a:rPr>
                <a:t>15</a:t>
              </a:r>
              <a:endParaRPr kumimoji="0" lang="en-GB" sz="1900" b="0" i="0" u="none" strike="noStrike" kern="0" cap="none" spc="0" normalizeH="0" baseline="0" noProof="0">
                <a:ln>
                  <a:noFill/>
                </a:ln>
                <a:solidFill>
                  <a:srgbClr val="666699"/>
                </a:solidFill>
                <a:effectLst/>
                <a:uLnTx/>
                <a:uFillTx/>
                <a:latin typeface="Calibri"/>
                <a:cs typeface="+mn-cs"/>
              </a:endParaRPr>
            </a:p>
          </p:txBody>
        </p:sp>
        <p:sp>
          <p:nvSpPr>
            <p:cNvPr id="503" name="Rectangle 50">
              <a:extLst>
                <a:ext uri="{FF2B5EF4-FFF2-40B4-BE49-F238E27FC236}">
                  <a16:creationId xmlns:a16="http://schemas.microsoft.com/office/drawing/2014/main" id="{10B83039-3B98-47D5-96D2-912128E4C3C3}"/>
                </a:ext>
              </a:extLst>
            </p:cNvPr>
            <p:cNvSpPr>
              <a:spLocks noChangeArrowheads="1"/>
            </p:cNvSpPr>
            <p:nvPr/>
          </p:nvSpPr>
          <p:spPr bwMode="auto">
            <a:xfrm>
              <a:off x="324" y="1174"/>
              <a:ext cx="373" cy="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defTabSz="914319" eaLnBrk="1" fontAlgn="auto" latinLnBrk="0" hangingPunct="1">
                <a:lnSpc>
                  <a:spcPct val="100000"/>
                </a:lnSpc>
                <a:spcBef>
                  <a:spcPts val="0"/>
                </a:spcBef>
                <a:spcAft>
                  <a:spcPts val="0"/>
                </a:spcAft>
                <a:buClrTx/>
                <a:buSzTx/>
                <a:buFontTx/>
                <a:buNone/>
                <a:tabLst/>
                <a:defRPr/>
              </a:pPr>
              <a:r>
                <a:rPr kumimoji="0" lang="en-GB" sz="1900" b="0" i="0" u="none" strike="noStrike" kern="0" cap="none" spc="0" normalizeH="0" baseline="0" noProof="0">
                  <a:ln>
                    <a:noFill/>
                  </a:ln>
                  <a:solidFill>
                    <a:srgbClr val="666699"/>
                  </a:solidFill>
                  <a:effectLst/>
                  <a:uLnTx/>
                  <a:uFillTx/>
                  <a:latin typeface="Calibri"/>
                  <a:cs typeface="+mn-cs"/>
                </a:rPr>
                <a:t>10</a:t>
              </a:r>
              <a:r>
                <a:rPr kumimoji="0" lang="en-GB" sz="1900" b="0" i="0" u="none" strike="noStrike" kern="0" cap="none" spc="0" normalizeH="0" baseline="30000" noProof="0">
                  <a:ln>
                    <a:noFill/>
                  </a:ln>
                  <a:solidFill>
                    <a:srgbClr val="666699"/>
                  </a:solidFill>
                  <a:effectLst/>
                  <a:uLnTx/>
                  <a:uFillTx/>
                  <a:latin typeface="Calibri"/>
                  <a:cs typeface="+mn-cs"/>
                </a:rPr>
                <a:t>20</a:t>
              </a:r>
              <a:endParaRPr kumimoji="0" lang="en-GB" sz="1900" b="0" i="0" u="none" strike="noStrike" kern="0" cap="none" spc="0" normalizeH="0" baseline="0" noProof="0">
                <a:ln>
                  <a:noFill/>
                </a:ln>
                <a:solidFill>
                  <a:srgbClr val="666699"/>
                </a:solidFill>
                <a:effectLst/>
                <a:uLnTx/>
                <a:uFillTx/>
                <a:latin typeface="Calibri"/>
                <a:cs typeface="+mn-cs"/>
              </a:endParaRPr>
            </a:p>
          </p:txBody>
        </p:sp>
        <p:sp>
          <p:nvSpPr>
            <p:cNvPr id="504" name="Rectangle 51">
              <a:extLst>
                <a:ext uri="{FF2B5EF4-FFF2-40B4-BE49-F238E27FC236}">
                  <a16:creationId xmlns:a16="http://schemas.microsoft.com/office/drawing/2014/main" id="{9F868F68-43CA-4EC0-91CF-E81E3C6E0B2B}"/>
                </a:ext>
              </a:extLst>
            </p:cNvPr>
            <p:cNvSpPr>
              <a:spLocks noChangeArrowheads="1"/>
            </p:cNvSpPr>
            <p:nvPr/>
          </p:nvSpPr>
          <p:spPr bwMode="auto">
            <a:xfrm>
              <a:off x="489" y="3401"/>
              <a:ext cx="193" cy="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defTabSz="914319" eaLnBrk="1" fontAlgn="auto" latinLnBrk="0" hangingPunct="1">
                <a:lnSpc>
                  <a:spcPct val="100000"/>
                </a:lnSpc>
                <a:spcBef>
                  <a:spcPts val="0"/>
                </a:spcBef>
                <a:spcAft>
                  <a:spcPts val="0"/>
                </a:spcAft>
                <a:buClrTx/>
                <a:buSzTx/>
                <a:buFontTx/>
                <a:buNone/>
                <a:tabLst/>
                <a:defRPr/>
              </a:pPr>
              <a:r>
                <a:rPr kumimoji="0" lang="en-GB" sz="1900" b="0" i="0" u="none" strike="noStrike" kern="0" cap="none" spc="0" normalizeH="0" baseline="0" noProof="0">
                  <a:ln>
                    <a:noFill/>
                  </a:ln>
                  <a:solidFill>
                    <a:srgbClr val="666699"/>
                  </a:solidFill>
                  <a:effectLst/>
                  <a:uLnTx/>
                  <a:uFillTx/>
                  <a:latin typeface="Calibri"/>
                  <a:cs typeface="+mn-cs"/>
                </a:rPr>
                <a:t>1</a:t>
              </a:r>
            </a:p>
          </p:txBody>
        </p:sp>
        <p:sp>
          <p:nvSpPr>
            <p:cNvPr id="505" name="Rectangle 52">
              <a:extLst>
                <a:ext uri="{FF2B5EF4-FFF2-40B4-BE49-F238E27FC236}">
                  <a16:creationId xmlns:a16="http://schemas.microsoft.com/office/drawing/2014/main" id="{C56C1109-71EF-4296-9856-6DC84AF6A473}"/>
                </a:ext>
              </a:extLst>
            </p:cNvPr>
            <p:cNvSpPr>
              <a:spLocks noChangeArrowheads="1"/>
            </p:cNvSpPr>
            <p:nvPr/>
          </p:nvSpPr>
          <p:spPr bwMode="auto">
            <a:xfrm>
              <a:off x="3648" y="1575"/>
              <a:ext cx="253" cy="1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defTabSz="914319"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a:ln>
                    <a:noFill/>
                  </a:ln>
                  <a:solidFill>
                    <a:srgbClr val="CC00CC"/>
                  </a:solidFill>
                  <a:effectLst/>
                  <a:uLnTx/>
                  <a:uFillTx/>
                  <a:latin typeface="Calibri"/>
                  <a:cs typeface="+mn-cs"/>
                </a:rPr>
                <a:t>ISIS</a:t>
              </a:r>
            </a:p>
          </p:txBody>
        </p:sp>
        <p:sp>
          <p:nvSpPr>
            <p:cNvPr id="506" name="Rectangle 53">
              <a:extLst>
                <a:ext uri="{FF2B5EF4-FFF2-40B4-BE49-F238E27FC236}">
                  <a16:creationId xmlns:a16="http://schemas.microsoft.com/office/drawing/2014/main" id="{294B8529-AF89-45D2-B87C-3A3F0A6D7177}"/>
                </a:ext>
              </a:extLst>
            </p:cNvPr>
            <p:cNvSpPr>
              <a:spLocks noChangeArrowheads="1"/>
            </p:cNvSpPr>
            <p:nvPr/>
          </p:nvSpPr>
          <p:spPr bwMode="auto">
            <a:xfrm>
              <a:off x="2945" y="3249"/>
              <a:ext cx="53" cy="54"/>
            </a:xfrm>
            <a:prstGeom prst="rect">
              <a:avLst/>
            </a:prstGeom>
            <a:solidFill>
              <a:srgbClr val="CC00CC"/>
            </a:solidFill>
            <a:ln w="9525">
              <a:solidFill>
                <a:sysClr val="windowText" lastClr="000000"/>
              </a:solidFill>
              <a:miter lim="800000"/>
              <a:headEnd/>
              <a:tailEnd/>
            </a:ln>
          </p:spPr>
          <p:txBody>
            <a:bodyPr wrap="none" anchor="ctr"/>
            <a:lstStyle/>
            <a:p>
              <a:pPr marL="0" marR="0" lvl="0" indent="0" defTabSz="914319" eaLnBrk="1" fontAlgn="auto" latinLnBrk="0" hangingPunct="1">
                <a:lnSpc>
                  <a:spcPct val="100000"/>
                </a:lnSpc>
                <a:spcBef>
                  <a:spcPts val="0"/>
                </a:spcBef>
                <a:spcAft>
                  <a:spcPts val="0"/>
                </a:spcAft>
                <a:buClrTx/>
                <a:buSzTx/>
                <a:buFontTx/>
                <a:buNone/>
                <a:tabLst/>
                <a:defRPr/>
              </a:pPr>
              <a:endParaRPr kumimoji="0" lang="sv-SE" sz="2000" b="0" i="0" u="none" strike="noStrike" kern="0" cap="none" spc="0" normalizeH="0" baseline="0" noProof="0">
                <a:ln>
                  <a:noFill/>
                </a:ln>
                <a:solidFill>
                  <a:prstClr val="black"/>
                </a:solidFill>
                <a:effectLst/>
                <a:uLnTx/>
                <a:uFillTx/>
                <a:latin typeface="Calibri"/>
                <a:cs typeface="+mn-cs"/>
              </a:endParaRPr>
            </a:p>
          </p:txBody>
        </p:sp>
        <p:sp>
          <p:nvSpPr>
            <p:cNvPr id="507" name="Text Box 54">
              <a:extLst>
                <a:ext uri="{FF2B5EF4-FFF2-40B4-BE49-F238E27FC236}">
                  <a16:creationId xmlns:a16="http://schemas.microsoft.com/office/drawing/2014/main" id="{A5F861AC-67FD-4748-BF66-729950EBF69F}"/>
                </a:ext>
              </a:extLst>
            </p:cNvPr>
            <p:cNvSpPr txBox="1">
              <a:spLocks noChangeArrowheads="1"/>
            </p:cNvSpPr>
            <p:nvPr/>
          </p:nvSpPr>
          <p:spPr bwMode="auto">
            <a:xfrm>
              <a:off x="3080" y="3173"/>
              <a:ext cx="894" cy="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marL="0" marR="0" lvl="0" indent="0" defTabSz="914319"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a:ln>
                    <a:noFill/>
                  </a:ln>
                  <a:solidFill>
                    <a:srgbClr val="CC00CC"/>
                  </a:solidFill>
                  <a:effectLst/>
                  <a:uLnTx/>
                  <a:uFillTx/>
                  <a:latin typeface="Gill Sans" charset="0"/>
                  <a:sym typeface="Gill Sans" charset="0"/>
                </a:rPr>
                <a:t>Pulsed Sources</a:t>
              </a:r>
            </a:p>
          </p:txBody>
        </p:sp>
        <p:sp>
          <p:nvSpPr>
            <p:cNvPr id="508" name="Rectangle 55">
              <a:extLst>
                <a:ext uri="{FF2B5EF4-FFF2-40B4-BE49-F238E27FC236}">
                  <a16:creationId xmlns:a16="http://schemas.microsoft.com/office/drawing/2014/main" id="{781291C1-54B3-466D-90F2-6A84573A7457}"/>
                </a:ext>
              </a:extLst>
            </p:cNvPr>
            <p:cNvSpPr>
              <a:spLocks noChangeArrowheads="1"/>
            </p:cNvSpPr>
            <p:nvPr/>
          </p:nvSpPr>
          <p:spPr bwMode="auto">
            <a:xfrm>
              <a:off x="3335" y="1641"/>
              <a:ext cx="116" cy="1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defTabSz="914319"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a:ln>
                    <a:noFill/>
                  </a:ln>
                  <a:solidFill>
                    <a:srgbClr val="CC00CC"/>
                  </a:solidFill>
                  <a:effectLst/>
                  <a:uLnTx/>
                  <a:uFillTx/>
                  <a:latin typeface="Calibri"/>
                  <a:cs typeface="+mn-cs"/>
                </a:rPr>
                <a:t>   </a:t>
              </a:r>
            </a:p>
          </p:txBody>
        </p:sp>
        <p:sp>
          <p:nvSpPr>
            <p:cNvPr id="509" name="Rectangle 56">
              <a:extLst>
                <a:ext uri="{FF2B5EF4-FFF2-40B4-BE49-F238E27FC236}">
                  <a16:creationId xmlns:a16="http://schemas.microsoft.com/office/drawing/2014/main" id="{56F87518-F5CC-49F3-90E3-3A87C68340FD}"/>
                </a:ext>
              </a:extLst>
            </p:cNvPr>
            <p:cNvSpPr>
              <a:spLocks noChangeArrowheads="1"/>
            </p:cNvSpPr>
            <p:nvPr/>
          </p:nvSpPr>
          <p:spPr bwMode="auto">
            <a:xfrm>
              <a:off x="3073" y="2028"/>
              <a:ext cx="52" cy="54"/>
            </a:xfrm>
            <a:prstGeom prst="rect">
              <a:avLst/>
            </a:prstGeom>
            <a:solidFill>
              <a:srgbClr val="CC00CC"/>
            </a:solidFill>
            <a:ln w="9525">
              <a:solidFill>
                <a:sysClr val="windowText" lastClr="000000"/>
              </a:solidFill>
              <a:miter lim="800000"/>
              <a:headEnd/>
              <a:tailEnd/>
            </a:ln>
          </p:spPr>
          <p:txBody>
            <a:bodyPr wrap="none" anchor="ctr"/>
            <a:lstStyle/>
            <a:p>
              <a:pPr marL="0" marR="0" lvl="0" indent="0" defTabSz="914319" eaLnBrk="1" fontAlgn="auto" latinLnBrk="0" hangingPunct="1">
                <a:lnSpc>
                  <a:spcPct val="100000"/>
                </a:lnSpc>
                <a:spcBef>
                  <a:spcPts val="0"/>
                </a:spcBef>
                <a:spcAft>
                  <a:spcPts val="0"/>
                </a:spcAft>
                <a:buClrTx/>
                <a:buSzTx/>
                <a:buFontTx/>
                <a:buNone/>
                <a:tabLst/>
                <a:defRPr/>
              </a:pPr>
              <a:endParaRPr kumimoji="0" lang="sv-SE" sz="2000" b="0" i="0" u="none" strike="noStrike" kern="0" cap="none" spc="0" normalizeH="0" baseline="0" noProof="0">
                <a:ln>
                  <a:noFill/>
                </a:ln>
                <a:solidFill>
                  <a:prstClr val="black"/>
                </a:solidFill>
                <a:effectLst/>
                <a:uLnTx/>
                <a:uFillTx/>
                <a:latin typeface="Calibri"/>
                <a:cs typeface="+mn-cs"/>
              </a:endParaRPr>
            </a:p>
          </p:txBody>
        </p:sp>
        <p:sp>
          <p:nvSpPr>
            <p:cNvPr id="510" name="Rectangle 57">
              <a:extLst>
                <a:ext uri="{FF2B5EF4-FFF2-40B4-BE49-F238E27FC236}">
                  <a16:creationId xmlns:a16="http://schemas.microsoft.com/office/drawing/2014/main" id="{E83060A9-461B-423E-B7BA-E37F5C3AE60C}"/>
                </a:ext>
              </a:extLst>
            </p:cNvPr>
            <p:cNvSpPr>
              <a:spLocks noChangeArrowheads="1"/>
            </p:cNvSpPr>
            <p:nvPr/>
          </p:nvSpPr>
          <p:spPr bwMode="auto">
            <a:xfrm>
              <a:off x="3155" y="1960"/>
              <a:ext cx="53" cy="55"/>
            </a:xfrm>
            <a:prstGeom prst="rect">
              <a:avLst/>
            </a:prstGeom>
            <a:solidFill>
              <a:srgbClr val="CC00CC"/>
            </a:solidFill>
            <a:ln w="9525">
              <a:solidFill>
                <a:sysClr val="windowText" lastClr="000000"/>
              </a:solidFill>
              <a:miter lim="800000"/>
              <a:headEnd/>
              <a:tailEnd/>
            </a:ln>
          </p:spPr>
          <p:txBody>
            <a:bodyPr wrap="none" anchor="ctr"/>
            <a:lstStyle/>
            <a:p>
              <a:pPr marL="0" marR="0" lvl="0" indent="0" defTabSz="914319" eaLnBrk="1" fontAlgn="auto" latinLnBrk="0" hangingPunct="1">
                <a:lnSpc>
                  <a:spcPct val="100000"/>
                </a:lnSpc>
                <a:spcBef>
                  <a:spcPts val="0"/>
                </a:spcBef>
                <a:spcAft>
                  <a:spcPts val="0"/>
                </a:spcAft>
                <a:buClrTx/>
                <a:buSzTx/>
                <a:buFontTx/>
                <a:buNone/>
                <a:tabLst/>
                <a:defRPr/>
              </a:pPr>
              <a:endParaRPr kumimoji="0" lang="sv-SE" sz="2000" b="0" i="0" u="none" strike="noStrike" kern="0" cap="none" spc="0" normalizeH="0" baseline="0" noProof="0">
                <a:ln>
                  <a:noFill/>
                </a:ln>
                <a:solidFill>
                  <a:prstClr val="black"/>
                </a:solidFill>
                <a:effectLst/>
                <a:uLnTx/>
                <a:uFillTx/>
                <a:latin typeface="Calibri"/>
                <a:cs typeface="+mn-cs"/>
              </a:endParaRPr>
            </a:p>
          </p:txBody>
        </p:sp>
        <p:sp>
          <p:nvSpPr>
            <p:cNvPr id="511" name="Rectangle 58">
              <a:extLst>
                <a:ext uri="{FF2B5EF4-FFF2-40B4-BE49-F238E27FC236}">
                  <a16:creationId xmlns:a16="http://schemas.microsoft.com/office/drawing/2014/main" id="{72653CC2-F572-4F3B-98E3-F12D6904B504}"/>
                </a:ext>
              </a:extLst>
            </p:cNvPr>
            <p:cNvSpPr>
              <a:spLocks noChangeArrowheads="1"/>
            </p:cNvSpPr>
            <p:nvPr/>
          </p:nvSpPr>
          <p:spPr bwMode="auto">
            <a:xfrm>
              <a:off x="3254" y="2022"/>
              <a:ext cx="52" cy="54"/>
            </a:xfrm>
            <a:prstGeom prst="rect">
              <a:avLst/>
            </a:prstGeom>
            <a:solidFill>
              <a:srgbClr val="CC00CC"/>
            </a:solidFill>
            <a:ln w="9525">
              <a:solidFill>
                <a:sysClr val="windowText" lastClr="000000"/>
              </a:solidFill>
              <a:miter lim="800000"/>
              <a:headEnd/>
              <a:tailEnd/>
            </a:ln>
          </p:spPr>
          <p:txBody>
            <a:bodyPr wrap="none" anchor="ctr"/>
            <a:lstStyle/>
            <a:p>
              <a:pPr marL="0" marR="0" lvl="0" indent="0" defTabSz="914319" eaLnBrk="1" fontAlgn="auto" latinLnBrk="0" hangingPunct="1">
                <a:lnSpc>
                  <a:spcPct val="100000"/>
                </a:lnSpc>
                <a:spcBef>
                  <a:spcPts val="0"/>
                </a:spcBef>
                <a:spcAft>
                  <a:spcPts val="0"/>
                </a:spcAft>
                <a:buClrTx/>
                <a:buSzTx/>
                <a:buFontTx/>
                <a:buNone/>
                <a:tabLst/>
                <a:defRPr/>
              </a:pPr>
              <a:endParaRPr kumimoji="0" lang="sv-SE" sz="2000" b="0" i="0" u="none" strike="noStrike" kern="0" cap="none" spc="0" normalizeH="0" baseline="0" noProof="0">
                <a:ln>
                  <a:noFill/>
                </a:ln>
                <a:solidFill>
                  <a:prstClr val="black"/>
                </a:solidFill>
                <a:effectLst/>
                <a:uLnTx/>
                <a:uFillTx/>
                <a:latin typeface="Calibri"/>
                <a:cs typeface="+mn-cs"/>
              </a:endParaRPr>
            </a:p>
          </p:txBody>
        </p:sp>
        <p:sp>
          <p:nvSpPr>
            <p:cNvPr id="512" name="Rectangle 59">
              <a:extLst>
                <a:ext uri="{FF2B5EF4-FFF2-40B4-BE49-F238E27FC236}">
                  <a16:creationId xmlns:a16="http://schemas.microsoft.com/office/drawing/2014/main" id="{E88E580F-DDC5-416A-833F-DCD778D14517}"/>
                </a:ext>
              </a:extLst>
            </p:cNvPr>
            <p:cNvSpPr>
              <a:spLocks noChangeArrowheads="1"/>
            </p:cNvSpPr>
            <p:nvPr/>
          </p:nvSpPr>
          <p:spPr bwMode="auto">
            <a:xfrm>
              <a:off x="3376" y="1906"/>
              <a:ext cx="53" cy="54"/>
            </a:xfrm>
            <a:prstGeom prst="rect">
              <a:avLst/>
            </a:prstGeom>
            <a:solidFill>
              <a:srgbClr val="CC00CC"/>
            </a:solidFill>
            <a:ln w="9525">
              <a:solidFill>
                <a:sysClr val="windowText" lastClr="000000"/>
              </a:solidFill>
              <a:miter lim="800000"/>
              <a:headEnd/>
              <a:tailEnd/>
            </a:ln>
          </p:spPr>
          <p:txBody>
            <a:bodyPr wrap="none" anchor="ctr"/>
            <a:lstStyle/>
            <a:p>
              <a:pPr marL="0" marR="0" lvl="0" indent="0" defTabSz="914319" eaLnBrk="1" fontAlgn="auto" latinLnBrk="0" hangingPunct="1">
                <a:lnSpc>
                  <a:spcPct val="100000"/>
                </a:lnSpc>
                <a:spcBef>
                  <a:spcPts val="0"/>
                </a:spcBef>
                <a:spcAft>
                  <a:spcPts val="0"/>
                </a:spcAft>
                <a:buClrTx/>
                <a:buSzTx/>
                <a:buFontTx/>
                <a:buNone/>
                <a:tabLst/>
                <a:defRPr/>
              </a:pPr>
              <a:endParaRPr kumimoji="0" lang="sv-SE" sz="2000" b="0" i="0" u="none" strike="noStrike" kern="0" cap="none" spc="0" normalizeH="0" baseline="0" noProof="0">
                <a:ln>
                  <a:noFill/>
                </a:ln>
                <a:solidFill>
                  <a:prstClr val="black"/>
                </a:solidFill>
                <a:effectLst/>
                <a:uLnTx/>
                <a:uFillTx/>
                <a:latin typeface="Calibri"/>
                <a:cs typeface="+mn-cs"/>
              </a:endParaRPr>
            </a:p>
          </p:txBody>
        </p:sp>
        <p:sp>
          <p:nvSpPr>
            <p:cNvPr id="513" name="Rectangle 60">
              <a:extLst>
                <a:ext uri="{FF2B5EF4-FFF2-40B4-BE49-F238E27FC236}">
                  <a16:creationId xmlns:a16="http://schemas.microsoft.com/office/drawing/2014/main" id="{C10E1775-CA09-433D-A3B9-C4AC93402DB7}"/>
                </a:ext>
              </a:extLst>
            </p:cNvPr>
            <p:cNvSpPr>
              <a:spLocks noChangeArrowheads="1"/>
            </p:cNvSpPr>
            <p:nvPr/>
          </p:nvSpPr>
          <p:spPr bwMode="auto">
            <a:xfrm>
              <a:off x="3663" y="1760"/>
              <a:ext cx="52" cy="55"/>
            </a:xfrm>
            <a:prstGeom prst="rect">
              <a:avLst/>
            </a:prstGeom>
            <a:solidFill>
              <a:srgbClr val="CC00CC"/>
            </a:solidFill>
            <a:ln w="9525">
              <a:solidFill>
                <a:sysClr val="windowText" lastClr="000000"/>
              </a:solidFill>
              <a:miter lim="800000"/>
              <a:headEnd/>
              <a:tailEnd/>
            </a:ln>
          </p:spPr>
          <p:txBody>
            <a:bodyPr wrap="none" anchor="ctr"/>
            <a:lstStyle/>
            <a:p>
              <a:pPr marL="0" marR="0" lvl="0" indent="0" defTabSz="914319" eaLnBrk="1" fontAlgn="auto" latinLnBrk="0" hangingPunct="1">
                <a:lnSpc>
                  <a:spcPct val="100000"/>
                </a:lnSpc>
                <a:spcBef>
                  <a:spcPts val="0"/>
                </a:spcBef>
                <a:spcAft>
                  <a:spcPts val="0"/>
                </a:spcAft>
                <a:buClrTx/>
                <a:buSzTx/>
                <a:buFontTx/>
                <a:buNone/>
                <a:tabLst/>
                <a:defRPr/>
              </a:pPr>
              <a:endParaRPr kumimoji="0" lang="sv-SE" sz="2000" b="0" i="0" u="none" strike="noStrike" kern="0" cap="none" spc="0" normalizeH="0" baseline="0" noProof="0">
                <a:ln>
                  <a:noFill/>
                </a:ln>
                <a:solidFill>
                  <a:prstClr val="black"/>
                </a:solidFill>
                <a:effectLst/>
                <a:uLnTx/>
                <a:uFillTx/>
                <a:latin typeface="Calibri"/>
                <a:cs typeface="+mn-cs"/>
              </a:endParaRPr>
            </a:p>
          </p:txBody>
        </p:sp>
        <p:sp>
          <p:nvSpPr>
            <p:cNvPr id="514" name="Rectangle 61">
              <a:extLst>
                <a:ext uri="{FF2B5EF4-FFF2-40B4-BE49-F238E27FC236}">
                  <a16:creationId xmlns:a16="http://schemas.microsoft.com/office/drawing/2014/main" id="{64A47EDD-DF28-4662-9E58-A5BB6C878ED1}"/>
                </a:ext>
              </a:extLst>
            </p:cNvPr>
            <p:cNvSpPr>
              <a:spLocks noChangeArrowheads="1"/>
            </p:cNvSpPr>
            <p:nvPr/>
          </p:nvSpPr>
          <p:spPr bwMode="auto">
            <a:xfrm>
              <a:off x="2829" y="2235"/>
              <a:ext cx="387" cy="1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defTabSz="914319"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CC00CC"/>
                  </a:solidFill>
                  <a:effectLst/>
                  <a:uLnTx/>
                  <a:uFillTx/>
                  <a:latin typeface="Calibri"/>
                  <a:cs typeface="+mn-cs"/>
                </a:rPr>
                <a:t>ZING-P</a:t>
              </a:r>
            </a:p>
          </p:txBody>
        </p:sp>
        <p:sp>
          <p:nvSpPr>
            <p:cNvPr id="515" name="Rectangle 62">
              <a:extLst>
                <a:ext uri="{FF2B5EF4-FFF2-40B4-BE49-F238E27FC236}">
                  <a16:creationId xmlns:a16="http://schemas.microsoft.com/office/drawing/2014/main" id="{4DAA4632-06DE-4E48-B1AE-F0731CD10A77}"/>
                </a:ext>
              </a:extLst>
            </p:cNvPr>
            <p:cNvSpPr>
              <a:spLocks noChangeArrowheads="1"/>
            </p:cNvSpPr>
            <p:nvPr/>
          </p:nvSpPr>
          <p:spPr bwMode="auto">
            <a:xfrm>
              <a:off x="2735" y="1872"/>
              <a:ext cx="407" cy="1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defTabSz="914319"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CC00CC"/>
                  </a:solidFill>
                  <a:effectLst/>
                  <a:uLnTx/>
                  <a:uFillTx/>
                  <a:latin typeface="Calibri"/>
                  <a:cs typeface="+mn-cs"/>
                </a:rPr>
                <a:t>ZING-P</a:t>
              </a:r>
              <a:r>
                <a:rPr kumimoji="0" lang="en-GB" sz="1200" b="0" i="0" u="none" strike="noStrike" kern="0" cap="none" spc="0" normalizeH="0" baseline="30000" noProof="0" dirty="0">
                  <a:ln>
                    <a:noFill/>
                  </a:ln>
                  <a:solidFill>
                    <a:srgbClr val="CC00CC"/>
                  </a:solidFill>
                  <a:effectLst/>
                  <a:uLnTx/>
                  <a:uFillTx/>
                  <a:latin typeface="Calibri"/>
                  <a:cs typeface="+mn-cs"/>
                </a:rPr>
                <a:t>/</a:t>
              </a:r>
              <a:endParaRPr kumimoji="0" lang="en-GB" sz="1200" b="0" i="0" u="none" strike="noStrike" kern="0" cap="none" spc="0" normalizeH="0" baseline="0" noProof="0" dirty="0">
                <a:ln>
                  <a:noFill/>
                </a:ln>
                <a:solidFill>
                  <a:srgbClr val="CC00CC"/>
                </a:solidFill>
                <a:effectLst/>
                <a:uLnTx/>
                <a:uFillTx/>
                <a:latin typeface="Calibri"/>
                <a:cs typeface="+mn-cs"/>
              </a:endParaRPr>
            </a:p>
          </p:txBody>
        </p:sp>
        <p:sp>
          <p:nvSpPr>
            <p:cNvPr id="516" name="Rectangle 63">
              <a:extLst>
                <a:ext uri="{FF2B5EF4-FFF2-40B4-BE49-F238E27FC236}">
                  <a16:creationId xmlns:a16="http://schemas.microsoft.com/office/drawing/2014/main" id="{898780D9-CD7A-409E-80B8-8DF6FBEA0DD8}"/>
                </a:ext>
              </a:extLst>
            </p:cNvPr>
            <p:cNvSpPr>
              <a:spLocks noChangeArrowheads="1"/>
            </p:cNvSpPr>
            <p:nvPr/>
          </p:nvSpPr>
          <p:spPr bwMode="auto">
            <a:xfrm>
              <a:off x="3288" y="2011"/>
              <a:ext cx="319" cy="1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defTabSz="914319"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a:ln>
                    <a:noFill/>
                  </a:ln>
                  <a:solidFill>
                    <a:srgbClr val="CC00CC"/>
                  </a:solidFill>
                  <a:effectLst/>
                  <a:uLnTx/>
                  <a:uFillTx/>
                  <a:latin typeface="Calibri"/>
                  <a:cs typeface="+mn-cs"/>
                </a:rPr>
                <a:t>KENS</a:t>
              </a:r>
            </a:p>
          </p:txBody>
        </p:sp>
        <p:sp>
          <p:nvSpPr>
            <p:cNvPr id="517" name="Rectangle 64">
              <a:extLst>
                <a:ext uri="{FF2B5EF4-FFF2-40B4-BE49-F238E27FC236}">
                  <a16:creationId xmlns:a16="http://schemas.microsoft.com/office/drawing/2014/main" id="{2D1461C8-73B8-4A49-AD68-D52DBDC0A0DC}"/>
                </a:ext>
              </a:extLst>
            </p:cNvPr>
            <p:cNvSpPr>
              <a:spLocks noChangeArrowheads="1"/>
            </p:cNvSpPr>
            <p:nvPr/>
          </p:nvSpPr>
          <p:spPr bwMode="auto">
            <a:xfrm>
              <a:off x="2783" y="1980"/>
              <a:ext cx="316" cy="1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defTabSz="914319"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a:ln>
                    <a:noFill/>
                  </a:ln>
                  <a:solidFill>
                    <a:srgbClr val="CC00CC"/>
                  </a:solidFill>
                  <a:effectLst/>
                  <a:uLnTx/>
                  <a:uFillTx/>
                  <a:latin typeface="Calibri"/>
                  <a:cs typeface="+mn-cs"/>
                </a:rPr>
                <a:t>WNR</a:t>
              </a:r>
            </a:p>
          </p:txBody>
        </p:sp>
        <p:sp>
          <p:nvSpPr>
            <p:cNvPr id="518" name="Rectangle 65">
              <a:extLst>
                <a:ext uri="{FF2B5EF4-FFF2-40B4-BE49-F238E27FC236}">
                  <a16:creationId xmlns:a16="http://schemas.microsoft.com/office/drawing/2014/main" id="{04F22C04-6C3C-4206-A674-FD79BEFAC987}"/>
                </a:ext>
              </a:extLst>
            </p:cNvPr>
            <p:cNvSpPr>
              <a:spLocks noChangeArrowheads="1"/>
            </p:cNvSpPr>
            <p:nvPr/>
          </p:nvSpPr>
          <p:spPr bwMode="auto">
            <a:xfrm>
              <a:off x="3117" y="1826"/>
              <a:ext cx="296" cy="1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defTabSz="914319"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a:ln>
                    <a:noFill/>
                  </a:ln>
                  <a:solidFill>
                    <a:srgbClr val="CC00CC"/>
                  </a:solidFill>
                  <a:effectLst/>
                  <a:uLnTx/>
                  <a:uFillTx/>
                  <a:latin typeface="Calibri"/>
                  <a:cs typeface="+mn-cs"/>
                </a:rPr>
                <a:t>IPNS</a:t>
              </a:r>
            </a:p>
          </p:txBody>
        </p:sp>
        <p:sp>
          <p:nvSpPr>
            <p:cNvPr id="519" name="Rectangle 66">
              <a:extLst>
                <a:ext uri="{FF2B5EF4-FFF2-40B4-BE49-F238E27FC236}">
                  <a16:creationId xmlns:a16="http://schemas.microsoft.com/office/drawing/2014/main" id="{64B478B5-EB9D-4422-8858-D2651E48191E}"/>
                </a:ext>
              </a:extLst>
            </p:cNvPr>
            <p:cNvSpPr>
              <a:spLocks noChangeArrowheads="1"/>
            </p:cNvSpPr>
            <p:nvPr/>
          </p:nvSpPr>
          <p:spPr bwMode="auto">
            <a:xfrm>
              <a:off x="2928" y="2195"/>
              <a:ext cx="52" cy="54"/>
            </a:xfrm>
            <a:prstGeom prst="rect">
              <a:avLst/>
            </a:prstGeom>
            <a:solidFill>
              <a:srgbClr val="CC00CC"/>
            </a:solidFill>
            <a:ln w="9525">
              <a:solidFill>
                <a:sysClr val="windowText" lastClr="000000"/>
              </a:solidFill>
              <a:miter lim="800000"/>
              <a:headEnd/>
              <a:tailEnd/>
            </a:ln>
          </p:spPr>
          <p:txBody>
            <a:bodyPr wrap="none" anchor="ctr"/>
            <a:lstStyle/>
            <a:p>
              <a:pPr marL="0" marR="0" lvl="0" indent="0" defTabSz="914319" eaLnBrk="1" fontAlgn="auto" latinLnBrk="0" hangingPunct="1">
                <a:lnSpc>
                  <a:spcPct val="100000"/>
                </a:lnSpc>
                <a:spcBef>
                  <a:spcPts val="0"/>
                </a:spcBef>
                <a:spcAft>
                  <a:spcPts val="0"/>
                </a:spcAft>
                <a:buClrTx/>
                <a:buSzTx/>
                <a:buFontTx/>
                <a:buNone/>
                <a:tabLst/>
                <a:defRPr/>
              </a:pPr>
              <a:endParaRPr kumimoji="0" lang="sv-SE" sz="2000" b="0" i="0" u="none" strike="noStrike" kern="0" cap="none" spc="0" normalizeH="0" baseline="0" noProof="0">
                <a:ln>
                  <a:noFill/>
                </a:ln>
                <a:solidFill>
                  <a:prstClr val="black"/>
                </a:solidFill>
                <a:effectLst/>
                <a:uLnTx/>
                <a:uFillTx/>
                <a:latin typeface="Calibri"/>
                <a:cs typeface="+mn-cs"/>
              </a:endParaRPr>
            </a:p>
          </p:txBody>
        </p:sp>
        <p:sp>
          <p:nvSpPr>
            <p:cNvPr id="520" name="Rectangle 67">
              <a:extLst>
                <a:ext uri="{FF2B5EF4-FFF2-40B4-BE49-F238E27FC236}">
                  <a16:creationId xmlns:a16="http://schemas.microsoft.com/office/drawing/2014/main" id="{7B764180-E211-4E8D-B290-E11BCC643BA2}"/>
                </a:ext>
              </a:extLst>
            </p:cNvPr>
            <p:cNvSpPr>
              <a:spLocks noChangeArrowheads="1"/>
            </p:cNvSpPr>
            <p:nvPr/>
          </p:nvSpPr>
          <p:spPr bwMode="auto">
            <a:xfrm>
              <a:off x="2870" y="1665"/>
              <a:ext cx="221" cy="1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defTabSz="914319"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a:ln>
                    <a:noFill/>
                  </a:ln>
                  <a:solidFill>
                    <a:srgbClr val="339966"/>
                  </a:solidFill>
                  <a:effectLst/>
                  <a:uLnTx/>
                  <a:uFillTx/>
                  <a:latin typeface="Calibri"/>
                  <a:cs typeface="+mn-cs"/>
                </a:rPr>
                <a:t>ILL</a:t>
              </a:r>
            </a:p>
          </p:txBody>
        </p:sp>
        <p:sp>
          <p:nvSpPr>
            <p:cNvPr id="521" name="Oval 68">
              <a:extLst>
                <a:ext uri="{FF2B5EF4-FFF2-40B4-BE49-F238E27FC236}">
                  <a16:creationId xmlns:a16="http://schemas.microsoft.com/office/drawing/2014/main" id="{0B4C9021-8842-45F8-8D6D-ADA034036969}"/>
                </a:ext>
              </a:extLst>
            </p:cNvPr>
            <p:cNvSpPr>
              <a:spLocks noChangeArrowheads="1"/>
            </p:cNvSpPr>
            <p:nvPr/>
          </p:nvSpPr>
          <p:spPr bwMode="auto">
            <a:xfrm>
              <a:off x="2816" y="1791"/>
              <a:ext cx="53" cy="56"/>
            </a:xfrm>
            <a:prstGeom prst="ellipse">
              <a:avLst/>
            </a:prstGeom>
            <a:solidFill>
              <a:srgbClr val="339966"/>
            </a:solidFill>
            <a:ln w="9525">
              <a:solidFill>
                <a:sysClr val="windowText" lastClr="000000"/>
              </a:solidFill>
              <a:round/>
              <a:headEnd/>
              <a:tailEnd/>
            </a:ln>
          </p:spPr>
          <p:txBody>
            <a:bodyPr wrap="none" anchor="ctr"/>
            <a:lstStyle/>
            <a:p>
              <a:pPr marL="0" marR="0" lvl="0" indent="0" defTabSz="914319" eaLnBrk="1" fontAlgn="auto" latinLnBrk="0" hangingPunct="1">
                <a:lnSpc>
                  <a:spcPct val="100000"/>
                </a:lnSpc>
                <a:spcBef>
                  <a:spcPts val="0"/>
                </a:spcBef>
                <a:spcAft>
                  <a:spcPts val="0"/>
                </a:spcAft>
                <a:buClrTx/>
                <a:buSzTx/>
                <a:buFontTx/>
                <a:buNone/>
                <a:tabLst/>
                <a:defRPr/>
              </a:pPr>
              <a:endParaRPr kumimoji="0" lang="sv-SE" sz="2000" b="0" i="0" u="none" strike="noStrike" kern="0" cap="none" spc="0" normalizeH="0" baseline="0" noProof="0">
                <a:ln>
                  <a:noFill/>
                </a:ln>
                <a:solidFill>
                  <a:prstClr val="black"/>
                </a:solidFill>
                <a:effectLst/>
                <a:uLnTx/>
                <a:uFillTx/>
                <a:latin typeface="Calibri"/>
                <a:cs typeface="+mn-cs"/>
              </a:endParaRPr>
            </a:p>
          </p:txBody>
        </p:sp>
        <p:sp>
          <p:nvSpPr>
            <p:cNvPr id="522" name="Freeform 69">
              <a:extLst>
                <a:ext uri="{FF2B5EF4-FFF2-40B4-BE49-F238E27FC236}">
                  <a16:creationId xmlns:a16="http://schemas.microsoft.com/office/drawing/2014/main" id="{5C881ACF-B541-4CDB-893A-78AE967A32F6}"/>
                </a:ext>
              </a:extLst>
            </p:cNvPr>
            <p:cNvSpPr>
              <a:spLocks/>
            </p:cNvSpPr>
            <p:nvPr/>
          </p:nvSpPr>
          <p:spPr bwMode="auto">
            <a:xfrm>
              <a:off x="1261" y="1833"/>
              <a:ext cx="1625" cy="935"/>
            </a:xfrm>
            <a:custGeom>
              <a:avLst/>
              <a:gdLst>
                <a:gd name="T0" fmla="*/ 4 w 1692"/>
                <a:gd name="T1" fmla="*/ 705 h 954"/>
                <a:gd name="T2" fmla="*/ 16 w 1692"/>
                <a:gd name="T3" fmla="*/ 443 h 954"/>
                <a:gd name="T4" fmla="*/ 105 w 1692"/>
                <a:gd name="T5" fmla="*/ 191 h 954"/>
                <a:gd name="T6" fmla="*/ 255 w 1692"/>
                <a:gd name="T7" fmla="*/ 55 h 954"/>
                <a:gd name="T8" fmla="*/ 470 w 1692"/>
                <a:gd name="T9" fmla="*/ 10 h 954"/>
                <a:gd name="T10" fmla="*/ 922 w 1692"/>
                <a:gd name="T11" fmla="*/ 10 h 954"/>
                <a:gd name="T12" fmla="*/ 0 60000 65536"/>
                <a:gd name="T13" fmla="*/ 0 60000 65536"/>
                <a:gd name="T14" fmla="*/ 0 60000 65536"/>
                <a:gd name="T15" fmla="*/ 0 60000 65536"/>
                <a:gd name="T16" fmla="*/ 0 60000 65536"/>
                <a:gd name="T17" fmla="*/ 0 60000 65536"/>
                <a:gd name="T18" fmla="*/ 0 w 1692"/>
                <a:gd name="T19" fmla="*/ 0 h 954"/>
                <a:gd name="T20" fmla="*/ 1692 w 1692"/>
                <a:gd name="T21" fmla="*/ 954 h 954"/>
              </a:gdLst>
              <a:ahLst/>
              <a:cxnLst>
                <a:cxn ang="T12">
                  <a:pos x="T0" y="T1"/>
                </a:cxn>
                <a:cxn ang="T13">
                  <a:pos x="T2" y="T3"/>
                </a:cxn>
                <a:cxn ang="T14">
                  <a:pos x="T4" y="T5"/>
                </a:cxn>
                <a:cxn ang="T15">
                  <a:pos x="T6" y="T7"/>
                </a:cxn>
                <a:cxn ang="T16">
                  <a:pos x="T8" y="T9"/>
                </a:cxn>
                <a:cxn ang="T17">
                  <a:pos x="T10" y="T11"/>
                </a:cxn>
              </a:cxnLst>
              <a:rect l="T18" t="T19" r="T20" b="T21"/>
              <a:pathLst>
                <a:path w="1692" h="954">
                  <a:moveTo>
                    <a:pt x="4" y="954"/>
                  </a:moveTo>
                  <a:cubicBezTo>
                    <a:pt x="2" y="834"/>
                    <a:pt x="0" y="715"/>
                    <a:pt x="31" y="599"/>
                  </a:cubicBezTo>
                  <a:cubicBezTo>
                    <a:pt x="62" y="483"/>
                    <a:pt x="119" y="346"/>
                    <a:pt x="192" y="258"/>
                  </a:cubicBezTo>
                  <a:cubicBezTo>
                    <a:pt x="265" y="170"/>
                    <a:pt x="355" y="111"/>
                    <a:pt x="467" y="70"/>
                  </a:cubicBezTo>
                  <a:cubicBezTo>
                    <a:pt x="579" y="29"/>
                    <a:pt x="658" y="20"/>
                    <a:pt x="862" y="10"/>
                  </a:cubicBezTo>
                  <a:cubicBezTo>
                    <a:pt x="1066" y="0"/>
                    <a:pt x="1379" y="5"/>
                    <a:pt x="1692" y="10"/>
                  </a:cubicBezTo>
                </a:path>
              </a:pathLst>
            </a:custGeom>
            <a:noFill/>
            <a:ln w="38100">
              <a:solidFill>
                <a:srgbClr val="339966"/>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defTabSz="914319"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Calibri"/>
                <a:cs typeface="+mn-cs"/>
              </a:endParaRPr>
            </a:p>
          </p:txBody>
        </p:sp>
        <p:grpSp>
          <p:nvGrpSpPr>
            <p:cNvPr id="523" name="Group 70">
              <a:extLst>
                <a:ext uri="{FF2B5EF4-FFF2-40B4-BE49-F238E27FC236}">
                  <a16:creationId xmlns:a16="http://schemas.microsoft.com/office/drawing/2014/main" id="{94D3C091-C3B2-4BFA-AD85-60DD06C9D4E3}"/>
                </a:ext>
              </a:extLst>
            </p:cNvPr>
            <p:cNvGrpSpPr>
              <a:grpSpLocks/>
            </p:cNvGrpSpPr>
            <p:nvPr/>
          </p:nvGrpSpPr>
          <p:grpSpPr bwMode="auto">
            <a:xfrm>
              <a:off x="1012" y="1667"/>
              <a:ext cx="3279" cy="1563"/>
              <a:chOff x="981" y="1459"/>
              <a:chExt cx="3513" cy="1607"/>
            </a:xfrm>
          </p:grpSpPr>
          <p:sp>
            <p:nvSpPr>
              <p:cNvPr id="541" name="Rectangle 71">
                <a:extLst>
                  <a:ext uri="{FF2B5EF4-FFF2-40B4-BE49-F238E27FC236}">
                    <a16:creationId xmlns:a16="http://schemas.microsoft.com/office/drawing/2014/main" id="{9F63FA50-8450-47F3-B62F-4789CE4757AD}"/>
                  </a:ext>
                </a:extLst>
              </p:cNvPr>
              <p:cNvSpPr>
                <a:spLocks noChangeArrowheads="1"/>
              </p:cNvSpPr>
              <p:nvPr/>
            </p:nvSpPr>
            <p:spPr bwMode="auto">
              <a:xfrm>
                <a:off x="1030" y="1862"/>
                <a:ext cx="313" cy="1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defTabSz="914319"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a:ln>
                      <a:noFill/>
                    </a:ln>
                    <a:solidFill>
                      <a:srgbClr val="339966"/>
                    </a:solidFill>
                    <a:effectLst/>
                    <a:uLnTx/>
                    <a:uFillTx/>
                    <a:latin typeface="Calibri"/>
                    <a:cs typeface="+mn-cs"/>
                  </a:rPr>
                  <a:t>X-10</a:t>
                </a:r>
              </a:p>
            </p:txBody>
          </p:sp>
          <p:sp>
            <p:nvSpPr>
              <p:cNvPr id="542" name="Rectangle 72">
                <a:extLst>
                  <a:ext uri="{FF2B5EF4-FFF2-40B4-BE49-F238E27FC236}">
                    <a16:creationId xmlns:a16="http://schemas.microsoft.com/office/drawing/2014/main" id="{78681EB7-75EF-411B-A336-2073C88BA6B0}"/>
                  </a:ext>
                </a:extLst>
              </p:cNvPr>
              <p:cNvSpPr>
                <a:spLocks noChangeArrowheads="1"/>
              </p:cNvSpPr>
              <p:nvPr/>
            </p:nvSpPr>
            <p:spPr bwMode="auto">
              <a:xfrm>
                <a:off x="981" y="2153"/>
                <a:ext cx="316" cy="1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defTabSz="914319"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a:ln>
                      <a:noFill/>
                    </a:ln>
                    <a:solidFill>
                      <a:srgbClr val="339966"/>
                    </a:solidFill>
                    <a:effectLst/>
                    <a:uLnTx/>
                    <a:uFillTx/>
                    <a:latin typeface="Calibri"/>
                    <a:cs typeface="+mn-cs"/>
                  </a:rPr>
                  <a:t>CP-2</a:t>
                </a:r>
              </a:p>
            </p:txBody>
          </p:sp>
          <p:sp>
            <p:nvSpPr>
              <p:cNvPr id="543" name="Oval 73">
                <a:extLst>
                  <a:ext uri="{FF2B5EF4-FFF2-40B4-BE49-F238E27FC236}">
                    <a16:creationId xmlns:a16="http://schemas.microsoft.com/office/drawing/2014/main" id="{548CCF3A-3701-49BD-AB3A-7E749645BC6B}"/>
                  </a:ext>
                </a:extLst>
              </p:cNvPr>
              <p:cNvSpPr>
                <a:spLocks noChangeArrowheads="1"/>
              </p:cNvSpPr>
              <p:nvPr/>
            </p:nvSpPr>
            <p:spPr bwMode="auto">
              <a:xfrm>
                <a:off x="1221" y="2566"/>
                <a:ext cx="57" cy="57"/>
              </a:xfrm>
              <a:prstGeom prst="ellipse">
                <a:avLst/>
              </a:prstGeom>
              <a:solidFill>
                <a:srgbClr val="339966"/>
              </a:solidFill>
              <a:ln w="9525">
                <a:solidFill>
                  <a:sysClr val="windowText" lastClr="000000"/>
                </a:solidFill>
                <a:round/>
                <a:headEnd/>
                <a:tailEnd/>
              </a:ln>
            </p:spPr>
            <p:txBody>
              <a:bodyPr wrap="none" anchor="ctr"/>
              <a:lstStyle/>
              <a:p>
                <a:pPr marL="0" marR="0" lvl="0" indent="0" defTabSz="914319" eaLnBrk="1" fontAlgn="auto" latinLnBrk="0" hangingPunct="1">
                  <a:lnSpc>
                    <a:spcPct val="100000"/>
                  </a:lnSpc>
                  <a:spcBef>
                    <a:spcPts val="0"/>
                  </a:spcBef>
                  <a:spcAft>
                    <a:spcPts val="0"/>
                  </a:spcAft>
                  <a:buClrTx/>
                  <a:buSzTx/>
                  <a:buFontTx/>
                  <a:buNone/>
                  <a:tabLst/>
                  <a:defRPr/>
                </a:pPr>
                <a:endParaRPr kumimoji="0" lang="sv-SE" sz="2000" b="0" i="0" u="none" strike="noStrike" kern="0" cap="none" spc="0" normalizeH="0" baseline="0" noProof="0">
                  <a:ln>
                    <a:noFill/>
                  </a:ln>
                  <a:solidFill>
                    <a:prstClr val="black"/>
                  </a:solidFill>
                  <a:effectLst/>
                  <a:uLnTx/>
                  <a:uFillTx/>
                  <a:latin typeface="Calibri"/>
                  <a:cs typeface="+mn-cs"/>
                </a:endParaRPr>
              </a:p>
            </p:txBody>
          </p:sp>
          <p:sp>
            <p:nvSpPr>
              <p:cNvPr id="544" name="Oval 74">
                <a:extLst>
                  <a:ext uri="{FF2B5EF4-FFF2-40B4-BE49-F238E27FC236}">
                    <a16:creationId xmlns:a16="http://schemas.microsoft.com/office/drawing/2014/main" id="{BB0ADE07-2962-495A-8E0F-52D8F34BAC18}"/>
                  </a:ext>
                </a:extLst>
              </p:cNvPr>
              <p:cNvSpPr>
                <a:spLocks noChangeArrowheads="1"/>
              </p:cNvSpPr>
              <p:nvPr/>
            </p:nvSpPr>
            <p:spPr bwMode="auto">
              <a:xfrm>
                <a:off x="1285" y="2222"/>
                <a:ext cx="57" cy="57"/>
              </a:xfrm>
              <a:prstGeom prst="ellipse">
                <a:avLst/>
              </a:prstGeom>
              <a:solidFill>
                <a:srgbClr val="339966"/>
              </a:solidFill>
              <a:ln w="9525">
                <a:solidFill>
                  <a:sysClr val="windowText" lastClr="000000"/>
                </a:solidFill>
                <a:round/>
                <a:headEnd/>
                <a:tailEnd/>
              </a:ln>
            </p:spPr>
            <p:txBody>
              <a:bodyPr wrap="none" anchor="ctr"/>
              <a:lstStyle/>
              <a:p>
                <a:pPr marL="0" marR="0" lvl="0" indent="0" defTabSz="914319" eaLnBrk="1" fontAlgn="auto" latinLnBrk="0" hangingPunct="1">
                  <a:lnSpc>
                    <a:spcPct val="100000"/>
                  </a:lnSpc>
                  <a:spcBef>
                    <a:spcPts val="0"/>
                  </a:spcBef>
                  <a:spcAft>
                    <a:spcPts val="0"/>
                  </a:spcAft>
                  <a:buClrTx/>
                  <a:buSzTx/>
                  <a:buFontTx/>
                  <a:buNone/>
                  <a:tabLst/>
                  <a:defRPr/>
                </a:pPr>
                <a:endParaRPr kumimoji="0" lang="sv-SE" sz="2000" b="0" i="0" u="none" strike="noStrike" kern="0" cap="none" spc="0" normalizeH="0" baseline="0" noProof="0">
                  <a:ln>
                    <a:noFill/>
                  </a:ln>
                  <a:solidFill>
                    <a:prstClr val="black"/>
                  </a:solidFill>
                  <a:effectLst/>
                  <a:uLnTx/>
                  <a:uFillTx/>
                  <a:latin typeface="Calibri"/>
                  <a:cs typeface="+mn-cs"/>
                </a:endParaRPr>
              </a:p>
            </p:txBody>
          </p:sp>
          <p:sp>
            <p:nvSpPr>
              <p:cNvPr id="545" name="Oval 75">
                <a:extLst>
                  <a:ext uri="{FF2B5EF4-FFF2-40B4-BE49-F238E27FC236}">
                    <a16:creationId xmlns:a16="http://schemas.microsoft.com/office/drawing/2014/main" id="{02149481-43EB-46F0-A602-FE7BBBA9F493}"/>
                  </a:ext>
                </a:extLst>
              </p:cNvPr>
              <p:cNvSpPr>
                <a:spLocks noChangeArrowheads="1"/>
              </p:cNvSpPr>
              <p:nvPr/>
            </p:nvSpPr>
            <p:spPr bwMode="auto">
              <a:xfrm>
                <a:off x="1313" y="1936"/>
                <a:ext cx="57" cy="57"/>
              </a:xfrm>
              <a:prstGeom prst="ellipse">
                <a:avLst/>
              </a:prstGeom>
              <a:solidFill>
                <a:srgbClr val="339966"/>
              </a:solidFill>
              <a:ln w="9525">
                <a:solidFill>
                  <a:sysClr val="windowText" lastClr="000000"/>
                </a:solidFill>
                <a:round/>
                <a:headEnd/>
                <a:tailEnd/>
              </a:ln>
            </p:spPr>
            <p:txBody>
              <a:bodyPr wrap="none" anchor="ctr"/>
              <a:lstStyle/>
              <a:p>
                <a:pPr marL="0" marR="0" lvl="0" indent="0" defTabSz="914319" eaLnBrk="1" fontAlgn="auto" latinLnBrk="0" hangingPunct="1">
                  <a:lnSpc>
                    <a:spcPct val="100000"/>
                  </a:lnSpc>
                  <a:spcBef>
                    <a:spcPts val="0"/>
                  </a:spcBef>
                  <a:spcAft>
                    <a:spcPts val="0"/>
                  </a:spcAft>
                  <a:buClrTx/>
                  <a:buSzTx/>
                  <a:buFontTx/>
                  <a:buNone/>
                  <a:tabLst/>
                  <a:defRPr/>
                </a:pPr>
                <a:endParaRPr kumimoji="0" lang="sv-SE" sz="2000" b="0" i="0" u="none" strike="noStrike" kern="0" cap="none" spc="0" normalizeH="0" baseline="0" noProof="0">
                  <a:ln>
                    <a:noFill/>
                  </a:ln>
                  <a:solidFill>
                    <a:prstClr val="black"/>
                  </a:solidFill>
                  <a:effectLst/>
                  <a:uLnTx/>
                  <a:uFillTx/>
                  <a:latin typeface="Calibri"/>
                  <a:cs typeface="+mn-cs"/>
                </a:endParaRPr>
              </a:p>
            </p:txBody>
          </p:sp>
          <p:sp>
            <p:nvSpPr>
              <p:cNvPr id="546" name="Oval 76">
                <a:extLst>
                  <a:ext uri="{FF2B5EF4-FFF2-40B4-BE49-F238E27FC236}">
                    <a16:creationId xmlns:a16="http://schemas.microsoft.com/office/drawing/2014/main" id="{46A07A1D-A1AC-4950-8F0B-C70A09F55A19}"/>
                  </a:ext>
                </a:extLst>
              </p:cNvPr>
              <p:cNvSpPr>
                <a:spLocks noChangeArrowheads="1"/>
              </p:cNvSpPr>
              <p:nvPr/>
            </p:nvSpPr>
            <p:spPr bwMode="auto">
              <a:xfrm>
                <a:off x="1532" y="1754"/>
                <a:ext cx="57" cy="57"/>
              </a:xfrm>
              <a:prstGeom prst="ellipse">
                <a:avLst/>
              </a:prstGeom>
              <a:solidFill>
                <a:srgbClr val="339966"/>
              </a:solidFill>
              <a:ln w="9525">
                <a:solidFill>
                  <a:sysClr val="windowText" lastClr="000000"/>
                </a:solidFill>
                <a:round/>
                <a:headEnd/>
                <a:tailEnd/>
              </a:ln>
            </p:spPr>
            <p:txBody>
              <a:bodyPr wrap="none" anchor="ctr"/>
              <a:lstStyle/>
              <a:p>
                <a:pPr marL="0" marR="0" lvl="0" indent="0" defTabSz="914319" eaLnBrk="1" fontAlgn="auto" latinLnBrk="0" hangingPunct="1">
                  <a:lnSpc>
                    <a:spcPct val="100000"/>
                  </a:lnSpc>
                  <a:spcBef>
                    <a:spcPts val="0"/>
                  </a:spcBef>
                  <a:spcAft>
                    <a:spcPts val="0"/>
                  </a:spcAft>
                  <a:buClrTx/>
                  <a:buSzTx/>
                  <a:buFontTx/>
                  <a:buNone/>
                  <a:tabLst/>
                  <a:defRPr/>
                </a:pPr>
                <a:endParaRPr kumimoji="0" lang="sv-SE" sz="2000" b="0" i="0" u="none" strike="noStrike" kern="0" cap="none" spc="0" normalizeH="0" baseline="0" noProof="0">
                  <a:ln>
                    <a:noFill/>
                  </a:ln>
                  <a:solidFill>
                    <a:prstClr val="black"/>
                  </a:solidFill>
                  <a:effectLst/>
                  <a:uLnTx/>
                  <a:uFillTx/>
                  <a:latin typeface="Calibri"/>
                  <a:cs typeface="+mn-cs"/>
                </a:endParaRPr>
              </a:p>
            </p:txBody>
          </p:sp>
          <p:sp>
            <p:nvSpPr>
              <p:cNvPr id="547" name="Oval 77">
                <a:extLst>
                  <a:ext uri="{FF2B5EF4-FFF2-40B4-BE49-F238E27FC236}">
                    <a16:creationId xmlns:a16="http://schemas.microsoft.com/office/drawing/2014/main" id="{CF514D81-07D4-4C3C-93FD-6FD4F31C8039}"/>
                  </a:ext>
                </a:extLst>
              </p:cNvPr>
              <p:cNvSpPr>
                <a:spLocks noChangeArrowheads="1"/>
              </p:cNvSpPr>
              <p:nvPr/>
            </p:nvSpPr>
            <p:spPr bwMode="auto">
              <a:xfrm>
                <a:off x="1825" y="1653"/>
                <a:ext cx="57" cy="57"/>
              </a:xfrm>
              <a:prstGeom prst="ellipse">
                <a:avLst/>
              </a:prstGeom>
              <a:solidFill>
                <a:srgbClr val="339966"/>
              </a:solidFill>
              <a:ln w="9525">
                <a:solidFill>
                  <a:sysClr val="windowText" lastClr="000000"/>
                </a:solidFill>
                <a:round/>
                <a:headEnd/>
                <a:tailEnd/>
              </a:ln>
            </p:spPr>
            <p:txBody>
              <a:bodyPr wrap="none" anchor="ctr"/>
              <a:lstStyle/>
              <a:p>
                <a:pPr marL="0" marR="0" lvl="0" indent="0" defTabSz="914319" eaLnBrk="1" fontAlgn="auto" latinLnBrk="0" hangingPunct="1">
                  <a:lnSpc>
                    <a:spcPct val="100000"/>
                  </a:lnSpc>
                  <a:spcBef>
                    <a:spcPts val="0"/>
                  </a:spcBef>
                  <a:spcAft>
                    <a:spcPts val="0"/>
                  </a:spcAft>
                  <a:buClrTx/>
                  <a:buSzTx/>
                  <a:buFontTx/>
                  <a:buNone/>
                  <a:tabLst/>
                  <a:defRPr/>
                </a:pPr>
                <a:endParaRPr kumimoji="0" lang="sv-SE" sz="2000" b="0" i="0" u="none" strike="noStrike" kern="0" cap="none" spc="0" normalizeH="0" baseline="0" noProof="0">
                  <a:ln>
                    <a:noFill/>
                  </a:ln>
                  <a:solidFill>
                    <a:prstClr val="black"/>
                  </a:solidFill>
                  <a:effectLst/>
                  <a:uLnTx/>
                  <a:uFillTx/>
                  <a:latin typeface="Calibri"/>
                  <a:cs typeface="+mn-cs"/>
                </a:endParaRPr>
              </a:p>
            </p:txBody>
          </p:sp>
          <p:sp>
            <p:nvSpPr>
              <p:cNvPr id="548" name="Oval 78">
                <a:extLst>
                  <a:ext uri="{FF2B5EF4-FFF2-40B4-BE49-F238E27FC236}">
                    <a16:creationId xmlns:a16="http://schemas.microsoft.com/office/drawing/2014/main" id="{A06BDB7E-B0A6-4676-9FB0-237C1BB572E5}"/>
                  </a:ext>
                </a:extLst>
              </p:cNvPr>
              <p:cNvSpPr>
                <a:spLocks noChangeArrowheads="1"/>
              </p:cNvSpPr>
              <p:nvPr/>
            </p:nvSpPr>
            <p:spPr bwMode="auto">
              <a:xfrm>
                <a:off x="2111" y="1678"/>
                <a:ext cx="57" cy="57"/>
              </a:xfrm>
              <a:prstGeom prst="ellipse">
                <a:avLst/>
              </a:prstGeom>
              <a:solidFill>
                <a:srgbClr val="339966"/>
              </a:solidFill>
              <a:ln w="9525">
                <a:solidFill>
                  <a:sysClr val="windowText" lastClr="000000"/>
                </a:solidFill>
                <a:round/>
                <a:headEnd/>
                <a:tailEnd/>
              </a:ln>
            </p:spPr>
            <p:txBody>
              <a:bodyPr wrap="none" anchor="ctr"/>
              <a:lstStyle/>
              <a:p>
                <a:pPr marL="0" marR="0" lvl="0" indent="0" defTabSz="914319" eaLnBrk="1" fontAlgn="auto" latinLnBrk="0" hangingPunct="1">
                  <a:lnSpc>
                    <a:spcPct val="100000"/>
                  </a:lnSpc>
                  <a:spcBef>
                    <a:spcPts val="0"/>
                  </a:spcBef>
                  <a:spcAft>
                    <a:spcPts val="0"/>
                  </a:spcAft>
                  <a:buClrTx/>
                  <a:buSzTx/>
                  <a:buFontTx/>
                  <a:buNone/>
                  <a:tabLst/>
                  <a:defRPr/>
                </a:pPr>
                <a:endParaRPr kumimoji="0" lang="sv-SE" sz="2000" b="0" i="0" u="none" strike="noStrike" kern="0" cap="none" spc="0" normalizeH="0" baseline="0" noProof="0">
                  <a:ln>
                    <a:noFill/>
                  </a:ln>
                  <a:solidFill>
                    <a:prstClr val="black"/>
                  </a:solidFill>
                  <a:effectLst/>
                  <a:uLnTx/>
                  <a:uFillTx/>
                  <a:latin typeface="Calibri"/>
                  <a:cs typeface="+mn-cs"/>
                </a:endParaRPr>
              </a:p>
            </p:txBody>
          </p:sp>
          <p:sp>
            <p:nvSpPr>
              <p:cNvPr id="549" name="Oval 79">
                <a:extLst>
                  <a:ext uri="{FF2B5EF4-FFF2-40B4-BE49-F238E27FC236}">
                    <a16:creationId xmlns:a16="http://schemas.microsoft.com/office/drawing/2014/main" id="{4260B282-816C-4655-9263-81EADDA318F1}"/>
                  </a:ext>
                </a:extLst>
              </p:cNvPr>
              <p:cNvSpPr>
                <a:spLocks noChangeArrowheads="1"/>
              </p:cNvSpPr>
              <p:nvPr/>
            </p:nvSpPr>
            <p:spPr bwMode="auto">
              <a:xfrm>
                <a:off x="2569" y="1645"/>
                <a:ext cx="57" cy="57"/>
              </a:xfrm>
              <a:prstGeom prst="ellipse">
                <a:avLst/>
              </a:prstGeom>
              <a:solidFill>
                <a:srgbClr val="339966"/>
              </a:solidFill>
              <a:ln w="9525">
                <a:solidFill>
                  <a:sysClr val="windowText" lastClr="000000"/>
                </a:solidFill>
                <a:round/>
                <a:headEnd/>
                <a:tailEnd/>
              </a:ln>
            </p:spPr>
            <p:txBody>
              <a:bodyPr wrap="none" anchor="ctr"/>
              <a:lstStyle/>
              <a:p>
                <a:pPr marL="0" marR="0" lvl="0" indent="0" defTabSz="914319" eaLnBrk="1" fontAlgn="auto" latinLnBrk="0" hangingPunct="1">
                  <a:lnSpc>
                    <a:spcPct val="100000"/>
                  </a:lnSpc>
                  <a:spcBef>
                    <a:spcPts val="0"/>
                  </a:spcBef>
                  <a:spcAft>
                    <a:spcPts val="0"/>
                  </a:spcAft>
                  <a:buClrTx/>
                  <a:buSzTx/>
                  <a:buFontTx/>
                  <a:buNone/>
                  <a:tabLst/>
                  <a:defRPr/>
                </a:pPr>
                <a:endParaRPr kumimoji="0" lang="sv-SE" sz="2000" b="0" i="0" u="none" strike="noStrike" kern="0" cap="none" spc="0" normalizeH="0" baseline="0" noProof="0">
                  <a:ln>
                    <a:noFill/>
                  </a:ln>
                  <a:solidFill>
                    <a:prstClr val="black"/>
                  </a:solidFill>
                  <a:effectLst/>
                  <a:uLnTx/>
                  <a:uFillTx/>
                  <a:latin typeface="Calibri"/>
                  <a:cs typeface="+mn-cs"/>
                </a:endParaRPr>
              </a:p>
            </p:txBody>
          </p:sp>
          <p:sp>
            <p:nvSpPr>
              <p:cNvPr id="550" name="Oval 80">
                <a:extLst>
                  <a:ext uri="{FF2B5EF4-FFF2-40B4-BE49-F238E27FC236}">
                    <a16:creationId xmlns:a16="http://schemas.microsoft.com/office/drawing/2014/main" id="{0DA259C7-0EFD-4DEE-AE8E-A1B3E94D63A7}"/>
                  </a:ext>
                </a:extLst>
              </p:cNvPr>
              <p:cNvSpPr>
                <a:spLocks noChangeArrowheads="1"/>
              </p:cNvSpPr>
              <p:nvPr/>
            </p:nvSpPr>
            <p:spPr bwMode="auto">
              <a:xfrm>
                <a:off x="2594" y="1594"/>
                <a:ext cx="57" cy="57"/>
              </a:xfrm>
              <a:prstGeom prst="ellipse">
                <a:avLst/>
              </a:prstGeom>
              <a:solidFill>
                <a:srgbClr val="339966"/>
              </a:solidFill>
              <a:ln w="9525">
                <a:solidFill>
                  <a:sysClr val="windowText" lastClr="000000"/>
                </a:solidFill>
                <a:round/>
                <a:headEnd/>
                <a:tailEnd/>
              </a:ln>
            </p:spPr>
            <p:txBody>
              <a:bodyPr wrap="none" anchor="ctr"/>
              <a:lstStyle/>
              <a:p>
                <a:pPr marL="0" marR="0" lvl="0" indent="0" defTabSz="914319" eaLnBrk="1" fontAlgn="auto" latinLnBrk="0" hangingPunct="1">
                  <a:lnSpc>
                    <a:spcPct val="100000"/>
                  </a:lnSpc>
                  <a:spcBef>
                    <a:spcPts val="0"/>
                  </a:spcBef>
                  <a:spcAft>
                    <a:spcPts val="0"/>
                  </a:spcAft>
                  <a:buClrTx/>
                  <a:buSzTx/>
                  <a:buFontTx/>
                  <a:buNone/>
                  <a:tabLst/>
                  <a:defRPr/>
                </a:pPr>
                <a:endParaRPr kumimoji="0" lang="sv-SE" sz="2000" b="0" i="0" u="none" strike="noStrike" kern="0" cap="none" spc="0" normalizeH="0" baseline="0" noProof="0">
                  <a:ln>
                    <a:noFill/>
                  </a:ln>
                  <a:solidFill>
                    <a:prstClr val="black"/>
                  </a:solidFill>
                  <a:effectLst/>
                  <a:uLnTx/>
                  <a:uFillTx/>
                  <a:latin typeface="Calibri"/>
                  <a:cs typeface="+mn-cs"/>
                </a:endParaRPr>
              </a:p>
            </p:txBody>
          </p:sp>
          <p:sp>
            <p:nvSpPr>
              <p:cNvPr id="551" name="Text Box 81">
                <a:extLst>
                  <a:ext uri="{FF2B5EF4-FFF2-40B4-BE49-F238E27FC236}">
                    <a16:creationId xmlns:a16="http://schemas.microsoft.com/office/drawing/2014/main" id="{71323008-6551-487F-980F-1DE7FDC3EAFF}"/>
                  </a:ext>
                </a:extLst>
              </p:cNvPr>
              <p:cNvSpPr txBox="1">
                <a:spLocks noChangeArrowheads="1"/>
              </p:cNvSpPr>
              <p:nvPr/>
            </p:nvSpPr>
            <p:spPr bwMode="auto">
              <a:xfrm>
                <a:off x="3213" y="2839"/>
                <a:ext cx="1281" cy="2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marL="0" marR="0" lvl="0" indent="0" defTabSz="914319"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a:ln>
                      <a:noFill/>
                    </a:ln>
                    <a:solidFill>
                      <a:srgbClr val="339966"/>
                    </a:solidFill>
                    <a:effectLst/>
                    <a:uLnTx/>
                    <a:uFillTx/>
                    <a:latin typeface="Gill Sans" charset="0"/>
                    <a:sym typeface="Gill Sans" charset="0"/>
                  </a:rPr>
                  <a:t>Steady State Sources</a:t>
                </a:r>
              </a:p>
            </p:txBody>
          </p:sp>
          <p:sp>
            <p:nvSpPr>
              <p:cNvPr id="552" name="Oval 82">
                <a:extLst>
                  <a:ext uri="{FF2B5EF4-FFF2-40B4-BE49-F238E27FC236}">
                    <a16:creationId xmlns:a16="http://schemas.microsoft.com/office/drawing/2014/main" id="{2B3CEC5F-794D-4108-AEA9-008C103C3F08}"/>
                  </a:ext>
                </a:extLst>
              </p:cNvPr>
              <p:cNvSpPr>
                <a:spLocks noChangeArrowheads="1"/>
              </p:cNvSpPr>
              <p:nvPr/>
            </p:nvSpPr>
            <p:spPr bwMode="auto">
              <a:xfrm>
                <a:off x="3052" y="2916"/>
                <a:ext cx="57" cy="57"/>
              </a:xfrm>
              <a:prstGeom prst="ellipse">
                <a:avLst/>
              </a:prstGeom>
              <a:solidFill>
                <a:srgbClr val="339966"/>
              </a:solidFill>
              <a:ln w="9525">
                <a:solidFill>
                  <a:sysClr val="windowText" lastClr="000000"/>
                </a:solidFill>
                <a:round/>
                <a:headEnd/>
                <a:tailEnd/>
              </a:ln>
            </p:spPr>
            <p:txBody>
              <a:bodyPr wrap="none" anchor="ctr"/>
              <a:lstStyle/>
              <a:p>
                <a:pPr marL="0" marR="0" lvl="0" indent="0" defTabSz="914319" eaLnBrk="1" fontAlgn="auto" latinLnBrk="0" hangingPunct="1">
                  <a:lnSpc>
                    <a:spcPct val="100000"/>
                  </a:lnSpc>
                  <a:spcBef>
                    <a:spcPts val="0"/>
                  </a:spcBef>
                  <a:spcAft>
                    <a:spcPts val="0"/>
                  </a:spcAft>
                  <a:buClrTx/>
                  <a:buSzTx/>
                  <a:buFontTx/>
                  <a:buNone/>
                  <a:tabLst/>
                  <a:defRPr/>
                </a:pPr>
                <a:endParaRPr kumimoji="0" lang="sv-SE" sz="2000" b="0" i="0" u="none" strike="noStrike" kern="0" cap="none" spc="0" normalizeH="0" baseline="0" noProof="0">
                  <a:ln>
                    <a:noFill/>
                  </a:ln>
                  <a:solidFill>
                    <a:prstClr val="black"/>
                  </a:solidFill>
                  <a:effectLst/>
                  <a:uLnTx/>
                  <a:uFillTx/>
                  <a:latin typeface="Calibri"/>
                  <a:cs typeface="+mn-cs"/>
                </a:endParaRPr>
              </a:p>
            </p:txBody>
          </p:sp>
          <p:sp>
            <p:nvSpPr>
              <p:cNvPr id="553" name="Rectangle 83">
                <a:extLst>
                  <a:ext uri="{FF2B5EF4-FFF2-40B4-BE49-F238E27FC236}">
                    <a16:creationId xmlns:a16="http://schemas.microsoft.com/office/drawing/2014/main" id="{280EAD39-595B-46EA-8240-A53CC224DC7B}"/>
                  </a:ext>
                </a:extLst>
              </p:cNvPr>
              <p:cNvSpPr>
                <a:spLocks noChangeArrowheads="1"/>
              </p:cNvSpPr>
              <p:nvPr/>
            </p:nvSpPr>
            <p:spPr bwMode="auto">
              <a:xfrm>
                <a:off x="2383" y="1665"/>
                <a:ext cx="356" cy="1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defTabSz="914319"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a:ln>
                      <a:noFill/>
                    </a:ln>
                    <a:solidFill>
                      <a:srgbClr val="339966"/>
                    </a:solidFill>
                    <a:effectLst/>
                    <a:uLnTx/>
                    <a:uFillTx/>
                    <a:latin typeface="Calibri"/>
                    <a:cs typeface="+mn-cs"/>
                  </a:rPr>
                  <a:t>HFBR</a:t>
                </a:r>
              </a:p>
            </p:txBody>
          </p:sp>
          <p:sp>
            <p:nvSpPr>
              <p:cNvPr id="554" name="Rectangle 84">
                <a:extLst>
                  <a:ext uri="{FF2B5EF4-FFF2-40B4-BE49-F238E27FC236}">
                    <a16:creationId xmlns:a16="http://schemas.microsoft.com/office/drawing/2014/main" id="{64F2377D-935A-4853-AA26-844D4629FD63}"/>
                  </a:ext>
                </a:extLst>
              </p:cNvPr>
              <p:cNvSpPr>
                <a:spLocks noChangeArrowheads="1"/>
              </p:cNvSpPr>
              <p:nvPr/>
            </p:nvSpPr>
            <p:spPr bwMode="auto">
              <a:xfrm>
                <a:off x="2402" y="1459"/>
                <a:ext cx="322" cy="1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defTabSz="914319"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a:ln>
                      <a:noFill/>
                    </a:ln>
                    <a:solidFill>
                      <a:srgbClr val="339966"/>
                    </a:solidFill>
                    <a:effectLst/>
                    <a:uLnTx/>
                    <a:uFillTx/>
                    <a:latin typeface="Calibri"/>
                    <a:cs typeface="+mn-cs"/>
                  </a:rPr>
                  <a:t>HFIR</a:t>
                </a:r>
              </a:p>
            </p:txBody>
          </p:sp>
          <p:sp>
            <p:nvSpPr>
              <p:cNvPr id="555" name="Rectangle 85">
                <a:extLst>
                  <a:ext uri="{FF2B5EF4-FFF2-40B4-BE49-F238E27FC236}">
                    <a16:creationId xmlns:a16="http://schemas.microsoft.com/office/drawing/2014/main" id="{BF335AD0-DA1B-4883-BA93-DB82B635EA2B}"/>
                  </a:ext>
                </a:extLst>
              </p:cNvPr>
              <p:cNvSpPr>
                <a:spLocks noChangeArrowheads="1"/>
              </p:cNvSpPr>
              <p:nvPr/>
            </p:nvSpPr>
            <p:spPr bwMode="auto">
              <a:xfrm>
                <a:off x="2015" y="1487"/>
                <a:ext cx="313" cy="1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defTabSz="914319"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a:ln>
                      <a:noFill/>
                    </a:ln>
                    <a:solidFill>
                      <a:srgbClr val="339966"/>
                    </a:solidFill>
                    <a:effectLst/>
                    <a:uLnTx/>
                    <a:uFillTx/>
                    <a:latin typeface="Calibri"/>
                    <a:cs typeface="+mn-cs"/>
                  </a:rPr>
                  <a:t>NRU</a:t>
                </a:r>
              </a:p>
            </p:txBody>
          </p:sp>
          <p:sp>
            <p:nvSpPr>
              <p:cNvPr id="556" name="Rectangle 86">
                <a:extLst>
                  <a:ext uri="{FF2B5EF4-FFF2-40B4-BE49-F238E27FC236}">
                    <a16:creationId xmlns:a16="http://schemas.microsoft.com/office/drawing/2014/main" id="{162DBC53-D5E3-4823-A588-E1011E844FFE}"/>
                  </a:ext>
                </a:extLst>
              </p:cNvPr>
              <p:cNvSpPr>
                <a:spLocks noChangeArrowheads="1"/>
              </p:cNvSpPr>
              <p:nvPr/>
            </p:nvSpPr>
            <p:spPr bwMode="auto">
              <a:xfrm>
                <a:off x="1588" y="1503"/>
                <a:ext cx="322" cy="1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defTabSz="914319"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339966"/>
                    </a:solidFill>
                    <a:effectLst/>
                    <a:uLnTx/>
                    <a:uFillTx/>
                    <a:latin typeface="Calibri"/>
                    <a:cs typeface="+mn-cs"/>
                  </a:rPr>
                  <a:t>MTR</a:t>
                </a:r>
              </a:p>
            </p:txBody>
          </p:sp>
          <p:sp>
            <p:nvSpPr>
              <p:cNvPr id="557" name="Rectangle 87">
                <a:extLst>
                  <a:ext uri="{FF2B5EF4-FFF2-40B4-BE49-F238E27FC236}">
                    <a16:creationId xmlns:a16="http://schemas.microsoft.com/office/drawing/2014/main" id="{BBB3A731-E447-48BA-8B9B-BCE5482BD315}"/>
                  </a:ext>
                </a:extLst>
              </p:cNvPr>
              <p:cNvSpPr>
                <a:spLocks noChangeArrowheads="1"/>
              </p:cNvSpPr>
              <p:nvPr/>
            </p:nvSpPr>
            <p:spPr bwMode="auto">
              <a:xfrm>
                <a:off x="1241" y="1646"/>
                <a:ext cx="300" cy="1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defTabSz="914319"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a:ln>
                      <a:noFill/>
                    </a:ln>
                    <a:solidFill>
                      <a:srgbClr val="339966"/>
                    </a:solidFill>
                    <a:effectLst/>
                    <a:uLnTx/>
                    <a:uFillTx/>
                    <a:latin typeface="Calibri"/>
                    <a:cs typeface="+mn-cs"/>
                  </a:rPr>
                  <a:t>NRX</a:t>
                </a:r>
              </a:p>
            </p:txBody>
          </p:sp>
          <p:sp>
            <p:nvSpPr>
              <p:cNvPr id="558" name="Rectangle 88">
                <a:extLst>
                  <a:ext uri="{FF2B5EF4-FFF2-40B4-BE49-F238E27FC236}">
                    <a16:creationId xmlns:a16="http://schemas.microsoft.com/office/drawing/2014/main" id="{1EA6E616-088D-444E-99A5-9884F4C2CBC8}"/>
                  </a:ext>
                </a:extLst>
              </p:cNvPr>
              <p:cNvSpPr>
                <a:spLocks noChangeArrowheads="1"/>
              </p:cNvSpPr>
              <p:nvPr/>
            </p:nvSpPr>
            <p:spPr bwMode="auto">
              <a:xfrm>
                <a:off x="1290" y="2470"/>
                <a:ext cx="316" cy="1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defTabSz="914319"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a:ln>
                      <a:noFill/>
                    </a:ln>
                    <a:solidFill>
                      <a:srgbClr val="339966"/>
                    </a:solidFill>
                    <a:effectLst/>
                    <a:uLnTx/>
                    <a:uFillTx/>
                    <a:latin typeface="Calibri"/>
                    <a:cs typeface="+mn-cs"/>
                  </a:rPr>
                  <a:t>CP-1</a:t>
                </a:r>
              </a:p>
            </p:txBody>
          </p:sp>
        </p:grpSp>
        <p:sp>
          <p:nvSpPr>
            <p:cNvPr id="524" name="Text Box 89">
              <a:extLst>
                <a:ext uri="{FF2B5EF4-FFF2-40B4-BE49-F238E27FC236}">
                  <a16:creationId xmlns:a16="http://schemas.microsoft.com/office/drawing/2014/main" id="{62EFCAEB-95FA-4C8A-816F-FE409596866D}"/>
                </a:ext>
              </a:extLst>
            </p:cNvPr>
            <p:cNvSpPr txBox="1">
              <a:spLocks noChangeArrowheads="1"/>
            </p:cNvSpPr>
            <p:nvPr/>
          </p:nvSpPr>
          <p:spPr bwMode="auto">
            <a:xfrm>
              <a:off x="1022" y="3637"/>
              <a:ext cx="372" cy="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marL="0" marR="0" lvl="0" indent="0" defTabSz="914319"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a:ln>
                    <a:noFill/>
                  </a:ln>
                  <a:solidFill>
                    <a:srgbClr val="666699"/>
                  </a:solidFill>
                  <a:effectLst/>
                  <a:uLnTx/>
                  <a:uFillTx/>
                  <a:latin typeface="Gill Sans" charset="0"/>
                  <a:sym typeface="Gill Sans" charset="0"/>
                </a:rPr>
                <a:t>1940</a:t>
              </a:r>
            </a:p>
          </p:txBody>
        </p:sp>
        <p:sp>
          <p:nvSpPr>
            <p:cNvPr id="525" name="Text Box 90">
              <a:extLst>
                <a:ext uri="{FF2B5EF4-FFF2-40B4-BE49-F238E27FC236}">
                  <a16:creationId xmlns:a16="http://schemas.microsoft.com/office/drawing/2014/main" id="{BE601012-AAA5-4222-B951-8B79B617FA28}"/>
                </a:ext>
              </a:extLst>
            </p:cNvPr>
            <p:cNvSpPr txBox="1">
              <a:spLocks noChangeArrowheads="1"/>
            </p:cNvSpPr>
            <p:nvPr/>
          </p:nvSpPr>
          <p:spPr bwMode="auto">
            <a:xfrm>
              <a:off x="1535" y="3637"/>
              <a:ext cx="372" cy="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marL="0" marR="0" lvl="0" indent="0" defTabSz="914319"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a:ln>
                    <a:noFill/>
                  </a:ln>
                  <a:solidFill>
                    <a:srgbClr val="666699"/>
                  </a:solidFill>
                  <a:effectLst/>
                  <a:uLnTx/>
                  <a:uFillTx/>
                  <a:latin typeface="Gill Sans" charset="0"/>
                  <a:sym typeface="Gill Sans" charset="0"/>
                </a:rPr>
                <a:t>1950</a:t>
              </a:r>
            </a:p>
          </p:txBody>
        </p:sp>
        <p:sp>
          <p:nvSpPr>
            <p:cNvPr id="526" name="Text Box 91">
              <a:extLst>
                <a:ext uri="{FF2B5EF4-FFF2-40B4-BE49-F238E27FC236}">
                  <a16:creationId xmlns:a16="http://schemas.microsoft.com/office/drawing/2014/main" id="{CBB3B28A-4FBB-47B5-A01A-B694DCB65C6E}"/>
                </a:ext>
              </a:extLst>
            </p:cNvPr>
            <p:cNvSpPr txBox="1">
              <a:spLocks noChangeArrowheads="1"/>
            </p:cNvSpPr>
            <p:nvPr/>
          </p:nvSpPr>
          <p:spPr bwMode="auto">
            <a:xfrm>
              <a:off x="2049" y="3637"/>
              <a:ext cx="372" cy="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marL="0" marR="0" lvl="0" indent="0" defTabSz="914319"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a:ln>
                    <a:noFill/>
                  </a:ln>
                  <a:solidFill>
                    <a:srgbClr val="666699"/>
                  </a:solidFill>
                  <a:effectLst/>
                  <a:uLnTx/>
                  <a:uFillTx/>
                  <a:latin typeface="Gill Sans" charset="0"/>
                  <a:sym typeface="Gill Sans" charset="0"/>
                </a:rPr>
                <a:t>1960</a:t>
              </a:r>
            </a:p>
          </p:txBody>
        </p:sp>
        <p:sp>
          <p:nvSpPr>
            <p:cNvPr id="527" name="Line 92">
              <a:extLst>
                <a:ext uri="{FF2B5EF4-FFF2-40B4-BE49-F238E27FC236}">
                  <a16:creationId xmlns:a16="http://schemas.microsoft.com/office/drawing/2014/main" id="{E6D72ED2-44FE-4905-A102-940716719E0C}"/>
                </a:ext>
              </a:extLst>
            </p:cNvPr>
            <p:cNvSpPr>
              <a:spLocks noChangeShapeType="1"/>
            </p:cNvSpPr>
            <p:nvPr/>
          </p:nvSpPr>
          <p:spPr bwMode="auto">
            <a:xfrm rot="-5400000">
              <a:off x="689" y="3495"/>
              <a:ext cx="0" cy="50"/>
            </a:xfrm>
            <a:prstGeom prst="line">
              <a:avLst/>
            </a:prstGeom>
            <a:noFill/>
            <a:ln w="38100">
              <a:solidFill>
                <a:srgbClr val="666699"/>
              </a:solidFill>
              <a:round/>
              <a:headEnd/>
              <a:tailEnd/>
            </a:ln>
            <a:extLst>
              <a:ext uri="{909E8E84-426E-40dd-AFC4-6F175D3DCCD1}">
                <a14:hiddenFill xmlns="" xmlns:a14="http://schemas.microsoft.com/office/drawing/2010/main">
                  <a:noFill/>
                </a14:hiddenFill>
              </a:ext>
            </a:extLst>
          </p:spPr>
          <p:txBody>
            <a:bodyPr/>
            <a:lstStyle/>
            <a:p>
              <a:pPr marL="0" marR="0" lvl="0" indent="0" defTabSz="914319"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Calibri"/>
                <a:cs typeface="+mn-cs"/>
              </a:endParaRPr>
            </a:p>
          </p:txBody>
        </p:sp>
        <p:sp>
          <p:nvSpPr>
            <p:cNvPr id="528" name="Line 93">
              <a:extLst>
                <a:ext uri="{FF2B5EF4-FFF2-40B4-BE49-F238E27FC236}">
                  <a16:creationId xmlns:a16="http://schemas.microsoft.com/office/drawing/2014/main" id="{9C8B86E1-77CA-4105-8572-95A2EBB52227}"/>
                </a:ext>
              </a:extLst>
            </p:cNvPr>
            <p:cNvSpPr>
              <a:spLocks noChangeShapeType="1"/>
            </p:cNvSpPr>
            <p:nvPr/>
          </p:nvSpPr>
          <p:spPr bwMode="auto">
            <a:xfrm rot="-5400000">
              <a:off x="689" y="2941"/>
              <a:ext cx="0" cy="50"/>
            </a:xfrm>
            <a:prstGeom prst="line">
              <a:avLst/>
            </a:prstGeom>
            <a:noFill/>
            <a:ln w="38100">
              <a:solidFill>
                <a:srgbClr val="666699"/>
              </a:solidFill>
              <a:round/>
              <a:headEnd/>
              <a:tailEnd/>
            </a:ln>
            <a:extLst>
              <a:ext uri="{909E8E84-426E-40dd-AFC4-6F175D3DCCD1}">
                <a14:hiddenFill xmlns="" xmlns:a14="http://schemas.microsoft.com/office/drawing/2010/main">
                  <a:noFill/>
                </a14:hiddenFill>
              </a:ext>
            </a:extLst>
          </p:spPr>
          <p:txBody>
            <a:bodyPr/>
            <a:lstStyle/>
            <a:p>
              <a:pPr marL="0" marR="0" lvl="0" indent="0" defTabSz="914319"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Calibri"/>
                <a:cs typeface="+mn-cs"/>
              </a:endParaRPr>
            </a:p>
          </p:txBody>
        </p:sp>
        <p:sp>
          <p:nvSpPr>
            <p:cNvPr id="529" name="Rectangle 94">
              <a:extLst>
                <a:ext uri="{FF2B5EF4-FFF2-40B4-BE49-F238E27FC236}">
                  <a16:creationId xmlns:a16="http://schemas.microsoft.com/office/drawing/2014/main" id="{1737FA84-0CF4-47A7-AAF2-44A2577CF9FE}"/>
                </a:ext>
              </a:extLst>
            </p:cNvPr>
            <p:cNvSpPr>
              <a:spLocks noChangeArrowheads="1"/>
            </p:cNvSpPr>
            <p:nvPr/>
          </p:nvSpPr>
          <p:spPr bwMode="auto">
            <a:xfrm rot="16200000">
              <a:off x="-488" y="2051"/>
              <a:ext cx="1539" cy="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defTabSz="914319"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srgbClr val="666699"/>
                  </a:solidFill>
                  <a:effectLst/>
                  <a:uLnTx/>
                  <a:uFillTx/>
                  <a:latin typeface="Calibri"/>
                  <a:cs typeface="+mn-cs"/>
                </a:rPr>
                <a:t>Peak Thermal flux n/cm</a:t>
              </a:r>
              <a:r>
                <a:rPr kumimoji="0" lang="en-GB" sz="1600" b="0" i="0" u="none" strike="noStrike" kern="0" cap="none" spc="0" normalizeH="0" baseline="30000" noProof="0" dirty="0">
                  <a:ln>
                    <a:noFill/>
                  </a:ln>
                  <a:solidFill>
                    <a:srgbClr val="666699"/>
                  </a:solidFill>
                  <a:effectLst/>
                  <a:uLnTx/>
                  <a:uFillTx/>
                  <a:latin typeface="Calibri"/>
                  <a:cs typeface="+mn-cs"/>
                </a:rPr>
                <a:t>2</a:t>
              </a:r>
              <a:r>
                <a:rPr kumimoji="0" lang="en-GB" sz="1600" b="0" i="0" u="none" strike="noStrike" kern="0" cap="none" spc="0" normalizeH="0" baseline="0" noProof="0" dirty="0">
                  <a:ln>
                    <a:noFill/>
                  </a:ln>
                  <a:solidFill>
                    <a:srgbClr val="666699"/>
                  </a:solidFill>
                  <a:effectLst/>
                  <a:uLnTx/>
                  <a:uFillTx/>
                  <a:latin typeface="Calibri"/>
                  <a:cs typeface="+mn-cs"/>
                </a:rPr>
                <a:t>-s</a:t>
              </a:r>
            </a:p>
          </p:txBody>
        </p:sp>
        <p:sp>
          <p:nvSpPr>
            <p:cNvPr id="530" name="Rectangle 95">
              <a:extLst>
                <a:ext uri="{FF2B5EF4-FFF2-40B4-BE49-F238E27FC236}">
                  <a16:creationId xmlns:a16="http://schemas.microsoft.com/office/drawing/2014/main" id="{0D998290-03DD-4B8A-B451-960727E1A0D4}"/>
                </a:ext>
              </a:extLst>
            </p:cNvPr>
            <p:cNvSpPr>
              <a:spLocks noChangeArrowheads="1"/>
            </p:cNvSpPr>
            <p:nvPr/>
          </p:nvSpPr>
          <p:spPr bwMode="auto">
            <a:xfrm>
              <a:off x="795" y="3961"/>
              <a:ext cx="3518" cy="1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pPr marL="0" marR="0" lvl="0" indent="0" defTabSz="914319"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prstClr val="black"/>
                  </a:solidFill>
                  <a:effectLst/>
                  <a:uLnTx/>
                  <a:uFillTx/>
                  <a:latin typeface="Calibri"/>
                  <a:cs typeface="+mn-cs"/>
                </a:rPr>
                <a:t>(Updated from </a:t>
              </a:r>
              <a:r>
                <a:rPr kumimoji="0" lang="en-GB" sz="1200" b="0" i="1" u="none" strike="noStrike" kern="0" cap="none" spc="0" normalizeH="0" baseline="0" noProof="0" dirty="0">
                  <a:ln>
                    <a:noFill/>
                  </a:ln>
                  <a:solidFill>
                    <a:prstClr val="black"/>
                  </a:solidFill>
                  <a:effectLst/>
                  <a:uLnTx/>
                  <a:uFillTx/>
                  <a:latin typeface="Calibri"/>
                  <a:cs typeface="+mn-cs"/>
                </a:rPr>
                <a:t>Neutron Scattering</a:t>
              </a:r>
              <a:r>
                <a:rPr kumimoji="0" lang="en-GB" sz="1200" b="0" i="0" u="none" strike="noStrike" kern="0" cap="none" spc="0" normalizeH="0" baseline="0" noProof="0" dirty="0">
                  <a:ln>
                    <a:noFill/>
                  </a:ln>
                  <a:solidFill>
                    <a:prstClr val="black"/>
                  </a:solidFill>
                  <a:effectLst/>
                  <a:uLnTx/>
                  <a:uFillTx/>
                  <a:latin typeface="Calibri"/>
                  <a:cs typeface="+mn-cs"/>
                </a:rPr>
                <a:t>, K. </a:t>
              </a:r>
              <a:r>
                <a:rPr kumimoji="0" lang="en-GB" sz="1200" b="0" i="0" u="none" strike="noStrike" kern="0" cap="none" spc="0" normalizeH="0" baseline="0" noProof="0" dirty="0" err="1">
                  <a:ln>
                    <a:noFill/>
                  </a:ln>
                  <a:solidFill>
                    <a:prstClr val="black"/>
                  </a:solidFill>
                  <a:effectLst/>
                  <a:uLnTx/>
                  <a:uFillTx/>
                  <a:latin typeface="Calibri"/>
                  <a:cs typeface="+mn-cs"/>
                </a:rPr>
                <a:t>Sköld</a:t>
              </a:r>
              <a:r>
                <a:rPr kumimoji="0" lang="en-GB" sz="1200" b="0" i="0" u="none" strike="noStrike" kern="0" cap="none" spc="0" normalizeH="0" baseline="0" noProof="0" dirty="0">
                  <a:ln>
                    <a:noFill/>
                  </a:ln>
                  <a:solidFill>
                    <a:prstClr val="black"/>
                  </a:solidFill>
                  <a:effectLst/>
                  <a:uLnTx/>
                  <a:uFillTx/>
                  <a:latin typeface="Calibri"/>
                  <a:cs typeface="+mn-cs"/>
                </a:rPr>
                <a:t> and D. L. Price, eds., Academic Press, 1986) </a:t>
              </a:r>
            </a:p>
          </p:txBody>
        </p:sp>
        <p:sp>
          <p:nvSpPr>
            <p:cNvPr id="531" name="Rectangle 96">
              <a:extLst>
                <a:ext uri="{FF2B5EF4-FFF2-40B4-BE49-F238E27FC236}">
                  <a16:creationId xmlns:a16="http://schemas.microsoft.com/office/drawing/2014/main" id="{83F09C21-9B05-4133-AFC2-930D0F8C3AAE}"/>
                </a:ext>
              </a:extLst>
            </p:cNvPr>
            <p:cNvSpPr>
              <a:spLocks noChangeArrowheads="1"/>
            </p:cNvSpPr>
            <p:nvPr/>
          </p:nvSpPr>
          <p:spPr bwMode="auto">
            <a:xfrm>
              <a:off x="4630" y="1649"/>
              <a:ext cx="52" cy="55"/>
            </a:xfrm>
            <a:prstGeom prst="rect">
              <a:avLst/>
            </a:prstGeom>
            <a:solidFill>
              <a:srgbClr val="CC00CC"/>
            </a:solidFill>
            <a:ln w="9525">
              <a:solidFill>
                <a:sysClr val="windowText" lastClr="000000"/>
              </a:solidFill>
              <a:miter lim="800000"/>
              <a:headEnd/>
              <a:tailEnd/>
            </a:ln>
          </p:spPr>
          <p:txBody>
            <a:bodyPr wrap="none" anchor="ctr"/>
            <a:lstStyle/>
            <a:p>
              <a:pPr marL="0" marR="0" lvl="0" indent="0" defTabSz="914319" eaLnBrk="1" fontAlgn="auto" latinLnBrk="0" hangingPunct="1">
                <a:lnSpc>
                  <a:spcPct val="100000"/>
                </a:lnSpc>
                <a:spcBef>
                  <a:spcPts val="0"/>
                </a:spcBef>
                <a:spcAft>
                  <a:spcPts val="0"/>
                </a:spcAft>
                <a:buClrTx/>
                <a:buSzTx/>
                <a:buFontTx/>
                <a:buNone/>
                <a:tabLst/>
                <a:defRPr/>
              </a:pPr>
              <a:endParaRPr kumimoji="0" lang="sv-SE" sz="2000" b="0" i="0" u="none" strike="noStrike" kern="0" cap="none" spc="0" normalizeH="0" baseline="0" noProof="0">
                <a:ln>
                  <a:noFill/>
                </a:ln>
                <a:solidFill>
                  <a:prstClr val="black"/>
                </a:solidFill>
                <a:effectLst/>
                <a:uLnTx/>
                <a:uFillTx/>
                <a:latin typeface="Calibri"/>
                <a:cs typeface="+mn-cs"/>
              </a:endParaRPr>
            </a:p>
          </p:txBody>
        </p:sp>
        <p:sp>
          <p:nvSpPr>
            <p:cNvPr id="532" name="Line 97">
              <a:extLst>
                <a:ext uri="{FF2B5EF4-FFF2-40B4-BE49-F238E27FC236}">
                  <a16:creationId xmlns:a16="http://schemas.microsoft.com/office/drawing/2014/main" id="{F0DD33AF-4E91-4E7C-B425-9305D8E01AA0}"/>
                </a:ext>
              </a:extLst>
            </p:cNvPr>
            <p:cNvSpPr>
              <a:spLocks noChangeShapeType="1"/>
            </p:cNvSpPr>
            <p:nvPr/>
          </p:nvSpPr>
          <p:spPr bwMode="auto">
            <a:xfrm>
              <a:off x="2883" y="1839"/>
              <a:ext cx="2163" cy="1"/>
            </a:xfrm>
            <a:prstGeom prst="line">
              <a:avLst/>
            </a:prstGeom>
            <a:noFill/>
            <a:ln w="38100">
              <a:solidFill>
                <a:srgbClr val="339966"/>
              </a:solidFill>
              <a:round/>
              <a:headEnd type="none" w="sm" len="sm"/>
              <a:tailEnd type="none" w="sm" len="sm"/>
            </a:ln>
            <a:extLst>
              <a:ext uri="{909E8E84-426E-40dd-AFC4-6F175D3DCCD1}">
                <a14:hiddenFill xmlns="" xmlns:a14="http://schemas.microsoft.com/office/drawing/2010/main">
                  <a:noFill/>
                </a14:hiddenFill>
              </a:ext>
            </a:extLst>
          </p:spPr>
          <p:txBody>
            <a:bodyPr/>
            <a:lstStyle/>
            <a:p>
              <a:pPr marL="0" marR="0" lvl="0" indent="0" defTabSz="914319"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Calibri"/>
                <a:cs typeface="+mn-cs"/>
              </a:endParaRPr>
            </a:p>
          </p:txBody>
        </p:sp>
        <p:grpSp>
          <p:nvGrpSpPr>
            <p:cNvPr id="533" name="Group 98">
              <a:extLst>
                <a:ext uri="{FF2B5EF4-FFF2-40B4-BE49-F238E27FC236}">
                  <a16:creationId xmlns:a16="http://schemas.microsoft.com/office/drawing/2014/main" id="{BDD945D8-2E5D-4F3A-BA7E-945FD00C7D41}"/>
                </a:ext>
              </a:extLst>
            </p:cNvPr>
            <p:cNvGrpSpPr>
              <a:grpSpLocks/>
            </p:cNvGrpSpPr>
            <p:nvPr/>
          </p:nvGrpSpPr>
          <p:grpSpPr bwMode="auto">
            <a:xfrm>
              <a:off x="4393" y="1886"/>
              <a:ext cx="373" cy="209"/>
              <a:chOff x="4600" y="1675"/>
              <a:chExt cx="400" cy="214"/>
            </a:xfrm>
          </p:grpSpPr>
          <p:sp>
            <p:nvSpPr>
              <p:cNvPr id="539" name="Rectangle 99">
                <a:extLst>
                  <a:ext uri="{FF2B5EF4-FFF2-40B4-BE49-F238E27FC236}">
                    <a16:creationId xmlns:a16="http://schemas.microsoft.com/office/drawing/2014/main" id="{4C6B35B3-8F7B-4173-B70E-8A89EB3FED28}"/>
                  </a:ext>
                </a:extLst>
              </p:cNvPr>
              <p:cNvSpPr>
                <a:spLocks noChangeArrowheads="1"/>
              </p:cNvSpPr>
              <p:nvPr/>
            </p:nvSpPr>
            <p:spPr bwMode="auto">
              <a:xfrm>
                <a:off x="4600" y="1704"/>
                <a:ext cx="400" cy="1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defTabSz="914319"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a:ln>
                      <a:noFill/>
                    </a:ln>
                    <a:solidFill>
                      <a:srgbClr val="339966"/>
                    </a:solidFill>
                    <a:effectLst/>
                    <a:uLnTx/>
                    <a:uFillTx/>
                    <a:latin typeface="Calibri"/>
                    <a:cs typeface="+mn-cs"/>
                  </a:rPr>
                  <a:t>FRM-II</a:t>
                </a:r>
              </a:p>
            </p:txBody>
          </p:sp>
          <p:sp>
            <p:nvSpPr>
              <p:cNvPr id="540" name="Oval 100">
                <a:extLst>
                  <a:ext uri="{FF2B5EF4-FFF2-40B4-BE49-F238E27FC236}">
                    <a16:creationId xmlns:a16="http://schemas.microsoft.com/office/drawing/2014/main" id="{8B625DF8-323D-4119-A590-A8B8A02EA3C5}"/>
                  </a:ext>
                </a:extLst>
              </p:cNvPr>
              <p:cNvSpPr>
                <a:spLocks noChangeArrowheads="1"/>
              </p:cNvSpPr>
              <p:nvPr/>
            </p:nvSpPr>
            <p:spPr bwMode="auto">
              <a:xfrm>
                <a:off x="4600" y="1675"/>
                <a:ext cx="57" cy="57"/>
              </a:xfrm>
              <a:prstGeom prst="ellipse">
                <a:avLst/>
              </a:prstGeom>
              <a:solidFill>
                <a:srgbClr val="339966"/>
              </a:solidFill>
              <a:ln w="9525">
                <a:solidFill>
                  <a:sysClr val="windowText" lastClr="000000"/>
                </a:solidFill>
                <a:round/>
                <a:headEnd/>
                <a:tailEnd/>
              </a:ln>
            </p:spPr>
            <p:txBody>
              <a:bodyPr wrap="none" anchor="ctr"/>
              <a:lstStyle/>
              <a:p>
                <a:pPr marL="0" marR="0" lvl="0" indent="0" defTabSz="914319" eaLnBrk="1" fontAlgn="auto" latinLnBrk="0" hangingPunct="1">
                  <a:lnSpc>
                    <a:spcPct val="100000"/>
                  </a:lnSpc>
                  <a:spcBef>
                    <a:spcPts val="0"/>
                  </a:spcBef>
                  <a:spcAft>
                    <a:spcPts val="0"/>
                  </a:spcAft>
                  <a:buClrTx/>
                  <a:buSzTx/>
                  <a:buFontTx/>
                  <a:buNone/>
                  <a:tabLst/>
                  <a:defRPr/>
                </a:pPr>
                <a:endParaRPr kumimoji="0" lang="sv-SE" sz="2000" b="0" i="0" u="none" strike="noStrike" kern="0" cap="none" spc="0" normalizeH="0" baseline="0" noProof="0">
                  <a:ln>
                    <a:noFill/>
                  </a:ln>
                  <a:solidFill>
                    <a:prstClr val="black"/>
                  </a:solidFill>
                  <a:effectLst/>
                  <a:uLnTx/>
                  <a:uFillTx/>
                  <a:latin typeface="Calibri"/>
                  <a:cs typeface="+mn-cs"/>
                </a:endParaRPr>
              </a:p>
            </p:txBody>
          </p:sp>
        </p:grpSp>
        <p:grpSp>
          <p:nvGrpSpPr>
            <p:cNvPr id="534" name="Group 101">
              <a:extLst>
                <a:ext uri="{FF2B5EF4-FFF2-40B4-BE49-F238E27FC236}">
                  <a16:creationId xmlns:a16="http://schemas.microsoft.com/office/drawing/2014/main" id="{73789D24-4CBA-4705-A907-9D68F82DD783}"/>
                </a:ext>
              </a:extLst>
            </p:cNvPr>
            <p:cNvGrpSpPr>
              <a:grpSpLocks/>
            </p:cNvGrpSpPr>
            <p:nvPr/>
          </p:nvGrpSpPr>
          <p:grpSpPr bwMode="auto">
            <a:xfrm>
              <a:off x="3920" y="1992"/>
              <a:ext cx="311" cy="216"/>
              <a:chOff x="4095" y="1784"/>
              <a:chExt cx="333" cy="221"/>
            </a:xfrm>
          </p:grpSpPr>
          <p:sp>
            <p:nvSpPr>
              <p:cNvPr id="537" name="Oval 102">
                <a:extLst>
                  <a:ext uri="{FF2B5EF4-FFF2-40B4-BE49-F238E27FC236}">
                    <a16:creationId xmlns:a16="http://schemas.microsoft.com/office/drawing/2014/main" id="{9D40FF07-94CA-4EA2-8F69-3FB901019D62}"/>
                  </a:ext>
                </a:extLst>
              </p:cNvPr>
              <p:cNvSpPr>
                <a:spLocks noChangeArrowheads="1"/>
              </p:cNvSpPr>
              <p:nvPr/>
            </p:nvSpPr>
            <p:spPr bwMode="auto">
              <a:xfrm>
                <a:off x="4111" y="1784"/>
                <a:ext cx="57" cy="57"/>
              </a:xfrm>
              <a:prstGeom prst="ellipse">
                <a:avLst/>
              </a:prstGeom>
              <a:solidFill>
                <a:srgbClr val="339966"/>
              </a:solidFill>
              <a:ln w="9525">
                <a:solidFill>
                  <a:sysClr val="windowText" lastClr="000000"/>
                </a:solidFill>
                <a:round/>
                <a:headEnd/>
                <a:tailEnd/>
              </a:ln>
            </p:spPr>
            <p:txBody>
              <a:bodyPr wrap="none" anchor="ctr"/>
              <a:lstStyle/>
              <a:p>
                <a:pPr marL="0" marR="0" lvl="0" indent="0" defTabSz="914319" eaLnBrk="1" fontAlgn="auto" latinLnBrk="0" hangingPunct="1">
                  <a:lnSpc>
                    <a:spcPct val="100000"/>
                  </a:lnSpc>
                  <a:spcBef>
                    <a:spcPts val="0"/>
                  </a:spcBef>
                  <a:spcAft>
                    <a:spcPts val="0"/>
                  </a:spcAft>
                  <a:buClrTx/>
                  <a:buSzTx/>
                  <a:buFontTx/>
                  <a:buNone/>
                  <a:tabLst/>
                  <a:defRPr/>
                </a:pPr>
                <a:endParaRPr kumimoji="0" lang="sv-SE" sz="2000" b="0" i="0" u="none" strike="noStrike" kern="0" cap="none" spc="0" normalizeH="0" baseline="0" noProof="0">
                  <a:ln>
                    <a:noFill/>
                  </a:ln>
                  <a:solidFill>
                    <a:prstClr val="black"/>
                  </a:solidFill>
                  <a:effectLst/>
                  <a:uLnTx/>
                  <a:uFillTx/>
                  <a:latin typeface="Calibri"/>
                  <a:cs typeface="+mn-cs"/>
                </a:endParaRPr>
              </a:p>
            </p:txBody>
          </p:sp>
          <p:sp>
            <p:nvSpPr>
              <p:cNvPr id="538" name="Rectangle 103">
                <a:extLst>
                  <a:ext uri="{FF2B5EF4-FFF2-40B4-BE49-F238E27FC236}">
                    <a16:creationId xmlns:a16="http://schemas.microsoft.com/office/drawing/2014/main" id="{A37F1859-0CFA-41CA-A3ED-D48AF5AC99E0}"/>
                  </a:ext>
                </a:extLst>
              </p:cNvPr>
              <p:cNvSpPr>
                <a:spLocks noChangeArrowheads="1"/>
              </p:cNvSpPr>
              <p:nvPr/>
            </p:nvSpPr>
            <p:spPr bwMode="auto">
              <a:xfrm>
                <a:off x="4095" y="1820"/>
                <a:ext cx="333" cy="1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defTabSz="914319"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a:ln>
                      <a:noFill/>
                    </a:ln>
                    <a:solidFill>
                      <a:srgbClr val="339966"/>
                    </a:solidFill>
                    <a:effectLst/>
                    <a:uLnTx/>
                    <a:uFillTx/>
                    <a:latin typeface="Calibri"/>
                    <a:cs typeface="+mn-cs"/>
                  </a:rPr>
                  <a:t>SINQ</a:t>
                </a:r>
              </a:p>
            </p:txBody>
          </p:sp>
        </p:grpSp>
        <p:sp>
          <p:nvSpPr>
            <p:cNvPr id="536" name="Rectangle 105">
              <a:extLst>
                <a:ext uri="{FF2B5EF4-FFF2-40B4-BE49-F238E27FC236}">
                  <a16:creationId xmlns:a16="http://schemas.microsoft.com/office/drawing/2014/main" id="{172E2AC3-B5D5-4E75-BCDF-C582AC128290}"/>
                </a:ext>
              </a:extLst>
            </p:cNvPr>
            <p:cNvSpPr>
              <a:spLocks noChangeArrowheads="1"/>
            </p:cNvSpPr>
            <p:nvPr/>
          </p:nvSpPr>
          <p:spPr bwMode="auto">
            <a:xfrm>
              <a:off x="4539" y="1686"/>
              <a:ext cx="266" cy="1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defTabSz="914319"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CC00CC"/>
                  </a:solidFill>
                  <a:effectLst/>
                  <a:uLnTx/>
                  <a:uFillTx/>
                  <a:latin typeface="Calibri"/>
                  <a:cs typeface="+mn-cs"/>
                </a:rPr>
                <a:t>SNS</a:t>
              </a:r>
            </a:p>
          </p:txBody>
        </p:sp>
      </p:grpSp>
      <p:sp>
        <p:nvSpPr>
          <p:cNvPr id="583" name="Rectangle 96">
            <a:extLst>
              <a:ext uri="{FF2B5EF4-FFF2-40B4-BE49-F238E27FC236}">
                <a16:creationId xmlns:a16="http://schemas.microsoft.com/office/drawing/2014/main" id="{24735724-64C4-4439-A61D-C8BCDFED1EC3}"/>
              </a:ext>
            </a:extLst>
          </p:cNvPr>
          <p:cNvSpPr>
            <a:spLocks noChangeArrowheads="1"/>
          </p:cNvSpPr>
          <p:nvPr/>
        </p:nvSpPr>
        <p:spPr bwMode="auto">
          <a:xfrm>
            <a:off x="7532577" y="2190741"/>
            <a:ext cx="83104" cy="84489"/>
          </a:xfrm>
          <a:prstGeom prst="rect">
            <a:avLst/>
          </a:prstGeom>
          <a:solidFill>
            <a:srgbClr val="CC00CC"/>
          </a:solidFill>
          <a:ln w="9525">
            <a:solidFill>
              <a:sysClr val="windowText" lastClr="000000"/>
            </a:solidFill>
            <a:miter lim="800000"/>
            <a:headEnd/>
            <a:tailEnd/>
          </a:ln>
        </p:spPr>
        <p:txBody>
          <a:bodyPr wrap="none" anchor="ctr"/>
          <a:lstStyle/>
          <a:p>
            <a:pPr marL="0" marR="0" lvl="0" indent="0" defTabSz="914319" eaLnBrk="1" fontAlgn="auto" latinLnBrk="0" hangingPunct="1">
              <a:lnSpc>
                <a:spcPct val="100000"/>
              </a:lnSpc>
              <a:spcBef>
                <a:spcPts val="0"/>
              </a:spcBef>
              <a:spcAft>
                <a:spcPts val="0"/>
              </a:spcAft>
              <a:buClrTx/>
              <a:buSzTx/>
              <a:buFontTx/>
              <a:buNone/>
              <a:tabLst/>
              <a:defRPr/>
            </a:pPr>
            <a:endParaRPr kumimoji="0" lang="sv-SE" sz="2000" b="0" i="0" u="none" strike="noStrike" kern="0" cap="none" spc="0" normalizeH="0" baseline="0" noProof="0">
              <a:ln>
                <a:noFill/>
              </a:ln>
              <a:solidFill>
                <a:prstClr val="black"/>
              </a:solidFill>
              <a:effectLst/>
              <a:uLnTx/>
              <a:uFillTx/>
              <a:latin typeface="Calibri"/>
              <a:cs typeface="+mn-cs"/>
            </a:endParaRPr>
          </a:p>
        </p:txBody>
      </p:sp>
      <p:sp>
        <p:nvSpPr>
          <p:cNvPr id="584" name="Rectangle 105">
            <a:extLst>
              <a:ext uri="{FF2B5EF4-FFF2-40B4-BE49-F238E27FC236}">
                <a16:creationId xmlns:a16="http://schemas.microsoft.com/office/drawing/2014/main" id="{DCFD7F0B-9015-42EE-9C19-AD6021ED19A0}"/>
              </a:ext>
            </a:extLst>
          </p:cNvPr>
          <p:cNvSpPr>
            <a:spLocks noChangeArrowheads="1"/>
          </p:cNvSpPr>
          <p:nvPr/>
        </p:nvSpPr>
        <p:spPr bwMode="auto">
          <a:xfrm>
            <a:off x="7308182" y="1899856"/>
            <a:ext cx="614997"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defTabSz="914319" fontAlgn="auto">
              <a:spcBef>
                <a:spcPts val="0"/>
              </a:spcBef>
              <a:spcAft>
                <a:spcPts val="0"/>
              </a:spcAft>
            </a:pPr>
            <a:r>
              <a:rPr lang="en-GB" sz="1200" dirty="0">
                <a:solidFill>
                  <a:srgbClr val="CC00CC"/>
                </a:solidFill>
                <a:latin typeface="Calibri"/>
                <a:cs typeface="+mn-cs"/>
              </a:rPr>
              <a:t>J-PARC</a:t>
            </a:r>
          </a:p>
        </p:txBody>
      </p:sp>
      <p:sp>
        <p:nvSpPr>
          <p:cNvPr id="672" name="Line 22">
            <a:extLst>
              <a:ext uri="{FF2B5EF4-FFF2-40B4-BE49-F238E27FC236}">
                <a16:creationId xmlns:a16="http://schemas.microsoft.com/office/drawing/2014/main" id="{7B917CBC-FF86-48AE-8EA3-9FCADE805BC4}"/>
              </a:ext>
            </a:extLst>
          </p:cNvPr>
          <p:cNvSpPr>
            <a:spLocks noChangeShapeType="1"/>
          </p:cNvSpPr>
          <p:nvPr/>
        </p:nvSpPr>
        <p:spPr bwMode="auto">
          <a:xfrm>
            <a:off x="9474852" y="5142874"/>
            <a:ext cx="0" cy="78344"/>
          </a:xfrm>
          <a:prstGeom prst="line">
            <a:avLst/>
          </a:prstGeom>
          <a:noFill/>
          <a:ln w="38100">
            <a:solidFill>
              <a:srgbClr val="666699"/>
            </a:solidFill>
            <a:round/>
            <a:headEnd/>
            <a:tailEnd/>
          </a:ln>
          <a:extLst>
            <a:ext uri="{909E8E84-426E-40dd-AFC4-6F175D3DCCD1}">
              <a14:hiddenFill xmlns="" xmlns:a14="http://schemas.microsoft.com/office/drawing/2010/main">
                <a:noFill/>
              </a14:hiddenFill>
            </a:ext>
          </a:extLst>
        </p:spPr>
        <p:txBody>
          <a:bodyPr/>
          <a:lstStyle/>
          <a:p>
            <a:pPr marL="0" marR="0" lvl="0" indent="0" defTabSz="914319"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Calibri"/>
              <a:cs typeface="+mn-cs"/>
            </a:endParaRPr>
          </a:p>
        </p:txBody>
      </p:sp>
      <p:sp>
        <p:nvSpPr>
          <p:cNvPr id="674" name="Line 24">
            <a:extLst>
              <a:ext uri="{FF2B5EF4-FFF2-40B4-BE49-F238E27FC236}">
                <a16:creationId xmlns:a16="http://schemas.microsoft.com/office/drawing/2014/main" id="{CF95EC43-7E49-4CD0-BC8C-D7A14C03690F}"/>
              </a:ext>
            </a:extLst>
          </p:cNvPr>
          <p:cNvSpPr>
            <a:spLocks noChangeShapeType="1"/>
          </p:cNvSpPr>
          <p:nvPr/>
        </p:nvSpPr>
        <p:spPr bwMode="auto">
          <a:xfrm>
            <a:off x="10299531" y="5142874"/>
            <a:ext cx="0" cy="78344"/>
          </a:xfrm>
          <a:prstGeom prst="line">
            <a:avLst/>
          </a:prstGeom>
          <a:noFill/>
          <a:ln w="38100">
            <a:solidFill>
              <a:srgbClr val="666699"/>
            </a:solidFill>
            <a:round/>
            <a:headEnd/>
            <a:tailEnd/>
          </a:ln>
          <a:extLst>
            <a:ext uri="{909E8E84-426E-40dd-AFC4-6F175D3DCCD1}">
              <a14:hiddenFill xmlns="" xmlns:a14="http://schemas.microsoft.com/office/drawing/2010/main">
                <a:noFill/>
              </a14:hiddenFill>
            </a:ext>
          </a:extLst>
        </p:spPr>
        <p:txBody>
          <a:bodyPr/>
          <a:lstStyle/>
          <a:p>
            <a:pPr marL="0" marR="0" lvl="0" indent="0" defTabSz="914319"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Calibri"/>
              <a:cs typeface="+mn-cs"/>
            </a:endParaRPr>
          </a:p>
        </p:txBody>
      </p:sp>
      <p:sp>
        <p:nvSpPr>
          <p:cNvPr id="664" name="Line 31">
            <a:extLst>
              <a:ext uri="{FF2B5EF4-FFF2-40B4-BE49-F238E27FC236}">
                <a16:creationId xmlns:a16="http://schemas.microsoft.com/office/drawing/2014/main" id="{B69F49E1-94BB-47E9-9510-424F1C615DC7}"/>
              </a:ext>
            </a:extLst>
          </p:cNvPr>
          <p:cNvSpPr>
            <a:spLocks noChangeShapeType="1"/>
          </p:cNvSpPr>
          <p:nvPr/>
        </p:nvSpPr>
        <p:spPr bwMode="auto">
          <a:xfrm>
            <a:off x="9474852" y="1488349"/>
            <a:ext cx="0" cy="78344"/>
          </a:xfrm>
          <a:prstGeom prst="line">
            <a:avLst/>
          </a:prstGeom>
          <a:noFill/>
          <a:ln w="38100">
            <a:solidFill>
              <a:srgbClr val="666699"/>
            </a:solidFill>
            <a:round/>
            <a:headEnd/>
            <a:tailEnd/>
          </a:ln>
          <a:extLst>
            <a:ext uri="{909E8E84-426E-40dd-AFC4-6F175D3DCCD1}">
              <a14:hiddenFill xmlns="" xmlns:a14="http://schemas.microsoft.com/office/drawing/2010/main">
                <a:noFill/>
              </a14:hiddenFill>
            </a:ext>
          </a:extLst>
        </p:spPr>
        <p:txBody>
          <a:bodyPr/>
          <a:lstStyle/>
          <a:p>
            <a:pPr marL="0" marR="0" lvl="0" indent="0" defTabSz="914319"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Calibri"/>
              <a:cs typeface="+mn-cs"/>
            </a:endParaRPr>
          </a:p>
        </p:txBody>
      </p:sp>
      <p:sp>
        <p:nvSpPr>
          <p:cNvPr id="666" name="Line 33">
            <a:extLst>
              <a:ext uri="{FF2B5EF4-FFF2-40B4-BE49-F238E27FC236}">
                <a16:creationId xmlns:a16="http://schemas.microsoft.com/office/drawing/2014/main" id="{4F0E3D3E-BF6A-4434-A2CD-E92B7BEF4A79}"/>
              </a:ext>
            </a:extLst>
          </p:cNvPr>
          <p:cNvSpPr>
            <a:spLocks noChangeShapeType="1"/>
          </p:cNvSpPr>
          <p:nvPr/>
        </p:nvSpPr>
        <p:spPr bwMode="auto">
          <a:xfrm>
            <a:off x="10299531" y="1488349"/>
            <a:ext cx="0" cy="78344"/>
          </a:xfrm>
          <a:prstGeom prst="line">
            <a:avLst/>
          </a:prstGeom>
          <a:noFill/>
          <a:ln w="38100">
            <a:solidFill>
              <a:srgbClr val="666699"/>
            </a:solidFill>
            <a:round/>
            <a:headEnd/>
            <a:tailEnd/>
          </a:ln>
          <a:extLst>
            <a:ext uri="{909E8E84-426E-40dd-AFC4-6F175D3DCCD1}">
              <a14:hiddenFill xmlns="" xmlns:a14="http://schemas.microsoft.com/office/drawing/2010/main">
                <a:noFill/>
              </a14:hiddenFill>
            </a:ext>
          </a:extLst>
        </p:spPr>
        <p:txBody>
          <a:bodyPr/>
          <a:lstStyle/>
          <a:p>
            <a:pPr marL="0" marR="0" lvl="0" indent="0" defTabSz="914319"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Calibri"/>
              <a:cs typeface="+mn-cs"/>
            </a:endParaRPr>
          </a:p>
        </p:txBody>
      </p:sp>
      <p:sp>
        <p:nvSpPr>
          <p:cNvPr id="597" name="Line 39">
            <a:extLst>
              <a:ext uri="{FF2B5EF4-FFF2-40B4-BE49-F238E27FC236}">
                <a16:creationId xmlns:a16="http://schemas.microsoft.com/office/drawing/2014/main" id="{AF2F99C5-6CD4-4079-8654-A50637452227}"/>
              </a:ext>
            </a:extLst>
          </p:cNvPr>
          <p:cNvSpPr>
            <a:spLocks noChangeShapeType="1"/>
          </p:cNvSpPr>
          <p:nvPr/>
        </p:nvSpPr>
        <p:spPr bwMode="auto">
          <a:xfrm rot="16200000">
            <a:off x="8718925" y="3309331"/>
            <a:ext cx="0" cy="79908"/>
          </a:xfrm>
          <a:prstGeom prst="line">
            <a:avLst/>
          </a:prstGeom>
          <a:noFill/>
          <a:ln w="38100">
            <a:solidFill>
              <a:srgbClr val="666699"/>
            </a:solidFill>
            <a:round/>
            <a:headEnd/>
            <a:tailEnd/>
          </a:ln>
          <a:extLst>
            <a:ext uri="{909E8E84-426E-40dd-AFC4-6F175D3DCCD1}">
              <a14:hiddenFill xmlns="" xmlns:a14="http://schemas.microsoft.com/office/drawing/2010/main">
                <a:noFill/>
              </a14:hiddenFill>
            </a:ext>
          </a:extLst>
        </p:spPr>
        <p:txBody>
          <a:bodyPr/>
          <a:lstStyle/>
          <a:p>
            <a:pPr marL="0" marR="0" lvl="0" indent="0" defTabSz="914319"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Calibri"/>
              <a:cs typeface="+mn-cs"/>
            </a:endParaRPr>
          </a:p>
        </p:txBody>
      </p:sp>
      <p:sp>
        <p:nvSpPr>
          <p:cNvPr id="598" name="Line 40">
            <a:extLst>
              <a:ext uri="{FF2B5EF4-FFF2-40B4-BE49-F238E27FC236}">
                <a16:creationId xmlns:a16="http://schemas.microsoft.com/office/drawing/2014/main" id="{3BB7199B-75C0-450E-BCC1-2A2367EF9F76}"/>
              </a:ext>
            </a:extLst>
          </p:cNvPr>
          <p:cNvSpPr>
            <a:spLocks noChangeShapeType="1"/>
          </p:cNvSpPr>
          <p:nvPr/>
        </p:nvSpPr>
        <p:spPr bwMode="auto">
          <a:xfrm rot="16200000">
            <a:off x="8718925" y="2458299"/>
            <a:ext cx="0" cy="79908"/>
          </a:xfrm>
          <a:prstGeom prst="line">
            <a:avLst/>
          </a:prstGeom>
          <a:noFill/>
          <a:ln w="38100">
            <a:solidFill>
              <a:srgbClr val="666699"/>
            </a:solidFill>
            <a:round/>
            <a:headEnd/>
            <a:tailEnd/>
          </a:ln>
          <a:extLst>
            <a:ext uri="{909E8E84-426E-40dd-AFC4-6F175D3DCCD1}">
              <a14:hiddenFill xmlns="" xmlns:a14="http://schemas.microsoft.com/office/drawing/2010/main">
                <a:noFill/>
              </a14:hiddenFill>
            </a:ext>
          </a:extLst>
        </p:spPr>
        <p:txBody>
          <a:bodyPr/>
          <a:lstStyle/>
          <a:p>
            <a:pPr marL="0" marR="0" lvl="0" indent="0" defTabSz="914319"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Calibri"/>
              <a:cs typeface="+mn-cs"/>
            </a:endParaRPr>
          </a:p>
        </p:txBody>
      </p:sp>
      <p:sp>
        <p:nvSpPr>
          <p:cNvPr id="599" name="Line 41">
            <a:extLst>
              <a:ext uri="{FF2B5EF4-FFF2-40B4-BE49-F238E27FC236}">
                <a16:creationId xmlns:a16="http://schemas.microsoft.com/office/drawing/2014/main" id="{65DEB9A4-3E0F-4D92-88AD-098E6E2BC3F3}"/>
              </a:ext>
            </a:extLst>
          </p:cNvPr>
          <p:cNvSpPr>
            <a:spLocks noChangeShapeType="1"/>
          </p:cNvSpPr>
          <p:nvPr/>
        </p:nvSpPr>
        <p:spPr bwMode="auto">
          <a:xfrm rot="16200000">
            <a:off x="8718925" y="1607266"/>
            <a:ext cx="0" cy="79908"/>
          </a:xfrm>
          <a:prstGeom prst="line">
            <a:avLst/>
          </a:prstGeom>
          <a:noFill/>
          <a:ln w="38100">
            <a:solidFill>
              <a:srgbClr val="666699"/>
            </a:solidFill>
            <a:round/>
            <a:headEnd/>
            <a:tailEnd/>
          </a:ln>
          <a:extLst>
            <a:ext uri="{909E8E84-426E-40dd-AFC4-6F175D3DCCD1}">
              <a14:hiddenFill xmlns="" xmlns:a14="http://schemas.microsoft.com/office/drawing/2010/main">
                <a:noFill/>
              </a14:hiddenFill>
            </a:ext>
          </a:extLst>
        </p:spPr>
        <p:txBody>
          <a:bodyPr/>
          <a:lstStyle/>
          <a:p>
            <a:pPr marL="0" marR="0" lvl="0" indent="0" defTabSz="914319"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Calibri"/>
              <a:cs typeface="+mn-cs"/>
            </a:endParaRPr>
          </a:p>
        </p:txBody>
      </p:sp>
      <p:sp>
        <p:nvSpPr>
          <p:cNvPr id="604" name="Rectangle 46">
            <a:extLst>
              <a:ext uri="{FF2B5EF4-FFF2-40B4-BE49-F238E27FC236}">
                <a16:creationId xmlns:a16="http://schemas.microsoft.com/office/drawing/2014/main" id="{95101291-402F-48B3-8C33-FC951F3C5A85}"/>
              </a:ext>
            </a:extLst>
          </p:cNvPr>
          <p:cNvSpPr>
            <a:spLocks noChangeArrowheads="1"/>
          </p:cNvSpPr>
          <p:nvPr/>
        </p:nvSpPr>
        <p:spPr bwMode="auto">
          <a:xfrm>
            <a:off x="8670980" y="1504357"/>
            <a:ext cx="1639723" cy="3702146"/>
          </a:xfrm>
          <a:prstGeom prst="rect">
            <a:avLst/>
          </a:prstGeom>
          <a:noFill/>
          <a:ln w="38100">
            <a:solidFill>
              <a:srgbClr val="666699"/>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defTabSz="914319" eaLnBrk="1" fontAlgn="auto" latinLnBrk="0" hangingPunct="1">
              <a:lnSpc>
                <a:spcPct val="100000"/>
              </a:lnSpc>
              <a:spcBef>
                <a:spcPts val="0"/>
              </a:spcBef>
              <a:spcAft>
                <a:spcPts val="0"/>
              </a:spcAft>
              <a:buClrTx/>
              <a:buSzTx/>
              <a:buFontTx/>
              <a:buNone/>
              <a:tabLst/>
              <a:defRPr/>
            </a:pPr>
            <a:endParaRPr kumimoji="0" lang="sv-SE" sz="2000" b="0" i="0" u="none" strike="noStrike" kern="0" cap="none" spc="0" normalizeH="0" baseline="0" noProof="0">
              <a:ln>
                <a:noFill/>
              </a:ln>
              <a:solidFill>
                <a:prstClr val="black"/>
              </a:solidFill>
              <a:effectLst/>
              <a:uLnTx/>
              <a:uFillTx/>
              <a:latin typeface="Calibri"/>
              <a:cs typeface="+mn-cs"/>
            </a:endParaRPr>
          </a:p>
        </p:txBody>
      </p:sp>
      <p:sp>
        <p:nvSpPr>
          <p:cNvPr id="629" name="Text Box 89">
            <a:extLst>
              <a:ext uri="{FF2B5EF4-FFF2-40B4-BE49-F238E27FC236}">
                <a16:creationId xmlns:a16="http://schemas.microsoft.com/office/drawing/2014/main" id="{335C59F4-9C84-4459-8B11-1608D0588A58}"/>
              </a:ext>
            </a:extLst>
          </p:cNvPr>
          <p:cNvSpPr txBox="1">
            <a:spLocks noChangeArrowheads="1"/>
          </p:cNvSpPr>
          <p:nvPr/>
        </p:nvSpPr>
        <p:spPr bwMode="auto">
          <a:xfrm>
            <a:off x="9251111" y="5225826"/>
            <a:ext cx="601447"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marL="0" marR="0" lvl="0" indent="0" defTabSz="914319" eaLnBrk="1" fontAlgn="auto" latinLnBrk="0" hangingPunct="1">
              <a:lnSpc>
                <a:spcPct val="100000"/>
              </a:lnSpc>
              <a:spcBef>
                <a:spcPts val="0"/>
              </a:spcBef>
              <a:spcAft>
                <a:spcPts val="0"/>
              </a:spcAft>
              <a:buClrTx/>
              <a:buSzTx/>
              <a:buFontTx/>
              <a:buNone/>
              <a:tabLst/>
              <a:defRPr/>
            </a:pPr>
            <a:r>
              <a:rPr lang="en-GB" sz="1600" kern="0" dirty="0">
                <a:solidFill>
                  <a:srgbClr val="666699"/>
                </a:solidFill>
              </a:rPr>
              <a:t>203</a:t>
            </a:r>
            <a:r>
              <a:rPr kumimoji="0" lang="en-GB" sz="1600" b="0" i="0" u="none" strike="noStrike" kern="0" cap="none" spc="0" normalizeH="0" baseline="0" noProof="0" dirty="0">
                <a:ln>
                  <a:noFill/>
                </a:ln>
                <a:solidFill>
                  <a:srgbClr val="666699"/>
                </a:solidFill>
                <a:effectLst/>
                <a:uLnTx/>
                <a:uFillTx/>
                <a:latin typeface="Gill Sans" charset="0"/>
                <a:sym typeface="Gill Sans" charset="0"/>
              </a:rPr>
              <a:t>0</a:t>
            </a:r>
          </a:p>
        </p:txBody>
      </p:sp>
      <p:sp>
        <p:nvSpPr>
          <p:cNvPr id="630" name="Text Box 90">
            <a:extLst>
              <a:ext uri="{FF2B5EF4-FFF2-40B4-BE49-F238E27FC236}">
                <a16:creationId xmlns:a16="http://schemas.microsoft.com/office/drawing/2014/main" id="{F6EFEEEB-6DD2-4377-A2FA-F725BCBEC50E}"/>
              </a:ext>
            </a:extLst>
          </p:cNvPr>
          <p:cNvSpPr txBox="1">
            <a:spLocks noChangeArrowheads="1"/>
          </p:cNvSpPr>
          <p:nvPr/>
        </p:nvSpPr>
        <p:spPr bwMode="auto">
          <a:xfrm>
            <a:off x="10070964" y="5225826"/>
            <a:ext cx="601447"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marL="0" marR="0" lvl="0" indent="0" defTabSz="914319" eaLnBrk="1" fontAlgn="auto" latinLnBrk="0" hangingPunct="1">
              <a:lnSpc>
                <a:spcPct val="100000"/>
              </a:lnSpc>
              <a:spcBef>
                <a:spcPts val="0"/>
              </a:spcBef>
              <a:spcAft>
                <a:spcPts val="0"/>
              </a:spcAft>
              <a:buClrTx/>
              <a:buSzTx/>
              <a:buFontTx/>
              <a:buNone/>
              <a:tabLst/>
              <a:defRPr/>
            </a:pPr>
            <a:r>
              <a:rPr lang="en-GB" sz="1600" kern="0" dirty="0">
                <a:solidFill>
                  <a:srgbClr val="666699"/>
                </a:solidFill>
              </a:rPr>
              <a:t>204</a:t>
            </a:r>
            <a:r>
              <a:rPr kumimoji="0" lang="en-GB" sz="1600" b="0" i="0" u="none" strike="noStrike" kern="0" cap="none" spc="0" normalizeH="0" baseline="0" noProof="0" dirty="0">
                <a:ln>
                  <a:noFill/>
                </a:ln>
                <a:solidFill>
                  <a:srgbClr val="666699"/>
                </a:solidFill>
                <a:effectLst/>
                <a:uLnTx/>
                <a:uFillTx/>
                <a:latin typeface="Gill Sans" charset="0"/>
                <a:sym typeface="Gill Sans" charset="0"/>
              </a:rPr>
              <a:t>0</a:t>
            </a:r>
          </a:p>
        </p:txBody>
      </p:sp>
      <p:sp>
        <p:nvSpPr>
          <p:cNvPr id="632" name="Line 92">
            <a:extLst>
              <a:ext uri="{FF2B5EF4-FFF2-40B4-BE49-F238E27FC236}">
                <a16:creationId xmlns:a16="http://schemas.microsoft.com/office/drawing/2014/main" id="{02770446-194B-4480-B77C-A3D4137A33D3}"/>
              </a:ext>
            </a:extLst>
          </p:cNvPr>
          <p:cNvSpPr>
            <a:spLocks noChangeShapeType="1"/>
          </p:cNvSpPr>
          <p:nvPr/>
        </p:nvSpPr>
        <p:spPr bwMode="auto">
          <a:xfrm rot="16200000">
            <a:off x="8718925" y="5006142"/>
            <a:ext cx="0" cy="79908"/>
          </a:xfrm>
          <a:prstGeom prst="line">
            <a:avLst/>
          </a:prstGeom>
          <a:noFill/>
          <a:ln w="38100">
            <a:solidFill>
              <a:srgbClr val="666699"/>
            </a:solidFill>
            <a:round/>
            <a:headEnd/>
            <a:tailEnd/>
          </a:ln>
          <a:extLst>
            <a:ext uri="{909E8E84-426E-40dd-AFC4-6F175D3DCCD1}">
              <a14:hiddenFill xmlns="" xmlns:a14="http://schemas.microsoft.com/office/drawing/2010/main">
                <a:noFill/>
              </a14:hiddenFill>
            </a:ext>
          </a:extLst>
        </p:spPr>
        <p:txBody>
          <a:bodyPr/>
          <a:lstStyle/>
          <a:p>
            <a:pPr marL="0" marR="0" lvl="0" indent="0" defTabSz="914319"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Calibri"/>
              <a:cs typeface="+mn-cs"/>
            </a:endParaRPr>
          </a:p>
        </p:txBody>
      </p:sp>
      <p:sp>
        <p:nvSpPr>
          <p:cNvPr id="633" name="Line 93">
            <a:extLst>
              <a:ext uri="{FF2B5EF4-FFF2-40B4-BE49-F238E27FC236}">
                <a16:creationId xmlns:a16="http://schemas.microsoft.com/office/drawing/2014/main" id="{CD173DAE-E05E-4CB4-A772-41F36974C6A7}"/>
              </a:ext>
            </a:extLst>
          </p:cNvPr>
          <p:cNvSpPr>
            <a:spLocks noChangeShapeType="1"/>
          </p:cNvSpPr>
          <p:nvPr/>
        </p:nvSpPr>
        <p:spPr bwMode="auto">
          <a:xfrm rot="16200000">
            <a:off x="8718925" y="4160364"/>
            <a:ext cx="0" cy="79908"/>
          </a:xfrm>
          <a:prstGeom prst="line">
            <a:avLst/>
          </a:prstGeom>
          <a:noFill/>
          <a:ln w="38100">
            <a:solidFill>
              <a:srgbClr val="666699"/>
            </a:solidFill>
            <a:round/>
            <a:headEnd/>
            <a:tailEnd/>
          </a:ln>
          <a:extLst>
            <a:ext uri="{909E8E84-426E-40dd-AFC4-6F175D3DCCD1}">
              <a14:hiddenFill xmlns="" xmlns:a14="http://schemas.microsoft.com/office/drawing/2010/main">
                <a:noFill/>
              </a14:hiddenFill>
            </a:ext>
          </a:extLst>
        </p:spPr>
        <p:txBody>
          <a:bodyPr/>
          <a:lstStyle/>
          <a:p>
            <a:pPr marL="0" marR="0" lvl="0" indent="0" defTabSz="914319"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Calibri"/>
              <a:cs typeface="+mn-cs"/>
            </a:endParaRPr>
          </a:p>
        </p:txBody>
      </p:sp>
      <p:sp>
        <p:nvSpPr>
          <p:cNvPr id="688" name="Arc 104">
            <a:extLst>
              <a:ext uri="{FF2B5EF4-FFF2-40B4-BE49-F238E27FC236}">
                <a16:creationId xmlns:a16="http://schemas.microsoft.com/office/drawing/2014/main" id="{B43C71E5-BF43-4D82-BD9B-EE23340B105F}"/>
              </a:ext>
            </a:extLst>
          </p:cNvPr>
          <p:cNvSpPr>
            <a:spLocks/>
          </p:cNvSpPr>
          <p:nvPr/>
        </p:nvSpPr>
        <p:spPr bwMode="auto">
          <a:xfrm rot="21317613" flipH="1">
            <a:off x="7690835" y="2036683"/>
            <a:ext cx="2502987" cy="114211"/>
          </a:xfrm>
          <a:custGeom>
            <a:avLst/>
            <a:gdLst>
              <a:gd name="T0" fmla="*/ 0 w 17821"/>
              <a:gd name="T1" fmla="*/ 0 h 21600"/>
              <a:gd name="T2" fmla="*/ 0 w 17821"/>
              <a:gd name="T3" fmla="*/ 0 h 21600"/>
              <a:gd name="T4" fmla="*/ 0 w 17821"/>
              <a:gd name="T5" fmla="*/ 0 h 21600"/>
              <a:gd name="T6" fmla="*/ 0 60000 65536"/>
              <a:gd name="T7" fmla="*/ 0 60000 65536"/>
              <a:gd name="T8" fmla="*/ 0 60000 65536"/>
              <a:gd name="T9" fmla="*/ 0 w 17821"/>
              <a:gd name="T10" fmla="*/ 0 h 21600"/>
              <a:gd name="T11" fmla="*/ 17821 w 17821"/>
              <a:gd name="T12" fmla="*/ 21600 h 21600"/>
            </a:gdLst>
            <a:ahLst/>
            <a:cxnLst>
              <a:cxn ang="T6">
                <a:pos x="T0" y="T1"/>
              </a:cxn>
              <a:cxn ang="T7">
                <a:pos x="T2" y="T3"/>
              </a:cxn>
              <a:cxn ang="T8">
                <a:pos x="T4" y="T5"/>
              </a:cxn>
            </a:cxnLst>
            <a:rect l="T9" t="T10" r="T11" b="T12"/>
            <a:pathLst>
              <a:path w="17821" h="21600" fill="none" extrusionOk="0">
                <a:moveTo>
                  <a:pt x="0" y="19"/>
                </a:moveTo>
                <a:cubicBezTo>
                  <a:pt x="303" y="6"/>
                  <a:pt x="607" y="-1"/>
                  <a:pt x="911" y="-1"/>
                </a:cubicBezTo>
                <a:cubicBezTo>
                  <a:pt x="7497" y="-1"/>
                  <a:pt x="13723" y="3004"/>
                  <a:pt x="17821" y="8160"/>
                </a:cubicBezTo>
              </a:path>
              <a:path w="17821" h="21600" stroke="0" extrusionOk="0">
                <a:moveTo>
                  <a:pt x="0" y="19"/>
                </a:moveTo>
                <a:cubicBezTo>
                  <a:pt x="303" y="6"/>
                  <a:pt x="607" y="-1"/>
                  <a:pt x="911" y="-1"/>
                </a:cubicBezTo>
                <a:cubicBezTo>
                  <a:pt x="7497" y="-1"/>
                  <a:pt x="13723" y="3004"/>
                  <a:pt x="17821" y="8160"/>
                </a:cubicBezTo>
                <a:lnTo>
                  <a:pt x="911" y="21600"/>
                </a:lnTo>
                <a:lnTo>
                  <a:pt x="0" y="19"/>
                </a:lnTo>
                <a:close/>
              </a:path>
            </a:pathLst>
          </a:custGeom>
          <a:noFill/>
          <a:ln w="38100">
            <a:solidFill>
              <a:srgbClr val="800080"/>
            </a:solidFill>
            <a:prstDash val="sysDash"/>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pPr marL="0" marR="0" lvl="0" indent="0" defTabSz="914319"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Calibri"/>
              <a:cs typeface="+mn-cs"/>
            </a:endParaRPr>
          </a:p>
        </p:txBody>
      </p:sp>
      <p:sp>
        <p:nvSpPr>
          <p:cNvPr id="689" name="Rectangle 96">
            <a:extLst>
              <a:ext uri="{FF2B5EF4-FFF2-40B4-BE49-F238E27FC236}">
                <a16:creationId xmlns:a16="http://schemas.microsoft.com/office/drawing/2014/main" id="{E51C29C3-1C38-4444-8061-6F7F3E6177F3}"/>
              </a:ext>
            </a:extLst>
          </p:cNvPr>
          <p:cNvSpPr>
            <a:spLocks noChangeArrowheads="1"/>
          </p:cNvSpPr>
          <p:nvPr/>
        </p:nvSpPr>
        <p:spPr bwMode="auto">
          <a:xfrm>
            <a:off x="8716207" y="2049319"/>
            <a:ext cx="83104" cy="84489"/>
          </a:xfrm>
          <a:prstGeom prst="rect">
            <a:avLst/>
          </a:prstGeom>
          <a:solidFill>
            <a:srgbClr val="CC00CC"/>
          </a:solidFill>
          <a:ln w="9525">
            <a:solidFill>
              <a:sysClr val="windowText" lastClr="000000"/>
            </a:solidFill>
            <a:miter lim="800000"/>
            <a:headEnd/>
            <a:tailEnd/>
          </a:ln>
        </p:spPr>
        <p:txBody>
          <a:bodyPr wrap="none" anchor="ctr"/>
          <a:lstStyle/>
          <a:p>
            <a:pPr marL="0" marR="0" lvl="0" indent="0" defTabSz="914319" eaLnBrk="1" fontAlgn="auto" latinLnBrk="0" hangingPunct="1">
              <a:lnSpc>
                <a:spcPct val="100000"/>
              </a:lnSpc>
              <a:spcBef>
                <a:spcPts val="0"/>
              </a:spcBef>
              <a:spcAft>
                <a:spcPts val="0"/>
              </a:spcAft>
              <a:buClrTx/>
              <a:buSzTx/>
              <a:buFontTx/>
              <a:buNone/>
              <a:tabLst/>
              <a:defRPr/>
            </a:pPr>
            <a:endParaRPr kumimoji="0" lang="sv-SE" sz="2000" b="0" i="0" u="none" strike="noStrike" kern="0" cap="none" spc="0" normalizeH="0" baseline="0" noProof="0">
              <a:ln>
                <a:noFill/>
              </a:ln>
              <a:solidFill>
                <a:prstClr val="black"/>
              </a:solidFill>
              <a:effectLst/>
              <a:uLnTx/>
              <a:uFillTx/>
              <a:latin typeface="Calibri"/>
              <a:cs typeface="+mn-cs"/>
            </a:endParaRPr>
          </a:p>
        </p:txBody>
      </p:sp>
      <p:sp>
        <p:nvSpPr>
          <p:cNvPr id="690" name="Rectangle 105">
            <a:extLst>
              <a:ext uri="{FF2B5EF4-FFF2-40B4-BE49-F238E27FC236}">
                <a16:creationId xmlns:a16="http://schemas.microsoft.com/office/drawing/2014/main" id="{7E9B44A3-F5AA-44FE-9E15-7262CE4D22FF}"/>
              </a:ext>
            </a:extLst>
          </p:cNvPr>
          <p:cNvSpPr>
            <a:spLocks noChangeArrowheads="1"/>
          </p:cNvSpPr>
          <p:nvPr/>
        </p:nvSpPr>
        <p:spPr bwMode="auto">
          <a:xfrm>
            <a:off x="8326091" y="2089156"/>
            <a:ext cx="614997"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defTabSz="914319" fontAlgn="auto">
              <a:spcBef>
                <a:spcPts val="0"/>
              </a:spcBef>
              <a:spcAft>
                <a:spcPts val="0"/>
              </a:spcAft>
            </a:pPr>
            <a:r>
              <a:rPr lang="en-GB" sz="1200" dirty="0">
                <a:solidFill>
                  <a:srgbClr val="CC00CC"/>
                </a:solidFill>
                <a:latin typeface="Calibri"/>
                <a:cs typeface="+mn-cs"/>
              </a:rPr>
              <a:t>J-PARC</a:t>
            </a:r>
          </a:p>
        </p:txBody>
      </p:sp>
      <p:sp>
        <p:nvSpPr>
          <p:cNvPr id="691" name="Rectangle 96">
            <a:extLst>
              <a:ext uri="{FF2B5EF4-FFF2-40B4-BE49-F238E27FC236}">
                <a16:creationId xmlns:a16="http://schemas.microsoft.com/office/drawing/2014/main" id="{64EFF3C8-4AE6-4458-9843-906B5A8E1C3F}"/>
              </a:ext>
            </a:extLst>
          </p:cNvPr>
          <p:cNvSpPr>
            <a:spLocks noChangeArrowheads="1"/>
          </p:cNvSpPr>
          <p:nvPr/>
        </p:nvSpPr>
        <p:spPr bwMode="auto">
          <a:xfrm>
            <a:off x="8776235" y="2021375"/>
            <a:ext cx="83104" cy="84489"/>
          </a:xfrm>
          <a:prstGeom prst="rect">
            <a:avLst/>
          </a:prstGeom>
          <a:solidFill>
            <a:srgbClr val="CC00CC"/>
          </a:solidFill>
          <a:ln w="9525">
            <a:solidFill>
              <a:sysClr val="windowText" lastClr="000000"/>
            </a:solidFill>
            <a:miter lim="800000"/>
            <a:headEnd/>
            <a:tailEnd/>
          </a:ln>
        </p:spPr>
        <p:txBody>
          <a:bodyPr wrap="none" anchor="ctr"/>
          <a:lstStyle/>
          <a:p>
            <a:pPr marL="0" marR="0" lvl="0" indent="0" defTabSz="914319" eaLnBrk="1" fontAlgn="auto" latinLnBrk="0" hangingPunct="1">
              <a:lnSpc>
                <a:spcPct val="100000"/>
              </a:lnSpc>
              <a:spcBef>
                <a:spcPts val="0"/>
              </a:spcBef>
              <a:spcAft>
                <a:spcPts val="0"/>
              </a:spcAft>
              <a:buClrTx/>
              <a:buSzTx/>
              <a:buFontTx/>
              <a:buNone/>
              <a:tabLst/>
              <a:defRPr/>
            </a:pPr>
            <a:endParaRPr kumimoji="0" lang="sv-SE" sz="2000" b="0" i="0" u="none" strike="noStrike" kern="0" cap="none" spc="0" normalizeH="0" baseline="0" noProof="0">
              <a:ln>
                <a:noFill/>
              </a:ln>
              <a:solidFill>
                <a:prstClr val="black"/>
              </a:solidFill>
              <a:effectLst/>
              <a:uLnTx/>
              <a:uFillTx/>
              <a:latin typeface="Calibri"/>
              <a:cs typeface="+mn-cs"/>
            </a:endParaRPr>
          </a:p>
        </p:txBody>
      </p:sp>
      <p:sp>
        <p:nvSpPr>
          <p:cNvPr id="693" name="Rectangle 105">
            <a:extLst>
              <a:ext uri="{FF2B5EF4-FFF2-40B4-BE49-F238E27FC236}">
                <a16:creationId xmlns:a16="http://schemas.microsoft.com/office/drawing/2014/main" id="{BD486353-41B0-4AF5-96B6-8FF9C471C87C}"/>
              </a:ext>
            </a:extLst>
          </p:cNvPr>
          <p:cNvSpPr>
            <a:spLocks noChangeArrowheads="1"/>
          </p:cNvSpPr>
          <p:nvPr/>
        </p:nvSpPr>
        <p:spPr bwMode="auto">
          <a:xfrm>
            <a:off x="8616975" y="1778314"/>
            <a:ext cx="425109" cy="27650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defTabSz="914319"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CC00CC"/>
                </a:solidFill>
                <a:effectLst/>
                <a:uLnTx/>
                <a:uFillTx/>
                <a:latin typeface="Calibri"/>
                <a:cs typeface="+mn-cs"/>
              </a:rPr>
              <a:t>SNS</a:t>
            </a:r>
          </a:p>
        </p:txBody>
      </p:sp>
      <p:sp>
        <p:nvSpPr>
          <p:cNvPr id="694" name="Rectangle 96">
            <a:extLst>
              <a:ext uri="{FF2B5EF4-FFF2-40B4-BE49-F238E27FC236}">
                <a16:creationId xmlns:a16="http://schemas.microsoft.com/office/drawing/2014/main" id="{F3141DBB-51D4-4523-9D1F-0E83C87252AC}"/>
              </a:ext>
            </a:extLst>
          </p:cNvPr>
          <p:cNvSpPr>
            <a:spLocks noChangeArrowheads="1"/>
          </p:cNvSpPr>
          <p:nvPr/>
        </p:nvSpPr>
        <p:spPr bwMode="auto">
          <a:xfrm>
            <a:off x="9044245" y="1968826"/>
            <a:ext cx="83104" cy="84489"/>
          </a:xfrm>
          <a:prstGeom prst="rect">
            <a:avLst/>
          </a:prstGeom>
          <a:solidFill>
            <a:srgbClr val="CC00CC"/>
          </a:solidFill>
          <a:ln w="9525">
            <a:solidFill>
              <a:sysClr val="windowText" lastClr="000000"/>
            </a:solidFill>
            <a:miter lim="800000"/>
            <a:headEnd/>
            <a:tailEnd/>
          </a:ln>
        </p:spPr>
        <p:txBody>
          <a:bodyPr wrap="none" anchor="ctr"/>
          <a:lstStyle/>
          <a:p>
            <a:pPr marL="0" marR="0" lvl="0" indent="0" defTabSz="914319" eaLnBrk="1" fontAlgn="auto" latinLnBrk="0" hangingPunct="1">
              <a:lnSpc>
                <a:spcPct val="100000"/>
              </a:lnSpc>
              <a:spcBef>
                <a:spcPts val="0"/>
              </a:spcBef>
              <a:spcAft>
                <a:spcPts val="0"/>
              </a:spcAft>
              <a:buClrTx/>
              <a:buSzTx/>
              <a:buFontTx/>
              <a:buNone/>
              <a:tabLst/>
              <a:defRPr/>
            </a:pPr>
            <a:endParaRPr kumimoji="0" lang="sv-SE" sz="2000" b="0" i="0" u="none" strike="noStrike" kern="0" cap="none" spc="0" normalizeH="0" baseline="0" noProof="0">
              <a:ln>
                <a:noFill/>
              </a:ln>
              <a:solidFill>
                <a:prstClr val="black"/>
              </a:solidFill>
              <a:effectLst/>
              <a:uLnTx/>
              <a:uFillTx/>
              <a:latin typeface="Calibri"/>
              <a:cs typeface="+mn-cs"/>
            </a:endParaRPr>
          </a:p>
        </p:txBody>
      </p:sp>
      <p:sp>
        <p:nvSpPr>
          <p:cNvPr id="695" name="Rectangle 105">
            <a:extLst>
              <a:ext uri="{FF2B5EF4-FFF2-40B4-BE49-F238E27FC236}">
                <a16:creationId xmlns:a16="http://schemas.microsoft.com/office/drawing/2014/main" id="{6E46CFC2-3370-47F5-A6DB-EB78DD8AE9A9}"/>
              </a:ext>
            </a:extLst>
          </p:cNvPr>
          <p:cNvSpPr>
            <a:spLocks noChangeArrowheads="1"/>
          </p:cNvSpPr>
          <p:nvPr/>
        </p:nvSpPr>
        <p:spPr bwMode="auto">
          <a:xfrm>
            <a:off x="8943506" y="2040836"/>
            <a:ext cx="401072"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defTabSz="914319"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CC00CC"/>
                </a:solidFill>
                <a:effectLst/>
                <a:uLnTx/>
                <a:uFillTx/>
                <a:latin typeface="Calibri"/>
                <a:cs typeface="+mn-cs"/>
              </a:rPr>
              <a:t>ESS</a:t>
            </a:r>
          </a:p>
        </p:txBody>
      </p:sp>
      <p:sp>
        <p:nvSpPr>
          <p:cNvPr id="697" name="Rectangle 96">
            <a:extLst>
              <a:ext uri="{FF2B5EF4-FFF2-40B4-BE49-F238E27FC236}">
                <a16:creationId xmlns:a16="http://schemas.microsoft.com/office/drawing/2014/main" id="{BAF49E2C-C718-4FC2-BBCE-899F429FEAFF}"/>
              </a:ext>
            </a:extLst>
          </p:cNvPr>
          <p:cNvSpPr>
            <a:spLocks noChangeArrowheads="1"/>
          </p:cNvSpPr>
          <p:nvPr/>
        </p:nvSpPr>
        <p:spPr bwMode="auto">
          <a:xfrm>
            <a:off x="9827267" y="1847956"/>
            <a:ext cx="83104" cy="84489"/>
          </a:xfrm>
          <a:prstGeom prst="rect">
            <a:avLst/>
          </a:prstGeom>
          <a:solidFill>
            <a:srgbClr val="CC00CC"/>
          </a:solidFill>
          <a:ln w="9525">
            <a:solidFill>
              <a:sysClr val="windowText" lastClr="000000"/>
            </a:solidFill>
            <a:miter lim="800000"/>
            <a:headEnd/>
            <a:tailEnd/>
          </a:ln>
        </p:spPr>
        <p:txBody>
          <a:bodyPr wrap="none" anchor="ctr"/>
          <a:lstStyle/>
          <a:p>
            <a:pPr marL="0" marR="0" lvl="0" indent="0" defTabSz="914319" eaLnBrk="1" fontAlgn="auto" latinLnBrk="0" hangingPunct="1">
              <a:lnSpc>
                <a:spcPct val="100000"/>
              </a:lnSpc>
              <a:spcBef>
                <a:spcPts val="0"/>
              </a:spcBef>
              <a:spcAft>
                <a:spcPts val="0"/>
              </a:spcAft>
              <a:buClrTx/>
              <a:buSzTx/>
              <a:buFontTx/>
              <a:buNone/>
              <a:tabLst/>
              <a:defRPr/>
            </a:pPr>
            <a:endParaRPr kumimoji="0" lang="sv-SE" sz="2000" b="0" i="0" u="none" strike="noStrike" kern="0" cap="none" spc="0" normalizeH="0" baseline="0" noProof="0">
              <a:ln>
                <a:noFill/>
              </a:ln>
              <a:solidFill>
                <a:prstClr val="black"/>
              </a:solidFill>
              <a:effectLst/>
              <a:uLnTx/>
              <a:uFillTx/>
              <a:latin typeface="Calibri"/>
              <a:cs typeface="+mn-cs"/>
            </a:endParaRPr>
          </a:p>
        </p:txBody>
      </p:sp>
      <p:sp>
        <p:nvSpPr>
          <p:cNvPr id="698" name="Rectangle 105">
            <a:extLst>
              <a:ext uri="{FF2B5EF4-FFF2-40B4-BE49-F238E27FC236}">
                <a16:creationId xmlns:a16="http://schemas.microsoft.com/office/drawing/2014/main" id="{7DA1B8C6-5A2A-43E1-9A75-821D2199635B}"/>
              </a:ext>
            </a:extLst>
          </p:cNvPr>
          <p:cNvSpPr>
            <a:spLocks noChangeArrowheads="1"/>
          </p:cNvSpPr>
          <p:nvPr/>
        </p:nvSpPr>
        <p:spPr bwMode="auto">
          <a:xfrm>
            <a:off x="9589349" y="1609970"/>
            <a:ext cx="688009"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defTabSz="914319"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CC00CC"/>
                </a:solidFill>
                <a:effectLst/>
                <a:uLnTx/>
                <a:uFillTx/>
                <a:latin typeface="Calibri"/>
                <a:cs typeface="+mn-cs"/>
              </a:rPr>
              <a:t>SNS-STS</a:t>
            </a:r>
          </a:p>
        </p:txBody>
      </p:sp>
    </p:spTree>
    <p:extLst>
      <p:ext uri="{BB962C8B-B14F-4D97-AF65-F5344CB8AC3E}">
        <p14:creationId xmlns:p14="http://schemas.microsoft.com/office/powerpoint/2010/main" val="18996517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929FB0-FA4B-4B86-A2E6-3743AE6F3D9A}"/>
              </a:ext>
            </a:extLst>
          </p:cNvPr>
          <p:cNvSpPr>
            <a:spLocks noGrp="1"/>
          </p:cNvSpPr>
          <p:nvPr>
            <p:ph type="title"/>
          </p:nvPr>
        </p:nvSpPr>
        <p:spPr/>
        <p:txBody>
          <a:bodyPr/>
          <a:lstStyle/>
          <a:p>
            <a:r>
              <a:rPr lang="en-US" dirty="0"/>
              <a:t>Evolution of neutron sources</a:t>
            </a:r>
          </a:p>
        </p:txBody>
      </p:sp>
      <p:grpSp>
        <p:nvGrpSpPr>
          <p:cNvPr id="480" name="Group 479">
            <a:extLst>
              <a:ext uri="{FF2B5EF4-FFF2-40B4-BE49-F238E27FC236}">
                <a16:creationId xmlns:a16="http://schemas.microsoft.com/office/drawing/2014/main" id="{16A48EAE-E1E7-437F-9122-64FDB0D642E2}"/>
              </a:ext>
            </a:extLst>
          </p:cNvPr>
          <p:cNvGrpSpPr>
            <a:grpSpLocks/>
          </p:cNvGrpSpPr>
          <p:nvPr/>
        </p:nvGrpSpPr>
        <p:grpSpPr bwMode="auto">
          <a:xfrm>
            <a:off x="470378" y="1444103"/>
            <a:ext cx="8508579" cy="4557787"/>
            <a:chOff x="176" y="1174"/>
            <a:chExt cx="5324" cy="2967"/>
          </a:xfrm>
        </p:grpSpPr>
        <p:sp>
          <p:nvSpPr>
            <p:cNvPr id="535" name="Arc 104">
              <a:extLst>
                <a:ext uri="{FF2B5EF4-FFF2-40B4-BE49-F238E27FC236}">
                  <a16:creationId xmlns:a16="http://schemas.microsoft.com/office/drawing/2014/main" id="{CE30B703-5DD5-48AB-8250-95B06DE89357}"/>
                </a:ext>
              </a:extLst>
            </p:cNvPr>
            <p:cNvSpPr>
              <a:spLocks/>
            </p:cNvSpPr>
            <p:nvPr/>
          </p:nvSpPr>
          <p:spPr bwMode="auto">
            <a:xfrm rot="21365567" flipH="1">
              <a:off x="2915" y="1717"/>
              <a:ext cx="1802" cy="1274"/>
            </a:xfrm>
            <a:custGeom>
              <a:avLst/>
              <a:gdLst>
                <a:gd name="T0" fmla="*/ 0 w 17821"/>
                <a:gd name="T1" fmla="*/ 0 h 21600"/>
                <a:gd name="T2" fmla="*/ 0 w 17821"/>
                <a:gd name="T3" fmla="*/ 0 h 21600"/>
                <a:gd name="T4" fmla="*/ 0 w 17821"/>
                <a:gd name="T5" fmla="*/ 0 h 21600"/>
                <a:gd name="T6" fmla="*/ 0 60000 65536"/>
                <a:gd name="T7" fmla="*/ 0 60000 65536"/>
                <a:gd name="T8" fmla="*/ 0 60000 65536"/>
                <a:gd name="T9" fmla="*/ 0 w 17821"/>
                <a:gd name="T10" fmla="*/ 0 h 21600"/>
                <a:gd name="T11" fmla="*/ 17821 w 17821"/>
                <a:gd name="T12" fmla="*/ 21600 h 21600"/>
              </a:gdLst>
              <a:ahLst/>
              <a:cxnLst>
                <a:cxn ang="T6">
                  <a:pos x="T0" y="T1"/>
                </a:cxn>
                <a:cxn ang="T7">
                  <a:pos x="T2" y="T3"/>
                </a:cxn>
                <a:cxn ang="T8">
                  <a:pos x="T4" y="T5"/>
                </a:cxn>
              </a:cxnLst>
              <a:rect l="T9" t="T10" r="T11" b="T12"/>
              <a:pathLst>
                <a:path w="17821" h="21600" fill="none" extrusionOk="0">
                  <a:moveTo>
                    <a:pt x="0" y="19"/>
                  </a:moveTo>
                  <a:cubicBezTo>
                    <a:pt x="303" y="6"/>
                    <a:pt x="607" y="-1"/>
                    <a:pt x="911" y="-1"/>
                  </a:cubicBezTo>
                  <a:cubicBezTo>
                    <a:pt x="7497" y="-1"/>
                    <a:pt x="13723" y="3004"/>
                    <a:pt x="17821" y="8160"/>
                  </a:cubicBezTo>
                </a:path>
                <a:path w="17821" h="21600" stroke="0" extrusionOk="0">
                  <a:moveTo>
                    <a:pt x="0" y="19"/>
                  </a:moveTo>
                  <a:cubicBezTo>
                    <a:pt x="303" y="6"/>
                    <a:pt x="607" y="-1"/>
                    <a:pt x="911" y="-1"/>
                  </a:cubicBezTo>
                  <a:cubicBezTo>
                    <a:pt x="7497" y="-1"/>
                    <a:pt x="13723" y="3004"/>
                    <a:pt x="17821" y="8160"/>
                  </a:cubicBezTo>
                  <a:lnTo>
                    <a:pt x="911" y="21600"/>
                  </a:lnTo>
                  <a:lnTo>
                    <a:pt x="0" y="19"/>
                  </a:lnTo>
                  <a:close/>
                </a:path>
              </a:pathLst>
            </a:custGeom>
            <a:noFill/>
            <a:ln w="38100">
              <a:solidFill>
                <a:srgbClr val="800080"/>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pPr marL="0" marR="0" lvl="0" indent="0" defTabSz="914319"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Calibri"/>
                <a:cs typeface="+mn-cs"/>
              </a:endParaRPr>
            </a:p>
          </p:txBody>
        </p:sp>
        <p:grpSp>
          <p:nvGrpSpPr>
            <p:cNvPr id="481" name="Group 480">
              <a:extLst>
                <a:ext uri="{FF2B5EF4-FFF2-40B4-BE49-F238E27FC236}">
                  <a16:creationId xmlns:a16="http://schemas.microsoft.com/office/drawing/2014/main" id="{40477BDA-5FD4-4895-B7A8-D0C9ED7EF04C}"/>
                </a:ext>
              </a:extLst>
            </p:cNvPr>
            <p:cNvGrpSpPr>
              <a:grpSpLocks/>
            </p:cNvGrpSpPr>
            <p:nvPr/>
          </p:nvGrpSpPr>
          <p:grpSpPr bwMode="auto">
            <a:xfrm>
              <a:off x="737" y="2476"/>
              <a:ext cx="1521" cy="1135"/>
              <a:chOff x="687" y="2290"/>
              <a:chExt cx="1630" cy="1167"/>
            </a:xfrm>
          </p:grpSpPr>
          <p:grpSp>
            <p:nvGrpSpPr>
              <p:cNvPr id="575" name="Group 5">
                <a:extLst>
                  <a:ext uri="{FF2B5EF4-FFF2-40B4-BE49-F238E27FC236}">
                    <a16:creationId xmlns:a16="http://schemas.microsoft.com/office/drawing/2014/main" id="{5699B75D-FB97-4EE3-87DC-4B3D870E068B}"/>
                  </a:ext>
                </a:extLst>
              </p:cNvPr>
              <p:cNvGrpSpPr>
                <a:grpSpLocks/>
              </p:cNvGrpSpPr>
              <p:nvPr/>
            </p:nvGrpSpPr>
            <p:grpSpPr bwMode="auto">
              <a:xfrm>
                <a:off x="710" y="2290"/>
                <a:ext cx="1607" cy="1167"/>
                <a:chOff x="710" y="2290"/>
                <a:chExt cx="1607" cy="1167"/>
              </a:xfrm>
            </p:grpSpPr>
            <p:sp>
              <p:nvSpPr>
                <p:cNvPr id="579" name="Freeform 6">
                  <a:extLst>
                    <a:ext uri="{FF2B5EF4-FFF2-40B4-BE49-F238E27FC236}">
                      <a16:creationId xmlns:a16="http://schemas.microsoft.com/office/drawing/2014/main" id="{FD7C872D-20E3-4388-B168-6D5BC40245FD}"/>
                    </a:ext>
                  </a:extLst>
                </p:cNvPr>
                <p:cNvSpPr>
                  <a:spLocks/>
                </p:cNvSpPr>
                <p:nvPr/>
              </p:nvSpPr>
              <p:spPr bwMode="auto">
                <a:xfrm>
                  <a:off x="710" y="2290"/>
                  <a:ext cx="730" cy="1098"/>
                </a:xfrm>
                <a:custGeom>
                  <a:avLst/>
                  <a:gdLst>
                    <a:gd name="T0" fmla="*/ 0 w 730"/>
                    <a:gd name="T1" fmla="*/ 1098 h 1098"/>
                    <a:gd name="T2" fmla="*/ 121 w 730"/>
                    <a:gd name="T3" fmla="*/ 616 h 1098"/>
                    <a:gd name="T4" fmla="*/ 301 w 730"/>
                    <a:gd name="T5" fmla="*/ 328 h 1098"/>
                    <a:gd name="T6" fmla="*/ 730 w 730"/>
                    <a:gd name="T7" fmla="*/ 0 h 1098"/>
                    <a:gd name="T8" fmla="*/ 0 60000 65536"/>
                    <a:gd name="T9" fmla="*/ 0 60000 65536"/>
                    <a:gd name="T10" fmla="*/ 0 60000 65536"/>
                    <a:gd name="T11" fmla="*/ 0 60000 65536"/>
                    <a:gd name="T12" fmla="*/ 0 w 730"/>
                    <a:gd name="T13" fmla="*/ 0 h 1098"/>
                    <a:gd name="T14" fmla="*/ 730 w 730"/>
                    <a:gd name="T15" fmla="*/ 1098 h 1098"/>
                  </a:gdLst>
                  <a:ahLst/>
                  <a:cxnLst>
                    <a:cxn ang="T8">
                      <a:pos x="T0" y="T1"/>
                    </a:cxn>
                    <a:cxn ang="T9">
                      <a:pos x="T2" y="T3"/>
                    </a:cxn>
                    <a:cxn ang="T10">
                      <a:pos x="T4" y="T5"/>
                    </a:cxn>
                    <a:cxn ang="T11">
                      <a:pos x="T6" y="T7"/>
                    </a:cxn>
                  </a:cxnLst>
                  <a:rect l="T12" t="T13" r="T14" b="T15"/>
                  <a:pathLst>
                    <a:path w="730" h="1098">
                      <a:moveTo>
                        <a:pt x="0" y="1098"/>
                      </a:moveTo>
                      <a:cubicBezTo>
                        <a:pt x="35" y="921"/>
                        <a:pt x="71" y="744"/>
                        <a:pt x="121" y="616"/>
                      </a:cubicBezTo>
                      <a:cubicBezTo>
                        <a:pt x="171" y="488"/>
                        <a:pt x="200" y="431"/>
                        <a:pt x="301" y="328"/>
                      </a:cubicBezTo>
                      <a:cubicBezTo>
                        <a:pt x="402" y="225"/>
                        <a:pt x="566" y="112"/>
                        <a:pt x="730" y="0"/>
                      </a:cubicBezTo>
                    </a:path>
                  </a:pathLst>
                </a:custGeom>
                <a:noFill/>
                <a:ln w="38100">
                  <a:solidFill>
                    <a:srgbClr val="800080"/>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defTabSz="914319"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Calibri"/>
                    <a:cs typeface="+mn-cs"/>
                  </a:endParaRPr>
                </a:p>
              </p:txBody>
            </p:sp>
            <p:sp>
              <p:nvSpPr>
                <p:cNvPr id="580" name="Rectangle 7">
                  <a:extLst>
                    <a:ext uri="{FF2B5EF4-FFF2-40B4-BE49-F238E27FC236}">
                      <a16:creationId xmlns:a16="http://schemas.microsoft.com/office/drawing/2014/main" id="{9F6F4676-0DEC-4E9E-8853-4D5C6FA53384}"/>
                    </a:ext>
                  </a:extLst>
                </p:cNvPr>
                <p:cNvSpPr>
                  <a:spLocks noChangeArrowheads="1"/>
                </p:cNvSpPr>
                <p:nvPr/>
              </p:nvSpPr>
              <p:spPr bwMode="auto">
                <a:xfrm>
                  <a:off x="1080" y="2639"/>
                  <a:ext cx="1237" cy="1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defTabSz="914319"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a:ln>
                        <a:noFill/>
                      </a:ln>
                      <a:solidFill>
                        <a:srgbClr val="800080"/>
                      </a:solidFill>
                      <a:effectLst/>
                      <a:uLnTx/>
                      <a:uFillTx/>
                      <a:latin typeface="Calibri"/>
                      <a:cs typeface="+mn-cs"/>
                    </a:rPr>
                    <a:t>Berkeley 37-inch cyclotron</a:t>
                  </a:r>
                </a:p>
              </p:txBody>
            </p:sp>
            <p:sp>
              <p:nvSpPr>
                <p:cNvPr id="581" name="Rectangle 8">
                  <a:extLst>
                    <a:ext uri="{FF2B5EF4-FFF2-40B4-BE49-F238E27FC236}">
                      <a16:creationId xmlns:a16="http://schemas.microsoft.com/office/drawing/2014/main" id="{91F7551B-74A3-40CF-AD6B-7E0B48F28088}"/>
                    </a:ext>
                  </a:extLst>
                </p:cNvPr>
                <p:cNvSpPr>
                  <a:spLocks noChangeArrowheads="1"/>
                </p:cNvSpPr>
                <p:nvPr/>
              </p:nvSpPr>
              <p:spPr bwMode="auto">
                <a:xfrm>
                  <a:off x="923" y="2829"/>
                  <a:ext cx="674" cy="30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defTabSz="914319"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a:ln>
                        <a:noFill/>
                      </a:ln>
                      <a:solidFill>
                        <a:srgbClr val="800080"/>
                      </a:solidFill>
                      <a:effectLst/>
                      <a:uLnTx/>
                      <a:uFillTx/>
                      <a:latin typeface="Calibri"/>
                      <a:cs typeface="+mn-cs"/>
                    </a:rPr>
                    <a:t>350 mCi</a:t>
                  </a:r>
                </a:p>
                <a:p>
                  <a:pPr marL="0" marR="0" lvl="0" indent="0" defTabSz="914319"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a:ln>
                        <a:noFill/>
                      </a:ln>
                      <a:solidFill>
                        <a:srgbClr val="800080"/>
                      </a:solidFill>
                      <a:effectLst/>
                      <a:uLnTx/>
                      <a:uFillTx/>
                      <a:latin typeface="Calibri"/>
                      <a:cs typeface="+mn-cs"/>
                    </a:rPr>
                    <a:t>Ra-Be source</a:t>
                  </a:r>
                </a:p>
              </p:txBody>
            </p:sp>
            <p:sp>
              <p:nvSpPr>
                <p:cNvPr id="582" name="Rectangle 9">
                  <a:extLst>
                    <a:ext uri="{FF2B5EF4-FFF2-40B4-BE49-F238E27FC236}">
                      <a16:creationId xmlns:a16="http://schemas.microsoft.com/office/drawing/2014/main" id="{6EFC52A1-B562-4C1F-8504-C0B6CAB7D5F5}"/>
                    </a:ext>
                  </a:extLst>
                </p:cNvPr>
                <p:cNvSpPr>
                  <a:spLocks noChangeArrowheads="1"/>
                </p:cNvSpPr>
                <p:nvPr/>
              </p:nvSpPr>
              <p:spPr bwMode="auto">
                <a:xfrm>
                  <a:off x="766" y="3272"/>
                  <a:ext cx="525" cy="1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defTabSz="914319"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a:ln>
                        <a:noFill/>
                      </a:ln>
                      <a:solidFill>
                        <a:srgbClr val="800080"/>
                      </a:solidFill>
                      <a:effectLst/>
                      <a:uLnTx/>
                      <a:uFillTx/>
                      <a:latin typeface="Calibri"/>
                      <a:cs typeface="+mn-cs"/>
                    </a:rPr>
                    <a:t>Chadwick</a:t>
                  </a:r>
                </a:p>
              </p:txBody>
            </p:sp>
          </p:grpSp>
          <p:sp>
            <p:nvSpPr>
              <p:cNvPr id="576" name="AutoShape 10">
                <a:extLst>
                  <a:ext uri="{FF2B5EF4-FFF2-40B4-BE49-F238E27FC236}">
                    <a16:creationId xmlns:a16="http://schemas.microsoft.com/office/drawing/2014/main" id="{26496956-A3B4-4EFB-A433-3DFB39A9B6AB}"/>
                  </a:ext>
                </a:extLst>
              </p:cNvPr>
              <p:cNvSpPr>
                <a:spLocks noChangeAspect="1" noChangeArrowheads="1"/>
              </p:cNvSpPr>
              <p:nvPr/>
            </p:nvSpPr>
            <p:spPr bwMode="auto">
              <a:xfrm>
                <a:off x="687" y="3333"/>
                <a:ext cx="68" cy="68"/>
              </a:xfrm>
              <a:prstGeom prst="diamond">
                <a:avLst/>
              </a:prstGeom>
              <a:solidFill>
                <a:srgbClr val="800080"/>
              </a:solidFill>
              <a:ln w="9525">
                <a:solidFill>
                  <a:sysClr val="windowText" lastClr="000000"/>
                </a:solidFill>
                <a:miter lim="800000"/>
                <a:headEnd/>
                <a:tailEnd/>
              </a:ln>
            </p:spPr>
            <p:txBody>
              <a:bodyPr wrap="none" anchor="ctr"/>
              <a:lstStyle/>
              <a:p>
                <a:pPr marL="0" marR="0" lvl="0" indent="0" defTabSz="914319" eaLnBrk="1" fontAlgn="auto" latinLnBrk="0" hangingPunct="1">
                  <a:lnSpc>
                    <a:spcPct val="100000"/>
                  </a:lnSpc>
                  <a:spcBef>
                    <a:spcPts val="0"/>
                  </a:spcBef>
                  <a:spcAft>
                    <a:spcPts val="0"/>
                  </a:spcAft>
                  <a:buClrTx/>
                  <a:buSzTx/>
                  <a:buFontTx/>
                  <a:buNone/>
                  <a:tabLst/>
                  <a:defRPr/>
                </a:pPr>
                <a:endParaRPr kumimoji="0" lang="sv-SE" sz="2000" b="0" i="0" u="none" strike="noStrike" kern="0" cap="none" spc="0" normalizeH="0" baseline="0" noProof="0">
                  <a:ln>
                    <a:noFill/>
                  </a:ln>
                  <a:solidFill>
                    <a:prstClr val="black"/>
                  </a:solidFill>
                  <a:effectLst/>
                  <a:uLnTx/>
                  <a:uFillTx/>
                  <a:latin typeface="Calibri"/>
                  <a:cs typeface="+mn-cs"/>
                </a:endParaRPr>
              </a:p>
            </p:txBody>
          </p:sp>
          <p:sp>
            <p:nvSpPr>
              <p:cNvPr id="577" name="AutoShape 11">
                <a:extLst>
                  <a:ext uri="{FF2B5EF4-FFF2-40B4-BE49-F238E27FC236}">
                    <a16:creationId xmlns:a16="http://schemas.microsoft.com/office/drawing/2014/main" id="{D73C5534-CFCC-4166-BF26-8FA8823CBAB5}"/>
                  </a:ext>
                </a:extLst>
              </p:cNvPr>
              <p:cNvSpPr>
                <a:spLocks noChangeAspect="1" noChangeArrowheads="1"/>
              </p:cNvSpPr>
              <p:nvPr/>
            </p:nvSpPr>
            <p:spPr bwMode="auto">
              <a:xfrm>
                <a:off x="793" y="2895"/>
                <a:ext cx="68" cy="68"/>
              </a:xfrm>
              <a:prstGeom prst="diamond">
                <a:avLst/>
              </a:prstGeom>
              <a:solidFill>
                <a:srgbClr val="800080"/>
              </a:solidFill>
              <a:ln w="9525">
                <a:solidFill>
                  <a:sysClr val="windowText" lastClr="000000"/>
                </a:solidFill>
                <a:miter lim="800000"/>
                <a:headEnd/>
                <a:tailEnd/>
              </a:ln>
            </p:spPr>
            <p:txBody>
              <a:bodyPr wrap="none" anchor="ctr"/>
              <a:lstStyle/>
              <a:p>
                <a:pPr marL="0" marR="0" lvl="0" indent="0" defTabSz="914319" eaLnBrk="1" fontAlgn="auto" latinLnBrk="0" hangingPunct="1">
                  <a:lnSpc>
                    <a:spcPct val="100000"/>
                  </a:lnSpc>
                  <a:spcBef>
                    <a:spcPts val="0"/>
                  </a:spcBef>
                  <a:spcAft>
                    <a:spcPts val="0"/>
                  </a:spcAft>
                  <a:buClrTx/>
                  <a:buSzTx/>
                  <a:buFontTx/>
                  <a:buNone/>
                  <a:tabLst/>
                  <a:defRPr/>
                </a:pPr>
                <a:endParaRPr kumimoji="0" lang="sv-SE" sz="2000" b="0" i="0" u="none" strike="noStrike" kern="0" cap="none" spc="0" normalizeH="0" baseline="0" noProof="0">
                  <a:ln>
                    <a:noFill/>
                  </a:ln>
                  <a:solidFill>
                    <a:prstClr val="black"/>
                  </a:solidFill>
                  <a:effectLst/>
                  <a:uLnTx/>
                  <a:uFillTx/>
                  <a:latin typeface="Calibri"/>
                  <a:cs typeface="+mn-cs"/>
                </a:endParaRPr>
              </a:p>
            </p:txBody>
          </p:sp>
          <p:sp>
            <p:nvSpPr>
              <p:cNvPr id="578" name="AutoShape 12">
                <a:extLst>
                  <a:ext uri="{FF2B5EF4-FFF2-40B4-BE49-F238E27FC236}">
                    <a16:creationId xmlns:a16="http://schemas.microsoft.com/office/drawing/2014/main" id="{0FC36F56-161A-4A63-8A6A-1DD6B3C425A9}"/>
                  </a:ext>
                </a:extLst>
              </p:cNvPr>
              <p:cNvSpPr>
                <a:spLocks noChangeAspect="1" noChangeArrowheads="1"/>
              </p:cNvSpPr>
              <p:nvPr/>
            </p:nvSpPr>
            <p:spPr bwMode="auto">
              <a:xfrm>
                <a:off x="975" y="2578"/>
                <a:ext cx="68" cy="68"/>
              </a:xfrm>
              <a:prstGeom prst="diamond">
                <a:avLst/>
              </a:prstGeom>
              <a:solidFill>
                <a:srgbClr val="800080"/>
              </a:solidFill>
              <a:ln w="9525">
                <a:solidFill>
                  <a:sysClr val="windowText" lastClr="000000"/>
                </a:solidFill>
                <a:miter lim="800000"/>
                <a:headEnd/>
                <a:tailEnd/>
              </a:ln>
            </p:spPr>
            <p:txBody>
              <a:bodyPr wrap="none" anchor="ctr"/>
              <a:lstStyle/>
              <a:p>
                <a:pPr marL="0" marR="0" lvl="0" indent="0" defTabSz="914319" eaLnBrk="1" fontAlgn="auto" latinLnBrk="0" hangingPunct="1">
                  <a:lnSpc>
                    <a:spcPct val="100000"/>
                  </a:lnSpc>
                  <a:spcBef>
                    <a:spcPts val="0"/>
                  </a:spcBef>
                  <a:spcAft>
                    <a:spcPts val="0"/>
                  </a:spcAft>
                  <a:buClrTx/>
                  <a:buSzTx/>
                  <a:buFontTx/>
                  <a:buNone/>
                  <a:tabLst/>
                  <a:defRPr/>
                </a:pPr>
                <a:endParaRPr kumimoji="0" lang="sv-SE" sz="2000" b="0" i="0" u="none" strike="noStrike" kern="0" cap="none" spc="0" normalizeH="0" baseline="0" noProof="0">
                  <a:ln>
                    <a:noFill/>
                  </a:ln>
                  <a:solidFill>
                    <a:prstClr val="black"/>
                  </a:solidFill>
                  <a:effectLst/>
                  <a:uLnTx/>
                  <a:uFillTx/>
                  <a:latin typeface="Calibri"/>
                  <a:cs typeface="+mn-cs"/>
                </a:endParaRPr>
              </a:p>
            </p:txBody>
          </p:sp>
        </p:grpSp>
        <p:sp>
          <p:nvSpPr>
            <p:cNvPr id="482" name="Line 13">
              <a:extLst>
                <a:ext uri="{FF2B5EF4-FFF2-40B4-BE49-F238E27FC236}">
                  <a16:creationId xmlns:a16="http://schemas.microsoft.com/office/drawing/2014/main" id="{757F9BB8-6306-4952-B424-14116941E8BE}"/>
                </a:ext>
              </a:extLst>
            </p:cNvPr>
            <p:cNvSpPr>
              <a:spLocks noChangeShapeType="1"/>
            </p:cNvSpPr>
            <p:nvPr/>
          </p:nvSpPr>
          <p:spPr bwMode="auto">
            <a:xfrm rot="-5400000">
              <a:off x="5285" y="1279"/>
              <a:ext cx="0" cy="49"/>
            </a:xfrm>
            <a:prstGeom prst="line">
              <a:avLst/>
            </a:prstGeom>
            <a:noFill/>
            <a:ln w="38100">
              <a:solidFill>
                <a:srgbClr val="666699"/>
              </a:solidFill>
              <a:round/>
              <a:headEnd/>
              <a:tailEnd/>
            </a:ln>
            <a:extLst>
              <a:ext uri="{909E8E84-426E-40dd-AFC4-6F175D3DCCD1}">
                <a14:hiddenFill xmlns="" xmlns:a14="http://schemas.microsoft.com/office/drawing/2010/main">
                  <a:noFill/>
                </a14:hiddenFill>
              </a:ext>
            </a:extLst>
          </p:spPr>
          <p:txBody>
            <a:bodyPr/>
            <a:lstStyle/>
            <a:p>
              <a:pPr marL="0" marR="0" lvl="0" indent="0" defTabSz="914319"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Calibri"/>
                <a:cs typeface="+mn-cs"/>
              </a:endParaRPr>
            </a:p>
          </p:txBody>
        </p:sp>
        <p:sp>
          <p:nvSpPr>
            <p:cNvPr id="483" name="Text Box 14">
              <a:extLst>
                <a:ext uri="{FF2B5EF4-FFF2-40B4-BE49-F238E27FC236}">
                  <a16:creationId xmlns:a16="http://schemas.microsoft.com/office/drawing/2014/main" id="{F802AB37-0505-406C-A01D-3D2FABFE654B}"/>
                </a:ext>
              </a:extLst>
            </p:cNvPr>
            <p:cNvSpPr txBox="1">
              <a:spLocks noChangeArrowheads="1"/>
            </p:cNvSpPr>
            <p:nvPr/>
          </p:nvSpPr>
          <p:spPr bwMode="auto">
            <a:xfrm>
              <a:off x="510" y="3637"/>
              <a:ext cx="372" cy="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marL="0" marR="0" lvl="0" indent="0" defTabSz="914319"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a:ln>
                    <a:noFill/>
                  </a:ln>
                  <a:solidFill>
                    <a:srgbClr val="666699"/>
                  </a:solidFill>
                  <a:effectLst/>
                  <a:uLnTx/>
                  <a:uFillTx/>
                  <a:latin typeface="Gill Sans" charset="0"/>
                  <a:sym typeface="Gill Sans" charset="0"/>
                </a:rPr>
                <a:t>1930</a:t>
              </a:r>
            </a:p>
          </p:txBody>
        </p:sp>
        <p:sp>
          <p:nvSpPr>
            <p:cNvPr id="484" name="Text Box 15">
              <a:extLst>
                <a:ext uri="{FF2B5EF4-FFF2-40B4-BE49-F238E27FC236}">
                  <a16:creationId xmlns:a16="http://schemas.microsoft.com/office/drawing/2014/main" id="{49CBF398-78C3-4264-8F08-D1F5BEDB4769}"/>
                </a:ext>
              </a:extLst>
            </p:cNvPr>
            <p:cNvSpPr txBox="1">
              <a:spLocks noChangeArrowheads="1"/>
            </p:cNvSpPr>
            <p:nvPr/>
          </p:nvSpPr>
          <p:spPr bwMode="auto">
            <a:xfrm>
              <a:off x="2562" y="3637"/>
              <a:ext cx="372" cy="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marL="0" marR="0" lvl="0" indent="0" defTabSz="914319"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a:ln>
                    <a:noFill/>
                  </a:ln>
                  <a:solidFill>
                    <a:srgbClr val="666699"/>
                  </a:solidFill>
                  <a:effectLst/>
                  <a:uLnTx/>
                  <a:uFillTx/>
                  <a:latin typeface="Gill Sans" charset="0"/>
                  <a:sym typeface="Gill Sans" charset="0"/>
                </a:rPr>
                <a:t>1970</a:t>
              </a:r>
            </a:p>
          </p:txBody>
        </p:sp>
        <p:sp>
          <p:nvSpPr>
            <p:cNvPr id="485" name="Text Box 16">
              <a:extLst>
                <a:ext uri="{FF2B5EF4-FFF2-40B4-BE49-F238E27FC236}">
                  <a16:creationId xmlns:a16="http://schemas.microsoft.com/office/drawing/2014/main" id="{037A641B-885D-4AF5-8D93-81AFDAA008EF}"/>
                </a:ext>
              </a:extLst>
            </p:cNvPr>
            <p:cNvSpPr txBox="1">
              <a:spLocks noChangeArrowheads="1"/>
            </p:cNvSpPr>
            <p:nvPr/>
          </p:nvSpPr>
          <p:spPr bwMode="auto">
            <a:xfrm>
              <a:off x="3075" y="3637"/>
              <a:ext cx="372" cy="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marL="0" marR="0" lvl="0" indent="0" defTabSz="914319"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a:ln>
                    <a:noFill/>
                  </a:ln>
                  <a:solidFill>
                    <a:srgbClr val="666699"/>
                  </a:solidFill>
                  <a:effectLst/>
                  <a:uLnTx/>
                  <a:uFillTx/>
                  <a:latin typeface="Gill Sans" charset="0"/>
                  <a:sym typeface="Gill Sans" charset="0"/>
                </a:rPr>
                <a:t>1980</a:t>
              </a:r>
            </a:p>
          </p:txBody>
        </p:sp>
        <p:sp>
          <p:nvSpPr>
            <p:cNvPr id="486" name="Text Box 17">
              <a:extLst>
                <a:ext uri="{FF2B5EF4-FFF2-40B4-BE49-F238E27FC236}">
                  <a16:creationId xmlns:a16="http://schemas.microsoft.com/office/drawing/2014/main" id="{82FCCF1D-A391-428C-817A-2C46D0F28173}"/>
                </a:ext>
              </a:extLst>
            </p:cNvPr>
            <p:cNvSpPr txBox="1">
              <a:spLocks noChangeArrowheads="1"/>
            </p:cNvSpPr>
            <p:nvPr/>
          </p:nvSpPr>
          <p:spPr bwMode="auto">
            <a:xfrm>
              <a:off x="3588" y="3637"/>
              <a:ext cx="372" cy="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marL="0" marR="0" lvl="0" indent="0" defTabSz="914319"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a:ln>
                    <a:noFill/>
                  </a:ln>
                  <a:solidFill>
                    <a:srgbClr val="666699"/>
                  </a:solidFill>
                  <a:effectLst/>
                  <a:uLnTx/>
                  <a:uFillTx/>
                  <a:latin typeface="Gill Sans" charset="0"/>
                  <a:sym typeface="Gill Sans" charset="0"/>
                </a:rPr>
                <a:t>1990</a:t>
              </a:r>
            </a:p>
          </p:txBody>
        </p:sp>
        <p:sp>
          <p:nvSpPr>
            <p:cNvPr id="487" name="Text Box 18">
              <a:extLst>
                <a:ext uri="{FF2B5EF4-FFF2-40B4-BE49-F238E27FC236}">
                  <a16:creationId xmlns:a16="http://schemas.microsoft.com/office/drawing/2014/main" id="{B7CE3317-883C-44B6-95F9-E92B1A3C7E11}"/>
                </a:ext>
              </a:extLst>
            </p:cNvPr>
            <p:cNvSpPr txBox="1">
              <a:spLocks noChangeArrowheads="1"/>
            </p:cNvSpPr>
            <p:nvPr/>
          </p:nvSpPr>
          <p:spPr bwMode="auto">
            <a:xfrm>
              <a:off x="4101" y="3637"/>
              <a:ext cx="372" cy="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marL="0" marR="0" lvl="0" indent="0" defTabSz="914319"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a:ln>
                    <a:noFill/>
                  </a:ln>
                  <a:solidFill>
                    <a:srgbClr val="666699"/>
                  </a:solidFill>
                  <a:effectLst/>
                  <a:uLnTx/>
                  <a:uFillTx/>
                  <a:latin typeface="Gill Sans" charset="0"/>
                  <a:sym typeface="Gill Sans" charset="0"/>
                </a:rPr>
                <a:t>2000</a:t>
              </a:r>
            </a:p>
          </p:txBody>
        </p:sp>
        <p:sp>
          <p:nvSpPr>
            <p:cNvPr id="488" name="Text Box 19">
              <a:extLst>
                <a:ext uri="{FF2B5EF4-FFF2-40B4-BE49-F238E27FC236}">
                  <a16:creationId xmlns:a16="http://schemas.microsoft.com/office/drawing/2014/main" id="{45532A35-906F-4684-8E2A-BE0F0AD4F315}"/>
                </a:ext>
              </a:extLst>
            </p:cNvPr>
            <p:cNvSpPr txBox="1">
              <a:spLocks noChangeArrowheads="1"/>
            </p:cNvSpPr>
            <p:nvPr/>
          </p:nvSpPr>
          <p:spPr bwMode="auto">
            <a:xfrm>
              <a:off x="4615" y="3637"/>
              <a:ext cx="372" cy="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marL="0" marR="0" lvl="0" indent="0" defTabSz="914319"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a:ln>
                    <a:noFill/>
                  </a:ln>
                  <a:solidFill>
                    <a:srgbClr val="666699"/>
                  </a:solidFill>
                  <a:effectLst/>
                  <a:uLnTx/>
                  <a:uFillTx/>
                  <a:latin typeface="Gill Sans" charset="0"/>
                  <a:sym typeface="Gill Sans" charset="0"/>
                </a:rPr>
                <a:t>2010</a:t>
              </a:r>
            </a:p>
          </p:txBody>
        </p:sp>
        <p:sp>
          <p:nvSpPr>
            <p:cNvPr id="489" name="Text Box 20">
              <a:extLst>
                <a:ext uri="{FF2B5EF4-FFF2-40B4-BE49-F238E27FC236}">
                  <a16:creationId xmlns:a16="http://schemas.microsoft.com/office/drawing/2014/main" id="{5471B483-7CA9-4FCF-9CDE-D17685D0B5C8}"/>
                </a:ext>
              </a:extLst>
            </p:cNvPr>
            <p:cNvSpPr txBox="1">
              <a:spLocks noChangeArrowheads="1"/>
            </p:cNvSpPr>
            <p:nvPr/>
          </p:nvSpPr>
          <p:spPr bwMode="auto">
            <a:xfrm>
              <a:off x="5128" y="3637"/>
              <a:ext cx="372" cy="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marL="0" marR="0" lvl="0" indent="0" defTabSz="914319"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a:ln>
                    <a:noFill/>
                  </a:ln>
                  <a:solidFill>
                    <a:srgbClr val="666699"/>
                  </a:solidFill>
                  <a:effectLst/>
                  <a:uLnTx/>
                  <a:uFillTx/>
                  <a:latin typeface="Gill Sans" charset="0"/>
                  <a:sym typeface="Gill Sans" charset="0"/>
                </a:rPr>
                <a:t>2020</a:t>
              </a:r>
            </a:p>
          </p:txBody>
        </p:sp>
        <p:grpSp>
          <p:nvGrpSpPr>
            <p:cNvPr id="490" name="Group 21">
              <a:extLst>
                <a:ext uri="{FF2B5EF4-FFF2-40B4-BE49-F238E27FC236}">
                  <a16:creationId xmlns:a16="http://schemas.microsoft.com/office/drawing/2014/main" id="{22011CF4-FDF0-44D8-B7D5-8281AEC7185D}"/>
                </a:ext>
              </a:extLst>
            </p:cNvPr>
            <p:cNvGrpSpPr>
              <a:grpSpLocks/>
            </p:cNvGrpSpPr>
            <p:nvPr/>
          </p:nvGrpSpPr>
          <p:grpSpPr bwMode="auto">
            <a:xfrm>
              <a:off x="1162" y="3583"/>
              <a:ext cx="3614" cy="51"/>
              <a:chOff x="1025" y="3443"/>
              <a:chExt cx="3873" cy="53"/>
            </a:xfrm>
          </p:grpSpPr>
          <p:sp>
            <p:nvSpPr>
              <p:cNvPr id="567" name="Line 22">
                <a:extLst>
                  <a:ext uri="{FF2B5EF4-FFF2-40B4-BE49-F238E27FC236}">
                    <a16:creationId xmlns:a16="http://schemas.microsoft.com/office/drawing/2014/main" id="{95B57081-2A9C-4207-B29E-236F954DB860}"/>
                  </a:ext>
                </a:extLst>
              </p:cNvPr>
              <p:cNvSpPr>
                <a:spLocks noChangeShapeType="1"/>
              </p:cNvSpPr>
              <p:nvPr/>
            </p:nvSpPr>
            <p:spPr bwMode="auto">
              <a:xfrm>
                <a:off x="1025" y="3443"/>
                <a:ext cx="0" cy="53"/>
              </a:xfrm>
              <a:prstGeom prst="line">
                <a:avLst/>
              </a:prstGeom>
              <a:noFill/>
              <a:ln w="38100">
                <a:solidFill>
                  <a:srgbClr val="666699"/>
                </a:solidFill>
                <a:round/>
                <a:headEnd/>
                <a:tailEnd/>
              </a:ln>
              <a:extLst>
                <a:ext uri="{909E8E84-426E-40dd-AFC4-6F175D3DCCD1}">
                  <a14:hiddenFill xmlns="" xmlns:a14="http://schemas.microsoft.com/office/drawing/2010/main">
                    <a:noFill/>
                  </a14:hiddenFill>
                </a:ext>
              </a:extLst>
            </p:spPr>
            <p:txBody>
              <a:bodyPr/>
              <a:lstStyle/>
              <a:p>
                <a:pPr marL="0" marR="0" lvl="0" indent="0" defTabSz="914319"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Calibri"/>
                  <a:cs typeface="+mn-cs"/>
                </a:endParaRPr>
              </a:p>
            </p:txBody>
          </p:sp>
          <p:sp>
            <p:nvSpPr>
              <p:cNvPr id="568" name="Line 23">
                <a:extLst>
                  <a:ext uri="{FF2B5EF4-FFF2-40B4-BE49-F238E27FC236}">
                    <a16:creationId xmlns:a16="http://schemas.microsoft.com/office/drawing/2014/main" id="{D0F14E97-6A6E-4B6C-8840-1F11F43BC527}"/>
                  </a:ext>
                </a:extLst>
              </p:cNvPr>
              <p:cNvSpPr>
                <a:spLocks noChangeShapeType="1"/>
              </p:cNvSpPr>
              <p:nvPr/>
            </p:nvSpPr>
            <p:spPr bwMode="auto">
              <a:xfrm>
                <a:off x="4898" y="3443"/>
                <a:ext cx="0" cy="53"/>
              </a:xfrm>
              <a:prstGeom prst="line">
                <a:avLst/>
              </a:prstGeom>
              <a:noFill/>
              <a:ln w="38100">
                <a:solidFill>
                  <a:srgbClr val="666699"/>
                </a:solidFill>
                <a:round/>
                <a:headEnd/>
                <a:tailEnd/>
              </a:ln>
              <a:extLst>
                <a:ext uri="{909E8E84-426E-40dd-AFC4-6F175D3DCCD1}">
                  <a14:hiddenFill xmlns="" xmlns:a14="http://schemas.microsoft.com/office/drawing/2010/main">
                    <a:noFill/>
                  </a14:hiddenFill>
                </a:ext>
              </a:extLst>
            </p:spPr>
            <p:txBody>
              <a:bodyPr/>
              <a:lstStyle/>
              <a:p>
                <a:pPr marL="0" marR="0" lvl="0" indent="0" defTabSz="914319"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Calibri"/>
                  <a:cs typeface="+mn-cs"/>
                </a:endParaRPr>
              </a:p>
            </p:txBody>
          </p:sp>
          <p:sp>
            <p:nvSpPr>
              <p:cNvPr id="569" name="Line 24">
                <a:extLst>
                  <a:ext uri="{FF2B5EF4-FFF2-40B4-BE49-F238E27FC236}">
                    <a16:creationId xmlns:a16="http://schemas.microsoft.com/office/drawing/2014/main" id="{93B2F2BF-A74F-4B19-A9AA-2E78BFD92D8F}"/>
                  </a:ext>
                </a:extLst>
              </p:cNvPr>
              <p:cNvSpPr>
                <a:spLocks noChangeShapeType="1"/>
              </p:cNvSpPr>
              <p:nvPr/>
            </p:nvSpPr>
            <p:spPr bwMode="auto">
              <a:xfrm>
                <a:off x="1578" y="3443"/>
                <a:ext cx="0" cy="53"/>
              </a:xfrm>
              <a:prstGeom prst="line">
                <a:avLst/>
              </a:prstGeom>
              <a:noFill/>
              <a:ln w="38100">
                <a:solidFill>
                  <a:srgbClr val="666699"/>
                </a:solidFill>
                <a:round/>
                <a:headEnd/>
                <a:tailEnd/>
              </a:ln>
              <a:extLst>
                <a:ext uri="{909E8E84-426E-40dd-AFC4-6F175D3DCCD1}">
                  <a14:hiddenFill xmlns="" xmlns:a14="http://schemas.microsoft.com/office/drawing/2010/main">
                    <a:noFill/>
                  </a14:hiddenFill>
                </a:ext>
              </a:extLst>
            </p:spPr>
            <p:txBody>
              <a:bodyPr/>
              <a:lstStyle/>
              <a:p>
                <a:pPr marL="0" marR="0" lvl="0" indent="0" defTabSz="914319"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Calibri"/>
                  <a:cs typeface="+mn-cs"/>
                </a:endParaRPr>
              </a:p>
            </p:txBody>
          </p:sp>
          <p:sp>
            <p:nvSpPr>
              <p:cNvPr id="570" name="Line 25">
                <a:extLst>
                  <a:ext uri="{FF2B5EF4-FFF2-40B4-BE49-F238E27FC236}">
                    <a16:creationId xmlns:a16="http://schemas.microsoft.com/office/drawing/2014/main" id="{559AC898-9665-4B52-9C7B-9C04FCF09861}"/>
                  </a:ext>
                </a:extLst>
              </p:cNvPr>
              <p:cNvSpPr>
                <a:spLocks noChangeShapeType="1"/>
              </p:cNvSpPr>
              <p:nvPr/>
            </p:nvSpPr>
            <p:spPr bwMode="auto">
              <a:xfrm>
                <a:off x="2131" y="3443"/>
                <a:ext cx="0" cy="53"/>
              </a:xfrm>
              <a:prstGeom prst="line">
                <a:avLst/>
              </a:prstGeom>
              <a:noFill/>
              <a:ln w="38100">
                <a:solidFill>
                  <a:srgbClr val="666699"/>
                </a:solidFill>
                <a:round/>
                <a:headEnd/>
                <a:tailEnd/>
              </a:ln>
              <a:extLst>
                <a:ext uri="{909E8E84-426E-40dd-AFC4-6F175D3DCCD1}">
                  <a14:hiddenFill xmlns="" xmlns:a14="http://schemas.microsoft.com/office/drawing/2010/main">
                    <a:noFill/>
                  </a14:hiddenFill>
                </a:ext>
              </a:extLst>
            </p:spPr>
            <p:txBody>
              <a:bodyPr/>
              <a:lstStyle/>
              <a:p>
                <a:pPr marL="0" marR="0" lvl="0" indent="0" defTabSz="914319"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Calibri"/>
                  <a:cs typeface="+mn-cs"/>
                </a:endParaRPr>
              </a:p>
            </p:txBody>
          </p:sp>
          <p:sp>
            <p:nvSpPr>
              <p:cNvPr id="571" name="Line 26">
                <a:extLst>
                  <a:ext uri="{FF2B5EF4-FFF2-40B4-BE49-F238E27FC236}">
                    <a16:creationId xmlns:a16="http://schemas.microsoft.com/office/drawing/2014/main" id="{F48639B7-2586-4785-A18D-C5B47A0FB95C}"/>
                  </a:ext>
                </a:extLst>
              </p:cNvPr>
              <p:cNvSpPr>
                <a:spLocks noChangeShapeType="1"/>
              </p:cNvSpPr>
              <p:nvPr/>
            </p:nvSpPr>
            <p:spPr bwMode="auto">
              <a:xfrm>
                <a:off x="2684" y="3443"/>
                <a:ext cx="0" cy="53"/>
              </a:xfrm>
              <a:prstGeom prst="line">
                <a:avLst/>
              </a:prstGeom>
              <a:noFill/>
              <a:ln w="38100">
                <a:solidFill>
                  <a:srgbClr val="666699"/>
                </a:solidFill>
                <a:round/>
                <a:headEnd/>
                <a:tailEnd/>
              </a:ln>
              <a:extLst>
                <a:ext uri="{909E8E84-426E-40dd-AFC4-6F175D3DCCD1}">
                  <a14:hiddenFill xmlns="" xmlns:a14="http://schemas.microsoft.com/office/drawing/2010/main">
                    <a:noFill/>
                  </a14:hiddenFill>
                </a:ext>
              </a:extLst>
            </p:spPr>
            <p:txBody>
              <a:bodyPr/>
              <a:lstStyle/>
              <a:p>
                <a:pPr marL="0" marR="0" lvl="0" indent="0" defTabSz="914319"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Calibri"/>
                  <a:cs typeface="+mn-cs"/>
                </a:endParaRPr>
              </a:p>
            </p:txBody>
          </p:sp>
          <p:sp>
            <p:nvSpPr>
              <p:cNvPr id="572" name="Line 27">
                <a:extLst>
                  <a:ext uri="{FF2B5EF4-FFF2-40B4-BE49-F238E27FC236}">
                    <a16:creationId xmlns:a16="http://schemas.microsoft.com/office/drawing/2014/main" id="{48777D24-480C-40B3-9936-0BE7B6AF30C2}"/>
                  </a:ext>
                </a:extLst>
              </p:cNvPr>
              <p:cNvSpPr>
                <a:spLocks noChangeShapeType="1"/>
              </p:cNvSpPr>
              <p:nvPr/>
            </p:nvSpPr>
            <p:spPr bwMode="auto">
              <a:xfrm>
                <a:off x="3238" y="3443"/>
                <a:ext cx="0" cy="53"/>
              </a:xfrm>
              <a:prstGeom prst="line">
                <a:avLst/>
              </a:prstGeom>
              <a:noFill/>
              <a:ln w="38100">
                <a:solidFill>
                  <a:srgbClr val="666699"/>
                </a:solidFill>
                <a:round/>
                <a:headEnd/>
                <a:tailEnd/>
              </a:ln>
              <a:extLst>
                <a:ext uri="{909E8E84-426E-40dd-AFC4-6F175D3DCCD1}">
                  <a14:hiddenFill xmlns="" xmlns:a14="http://schemas.microsoft.com/office/drawing/2010/main">
                    <a:noFill/>
                  </a14:hiddenFill>
                </a:ext>
              </a:extLst>
            </p:spPr>
            <p:txBody>
              <a:bodyPr/>
              <a:lstStyle/>
              <a:p>
                <a:pPr marL="0" marR="0" lvl="0" indent="0" defTabSz="914319"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Calibri"/>
                  <a:cs typeface="+mn-cs"/>
                </a:endParaRPr>
              </a:p>
            </p:txBody>
          </p:sp>
          <p:sp>
            <p:nvSpPr>
              <p:cNvPr id="573" name="Line 28">
                <a:extLst>
                  <a:ext uri="{FF2B5EF4-FFF2-40B4-BE49-F238E27FC236}">
                    <a16:creationId xmlns:a16="http://schemas.microsoft.com/office/drawing/2014/main" id="{96359EF9-0EB1-4C4A-BCFA-E7DC67163E94}"/>
                  </a:ext>
                </a:extLst>
              </p:cNvPr>
              <p:cNvSpPr>
                <a:spLocks noChangeShapeType="1"/>
              </p:cNvSpPr>
              <p:nvPr/>
            </p:nvSpPr>
            <p:spPr bwMode="auto">
              <a:xfrm>
                <a:off x="3791" y="3443"/>
                <a:ext cx="0" cy="53"/>
              </a:xfrm>
              <a:prstGeom prst="line">
                <a:avLst/>
              </a:prstGeom>
              <a:noFill/>
              <a:ln w="38100">
                <a:solidFill>
                  <a:srgbClr val="666699"/>
                </a:solidFill>
                <a:round/>
                <a:headEnd/>
                <a:tailEnd/>
              </a:ln>
              <a:extLst>
                <a:ext uri="{909E8E84-426E-40dd-AFC4-6F175D3DCCD1}">
                  <a14:hiddenFill xmlns="" xmlns:a14="http://schemas.microsoft.com/office/drawing/2010/main">
                    <a:noFill/>
                  </a14:hiddenFill>
                </a:ext>
              </a:extLst>
            </p:spPr>
            <p:txBody>
              <a:bodyPr/>
              <a:lstStyle/>
              <a:p>
                <a:pPr marL="0" marR="0" lvl="0" indent="0" defTabSz="914319"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Calibri"/>
                  <a:cs typeface="+mn-cs"/>
                </a:endParaRPr>
              </a:p>
            </p:txBody>
          </p:sp>
          <p:sp>
            <p:nvSpPr>
              <p:cNvPr id="574" name="Line 29">
                <a:extLst>
                  <a:ext uri="{FF2B5EF4-FFF2-40B4-BE49-F238E27FC236}">
                    <a16:creationId xmlns:a16="http://schemas.microsoft.com/office/drawing/2014/main" id="{DD8663F5-CAA7-432C-A926-66BF5731C23D}"/>
                  </a:ext>
                </a:extLst>
              </p:cNvPr>
              <p:cNvSpPr>
                <a:spLocks noChangeShapeType="1"/>
              </p:cNvSpPr>
              <p:nvPr/>
            </p:nvSpPr>
            <p:spPr bwMode="auto">
              <a:xfrm>
                <a:off x="4344" y="3443"/>
                <a:ext cx="0" cy="53"/>
              </a:xfrm>
              <a:prstGeom prst="line">
                <a:avLst/>
              </a:prstGeom>
              <a:noFill/>
              <a:ln w="38100">
                <a:solidFill>
                  <a:srgbClr val="666699"/>
                </a:solidFill>
                <a:round/>
                <a:headEnd/>
                <a:tailEnd/>
              </a:ln>
              <a:extLst>
                <a:ext uri="{909E8E84-426E-40dd-AFC4-6F175D3DCCD1}">
                  <a14:hiddenFill xmlns="" xmlns:a14="http://schemas.microsoft.com/office/drawing/2010/main">
                    <a:noFill/>
                  </a14:hiddenFill>
                </a:ext>
              </a:extLst>
            </p:spPr>
            <p:txBody>
              <a:bodyPr/>
              <a:lstStyle/>
              <a:p>
                <a:pPr marL="0" marR="0" lvl="0" indent="0" defTabSz="914319"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Calibri"/>
                  <a:cs typeface="+mn-cs"/>
                </a:endParaRPr>
              </a:p>
            </p:txBody>
          </p:sp>
        </p:grpSp>
        <p:grpSp>
          <p:nvGrpSpPr>
            <p:cNvPr id="491" name="Group 30">
              <a:extLst>
                <a:ext uri="{FF2B5EF4-FFF2-40B4-BE49-F238E27FC236}">
                  <a16:creationId xmlns:a16="http://schemas.microsoft.com/office/drawing/2014/main" id="{D0FD8DB2-9D58-4072-8879-2351F77C9141}"/>
                </a:ext>
              </a:extLst>
            </p:cNvPr>
            <p:cNvGrpSpPr>
              <a:grpSpLocks/>
            </p:cNvGrpSpPr>
            <p:nvPr/>
          </p:nvGrpSpPr>
          <p:grpSpPr bwMode="auto">
            <a:xfrm>
              <a:off x="1162" y="1204"/>
              <a:ext cx="3614" cy="51"/>
              <a:chOff x="1025" y="3443"/>
              <a:chExt cx="3873" cy="53"/>
            </a:xfrm>
          </p:grpSpPr>
          <p:sp>
            <p:nvSpPr>
              <p:cNvPr id="559" name="Line 31">
                <a:extLst>
                  <a:ext uri="{FF2B5EF4-FFF2-40B4-BE49-F238E27FC236}">
                    <a16:creationId xmlns:a16="http://schemas.microsoft.com/office/drawing/2014/main" id="{2D4C5141-5F08-46A9-86E1-C4BBA61C72FC}"/>
                  </a:ext>
                </a:extLst>
              </p:cNvPr>
              <p:cNvSpPr>
                <a:spLocks noChangeShapeType="1"/>
              </p:cNvSpPr>
              <p:nvPr/>
            </p:nvSpPr>
            <p:spPr bwMode="auto">
              <a:xfrm>
                <a:off x="1025" y="3443"/>
                <a:ext cx="0" cy="53"/>
              </a:xfrm>
              <a:prstGeom prst="line">
                <a:avLst/>
              </a:prstGeom>
              <a:noFill/>
              <a:ln w="38100">
                <a:solidFill>
                  <a:srgbClr val="666699"/>
                </a:solidFill>
                <a:round/>
                <a:headEnd/>
                <a:tailEnd/>
              </a:ln>
              <a:extLst>
                <a:ext uri="{909E8E84-426E-40dd-AFC4-6F175D3DCCD1}">
                  <a14:hiddenFill xmlns="" xmlns:a14="http://schemas.microsoft.com/office/drawing/2010/main">
                    <a:noFill/>
                  </a14:hiddenFill>
                </a:ext>
              </a:extLst>
            </p:spPr>
            <p:txBody>
              <a:bodyPr/>
              <a:lstStyle/>
              <a:p>
                <a:pPr marL="0" marR="0" lvl="0" indent="0" defTabSz="914319"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Calibri"/>
                  <a:cs typeface="+mn-cs"/>
                </a:endParaRPr>
              </a:p>
            </p:txBody>
          </p:sp>
          <p:sp>
            <p:nvSpPr>
              <p:cNvPr id="560" name="Line 32">
                <a:extLst>
                  <a:ext uri="{FF2B5EF4-FFF2-40B4-BE49-F238E27FC236}">
                    <a16:creationId xmlns:a16="http://schemas.microsoft.com/office/drawing/2014/main" id="{234812AE-0317-4047-9162-58D8385162C0}"/>
                  </a:ext>
                </a:extLst>
              </p:cNvPr>
              <p:cNvSpPr>
                <a:spLocks noChangeShapeType="1"/>
              </p:cNvSpPr>
              <p:nvPr/>
            </p:nvSpPr>
            <p:spPr bwMode="auto">
              <a:xfrm>
                <a:off x="4898" y="3443"/>
                <a:ext cx="0" cy="53"/>
              </a:xfrm>
              <a:prstGeom prst="line">
                <a:avLst/>
              </a:prstGeom>
              <a:noFill/>
              <a:ln w="38100">
                <a:solidFill>
                  <a:srgbClr val="666699"/>
                </a:solidFill>
                <a:round/>
                <a:headEnd/>
                <a:tailEnd/>
              </a:ln>
              <a:extLst>
                <a:ext uri="{909E8E84-426E-40dd-AFC4-6F175D3DCCD1}">
                  <a14:hiddenFill xmlns="" xmlns:a14="http://schemas.microsoft.com/office/drawing/2010/main">
                    <a:noFill/>
                  </a14:hiddenFill>
                </a:ext>
              </a:extLst>
            </p:spPr>
            <p:txBody>
              <a:bodyPr/>
              <a:lstStyle/>
              <a:p>
                <a:pPr marL="0" marR="0" lvl="0" indent="0" defTabSz="914319"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Calibri"/>
                  <a:cs typeface="+mn-cs"/>
                </a:endParaRPr>
              </a:p>
            </p:txBody>
          </p:sp>
          <p:sp>
            <p:nvSpPr>
              <p:cNvPr id="561" name="Line 33">
                <a:extLst>
                  <a:ext uri="{FF2B5EF4-FFF2-40B4-BE49-F238E27FC236}">
                    <a16:creationId xmlns:a16="http://schemas.microsoft.com/office/drawing/2014/main" id="{2CA37C62-EDA8-4240-93E0-937FF523DB24}"/>
                  </a:ext>
                </a:extLst>
              </p:cNvPr>
              <p:cNvSpPr>
                <a:spLocks noChangeShapeType="1"/>
              </p:cNvSpPr>
              <p:nvPr/>
            </p:nvSpPr>
            <p:spPr bwMode="auto">
              <a:xfrm>
                <a:off x="1578" y="3443"/>
                <a:ext cx="0" cy="53"/>
              </a:xfrm>
              <a:prstGeom prst="line">
                <a:avLst/>
              </a:prstGeom>
              <a:noFill/>
              <a:ln w="38100">
                <a:solidFill>
                  <a:srgbClr val="666699"/>
                </a:solidFill>
                <a:round/>
                <a:headEnd/>
                <a:tailEnd/>
              </a:ln>
              <a:extLst>
                <a:ext uri="{909E8E84-426E-40dd-AFC4-6F175D3DCCD1}">
                  <a14:hiddenFill xmlns="" xmlns:a14="http://schemas.microsoft.com/office/drawing/2010/main">
                    <a:noFill/>
                  </a14:hiddenFill>
                </a:ext>
              </a:extLst>
            </p:spPr>
            <p:txBody>
              <a:bodyPr/>
              <a:lstStyle/>
              <a:p>
                <a:pPr marL="0" marR="0" lvl="0" indent="0" defTabSz="914319"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Calibri"/>
                  <a:cs typeface="+mn-cs"/>
                </a:endParaRPr>
              </a:p>
            </p:txBody>
          </p:sp>
          <p:sp>
            <p:nvSpPr>
              <p:cNvPr id="562" name="Line 34">
                <a:extLst>
                  <a:ext uri="{FF2B5EF4-FFF2-40B4-BE49-F238E27FC236}">
                    <a16:creationId xmlns:a16="http://schemas.microsoft.com/office/drawing/2014/main" id="{0F86C09B-9FC2-4A80-A96E-70EA9EC60FC3}"/>
                  </a:ext>
                </a:extLst>
              </p:cNvPr>
              <p:cNvSpPr>
                <a:spLocks noChangeShapeType="1"/>
              </p:cNvSpPr>
              <p:nvPr/>
            </p:nvSpPr>
            <p:spPr bwMode="auto">
              <a:xfrm>
                <a:off x="2131" y="3443"/>
                <a:ext cx="0" cy="53"/>
              </a:xfrm>
              <a:prstGeom prst="line">
                <a:avLst/>
              </a:prstGeom>
              <a:noFill/>
              <a:ln w="38100">
                <a:solidFill>
                  <a:srgbClr val="666699"/>
                </a:solidFill>
                <a:round/>
                <a:headEnd/>
                <a:tailEnd/>
              </a:ln>
              <a:extLst>
                <a:ext uri="{909E8E84-426E-40dd-AFC4-6F175D3DCCD1}">
                  <a14:hiddenFill xmlns="" xmlns:a14="http://schemas.microsoft.com/office/drawing/2010/main">
                    <a:noFill/>
                  </a14:hiddenFill>
                </a:ext>
              </a:extLst>
            </p:spPr>
            <p:txBody>
              <a:bodyPr/>
              <a:lstStyle/>
              <a:p>
                <a:pPr marL="0" marR="0" lvl="0" indent="0" defTabSz="914319"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Calibri"/>
                  <a:cs typeface="+mn-cs"/>
                </a:endParaRPr>
              </a:p>
            </p:txBody>
          </p:sp>
          <p:sp>
            <p:nvSpPr>
              <p:cNvPr id="563" name="Line 35">
                <a:extLst>
                  <a:ext uri="{FF2B5EF4-FFF2-40B4-BE49-F238E27FC236}">
                    <a16:creationId xmlns:a16="http://schemas.microsoft.com/office/drawing/2014/main" id="{1DBA6FA2-8960-4485-9FBF-C63020C22070}"/>
                  </a:ext>
                </a:extLst>
              </p:cNvPr>
              <p:cNvSpPr>
                <a:spLocks noChangeShapeType="1"/>
              </p:cNvSpPr>
              <p:nvPr/>
            </p:nvSpPr>
            <p:spPr bwMode="auto">
              <a:xfrm>
                <a:off x="2684" y="3443"/>
                <a:ext cx="0" cy="53"/>
              </a:xfrm>
              <a:prstGeom prst="line">
                <a:avLst/>
              </a:prstGeom>
              <a:noFill/>
              <a:ln w="38100">
                <a:solidFill>
                  <a:srgbClr val="666699"/>
                </a:solidFill>
                <a:round/>
                <a:headEnd/>
                <a:tailEnd/>
              </a:ln>
              <a:extLst>
                <a:ext uri="{909E8E84-426E-40dd-AFC4-6F175D3DCCD1}">
                  <a14:hiddenFill xmlns="" xmlns:a14="http://schemas.microsoft.com/office/drawing/2010/main">
                    <a:noFill/>
                  </a14:hiddenFill>
                </a:ext>
              </a:extLst>
            </p:spPr>
            <p:txBody>
              <a:bodyPr/>
              <a:lstStyle/>
              <a:p>
                <a:pPr marL="0" marR="0" lvl="0" indent="0" defTabSz="914319"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Calibri"/>
                  <a:cs typeface="+mn-cs"/>
                </a:endParaRPr>
              </a:p>
            </p:txBody>
          </p:sp>
          <p:sp>
            <p:nvSpPr>
              <p:cNvPr id="564" name="Line 36">
                <a:extLst>
                  <a:ext uri="{FF2B5EF4-FFF2-40B4-BE49-F238E27FC236}">
                    <a16:creationId xmlns:a16="http://schemas.microsoft.com/office/drawing/2014/main" id="{A00FEDAD-8036-49EE-BFBC-A7FDD55B57CD}"/>
                  </a:ext>
                </a:extLst>
              </p:cNvPr>
              <p:cNvSpPr>
                <a:spLocks noChangeShapeType="1"/>
              </p:cNvSpPr>
              <p:nvPr/>
            </p:nvSpPr>
            <p:spPr bwMode="auto">
              <a:xfrm>
                <a:off x="3238" y="3443"/>
                <a:ext cx="0" cy="53"/>
              </a:xfrm>
              <a:prstGeom prst="line">
                <a:avLst/>
              </a:prstGeom>
              <a:noFill/>
              <a:ln w="38100">
                <a:solidFill>
                  <a:srgbClr val="666699"/>
                </a:solidFill>
                <a:round/>
                <a:headEnd/>
                <a:tailEnd/>
              </a:ln>
              <a:extLst>
                <a:ext uri="{909E8E84-426E-40dd-AFC4-6F175D3DCCD1}">
                  <a14:hiddenFill xmlns="" xmlns:a14="http://schemas.microsoft.com/office/drawing/2010/main">
                    <a:noFill/>
                  </a14:hiddenFill>
                </a:ext>
              </a:extLst>
            </p:spPr>
            <p:txBody>
              <a:bodyPr/>
              <a:lstStyle/>
              <a:p>
                <a:pPr marL="0" marR="0" lvl="0" indent="0" defTabSz="914319"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Calibri"/>
                  <a:cs typeface="+mn-cs"/>
                </a:endParaRPr>
              </a:p>
            </p:txBody>
          </p:sp>
          <p:sp>
            <p:nvSpPr>
              <p:cNvPr id="565" name="Line 37">
                <a:extLst>
                  <a:ext uri="{FF2B5EF4-FFF2-40B4-BE49-F238E27FC236}">
                    <a16:creationId xmlns:a16="http://schemas.microsoft.com/office/drawing/2014/main" id="{37D1200B-0DF6-487A-80D6-097E5936B7A4}"/>
                  </a:ext>
                </a:extLst>
              </p:cNvPr>
              <p:cNvSpPr>
                <a:spLocks noChangeShapeType="1"/>
              </p:cNvSpPr>
              <p:nvPr/>
            </p:nvSpPr>
            <p:spPr bwMode="auto">
              <a:xfrm>
                <a:off x="3791" y="3443"/>
                <a:ext cx="0" cy="53"/>
              </a:xfrm>
              <a:prstGeom prst="line">
                <a:avLst/>
              </a:prstGeom>
              <a:noFill/>
              <a:ln w="38100">
                <a:solidFill>
                  <a:srgbClr val="666699"/>
                </a:solidFill>
                <a:round/>
                <a:headEnd/>
                <a:tailEnd/>
              </a:ln>
              <a:extLst>
                <a:ext uri="{909E8E84-426E-40dd-AFC4-6F175D3DCCD1}">
                  <a14:hiddenFill xmlns="" xmlns:a14="http://schemas.microsoft.com/office/drawing/2010/main">
                    <a:noFill/>
                  </a14:hiddenFill>
                </a:ext>
              </a:extLst>
            </p:spPr>
            <p:txBody>
              <a:bodyPr/>
              <a:lstStyle/>
              <a:p>
                <a:pPr marL="0" marR="0" lvl="0" indent="0" defTabSz="914319"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Calibri"/>
                  <a:cs typeface="+mn-cs"/>
                </a:endParaRPr>
              </a:p>
            </p:txBody>
          </p:sp>
          <p:sp>
            <p:nvSpPr>
              <p:cNvPr id="566" name="Line 38">
                <a:extLst>
                  <a:ext uri="{FF2B5EF4-FFF2-40B4-BE49-F238E27FC236}">
                    <a16:creationId xmlns:a16="http://schemas.microsoft.com/office/drawing/2014/main" id="{A24E6E03-CF8E-4ECB-8A0B-D627858C1B92}"/>
                  </a:ext>
                </a:extLst>
              </p:cNvPr>
              <p:cNvSpPr>
                <a:spLocks noChangeShapeType="1"/>
              </p:cNvSpPr>
              <p:nvPr/>
            </p:nvSpPr>
            <p:spPr bwMode="auto">
              <a:xfrm>
                <a:off x="4344" y="3443"/>
                <a:ext cx="0" cy="53"/>
              </a:xfrm>
              <a:prstGeom prst="line">
                <a:avLst/>
              </a:prstGeom>
              <a:noFill/>
              <a:ln w="38100">
                <a:solidFill>
                  <a:srgbClr val="666699"/>
                </a:solidFill>
                <a:round/>
                <a:headEnd/>
                <a:tailEnd/>
              </a:ln>
              <a:extLst>
                <a:ext uri="{909E8E84-426E-40dd-AFC4-6F175D3DCCD1}">
                  <a14:hiddenFill xmlns="" xmlns:a14="http://schemas.microsoft.com/office/drawing/2010/main">
                    <a:noFill/>
                  </a14:hiddenFill>
                </a:ext>
              </a:extLst>
            </p:spPr>
            <p:txBody>
              <a:bodyPr/>
              <a:lstStyle/>
              <a:p>
                <a:pPr marL="0" marR="0" lvl="0" indent="0" defTabSz="914319"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Calibri"/>
                  <a:cs typeface="+mn-cs"/>
                </a:endParaRPr>
              </a:p>
            </p:txBody>
          </p:sp>
        </p:grpSp>
        <p:sp>
          <p:nvSpPr>
            <p:cNvPr id="492" name="Line 39">
              <a:extLst>
                <a:ext uri="{FF2B5EF4-FFF2-40B4-BE49-F238E27FC236}">
                  <a16:creationId xmlns:a16="http://schemas.microsoft.com/office/drawing/2014/main" id="{4E151809-C625-4108-A22A-209D550D3528}"/>
                </a:ext>
              </a:extLst>
            </p:cNvPr>
            <p:cNvSpPr>
              <a:spLocks noChangeShapeType="1"/>
            </p:cNvSpPr>
            <p:nvPr/>
          </p:nvSpPr>
          <p:spPr bwMode="auto">
            <a:xfrm rot="-5400000">
              <a:off x="689" y="2387"/>
              <a:ext cx="0" cy="50"/>
            </a:xfrm>
            <a:prstGeom prst="line">
              <a:avLst/>
            </a:prstGeom>
            <a:noFill/>
            <a:ln w="38100">
              <a:solidFill>
                <a:srgbClr val="666699"/>
              </a:solidFill>
              <a:round/>
              <a:headEnd/>
              <a:tailEnd/>
            </a:ln>
            <a:extLst>
              <a:ext uri="{909E8E84-426E-40dd-AFC4-6F175D3DCCD1}">
                <a14:hiddenFill xmlns="" xmlns:a14="http://schemas.microsoft.com/office/drawing/2010/main">
                  <a:noFill/>
                </a14:hiddenFill>
              </a:ext>
            </a:extLst>
          </p:spPr>
          <p:txBody>
            <a:bodyPr/>
            <a:lstStyle/>
            <a:p>
              <a:pPr marL="0" marR="0" lvl="0" indent="0" defTabSz="914319"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Calibri"/>
                <a:cs typeface="+mn-cs"/>
              </a:endParaRPr>
            </a:p>
          </p:txBody>
        </p:sp>
        <p:sp>
          <p:nvSpPr>
            <p:cNvPr id="493" name="Line 40">
              <a:extLst>
                <a:ext uri="{FF2B5EF4-FFF2-40B4-BE49-F238E27FC236}">
                  <a16:creationId xmlns:a16="http://schemas.microsoft.com/office/drawing/2014/main" id="{63F55B01-E32D-4D0A-9886-6DBDFB7B5814}"/>
                </a:ext>
              </a:extLst>
            </p:cNvPr>
            <p:cNvSpPr>
              <a:spLocks noChangeShapeType="1"/>
            </p:cNvSpPr>
            <p:nvPr/>
          </p:nvSpPr>
          <p:spPr bwMode="auto">
            <a:xfrm rot="-5400000">
              <a:off x="689" y="1833"/>
              <a:ext cx="0" cy="50"/>
            </a:xfrm>
            <a:prstGeom prst="line">
              <a:avLst/>
            </a:prstGeom>
            <a:noFill/>
            <a:ln w="38100">
              <a:solidFill>
                <a:srgbClr val="666699"/>
              </a:solidFill>
              <a:round/>
              <a:headEnd/>
              <a:tailEnd/>
            </a:ln>
            <a:extLst>
              <a:ext uri="{909E8E84-426E-40dd-AFC4-6F175D3DCCD1}">
                <a14:hiddenFill xmlns="" xmlns:a14="http://schemas.microsoft.com/office/drawing/2010/main">
                  <a:noFill/>
                </a14:hiddenFill>
              </a:ext>
            </a:extLst>
          </p:spPr>
          <p:txBody>
            <a:bodyPr/>
            <a:lstStyle/>
            <a:p>
              <a:pPr marL="0" marR="0" lvl="0" indent="0" defTabSz="914319"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Calibri"/>
                <a:cs typeface="+mn-cs"/>
              </a:endParaRPr>
            </a:p>
          </p:txBody>
        </p:sp>
        <p:sp>
          <p:nvSpPr>
            <p:cNvPr id="494" name="Line 41">
              <a:extLst>
                <a:ext uri="{FF2B5EF4-FFF2-40B4-BE49-F238E27FC236}">
                  <a16:creationId xmlns:a16="http://schemas.microsoft.com/office/drawing/2014/main" id="{525969E3-DD00-457D-A197-DC3A077E9B68}"/>
                </a:ext>
              </a:extLst>
            </p:cNvPr>
            <p:cNvSpPr>
              <a:spLocks noChangeShapeType="1"/>
            </p:cNvSpPr>
            <p:nvPr/>
          </p:nvSpPr>
          <p:spPr bwMode="auto">
            <a:xfrm rot="-5400000">
              <a:off x="689" y="1279"/>
              <a:ext cx="0" cy="50"/>
            </a:xfrm>
            <a:prstGeom prst="line">
              <a:avLst/>
            </a:prstGeom>
            <a:noFill/>
            <a:ln w="38100">
              <a:solidFill>
                <a:srgbClr val="666699"/>
              </a:solidFill>
              <a:round/>
              <a:headEnd/>
              <a:tailEnd/>
            </a:ln>
            <a:extLst>
              <a:ext uri="{909E8E84-426E-40dd-AFC4-6F175D3DCCD1}">
                <a14:hiddenFill xmlns="" xmlns:a14="http://schemas.microsoft.com/office/drawing/2010/main">
                  <a:noFill/>
                </a14:hiddenFill>
              </a:ext>
            </a:extLst>
          </p:spPr>
          <p:txBody>
            <a:bodyPr/>
            <a:lstStyle/>
            <a:p>
              <a:pPr marL="0" marR="0" lvl="0" indent="0" defTabSz="914319"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Calibri"/>
                <a:cs typeface="+mn-cs"/>
              </a:endParaRPr>
            </a:p>
          </p:txBody>
        </p:sp>
        <p:sp>
          <p:nvSpPr>
            <p:cNvPr id="495" name="Line 42">
              <a:extLst>
                <a:ext uri="{FF2B5EF4-FFF2-40B4-BE49-F238E27FC236}">
                  <a16:creationId xmlns:a16="http://schemas.microsoft.com/office/drawing/2014/main" id="{ABE70937-340E-4974-975A-36BA457C344F}"/>
                </a:ext>
              </a:extLst>
            </p:cNvPr>
            <p:cNvSpPr>
              <a:spLocks noChangeShapeType="1"/>
            </p:cNvSpPr>
            <p:nvPr/>
          </p:nvSpPr>
          <p:spPr bwMode="auto">
            <a:xfrm rot="-5400000">
              <a:off x="5285" y="3495"/>
              <a:ext cx="0" cy="49"/>
            </a:xfrm>
            <a:prstGeom prst="line">
              <a:avLst/>
            </a:prstGeom>
            <a:noFill/>
            <a:ln w="38100">
              <a:solidFill>
                <a:srgbClr val="666699"/>
              </a:solidFill>
              <a:round/>
              <a:headEnd/>
              <a:tailEnd/>
            </a:ln>
            <a:extLst>
              <a:ext uri="{909E8E84-426E-40dd-AFC4-6F175D3DCCD1}">
                <a14:hiddenFill xmlns="" xmlns:a14="http://schemas.microsoft.com/office/drawing/2010/main">
                  <a:noFill/>
                </a14:hiddenFill>
              </a:ext>
            </a:extLst>
          </p:spPr>
          <p:txBody>
            <a:bodyPr/>
            <a:lstStyle/>
            <a:p>
              <a:pPr marL="0" marR="0" lvl="0" indent="0" defTabSz="914319"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Calibri"/>
                <a:cs typeface="+mn-cs"/>
              </a:endParaRPr>
            </a:p>
          </p:txBody>
        </p:sp>
        <p:sp>
          <p:nvSpPr>
            <p:cNvPr id="496" name="Line 43">
              <a:extLst>
                <a:ext uri="{FF2B5EF4-FFF2-40B4-BE49-F238E27FC236}">
                  <a16:creationId xmlns:a16="http://schemas.microsoft.com/office/drawing/2014/main" id="{E6A01FA7-3100-4AC1-8A7D-79A18FFBB92D}"/>
                </a:ext>
              </a:extLst>
            </p:cNvPr>
            <p:cNvSpPr>
              <a:spLocks noChangeShapeType="1"/>
            </p:cNvSpPr>
            <p:nvPr/>
          </p:nvSpPr>
          <p:spPr bwMode="auto">
            <a:xfrm rot="-5400000">
              <a:off x="5285" y="2941"/>
              <a:ext cx="0" cy="49"/>
            </a:xfrm>
            <a:prstGeom prst="line">
              <a:avLst/>
            </a:prstGeom>
            <a:noFill/>
            <a:ln w="38100">
              <a:solidFill>
                <a:srgbClr val="666699"/>
              </a:solidFill>
              <a:round/>
              <a:headEnd/>
              <a:tailEnd/>
            </a:ln>
            <a:extLst>
              <a:ext uri="{909E8E84-426E-40dd-AFC4-6F175D3DCCD1}">
                <a14:hiddenFill xmlns="" xmlns:a14="http://schemas.microsoft.com/office/drawing/2010/main">
                  <a:noFill/>
                </a14:hiddenFill>
              </a:ext>
            </a:extLst>
          </p:spPr>
          <p:txBody>
            <a:bodyPr/>
            <a:lstStyle/>
            <a:p>
              <a:pPr marL="0" marR="0" lvl="0" indent="0" defTabSz="914319"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Calibri"/>
                <a:cs typeface="+mn-cs"/>
              </a:endParaRPr>
            </a:p>
          </p:txBody>
        </p:sp>
        <p:sp>
          <p:nvSpPr>
            <p:cNvPr id="497" name="Line 44">
              <a:extLst>
                <a:ext uri="{FF2B5EF4-FFF2-40B4-BE49-F238E27FC236}">
                  <a16:creationId xmlns:a16="http://schemas.microsoft.com/office/drawing/2014/main" id="{61DCA89E-C412-4D3C-8096-285691A005C1}"/>
                </a:ext>
              </a:extLst>
            </p:cNvPr>
            <p:cNvSpPr>
              <a:spLocks noChangeShapeType="1"/>
            </p:cNvSpPr>
            <p:nvPr/>
          </p:nvSpPr>
          <p:spPr bwMode="auto">
            <a:xfrm rot="-5400000">
              <a:off x="5285" y="2387"/>
              <a:ext cx="0" cy="49"/>
            </a:xfrm>
            <a:prstGeom prst="line">
              <a:avLst/>
            </a:prstGeom>
            <a:noFill/>
            <a:ln w="38100">
              <a:solidFill>
                <a:srgbClr val="666699"/>
              </a:solidFill>
              <a:round/>
              <a:headEnd/>
              <a:tailEnd/>
            </a:ln>
            <a:extLst>
              <a:ext uri="{909E8E84-426E-40dd-AFC4-6F175D3DCCD1}">
                <a14:hiddenFill xmlns="" xmlns:a14="http://schemas.microsoft.com/office/drawing/2010/main">
                  <a:noFill/>
                </a14:hiddenFill>
              </a:ext>
            </a:extLst>
          </p:spPr>
          <p:txBody>
            <a:bodyPr/>
            <a:lstStyle/>
            <a:p>
              <a:pPr marL="0" marR="0" lvl="0" indent="0" defTabSz="914319"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Calibri"/>
                <a:cs typeface="+mn-cs"/>
              </a:endParaRPr>
            </a:p>
          </p:txBody>
        </p:sp>
        <p:sp>
          <p:nvSpPr>
            <p:cNvPr id="498" name="Line 45">
              <a:extLst>
                <a:ext uri="{FF2B5EF4-FFF2-40B4-BE49-F238E27FC236}">
                  <a16:creationId xmlns:a16="http://schemas.microsoft.com/office/drawing/2014/main" id="{662E07F3-E3BA-4A26-8DA3-DAA28E407901}"/>
                </a:ext>
              </a:extLst>
            </p:cNvPr>
            <p:cNvSpPr>
              <a:spLocks noChangeShapeType="1"/>
            </p:cNvSpPr>
            <p:nvPr/>
          </p:nvSpPr>
          <p:spPr bwMode="auto">
            <a:xfrm rot="-5400000">
              <a:off x="5285" y="1833"/>
              <a:ext cx="0" cy="49"/>
            </a:xfrm>
            <a:prstGeom prst="line">
              <a:avLst/>
            </a:prstGeom>
            <a:noFill/>
            <a:ln w="38100">
              <a:solidFill>
                <a:srgbClr val="666699"/>
              </a:solidFill>
              <a:round/>
              <a:headEnd/>
              <a:tailEnd/>
            </a:ln>
            <a:extLst>
              <a:ext uri="{909E8E84-426E-40dd-AFC4-6F175D3DCCD1}">
                <a14:hiddenFill xmlns="" xmlns:a14="http://schemas.microsoft.com/office/drawing/2010/main">
                  <a:noFill/>
                </a14:hiddenFill>
              </a:ext>
            </a:extLst>
          </p:spPr>
          <p:txBody>
            <a:bodyPr/>
            <a:lstStyle/>
            <a:p>
              <a:pPr marL="0" marR="0" lvl="0" indent="0" defTabSz="914319"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Calibri"/>
                <a:cs typeface="+mn-cs"/>
              </a:endParaRPr>
            </a:p>
          </p:txBody>
        </p:sp>
        <p:sp>
          <p:nvSpPr>
            <p:cNvPr id="499" name="Rectangle 46">
              <a:extLst>
                <a:ext uri="{FF2B5EF4-FFF2-40B4-BE49-F238E27FC236}">
                  <a16:creationId xmlns:a16="http://schemas.microsoft.com/office/drawing/2014/main" id="{E1E2AFDB-BCF3-42F4-BEAF-3DEC2B6886F1}"/>
                </a:ext>
              </a:extLst>
            </p:cNvPr>
            <p:cNvSpPr>
              <a:spLocks noChangeArrowheads="1"/>
            </p:cNvSpPr>
            <p:nvPr/>
          </p:nvSpPr>
          <p:spPr bwMode="auto">
            <a:xfrm>
              <a:off x="659" y="1211"/>
              <a:ext cx="4649" cy="2410"/>
            </a:xfrm>
            <a:prstGeom prst="rect">
              <a:avLst/>
            </a:prstGeom>
            <a:noFill/>
            <a:ln w="38100">
              <a:solidFill>
                <a:srgbClr val="666699"/>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defTabSz="914319" eaLnBrk="1" fontAlgn="auto" latinLnBrk="0" hangingPunct="1">
                <a:lnSpc>
                  <a:spcPct val="100000"/>
                </a:lnSpc>
                <a:spcBef>
                  <a:spcPts val="0"/>
                </a:spcBef>
                <a:spcAft>
                  <a:spcPts val="0"/>
                </a:spcAft>
                <a:buClrTx/>
                <a:buSzTx/>
                <a:buFontTx/>
                <a:buNone/>
                <a:tabLst/>
                <a:defRPr/>
              </a:pPr>
              <a:endParaRPr kumimoji="0" lang="sv-SE" sz="2000" b="0" i="0" u="none" strike="noStrike" kern="0" cap="none" spc="0" normalizeH="0" baseline="0" noProof="0">
                <a:ln>
                  <a:noFill/>
                </a:ln>
                <a:solidFill>
                  <a:prstClr val="black"/>
                </a:solidFill>
                <a:effectLst/>
                <a:uLnTx/>
                <a:uFillTx/>
                <a:latin typeface="Calibri"/>
                <a:cs typeface="+mn-cs"/>
              </a:endParaRPr>
            </a:p>
          </p:txBody>
        </p:sp>
        <p:sp>
          <p:nvSpPr>
            <p:cNvPr id="500" name="Rectangle 47">
              <a:extLst>
                <a:ext uri="{FF2B5EF4-FFF2-40B4-BE49-F238E27FC236}">
                  <a16:creationId xmlns:a16="http://schemas.microsoft.com/office/drawing/2014/main" id="{7CD1D1C3-B874-41C1-BD37-555DCA8B95D3}"/>
                </a:ext>
              </a:extLst>
            </p:cNvPr>
            <p:cNvSpPr>
              <a:spLocks noChangeArrowheads="1"/>
            </p:cNvSpPr>
            <p:nvPr/>
          </p:nvSpPr>
          <p:spPr bwMode="auto">
            <a:xfrm>
              <a:off x="371" y="2843"/>
              <a:ext cx="322" cy="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defTabSz="914319" eaLnBrk="1" fontAlgn="auto" latinLnBrk="0" hangingPunct="1">
                <a:lnSpc>
                  <a:spcPct val="100000"/>
                </a:lnSpc>
                <a:spcBef>
                  <a:spcPts val="0"/>
                </a:spcBef>
                <a:spcAft>
                  <a:spcPts val="0"/>
                </a:spcAft>
                <a:buClrTx/>
                <a:buSzTx/>
                <a:buFontTx/>
                <a:buNone/>
                <a:tabLst/>
                <a:defRPr/>
              </a:pPr>
              <a:r>
                <a:rPr kumimoji="0" lang="en-GB" sz="1900" b="0" i="0" u="none" strike="noStrike" kern="0" cap="none" spc="0" normalizeH="0" baseline="0" noProof="0">
                  <a:ln>
                    <a:noFill/>
                  </a:ln>
                  <a:solidFill>
                    <a:srgbClr val="666699"/>
                  </a:solidFill>
                  <a:effectLst/>
                  <a:uLnTx/>
                  <a:uFillTx/>
                  <a:latin typeface="Calibri"/>
                  <a:cs typeface="+mn-cs"/>
                </a:rPr>
                <a:t>10</a:t>
              </a:r>
              <a:r>
                <a:rPr kumimoji="0" lang="en-GB" sz="1900" b="0" i="0" u="none" strike="noStrike" kern="0" cap="none" spc="0" normalizeH="0" baseline="30000" noProof="0">
                  <a:ln>
                    <a:noFill/>
                  </a:ln>
                  <a:solidFill>
                    <a:srgbClr val="666699"/>
                  </a:solidFill>
                  <a:effectLst/>
                  <a:uLnTx/>
                  <a:uFillTx/>
                  <a:latin typeface="Calibri"/>
                  <a:cs typeface="+mn-cs"/>
                </a:rPr>
                <a:t>5</a:t>
              </a:r>
              <a:endParaRPr kumimoji="0" lang="en-GB" sz="1900" b="0" i="0" u="none" strike="noStrike" kern="0" cap="none" spc="0" normalizeH="0" baseline="0" noProof="0">
                <a:ln>
                  <a:noFill/>
                </a:ln>
                <a:solidFill>
                  <a:srgbClr val="666699"/>
                </a:solidFill>
                <a:effectLst/>
                <a:uLnTx/>
                <a:uFillTx/>
                <a:latin typeface="Calibri"/>
                <a:cs typeface="+mn-cs"/>
              </a:endParaRPr>
            </a:p>
          </p:txBody>
        </p:sp>
        <p:sp>
          <p:nvSpPr>
            <p:cNvPr id="501" name="Rectangle 48">
              <a:extLst>
                <a:ext uri="{FF2B5EF4-FFF2-40B4-BE49-F238E27FC236}">
                  <a16:creationId xmlns:a16="http://schemas.microsoft.com/office/drawing/2014/main" id="{E092992C-FDB2-43EB-A73A-FF75D1AE5E9F}"/>
                </a:ext>
              </a:extLst>
            </p:cNvPr>
            <p:cNvSpPr>
              <a:spLocks noChangeArrowheads="1"/>
            </p:cNvSpPr>
            <p:nvPr/>
          </p:nvSpPr>
          <p:spPr bwMode="auto">
            <a:xfrm>
              <a:off x="324" y="2286"/>
              <a:ext cx="373" cy="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defTabSz="914319" eaLnBrk="1" fontAlgn="auto" latinLnBrk="0" hangingPunct="1">
                <a:lnSpc>
                  <a:spcPct val="100000"/>
                </a:lnSpc>
                <a:spcBef>
                  <a:spcPts val="0"/>
                </a:spcBef>
                <a:spcAft>
                  <a:spcPts val="0"/>
                </a:spcAft>
                <a:buClrTx/>
                <a:buSzTx/>
                <a:buFontTx/>
                <a:buNone/>
                <a:tabLst/>
                <a:defRPr/>
              </a:pPr>
              <a:r>
                <a:rPr kumimoji="0" lang="en-GB" sz="1900" b="0" i="0" u="none" strike="noStrike" kern="0" cap="none" spc="0" normalizeH="0" baseline="0" noProof="0">
                  <a:ln>
                    <a:noFill/>
                  </a:ln>
                  <a:solidFill>
                    <a:srgbClr val="666699"/>
                  </a:solidFill>
                  <a:effectLst/>
                  <a:uLnTx/>
                  <a:uFillTx/>
                  <a:latin typeface="Calibri"/>
                  <a:cs typeface="+mn-cs"/>
                </a:rPr>
                <a:t>10</a:t>
              </a:r>
              <a:r>
                <a:rPr kumimoji="0" lang="en-GB" sz="1900" b="0" i="0" u="none" strike="noStrike" kern="0" cap="none" spc="0" normalizeH="0" baseline="30000" noProof="0">
                  <a:ln>
                    <a:noFill/>
                  </a:ln>
                  <a:solidFill>
                    <a:srgbClr val="666699"/>
                  </a:solidFill>
                  <a:effectLst/>
                  <a:uLnTx/>
                  <a:uFillTx/>
                  <a:latin typeface="Calibri"/>
                  <a:cs typeface="+mn-cs"/>
                </a:rPr>
                <a:t>10</a:t>
              </a:r>
              <a:endParaRPr kumimoji="0" lang="en-GB" sz="1900" b="0" i="0" u="none" strike="noStrike" kern="0" cap="none" spc="0" normalizeH="0" baseline="0" noProof="0">
                <a:ln>
                  <a:noFill/>
                </a:ln>
                <a:solidFill>
                  <a:srgbClr val="666699"/>
                </a:solidFill>
                <a:effectLst/>
                <a:uLnTx/>
                <a:uFillTx/>
                <a:latin typeface="Calibri"/>
                <a:cs typeface="+mn-cs"/>
              </a:endParaRPr>
            </a:p>
          </p:txBody>
        </p:sp>
        <p:sp>
          <p:nvSpPr>
            <p:cNvPr id="502" name="Rectangle 49">
              <a:extLst>
                <a:ext uri="{FF2B5EF4-FFF2-40B4-BE49-F238E27FC236}">
                  <a16:creationId xmlns:a16="http://schemas.microsoft.com/office/drawing/2014/main" id="{137CDF27-9CC2-4B7F-8AE5-74581E86ED5F}"/>
                </a:ext>
              </a:extLst>
            </p:cNvPr>
            <p:cNvSpPr>
              <a:spLocks noChangeArrowheads="1"/>
            </p:cNvSpPr>
            <p:nvPr/>
          </p:nvSpPr>
          <p:spPr bwMode="auto">
            <a:xfrm>
              <a:off x="324" y="1730"/>
              <a:ext cx="373" cy="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defTabSz="914319" eaLnBrk="1" fontAlgn="auto" latinLnBrk="0" hangingPunct="1">
                <a:lnSpc>
                  <a:spcPct val="100000"/>
                </a:lnSpc>
                <a:spcBef>
                  <a:spcPts val="0"/>
                </a:spcBef>
                <a:spcAft>
                  <a:spcPts val="0"/>
                </a:spcAft>
                <a:buClrTx/>
                <a:buSzTx/>
                <a:buFontTx/>
                <a:buNone/>
                <a:tabLst/>
                <a:defRPr/>
              </a:pPr>
              <a:r>
                <a:rPr kumimoji="0" lang="en-GB" sz="1900" b="0" i="0" u="none" strike="noStrike" kern="0" cap="none" spc="0" normalizeH="0" baseline="0" noProof="0">
                  <a:ln>
                    <a:noFill/>
                  </a:ln>
                  <a:solidFill>
                    <a:srgbClr val="666699"/>
                  </a:solidFill>
                  <a:effectLst/>
                  <a:uLnTx/>
                  <a:uFillTx/>
                  <a:latin typeface="Calibri"/>
                  <a:cs typeface="+mn-cs"/>
                </a:rPr>
                <a:t>10</a:t>
              </a:r>
              <a:r>
                <a:rPr kumimoji="0" lang="en-GB" sz="1900" b="0" i="0" u="none" strike="noStrike" kern="0" cap="none" spc="0" normalizeH="0" baseline="30000" noProof="0">
                  <a:ln>
                    <a:noFill/>
                  </a:ln>
                  <a:solidFill>
                    <a:srgbClr val="666699"/>
                  </a:solidFill>
                  <a:effectLst/>
                  <a:uLnTx/>
                  <a:uFillTx/>
                  <a:latin typeface="Calibri"/>
                  <a:cs typeface="+mn-cs"/>
                </a:rPr>
                <a:t>15</a:t>
              </a:r>
              <a:endParaRPr kumimoji="0" lang="en-GB" sz="1900" b="0" i="0" u="none" strike="noStrike" kern="0" cap="none" spc="0" normalizeH="0" baseline="0" noProof="0">
                <a:ln>
                  <a:noFill/>
                </a:ln>
                <a:solidFill>
                  <a:srgbClr val="666699"/>
                </a:solidFill>
                <a:effectLst/>
                <a:uLnTx/>
                <a:uFillTx/>
                <a:latin typeface="Calibri"/>
                <a:cs typeface="+mn-cs"/>
              </a:endParaRPr>
            </a:p>
          </p:txBody>
        </p:sp>
        <p:sp>
          <p:nvSpPr>
            <p:cNvPr id="503" name="Rectangle 50">
              <a:extLst>
                <a:ext uri="{FF2B5EF4-FFF2-40B4-BE49-F238E27FC236}">
                  <a16:creationId xmlns:a16="http://schemas.microsoft.com/office/drawing/2014/main" id="{10B83039-3B98-47D5-96D2-912128E4C3C3}"/>
                </a:ext>
              </a:extLst>
            </p:cNvPr>
            <p:cNvSpPr>
              <a:spLocks noChangeArrowheads="1"/>
            </p:cNvSpPr>
            <p:nvPr/>
          </p:nvSpPr>
          <p:spPr bwMode="auto">
            <a:xfrm>
              <a:off x="324" y="1174"/>
              <a:ext cx="373" cy="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defTabSz="914319" eaLnBrk="1" fontAlgn="auto" latinLnBrk="0" hangingPunct="1">
                <a:lnSpc>
                  <a:spcPct val="100000"/>
                </a:lnSpc>
                <a:spcBef>
                  <a:spcPts val="0"/>
                </a:spcBef>
                <a:spcAft>
                  <a:spcPts val="0"/>
                </a:spcAft>
                <a:buClrTx/>
                <a:buSzTx/>
                <a:buFontTx/>
                <a:buNone/>
                <a:tabLst/>
                <a:defRPr/>
              </a:pPr>
              <a:r>
                <a:rPr kumimoji="0" lang="en-GB" sz="1900" b="0" i="0" u="none" strike="noStrike" kern="0" cap="none" spc="0" normalizeH="0" baseline="0" noProof="0">
                  <a:ln>
                    <a:noFill/>
                  </a:ln>
                  <a:solidFill>
                    <a:srgbClr val="666699"/>
                  </a:solidFill>
                  <a:effectLst/>
                  <a:uLnTx/>
                  <a:uFillTx/>
                  <a:latin typeface="Calibri"/>
                  <a:cs typeface="+mn-cs"/>
                </a:rPr>
                <a:t>10</a:t>
              </a:r>
              <a:r>
                <a:rPr kumimoji="0" lang="en-GB" sz="1900" b="0" i="0" u="none" strike="noStrike" kern="0" cap="none" spc="0" normalizeH="0" baseline="30000" noProof="0">
                  <a:ln>
                    <a:noFill/>
                  </a:ln>
                  <a:solidFill>
                    <a:srgbClr val="666699"/>
                  </a:solidFill>
                  <a:effectLst/>
                  <a:uLnTx/>
                  <a:uFillTx/>
                  <a:latin typeface="Calibri"/>
                  <a:cs typeface="+mn-cs"/>
                </a:rPr>
                <a:t>20</a:t>
              </a:r>
              <a:endParaRPr kumimoji="0" lang="en-GB" sz="1900" b="0" i="0" u="none" strike="noStrike" kern="0" cap="none" spc="0" normalizeH="0" baseline="0" noProof="0">
                <a:ln>
                  <a:noFill/>
                </a:ln>
                <a:solidFill>
                  <a:srgbClr val="666699"/>
                </a:solidFill>
                <a:effectLst/>
                <a:uLnTx/>
                <a:uFillTx/>
                <a:latin typeface="Calibri"/>
                <a:cs typeface="+mn-cs"/>
              </a:endParaRPr>
            </a:p>
          </p:txBody>
        </p:sp>
        <p:sp>
          <p:nvSpPr>
            <p:cNvPr id="504" name="Rectangle 51">
              <a:extLst>
                <a:ext uri="{FF2B5EF4-FFF2-40B4-BE49-F238E27FC236}">
                  <a16:creationId xmlns:a16="http://schemas.microsoft.com/office/drawing/2014/main" id="{9F868F68-43CA-4EC0-91CF-E81E3C6E0B2B}"/>
                </a:ext>
              </a:extLst>
            </p:cNvPr>
            <p:cNvSpPr>
              <a:spLocks noChangeArrowheads="1"/>
            </p:cNvSpPr>
            <p:nvPr/>
          </p:nvSpPr>
          <p:spPr bwMode="auto">
            <a:xfrm>
              <a:off x="489" y="3401"/>
              <a:ext cx="193" cy="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defTabSz="914319" eaLnBrk="1" fontAlgn="auto" latinLnBrk="0" hangingPunct="1">
                <a:lnSpc>
                  <a:spcPct val="100000"/>
                </a:lnSpc>
                <a:spcBef>
                  <a:spcPts val="0"/>
                </a:spcBef>
                <a:spcAft>
                  <a:spcPts val="0"/>
                </a:spcAft>
                <a:buClrTx/>
                <a:buSzTx/>
                <a:buFontTx/>
                <a:buNone/>
                <a:tabLst/>
                <a:defRPr/>
              </a:pPr>
              <a:r>
                <a:rPr kumimoji="0" lang="en-GB" sz="1900" b="0" i="0" u="none" strike="noStrike" kern="0" cap="none" spc="0" normalizeH="0" baseline="0" noProof="0">
                  <a:ln>
                    <a:noFill/>
                  </a:ln>
                  <a:solidFill>
                    <a:srgbClr val="666699"/>
                  </a:solidFill>
                  <a:effectLst/>
                  <a:uLnTx/>
                  <a:uFillTx/>
                  <a:latin typeface="Calibri"/>
                  <a:cs typeface="+mn-cs"/>
                </a:rPr>
                <a:t>1</a:t>
              </a:r>
            </a:p>
          </p:txBody>
        </p:sp>
        <p:sp>
          <p:nvSpPr>
            <p:cNvPr id="505" name="Rectangle 52">
              <a:extLst>
                <a:ext uri="{FF2B5EF4-FFF2-40B4-BE49-F238E27FC236}">
                  <a16:creationId xmlns:a16="http://schemas.microsoft.com/office/drawing/2014/main" id="{C56C1109-71EF-4296-9856-6DC84AF6A473}"/>
                </a:ext>
              </a:extLst>
            </p:cNvPr>
            <p:cNvSpPr>
              <a:spLocks noChangeArrowheads="1"/>
            </p:cNvSpPr>
            <p:nvPr/>
          </p:nvSpPr>
          <p:spPr bwMode="auto">
            <a:xfrm>
              <a:off x="3648" y="1575"/>
              <a:ext cx="253" cy="1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defTabSz="914319"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a:ln>
                    <a:noFill/>
                  </a:ln>
                  <a:solidFill>
                    <a:srgbClr val="CC00CC"/>
                  </a:solidFill>
                  <a:effectLst/>
                  <a:uLnTx/>
                  <a:uFillTx/>
                  <a:latin typeface="Calibri"/>
                  <a:cs typeface="+mn-cs"/>
                </a:rPr>
                <a:t>ISIS</a:t>
              </a:r>
            </a:p>
          </p:txBody>
        </p:sp>
        <p:sp>
          <p:nvSpPr>
            <p:cNvPr id="506" name="Rectangle 53">
              <a:extLst>
                <a:ext uri="{FF2B5EF4-FFF2-40B4-BE49-F238E27FC236}">
                  <a16:creationId xmlns:a16="http://schemas.microsoft.com/office/drawing/2014/main" id="{294B8529-AF89-45D2-B87C-3A3F0A6D7177}"/>
                </a:ext>
              </a:extLst>
            </p:cNvPr>
            <p:cNvSpPr>
              <a:spLocks noChangeArrowheads="1"/>
            </p:cNvSpPr>
            <p:nvPr/>
          </p:nvSpPr>
          <p:spPr bwMode="auto">
            <a:xfrm>
              <a:off x="2945" y="3249"/>
              <a:ext cx="53" cy="54"/>
            </a:xfrm>
            <a:prstGeom prst="rect">
              <a:avLst/>
            </a:prstGeom>
            <a:solidFill>
              <a:srgbClr val="CC00CC"/>
            </a:solidFill>
            <a:ln w="9525">
              <a:solidFill>
                <a:sysClr val="windowText" lastClr="000000"/>
              </a:solidFill>
              <a:miter lim="800000"/>
              <a:headEnd/>
              <a:tailEnd/>
            </a:ln>
          </p:spPr>
          <p:txBody>
            <a:bodyPr wrap="none" anchor="ctr"/>
            <a:lstStyle/>
            <a:p>
              <a:pPr marL="0" marR="0" lvl="0" indent="0" defTabSz="914319" eaLnBrk="1" fontAlgn="auto" latinLnBrk="0" hangingPunct="1">
                <a:lnSpc>
                  <a:spcPct val="100000"/>
                </a:lnSpc>
                <a:spcBef>
                  <a:spcPts val="0"/>
                </a:spcBef>
                <a:spcAft>
                  <a:spcPts val="0"/>
                </a:spcAft>
                <a:buClrTx/>
                <a:buSzTx/>
                <a:buFontTx/>
                <a:buNone/>
                <a:tabLst/>
                <a:defRPr/>
              </a:pPr>
              <a:endParaRPr kumimoji="0" lang="sv-SE" sz="2000" b="0" i="0" u="none" strike="noStrike" kern="0" cap="none" spc="0" normalizeH="0" baseline="0" noProof="0">
                <a:ln>
                  <a:noFill/>
                </a:ln>
                <a:solidFill>
                  <a:prstClr val="black"/>
                </a:solidFill>
                <a:effectLst/>
                <a:uLnTx/>
                <a:uFillTx/>
                <a:latin typeface="Calibri"/>
                <a:cs typeface="+mn-cs"/>
              </a:endParaRPr>
            </a:p>
          </p:txBody>
        </p:sp>
        <p:sp>
          <p:nvSpPr>
            <p:cNvPr id="507" name="Text Box 54">
              <a:extLst>
                <a:ext uri="{FF2B5EF4-FFF2-40B4-BE49-F238E27FC236}">
                  <a16:creationId xmlns:a16="http://schemas.microsoft.com/office/drawing/2014/main" id="{A5F861AC-67FD-4748-BF66-729950EBF69F}"/>
                </a:ext>
              </a:extLst>
            </p:cNvPr>
            <p:cNvSpPr txBox="1">
              <a:spLocks noChangeArrowheads="1"/>
            </p:cNvSpPr>
            <p:nvPr/>
          </p:nvSpPr>
          <p:spPr bwMode="auto">
            <a:xfrm>
              <a:off x="3080" y="3173"/>
              <a:ext cx="894" cy="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marL="0" marR="0" lvl="0" indent="0" defTabSz="914319"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a:ln>
                    <a:noFill/>
                  </a:ln>
                  <a:solidFill>
                    <a:srgbClr val="CC00CC"/>
                  </a:solidFill>
                  <a:effectLst/>
                  <a:uLnTx/>
                  <a:uFillTx/>
                  <a:latin typeface="Gill Sans" charset="0"/>
                  <a:sym typeface="Gill Sans" charset="0"/>
                </a:rPr>
                <a:t>Pulsed Sources</a:t>
              </a:r>
            </a:p>
          </p:txBody>
        </p:sp>
        <p:sp>
          <p:nvSpPr>
            <p:cNvPr id="508" name="Rectangle 55">
              <a:extLst>
                <a:ext uri="{FF2B5EF4-FFF2-40B4-BE49-F238E27FC236}">
                  <a16:creationId xmlns:a16="http://schemas.microsoft.com/office/drawing/2014/main" id="{781291C1-54B3-466D-90F2-6A84573A7457}"/>
                </a:ext>
              </a:extLst>
            </p:cNvPr>
            <p:cNvSpPr>
              <a:spLocks noChangeArrowheads="1"/>
            </p:cNvSpPr>
            <p:nvPr/>
          </p:nvSpPr>
          <p:spPr bwMode="auto">
            <a:xfrm>
              <a:off x="3335" y="1641"/>
              <a:ext cx="116" cy="1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defTabSz="914319"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a:ln>
                    <a:noFill/>
                  </a:ln>
                  <a:solidFill>
                    <a:srgbClr val="CC00CC"/>
                  </a:solidFill>
                  <a:effectLst/>
                  <a:uLnTx/>
                  <a:uFillTx/>
                  <a:latin typeface="Calibri"/>
                  <a:cs typeface="+mn-cs"/>
                </a:rPr>
                <a:t>   </a:t>
              </a:r>
            </a:p>
          </p:txBody>
        </p:sp>
        <p:sp>
          <p:nvSpPr>
            <p:cNvPr id="509" name="Rectangle 56">
              <a:extLst>
                <a:ext uri="{FF2B5EF4-FFF2-40B4-BE49-F238E27FC236}">
                  <a16:creationId xmlns:a16="http://schemas.microsoft.com/office/drawing/2014/main" id="{56F87518-F5CC-49F3-90E3-3A87C68340FD}"/>
                </a:ext>
              </a:extLst>
            </p:cNvPr>
            <p:cNvSpPr>
              <a:spLocks noChangeArrowheads="1"/>
            </p:cNvSpPr>
            <p:nvPr/>
          </p:nvSpPr>
          <p:spPr bwMode="auto">
            <a:xfrm>
              <a:off x="3073" y="2028"/>
              <a:ext cx="52" cy="54"/>
            </a:xfrm>
            <a:prstGeom prst="rect">
              <a:avLst/>
            </a:prstGeom>
            <a:solidFill>
              <a:srgbClr val="CC00CC"/>
            </a:solidFill>
            <a:ln w="9525">
              <a:solidFill>
                <a:sysClr val="windowText" lastClr="000000"/>
              </a:solidFill>
              <a:miter lim="800000"/>
              <a:headEnd/>
              <a:tailEnd/>
            </a:ln>
          </p:spPr>
          <p:txBody>
            <a:bodyPr wrap="none" anchor="ctr"/>
            <a:lstStyle/>
            <a:p>
              <a:pPr marL="0" marR="0" lvl="0" indent="0" defTabSz="914319" eaLnBrk="1" fontAlgn="auto" latinLnBrk="0" hangingPunct="1">
                <a:lnSpc>
                  <a:spcPct val="100000"/>
                </a:lnSpc>
                <a:spcBef>
                  <a:spcPts val="0"/>
                </a:spcBef>
                <a:spcAft>
                  <a:spcPts val="0"/>
                </a:spcAft>
                <a:buClrTx/>
                <a:buSzTx/>
                <a:buFontTx/>
                <a:buNone/>
                <a:tabLst/>
                <a:defRPr/>
              </a:pPr>
              <a:endParaRPr kumimoji="0" lang="sv-SE" sz="2000" b="0" i="0" u="none" strike="noStrike" kern="0" cap="none" spc="0" normalizeH="0" baseline="0" noProof="0">
                <a:ln>
                  <a:noFill/>
                </a:ln>
                <a:solidFill>
                  <a:prstClr val="black"/>
                </a:solidFill>
                <a:effectLst/>
                <a:uLnTx/>
                <a:uFillTx/>
                <a:latin typeface="Calibri"/>
                <a:cs typeface="+mn-cs"/>
              </a:endParaRPr>
            </a:p>
          </p:txBody>
        </p:sp>
        <p:sp>
          <p:nvSpPr>
            <p:cNvPr id="510" name="Rectangle 57">
              <a:extLst>
                <a:ext uri="{FF2B5EF4-FFF2-40B4-BE49-F238E27FC236}">
                  <a16:creationId xmlns:a16="http://schemas.microsoft.com/office/drawing/2014/main" id="{E83060A9-461B-423E-B7BA-E37F5C3AE60C}"/>
                </a:ext>
              </a:extLst>
            </p:cNvPr>
            <p:cNvSpPr>
              <a:spLocks noChangeArrowheads="1"/>
            </p:cNvSpPr>
            <p:nvPr/>
          </p:nvSpPr>
          <p:spPr bwMode="auto">
            <a:xfrm>
              <a:off x="3155" y="1960"/>
              <a:ext cx="53" cy="55"/>
            </a:xfrm>
            <a:prstGeom prst="rect">
              <a:avLst/>
            </a:prstGeom>
            <a:solidFill>
              <a:srgbClr val="CC00CC"/>
            </a:solidFill>
            <a:ln w="9525">
              <a:solidFill>
                <a:sysClr val="windowText" lastClr="000000"/>
              </a:solidFill>
              <a:miter lim="800000"/>
              <a:headEnd/>
              <a:tailEnd/>
            </a:ln>
          </p:spPr>
          <p:txBody>
            <a:bodyPr wrap="none" anchor="ctr"/>
            <a:lstStyle/>
            <a:p>
              <a:pPr marL="0" marR="0" lvl="0" indent="0" defTabSz="914319" eaLnBrk="1" fontAlgn="auto" latinLnBrk="0" hangingPunct="1">
                <a:lnSpc>
                  <a:spcPct val="100000"/>
                </a:lnSpc>
                <a:spcBef>
                  <a:spcPts val="0"/>
                </a:spcBef>
                <a:spcAft>
                  <a:spcPts val="0"/>
                </a:spcAft>
                <a:buClrTx/>
                <a:buSzTx/>
                <a:buFontTx/>
                <a:buNone/>
                <a:tabLst/>
                <a:defRPr/>
              </a:pPr>
              <a:endParaRPr kumimoji="0" lang="sv-SE" sz="2000" b="0" i="0" u="none" strike="noStrike" kern="0" cap="none" spc="0" normalizeH="0" baseline="0" noProof="0">
                <a:ln>
                  <a:noFill/>
                </a:ln>
                <a:solidFill>
                  <a:prstClr val="black"/>
                </a:solidFill>
                <a:effectLst/>
                <a:uLnTx/>
                <a:uFillTx/>
                <a:latin typeface="Calibri"/>
                <a:cs typeface="+mn-cs"/>
              </a:endParaRPr>
            </a:p>
          </p:txBody>
        </p:sp>
        <p:sp>
          <p:nvSpPr>
            <p:cNvPr id="511" name="Rectangle 58">
              <a:extLst>
                <a:ext uri="{FF2B5EF4-FFF2-40B4-BE49-F238E27FC236}">
                  <a16:creationId xmlns:a16="http://schemas.microsoft.com/office/drawing/2014/main" id="{72653CC2-F572-4F3B-98E3-F12D6904B504}"/>
                </a:ext>
              </a:extLst>
            </p:cNvPr>
            <p:cNvSpPr>
              <a:spLocks noChangeArrowheads="1"/>
            </p:cNvSpPr>
            <p:nvPr/>
          </p:nvSpPr>
          <p:spPr bwMode="auto">
            <a:xfrm>
              <a:off x="3254" y="2022"/>
              <a:ext cx="52" cy="54"/>
            </a:xfrm>
            <a:prstGeom prst="rect">
              <a:avLst/>
            </a:prstGeom>
            <a:solidFill>
              <a:srgbClr val="CC00CC"/>
            </a:solidFill>
            <a:ln w="9525">
              <a:solidFill>
                <a:sysClr val="windowText" lastClr="000000"/>
              </a:solidFill>
              <a:miter lim="800000"/>
              <a:headEnd/>
              <a:tailEnd/>
            </a:ln>
          </p:spPr>
          <p:txBody>
            <a:bodyPr wrap="none" anchor="ctr"/>
            <a:lstStyle/>
            <a:p>
              <a:pPr marL="0" marR="0" lvl="0" indent="0" defTabSz="914319" eaLnBrk="1" fontAlgn="auto" latinLnBrk="0" hangingPunct="1">
                <a:lnSpc>
                  <a:spcPct val="100000"/>
                </a:lnSpc>
                <a:spcBef>
                  <a:spcPts val="0"/>
                </a:spcBef>
                <a:spcAft>
                  <a:spcPts val="0"/>
                </a:spcAft>
                <a:buClrTx/>
                <a:buSzTx/>
                <a:buFontTx/>
                <a:buNone/>
                <a:tabLst/>
                <a:defRPr/>
              </a:pPr>
              <a:endParaRPr kumimoji="0" lang="sv-SE" sz="2000" b="0" i="0" u="none" strike="noStrike" kern="0" cap="none" spc="0" normalizeH="0" baseline="0" noProof="0">
                <a:ln>
                  <a:noFill/>
                </a:ln>
                <a:solidFill>
                  <a:prstClr val="black"/>
                </a:solidFill>
                <a:effectLst/>
                <a:uLnTx/>
                <a:uFillTx/>
                <a:latin typeface="Calibri"/>
                <a:cs typeface="+mn-cs"/>
              </a:endParaRPr>
            </a:p>
          </p:txBody>
        </p:sp>
        <p:sp>
          <p:nvSpPr>
            <p:cNvPr id="512" name="Rectangle 59">
              <a:extLst>
                <a:ext uri="{FF2B5EF4-FFF2-40B4-BE49-F238E27FC236}">
                  <a16:creationId xmlns:a16="http://schemas.microsoft.com/office/drawing/2014/main" id="{E88E580F-DDC5-416A-833F-DCD778D14517}"/>
                </a:ext>
              </a:extLst>
            </p:cNvPr>
            <p:cNvSpPr>
              <a:spLocks noChangeArrowheads="1"/>
            </p:cNvSpPr>
            <p:nvPr/>
          </p:nvSpPr>
          <p:spPr bwMode="auto">
            <a:xfrm>
              <a:off x="3376" y="1906"/>
              <a:ext cx="53" cy="54"/>
            </a:xfrm>
            <a:prstGeom prst="rect">
              <a:avLst/>
            </a:prstGeom>
            <a:solidFill>
              <a:srgbClr val="CC00CC"/>
            </a:solidFill>
            <a:ln w="9525">
              <a:solidFill>
                <a:sysClr val="windowText" lastClr="000000"/>
              </a:solidFill>
              <a:miter lim="800000"/>
              <a:headEnd/>
              <a:tailEnd/>
            </a:ln>
          </p:spPr>
          <p:txBody>
            <a:bodyPr wrap="none" anchor="ctr"/>
            <a:lstStyle/>
            <a:p>
              <a:pPr marL="0" marR="0" lvl="0" indent="0" defTabSz="914319" eaLnBrk="1" fontAlgn="auto" latinLnBrk="0" hangingPunct="1">
                <a:lnSpc>
                  <a:spcPct val="100000"/>
                </a:lnSpc>
                <a:spcBef>
                  <a:spcPts val="0"/>
                </a:spcBef>
                <a:spcAft>
                  <a:spcPts val="0"/>
                </a:spcAft>
                <a:buClrTx/>
                <a:buSzTx/>
                <a:buFontTx/>
                <a:buNone/>
                <a:tabLst/>
                <a:defRPr/>
              </a:pPr>
              <a:endParaRPr kumimoji="0" lang="sv-SE" sz="2000" b="0" i="0" u="none" strike="noStrike" kern="0" cap="none" spc="0" normalizeH="0" baseline="0" noProof="0">
                <a:ln>
                  <a:noFill/>
                </a:ln>
                <a:solidFill>
                  <a:prstClr val="black"/>
                </a:solidFill>
                <a:effectLst/>
                <a:uLnTx/>
                <a:uFillTx/>
                <a:latin typeface="Calibri"/>
                <a:cs typeface="+mn-cs"/>
              </a:endParaRPr>
            </a:p>
          </p:txBody>
        </p:sp>
        <p:sp>
          <p:nvSpPr>
            <p:cNvPr id="513" name="Rectangle 60">
              <a:extLst>
                <a:ext uri="{FF2B5EF4-FFF2-40B4-BE49-F238E27FC236}">
                  <a16:creationId xmlns:a16="http://schemas.microsoft.com/office/drawing/2014/main" id="{C10E1775-CA09-433D-A3B9-C4AC93402DB7}"/>
                </a:ext>
              </a:extLst>
            </p:cNvPr>
            <p:cNvSpPr>
              <a:spLocks noChangeArrowheads="1"/>
            </p:cNvSpPr>
            <p:nvPr/>
          </p:nvSpPr>
          <p:spPr bwMode="auto">
            <a:xfrm>
              <a:off x="3663" y="1760"/>
              <a:ext cx="52" cy="55"/>
            </a:xfrm>
            <a:prstGeom prst="rect">
              <a:avLst/>
            </a:prstGeom>
            <a:solidFill>
              <a:srgbClr val="CC00CC"/>
            </a:solidFill>
            <a:ln w="9525">
              <a:solidFill>
                <a:sysClr val="windowText" lastClr="000000"/>
              </a:solidFill>
              <a:miter lim="800000"/>
              <a:headEnd/>
              <a:tailEnd/>
            </a:ln>
          </p:spPr>
          <p:txBody>
            <a:bodyPr wrap="none" anchor="ctr"/>
            <a:lstStyle/>
            <a:p>
              <a:pPr marL="0" marR="0" lvl="0" indent="0" defTabSz="914319" eaLnBrk="1" fontAlgn="auto" latinLnBrk="0" hangingPunct="1">
                <a:lnSpc>
                  <a:spcPct val="100000"/>
                </a:lnSpc>
                <a:spcBef>
                  <a:spcPts val="0"/>
                </a:spcBef>
                <a:spcAft>
                  <a:spcPts val="0"/>
                </a:spcAft>
                <a:buClrTx/>
                <a:buSzTx/>
                <a:buFontTx/>
                <a:buNone/>
                <a:tabLst/>
                <a:defRPr/>
              </a:pPr>
              <a:endParaRPr kumimoji="0" lang="sv-SE" sz="2000" b="0" i="0" u="none" strike="noStrike" kern="0" cap="none" spc="0" normalizeH="0" baseline="0" noProof="0">
                <a:ln>
                  <a:noFill/>
                </a:ln>
                <a:solidFill>
                  <a:prstClr val="black"/>
                </a:solidFill>
                <a:effectLst/>
                <a:uLnTx/>
                <a:uFillTx/>
                <a:latin typeface="Calibri"/>
                <a:cs typeface="+mn-cs"/>
              </a:endParaRPr>
            </a:p>
          </p:txBody>
        </p:sp>
        <p:sp>
          <p:nvSpPr>
            <p:cNvPr id="514" name="Rectangle 61">
              <a:extLst>
                <a:ext uri="{FF2B5EF4-FFF2-40B4-BE49-F238E27FC236}">
                  <a16:creationId xmlns:a16="http://schemas.microsoft.com/office/drawing/2014/main" id="{64A47EDD-DF28-4662-9E58-A5BB6C878ED1}"/>
                </a:ext>
              </a:extLst>
            </p:cNvPr>
            <p:cNvSpPr>
              <a:spLocks noChangeArrowheads="1"/>
            </p:cNvSpPr>
            <p:nvPr/>
          </p:nvSpPr>
          <p:spPr bwMode="auto">
            <a:xfrm>
              <a:off x="2829" y="2235"/>
              <a:ext cx="387" cy="1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defTabSz="914319"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CC00CC"/>
                  </a:solidFill>
                  <a:effectLst/>
                  <a:uLnTx/>
                  <a:uFillTx/>
                  <a:latin typeface="Calibri"/>
                  <a:cs typeface="+mn-cs"/>
                </a:rPr>
                <a:t>ZING-P</a:t>
              </a:r>
            </a:p>
          </p:txBody>
        </p:sp>
        <p:sp>
          <p:nvSpPr>
            <p:cNvPr id="515" name="Rectangle 62">
              <a:extLst>
                <a:ext uri="{FF2B5EF4-FFF2-40B4-BE49-F238E27FC236}">
                  <a16:creationId xmlns:a16="http://schemas.microsoft.com/office/drawing/2014/main" id="{4DAA4632-06DE-4E48-B1AE-F0731CD10A77}"/>
                </a:ext>
              </a:extLst>
            </p:cNvPr>
            <p:cNvSpPr>
              <a:spLocks noChangeArrowheads="1"/>
            </p:cNvSpPr>
            <p:nvPr/>
          </p:nvSpPr>
          <p:spPr bwMode="auto">
            <a:xfrm>
              <a:off x="2735" y="1872"/>
              <a:ext cx="407" cy="1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defTabSz="914319"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CC00CC"/>
                  </a:solidFill>
                  <a:effectLst/>
                  <a:uLnTx/>
                  <a:uFillTx/>
                  <a:latin typeface="Calibri"/>
                  <a:cs typeface="+mn-cs"/>
                </a:rPr>
                <a:t>ZING-P</a:t>
              </a:r>
              <a:r>
                <a:rPr kumimoji="0" lang="en-GB" sz="1200" b="0" i="0" u="none" strike="noStrike" kern="0" cap="none" spc="0" normalizeH="0" baseline="30000" noProof="0" dirty="0">
                  <a:ln>
                    <a:noFill/>
                  </a:ln>
                  <a:solidFill>
                    <a:srgbClr val="CC00CC"/>
                  </a:solidFill>
                  <a:effectLst/>
                  <a:uLnTx/>
                  <a:uFillTx/>
                  <a:latin typeface="Calibri"/>
                  <a:cs typeface="+mn-cs"/>
                </a:rPr>
                <a:t>/</a:t>
              </a:r>
              <a:endParaRPr kumimoji="0" lang="en-GB" sz="1200" b="0" i="0" u="none" strike="noStrike" kern="0" cap="none" spc="0" normalizeH="0" baseline="0" noProof="0" dirty="0">
                <a:ln>
                  <a:noFill/>
                </a:ln>
                <a:solidFill>
                  <a:srgbClr val="CC00CC"/>
                </a:solidFill>
                <a:effectLst/>
                <a:uLnTx/>
                <a:uFillTx/>
                <a:latin typeface="Calibri"/>
                <a:cs typeface="+mn-cs"/>
              </a:endParaRPr>
            </a:p>
          </p:txBody>
        </p:sp>
        <p:sp>
          <p:nvSpPr>
            <p:cNvPr id="516" name="Rectangle 63">
              <a:extLst>
                <a:ext uri="{FF2B5EF4-FFF2-40B4-BE49-F238E27FC236}">
                  <a16:creationId xmlns:a16="http://schemas.microsoft.com/office/drawing/2014/main" id="{898780D9-CD7A-409E-80B8-8DF6FBEA0DD8}"/>
                </a:ext>
              </a:extLst>
            </p:cNvPr>
            <p:cNvSpPr>
              <a:spLocks noChangeArrowheads="1"/>
            </p:cNvSpPr>
            <p:nvPr/>
          </p:nvSpPr>
          <p:spPr bwMode="auto">
            <a:xfrm>
              <a:off x="3288" y="2011"/>
              <a:ext cx="319" cy="1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defTabSz="914319"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a:ln>
                    <a:noFill/>
                  </a:ln>
                  <a:solidFill>
                    <a:srgbClr val="CC00CC"/>
                  </a:solidFill>
                  <a:effectLst/>
                  <a:uLnTx/>
                  <a:uFillTx/>
                  <a:latin typeface="Calibri"/>
                  <a:cs typeface="+mn-cs"/>
                </a:rPr>
                <a:t>KENS</a:t>
              </a:r>
            </a:p>
          </p:txBody>
        </p:sp>
        <p:sp>
          <p:nvSpPr>
            <p:cNvPr id="517" name="Rectangle 64">
              <a:extLst>
                <a:ext uri="{FF2B5EF4-FFF2-40B4-BE49-F238E27FC236}">
                  <a16:creationId xmlns:a16="http://schemas.microsoft.com/office/drawing/2014/main" id="{2D1461C8-73B8-4A49-AD68-D52DBDC0A0DC}"/>
                </a:ext>
              </a:extLst>
            </p:cNvPr>
            <p:cNvSpPr>
              <a:spLocks noChangeArrowheads="1"/>
            </p:cNvSpPr>
            <p:nvPr/>
          </p:nvSpPr>
          <p:spPr bwMode="auto">
            <a:xfrm>
              <a:off x="2783" y="1980"/>
              <a:ext cx="316" cy="1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defTabSz="914319"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a:ln>
                    <a:noFill/>
                  </a:ln>
                  <a:solidFill>
                    <a:srgbClr val="CC00CC"/>
                  </a:solidFill>
                  <a:effectLst/>
                  <a:uLnTx/>
                  <a:uFillTx/>
                  <a:latin typeface="Calibri"/>
                  <a:cs typeface="+mn-cs"/>
                </a:rPr>
                <a:t>WNR</a:t>
              </a:r>
            </a:p>
          </p:txBody>
        </p:sp>
        <p:sp>
          <p:nvSpPr>
            <p:cNvPr id="518" name="Rectangle 65">
              <a:extLst>
                <a:ext uri="{FF2B5EF4-FFF2-40B4-BE49-F238E27FC236}">
                  <a16:creationId xmlns:a16="http://schemas.microsoft.com/office/drawing/2014/main" id="{04F22C04-6C3C-4206-A674-FD79BEFAC987}"/>
                </a:ext>
              </a:extLst>
            </p:cNvPr>
            <p:cNvSpPr>
              <a:spLocks noChangeArrowheads="1"/>
            </p:cNvSpPr>
            <p:nvPr/>
          </p:nvSpPr>
          <p:spPr bwMode="auto">
            <a:xfrm>
              <a:off x="3117" y="1826"/>
              <a:ext cx="296" cy="1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defTabSz="914319"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a:ln>
                    <a:noFill/>
                  </a:ln>
                  <a:solidFill>
                    <a:srgbClr val="CC00CC"/>
                  </a:solidFill>
                  <a:effectLst/>
                  <a:uLnTx/>
                  <a:uFillTx/>
                  <a:latin typeface="Calibri"/>
                  <a:cs typeface="+mn-cs"/>
                </a:rPr>
                <a:t>IPNS</a:t>
              </a:r>
            </a:p>
          </p:txBody>
        </p:sp>
        <p:sp>
          <p:nvSpPr>
            <p:cNvPr id="519" name="Rectangle 66">
              <a:extLst>
                <a:ext uri="{FF2B5EF4-FFF2-40B4-BE49-F238E27FC236}">
                  <a16:creationId xmlns:a16="http://schemas.microsoft.com/office/drawing/2014/main" id="{64B478B5-EB9D-4422-8858-D2651E48191E}"/>
                </a:ext>
              </a:extLst>
            </p:cNvPr>
            <p:cNvSpPr>
              <a:spLocks noChangeArrowheads="1"/>
            </p:cNvSpPr>
            <p:nvPr/>
          </p:nvSpPr>
          <p:spPr bwMode="auto">
            <a:xfrm>
              <a:off x="2928" y="2195"/>
              <a:ext cx="52" cy="54"/>
            </a:xfrm>
            <a:prstGeom prst="rect">
              <a:avLst/>
            </a:prstGeom>
            <a:solidFill>
              <a:srgbClr val="CC00CC"/>
            </a:solidFill>
            <a:ln w="9525">
              <a:solidFill>
                <a:sysClr val="windowText" lastClr="000000"/>
              </a:solidFill>
              <a:miter lim="800000"/>
              <a:headEnd/>
              <a:tailEnd/>
            </a:ln>
          </p:spPr>
          <p:txBody>
            <a:bodyPr wrap="none" anchor="ctr"/>
            <a:lstStyle/>
            <a:p>
              <a:pPr marL="0" marR="0" lvl="0" indent="0" defTabSz="914319" eaLnBrk="1" fontAlgn="auto" latinLnBrk="0" hangingPunct="1">
                <a:lnSpc>
                  <a:spcPct val="100000"/>
                </a:lnSpc>
                <a:spcBef>
                  <a:spcPts val="0"/>
                </a:spcBef>
                <a:spcAft>
                  <a:spcPts val="0"/>
                </a:spcAft>
                <a:buClrTx/>
                <a:buSzTx/>
                <a:buFontTx/>
                <a:buNone/>
                <a:tabLst/>
                <a:defRPr/>
              </a:pPr>
              <a:endParaRPr kumimoji="0" lang="sv-SE" sz="2000" b="0" i="0" u="none" strike="noStrike" kern="0" cap="none" spc="0" normalizeH="0" baseline="0" noProof="0">
                <a:ln>
                  <a:noFill/>
                </a:ln>
                <a:solidFill>
                  <a:prstClr val="black"/>
                </a:solidFill>
                <a:effectLst/>
                <a:uLnTx/>
                <a:uFillTx/>
                <a:latin typeface="Calibri"/>
                <a:cs typeface="+mn-cs"/>
              </a:endParaRPr>
            </a:p>
          </p:txBody>
        </p:sp>
        <p:sp>
          <p:nvSpPr>
            <p:cNvPr id="520" name="Rectangle 67">
              <a:extLst>
                <a:ext uri="{FF2B5EF4-FFF2-40B4-BE49-F238E27FC236}">
                  <a16:creationId xmlns:a16="http://schemas.microsoft.com/office/drawing/2014/main" id="{7B764180-E211-4E8D-B290-E11BCC643BA2}"/>
                </a:ext>
              </a:extLst>
            </p:cNvPr>
            <p:cNvSpPr>
              <a:spLocks noChangeArrowheads="1"/>
            </p:cNvSpPr>
            <p:nvPr/>
          </p:nvSpPr>
          <p:spPr bwMode="auto">
            <a:xfrm>
              <a:off x="2870" y="1665"/>
              <a:ext cx="221" cy="1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defTabSz="914319"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a:ln>
                    <a:noFill/>
                  </a:ln>
                  <a:solidFill>
                    <a:srgbClr val="339966"/>
                  </a:solidFill>
                  <a:effectLst/>
                  <a:uLnTx/>
                  <a:uFillTx/>
                  <a:latin typeface="Calibri"/>
                  <a:cs typeface="+mn-cs"/>
                </a:rPr>
                <a:t>ILL</a:t>
              </a:r>
            </a:p>
          </p:txBody>
        </p:sp>
        <p:sp>
          <p:nvSpPr>
            <p:cNvPr id="521" name="Oval 68">
              <a:extLst>
                <a:ext uri="{FF2B5EF4-FFF2-40B4-BE49-F238E27FC236}">
                  <a16:creationId xmlns:a16="http://schemas.microsoft.com/office/drawing/2014/main" id="{0B4C9021-8842-45F8-8D6D-ADA034036969}"/>
                </a:ext>
              </a:extLst>
            </p:cNvPr>
            <p:cNvSpPr>
              <a:spLocks noChangeArrowheads="1"/>
            </p:cNvSpPr>
            <p:nvPr/>
          </p:nvSpPr>
          <p:spPr bwMode="auto">
            <a:xfrm>
              <a:off x="2816" y="1791"/>
              <a:ext cx="53" cy="56"/>
            </a:xfrm>
            <a:prstGeom prst="ellipse">
              <a:avLst/>
            </a:prstGeom>
            <a:solidFill>
              <a:srgbClr val="339966"/>
            </a:solidFill>
            <a:ln w="9525">
              <a:solidFill>
                <a:sysClr val="windowText" lastClr="000000"/>
              </a:solidFill>
              <a:round/>
              <a:headEnd/>
              <a:tailEnd/>
            </a:ln>
          </p:spPr>
          <p:txBody>
            <a:bodyPr wrap="none" anchor="ctr"/>
            <a:lstStyle/>
            <a:p>
              <a:pPr marL="0" marR="0" lvl="0" indent="0" defTabSz="914319" eaLnBrk="1" fontAlgn="auto" latinLnBrk="0" hangingPunct="1">
                <a:lnSpc>
                  <a:spcPct val="100000"/>
                </a:lnSpc>
                <a:spcBef>
                  <a:spcPts val="0"/>
                </a:spcBef>
                <a:spcAft>
                  <a:spcPts val="0"/>
                </a:spcAft>
                <a:buClrTx/>
                <a:buSzTx/>
                <a:buFontTx/>
                <a:buNone/>
                <a:tabLst/>
                <a:defRPr/>
              </a:pPr>
              <a:endParaRPr kumimoji="0" lang="sv-SE" sz="2000" b="0" i="0" u="none" strike="noStrike" kern="0" cap="none" spc="0" normalizeH="0" baseline="0" noProof="0">
                <a:ln>
                  <a:noFill/>
                </a:ln>
                <a:solidFill>
                  <a:prstClr val="black"/>
                </a:solidFill>
                <a:effectLst/>
                <a:uLnTx/>
                <a:uFillTx/>
                <a:latin typeface="Calibri"/>
                <a:cs typeface="+mn-cs"/>
              </a:endParaRPr>
            </a:p>
          </p:txBody>
        </p:sp>
        <p:sp>
          <p:nvSpPr>
            <p:cNvPr id="522" name="Freeform 69">
              <a:extLst>
                <a:ext uri="{FF2B5EF4-FFF2-40B4-BE49-F238E27FC236}">
                  <a16:creationId xmlns:a16="http://schemas.microsoft.com/office/drawing/2014/main" id="{5C881ACF-B541-4CDB-893A-78AE967A32F6}"/>
                </a:ext>
              </a:extLst>
            </p:cNvPr>
            <p:cNvSpPr>
              <a:spLocks/>
            </p:cNvSpPr>
            <p:nvPr/>
          </p:nvSpPr>
          <p:spPr bwMode="auto">
            <a:xfrm>
              <a:off x="1261" y="1833"/>
              <a:ext cx="1625" cy="935"/>
            </a:xfrm>
            <a:custGeom>
              <a:avLst/>
              <a:gdLst>
                <a:gd name="T0" fmla="*/ 4 w 1692"/>
                <a:gd name="T1" fmla="*/ 705 h 954"/>
                <a:gd name="T2" fmla="*/ 16 w 1692"/>
                <a:gd name="T3" fmla="*/ 443 h 954"/>
                <a:gd name="T4" fmla="*/ 105 w 1692"/>
                <a:gd name="T5" fmla="*/ 191 h 954"/>
                <a:gd name="T6" fmla="*/ 255 w 1692"/>
                <a:gd name="T7" fmla="*/ 55 h 954"/>
                <a:gd name="T8" fmla="*/ 470 w 1692"/>
                <a:gd name="T9" fmla="*/ 10 h 954"/>
                <a:gd name="T10" fmla="*/ 922 w 1692"/>
                <a:gd name="T11" fmla="*/ 10 h 954"/>
                <a:gd name="T12" fmla="*/ 0 60000 65536"/>
                <a:gd name="T13" fmla="*/ 0 60000 65536"/>
                <a:gd name="T14" fmla="*/ 0 60000 65536"/>
                <a:gd name="T15" fmla="*/ 0 60000 65536"/>
                <a:gd name="T16" fmla="*/ 0 60000 65536"/>
                <a:gd name="T17" fmla="*/ 0 60000 65536"/>
                <a:gd name="T18" fmla="*/ 0 w 1692"/>
                <a:gd name="T19" fmla="*/ 0 h 954"/>
                <a:gd name="T20" fmla="*/ 1692 w 1692"/>
                <a:gd name="T21" fmla="*/ 954 h 954"/>
              </a:gdLst>
              <a:ahLst/>
              <a:cxnLst>
                <a:cxn ang="T12">
                  <a:pos x="T0" y="T1"/>
                </a:cxn>
                <a:cxn ang="T13">
                  <a:pos x="T2" y="T3"/>
                </a:cxn>
                <a:cxn ang="T14">
                  <a:pos x="T4" y="T5"/>
                </a:cxn>
                <a:cxn ang="T15">
                  <a:pos x="T6" y="T7"/>
                </a:cxn>
                <a:cxn ang="T16">
                  <a:pos x="T8" y="T9"/>
                </a:cxn>
                <a:cxn ang="T17">
                  <a:pos x="T10" y="T11"/>
                </a:cxn>
              </a:cxnLst>
              <a:rect l="T18" t="T19" r="T20" b="T21"/>
              <a:pathLst>
                <a:path w="1692" h="954">
                  <a:moveTo>
                    <a:pt x="4" y="954"/>
                  </a:moveTo>
                  <a:cubicBezTo>
                    <a:pt x="2" y="834"/>
                    <a:pt x="0" y="715"/>
                    <a:pt x="31" y="599"/>
                  </a:cubicBezTo>
                  <a:cubicBezTo>
                    <a:pt x="62" y="483"/>
                    <a:pt x="119" y="346"/>
                    <a:pt x="192" y="258"/>
                  </a:cubicBezTo>
                  <a:cubicBezTo>
                    <a:pt x="265" y="170"/>
                    <a:pt x="355" y="111"/>
                    <a:pt x="467" y="70"/>
                  </a:cubicBezTo>
                  <a:cubicBezTo>
                    <a:pt x="579" y="29"/>
                    <a:pt x="658" y="20"/>
                    <a:pt x="862" y="10"/>
                  </a:cubicBezTo>
                  <a:cubicBezTo>
                    <a:pt x="1066" y="0"/>
                    <a:pt x="1379" y="5"/>
                    <a:pt x="1692" y="10"/>
                  </a:cubicBezTo>
                </a:path>
              </a:pathLst>
            </a:custGeom>
            <a:noFill/>
            <a:ln w="38100">
              <a:solidFill>
                <a:srgbClr val="339966"/>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defTabSz="914319"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Calibri"/>
                <a:cs typeface="+mn-cs"/>
              </a:endParaRPr>
            </a:p>
          </p:txBody>
        </p:sp>
        <p:grpSp>
          <p:nvGrpSpPr>
            <p:cNvPr id="523" name="Group 70">
              <a:extLst>
                <a:ext uri="{FF2B5EF4-FFF2-40B4-BE49-F238E27FC236}">
                  <a16:creationId xmlns:a16="http://schemas.microsoft.com/office/drawing/2014/main" id="{94D3C091-C3B2-4BFA-AD85-60DD06C9D4E3}"/>
                </a:ext>
              </a:extLst>
            </p:cNvPr>
            <p:cNvGrpSpPr>
              <a:grpSpLocks/>
            </p:cNvGrpSpPr>
            <p:nvPr/>
          </p:nvGrpSpPr>
          <p:grpSpPr bwMode="auto">
            <a:xfrm>
              <a:off x="1012" y="1667"/>
              <a:ext cx="3279" cy="1563"/>
              <a:chOff x="981" y="1459"/>
              <a:chExt cx="3513" cy="1607"/>
            </a:xfrm>
          </p:grpSpPr>
          <p:sp>
            <p:nvSpPr>
              <p:cNvPr id="541" name="Rectangle 71">
                <a:extLst>
                  <a:ext uri="{FF2B5EF4-FFF2-40B4-BE49-F238E27FC236}">
                    <a16:creationId xmlns:a16="http://schemas.microsoft.com/office/drawing/2014/main" id="{9F63FA50-8450-47F3-B62F-4789CE4757AD}"/>
                  </a:ext>
                </a:extLst>
              </p:cNvPr>
              <p:cNvSpPr>
                <a:spLocks noChangeArrowheads="1"/>
              </p:cNvSpPr>
              <p:nvPr/>
            </p:nvSpPr>
            <p:spPr bwMode="auto">
              <a:xfrm>
                <a:off x="1030" y="1862"/>
                <a:ext cx="313" cy="1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defTabSz="914319"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a:ln>
                      <a:noFill/>
                    </a:ln>
                    <a:solidFill>
                      <a:srgbClr val="339966"/>
                    </a:solidFill>
                    <a:effectLst/>
                    <a:uLnTx/>
                    <a:uFillTx/>
                    <a:latin typeface="Calibri"/>
                    <a:cs typeface="+mn-cs"/>
                  </a:rPr>
                  <a:t>X-10</a:t>
                </a:r>
              </a:p>
            </p:txBody>
          </p:sp>
          <p:sp>
            <p:nvSpPr>
              <p:cNvPr id="542" name="Rectangle 72">
                <a:extLst>
                  <a:ext uri="{FF2B5EF4-FFF2-40B4-BE49-F238E27FC236}">
                    <a16:creationId xmlns:a16="http://schemas.microsoft.com/office/drawing/2014/main" id="{78681EB7-75EF-411B-A336-2073C88BA6B0}"/>
                  </a:ext>
                </a:extLst>
              </p:cNvPr>
              <p:cNvSpPr>
                <a:spLocks noChangeArrowheads="1"/>
              </p:cNvSpPr>
              <p:nvPr/>
            </p:nvSpPr>
            <p:spPr bwMode="auto">
              <a:xfrm>
                <a:off x="981" y="2153"/>
                <a:ext cx="316" cy="1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defTabSz="914319"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a:ln>
                      <a:noFill/>
                    </a:ln>
                    <a:solidFill>
                      <a:srgbClr val="339966"/>
                    </a:solidFill>
                    <a:effectLst/>
                    <a:uLnTx/>
                    <a:uFillTx/>
                    <a:latin typeface="Calibri"/>
                    <a:cs typeface="+mn-cs"/>
                  </a:rPr>
                  <a:t>CP-2</a:t>
                </a:r>
              </a:p>
            </p:txBody>
          </p:sp>
          <p:sp>
            <p:nvSpPr>
              <p:cNvPr id="543" name="Oval 73">
                <a:extLst>
                  <a:ext uri="{FF2B5EF4-FFF2-40B4-BE49-F238E27FC236}">
                    <a16:creationId xmlns:a16="http://schemas.microsoft.com/office/drawing/2014/main" id="{548CCF3A-3701-49BD-AB3A-7E749645BC6B}"/>
                  </a:ext>
                </a:extLst>
              </p:cNvPr>
              <p:cNvSpPr>
                <a:spLocks noChangeArrowheads="1"/>
              </p:cNvSpPr>
              <p:nvPr/>
            </p:nvSpPr>
            <p:spPr bwMode="auto">
              <a:xfrm>
                <a:off x="1221" y="2566"/>
                <a:ext cx="57" cy="57"/>
              </a:xfrm>
              <a:prstGeom prst="ellipse">
                <a:avLst/>
              </a:prstGeom>
              <a:solidFill>
                <a:srgbClr val="339966"/>
              </a:solidFill>
              <a:ln w="9525">
                <a:solidFill>
                  <a:sysClr val="windowText" lastClr="000000"/>
                </a:solidFill>
                <a:round/>
                <a:headEnd/>
                <a:tailEnd/>
              </a:ln>
            </p:spPr>
            <p:txBody>
              <a:bodyPr wrap="none" anchor="ctr"/>
              <a:lstStyle/>
              <a:p>
                <a:pPr marL="0" marR="0" lvl="0" indent="0" defTabSz="914319" eaLnBrk="1" fontAlgn="auto" latinLnBrk="0" hangingPunct="1">
                  <a:lnSpc>
                    <a:spcPct val="100000"/>
                  </a:lnSpc>
                  <a:spcBef>
                    <a:spcPts val="0"/>
                  </a:spcBef>
                  <a:spcAft>
                    <a:spcPts val="0"/>
                  </a:spcAft>
                  <a:buClrTx/>
                  <a:buSzTx/>
                  <a:buFontTx/>
                  <a:buNone/>
                  <a:tabLst/>
                  <a:defRPr/>
                </a:pPr>
                <a:endParaRPr kumimoji="0" lang="sv-SE" sz="2000" b="0" i="0" u="none" strike="noStrike" kern="0" cap="none" spc="0" normalizeH="0" baseline="0" noProof="0">
                  <a:ln>
                    <a:noFill/>
                  </a:ln>
                  <a:solidFill>
                    <a:prstClr val="black"/>
                  </a:solidFill>
                  <a:effectLst/>
                  <a:uLnTx/>
                  <a:uFillTx/>
                  <a:latin typeface="Calibri"/>
                  <a:cs typeface="+mn-cs"/>
                </a:endParaRPr>
              </a:p>
            </p:txBody>
          </p:sp>
          <p:sp>
            <p:nvSpPr>
              <p:cNvPr id="544" name="Oval 74">
                <a:extLst>
                  <a:ext uri="{FF2B5EF4-FFF2-40B4-BE49-F238E27FC236}">
                    <a16:creationId xmlns:a16="http://schemas.microsoft.com/office/drawing/2014/main" id="{BB0ADE07-2962-495A-8E0F-52D8F34BAC18}"/>
                  </a:ext>
                </a:extLst>
              </p:cNvPr>
              <p:cNvSpPr>
                <a:spLocks noChangeArrowheads="1"/>
              </p:cNvSpPr>
              <p:nvPr/>
            </p:nvSpPr>
            <p:spPr bwMode="auto">
              <a:xfrm>
                <a:off x="1285" y="2222"/>
                <a:ext cx="57" cy="57"/>
              </a:xfrm>
              <a:prstGeom prst="ellipse">
                <a:avLst/>
              </a:prstGeom>
              <a:solidFill>
                <a:srgbClr val="339966"/>
              </a:solidFill>
              <a:ln w="9525">
                <a:solidFill>
                  <a:sysClr val="windowText" lastClr="000000"/>
                </a:solidFill>
                <a:round/>
                <a:headEnd/>
                <a:tailEnd/>
              </a:ln>
            </p:spPr>
            <p:txBody>
              <a:bodyPr wrap="none" anchor="ctr"/>
              <a:lstStyle/>
              <a:p>
                <a:pPr marL="0" marR="0" lvl="0" indent="0" defTabSz="914319" eaLnBrk="1" fontAlgn="auto" latinLnBrk="0" hangingPunct="1">
                  <a:lnSpc>
                    <a:spcPct val="100000"/>
                  </a:lnSpc>
                  <a:spcBef>
                    <a:spcPts val="0"/>
                  </a:spcBef>
                  <a:spcAft>
                    <a:spcPts val="0"/>
                  </a:spcAft>
                  <a:buClrTx/>
                  <a:buSzTx/>
                  <a:buFontTx/>
                  <a:buNone/>
                  <a:tabLst/>
                  <a:defRPr/>
                </a:pPr>
                <a:endParaRPr kumimoji="0" lang="sv-SE" sz="2000" b="0" i="0" u="none" strike="noStrike" kern="0" cap="none" spc="0" normalizeH="0" baseline="0" noProof="0">
                  <a:ln>
                    <a:noFill/>
                  </a:ln>
                  <a:solidFill>
                    <a:prstClr val="black"/>
                  </a:solidFill>
                  <a:effectLst/>
                  <a:uLnTx/>
                  <a:uFillTx/>
                  <a:latin typeface="Calibri"/>
                  <a:cs typeface="+mn-cs"/>
                </a:endParaRPr>
              </a:p>
            </p:txBody>
          </p:sp>
          <p:sp>
            <p:nvSpPr>
              <p:cNvPr id="545" name="Oval 75">
                <a:extLst>
                  <a:ext uri="{FF2B5EF4-FFF2-40B4-BE49-F238E27FC236}">
                    <a16:creationId xmlns:a16="http://schemas.microsoft.com/office/drawing/2014/main" id="{02149481-43EB-46F0-A602-FE7BBBA9F493}"/>
                  </a:ext>
                </a:extLst>
              </p:cNvPr>
              <p:cNvSpPr>
                <a:spLocks noChangeArrowheads="1"/>
              </p:cNvSpPr>
              <p:nvPr/>
            </p:nvSpPr>
            <p:spPr bwMode="auto">
              <a:xfrm>
                <a:off x="1313" y="1936"/>
                <a:ext cx="57" cy="57"/>
              </a:xfrm>
              <a:prstGeom prst="ellipse">
                <a:avLst/>
              </a:prstGeom>
              <a:solidFill>
                <a:srgbClr val="339966"/>
              </a:solidFill>
              <a:ln w="9525">
                <a:solidFill>
                  <a:sysClr val="windowText" lastClr="000000"/>
                </a:solidFill>
                <a:round/>
                <a:headEnd/>
                <a:tailEnd/>
              </a:ln>
            </p:spPr>
            <p:txBody>
              <a:bodyPr wrap="none" anchor="ctr"/>
              <a:lstStyle/>
              <a:p>
                <a:pPr marL="0" marR="0" lvl="0" indent="0" defTabSz="914319" eaLnBrk="1" fontAlgn="auto" latinLnBrk="0" hangingPunct="1">
                  <a:lnSpc>
                    <a:spcPct val="100000"/>
                  </a:lnSpc>
                  <a:spcBef>
                    <a:spcPts val="0"/>
                  </a:spcBef>
                  <a:spcAft>
                    <a:spcPts val="0"/>
                  </a:spcAft>
                  <a:buClrTx/>
                  <a:buSzTx/>
                  <a:buFontTx/>
                  <a:buNone/>
                  <a:tabLst/>
                  <a:defRPr/>
                </a:pPr>
                <a:endParaRPr kumimoji="0" lang="sv-SE" sz="2000" b="0" i="0" u="none" strike="noStrike" kern="0" cap="none" spc="0" normalizeH="0" baseline="0" noProof="0">
                  <a:ln>
                    <a:noFill/>
                  </a:ln>
                  <a:solidFill>
                    <a:prstClr val="black"/>
                  </a:solidFill>
                  <a:effectLst/>
                  <a:uLnTx/>
                  <a:uFillTx/>
                  <a:latin typeface="Calibri"/>
                  <a:cs typeface="+mn-cs"/>
                </a:endParaRPr>
              </a:p>
            </p:txBody>
          </p:sp>
          <p:sp>
            <p:nvSpPr>
              <p:cNvPr id="546" name="Oval 76">
                <a:extLst>
                  <a:ext uri="{FF2B5EF4-FFF2-40B4-BE49-F238E27FC236}">
                    <a16:creationId xmlns:a16="http://schemas.microsoft.com/office/drawing/2014/main" id="{46A07A1D-A1AC-4950-8F0B-C70A09F55A19}"/>
                  </a:ext>
                </a:extLst>
              </p:cNvPr>
              <p:cNvSpPr>
                <a:spLocks noChangeArrowheads="1"/>
              </p:cNvSpPr>
              <p:nvPr/>
            </p:nvSpPr>
            <p:spPr bwMode="auto">
              <a:xfrm>
                <a:off x="1532" y="1754"/>
                <a:ext cx="57" cy="57"/>
              </a:xfrm>
              <a:prstGeom prst="ellipse">
                <a:avLst/>
              </a:prstGeom>
              <a:solidFill>
                <a:srgbClr val="339966"/>
              </a:solidFill>
              <a:ln w="9525">
                <a:solidFill>
                  <a:sysClr val="windowText" lastClr="000000"/>
                </a:solidFill>
                <a:round/>
                <a:headEnd/>
                <a:tailEnd/>
              </a:ln>
            </p:spPr>
            <p:txBody>
              <a:bodyPr wrap="none" anchor="ctr"/>
              <a:lstStyle/>
              <a:p>
                <a:pPr marL="0" marR="0" lvl="0" indent="0" defTabSz="914319" eaLnBrk="1" fontAlgn="auto" latinLnBrk="0" hangingPunct="1">
                  <a:lnSpc>
                    <a:spcPct val="100000"/>
                  </a:lnSpc>
                  <a:spcBef>
                    <a:spcPts val="0"/>
                  </a:spcBef>
                  <a:spcAft>
                    <a:spcPts val="0"/>
                  </a:spcAft>
                  <a:buClrTx/>
                  <a:buSzTx/>
                  <a:buFontTx/>
                  <a:buNone/>
                  <a:tabLst/>
                  <a:defRPr/>
                </a:pPr>
                <a:endParaRPr kumimoji="0" lang="sv-SE" sz="2000" b="0" i="0" u="none" strike="noStrike" kern="0" cap="none" spc="0" normalizeH="0" baseline="0" noProof="0">
                  <a:ln>
                    <a:noFill/>
                  </a:ln>
                  <a:solidFill>
                    <a:prstClr val="black"/>
                  </a:solidFill>
                  <a:effectLst/>
                  <a:uLnTx/>
                  <a:uFillTx/>
                  <a:latin typeface="Calibri"/>
                  <a:cs typeface="+mn-cs"/>
                </a:endParaRPr>
              </a:p>
            </p:txBody>
          </p:sp>
          <p:sp>
            <p:nvSpPr>
              <p:cNvPr id="547" name="Oval 77">
                <a:extLst>
                  <a:ext uri="{FF2B5EF4-FFF2-40B4-BE49-F238E27FC236}">
                    <a16:creationId xmlns:a16="http://schemas.microsoft.com/office/drawing/2014/main" id="{CF514D81-07D4-4C3C-93FD-6FD4F31C8039}"/>
                  </a:ext>
                </a:extLst>
              </p:cNvPr>
              <p:cNvSpPr>
                <a:spLocks noChangeArrowheads="1"/>
              </p:cNvSpPr>
              <p:nvPr/>
            </p:nvSpPr>
            <p:spPr bwMode="auto">
              <a:xfrm>
                <a:off x="1825" y="1653"/>
                <a:ext cx="57" cy="57"/>
              </a:xfrm>
              <a:prstGeom prst="ellipse">
                <a:avLst/>
              </a:prstGeom>
              <a:solidFill>
                <a:srgbClr val="339966"/>
              </a:solidFill>
              <a:ln w="9525">
                <a:solidFill>
                  <a:sysClr val="windowText" lastClr="000000"/>
                </a:solidFill>
                <a:round/>
                <a:headEnd/>
                <a:tailEnd/>
              </a:ln>
            </p:spPr>
            <p:txBody>
              <a:bodyPr wrap="none" anchor="ctr"/>
              <a:lstStyle/>
              <a:p>
                <a:pPr marL="0" marR="0" lvl="0" indent="0" defTabSz="914319" eaLnBrk="1" fontAlgn="auto" latinLnBrk="0" hangingPunct="1">
                  <a:lnSpc>
                    <a:spcPct val="100000"/>
                  </a:lnSpc>
                  <a:spcBef>
                    <a:spcPts val="0"/>
                  </a:spcBef>
                  <a:spcAft>
                    <a:spcPts val="0"/>
                  </a:spcAft>
                  <a:buClrTx/>
                  <a:buSzTx/>
                  <a:buFontTx/>
                  <a:buNone/>
                  <a:tabLst/>
                  <a:defRPr/>
                </a:pPr>
                <a:endParaRPr kumimoji="0" lang="sv-SE" sz="2000" b="0" i="0" u="none" strike="noStrike" kern="0" cap="none" spc="0" normalizeH="0" baseline="0" noProof="0">
                  <a:ln>
                    <a:noFill/>
                  </a:ln>
                  <a:solidFill>
                    <a:prstClr val="black"/>
                  </a:solidFill>
                  <a:effectLst/>
                  <a:uLnTx/>
                  <a:uFillTx/>
                  <a:latin typeface="Calibri"/>
                  <a:cs typeface="+mn-cs"/>
                </a:endParaRPr>
              </a:p>
            </p:txBody>
          </p:sp>
          <p:sp>
            <p:nvSpPr>
              <p:cNvPr id="548" name="Oval 78">
                <a:extLst>
                  <a:ext uri="{FF2B5EF4-FFF2-40B4-BE49-F238E27FC236}">
                    <a16:creationId xmlns:a16="http://schemas.microsoft.com/office/drawing/2014/main" id="{A06BDB7E-B0A6-4676-9FB0-237C1BB572E5}"/>
                  </a:ext>
                </a:extLst>
              </p:cNvPr>
              <p:cNvSpPr>
                <a:spLocks noChangeArrowheads="1"/>
              </p:cNvSpPr>
              <p:nvPr/>
            </p:nvSpPr>
            <p:spPr bwMode="auto">
              <a:xfrm>
                <a:off x="2111" y="1678"/>
                <a:ext cx="57" cy="57"/>
              </a:xfrm>
              <a:prstGeom prst="ellipse">
                <a:avLst/>
              </a:prstGeom>
              <a:solidFill>
                <a:srgbClr val="339966"/>
              </a:solidFill>
              <a:ln w="9525">
                <a:solidFill>
                  <a:sysClr val="windowText" lastClr="000000"/>
                </a:solidFill>
                <a:round/>
                <a:headEnd/>
                <a:tailEnd/>
              </a:ln>
            </p:spPr>
            <p:txBody>
              <a:bodyPr wrap="none" anchor="ctr"/>
              <a:lstStyle/>
              <a:p>
                <a:pPr marL="0" marR="0" lvl="0" indent="0" defTabSz="914319" eaLnBrk="1" fontAlgn="auto" latinLnBrk="0" hangingPunct="1">
                  <a:lnSpc>
                    <a:spcPct val="100000"/>
                  </a:lnSpc>
                  <a:spcBef>
                    <a:spcPts val="0"/>
                  </a:spcBef>
                  <a:spcAft>
                    <a:spcPts val="0"/>
                  </a:spcAft>
                  <a:buClrTx/>
                  <a:buSzTx/>
                  <a:buFontTx/>
                  <a:buNone/>
                  <a:tabLst/>
                  <a:defRPr/>
                </a:pPr>
                <a:endParaRPr kumimoji="0" lang="sv-SE" sz="2000" b="0" i="0" u="none" strike="noStrike" kern="0" cap="none" spc="0" normalizeH="0" baseline="0" noProof="0">
                  <a:ln>
                    <a:noFill/>
                  </a:ln>
                  <a:solidFill>
                    <a:prstClr val="black"/>
                  </a:solidFill>
                  <a:effectLst/>
                  <a:uLnTx/>
                  <a:uFillTx/>
                  <a:latin typeface="Calibri"/>
                  <a:cs typeface="+mn-cs"/>
                </a:endParaRPr>
              </a:p>
            </p:txBody>
          </p:sp>
          <p:sp>
            <p:nvSpPr>
              <p:cNvPr id="549" name="Oval 79">
                <a:extLst>
                  <a:ext uri="{FF2B5EF4-FFF2-40B4-BE49-F238E27FC236}">
                    <a16:creationId xmlns:a16="http://schemas.microsoft.com/office/drawing/2014/main" id="{4260B282-816C-4655-9263-81EADDA318F1}"/>
                  </a:ext>
                </a:extLst>
              </p:cNvPr>
              <p:cNvSpPr>
                <a:spLocks noChangeArrowheads="1"/>
              </p:cNvSpPr>
              <p:nvPr/>
            </p:nvSpPr>
            <p:spPr bwMode="auto">
              <a:xfrm>
                <a:off x="2569" y="1645"/>
                <a:ext cx="57" cy="57"/>
              </a:xfrm>
              <a:prstGeom prst="ellipse">
                <a:avLst/>
              </a:prstGeom>
              <a:solidFill>
                <a:srgbClr val="339966"/>
              </a:solidFill>
              <a:ln w="9525">
                <a:solidFill>
                  <a:sysClr val="windowText" lastClr="000000"/>
                </a:solidFill>
                <a:round/>
                <a:headEnd/>
                <a:tailEnd/>
              </a:ln>
            </p:spPr>
            <p:txBody>
              <a:bodyPr wrap="none" anchor="ctr"/>
              <a:lstStyle/>
              <a:p>
                <a:pPr marL="0" marR="0" lvl="0" indent="0" defTabSz="914319" eaLnBrk="1" fontAlgn="auto" latinLnBrk="0" hangingPunct="1">
                  <a:lnSpc>
                    <a:spcPct val="100000"/>
                  </a:lnSpc>
                  <a:spcBef>
                    <a:spcPts val="0"/>
                  </a:spcBef>
                  <a:spcAft>
                    <a:spcPts val="0"/>
                  </a:spcAft>
                  <a:buClrTx/>
                  <a:buSzTx/>
                  <a:buFontTx/>
                  <a:buNone/>
                  <a:tabLst/>
                  <a:defRPr/>
                </a:pPr>
                <a:endParaRPr kumimoji="0" lang="sv-SE" sz="2000" b="0" i="0" u="none" strike="noStrike" kern="0" cap="none" spc="0" normalizeH="0" baseline="0" noProof="0">
                  <a:ln>
                    <a:noFill/>
                  </a:ln>
                  <a:solidFill>
                    <a:prstClr val="black"/>
                  </a:solidFill>
                  <a:effectLst/>
                  <a:uLnTx/>
                  <a:uFillTx/>
                  <a:latin typeface="Calibri"/>
                  <a:cs typeface="+mn-cs"/>
                </a:endParaRPr>
              </a:p>
            </p:txBody>
          </p:sp>
          <p:sp>
            <p:nvSpPr>
              <p:cNvPr id="550" name="Oval 80">
                <a:extLst>
                  <a:ext uri="{FF2B5EF4-FFF2-40B4-BE49-F238E27FC236}">
                    <a16:creationId xmlns:a16="http://schemas.microsoft.com/office/drawing/2014/main" id="{0DA259C7-0EFD-4DEE-AE8E-A1B3E94D63A7}"/>
                  </a:ext>
                </a:extLst>
              </p:cNvPr>
              <p:cNvSpPr>
                <a:spLocks noChangeArrowheads="1"/>
              </p:cNvSpPr>
              <p:nvPr/>
            </p:nvSpPr>
            <p:spPr bwMode="auto">
              <a:xfrm>
                <a:off x="2594" y="1594"/>
                <a:ext cx="57" cy="57"/>
              </a:xfrm>
              <a:prstGeom prst="ellipse">
                <a:avLst/>
              </a:prstGeom>
              <a:solidFill>
                <a:srgbClr val="339966"/>
              </a:solidFill>
              <a:ln w="9525">
                <a:solidFill>
                  <a:sysClr val="windowText" lastClr="000000"/>
                </a:solidFill>
                <a:round/>
                <a:headEnd/>
                <a:tailEnd/>
              </a:ln>
            </p:spPr>
            <p:txBody>
              <a:bodyPr wrap="none" anchor="ctr"/>
              <a:lstStyle/>
              <a:p>
                <a:pPr marL="0" marR="0" lvl="0" indent="0" defTabSz="914319" eaLnBrk="1" fontAlgn="auto" latinLnBrk="0" hangingPunct="1">
                  <a:lnSpc>
                    <a:spcPct val="100000"/>
                  </a:lnSpc>
                  <a:spcBef>
                    <a:spcPts val="0"/>
                  </a:spcBef>
                  <a:spcAft>
                    <a:spcPts val="0"/>
                  </a:spcAft>
                  <a:buClrTx/>
                  <a:buSzTx/>
                  <a:buFontTx/>
                  <a:buNone/>
                  <a:tabLst/>
                  <a:defRPr/>
                </a:pPr>
                <a:endParaRPr kumimoji="0" lang="sv-SE" sz="2000" b="0" i="0" u="none" strike="noStrike" kern="0" cap="none" spc="0" normalizeH="0" baseline="0" noProof="0">
                  <a:ln>
                    <a:noFill/>
                  </a:ln>
                  <a:solidFill>
                    <a:prstClr val="black"/>
                  </a:solidFill>
                  <a:effectLst/>
                  <a:uLnTx/>
                  <a:uFillTx/>
                  <a:latin typeface="Calibri"/>
                  <a:cs typeface="+mn-cs"/>
                </a:endParaRPr>
              </a:p>
            </p:txBody>
          </p:sp>
          <p:sp>
            <p:nvSpPr>
              <p:cNvPr id="551" name="Text Box 81">
                <a:extLst>
                  <a:ext uri="{FF2B5EF4-FFF2-40B4-BE49-F238E27FC236}">
                    <a16:creationId xmlns:a16="http://schemas.microsoft.com/office/drawing/2014/main" id="{71323008-6551-487F-980F-1DE7FDC3EAFF}"/>
                  </a:ext>
                </a:extLst>
              </p:cNvPr>
              <p:cNvSpPr txBox="1">
                <a:spLocks noChangeArrowheads="1"/>
              </p:cNvSpPr>
              <p:nvPr/>
            </p:nvSpPr>
            <p:spPr bwMode="auto">
              <a:xfrm>
                <a:off x="3213" y="2839"/>
                <a:ext cx="1281" cy="2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marL="0" marR="0" lvl="0" indent="0" defTabSz="914319"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a:ln>
                      <a:noFill/>
                    </a:ln>
                    <a:solidFill>
                      <a:srgbClr val="339966"/>
                    </a:solidFill>
                    <a:effectLst/>
                    <a:uLnTx/>
                    <a:uFillTx/>
                    <a:latin typeface="Gill Sans" charset="0"/>
                    <a:sym typeface="Gill Sans" charset="0"/>
                  </a:rPr>
                  <a:t>Steady State Sources</a:t>
                </a:r>
              </a:p>
            </p:txBody>
          </p:sp>
          <p:sp>
            <p:nvSpPr>
              <p:cNvPr id="552" name="Oval 82">
                <a:extLst>
                  <a:ext uri="{FF2B5EF4-FFF2-40B4-BE49-F238E27FC236}">
                    <a16:creationId xmlns:a16="http://schemas.microsoft.com/office/drawing/2014/main" id="{2B3CEC5F-794D-4108-AEA9-008C103C3F08}"/>
                  </a:ext>
                </a:extLst>
              </p:cNvPr>
              <p:cNvSpPr>
                <a:spLocks noChangeArrowheads="1"/>
              </p:cNvSpPr>
              <p:nvPr/>
            </p:nvSpPr>
            <p:spPr bwMode="auto">
              <a:xfrm>
                <a:off x="3052" y="2916"/>
                <a:ext cx="57" cy="57"/>
              </a:xfrm>
              <a:prstGeom prst="ellipse">
                <a:avLst/>
              </a:prstGeom>
              <a:solidFill>
                <a:srgbClr val="339966"/>
              </a:solidFill>
              <a:ln w="9525">
                <a:solidFill>
                  <a:sysClr val="windowText" lastClr="000000"/>
                </a:solidFill>
                <a:round/>
                <a:headEnd/>
                <a:tailEnd/>
              </a:ln>
            </p:spPr>
            <p:txBody>
              <a:bodyPr wrap="none" anchor="ctr"/>
              <a:lstStyle/>
              <a:p>
                <a:pPr marL="0" marR="0" lvl="0" indent="0" defTabSz="914319" eaLnBrk="1" fontAlgn="auto" latinLnBrk="0" hangingPunct="1">
                  <a:lnSpc>
                    <a:spcPct val="100000"/>
                  </a:lnSpc>
                  <a:spcBef>
                    <a:spcPts val="0"/>
                  </a:spcBef>
                  <a:spcAft>
                    <a:spcPts val="0"/>
                  </a:spcAft>
                  <a:buClrTx/>
                  <a:buSzTx/>
                  <a:buFontTx/>
                  <a:buNone/>
                  <a:tabLst/>
                  <a:defRPr/>
                </a:pPr>
                <a:endParaRPr kumimoji="0" lang="sv-SE" sz="2000" b="0" i="0" u="none" strike="noStrike" kern="0" cap="none" spc="0" normalizeH="0" baseline="0" noProof="0">
                  <a:ln>
                    <a:noFill/>
                  </a:ln>
                  <a:solidFill>
                    <a:prstClr val="black"/>
                  </a:solidFill>
                  <a:effectLst/>
                  <a:uLnTx/>
                  <a:uFillTx/>
                  <a:latin typeface="Calibri"/>
                  <a:cs typeface="+mn-cs"/>
                </a:endParaRPr>
              </a:p>
            </p:txBody>
          </p:sp>
          <p:sp>
            <p:nvSpPr>
              <p:cNvPr id="553" name="Rectangle 83">
                <a:extLst>
                  <a:ext uri="{FF2B5EF4-FFF2-40B4-BE49-F238E27FC236}">
                    <a16:creationId xmlns:a16="http://schemas.microsoft.com/office/drawing/2014/main" id="{280EAD39-595B-46EA-8240-A53CC224DC7B}"/>
                  </a:ext>
                </a:extLst>
              </p:cNvPr>
              <p:cNvSpPr>
                <a:spLocks noChangeArrowheads="1"/>
              </p:cNvSpPr>
              <p:nvPr/>
            </p:nvSpPr>
            <p:spPr bwMode="auto">
              <a:xfrm>
                <a:off x="2383" y="1665"/>
                <a:ext cx="356" cy="1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defTabSz="914319"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a:ln>
                      <a:noFill/>
                    </a:ln>
                    <a:solidFill>
                      <a:srgbClr val="339966"/>
                    </a:solidFill>
                    <a:effectLst/>
                    <a:uLnTx/>
                    <a:uFillTx/>
                    <a:latin typeface="Calibri"/>
                    <a:cs typeface="+mn-cs"/>
                  </a:rPr>
                  <a:t>HFBR</a:t>
                </a:r>
              </a:p>
            </p:txBody>
          </p:sp>
          <p:sp>
            <p:nvSpPr>
              <p:cNvPr id="554" name="Rectangle 84">
                <a:extLst>
                  <a:ext uri="{FF2B5EF4-FFF2-40B4-BE49-F238E27FC236}">
                    <a16:creationId xmlns:a16="http://schemas.microsoft.com/office/drawing/2014/main" id="{64F2377D-935A-4853-AA26-844D4629FD63}"/>
                  </a:ext>
                </a:extLst>
              </p:cNvPr>
              <p:cNvSpPr>
                <a:spLocks noChangeArrowheads="1"/>
              </p:cNvSpPr>
              <p:nvPr/>
            </p:nvSpPr>
            <p:spPr bwMode="auto">
              <a:xfrm>
                <a:off x="2402" y="1459"/>
                <a:ext cx="322" cy="1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defTabSz="914319"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a:ln>
                      <a:noFill/>
                    </a:ln>
                    <a:solidFill>
                      <a:srgbClr val="339966"/>
                    </a:solidFill>
                    <a:effectLst/>
                    <a:uLnTx/>
                    <a:uFillTx/>
                    <a:latin typeface="Calibri"/>
                    <a:cs typeface="+mn-cs"/>
                  </a:rPr>
                  <a:t>HFIR</a:t>
                </a:r>
              </a:p>
            </p:txBody>
          </p:sp>
          <p:sp>
            <p:nvSpPr>
              <p:cNvPr id="555" name="Rectangle 85">
                <a:extLst>
                  <a:ext uri="{FF2B5EF4-FFF2-40B4-BE49-F238E27FC236}">
                    <a16:creationId xmlns:a16="http://schemas.microsoft.com/office/drawing/2014/main" id="{BF335AD0-DA1B-4883-BA93-DB82B635EA2B}"/>
                  </a:ext>
                </a:extLst>
              </p:cNvPr>
              <p:cNvSpPr>
                <a:spLocks noChangeArrowheads="1"/>
              </p:cNvSpPr>
              <p:nvPr/>
            </p:nvSpPr>
            <p:spPr bwMode="auto">
              <a:xfrm>
                <a:off x="2015" y="1487"/>
                <a:ext cx="313" cy="1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defTabSz="914319"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a:ln>
                      <a:noFill/>
                    </a:ln>
                    <a:solidFill>
                      <a:srgbClr val="339966"/>
                    </a:solidFill>
                    <a:effectLst/>
                    <a:uLnTx/>
                    <a:uFillTx/>
                    <a:latin typeface="Calibri"/>
                    <a:cs typeface="+mn-cs"/>
                  </a:rPr>
                  <a:t>NRU</a:t>
                </a:r>
              </a:p>
            </p:txBody>
          </p:sp>
          <p:sp>
            <p:nvSpPr>
              <p:cNvPr id="556" name="Rectangle 86">
                <a:extLst>
                  <a:ext uri="{FF2B5EF4-FFF2-40B4-BE49-F238E27FC236}">
                    <a16:creationId xmlns:a16="http://schemas.microsoft.com/office/drawing/2014/main" id="{162DBC53-D5E3-4823-A588-E1011E844FFE}"/>
                  </a:ext>
                </a:extLst>
              </p:cNvPr>
              <p:cNvSpPr>
                <a:spLocks noChangeArrowheads="1"/>
              </p:cNvSpPr>
              <p:nvPr/>
            </p:nvSpPr>
            <p:spPr bwMode="auto">
              <a:xfrm>
                <a:off x="1588" y="1503"/>
                <a:ext cx="322" cy="1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defTabSz="914319"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339966"/>
                    </a:solidFill>
                    <a:effectLst/>
                    <a:uLnTx/>
                    <a:uFillTx/>
                    <a:latin typeface="Calibri"/>
                    <a:cs typeface="+mn-cs"/>
                  </a:rPr>
                  <a:t>MTR</a:t>
                </a:r>
              </a:p>
            </p:txBody>
          </p:sp>
          <p:sp>
            <p:nvSpPr>
              <p:cNvPr id="557" name="Rectangle 87">
                <a:extLst>
                  <a:ext uri="{FF2B5EF4-FFF2-40B4-BE49-F238E27FC236}">
                    <a16:creationId xmlns:a16="http://schemas.microsoft.com/office/drawing/2014/main" id="{BBB3A731-E447-48BA-8B9B-BCE5482BD315}"/>
                  </a:ext>
                </a:extLst>
              </p:cNvPr>
              <p:cNvSpPr>
                <a:spLocks noChangeArrowheads="1"/>
              </p:cNvSpPr>
              <p:nvPr/>
            </p:nvSpPr>
            <p:spPr bwMode="auto">
              <a:xfrm>
                <a:off x="1241" y="1646"/>
                <a:ext cx="300" cy="1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defTabSz="914319"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a:ln>
                      <a:noFill/>
                    </a:ln>
                    <a:solidFill>
                      <a:srgbClr val="339966"/>
                    </a:solidFill>
                    <a:effectLst/>
                    <a:uLnTx/>
                    <a:uFillTx/>
                    <a:latin typeface="Calibri"/>
                    <a:cs typeface="+mn-cs"/>
                  </a:rPr>
                  <a:t>NRX</a:t>
                </a:r>
              </a:p>
            </p:txBody>
          </p:sp>
          <p:sp>
            <p:nvSpPr>
              <p:cNvPr id="558" name="Rectangle 88">
                <a:extLst>
                  <a:ext uri="{FF2B5EF4-FFF2-40B4-BE49-F238E27FC236}">
                    <a16:creationId xmlns:a16="http://schemas.microsoft.com/office/drawing/2014/main" id="{1EA6E616-088D-444E-99A5-9884F4C2CBC8}"/>
                  </a:ext>
                </a:extLst>
              </p:cNvPr>
              <p:cNvSpPr>
                <a:spLocks noChangeArrowheads="1"/>
              </p:cNvSpPr>
              <p:nvPr/>
            </p:nvSpPr>
            <p:spPr bwMode="auto">
              <a:xfrm>
                <a:off x="1290" y="2470"/>
                <a:ext cx="316" cy="1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defTabSz="914319"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a:ln>
                      <a:noFill/>
                    </a:ln>
                    <a:solidFill>
                      <a:srgbClr val="339966"/>
                    </a:solidFill>
                    <a:effectLst/>
                    <a:uLnTx/>
                    <a:uFillTx/>
                    <a:latin typeface="Calibri"/>
                    <a:cs typeface="+mn-cs"/>
                  </a:rPr>
                  <a:t>CP-1</a:t>
                </a:r>
              </a:p>
            </p:txBody>
          </p:sp>
        </p:grpSp>
        <p:sp>
          <p:nvSpPr>
            <p:cNvPr id="524" name="Text Box 89">
              <a:extLst>
                <a:ext uri="{FF2B5EF4-FFF2-40B4-BE49-F238E27FC236}">
                  <a16:creationId xmlns:a16="http://schemas.microsoft.com/office/drawing/2014/main" id="{62EFCAEB-95FA-4C8A-816F-FE409596866D}"/>
                </a:ext>
              </a:extLst>
            </p:cNvPr>
            <p:cNvSpPr txBox="1">
              <a:spLocks noChangeArrowheads="1"/>
            </p:cNvSpPr>
            <p:nvPr/>
          </p:nvSpPr>
          <p:spPr bwMode="auto">
            <a:xfrm>
              <a:off x="1022" y="3637"/>
              <a:ext cx="372" cy="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marL="0" marR="0" lvl="0" indent="0" defTabSz="914319"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a:ln>
                    <a:noFill/>
                  </a:ln>
                  <a:solidFill>
                    <a:srgbClr val="666699"/>
                  </a:solidFill>
                  <a:effectLst/>
                  <a:uLnTx/>
                  <a:uFillTx/>
                  <a:latin typeface="Gill Sans" charset="0"/>
                  <a:sym typeface="Gill Sans" charset="0"/>
                </a:rPr>
                <a:t>1940</a:t>
              </a:r>
            </a:p>
          </p:txBody>
        </p:sp>
        <p:sp>
          <p:nvSpPr>
            <p:cNvPr id="525" name="Text Box 90">
              <a:extLst>
                <a:ext uri="{FF2B5EF4-FFF2-40B4-BE49-F238E27FC236}">
                  <a16:creationId xmlns:a16="http://schemas.microsoft.com/office/drawing/2014/main" id="{BE601012-AAA5-4222-B951-8B79B617FA28}"/>
                </a:ext>
              </a:extLst>
            </p:cNvPr>
            <p:cNvSpPr txBox="1">
              <a:spLocks noChangeArrowheads="1"/>
            </p:cNvSpPr>
            <p:nvPr/>
          </p:nvSpPr>
          <p:spPr bwMode="auto">
            <a:xfrm>
              <a:off x="1535" y="3637"/>
              <a:ext cx="372" cy="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marL="0" marR="0" lvl="0" indent="0" defTabSz="914319"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a:ln>
                    <a:noFill/>
                  </a:ln>
                  <a:solidFill>
                    <a:srgbClr val="666699"/>
                  </a:solidFill>
                  <a:effectLst/>
                  <a:uLnTx/>
                  <a:uFillTx/>
                  <a:latin typeface="Gill Sans" charset="0"/>
                  <a:sym typeface="Gill Sans" charset="0"/>
                </a:rPr>
                <a:t>1950</a:t>
              </a:r>
            </a:p>
          </p:txBody>
        </p:sp>
        <p:sp>
          <p:nvSpPr>
            <p:cNvPr id="526" name="Text Box 91">
              <a:extLst>
                <a:ext uri="{FF2B5EF4-FFF2-40B4-BE49-F238E27FC236}">
                  <a16:creationId xmlns:a16="http://schemas.microsoft.com/office/drawing/2014/main" id="{CBB3B28A-4FBB-47B5-A01A-B694DCB65C6E}"/>
                </a:ext>
              </a:extLst>
            </p:cNvPr>
            <p:cNvSpPr txBox="1">
              <a:spLocks noChangeArrowheads="1"/>
            </p:cNvSpPr>
            <p:nvPr/>
          </p:nvSpPr>
          <p:spPr bwMode="auto">
            <a:xfrm>
              <a:off x="2049" y="3637"/>
              <a:ext cx="372" cy="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marL="0" marR="0" lvl="0" indent="0" defTabSz="914319"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a:ln>
                    <a:noFill/>
                  </a:ln>
                  <a:solidFill>
                    <a:srgbClr val="666699"/>
                  </a:solidFill>
                  <a:effectLst/>
                  <a:uLnTx/>
                  <a:uFillTx/>
                  <a:latin typeface="Gill Sans" charset="0"/>
                  <a:sym typeface="Gill Sans" charset="0"/>
                </a:rPr>
                <a:t>1960</a:t>
              </a:r>
            </a:p>
          </p:txBody>
        </p:sp>
        <p:sp>
          <p:nvSpPr>
            <p:cNvPr id="527" name="Line 92">
              <a:extLst>
                <a:ext uri="{FF2B5EF4-FFF2-40B4-BE49-F238E27FC236}">
                  <a16:creationId xmlns:a16="http://schemas.microsoft.com/office/drawing/2014/main" id="{E6D72ED2-44FE-4905-A102-940716719E0C}"/>
                </a:ext>
              </a:extLst>
            </p:cNvPr>
            <p:cNvSpPr>
              <a:spLocks noChangeShapeType="1"/>
            </p:cNvSpPr>
            <p:nvPr/>
          </p:nvSpPr>
          <p:spPr bwMode="auto">
            <a:xfrm rot="-5400000">
              <a:off x="689" y="3495"/>
              <a:ext cx="0" cy="50"/>
            </a:xfrm>
            <a:prstGeom prst="line">
              <a:avLst/>
            </a:prstGeom>
            <a:noFill/>
            <a:ln w="38100">
              <a:solidFill>
                <a:srgbClr val="666699"/>
              </a:solidFill>
              <a:round/>
              <a:headEnd/>
              <a:tailEnd/>
            </a:ln>
            <a:extLst>
              <a:ext uri="{909E8E84-426E-40dd-AFC4-6F175D3DCCD1}">
                <a14:hiddenFill xmlns="" xmlns:a14="http://schemas.microsoft.com/office/drawing/2010/main">
                  <a:noFill/>
                </a14:hiddenFill>
              </a:ext>
            </a:extLst>
          </p:spPr>
          <p:txBody>
            <a:bodyPr/>
            <a:lstStyle/>
            <a:p>
              <a:pPr marL="0" marR="0" lvl="0" indent="0" defTabSz="914319"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Calibri"/>
                <a:cs typeface="+mn-cs"/>
              </a:endParaRPr>
            </a:p>
          </p:txBody>
        </p:sp>
        <p:sp>
          <p:nvSpPr>
            <p:cNvPr id="528" name="Line 93">
              <a:extLst>
                <a:ext uri="{FF2B5EF4-FFF2-40B4-BE49-F238E27FC236}">
                  <a16:creationId xmlns:a16="http://schemas.microsoft.com/office/drawing/2014/main" id="{9C8B86E1-77CA-4105-8572-95A2EBB52227}"/>
                </a:ext>
              </a:extLst>
            </p:cNvPr>
            <p:cNvSpPr>
              <a:spLocks noChangeShapeType="1"/>
            </p:cNvSpPr>
            <p:nvPr/>
          </p:nvSpPr>
          <p:spPr bwMode="auto">
            <a:xfrm rot="-5400000">
              <a:off x="689" y="2941"/>
              <a:ext cx="0" cy="50"/>
            </a:xfrm>
            <a:prstGeom prst="line">
              <a:avLst/>
            </a:prstGeom>
            <a:noFill/>
            <a:ln w="38100">
              <a:solidFill>
                <a:srgbClr val="666699"/>
              </a:solidFill>
              <a:round/>
              <a:headEnd/>
              <a:tailEnd/>
            </a:ln>
            <a:extLst>
              <a:ext uri="{909E8E84-426E-40dd-AFC4-6F175D3DCCD1}">
                <a14:hiddenFill xmlns="" xmlns:a14="http://schemas.microsoft.com/office/drawing/2010/main">
                  <a:noFill/>
                </a14:hiddenFill>
              </a:ext>
            </a:extLst>
          </p:spPr>
          <p:txBody>
            <a:bodyPr/>
            <a:lstStyle/>
            <a:p>
              <a:pPr marL="0" marR="0" lvl="0" indent="0" defTabSz="914319"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Calibri"/>
                <a:cs typeface="+mn-cs"/>
              </a:endParaRPr>
            </a:p>
          </p:txBody>
        </p:sp>
        <p:sp>
          <p:nvSpPr>
            <p:cNvPr id="529" name="Rectangle 94">
              <a:extLst>
                <a:ext uri="{FF2B5EF4-FFF2-40B4-BE49-F238E27FC236}">
                  <a16:creationId xmlns:a16="http://schemas.microsoft.com/office/drawing/2014/main" id="{1737FA84-0CF4-47A7-AAF2-44A2577CF9FE}"/>
                </a:ext>
              </a:extLst>
            </p:cNvPr>
            <p:cNvSpPr>
              <a:spLocks noChangeArrowheads="1"/>
            </p:cNvSpPr>
            <p:nvPr/>
          </p:nvSpPr>
          <p:spPr bwMode="auto">
            <a:xfrm rot="16200000">
              <a:off x="-488" y="2051"/>
              <a:ext cx="1539" cy="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defTabSz="914319"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srgbClr val="666699"/>
                  </a:solidFill>
                  <a:effectLst/>
                  <a:uLnTx/>
                  <a:uFillTx/>
                  <a:latin typeface="Calibri"/>
                  <a:cs typeface="+mn-cs"/>
                </a:rPr>
                <a:t>Peak Thermal flux n/cm</a:t>
              </a:r>
              <a:r>
                <a:rPr kumimoji="0" lang="en-GB" sz="1600" b="0" i="0" u="none" strike="noStrike" kern="0" cap="none" spc="0" normalizeH="0" baseline="30000" noProof="0" dirty="0">
                  <a:ln>
                    <a:noFill/>
                  </a:ln>
                  <a:solidFill>
                    <a:srgbClr val="666699"/>
                  </a:solidFill>
                  <a:effectLst/>
                  <a:uLnTx/>
                  <a:uFillTx/>
                  <a:latin typeface="Calibri"/>
                  <a:cs typeface="+mn-cs"/>
                </a:rPr>
                <a:t>2</a:t>
              </a:r>
              <a:r>
                <a:rPr kumimoji="0" lang="en-GB" sz="1600" b="0" i="0" u="none" strike="noStrike" kern="0" cap="none" spc="0" normalizeH="0" baseline="0" noProof="0" dirty="0">
                  <a:ln>
                    <a:noFill/>
                  </a:ln>
                  <a:solidFill>
                    <a:srgbClr val="666699"/>
                  </a:solidFill>
                  <a:effectLst/>
                  <a:uLnTx/>
                  <a:uFillTx/>
                  <a:latin typeface="Calibri"/>
                  <a:cs typeface="+mn-cs"/>
                </a:rPr>
                <a:t>-s</a:t>
              </a:r>
            </a:p>
          </p:txBody>
        </p:sp>
        <p:sp>
          <p:nvSpPr>
            <p:cNvPr id="530" name="Rectangle 95">
              <a:extLst>
                <a:ext uri="{FF2B5EF4-FFF2-40B4-BE49-F238E27FC236}">
                  <a16:creationId xmlns:a16="http://schemas.microsoft.com/office/drawing/2014/main" id="{0D998290-03DD-4B8A-B451-960727E1A0D4}"/>
                </a:ext>
              </a:extLst>
            </p:cNvPr>
            <p:cNvSpPr>
              <a:spLocks noChangeArrowheads="1"/>
            </p:cNvSpPr>
            <p:nvPr/>
          </p:nvSpPr>
          <p:spPr bwMode="auto">
            <a:xfrm>
              <a:off x="795" y="3961"/>
              <a:ext cx="3518" cy="1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pPr marL="0" marR="0" lvl="0" indent="0" defTabSz="914319"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prstClr val="black"/>
                  </a:solidFill>
                  <a:effectLst/>
                  <a:uLnTx/>
                  <a:uFillTx/>
                  <a:latin typeface="Calibri"/>
                  <a:cs typeface="+mn-cs"/>
                </a:rPr>
                <a:t>(Updated from </a:t>
              </a:r>
              <a:r>
                <a:rPr kumimoji="0" lang="en-GB" sz="1200" b="0" i="1" u="none" strike="noStrike" kern="0" cap="none" spc="0" normalizeH="0" baseline="0" noProof="0" dirty="0">
                  <a:ln>
                    <a:noFill/>
                  </a:ln>
                  <a:solidFill>
                    <a:prstClr val="black"/>
                  </a:solidFill>
                  <a:effectLst/>
                  <a:uLnTx/>
                  <a:uFillTx/>
                  <a:latin typeface="Calibri"/>
                  <a:cs typeface="+mn-cs"/>
                </a:rPr>
                <a:t>Neutron Scattering</a:t>
              </a:r>
              <a:r>
                <a:rPr kumimoji="0" lang="en-GB" sz="1200" b="0" i="0" u="none" strike="noStrike" kern="0" cap="none" spc="0" normalizeH="0" baseline="0" noProof="0" dirty="0">
                  <a:ln>
                    <a:noFill/>
                  </a:ln>
                  <a:solidFill>
                    <a:prstClr val="black"/>
                  </a:solidFill>
                  <a:effectLst/>
                  <a:uLnTx/>
                  <a:uFillTx/>
                  <a:latin typeface="Calibri"/>
                  <a:cs typeface="+mn-cs"/>
                </a:rPr>
                <a:t>, K. </a:t>
              </a:r>
              <a:r>
                <a:rPr kumimoji="0" lang="en-GB" sz="1200" b="0" i="0" u="none" strike="noStrike" kern="0" cap="none" spc="0" normalizeH="0" baseline="0" noProof="0" dirty="0" err="1">
                  <a:ln>
                    <a:noFill/>
                  </a:ln>
                  <a:solidFill>
                    <a:prstClr val="black"/>
                  </a:solidFill>
                  <a:effectLst/>
                  <a:uLnTx/>
                  <a:uFillTx/>
                  <a:latin typeface="Calibri"/>
                  <a:cs typeface="+mn-cs"/>
                </a:rPr>
                <a:t>Sköld</a:t>
              </a:r>
              <a:r>
                <a:rPr kumimoji="0" lang="en-GB" sz="1200" b="0" i="0" u="none" strike="noStrike" kern="0" cap="none" spc="0" normalizeH="0" baseline="0" noProof="0" dirty="0">
                  <a:ln>
                    <a:noFill/>
                  </a:ln>
                  <a:solidFill>
                    <a:prstClr val="black"/>
                  </a:solidFill>
                  <a:effectLst/>
                  <a:uLnTx/>
                  <a:uFillTx/>
                  <a:latin typeface="Calibri"/>
                  <a:cs typeface="+mn-cs"/>
                </a:rPr>
                <a:t> and D. L. Price, eds., Academic Press, 1986) </a:t>
              </a:r>
            </a:p>
          </p:txBody>
        </p:sp>
        <p:sp>
          <p:nvSpPr>
            <p:cNvPr id="531" name="Rectangle 96">
              <a:extLst>
                <a:ext uri="{FF2B5EF4-FFF2-40B4-BE49-F238E27FC236}">
                  <a16:creationId xmlns:a16="http://schemas.microsoft.com/office/drawing/2014/main" id="{83F09C21-9B05-4133-AFC2-930D0F8C3AAE}"/>
                </a:ext>
              </a:extLst>
            </p:cNvPr>
            <p:cNvSpPr>
              <a:spLocks noChangeArrowheads="1"/>
            </p:cNvSpPr>
            <p:nvPr/>
          </p:nvSpPr>
          <p:spPr bwMode="auto">
            <a:xfrm>
              <a:off x="4630" y="1649"/>
              <a:ext cx="52" cy="55"/>
            </a:xfrm>
            <a:prstGeom prst="rect">
              <a:avLst/>
            </a:prstGeom>
            <a:solidFill>
              <a:srgbClr val="CC00CC"/>
            </a:solidFill>
            <a:ln w="9525">
              <a:solidFill>
                <a:sysClr val="windowText" lastClr="000000"/>
              </a:solidFill>
              <a:miter lim="800000"/>
              <a:headEnd/>
              <a:tailEnd/>
            </a:ln>
          </p:spPr>
          <p:txBody>
            <a:bodyPr wrap="none" anchor="ctr"/>
            <a:lstStyle/>
            <a:p>
              <a:pPr marL="0" marR="0" lvl="0" indent="0" defTabSz="914319" eaLnBrk="1" fontAlgn="auto" latinLnBrk="0" hangingPunct="1">
                <a:lnSpc>
                  <a:spcPct val="100000"/>
                </a:lnSpc>
                <a:spcBef>
                  <a:spcPts val="0"/>
                </a:spcBef>
                <a:spcAft>
                  <a:spcPts val="0"/>
                </a:spcAft>
                <a:buClrTx/>
                <a:buSzTx/>
                <a:buFontTx/>
                <a:buNone/>
                <a:tabLst/>
                <a:defRPr/>
              </a:pPr>
              <a:endParaRPr kumimoji="0" lang="sv-SE" sz="2000" b="0" i="0" u="none" strike="noStrike" kern="0" cap="none" spc="0" normalizeH="0" baseline="0" noProof="0">
                <a:ln>
                  <a:noFill/>
                </a:ln>
                <a:solidFill>
                  <a:prstClr val="black"/>
                </a:solidFill>
                <a:effectLst/>
                <a:uLnTx/>
                <a:uFillTx/>
                <a:latin typeface="Calibri"/>
                <a:cs typeface="+mn-cs"/>
              </a:endParaRPr>
            </a:p>
          </p:txBody>
        </p:sp>
        <p:sp>
          <p:nvSpPr>
            <p:cNvPr id="532" name="Line 97">
              <a:extLst>
                <a:ext uri="{FF2B5EF4-FFF2-40B4-BE49-F238E27FC236}">
                  <a16:creationId xmlns:a16="http://schemas.microsoft.com/office/drawing/2014/main" id="{F0DD33AF-4E91-4E7C-B425-9305D8E01AA0}"/>
                </a:ext>
              </a:extLst>
            </p:cNvPr>
            <p:cNvSpPr>
              <a:spLocks noChangeShapeType="1"/>
            </p:cNvSpPr>
            <p:nvPr/>
          </p:nvSpPr>
          <p:spPr bwMode="auto">
            <a:xfrm>
              <a:off x="2883" y="1839"/>
              <a:ext cx="2163" cy="1"/>
            </a:xfrm>
            <a:prstGeom prst="line">
              <a:avLst/>
            </a:prstGeom>
            <a:noFill/>
            <a:ln w="38100">
              <a:solidFill>
                <a:srgbClr val="339966"/>
              </a:solidFill>
              <a:round/>
              <a:headEnd type="none" w="sm" len="sm"/>
              <a:tailEnd type="none" w="sm" len="sm"/>
            </a:ln>
            <a:extLst>
              <a:ext uri="{909E8E84-426E-40dd-AFC4-6F175D3DCCD1}">
                <a14:hiddenFill xmlns="" xmlns:a14="http://schemas.microsoft.com/office/drawing/2010/main">
                  <a:noFill/>
                </a14:hiddenFill>
              </a:ext>
            </a:extLst>
          </p:spPr>
          <p:txBody>
            <a:bodyPr/>
            <a:lstStyle/>
            <a:p>
              <a:pPr marL="0" marR="0" lvl="0" indent="0" defTabSz="914319"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Calibri"/>
                <a:cs typeface="+mn-cs"/>
              </a:endParaRPr>
            </a:p>
          </p:txBody>
        </p:sp>
        <p:grpSp>
          <p:nvGrpSpPr>
            <p:cNvPr id="533" name="Group 98">
              <a:extLst>
                <a:ext uri="{FF2B5EF4-FFF2-40B4-BE49-F238E27FC236}">
                  <a16:creationId xmlns:a16="http://schemas.microsoft.com/office/drawing/2014/main" id="{BDD945D8-2E5D-4F3A-BA7E-945FD00C7D41}"/>
                </a:ext>
              </a:extLst>
            </p:cNvPr>
            <p:cNvGrpSpPr>
              <a:grpSpLocks/>
            </p:cNvGrpSpPr>
            <p:nvPr/>
          </p:nvGrpSpPr>
          <p:grpSpPr bwMode="auto">
            <a:xfrm>
              <a:off x="4393" y="1886"/>
              <a:ext cx="373" cy="209"/>
              <a:chOff x="4600" y="1675"/>
              <a:chExt cx="400" cy="214"/>
            </a:xfrm>
          </p:grpSpPr>
          <p:sp>
            <p:nvSpPr>
              <p:cNvPr id="539" name="Rectangle 99">
                <a:extLst>
                  <a:ext uri="{FF2B5EF4-FFF2-40B4-BE49-F238E27FC236}">
                    <a16:creationId xmlns:a16="http://schemas.microsoft.com/office/drawing/2014/main" id="{4C6B35B3-8F7B-4173-B70E-8A89EB3FED28}"/>
                  </a:ext>
                </a:extLst>
              </p:cNvPr>
              <p:cNvSpPr>
                <a:spLocks noChangeArrowheads="1"/>
              </p:cNvSpPr>
              <p:nvPr/>
            </p:nvSpPr>
            <p:spPr bwMode="auto">
              <a:xfrm>
                <a:off x="4600" y="1704"/>
                <a:ext cx="400" cy="1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defTabSz="914319"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a:ln>
                      <a:noFill/>
                    </a:ln>
                    <a:solidFill>
                      <a:srgbClr val="339966"/>
                    </a:solidFill>
                    <a:effectLst/>
                    <a:uLnTx/>
                    <a:uFillTx/>
                    <a:latin typeface="Calibri"/>
                    <a:cs typeface="+mn-cs"/>
                  </a:rPr>
                  <a:t>FRM-II</a:t>
                </a:r>
              </a:p>
            </p:txBody>
          </p:sp>
          <p:sp>
            <p:nvSpPr>
              <p:cNvPr id="540" name="Oval 100">
                <a:extLst>
                  <a:ext uri="{FF2B5EF4-FFF2-40B4-BE49-F238E27FC236}">
                    <a16:creationId xmlns:a16="http://schemas.microsoft.com/office/drawing/2014/main" id="{8B625DF8-323D-4119-A590-A8B8A02EA3C5}"/>
                  </a:ext>
                </a:extLst>
              </p:cNvPr>
              <p:cNvSpPr>
                <a:spLocks noChangeArrowheads="1"/>
              </p:cNvSpPr>
              <p:nvPr/>
            </p:nvSpPr>
            <p:spPr bwMode="auto">
              <a:xfrm>
                <a:off x="4600" y="1675"/>
                <a:ext cx="57" cy="57"/>
              </a:xfrm>
              <a:prstGeom prst="ellipse">
                <a:avLst/>
              </a:prstGeom>
              <a:solidFill>
                <a:srgbClr val="339966"/>
              </a:solidFill>
              <a:ln w="9525">
                <a:solidFill>
                  <a:sysClr val="windowText" lastClr="000000"/>
                </a:solidFill>
                <a:round/>
                <a:headEnd/>
                <a:tailEnd/>
              </a:ln>
            </p:spPr>
            <p:txBody>
              <a:bodyPr wrap="none" anchor="ctr"/>
              <a:lstStyle/>
              <a:p>
                <a:pPr marL="0" marR="0" lvl="0" indent="0" defTabSz="914319" eaLnBrk="1" fontAlgn="auto" latinLnBrk="0" hangingPunct="1">
                  <a:lnSpc>
                    <a:spcPct val="100000"/>
                  </a:lnSpc>
                  <a:spcBef>
                    <a:spcPts val="0"/>
                  </a:spcBef>
                  <a:spcAft>
                    <a:spcPts val="0"/>
                  </a:spcAft>
                  <a:buClrTx/>
                  <a:buSzTx/>
                  <a:buFontTx/>
                  <a:buNone/>
                  <a:tabLst/>
                  <a:defRPr/>
                </a:pPr>
                <a:endParaRPr kumimoji="0" lang="sv-SE" sz="2000" b="0" i="0" u="none" strike="noStrike" kern="0" cap="none" spc="0" normalizeH="0" baseline="0" noProof="0">
                  <a:ln>
                    <a:noFill/>
                  </a:ln>
                  <a:solidFill>
                    <a:prstClr val="black"/>
                  </a:solidFill>
                  <a:effectLst/>
                  <a:uLnTx/>
                  <a:uFillTx/>
                  <a:latin typeface="Calibri"/>
                  <a:cs typeface="+mn-cs"/>
                </a:endParaRPr>
              </a:p>
            </p:txBody>
          </p:sp>
        </p:grpSp>
        <p:grpSp>
          <p:nvGrpSpPr>
            <p:cNvPr id="534" name="Group 101">
              <a:extLst>
                <a:ext uri="{FF2B5EF4-FFF2-40B4-BE49-F238E27FC236}">
                  <a16:creationId xmlns:a16="http://schemas.microsoft.com/office/drawing/2014/main" id="{73789D24-4CBA-4705-A907-9D68F82DD783}"/>
                </a:ext>
              </a:extLst>
            </p:cNvPr>
            <p:cNvGrpSpPr>
              <a:grpSpLocks/>
            </p:cNvGrpSpPr>
            <p:nvPr/>
          </p:nvGrpSpPr>
          <p:grpSpPr bwMode="auto">
            <a:xfrm>
              <a:off x="3920" y="1992"/>
              <a:ext cx="311" cy="216"/>
              <a:chOff x="4095" y="1784"/>
              <a:chExt cx="333" cy="221"/>
            </a:xfrm>
          </p:grpSpPr>
          <p:sp>
            <p:nvSpPr>
              <p:cNvPr id="537" name="Oval 102">
                <a:extLst>
                  <a:ext uri="{FF2B5EF4-FFF2-40B4-BE49-F238E27FC236}">
                    <a16:creationId xmlns:a16="http://schemas.microsoft.com/office/drawing/2014/main" id="{9D40FF07-94CA-4EA2-8F69-3FB901019D62}"/>
                  </a:ext>
                </a:extLst>
              </p:cNvPr>
              <p:cNvSpPr>
                <a:spLocks noChangeArrowheads="1"/>
              </p:cNvSpPr>
              <p:nvPr/>
            </p:nvSpPr>
            <p:spPr bwMode="auto">
              <a:xfrm>
                <a:off x="4111" y="1784"/>
                <a:ext cx="57" cy="57"/>
              </a:xfrm>
              <a:prstGeom prst="ellipse">
                <a:avLst/>
              </a:prstGeom>
              <a:solidFill>
                <a:srgbClr val="339966"/>
              </a:solidFill>
              <a:ln w="9525">
                <a:solidFill>
                  <a:sysClr val="windowText" lastClr="000000"/>
                </a:solidFill>
                <a:round/>
                <a:headEnd/>
                <a:tailEnd/>
              </a:ln>
            </p:spPr>
            <p:txBody>
              <a:bodyPr wrap="none" anchor="ctr"/>
              <a:lstStyle/>
              <a:p>
                <a:pPr marL="0" marR="0" lvl="0" indent="0" defTabSz="914319" eaLnBrk="1" fontAlgn="auto" latinLnBrk="0" hangingPunct="1">
                  <a:lnSpc>
                    <a:spcPct val="100000"/>
                  </a:lnSpc>
                  <a:spcBef>
                    <a:spcPts val="0"/>
                  </a:spcBef>
                  <a:spcAft>
                    <a:spcPts val="0"/>
                  </a:spcAft>
                  <a:buClrTx/>
                  <a:buSzTx/>
                  <a:buFontTx/>
                  <a:buNone/>
                  <a:tabLst/>
                  <a:defRPr/>
                </a:pPr>
                <a:endParaRPr kumimoji="0" lang="sv-SE" sz="2000" b="0" i="0" u="none" strike="noStrike" kern="0" cap="none" spc="0" normalizeH="0" baseline="0" noProof="0">
                  <a:ln>
                    <a:noFill/>
                  </a:ln>
                  <a:solidFill>
                    <a:prstClr val="black"/>
                  </a:solidFill>
                  <a:effectLst/>
                  <a:uLnTx/>
                  <a:uFillTx/>
                  <a:latin typeface="Calibri"/>
                  <a:cs typeface="+mn-cs"/>
                </a:endParaRPr>
              </a:p>
            </p:txBody>
          </p:sp>
          <p:sp>
            <p:nvSpPr>
              <p:cNvPr id="538" name="Rectangle 103">
                <a:extLst>
                  <a:ext uri="{FF2B5EF4-FFF2-40B4-BE49-F238E27FC236}">
                    <a16:creationId xmlns:a16="http://schemas.microsoft.com/office/drawing/2014/main" id="{A37F1859-0CFA-41CA-A3ED-D48AF5AC99E0}"/>
                  </a:ext>
                </a:extLst>
              </p:cNvPr>
              <p:cNvSpPr>
                <a:spLocks noChangeArrowheads="1"/>
              </p:cNvSpPr>
              <p:nvPr/>
            </p:nvSpPr>
            <p:spPr bwMode="auto">
              <a:xfrm>
                <a:off x="4095" y="1820"/>
                <a:ext cx="333" cy="1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defTabSz="914319"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a:ln>
                      <a:noFill/>
                    </a:ln>
                    <a:solidFill>
                      <a:srgbClr val="339966"/>
                    </a:solidFill>
                    <a:effectLst/>
                    <a:uLnTx/>
                    <a:uFillTx/>
                    <a:latin typeface="Calibri"/>
                    <a:cs typeface="+mn-cs"/>
                  </a:rPr>
                  <a:t>SINQ</a:t>
                </a:r>
              </a:p>
            </p:txBody>
          </p:sp>
        </p:grpSp>
        <p:sp>
          <p:nvSpPr>
            <p:cNvPr id="536" name="Rectangle 105">
              <a:extLst>
                <a:ext uri="{FF2B5EF4-FFF2-40B4-BE49-F238E27FC236}">
                  <a16:creationId xmlns:a16="http://schemas.microsoft.com/office/drawing/2014/main" id="{172E2AC3-B5D5-4E75-BCDF-C582AC128290}"/>
                </a:ext>
              </a:extLst>
            </p:cNvPr>
            <p:cNvSpPr>
              <a:spLocks noChangeArrowheads="1"/>
            </p:cNvSpPr>
            <p:nvPr/>
          </p:nvSpPr>
          <p:spPr bwMode="auto">
            <a:xfrm>
              <a:off x="4539" y="1686"/>
              <a:ext cx="266" cy="1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defTabSz="914319"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CC00CC"/>
                  </a:solidFill>
                  <a:effectLst/>
                  <a:uLnTx/>
                  <a:uFillTx/>
                  <a:latin typeface="Calibri"/>
                  <a:cs typeface="+mn-cs"/>
                </a:rPr>
                <a:t>SNS</a:t>
              </a:r>
            </a:p>
          </p:txBody>
        </p:sp>
      </p:grpSp>
      <p:sp>
        <p:nvSpPr>
          <p:cNvPr id="583" name="Rectangle 96">
            <a:extLst>
              <a:ext uri="{FF2B5EF4-FFF2-40B4-BE49-F238E27FC236}">
                <a16:creationId xmlns:a16="http://schemas.microsoft.com/office/drawing/2014/main" id="{24735724-64C4-4439-A61D-C8BCDFED1EC3}"/>
              </a:ext>
            </a:extLst>
          </p:cNvPr>
          <p:cNvSpPr>
            <a:spLocks noChangeArrowheads="1"/>
          </p:cNvSpPr>
          <p:nvPr/>
        </p:nvSpPr>
        <p:spPr bwMode="auto">
          <a:xfrm>
            <a:off x="7532577" y="2190741"/>
            <a:ext cx="83104" cy="84489"/>
          </a:xfrm>
          <a:prstGeom prst="rect">
            <a:avLst/>
          </a:prstGeom>
          <a:solidFill>
            <a:srgbClr val="CC00CC"/>
          </a:solidFill>
          <a:ln w="9525">
            <a:solidFill>
              <a:sysClr val="windowText" lastClr="000000"/>
            </a:solidFill>
            <a:miter lim="800000"/>
            <a:headEnd/>
            <a:tailEnd/>
          </a:ln>
        </p:spPr>
        <p:txBody>
          <a:bodyPr wrap="none" anchor="ctr"/>
          <a:lstStyle/>
          <a:p>
            <a:pPr marL="0" marR="0" lvl="0" indent="0" defTabSz="914319" eaLnBrk="1" fontAlgn="auto" latinLnBrk="0" hangingPunct="1">
              <a:lnSpc>
                <a:spcPct val="100000"/>
              </a:lnSpc>
              <a:spcBef>
                <a:spcPts val="0"/>
              </a:spcBef>
              <a:spcAft>
                <a:spcPts val="0"/>
              </a:spcAft>
              <a:buClrTx/>
              <a:buSzTx/>
              <a:buFontTx/>
              <a:buNone/>
              <a:tabLst/>
              <a:defRPr/>
            </a:pPr>
            <a:endParaRPr kumimoji="0" lang="sv-SE" sz="2000" b="0" i="0" u="none" strike="noStrike" kern="0" cap="none" spc="0" normalizeH="0" baseline="0" noProof="0">
              <a:ln>
                <a:noFill/>
              </a:ln>
              <a:solidFill>
                <a:prstClr val="black"/>
              </a:solidFill>
              <a:effectLst/>
              <a:uLnTx/>
              <a:uFillTx/>
              <a:latin typeface="Calibri"/>
              <a:cs typeface="+mn-cs"/>
            </a:endParaRPr>
          </a:p>
        </p:txBody>
      </p:sp>
      <p:sp>
        <p:nvSpPr>
          <p:cNvPr id="584" name="Rectangle 105">
            <a:extLst>
              <a:ext uri="{FF2B5EF4-FFF2-40B4-BE49-F238E27FC236}">
                <a16:creationId xmlns:a16="http://schemas.microsoft.com/office/drawing/2014/main" id="{DCFD7F0B-9015-42EE-9C19-AD6021ED19A0}"/>
              </a:ext>
            </a:extLst>
          </p:cNvPr>
          <p:cNvSpPr>
            <a:spLocks noChangeArrowheads="1"/>
          </p:cNvSpPr>
          <p:nvPr/>
        </p:nvSpPr>
        <p:spPr bwMode="auto">
          <a:xfrm>
            <a:off x="7308182" y="1899856"/>
            <a:ext cx="614997"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defTabSz="914319" fontAlgn="auto">
              <a:spcBef>
                <a:spcPts val="0"/>
              </a:spcBef>
              <a:spcAft>
                <a:spcPts val="0"/>
              </a:spcAft>
            </a:pPr>
            <a:r>
              <a:rPr lang="en-GB" sz="1200" dirty="0">
                <a:solidFill>
                  <a:srgbClr val="CC00CC"/>
                </a:solidFill>
                <a:latin typeface="Calibri"/>
                <a:cs typeface="+mn-cs"/>
              </a:rPr>
              <a:t>J-PARC</a:t>
            </a:r>
          </a:p>
        </p:txBody>
      </p:sp>
      <p:sp>
        <p:nvSpPr>
          <p:cNvPr id="672" name="Line 22">
            <a:extLst>
              <a:ext uri="{FF2B5EF4-FFF2-40B4-BE49-F238E27FC236}">
                <a16:creationId xmlns:a16="http://schemas.microsoft.com/office/drawing/2014/main" id="{7B917CBC-FF86-48AE-8EA3-9FCADE805BC4}"/>
              </a:ext>
            </a:extLst>
          </p:cNvPr>
          <p:cNvSpPr>
            <a:spLocks noChangeShapeType="1"/>
          </p:cNvSpPr>
          <p:nvPr/>
        </p:nvSpPr>
        <p:spPr bwMode="auto">
          <a:xfrm>
            <a:off x="9474852" y="5142874"/>
            <a:ext cx="0" cy="78344"/>
          </a:xfrm>
          <a:prstGeom prst="line">
            <a:avLst/>
          </a:prstGeom>
          <a:noFill/>
          <a:ln w="38100">
            <a:solidFill>
              <a:srgbClr val="666699"/>
            </a:solidFill>
            <a:round/>
            <a:headEnd/>
            <a:tailEnd/>
          </a:ln>
          <a:extLst>
            <a:ext uri="{909E8E84-426E-40dd-AFC4-6F175D3DCCD1}">
              <a14:hiddenFill xmlns="" xmlns:a14="http://schemas.microsoft.com/office/drawing/2010/main">
                <a:noFill/>
              </a14:hiddenFill>
            </a:ext>
          </a:extLst>
        </p:spPr>
        <p:txBody>
          <a:bodyPr/>
          <a:lstStyle/>
          <a:p>
            <a:pPr marL="0" marR="0" lvl="0" indent="0" defTabSz="914319"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Calibri"/>
              <a:cs typeface="+mn-cs"/>
            </a:endParaRPr>
          </a:p>
        </p:txBody>
      </p:sp>
      <p:sp>
        <p:nvSpPr>
          <p:cNvPr id="674" name="Line 24">
            <a:extLst>
              <a:ext uri="{FF2B5EF4-FFF2-40B4-BE49-F238E27FC236}">
                <a16:creationId xmlns:a16="http://schemas.microsoft.com/office/drawing/2014/main" id="{CF95EC43-7E49-4CD0-BC8C-D7A14C03690F}"/>
              </a:ext>
            </a:extLst>
          </p:cNvPr>
          <p:cNvSpPr>
            <a:spLocks noChangeShapeType="1"/>
          </p:cNvSpPr>
          <p:nvPr/>
        </p:nvSpPr>
        <p:spPr bwMode="auto">
          <a:xfrm>
            <a:off x="10299531" y="5142874"/>
            <a:ext cx="0" cy="78344"/>
          </a:xfrm>
          <a:prstGeom prst="line">
            <a:avLst/>
          </a:prstGeom>
          <a:noFill/>
          <a:ln w="38100">
            <a:solidFill>
              <a:srgbClr val="666699"/>
            </a:solidFill>
            <a:round/>
            <a:headEnd/>
            <a:tailEnd/>
          </a:ln>
          <a:extLst>
            <a:ext uri="{909E8E84-426E-40dd-AFC4-6F175D3DCCD1}">
              <a14:hiddenFill xmlns="" xmlns:a14="http://schemas.microsoft.com/office/drawing/2010/main">
                <a:noFill/>
              </a14:hiddenFill>
            </a:ext>
          </a:extLst>
        </p:spPr>
        <p:txBody>
          <a:bodyPr/>
          <a:lstStyle/>
          <a:p>
            <a:pPr marL="0" marR="0" lvl="0" indent="0" defTabSz="914319"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Calibri"/>
              <a:cs typeface="+mn-cs"/>
            </a:endParaRPr>
          </a:p>
        </p:txBody>
      </p:sp>
      <p:sp>
        <p:nvSpPr>
          <p:cNvPr id="664" name="Line 31">
            <a:extLst>
              <a:ext uri="{FF2B5EF4-FFF2-40B4-BE49-F238E27FC236}">
                <a16:creationId xmlns:a16="http://schemas.microsoft.com/office/drawing/2014/main" id="{B69F49E1-94BB-47E9-9510-424F1C615DC7}"/>
              </a:ext>
            </a:extLst>
          </p:cNvPr>
          <p:cNvSpPr>
            <a:spLocks noChangeShapeType="1"/>
          </p:cNvSpPr>
          <p:nvPr/>
        </p:nvSpPr>
        <p:spPr bwMode="auto">
          <a:xfrm>
            <a:off x="9474852" y="1488349"/>
            <a:ext cx="0" cy="78344"/>
          </a:xfrm>
          <a:prstGeom prst="line">
            <a:avLst/>
          </a:prstGeom>
          <a:noFill/>
          <a:ln w="38100">
            <a:solidFill>
              <a:srgbClr val="666699"/>
            </a:solidFill>
            <a:round/>
            <a:headEnd/>
            <a:tailEnd/>
          </a:ln>
          <a:extLst>
            <a:ext uri="{909E8E84-426E-40dd-AFC4-6F175D3DCCD1}">
              <a14:hiddenFill xmlns="" xmlns:a14="http://schemas.microsoft.com/office/drawing/2010/main">
                <a:noFill/>
              </a14:hiddenFill>
            </a:ext>
          </a:extLst>
        </p:spPr>
        <p:txBody>
          <a:bodyPr/>
          <a:lstStyle/>
          <a:p>
            <a:pPr marL="0" marR="0" lvl="0" indent="0" defTabSz="914319"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Calibri"/>
              <a:cs typeface="+mn-cs"/>
            </a:endParaRPr>
          </a:p>
        </p:txBody>
      </p:sp>
      <p:sp>
        <p:nvSpPr>
          <p:cNvPr id="666" name="Line 33">
            <a:extLst>
              <a:ext uri="{FF2B5EF4-FFF2-40B4-BE49-F238E27FC236}">
                <a16:creationId xmlns:a16="http://schemas.microsoft.com/office/drawing/2014/main" id="{4F0E3D3E-BF6A-4434-A2CD-E92B7BEF4A79}"/>
              </a:ext>
            </a:extLst>
          </p:cNvPr>
          <p:cNvSpPr>
            <a:spLocks noChangeShapeType="1"/>
          </p:cNvSpPr>
          <p:nvPr/>
        </p:nvSpPr>
        <p:spPr bwMode="auto">
          <a:xfrm>
            <a:off x="10299531" y="1488349"/>
            <a:ext cx="0" cy="78344"/>
          </a:xfrm>
          <a:prstGeom prst="line">
            <a:avLst/>
          </a:prstGeom>
          <a:noFill/>
          <a:ln w="38100">
            <a:solidFill>
              <a:srgbClr val="666699"/>
            </a:solidFill>
            <a:round/>
            <a:headEnd/>
            <a:tailEnd/>
          </a:ln>
          <a:extLst>
            <a:ext uri="{909E8E84-426E-40dd-AFC4-6F175D3DCCD1}">
              <a14:hiddenFill xmlns="" xmlns:a14="http://schemas.microsoft.com/office/drawing/2010/main">
                <a:noFill/>
              </a14:hiddenFill>
            </a:ext>
          </a:extLst>
        </p:spPr>
        <p:txBody>
          <a:bodyPr/>
          <a:lstStyle/>
          <a:p>
            <a:pPr marL="0" marR="0" lvl="0" indent="0" defTabSz="914319"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Calibri"/>
              <a:cs typeface="+mn-cs"/>
            </a:endParaRPr>
          </a:p>
        </p:txBody>
      </p:sp>
      <p:sp>
        <p:nvSpPr>
          <p:cNvPr id="597" name="Line 39">
            <a:extLst>
              <a:ext uri="{FF2B5EF4-FFF2-40B4-BE49-F238E27FC236}">
                <a16:creationId xmlns:a16="http://schemas.microsoft.com/office/drawing/2014/main" id="{AF2F99C5-6CD4-4079-8654-A50637452227}"/>
              </a:ext>
            </a:extLst>
          </p:cNvPr>
          <p:cNvSpPr>
            <a:spLocks noChangeShapeType="1"/>
          </p:cNvSpPr>
          <p:nvPr/>
        </p:nvSpPr>
        <p:spPr bwMode="auto">
          <a:xfrm rot="16200000">
            <a:off x="8718925" y="3309331"/>
            <a:ext cx="0" cy="79908"/>
          </a:xfrm>
          <a:prstGeom prst="line">
            <a:avLst/>
          </a:prstGeom>
          <a:noFill/>
          <a:ln w="38100">
            <a:solidFill>
              <a:srgbClr val="666699"/>
            </a:solidFill>
            <a:round/>
            <a:headEnd/>
            <a:tailEnd/>
          </a:ln>
          <a:extLst>
            <a:ext uri="{909E8E84-426E-40dd-AFC4-6F175D3DCCD1}">
              <a14:hiddenFill xmlns="" xmlns:a14="http://schemas.microsoft.com/office/drawing/2010/main">
                <a:noFill/>
              </a14:hiddenFill>
            </a:ext>
          </a:extLst>
        </p:spPr>
        <p:txBody>
          <a:bodyPr/>
          <a:lstStyle/>
          <a:p>
            <a:pPr marL="0" marR="0" lvl="0" indent="0" defTabSz="914319"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Calibri"/>
              <a:cs typeface="+mn-cs"/>
            </a:endParaRPr>
          </a:p>
        </p:txBody>
      </p:sp>
      <p:sp>
        <p:nvSpPr>
          <p:cNvPr id="598" name="Line 40">
            <a:extLst>
              <a:ext uri="{FF2B5EF4-FFF2-40B4-BE49-F238E27FC236}">
                <a16:creationId xmlns:a16="http://schemas.microsoft.com/office/drawing/2014/main" id="{3BB7199B-75C0-450E-BCC1-2A2367EF9F76}"/>
              </a:ext>
            </a:extLst>
          </p:cNvPr>
          <p:cNvSpPr>
            <a:spLocks noChangeShapeType="1"/>
          </p:cNvSpPr>
          <p:nvPr/>
        </p:nvSpPr>
        <p:spPr bwMode="auto">
          <a:xfrm rot="16200000">
            <a:off x="8718925" y="2458299"/>
            <a:ext cx="0" cy="79908"/>
          </a:xfrm>
          <a:prstGeom prst="line">
            <a:avLst/>
          </a:prstGeom>
          <a:noFill/>
          <a:ln w="38100">
            <a:solidFill>
              <a:srgbClr val="666699"/>
            </a:solidFill>
            <a:round/>
            <a:headEnd/>
            <a:tailEnd/>
          </a:ln>
          <a:extLst>
            <a:ext uri="{909E8E84-426E-40dd-AFC4-6F175D3DCCD1}">
              <a14:hiddenFill xmlns="" xmlns:a14="http://schemas.microsoft.com/office/drawing/2010/main">
                <a:noFill/>
              </a14:hiddenFill>
            </a:ext>
          </a:extLst>
        </p:spPr>
        <p:txBody>
          <a:bodyPr/>
          <a:lstStyle/>
          <a:p>
            <a:pPr marL="0" marR="0" lvl="0" indent="0" defTabSz="914319"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Calibri"/>
              <a:cs typeface="+mn-cs"/>
            </a:endParaRPr>
          </a:p>
        </p:txBody>
      </p:sp>
      <p:sp>
        <p:nvSpPr>
          <p:cNvPr id="599" name="Line 41">
            <a:extLst>
              <a:ext uri="{FF2B5EF4-FFF2-40B4-BE49-F238E27FC236}">
                <a16:creationId xmlns:a16="http://schemas.microsoft.com/office/drawing/2014/main" id="{65DEB9A4-3E0F-4D92-88AD-098E6E2BC3F3}"/>
              </a:ext>
            </a:extLst>
          </p:cNvPr>
          <p:cNvSpPr>
            <a:spLocks noChangeShapeType="1"/>
          </p:cNvSpPr>
          <p:nvPr/>
        </p:nvSpPr>
        <p:spPr bwMode="auto">
          <a:xfrm rot="16200000">
            <a:off x="8718925" y="1607266"/>
            <a:ext cx="0" cy="79908"/>
          </a:xfrm>
          <a:prstGeom prst="line">
            <a:avLst/>
          </a:prstGeom>
          <a:noFill/>
          <a:ln w="38100">
            <a:solidFill>
              <a:srgbClr val="666699"/>
            </a:solidFill>
            <a:round/>
            <a:headEnd/>
            <a:tailEnd/>
          </a:ln>
          <a:extLst>
            <a:ext uri="{909E8E84-426E-40dd-AFC4-6F175D3DCCD1}">
              <a14:hiddenFill xmlns="" xmlns:a14="http://schemas.microsoft.com/office/drawing/2010/main">
                <a:noFill/>
              </a14:hiddenFill>
            </a:ext>
          </a:extLst>
        </p:spPr>
        <p:txBody>
          <a:bodyPr/>
          <a:lstStyle/>
          <a:p>
            <a:pPr marL="0" marR="0" lvl="0" indent="0" defTabSz="914319"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Calibri"/>
              <a:cs typeface="+mn-cs"/>
            </a:endParaRPr>
          </a:p>
        </p:txBody>
      </p:sp>
      <p:sp>
        <p:nvSpPr>
          <p:cNvPr id="604" name="Rectangle 46">
            <a:extLst>
              <a:ext uri="{FF2B5EF4-FFF2-40B4-BE49-F238E27FC236}">
                <a16:creationId xmlns:a16="http://schemas.microsoft.com/office/drawing/2014/main" id="{95101291-402F-48B3-8C33-FC951F3C5A85}"/>
              </a:ext>
            </a:extLst>
          </p:cNvPr>
          <p:cNvSpPr>
            <a:spLocks noChangeArrowheads="1"/>
          </p:cNvSpPr>
          <p:nvPr/>
        </p:nvSpPr>
        <p:spPr bwMode="auto">
          <a:xfrm>
            <a:off x="8670980" y="1504357"/>
            <a:ext cx="1639723" cy="3702146"/>
          </a:xfrm>
          <a:prstGeom prst="rect">
            <a:avLst/>
          </a:prstGeom>
          <a:noFill/>
          <a:ln w="38100">
            <a:solidFill>
              <a:srgbClr val="666699"/>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defTabSz="914319" eaLnBrk="1" fontAlgn="auto" latinLnBrk="0" hangingPunct="1">
              <a:lnSpc>
                <a:spcPct val="100000"/>
              </a:lnSpc>
              <a:spcBef>
                <a:spcPts val="0"/>
              </a:spcBef>
              <a:spcAft>
                <a:spcPts val="0"/>
              </a:spcAft>
              <a:buClrTx/>
              <a:buSzTx/>
              <a:buFontTx/>
              <a:buNone/>
              <a:tabLst/>
              <a:defRPr/>
            </a:pPr>
            <a:endParaRPr kumimoji="0" lang="sv-SE" sz="2000" b="0" i="0" u="none" strike="noStrike" kern="0" cap="none" spc="0" normalizeH="0" baseline="0" noProof="0">
              <a:ln>
                <a:noFill/>
              </a:ln>
              <a:solidFill>
                <a:prstClr val="black"/>
              </a:solidFill>
              <a:effectLst/>
              <a:uLnTx/>
              <a:uFillTx/>
              <a:latin typeface="Calibri"/>
              <a:cs typeface="+mn-cs"/>
            </a:endParaRPr>
          </a:p>
        </p:txBody>
      </p:sp>
      <p:sp>
        <p:nvSpPr>
          <p:cNvPr id="629" name="Text Box 89">
            <a:extLst>
              <a:ext uri="{FF2B5EF4-FFF2-40B4-BE49-F238E27FC236}">
                <a16:creationId xmlns:a16="http://schemas.microsoft.com/office/drawing/2014/main" id="{335C59F4-9C84-4459-8B11-1608D0588A58}"/>
              </a:ext>
            </a:extLst>
          </p:cNvPr>
          <p:cNvSpPr txBox="1">
            <a:spLocks noChangeArrowheads="1"/>
          </p:cNvSpPr>
          <p:nvPr/>
        </p:nvSpPr>
        <p:spPr bwMode="auto">
          <a:xfrm>
            <a:off x="9251111" y="5225826"/>
            <a:ext cx="601447"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marL="0" marR="0" lvl="0" indent="0" defTabSz="914319" eaLnBrk="1" fontAlgn="auto" latinLnBrk="0" hangingPunct="1">
              <a:lnSpc>
                <a:spcPct val="100000"/>
              </a:lnSpc>
              <a:spcBef>
                <a:spcPts val="0"/>
              </a:spcBef>
              <a:spcAft>
                <a:spcPts val="0"/>
              </a:spcAft>
              <a:buClrTx/>
              <a:buSzTx/>
              <a:buFontTx/>
              <a:buNone/>
              <a:tabLst/>
              <a:defRPr/>
            </a:pPr>
            <a:r>
              <a:rPr lang="en-GB" sz="1600" kern="0" dirty="0">
                <a:solidFill>
                  <a:srgbClr val="666699"/>
                </a:solidFill>
              </a:rPr>
              <a:t>203</a:t>
            </a:r>
            <a:r>
              <a:rPr kumimoji="0" lang="en-GB" sz="1600" b="0" i="0" u="none" strike="noStrike" kern="0" cap="none" spc="0" normalizeH="0" baseline="0" noProof="0" dirty="0">
                <a:ln>
                  <a:noFill/>
                </a:ln>
                <a:solidFill>
                  <a:srgbClr val="666699"/>
                </a:solidFill>
                <a:effectLst/>
                <a:uLnTx/>
                <a:uFillTx/>
                <a:latin typeface="Gill Sans" charset="0"/>
                <a:sym typeface="Gill Sans" charset="0"/>
              </a:rPr>
              <a:t>0</a:t>
            </a:r>
          </a:p>
        </p:txBody>
      </p:sp>
      <p:sp>
        <p:nvSpPr>
          <p:cNvPr id="630" name="Text Box 90">
            <a:extLst>
              <a:ext uri="{FF2B5EF4-FFF2-40B4-BE49-F238E27FC236}">
                <a16:creationId xmlns:a16="http://schemas.microsoft.com/office/drawing/2014/main" id="{F6EFEEEB-6DD2-4377-A2FA-F725BCBEC50E}"/>
              </a:ext>
            </a:extLst>
          </p:cNvPr>
          <p:cNvSpPr txBox="1">
            <a:spLocks noChangeArrowheads="1"/>
          </p:cNvSpPr>
          <p:nvPr/>
        </p:nvSpPr>
        <p:spPr bwMode="auto">
          <a:xfrm>
            <a:off x="10070964" y="5225826"/>
            <a:ext cx="601447"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marL="0" marR="0" lvl="0" indent="0" defTabSz="914319" eaLnBrk="1" fontAlgn="auto" latinLnBrk="0" hangingPunct="1">
              <a:lnSpc>
                <a:spcPct val="100000"/>
              </a:lnSpc>
              <a:spcBef>
                <a:spcPts val="0"/>
              </a:spcBef>
              <a:spcAft>
                <a:spcPts val="0"/>
              </a:spcAft>
              <a:buClrTx/>
              <a:buSzTx/>
              <a:buFontTx/>
              <a:buNone/>
              <a:tabLst/>
              <a:defRPr/>
            </a:pPr>
            <a:r>
              <a:rPr lang="en-GB" sz="1600" kern="0" dirty="0">
                <a:solidFill>
                  <a:srgbClr val="666699"/>
                </a:solidFill>
              </a:rPr>
              <a:t>204</a:t>
            </a:r>
            <a:r>
              <a:rPr kumimoji="0" lang="en-GB" sz="1600" b="0" i="0" u="none" strike="noStrike" kern="0" cap="none" spc="0" normalizeH="0" baseline="0" noProof="0" dirty="0">
                <a:ln>
                  <a:noFill/>
                </a:ln>
                <a:solidFill>
                  <a:srgbClr val="666699"/>
                </a:solidFill>
                <a:effectLst/>
                <a:uLnTx/>
                <a:uFillTx/>
                <a:latin typeface="Gill Sans" charset="0"/>
                <a:sym typeface="Gill Sans" charset="0"/>
              </a:rPr>
              <a:t>0</a:t>
            </a:r>
          </a:p>
        </p:txBody>
      </p:sp>
      <p:sp>
        <p:nvSpPr>
          <p:cNvPr id="632" name="Line 92">
            <a:extLst>
              <a:ext uri="{FF2B5EF4-FFF2-40B4-BE49-F238E27FC236}">
                <a16:creationId xmlns:a16="http://schemas.microsoft.com/office/drawing/2014/main" id="{02770446-194B-4480-B77C-A3D4137A33D3}"/>
              </a:ext>
            </a:extLst>
          </p:cNvPr>
          <p:cNvSpPr>
            <a:spLocks noChangeShapeType="1"/>
          </p:cNvSpPr>
          <p:nvPr/>
        </p:nvSpPr>
        <p:spPr bwMode="auto">
          <a:xfrm rot="16200000">
            <a:off x="8718925" y="5006142"/>
            <a:ext cx="0" cy="79908"/>
          </a:xfrm>
          <a:prstGeom prst="line">
            <a:avLst/>
          </a:prstGeom>
          <a:noFill/>
          <a:ln w="38100">
            <a:solidFill>
              <a:srgbClr val="666699"/>
            </a:solidFill>
            <a:round/>
            <a:headEnd/>
            <a:tailEnd/>
          </a:ln>
          <a:extLst>
            <a:ext uri="{909E8E84-426E-40dd-AFC4-6F175D3DCCD1}">
              <a14:hiddenFill xmlns="" xmlns:a14="http://schemas.microsoft.com/office/drawing/2010/main">
                <a:noFill/>
              </a14:hiddenFill>
            </a:ext>
          </a:extLst>
        </p:spPr>
        <p:txBody>
          <a:bodyPr/>
          <a:lstStyle/>
          <a:p>
            <a:pPr marL="0" marR="0" lvl="0" indent="0" defTabSz="914319"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Calibri"/>
              <a:cs typeface="+mn-cs"/>
            </a:endParaRPr>
          </a:p>
        </p:txBody>
      </p:sp>
      <p:sp>
        <p:nvSpPr>
          <p:cNvPr id="633" name="Line 93">
            <a:extLst>
              <a:ext uri="{FF2B5EF4-FFF2-40B4-BE49-F238E27FC236}">
                <a16:creationId xmlns:a16="http://schemas.microsoft.com/office/drawing/2014/main" id="{CD173DAE-E05E-4CB4-A772-41F36974C6A7}"/>
              </a:ext>
            </a:extLst>
          </p:cNvPr>
          <p:cNvSpPr>
            <a:spLocks noChangeShapeType="1"/>
          </p:cNvSpPr>
          <p:nvPr/>
        </p:nvSpPr>
        <p:spPr bwMode="auto">
          <a:xfrm rot="16200000">
            <a:off x="8718925" y="4160364"/>
            <a:ext cx="0" cy="79908"/>
          </a:xfrm>
          <a:prstGeom prst="line">
            <a:avLst/>
          </a:prstGeom>
          <a:noFill/>
          <a:ln w="38100">
            <a:solidFill>
              <a:srgbClr val="666699"/>
            </a:solidFill>
            <a:round/>
            <a:headEnd/>
            <a:tailEnd/>
          </a:ln>
          <a:extLst>
            <a:ext uri="{909E8E84-426E-40dd-AFC4-6F175D3DCCD1}">
              <a14:hiddenFill xmlns="" xmlns:a14="http://schemas.microsoft.com/office/drawing/2010/main">
                <a:noFill/>
              </a14:hiddenFill>
            </a:ext>
          </a:extLst>
        </p:spPr>
        <p:txBody>
          <a:bodyPr/>
          <a:lstStyle/>
          <a:p>
            <a:pPr marL="0" marR="0" lvl="0" indent="0" defTabSz="914319"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Calibri"/>
              <a:cs typeface="+mn-cs"/>
            </a:endParaRPr>
          </a:p>
        </p:txBody>
      </p:sp>
      <p:sp>
        <p:nvSpPr>
          <p:cNvPr id="688" name="Arc 104">
            <a:extLst>
              <a:ext uri="{FF2B5EF4-FFF2-40B4-BE49-F238E27FC236}">
                <a16:creationId xmlns:a16="http://schemas.microsoft.com/office/drawing/2014/main" id="{B43C71E5-BF43-4D82-BD9B-EE23340B105F}"/>
              </a:ext>
            </a:extLst>
          </p:cNvPr>
          <p:cNvSpPr>
            <a:spLocks/>
          </p:cNvSpPr>
          <p:nvPr/>
        </p:nvSpPr>
        <p:spPr bwMode="auto">
          <a:xfrm rot="21317613" flipH="1">
            <a:off x="7690835" y="2036683"/>
            <a:ext cx="2502987" cy="114211"/>
          </a:xfrm>
          <a:custGeom>
            <a:avLst/>
            <a:gdLst>
              <a:gd name="T0" fmla="*/ 0 w 17821"/>
              <a:gd name="T1" fmla="*/ 0 h 21600"/>
              <a:gd name="T2" fmla="*/ 0 w 17821"/>
              <a:gd name="T3" fmla="*/ 0 h 21600"/>
              <a:gd name="T4" fmla="*/ 0 w 17821"/>
              <a:gd name="T5" fmla="*/ 0 h 21600"/>
              <a:gd name="T6" fmla="*/ 0 60000 65536"/>
              <a:gd name="T7" fmla="*/ 0 60000 65536"/>
              <a:gd name="T8" fmla="*/ 0 60000 65536"/>
              <a:gd name="T9" fmla="*/ 0 w 17821"/>
              <a:gd name="T10" fmla="*/ 0 h 21600"/>
              <a:gd name="T11" fmla="*/ 17821 w 17821"/>
              <a:gd name="T12" fmla="*/ 21600 h 21600"/>
            </a:gdLst>
            <a:ahLst/>
            <a:cxnLst>
              <a:cxn ang="T6">
                <a:pos x="T0" y="T1"/>
              </a:cxn>
              <a:cxn ang="T7">
                <a:pos x="T2" y="T3"/>
              </a:cxn>
              <a:cxn ang="T8">
                <a:pos x="T4" y="T5"/>
              </a:cxn>
            </a:cxnLst>
            <a:rect l="T9" t="T10" r="T11" b="T12"/>
            <a:pathLst>
              <a:path w="17821" h="21600" fill="none" extrusionOk="0">
                <a:moveTo>
                  <a:pt x="0" y="19"/>
                </a:moveTo>
                <a:cubicBezTo>
                  <a:pt x="303" y="6"/>
                  <a:pt x="607" y="-1"/>
                  <a:pt x="911" y="-1"/>
                </a:cubicBezTo>
                <a:cubicBezTo>
                  <a:pt x="7497" y="-1"/>
                  <a:pt x="13723" y="3004"/>
                  <a:pt x="17821" y="8160"/>
                </a:cubicBezTo>
              </a:path>
              <a:path w="17821" h="21600" stroke="0" extrusionOk="0">
                <a:moveTo>
                  <a:pt x="0" y="19"/>
                </a:moveTo>
                <a:cubicBezTo>
                  <a:pt x="303" y="6"/>
                  <a:pt x="607" y="-1"/>
                  <a:pt x="911" y="-1"/>
                </a:cubicBezTo>
                <a:cubicBezTo>
                  <a:pt x="7497" y="-1"/>
                  <a:pt x="13723" y="3004"/>
                  <a:pt x="17821" y="8160"/>
                </a:cubicBezTo>
                <a:lnTo>
                  <a:pt x="911" y="21600"/>
                </a:lnTo>
                <a:lnTo>
                  <a:pt x="0" y="19"/>
                </a:lnTo>
                <a:close/>
              </a:path>
            </a:pathLst>
          </a:custGeom>
          <a:noFill/>
          <a:ln w="38100">
            <a:solidFill>
              <a:srgbClr val="800080"/>
            </a:solidFill>
            <a:prstDash val="sysDash"/>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pPr marL="0" marR="0" lvl="0" indent="0" defTabSz="914319"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Calibri"/>
              <a:cs typeface="+mn-cs"/>
            </a:endParaRPr>
          </a:p>
        </p:txBody>
      </p:sp>
      <p:sp>
        <p:nvSpPr>
          <p:cNvPr id="689" name="Rectangle 96">
            <a:extLst>
              <a:ext uri="{FF2B5EF4-FFF2-40B4-BE49-F238E27FC236}">
                <a16:creationId xmlns:a16="http://schemas.microsoft.com/office/drawing/2014/main" id="{E51C29C3-1C38-4444-8061-6F7F3E6177F3}"/>
              </a:ext>
            </a:extLst>
          </p:cNvPr>
          <p:cNvSpPr>
            <a:spLocks noChangeArrowheads="1"/>
          </p:cNvSpPr>
          <p:nvPr/>
        </p:nvSpPr>
        <p:spPr bwMode="auto">
          <a:xfrm>
            <a:off x="8716207" y="2049319"/>
            <a:ext cx="83104" cy="84489"/>
          </a:xfrm>
          <a:prstGeom prst="rect">
            <a:avLst/>
          </a:prstGeom>
          <a:solidFill>
            <a:srgbClr val="CC00CC"/>
          </a:solidFill>
          <a:ln w="9525">
            <a:solidFill>
              <a:sysClr val="windowText" lastClr="000000"/>
            </a:solidFill>
            <a:miter lim="800000"/>
            <a:headEnd/>
            <a:tailEnd/>
          </a:ln>
        </p:spPr>
        <p:txBody>
          <a:bodyPr wrap="none" anchor="ctr"/>
          <a:lstStyle/>
          <a:p>
            <a:pPr marL="0" marR="0" lvl="0" indent="0" defTabSz="914319" eaLnBrk="1" fontAlgn="auto" latinLnBrk="0" hangingPunct="1">
              <a:lnSpc>
                <a:spcPct val="100000"/>
              </a:lnSpc>
              <a:spcBef>
                <a:spcPts val="0"/>
              </a:spcBef>
              <a:spcAft>
                <a:spcPts val="0"/>
              </a:spcAft>
              <a:buClrTx/>
              <a:buSzTx/>
              <a:buFontTx/>
              <a:buNone/>
              <a:tabLst/>
              <a:defRPr/>
            </a:pPr>
            <a:endParaRPr kumimoji="0" lang="sv-SE" sz="2000" b="0" i="0" u="none" strike="noStrike" kern="0" cap="none" spc="0" normalizeH="0" baseline="0" noProof="0">
              <a:ln>
                <a:noFill/>
              </a:ln>
              <a:solidFill>
                <a:prstClr val="black"/>
              </a:solidFill>
              <a:effectLst/>
              <a:uLnTx/>
              <a:uFillTx/>
              <a:latin typeface="Calibri"/>
              <a:cs typeface="+mn-cs"/>
            </a:endParaRPr>
          </a:p>
        </p:txBody>
      </p:sp>
      <p:sp>
        <p:nvSpPr>
          <p:cNvPr id="690" name="Rectangle 105">
            <a:extLst>
              <a:ext uri="{FF2B5EF4-FFF2-40B4-BE49-F238E27FC236}">
                <a16:creationId xmlns:a16="http://schemas.microsoft.com/office/drawing/2014/main" id="{7E9B44A3-F5AA-44FE-9E15-7262CE4D22FF}"/>
              </a:ext>
            </a:extLst>
          </p:cNvPr>
          <p:cNvSpPr>
            <a:spLocks noChangeArrowheads="1"/>
          </p:cNvSpPr>
          <p:nvPr/>
        </p:nvSpPr>
        <p:spPr bwMode="auto">
          <a:xfrm>
            <a:off x="8326091" y="2089156"/>
            <a:ext cx="614997"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defTabSz="914319" fontAlgn="auto">
              <a:spcBef>
                <a:spcPts val="0"/>
              </a:spcBef>
              <a:spcAft>
                <a:spcPts val="0"/>
              </a:spcAft>
            </a:pPr>
            <a:r>
              <a:rPr lang="en-GB" sz="1200" dirty="0">
                <a:solidFill>
                  <a:srgbClr val="CC00CC"/>
                </a:solidFill>
                <a:latin typeface="Calibri"/>
                <a:cs typeface="+mn-cs"/>
              </a:rPr>
              <a:t>J-PARC</a:t>
            </a:r>
          </a:p>
        </p:txBody>
      </p:sp>
      <p:sp>
        <p:nvSpPr>
          <p:cNvPr id="691" name="Rectangle 96">
            <a:extLst>
              <a:ext uri="{FF2B5EF4-FFF2-40B4-BE49-F238E27FC236}">
                <a16:creationId xmlns:a16="http://schemas.microsoft.com/office/drawing/2014/main" id="{64EFF3C8-4AE6-4458-9843-906B5A8E1C3F}"/>
              </a:ext>
            </a:extLst>
          </p:cNvPr>
          <p:cNvSpPr>
            <a:spLocks noChangeArrowheads="1"/>
          </p:cNvSpPr>
          <p:nvPr/>
        </p:nvSpPr>
        <p:spPr bwMode="auto">
          <a:xfrm>
            <a:off x="8776235" y="2021375"/>
            <a:ext cx="83104" cy="84489"/>
          </a:xfrm>
          <a:prstGeom prst="rect">
            <a:avLst/>
          </a:prstGeom>
          <a:solidFill>
            <a:srgbClr val="CC00CC"/>
          </a:solidFill>
          <a:ln w="9525">
            <a:solidFill>
              <a:sysClr val="windowText" lastClr="000000"/>
            </a:solidFill>
            <a:miter lim="800000"/>
            <a:headEnd/>
            <a:tailEnd/>
          </a:ln>
        </p:spPr>
        <p:txBody>
          <a:bodyPr wrap="none" anchor="ctr"/>
          <a:lstStyle/>
          <a:p>
            <a:pPr marL="0" marR="0" lvl="0" indent="0" defTabSz="914319" eaLnBrk="1" fontAlgn="auto" latinLnBrk="0" hangingPunct="1">
              <a:lnSpc>
                <a:spcPct val="100000"/>
              </a:lnSpc>
              <a:spcBef>
                <a:spcPts val="0"/>
              </a:spcBef>
              <a:spcAft>
                <a:spcPts val="0"/>
              </a:spcAft>
              <a:buClrTx/>
              <a:buSzTx/>
              <a:buFontTx/>
              <a:buNone/>
              <a:tabLst/>
              <a:defRPr/>
            </a:pPr>
            <a:endParaRPr kumimoji="0" lang="sv-SE" sz="2000" b="0" i="0" u="none" strike="noStrike" kern="0" cap="none" spc="0" normalizeH="0" baseline="0" noProof="0">
              <a:ln>
                <a:noFill/>
              </a:ln>
              <a:solidFill>
                <a:prstClr val="black"/>
              </a:solidFill>
              <a:effectLst/>
              <a:uLnTx/>
              <a:uFillTx/>
              <a:latin typeface="Calibri"/>
              <a:cs typeface="+mn-cs"/>
            </a:endParaRPr>
          </a:p>
        </p:txBody>
      </p:sp>
      <p:sp>
        <p:nvSpPr>
          <p:cNvPr id="693" name="Rectangle 105">
            <a:extLst>
              <a:ext uri="{FF2B5EF4-FFF2-40B4-BE49-F238E27FC236}">
                <a16:creationId xmlns:a16="http://schemas.microsoft.com/office/drawing/2014/main" id="{BD486353-41B0-4AF5-96B6-8FF9C471C87C}"/>
              </a:ext>
            </a:extLst>
          </p:cNvPr>
          <p:cNvSpPr>
            <a:spLocks noChangeArrowheads="1"/>
          </p:cNvSpPr>
          <p:nvPr/>
        </p:nvSpPr>
        <p:spPr bwMode="auto">
          <a:xfrm>
            <a:off x="8616975" y="1778314"/>
            <a:ext cx="425109" cy="27650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defTabSz="914319"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CC00CC"/>
                </a:solidFill>
                <a:effectLst/>
                <a:uLnTx/>
                <a:uFillTx/>
                <a:latin typeface="Calibri"/>
                <a:cs typeface="+mn-cs"/>
              </a:rPr>
              <a:t>SNS</a:t>
            </a:r>
          </a:p>
        </p:txBody>
      </p:sp>
      <p:sp>
        <p:nvSpPr>
          <p:cNvPr id="694" name="Rectangle 96">
            <a:extLst>
              <a:ext uri="{FF2B5EF4-FFF2-40B4-BE49-F238E27FC236}">
                <a16:creationId xmlns:a16="http://schemas.microsoft.com/office/drawing/2014/main" id="{F3141DBB-51D4-4523-9D1F-0E83C87252AC}"/>
              </a:ext>
            </a:extLst>
          </p:cNvPr>
          <p:cNvSpPr>
            <a:spLocks noChangeArrowheads="1"/>
          </p:cNvSpPr>
          <p:nvPr/>
        </p:nvSpPr>
        <p:spPr bwMode="auto">
          <a:xfrm>
            <a:off x="9044245" y="1968826"/>
            <a:ext cx="83104" cy="84489"/>
          </a:xfrm>
          <a:prstGeom prst="rect">
            <a:avLst/>
          </a:prstGeom>
          <a:solidFill>
            <a:srgbClr val="CC00CC"/>
          </a:solidFill>
          <a:ln w="9525">
            <a:solidFill>
              <a:sysClr val="windowText" lastClr="000000"/>
            </a:solidFill>
            <a:miter lim="800000"/>
            <a:headEnd/>
            <a:tailEnd/>
          </a:ln>
        </p:spPr>
        <p:txBody>
          <a:bodyPr wrap="none" anchor="ctr"/>
          <a:lstStyle/>
          <a:p>
            <a:pPr marL="0" marR="0" lvl="0" indent="0" defTabSz="914319" eaLnBrk="1" fontAlgn="auto" latinLnBrk="0" hangingPunct="1">
              <a:lnSpc>
                <a:spcPct val="100000"/>
              </a:lnSpc>
              <a:spcBef>
                <a:spcPts val="0"/>
              </a:spcBef>
              <a:spcAft>
                <a:spcPts val="0"/>
              </a:spcAft>
              <a:buClrTx/>
              <a:buSzTx/>
              <a:buFontTx/>
              <a:buNone/>
              <a:tabLst/>
              <a:defRPr/>
            </a:pPr>
            <a:endParaRPr kumimoji="0" lang="sv-SE" sz="2000" b="0" i="0" u="none" strike="noStrike" kern="0" cap="none" spc="0" normalizeH="0" baseline="0" noProof="0">
              <a:ln>
                <a:noFill/>
              </a:ln>
              <a:solidFill>
                <a:prstClr val="black"/>
              </a:solidFill>
              <a:effectLst/>
              <a:uLnTx/>
              <a:uFillTx/>
              <a:latin typeface="Calibri"/>
              <a:cs typeface="+mn-cs"/>
            </a:endParaRPr>
          </a:p>
        </p:txBody>
      </p:sp>
      <p:sp>
        <p:nvSpPr>
          <p:cNvPr id="695" name="Rectangle 105">
            <a:extLst>
              <a:ext uri="{FF2B5EF4-FFF2-40B4-BE49-F238E27FC236}">
                <a16:creationId xmlns:a16="http://schemas.microsoft.com/office/drawing/2014/main" id="{6E46CFC2-3370-47F5-A6DB-EB78DD8AE9A9}"/>
              </a:ext>
            </a:extLst>
          </p:cNvPr>
          <p:cNvSpPr>
            <a:spLocks noChangeArrowheads="1"/>
          </p:cNvSpPr>
          <p:nvPr/>
        </p:nvSpPr>
        <p:spPr bwMode="auto">
          <a:xfrm>
            <a:off x="8943506" y="2040836"/>
            <a:ext cx="401072"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defTabSz="914319"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CC00CC"/>
                </a:solidFill>
                <a:effectLst/>
                <a:uLnTx/>
                <a:uFillTx/>
                <a:latin typeface="Calibri"/>
                <a:cs typeface="+mn-cs"/>
              </a:rPr>
              <a:t>ESS</a:t>
            </a:r>
          </a:p>
        </p:txBody>
      </p:sp>
      <p:sp>
        <p:nvSpPr>
          <p:cNvPr id="697" name="Rectangle 96">
            <a:extLst>
              <a:ext uri="{FF2B5EF4-FFF2-40B4-BE49-F238E27FC236}">
                <a16:creationId xmlns:a16="http://schemas.microsoft.com/office/drawing/2014/main" id="{BAF49E2C-C718-4FC2-BBCE-899F429FEAFF}"/>
              </a:ext>
            </a:extLst>
          </p:cNvPr>
          <p:cNvSpPr>
            <a:spLocks noChangeArrowheads="1"/>
          </p:cNvSpPr>
          <p:nvPr/>
        </p:nvSpPr>
        <p:spPr bwMode="auto">
          <a:xfrm>
            <a:off x="9827267" y="1847956"/>
            <a:ext cx="83104" cy="84489"/>
          </a:xfrm>
          <a:prstGeom prst="rect">
            <a:avLst/>
          </a:prstGeom>
          <a:solidFill>
            <a:srgbClr val="CC00CC"/>
          </a:solidFill>
          <a:ln w="9525">
            <a:solidFill>
              <a:sysClr val="windowText" lastClr="000000"/>
            </a:solidFill>
            <a:miter lim="800000"/>
            <a:headEnd/>
            <a:tailEnd/>
          </a:ln>
        </p:spPr>
        <p:txBody>
          <a:bodyPr wrap="none" anchor="ctr"/>
          <a:lstStyle/>
          <a:p>
            <a:pPr marL="0" marR="0" lvl="0" indent="0" defTabSz="914319" eaLnBrk="1" fontAlgn="auto" latinLnBrk="0" hangingPunct="1">
              <a:lnSpc>
                <a:spcPct val="100000"/>
              </a:lnSpc>
              <a:spcBef>
                <a:spcPts val="0"/>
              </a:spcBef>
              <a:spcAft>
                <a:spcPts val="0"/>
              </a:spcAft>
              <a:buClrTx/>
              <a:buSzTx/>
              <a:buFontTx/>
              <a:buNone/>
              <a:tabLst/>
              <a:defRPr/>
            </a:pPr>
            <a:endParaRPr kumimoji="0" lang="sv-SE" sz="2000" b="0" i="0" u="none" strike="noStrike" kern="0" cap="none" spc="0" normalizeH="0" baseline="0" noProof="0">
              <a:ln>
                <a:noFill/>
              </a:ln>
              <a:solidFill>
                <a:prstClr val="black"/>
              </a:solidFill>
              <a:effectLst/>
              <a:uLnTx/>
              <a:uFillTx/>
              <a:latin typeface="Calibri"/>
              <a:cs typeface="+mn-cs"/>
            </a:endParaRPr>
          </a:p>
        </p:txBody>
      </p:sp>
      <p:sp>
        <p:nvSpPr>
          <p:cNvPr id="698" name="Rectangle 105">
            <a:extLst>
              <a:ext uri="{FF2B5EF4-FFF2-40B4-BE49-F238E27FC236}">
                <a16:creationId xmlns:a16="http://schemas.microsoft.com/office/drawing/2014/main" id="{7DA1B8C6-5A2A-43E1-9A75-821D2199635B}"/>
              </a:ext>
            </a:extLst>
          </p:cNvPr>
          <p:cNvSpPr>
            <a:spLocks noChangeArrowheads="1"/>
          </p:cNvSpPr>
          <p:nvPr/>
        </p:nvSpPr>
        <p:spPr bwMode="auto">
          <a:xfrm>
            <a:off x="9589349" y="1609970"/>
            <a:ext cx="688009"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defTabSz="914319"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CC00CC"/>
                </a:solidFill>
                <a:effectLst/>
                <a:uLnTx/>
                <a:uFillTx/>
                <a:latin typeface="Calibri"/>
                <a:cs typeface="+mn-cs"/>
              </a:rPr>
              <a:t>SNS-STS</a:t>
            </a:r>
          </a:p>
        </p:txBody>
      </p:sp>
      <p:sp>
        <p:nvSpPr>
          <p:cNvPr id="3" name="Oval 2">
            <a:extLst>
              <a:ext uri="{FF2B5EF4-FFF2-40B4-BE49-F238E27FC236}">
                <a16:creationId xmlns:a16="http://schemas.microsoft.com/office/drawing/2014/main" id="{FE31C011-244E-4573-8BB3-11D9C8B324A6}"/>
              </a:ext>
            </a:extLst>
          </p:cNvPr>
          <p:cNvSpPr/>
          <p:nvPr/>
        </p:nvSpPr>
        <p:spPr>
          <a:xfrm>
            <a:off x="2164446" y="1154537"/>
            <a:ext cx="8998058" cy="1871613"/>
          </a:xfrm>
          <a:prstGeom prst="ellipse">
            <a:avLst/>
          </a:prstGeom>
          <a:solidFill>
            <a:schemeClr val="accent3">
              <a:lumMod val="60000"/>
              <a:lumOff val="40000"/>
              <a:alpha val="30196"/>
            </a:schemeClr>
          </a:solidFill>
          <a:ln w="3175">
            <a:solidFill>
              <a:srgbClr val="002060"/>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4" name="TextBox 3">
            <a:extLst>
              <a:ext uri="{FF2B5EF4-FFF2-40B4-BE49-F238E27FC236}">
                <a16:creationId xmlns:a16="http://schemas.microsoft.com/office/drawing/2014/main" id="{BDBD7865-FC13-4D53-BACE-F9A689BC83A0}"/>
              </a:ext>
            </a:extLst>
          </p:cNvPr>
          <p:cNvSpPr txBox="1"/>
          <p:nvPr/>
        </p:nvSpPr>
        <p:spPr>
          <a:xfrm>
            <a:off x="4094862" y="1749357"/>
            <a:ext cx="2624436" cy="424732"/>
          </a:xfrm>
          <a:prstGeom prst="rect">
            <a:avLst/>
          </a:prstGeom>
          <a:noFill/>
        </p:spPr>
        <p:txBody>
          <a:bodyPr wrap="none" rtlCol="0">
            <a:spAutoFit/>
          </a:bodyPr>
          <a:lstStyle/>
          <a:p>
            <a:pPr algn="l">
              <a:lnSpc>
                <a:spcPct val="90000"/>
              </a:lnSpc>
            </a:pPr>
            <a:r>
              <a:rPr lang="en-US" sz="2400" b="1" dirty="0">
                <a:latin typeface="+mn-lt"/>
              </a:rPr>
              <a:t>&gt; $100M to build</a:t>
            </a:r>
          </a:p>
        </p:txBody>
      </p:sp>
    </p:spTree>
    <p:extLst>
      <p:ext uri="{BB962C8B-B14F-4D97-AF65-F5344CB8AC3E}">
        <p14:creationId xmlns:p14="http://schemas.microsoft.com/office/powerpoint/2010/main" val="23169817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87C79-5E36-4E59-A866-0B7F2A047B26}"/>
              </a:ext>
            </a:extLst>
          </p:cNvPr>
          <p:cNvSpPr>
            <a:spLocks noGrp="1"/>
          </p:cNvSpPr>
          <p:nvPr>
            <p:ph type="title"/>
          </p:nvPr>
        </p:nvSpPr>
        <p:spPr/>
        <p:txBody>
          <a:bodyPr/>
          <a:lstStyle/>
          <a:p>
            <a:r>
              <a:rPr lang="en-US" dirty="0" err="1"/>
              <a:t>Institut</a:t>
            </a:r>
            <a:r>
              <a:rPr lang="en-US" dirty="0"/>
              <a:t> Laue-Langevin (France): The First User Facility</a:t>
            </a:r>
          </a:p>
        </p:txBody>
      </p:sp>
      <p:sp>
        <p:nvSpPr>
          <p:cNvPr id="3" name="Content Placeholder 2">
            <a:extLst>
              <a:ext uri="{FF2B5EF4-FFF2-40B4-BE49-F238E27FC236}">
                <a16:creationId xmlns:a16="http://schemas.microsoft.com/office/drawing/2014/main" id="{118D0CFB-A66F-4F79-A6B3-E6E58B042BEC}"/>
              </a:ext>
            </a:extLst>
          </p:cNvPr>
          <p:cNvSpPr>
            <a:spLocks noGrp="1"/>
          </p:cNvSpPr>
          <p:nvPr>
            <p:ph idx="1"/>
          </p:nvPr>
        </p:nvSpPr>
        <p:spPr>
          <a:xfrm>
            <a:off x="448055" y="1093079"/>
            <a:ext cx="5796334" cy="4188372"/>
          </a:xfrm>
        </p:spPr>
        <p:txBody>
          <a:bodyPr>
            <a:normAutofit fontScale="92500" lnSpcReduction="10000"/>
          </a:bodyPr>
          <a:lstStyle/>
          <a:p>
            <a:r>
              <a:rPr lang="en-US" dirty="0"/>
              <a:t>ILL founded 1967</a:t>
            </a:r>
          </a:p>
          <a:p>
            <a:pPr lvl="1"/>
            <a:r>
              <a:rPr lang="en-US" dirty="0"/>
              <a:t>First experiments 1972</a:t>
            </a:r>
          </a:p>
          <a:p>
            <a:pPr lvl="1"/>
            <a:r>
              <a:rPr lang="en-US" dirty="0"/>
              <a:t>International: France, Germany, UK</a:t>
            </a:r>
          </a:p>
          <a:p>
            <a:r>
              <a:rPr lang="en-US" dirty="0"/>
              <a:t>A “Service Institute”</a:t>
            </a:r>
          </a:p>
          <a:p>
            <a:pPr lvl="1"/>
            <a:r>
              <a:rPr lang="en-US" dirty="0"/>
              <a:t>Accessible to non-experts</a:t>
            </a:r>
          </a:p>
          <a:p>
            <a:pPr lvl="1"/>
            <a:r>
              <a:rPr lang="en-US" dirty="0"/>
              <a:t>Support from an expert “local contact”</a:t>
            </a:r>
          </a:p>
          <a:p>
            <a:pPr lvl="1"/>
            <a:r>
              <a:rPr lang="en-US" dirty="0"/>
              <a:t>Support for travel</a:t>
            </a:r>
          </a:p>
          <a:p>
            <a:pPr lvl="1"/>
            <a:r>
              <a:rPr lang="en-US" dirty="0"/>
              <a:t>Access based on scientific merit</a:t>
            </a:r>
          </a:p>
          <a:p>
            <a:pPr lvl="1"/>
            <a:r>
              <a:rPr lang="en-US" dirty="0"/>
              <a:t>Peer review of proposals</a:t>
            </a:r>
          </a:p>
          <a:p>
            <a:pPr lvl="1"/>
            <a:r>
              <a:rPr lang="en-US" dirty="0"/>
              <a:t>Twice-yearly proposal rounds</a:t>
            </a:r>
          </a:p>
        </p:txBody>
      </p:sp>
      <p:pic>
        <p:nvPicPr>
          <p:cNvPr id="2054" name="Picture 6">
            <a:extLst>
              <a:ext uri="{FF2B5EF4-FFF2-40B4-BE49-F238E27FC236}">
                <a16:creationId xmlns:a16="http://schemas.microsoft.com/office/drawing/2014/main" id="{497948A8-8E32-4D89-AFA4-CC8B5AB867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0800" y="1195184"/>
            <a:ext cx="5477255" cy="4107941"/>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2">
            <a:extLst>
              <a:ext uri="{FF2B5EF4-FFF2-40B4-BE49-F238E27FC236}">
                <a16:creationId xmlns:a16="http://schemas.microsoft.com/office/drawing/2014/main" id="{2946C03B-93C9-4AC6-A2A3-A9E8E448D8C7}"/>
              </a:ext>
            </a:extLst>
          </p:cNvPr>
          <p:cNvSpPr txBox="1">
            <a:spLocks/>
          </p:cNvSpPr>
          <p:nvPr/>
        </p:nvSpPr>
        <p:spPr bwMode="auto">
          <a:xfrm>
            <a:off x="464696" y="5464000"/>
            <a:ext cx="11430000" cy="7021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fontScale="92500" lnSpcReduction="20000"/>
          </a:bodyPr>
          <a:lstStyle>
            <a:lvl1pPr marL="288925" indent="-288925" algn="l" rtl="0" eaLnBrk="1" fontAlgn="base" hangingPunct="1">
              <a:lnSpc>
                <a:spcPct val="90000"/>
              </a:lnSpc>
              <a:spcBef>
                <a:spcPts val="1800"/>
              </a:spcBef>
              <a:spcAft>
                <a:spcPct val="0"/>
              </a:spcAft>
              <a:buClr>
                <a:schemeClr val="tx1"/>
              </a:buClr>
              <a:buSzPct val="90000"/>
              <a:buFont typeface="Century Gothic" panose="020B0502020202020204" pitchFamily="34" charset="0"/>
              <a:buChar char="•"/>
              <a:defRPr lang="en-US" sz="2800" kern="1200" dirty="0">
                <a:solidFill>
                  <a:schemeClr val="tx1"/>
                </a:solidFill>
                <a:latin typeface="Century Gothic" panose="020B0502020202020204" pitchFamily="34" charset="0"/>
                <a:ea typeface="+mn-ea"/>
                <a:cs typeface="+mn-cs"/>
              </a:defRPr>
            </a:lvl1pPr>
            <a:lvl2pPr marL="687388" indent="-288925"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400" kern="1200">
                <a:solidFill>
                  <a:schemeClr val="tx1"/>
                </a:solidFill>
                <a:latin typeface="+mn-lt"/>
                <a:ea typeface="+mn-ea"/>
                <a:cs typeface="Arial" panose="020B0604020202020204" pitchFamily="34" charset="0"/>
              </a:defRPr>
            </a:lvl2pPr>
            <a:lvl3pPr marL="1031875" indent="-288925"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000" kern="1200">
                <a:solidFill>
                  <a:schemeClr val="tx1"/>
                </a:solidFill>
                <a:latin typeface="+mn-lt"/>
                <a:ea typeface="+mn-ea"/>
                <a:cs typeface="Arial" panose="020B0604020202020204" pitchFamily="34" charset="0"/>
              </a:defRPr>
            </a:lvl3pPr>
            <a:lvl4pPr marL="1144588" indent="-173038" algn="l" rtl="0" eaLnBrk="1" fontAlgn="base" hangingPunct="1">
              <a:lnSpc>
                <a:spcPct val="90000"/>
              </a:lnSpc>
              <a:spcBef>
                <a:spcPts val="800"/>
              </a:spcBef>
              <a:spcAft>
                <a:spcPct val="0"/>
              </a:spcAft>
              <a:buClr>
                <a:schemeClr val="tx1"/>
              </a:buClr>
              <a:buFont typeface="Arial" charset="0"/>
              <a:buChar char="–"/>
              <a:defRPr sz="1800" kern="1200">
                <a:solidFill>
                  <a:schemeClr val="tx1"/>
                </a:solidFill>
                <a:latin typeface="+mn-lt"/>
                <a:ea typeface="+mn-ea"/>
                <a:cs typeface="Arial" panose="020B0604020202020204" pitchFamily="34" charset="0"/>
              </a:defRPr>
            </a:lvl4pPr>
            <a:lvl5pPr marL="1482725" indent="-222250" algn="l" rtl="0" eaLnBrk="1" fontAlgn="base" hangingPunct="1">
              <a:lnSpc>
                <a:spcPct val="90000"/>
              </a:lnSpc>
              <a:spcBef>
                <a:spcPts val="600"/>
              </a:spcBef>
              <a:spcAft>
                <a:spcPct val="0"/>
              </a:spcAft>
              <a:buClr>
                <a:schemeClr val="tx1"/>
              </a:buClr>
              <a:buFont typeface="Arial" panose="020B0604020202020204" pitchFamily="34" charset="0"/>
              <a:buChar char="•"/>
              <a:defRPr sz="1800" kern="1200">
                <a:solidFill>
                  <a:schemeClr val="tx1"/>
                </a:solidFill>
                <a:latin typeface="+mn-lt"/>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Until then, large-scale facilities were mainly for in-house expert users and their collaborators</a:t>
            </a:r>
          </a:p>
        </p:txBody>
      </p:sp>
    </p:spTree>
    <p:extLst>
      <p:ext uri="{BB962C8B-B14F-4D97-AF65-F5344CB8AC3E}">
        <p14:creationId xmlns:p14="http://schemas.microsoft.com/office/powerpoint/2010/main" val="40890009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7BCDD8-BAAE-40F0-B8C4-A1ED4DD0BAB3}"/>
              </a:ext>
            </a:extLst>
          </p:cNvPr>
          <p:cNvSpPr>
            <a:spLocks noGrp="1"/>
          </p:cNvSpPr>
          <p:nvPr>
            <p:ph type="title"/>
          </p:nvPr>
        </p:nvSpPr>
        <p:spPr/>
        <p:txBody>
          <a:bodyPr/>
          <a:lstStyle/>
          <a:p>
            <a:r>
              <a:rPr lang="en-US" dirty="0"/>
              <a:t>User Facilities</a:t>
            </a:r>
          </a:p>
        </p:txBody>
      </p:sp>
      <p:sp>
        <p:nvSpPr>
          <p:cNvPr id="3" name="Content Placeholder 2">
            <a:extLst>
              <a:ext uri="{FF2B5EF4-FFF2-40B4-BE49-F238E27FC236}">
                <a16:creationId xmlns:a16="http://schemas.microsoft.com/office/drawing/2014/main" id="{74093CF0-6EC8-4317-A3F1-7AE1D74F1C81}"/>
              </a:ext>
            </a:extLst>
          </p:cNvPr>
          <p:cNvSpPr>
            <a:spLocks noGrp="1"/>
          </p:cNvSpPr>
          <p:nvPr>
            <p:ph idx="1"/>
          </p:nvPr>
        </p:nvSpPr>
        <p:spPr>
          <a:xfrm>
            <a:off x="834028" y="1124952"/>
            <a:ext cx="10254275" cy="4608095"/>
          </a:xfrm>
        </p:spPr>
        <p:txBody>
          <a:bodyPr>
            <a:normAutofit fontScale="85000" lnSpcReduction="20000"/>
          </a:bodyPr>
          <a:lstStyle/>
          <a:p>
            <a:r>
              <a:rPr lang="en-US" dirty="0"/>
              <a:t>Neutrons invented user facilities</a:t>
            </a:r>
          </a:p>
          <a:p>
            <a:pPr lvl="1"/>
            <a:r>
              <a:rPr lang="en-US" sz="2600" dirty="0"/>
              <a:t>Importance of technique</a:t>
            </a:r>
          </a:p>
          <a:p>
            <a:pPr lvl="1"/>
            <a:r>
              <a:rPr lang="en-US" sz="2600" dirty="0"/>
              <a:t>High cost</a:t>
            </a:r>
          </a:p>
          <a:p>
            <a:pPr lvl="1"/>
            <a:r>
              <a:rPr lang="en-US" sz="2600" dirty="0"/>
              <a:t>Small science</a:t>
            </a:r>
          </a:p>
          <a:p>
            <a:r>
              <a:rPr lang="en-US" dirty="0"/>
              <a:t>Now a widespread business model in science</a:t>
            </a:r>
          </a:p>
          <a:p>
            <a:r>
              <a:rPr lang="en-US" dirty="0"/>
              <a:t>Department of Energy Office of Science definition:</a:t>
            </a:r>
          </a:p>
          <a:p>
            <a:pPr lvl="1"/>
            <a:r>
              <a:rPr lang="en-US" sz="2600" dirty="0"/>
              <a:t>Open to all without regard to nationality or affiliation</a:t>
            </a:r>
          </a:p>
          <a:p>
            <a:pPr lvl="1"/>
            <a:r>
              <a:rPr lang="en-US" sz="2600" dirty="0"/>
              <a:t>Access based on merit review</a:t>
            </a:r>
          </a:p>
          <a:p>
            <a:pPr lvl="1"/>
            <a:r>
              <a:rPr lang="en-US" sz="2600" dirty="0"/>
              <a:t>Free to use if results are to be published</a:t>
            </a:r>
          </a:p>
          <a:p>
            <a:pPr lvl="1"/>
            <a:r>
              <a:rPr lang="en-US" sz="2600" dirty="0"/>
              <a:t>Facility allows safe and efficient work</a:t>
            </a:r>
          </a:p>
          <a:p>
            <a:pPr lvl="1"/>
            <a:r>
              <a:rPr lang="en-US" sz="2600" dirty="0"/>
              <a:t>Facility supports user organization to represent users and promote collaboration </a:t>
            </a:r>
          </a:p>
          <a:p>
            <a:pPr lvl="1"/>
            <a:r>
              <a:rPr lang="en-US" sz="2600" dirty="0"/>
              <a:t>Facility does not compete with private sector capability</a:t>
            </a:r>
          </a:p>
        </p:txBody>
      </p:sp>
    </p:spTree>
    <p:extLst>
      <p:ext uri="{BB962C8B-B14F-4D97-AF65-F5344CB8AC3E}">
        <p14:creationId xmlns:p14="http://schemas.microsoft.com/office/powerpoint/2010/main" val="14145458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6DCC8-6565-4043-85B7-C61B7EFCA29C}"/>
              </a:ext>
            </a:extLst>
          </p:cNvPr>
          <p:cNvSpPr>
            <a:spLocks noGrp="1"/>
          </p:cNvSpPr>
          <p:nvPr>
            <p:ph type="title"/>
          </p:nvPr>
        </p:nvSpPr>
        <p:spPr/>
        <p:txBody>
          <a:bodyPr/>
          <a:lstStyle/>
          <a:p>
            <a:r>
              <a:rPr lang="en-US" dirty="0"/>
              <a:t>Office of Science User Facilities List:</a:t>
            </a:r>
          </a:p>
        </p:txBody>
      </p:sp>
      <p:sp>
        <p:nvSpPr>
          <p:cNvPr id="3" name="Content Placeholder 2">
            <a:extLst>
              <a:ext uri="{FF2B5EF4-FFF2-40B4-BE49-F238E27FC236}">
                <a16:creationId xmlns:a16="http://schemas.microsoft.com/office/drawing/2014/main" id="{F7BCC993-2ABE-4D11-8FA6-211416DC0F09}"/>
              </a:ext>
            </a:extLst>
          </p:cNvPr>
          <p:cNvSpPr>
            <a:spLocks noGrp="1"/>
          </p:cNvSpPr>
          <p:nvPr>
            <p:ph idx="1"/>
          </p:nvPr>
        </p:nvSpPr>
        <p:spPr>
          <a:xfrm>
            <a:off x="212289" y="903043"/>
            <a:ext cx="3866225" cy="5179591"/>
          </a:xfrm>
        </p:spPr>
        <p:txBody>
          <a:bodyPr/>
          <a:lstStyle/>
          <a:p>
            <a:pPr>
              <a:lnSpc>
                <a:spcPct val="100000"/>
              </a:lnSpc>
              <a:spcBef>
                <a:spcPts val="0"/>
              </a:spcBef>
            </a:pPr>
            <a:r>
              <a:rPr lang="en-US" sz="1800" dirty="0"/>
              <a:t>Fermi accelerator complex (</a:t>
            </a:r>
            <a:r>
              <a:rPr lang="en-US" sz="1800" dirty="0" err="1"/>
              <a:t>FermiLab</a:t>
            </a:r>
            <a:r>
              <a:rPr lang="en-US" sz="1800" dirty="0"/>
              <a:t>)</a:t>
            </a:r>
          </a:p>
          <a:p>
            <a:pPr>
              <a:lnSpc>
                <a:spcPct val="100000"/>
              </a:lnSpc>
              <a:spcBef>
                <a:spcPts val="0"/>
              </a:spcBef>
            </a:pPr>
            <a:r>
              <a:rPr lang="en-US" sz="1800" b="1" dirty="0">
                <a:solidFill>
                  <a:srgbClr val="FFC000"/>
                </a:solidFill>
              </a:rPr>
              <a:t>Argonne Leadership Computing Facility (ANL)</a:t>
            </a:r>
          </a:p>
          <a:p>
            <a:pPr>
              <a:lnSpc>
                <a:spcPct val="100000"/>
              </a:lnSpc>
              <a:spcBef>
                <a:spcPts val="0"/>
              </a:spcBef>
            </a:pPr>
            <a:r>
              <a:rPr lang="en-US" sz="1800" b="1" dirty="0">
                <a:solidFill>
                  <a:srgbClr val="0070C0"/>
                </a:solidFill>
              </a:rPr>
              <a:t>Advanced Light Source (LBNL)</a:t>
            </a:r>
          </a:p>
          <a:p>
            <a:pPr>
              <a:lnSpc>
                <a:spcPct val="100000"/>
              </a:lnSpc>
              <a:spcBef>
                <a:spcPts val="0"/>
              </a:spcBef>
            </a:pPr>
            <a:r>
              <a:rPr lang="en-US" sz="1800" b="1" dirty="0">
                <a:solidFill>
                  <a:srgbClr val="0070C0"/>
                </a:solidFill>
              </a:rPr>
              <a:t>Advanced Photon Source (ANL)</a:t>
            </a:r>
          </a:p>
          <a:p>
            <a:pPr>
              <a:lnSpc>
                <a:spcPct val="100000"/>
              </a:lnSpc>
              <a:spcBef>
                <a:spcPts val="0"/>
              </a:spcBef>
            </a:pPr>
            <a:r>
              <a:rPr lang="en-US" sz="1800" dirty="0"/>
              <a:t>Atmospheric Radiation Measurement user facility</a:t>
            </a:r>
          </a:p>
          <a:p>
            <a:pPr>
              <a:lnSpc>
                <a:spcPct val="100000"/>
              </a:lnSpc>
              <a:spcBef>
                <a:spcPts val="0"/>
              </a:spcBef>
            </a:pPr>
            <a:r>
              <a:rPr lang="en-US" sz="1800" dirty="0"/>
              <a:t>Accelerator Test Facility (BNL)</a:t>
            </a:r>
          </a:p>
          <a:p>
            <a:pPr>
              <a:lnSpc>
                <a:spcPct val="100000"/>
              </a:lnSpc>
              <a:spcBef>
                <a:spcPts val="0"/>
              </a:spcBef>
            </a:pPr>
            <a:r>
              <a:rPr lang="en-US" sz="1800" dirty="0"/>
              <a:t>Argonne Tandem </a:t>
            </a:r>
            <a:r>
              <a:rPr lang="en-US" sz="1800" dirty="0" err="1"/>
              <a:t>Linac</a:t>
            </a:r>
            <a:r>
              <a:rPr lang="en-US" sz="1800" dirty="0"/>
              <a:t> Accelerator System (ANL)</a:t>
            </a:r>
          </a:p>
          <a:p>
            <a:pPr>
              <a:lnSpc>
                <a:spcPct val="100000"/>
              </a:lnSpc>
              <a:spcBef>
                <a:spcPts val="0"/>
              </a:spcBef>
            </a:pPr>
            <a:r>
              <a:rPr lang="en-US" sz="1800" dirty="0"/>
              <a:t>Continuous Electron Beam Accelerator Facility (TJNAF)</a:t>
            </a:r>
          </a:p>
          <a:p>
            <a:pPr>
              <a:lnSpc>
                <a:spcPct val="100000"/>
              </a:lnSpc>
              <a:spcBef>
                <a:spcPts val="0"/>
              </a:spcBef>
            </a:pPr>
            <a:r>
              <a:rPr lang="en-US" sz="1800" b="1" dirty="0">
                <a:solidFill>
                  <a:srgbClr val="00B050"/>
                </a:solidFill>
              </a:rPr>
              <a:t>Center for Functional Nanomaterials (BNL)</a:t>
            </a:r>
          </a:p>
          <a:p>
            <a:pPr>
              <a:lnSpc>
                <a:spcPct val="100000"/>
              </a:lnSpc>
              <a:spcBef>
                <a:spcPts val="0"/>
              </a:spcBef>
            </a:pPr>
            <a:r>
              <a:rPr lang="en-US" sz="1800" b="1" dirty="0">
                <a:solidFill>
                  <a:srgbClr val="00B050"/>
                </a:solidFill>
              </a:rPr>
              <a:t>Center for Integrated Nanotechnologies (LANL / SNL)</a:t>
            </a:r>
          </a:p>
          <a:p>
            <a:pPr>
              <a:lnSpc>
                <a:spcPct val="100000"/>
              </a:lnSpc>
              <a:spcBef>
                <a:spcPts val="0"/>
              </a:spcBef>
            </a:pPr>
            <a:endParaRPr lang="en-US" sz="1800" dirty="0"/>
          </a:p>
          <a:p>
            <a:pPr>
              <a:lnSpc>
                <a:spcPct val="100000"/>
              </a:lnSpc>
              <a:spcBef>
                <a:spcPts val="0"/>
              </a:spcBef>
            </a:pPr>
            <a:endParaRPr lang="en-US" sz="1800" dirty="0"/>
          </a:p>
        </p:txBody>
      </p:sp>
      <p:sp>
        <p:nvSpPr>
          <p:cNvPr id="4" name="Content Placeholder 2">
            <a:extLst>
              <a:ext uri="{FF2B5EF4-FFF2-40B4-BE49-F238E27FC236}">
                <a16:creationId xmlns:a16="http://schemas.microsoft.com/office/drawing/2014/main" id="{DCAD5634-2E04-443B-8AE6-E819B4D804C3}"/>
              </a:ext>
            </a:extLst>
          </p:cNvPr>
          <p:cNvSpPr txBox="1">
            <a:spLocks/>
          </p:cNvSpPr>
          <p:nvPr/>
        </p:nvSpPr>
        <p:spPr bwMode="auto">
          <a:xfrm>
            <a:off x="3905942" y="873301"/>
            <a:ext cx="4209141" cy="5179591"/>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288925" indent="-288925" algn="l" rtl="0" eaLnBrk="1" fontAlgn="base" hangingPunct="1">
              <a:lnSpc>
                <a:spcPct val="90000"/>
              </a:lnSpc>
              <a:spcBef>
                <a:spcPts val="1800"/>
              </a:spcBef>
              <a:spcAft>
                <a:spcPct val="0"/>
              </a:spcAft>
              <a:buClr>
                <a:schemeClr val="tx1"/>
              </a:buClr>
              <a:buSzPct val="90000"/>
              <a:buFont typeface="Century Gothic" panose="020B0502020202020204" pitchFamily="34" charset="0"/>
              <a:buChar char="•"/>
              <a:defRPr lang="en-US" sz="2800" kern="1200" dirty="0">
                <a:solidFill>
                  <a:schemeClr val="tx1"/>
                </a:solidFill>
                <a:latin typeface="Century Gothic" panose="020B0502020202020204" pitchFamily="34" charset="0"/>
                <a:ea typeface="+mn-ea"/>
                <a:cs typeface="+mn-cs"/>
              </a:defRPr>
            </a:lvl1pPr>
            <a:lvl2pPr marL="687388" indent="-288925"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400" kern="1200">
                <a:solidFill>
                  <a:schemeClr val="tx1"/>
                </a:solidFill>
                <a:latin typeface="+mn-lt"/>
                <a:ea typeface="+mn-ea"/>
                <a:cs typeface="Arial" panose="020B0604020202020204" pitchFamily="34" charset="0"/>
              </a:defRPr>
            </a:lvl2pPr>
            <a:lvl3pPr marL="1031875" indent="-288925"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000" kern="1200">
                <a:solidFill>
                  <a:schemeClr val="tx1"/>
                </a:solidFill>
                <a:latin typeface="+mn-lt"/>
                <a:ea typeface="+mn-ea"/>
                <a:cs typeface="Arial" panose="020B0604020202020204" pitchFamily="34" charset="0"/>
              </a:defRPr>
            </a:lvl3pPr>
            <a:lvl4pPr marL="1144588" indent="-173038" algn="l" rtl="0" eaLnBrk="1" fontAlgn="base" hangingPunct="1">
              <a:lnSpc>
                <a:spcPct val="90000"/>
              </a:lnSpc>
              <a:spcBef>
                <a:spcPts val="800"/>
              </a:spcBef>
              <a:spcAft>
                <a:spcPct val="0"/>
              </a:spcAft>
              <a:buClr>
                <a:schemeClr val="tx1"/>
              </a:buClr>
              <a:buFont typeface="Arial" charset="0"/>
              <a:buChar char="–"/>
              <a:defRPr sz="1800" kern="1200">
                <a:solidFill>
                  <a:schemeClr val="tx1"/>
                </a:solidFill>
                <a:latin typeface="+mn-lt"/>
                <a:ea typeface="+mn-ea"/>
                <a:cs typeface="Arial" panose="020B0604020202020204" pitchFamily="34" charset="0"/>
              </a:defRPr>
            </a:lvl4pPr>
            <a:lvl5pPr marL="1482725" indent="-222250" algn="l" rtl="0" eaLnBrk="1" fontAlgn="base" hangingPunct="1">
              <a:lnSpc>
                <a:spcPct val="90000"/>
              </a:lnSpc>
              <a:spcBef>
                <a:spcPts val="600"/>
              </a:spcBef>
              <a:spcAft>
                <a:spcPct val="0"/>
              </a:spcAft>
              <a:buClr>
                <a:schemeClr val="tx1"/>
              </a:buClr>
              <a:buFont typeface="Arial" panose="020B0604020202020204" pitchFamily="34" charset="0"/>
              <a:buChar char="•"/>
              <a:defRPr sz="1800" kern="1200">
                <a:solidFill>
                  <a:schemeClr val="tx1"/>
                </a:solidFill>
                <a:latin typeface="+mn-lt"/>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00000"/>
              </a:lnSpc>
              <a:spcBef>
                <a:spcPts val="0"/>
              </a:spcBef>
            </a:pPr>
            <a:r>
              <a:rPr lang="en-US" sz="1800" b="1" dirty="0">
                <a:solidFill>
                  <a:srgbClr val="00B050"/>
                </a:solidFill>
              </a:rPr>
              <a:t>Center for Nanoscale Materials (ANL)</a:t>
            </a:r>
          </a:p>
          <a:p>
            <a:pPr>
              <a:lnSpc>
                <a:spcPct val="100000"/>
              </a:lnSpc>
              <a:spcBef>
                <a:spcPts val="0"/>
              </a:spcBef>
            </a:pPr>
            <a:r>
              <a:rPr lang="en-US" sz="1800" b="1" dirty="0">
                <a:solidFill>
                  <a:srgbClr val="00B050"/>
                </a:solidFill>
              </a:rPr>
              <a:t>Center for Nanophase Materials Sciences (ORNL)</a:t>
            </a:r>
          </a:p>
          <a:p>
            <a:pPr>
              <a:lnSpc>
                <a:spcPct val="100000"/>
              </a:lnSpc>
              <a:spcBef>
                <a:spcPts val="0"/>
              </a:spcBef>
            </a:pPr>
            <a:r>
              <a:rPr lang="en-US" sz="1800" dirty="0"/>
              <a:t>DIII-D National Fusion Facility (GA)</a:t>
            </a:r>
          </a:p>
          <a:p>
            <a:pPr>
              <a:lnSpc>
                <a:spcPct val="100000"/>
              </a:lnSpc>
              <a:spcBef>
                <a:spcPts val="0"/>
              </a:spcBef>
            </a:pPr>
            <a:r>
              <a:rPr lang="en-US" sz="1800" dirty="0"/>
              <a:t>Environmental Molecular Sciences Laboratory (PNNL)</a:t>
            </a:r>
          </a:p>
          <a:p>
            <a:pPr>
              <a:lnSpc>
                <a:spcPct val="100000"/>
              </a:lnSpc>
              <a:spcBef>
                <a:spcPts val="0"/>
              </a:spcBef>
            </a:pPr>
            <a:r>
              <a:rPr lang="en-US" sz="1800" b="1" dirty="0">
                <a:solidFill>
                  <a:srgbClr val="FFC000"/>
                </a:solidFill>
              </a:rPr>
              <a:t>Energy Sciences Network (LBNL)</a:t>
            </a:r>
          </a:p>
          <a:p>
            <a:pPr>
              <a:lnSpc>
                <a:spcPct val="100000"/>
              </a:lnSpc>
              <a:spcBef>
                <a:spcPts val="0"/>
              </a:spcBef>
            </a:pPr>
            <a:r>
              <a:rPr lang="en-US" sz="1800" dirty="0"/>
              <a:t>Facility for Advanced Accelerator Experimental Tests (SLAC)</a:t>
            </a:r>
          </a:p>
          <a:p>
            <a:pPr>
              <a:lnSpc>
                <a:spcPct val="100000"/>
              </a:lnSpc>
              <a:spcBef>
                <a:spcPts val="0"/>
              </a:spcBef>
            </a:pPr>
            <a:r>
              <a:rPr lang="en-US" sz="1800" dirty="0"/>
              <a:t>Facility for Rare Isotope Beams (Michigan State)</a:t>
            </a:r>
          </a:p>
          <a:p>
            <a:pPr>
              <a:lnSpc>
                <a:spcPct val="100000"/>
              </a:lnSpc>
              <a:spcBef>
                <a:spcPts val="0"/>
              </a:spcBef>
            </a:pPr>
            <a:r>
              <a:rPr lang="en-US" sz="1800" b="1" dirty="0">
                <a:solidFill>
                  <a:srgbClr val="FF0000"/>
                </a:solidFill>
              </a:rPr>
              <a:t>High Flux Isotope Reactor (ORNL)</a:t>
            </a:r>
          </a:p>
          <a:p>
            <a:pPr>
              <a:lnSpc>
                <a:spcPct val="100000"/>
              </a:lnSpc>
              <a:spcBef>
                <a:spcPts val="0"/>
              </a:spcBef>
            </a:pPr>
            <a:r>
              <a:rPr lang="en-US" sz="1800" b="1" dirty="0">
                <a:solidFill>
                  <a:srgbClr val="0070C0"/>
                </a:solidFill>
              </a:rPr>
              <a:t>National Synchrotron Light Source II (BNL)</a:t>
            </a:r>
          </a:p>
          <a:p>
            <a:pPr marL="0" indent="0">
              <a:lnSpc>
                <a:spcPct val="100000"/>
              </a:lnSpc>
              <a:spcBef>
                <a:spcPts val="0"/>
              </a:spcBef>
              <a:buNone/>
            </a:pPr>
            <a:endParaRPr lang="en-US" sz="1800" dirty="0"/>
          </a:p>
        </p:txBody>
      </p:sp>
      <p:sp>
        <p:nvSpPr>
          <p:cNvPr id="5" name="Content Placeholder 2">
            <a:extLst>
              <a:ext uri="{FF2B5EF4-FFF2-40B4-BE49-F238E27FC236}">
                <a16:creationId xmlns:a16="http://schemas.microsoft.com/office/drawing/2014/main" id="{64C0F375-AE34-4951-9CF6-7DE0D93E86B9}"/>
              </a:ext>
            </a:extLst>
          </p:cNvPr>
          <p:cNvSpPr txBox="1">
            <a:spLocks/>
          </p:cNvSpPr>
          <p:nvPr/>
        </p:nvSpPr>
        <p:spPr bwMode="auto">
          <a:xfrm>
            <a:off x="7982859" y="932786"/>
            <a:ext cx="4209141" cy="5179591"/>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288925" indent="-288925" algn="l" rtl="0" eaLnBrk="1" fontAlgn="base" hangingPunct="1">
              <a:lnSpc>
                <a:spcPct val="90000"/>
              </a:lnSpc>
              <a:spcBef>
                <a:spcPts val="1800"/>
              </a:spcBef>
              <a:spcAft>
                <a:spcPct val="0"/>
              </a:spcAft>
              <a:buClr>
                <a:schemeClr val="tx1"/>
              </a:buClr>
              <a:buSzPct val="90000"/>
              <a:buFont typeface="Century Gothic" panose="020B0502020202020204" pitchFamily="34" charset="0"/>
              <a:buChar char="•"/>
              <a:defRPr lang="en-US" sz="2800" kern="1200" dirty="0">
                <a:solidFill>
                  <a:schemeClr val="tx1"/>
                </a:solidFill>
                <a:latin typeface="Century Gothic" panose="020B0502020202020204" pitchFamily="34" charset="0"/>
                <a:ea typeface="+mn-ea"/>
                <a:cs typeface="+mn-cs"/>
              </a:defRPr>
            </a:lvl1pPr>
            <a:lvl2pPr marL="687388" indent="-288925"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400" kern="1200">
                <a:solidFill>
                  <a:schemeClr val="tx1"/>
                </a:solidFill>
                <a:latin typeface="+mn-lt"/>
                <a:ea typeface="+mn-ea"/>
                <a:cs typeface="Arial" panose="020B0604020202020204" pitchFamily="34" charset="0"/>
              </a:defRPr>
            </a:lvl2pPr>
            <a:lvl3pPr marL="1031875" indent="-288925"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000" kern="1200">
                <a:solidFill>
                  <a:schemeClr val="tx1"/>
                </a:solidFill>
                <a:latin typeface="+mn-lt"/>
                <a:ea typeface="+mn-ea"/>
                <a:cs typeface="Arial" panose="020B0604020202020204" pitchFamily="34" charset="0"/>
              </a:defRPr>
            </a:lvl3pPr>
            <a:lvl4pPr marL="1144588" indent="-173038" algn="l" rtl="0" eaLnBrk="1" fontAlgn="base" hangingPunct="1">
              <a:lnSpc>
                <a:spcPct val="90000"/>
              </a:lnSpc>
              <a:spcBef>
                <a:spcPts val="800"/>
              </a:spcBef>
              <a:spcAft>
                <a:spcPct val="0"/>
              </a:spcAft>
              <a:buClr>
                <a:schemeClr val="tx1"/>
              </a:buClr>
              <a:buFont typeface="Arial" charset="0"/>
              <a:buChar char="–"/>
              <a:defRPr sz="1800" kern="1200">
                <a:solidFill>
                  <a:schemeClr val="tx1"/>
                </a:solidFill>
                <a:latin typeface="+mn-lt"/>
                <a:ea typeface="+mn-ea"/>
                <a:cs typeface="Arial" panose="020B0604020202020204" pitchFamily="34" charset="0"/>
              </a:defRPr>
            </a:lvl4pPr>
            <a:lvl5pPr marL="1482725" indent="-222250" algn="l" rtl="0" eaLnBrk="1" fontAlgn="base" hangingPunct="1">
              <a:lnSpc>
                <a:spcPct val="90000"/>
              </a:lnSpc>
              <a:spcBef>
                <a:spcPts val="600"/>
              </a:spcBef>
              <a:spcAft>
                <a:spcPct val="0"/>
              </a:spcAft>
              <a:buClr>
                <a:schemeClr val="tx1"/>
              </a:buClr>
              <a:buFont typeface="Arial" panose="020B0604020202020204" pitchFamily="34" charset="0"/>
              <a:buChar char="•"/>
              <a:defRPr sz="1800" kern="1200">
                <a:solidFill>
                  <a:schemeClr val="tx1"/>
                </a:solidFill>
                <a:latin typeface="+mn-lt"/>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00000"/>
              </a:lnSpc>
              <a:spcBef>
                <a:spcPts val="0"/>
              </a:spcBef>
            </a:pPr>
            <a:r>
              <a:rPr lang="en-US" sz="1800" dirty="0"/>
              <a:t>Joint Genome Institute (LBNL)</a:t>
            </a:r>
          </a:p>
          <a:p>
            <a:pPr>
              <a:lnSpc>
                <a:spcPct val="100000"/>
              </a:lnSpc>
              <a:spcBef>
                <a:spcPts val="0"/>
              </a:spcBef>
            </a:pPr>
            <a:r>
              <a:rPr lang="en-US" sz="1800" b="1" dirty="0" err="1">
                <a:solidFill>
                  <a:srgbClr val="0070C0"/>
                </a:solidFill>
              </a:rPr>
              <a:t>Linac</a:t>
            </a:r>
            <a:r>
              <a:rPr lang="en-US" sz="1800" b="1" dirty="0">
                <a:solidFill>
                  <a:srgbClr val="0070C0"/>
                </a:solidFill>
              </a:rPr>
              <a:t> Coherent Light Source (SLAC)</a:t>
            </a:r>
          </a:p>
          <a:p>
            <a:pPr>
              <a:lnSpc>
                <a:spcPct val="100000"/>
              </a:lnSpc>
              <a:spcBef>
                <a:spcPts val="0"/>
              </a:spcBef>
            </a:pPr>
            <a:r>
              <a:rPr lang="en-US" sz="1800" b="1" dirty="0">
                <a:solidFill>
                  <a:srgbClr val="FFC000"/>
                </a:solidFill>
              </a:rPr>
              <a:t>National Energy Research Scientific Computing Center (LBNL)</a:t>
            </a:r>
          </a:p>
          <a:p>
            <a:pPr>
              <a:lnSpc>
                <a:spcPct val="100000"/>
              </a:lnSpc>
              <a:spcBef>
                <a:spcPts val="0"/>
              </a:spcBef>
            </a:pPr>
            <a:r>
              <a:rPr lang="en-US" sz="1800" dirty="0"/>
              <a:t>National Spherical Torus Experiment (Princeton)</a:t>
            </a:r>
          </a:p>
          <a:p>
            <a:pPr>
              <a:lnSpc>
                <a:spcPct val="100000"/>
              </a:lnSpc>
              <a:spcBef>
                <a:spcPts val="0"/>
              </a:spcBef>
            </a:pPr>
            <a:r>
              <a:rPr lang="en-US" sz="1800" b="1" dirty="0">
                <a:solidFill>
                  <a:srgbClr val="FFC000"/>
                </a:solidFill>
              </a:rPr>
              <a:t>Oak Ridge Leadership Computing Facility (ORNL)</a:t>
            </a:r>
          </a:p>
          <a:p>
            <a:pPr>
              <a:lnSpc>
                <a:spcPct val="100000"/>
              </a:lnSpc>
              <a:spcBef>
                <a:spcPts val="0"/>
              </a:spcBef>
            </a:pPr>
            <a:r>
              <a:rPr lang="en-US" sz="1800" dirty="0"/>
              <a:t>Relativistic Heavy Ion Collider (BNL)</a:t>
            </a:r>
          </a:p>
          <a:p>
            <a:pPr>
              <a:lnSpc>
                <a:spcPct val="100000"/>
              </a:lnSpc>
              <a:spcBef>
                <a:spcPts val="0"/>
              </a:spcBef>
            </a:pPr>
            <a:r>
              <a:rPr lang="en-US" sz="1800" b="1" dirty="0">
                <a:solidFill>
                  <a:srgbClr val="FF0000"/>
                </a:solidFill>
              </a:rPr>
              <a:t>Spallation Neutron Source (ORNL)</a:t>
            </a:r>
          </a:p>
          <a:p>
            <a:pPr>
              <a:lnSpc>
                <a:spcPct val="100000"/>
              </a:lnSpc>
              <a:spcBef>
                <a:spcPts val="0"/>
              </a:spcBef>
            </a:pPr>
            <a:r>
              <a:rPr lang="en-US" sz="1800" b="1" dirty="0">
                <a:solidFill>
                  <a:srgbClr val="0070C0"/>
                </a:solidFill>
              </a:rPr>
              <a:t>Stanford Synchrotron Radiation Light Source (SLAC)</a:t>
            </a:r>
          </a:p>
          <a:p>
            <a:pPr>
              <a:lnSpc>
                <a:spcPct val="100000"/>
              </a:lnSpc>
              <a:spcBef>
                <a:spcPts val="0"/>
              </a:spcBef>
            </a:pPr>
            <a:r>
              <a:rPr lang="en-US" sz="1800" b="1" dirty="0">
                <a:solidFill>
                  <a:srgbClr val="00B050"/>
                </a:solidFill>
              </a:rPr>
              <a:t>The Molecular Foundry (LBNL)</a:t>
            </a:r>
          </a:p>
          <a:p>
            <a:pPr>
              <a:lnSpc>
                <a:spcPct val="100000"/>
              </a:lnSpc>
              <a:spcBef>
                <a:spcPts val="0"/>
              </a:spcBef>
            </a:pPr>
            <a:endParaRPr lang="en-US" sz="1600" dirty="0"/>
          </a:p>
          <a:p>
            <a:pPr>
              <a:lnSpc>
                <a:spcPct val="100000"/>
              </a:lnSpc>
              <a:spcBef>
                <a:spcPts val="0"/>
              </a:spcBef>
            </a:pPr>
            <a:endParaRPr lang="en-US" dirty="0"/>
          </a:p>
        </p:txBody>
      </p:sp>
      <p:sp>
        <p:nvSpPr>
          <p:cNvPr id="6" name="TextBox 5">
            <a:extLst>
              <a:ext uri="{FF2B5EF4-FFF2-40B4-BE49-F238E27FC236}">
                <a16:creationId xmlns:a16="http://schemas.microsoft.com/office/drawing/2014/main" id="{443F6D70-E720-42CC-BF9A-41754E465444}"/>
              </a:ext>
            </a:extLst>
          </p:cNvPr>
          <p:cNvSpPr txBox="1"/>
          <p:nvPr/>
        </p:nvSpPr>
        <p:spPr>
          <a:xfrm>
            <a:off x="4579808" y="5567612"/>
            <a:ext cx="2901756" cy="1089529"/>
          </a:xfrm>
          <a:prstGeom prst="rect">
            <a:avLst/>
          </a:prstGeom>
          <a:noFill/>
        </p:spPr>
        <p:txBody>
          <a:bodyPr wrap="none" rtlCol="0">
            <a:spAutoFit/>
          </a:bodyPr>
          <a:lstStyle/>
          <a:p>
            <a:pPr marL="285750" indent="-285750" algn="l">
              <a:lnSpc>
                <a:spcPct val="90000"/>
              </a:lnSpc>
              <a:buFont typeface="Arial" panose="020B0604020202020204" pitchFamily="34" charset="0"/>
              <a:buChar char="•"/>
            </a:pPr>
            <a:r>
              <a:rPr lang="en-US" b="1" dirty="0">
                <a:solidFill>
                  <a:srgbClr val="FF0000"/>
                </a:solidFill>
                <a:latin typeface="+mn-lt"/>
              </a:rPr>
              <a:t>Neutron Sources</a:t>
            </a:r>
          </a:p>
          <a:p>
            <a:pPr marL="285750" indent="-285750" algn="l">
              <a:lnSpc>
                <a:spcPct val="90000"/>
              </a:lnSpc>
              <a:buFont typeface="Arial" panose="020B0604020202020204" pitchFamily="34" charset="0"/>
              <a:buChar char="•"/>
            </a:pPr>
            <a:r>
              <a:rPr lang="en-US" b="1" dirty="0">
                <a:solidFill>
                  <a:srgbClr val="0070C0"/>
                </a:solidFill>
                <a:latin typeface="+mn-lt"/>
              </a:rPr>
              <a:t>Light Sources</a:t>
            </a:r>
          </a:p>
          <a:p>
            <a:pPr marL="285750" indent="-285750" algn="l">
              <a:lnSpc>
                <a:spcPct val="90000"/>
              </a:lnSpc>
              <a:buFont typeface="Arial" panose="020B0604020202020204" pitchFamily="34" charset="0"/>
              <a:buChar char="•"/>
            </a:pPr>
            <a:r>
              <a:rPr lang="en-US" b="1" dirty="0">
                <a:solidFill>
                  <a:srgbClr val="00B050"/>
                </a:solidFill>
                <a:latin typeface="+mn-lt"/>
              </a:rPr>
              <a:t>Nanoscience Centers</a:t>
            </a:r>
          </a:p>
          <a:p>
            <a:pPr marL="285750" indent="-285750" algn="l">
              <a:lnSpc>
                <a:spcPct val="90000"/>
              </a:lnSpc>
              <a:buFont typeface="Arial" panose="020B0604020202020204" pitchFamily="34" charset="0"/>
              <a:buChar char="•"/>
            </a:pPr>
            <a:r>
              <a:rPr lang="en-US" b="1" dirty="0">
                <a:solidFill>
                  <a:srgbClr val="FFC000"/>
                </a:solidFill>
                <a:latin typeface="+mn-lt"/>
              </a:rPr>
              <a:t>Computing</a:t>
            </a:r>
          </a:p>
        </p:txBody>
      </p:sp>
      <p:sp>
        <p:nvSpPr>
          <p:cNvPr id="7" name="TextBox 6">
            <a:extLst>
              <a:ext uri="{FF2B5EF4-FFF2-40B4-BE49-F238E27FC236}">
                <a16:creationId xmlns:a16="http://schemas.microsoft.com/office/drawing/2014/main" id="{294E2867-26A6-417A-AC0B-86E778A5E2F3}"/>
              </a:ext>
            </a:extLst>
          </p:cNvPr>
          <p:cNvSpPr txBox="1"/>
          <p:nvPr/>
        </p:nvSpPr>
        <p:spPr>
          <a:xfrm>
            <a:off x="7982858" y="5770744"/>
            <a:ext cx="3961341" cy="341632"/>
          </a:xfrm>
          <a:prstGeom prst="rect">
            <a:avLst/>
          </a:prstGeom>
          <a:noFill/>
        </p:spPr>
        <p:txBody>
          <a:bodyPr wrap="none" rtlCol="0">
            <a:spAutoFit/>
          </a:bodyPr>
          <a:lstStyle/>
          <a:p>
            <a:pPr algn="l">
              <a:lnSpc>
                <a:spcPct val="90000"/>
              </a:lnSpc>
            </a:pPr>
            <a:r>
              <a:rPr lang="en-US" dirty="0">
                <a:latin typeface="+mn-lt"/>
              </a:rPr>
              <a:t>28 Office of Science User Facilities</a:t>
            </a:r>
          </a:p>
        </p:txBody>
      </p:sp>
    </p:spTree>
    <p:extLst>
      <p:ext uri="{BB962C8B-B14F-4D97-AF65-F5344CB8AC3E}">
        <p14:creationId xmlns:p14="http://schemas.microsoft.com/office/powerpoint/2010/main" val="24209606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2" name="Rectangle 761">
            <a:extLst>
              <a:ext uri="{FF2B5EF4-FFF2-40B4-BE49-F238E27FC236}">
                <a16:creationId xmlns:a16="http://schemas.microsoft.com/office/drawing/2014/main" id="{CEC82175-DA51-4777-BEAC-81868500777C}"/>
              </a:ext>
            </a:extLst>
          </p:cNvPr>
          <p:cNvSpPr/>
          <p:nvPr/>
        </p:nvSpPr>
        <p:spPr>
          <a:xfrm rot="14768779">
            <a:off x="5192211" y="5367449"/>
            <a:ext cx="640080" cy="27432"/>
          </a:xfrm>
          <a:prstGeom prst="rect">
            <a:avLst/>
          </a:prstGeom>
          <a:solidFill>
            <a:schemeClr val="accent1"/>
          </a:solidFill>
          <a:effectLst>
            <a:outerShdw blurRad="101600" sx="102000" sy="102000" algn="ctr" rotWithShape="0">
              <a:prstClr val="black">
                <a:alpha val="20000"/>
              </a:prstClr>
            </a:outerShdw>
          </a:effectLst>
        </p:spPr>
        <p:style>
          <a:lnRef idx="0">
            <a:schemeClr val="accent1">
              <a:tint val="60000"/>
              <a:hueOff val="0"/>
              <a:satOff val="0"/>
              <a:lumOff val="0"/>
              <a:alphaOff val="0"/>
            </a:schemeClr>
          </a:lnRef>
          <a:fillRef idx="1">
            <a:schemeClr val="accent1">
              <a:tint val="60000"/>
              <a:hueOff val="0"/>
              <a:satOff val="0"/>
              <a:lumOff val="0"/>
              <a:alphaOff val="0"/>
            </a:schemeClr>
          </a:fillRef>
          <a:effectRef idx="1">
            <a:schemeClr val="accent1">
              <a:tint val="60000"/>
              <a:hueOff val="0"/>
              <a:satOff val="0"/>
              <a:lumOff val="0"/>
              <a:alphaOff val="0"/>
            </a:schemeClr>
          </a:effectRef>
          <a:fontRef idx="minor">
            <a:schemeClr val="dk1">
              <a:hueOff val="0"/>
              <a:satOff val="0"/>
              <a:lumOff val="0"/>
              <a:alphaOff val="0"/>
            </a:schemeClr>
          </a:fontRef>
        </p:style>
      </p:sp>
      <p:grpSp>
        <p:nvGrpSpPr>
          <p:cNvPr id="759" name="Group 758">
            <a:extLst>
              <a:ext uri="{FF2B5EF4-FFF2-40B4-BE49-F238E27FC236}">
                <a16:creationId xmlns:a16="http://schemas.microsoft.com/office/drawing/2014/main" id="{C84525AC-CE88-4DD9-9773-46FFFEC7603C}"/>
              </a:ext>
            </a:extLst>
          </p:cNvPr>
          <p:cNvGrpSpPr/>
          <p:nvPr/>
        </p:nvGrpSpPr>
        <p:grpSpPr>
          <a:xfrm>
            <a:off x="545023" y="1424950"/>
            <a:ext cx="11425237" cy="4819099"/>
            <a:chOff x="666750" y="2022476"/>
            <a:chExt cx="10139363" cy="4276724"/>
          </a:xfrm>
          <a:solidFill>
            <a:schemeClr val="accent1">
              <a:lumMod val="60000"/>
              <a:lumOff val="40000"/>
              <a:alpha val="34000"/>
            </a:schemeClr>
          </a:solidFill>
        </p:grpSpPr>
        <p:grpSp>
          <p:nvGrpSpPr>
            <p:cNvPr id="102" name="Group 286">
              <a:extLst>
                <a:ext uri="{FF2B5EF4-FFF2-40B4-BE49-F238E27FC236}">
                  <a16:creationId xmlns:a16="http://schemas.microsoft.com/office/drawing/2014/main" id="{76A91CE8-E251-44D3-A440-DE0E83B35D08}"/>
                </a:ext>
              </a:extLst>
            </p:cNvPr>
            <p:cNvGrpSpPr>
              <a:grpSpLocks/>
            </p:cNvGrpSpPr>
            <p:nvPr/>
          </p:nvGrpSpPr>
          <p:grpSpPr bwMode="auto">
            <a:xfrm>
              <a:off x="666750" y="2127250"/>
              <a:ext cx="7710488" cy="4024312"/>
              <a:chOff x="420" y="1340"/>
              <a:chExt cx="4857" cy="2535"/>
            </a:xfrm>
            <a:grpFill/>
          </p:grpSpPr>
          <p:sp>
            <p:nvSpPr>
              <p:cNvPr id="559" name="Freeform 86">
                <a:extLst>
                  <a:ext uri="{FF2B5EF4-FFF2-40B4-BE49-F238E27FC236}">
                    <a16:creationId xmlns:a16="http://schemas.microsoft.com/office/drawing/2014/main" id="{9E0950F3-0569-429C-BAEF-970A0B717EA6}"/>
                  </a:ext>
                </a:extLst>
              </p:cNvPr>
              <p:cNvSpPr>
                <a:spLocks/>
              </p:cNvSpPr>
              <p:nvPr/>
            </p:nvSpPr>
            <p:spPr bwMode="auto">
              <a:xfrm>
                <a:off x="646" y="1708"/>
                <a:ext cx="32" cy="10"/>
              </a:xfrm>
              <a:custGeom>
                <a:avLst/>
                <a:gdLst>
                  <a:gd name="T0" fmla="*/ 1 w 95"/>
                  <a:gd name="T1" fmla="*/ 12 h 32"/>
                  <a:gd name="T2" fmla="*/ 30 w 95"/>
                  <a:gd name="T3" fmla="*/ 10 h 32"/>
                  <a:gd name="T4" fmla="*/ 45 w 95"/>
                  <a:gd name="T5" fmla="*/ 7 h 32"/>
                  <a:gd name="T6" fmla="*/ 62 w 95"/>
                  <a:gd name="T7" fmla="*/ 4 h 32"/>
                  <a:gd name="T8" fmla="*/ 66 w 95"/>
                  <a:gd name="T9" fmla="*/ 5 h 32"/>
                  <a:gd name="T10" fmla="*/ 75 w 95"/>
                  <a:gd name="T11" fmla="*/ 5 h 32"/>
                  <a:gd name="T12" fmla="*/ 79 w 95"/>
                  <a:gd name="T13" fmla="*/ 20 h 32"/>
                  <a:gd name="T14" fmla="*/ 79 w 95"/>
                  <a:gd name="T15" fmla="*/ 32 h 32"/>
                  <a:gd name="T16" fmla="*/ 73 w 95"/>
                  <a:gd name="T17" fmla="*/ 30 h 32"/>
                  <a:gd name="T18" fmla="*/ 35 w 95"/>
                  <a:gd name="T19" fmla="*/ 30 h 32"/>
                  <a:gd name="T20" fmla="*/ 8 w 95"/>
                  <a:gd name="T21" fmla="*/ 22 h 32"/>
                  <a:gd name="T22" fmla="*/ 1 w 95"/>
                  <a:gd name="T23" fmla="*/ 1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5" h="32">
                    <a:moveTo>
                      <a:pt x="1" y="12"/>
                    </a:moveTo>
                    <a:cubicBezTo>
                      <a:pt x="1" y="12"/>
                      <a:pt x="17" y="10"/>
                      <a:pt x="30" y="10"/>
                    </a:cubicBezTo>
                    <a:cubicBezTo>
                      <a:pt x="30" y="10"/>
                      <a:pt x="42" y="6"/>
                      <a:pt x="45" y="7"/>
                    </a:cubicBezTo>
                    <a:cubicBezTo>
                      <a:pt x="45" y="7"/>
                      <a:pt x="50" y="1"/>
                      <a:pt x="62" y="4"/>
                    </a:cubicBezTo>
                    <a:cubicBezTo>
                      <a:pt x="66" y="5"/>
                      <a:pt x="66" y="5"/>
                      <a:pt x="66" y="5"/>
                    </a:cubicBezTo>
                    <a:cubicBezTo>
                      <a:pt x="66" y="5"/>
                      <a:pt x="73" y="0"/>
                      <a:pt x="75" y="5"/>
                    </a:cubicBezTo>
                    <a:cubicBezTo>
                      <a:pt x="75" y="5"/>
                      <a:pt x="80" y="12"/>
                      <a:pt x="79" y="20"/>
                    </a:cubicBezTo>
                    <a:cubicBezTo>
                      <a:pt x="79" y="20"/>
                      <a:pt x="95" y="32"/>
                      <a:pt x="79" y="32"/>
                    </a:cubicBezTo>
                    <a:cubicBezTo>
                      <a:pt x="73" y="30"/>
                      <a:pt x="73" y="30"/>
                      <a:pt x="73" y="30"/>
                    </a:cubicBezTo>
                    <a:cubicBezTo>
                      <a:pt x="35" y="30"/>
                      <a:pt x="35" y="30"/>
                      <a:pt x="35" y="30"/>
                    </a:cubicBezTo>
                    <a:cubicBezTo>
                      <a:pt x="35" y="30"/>
                      <a:pt x="23" y="23"/>
                      <a:pt x="8" y="22"/>
                    </a:cubicBezTo>
                    <a:cubicBezTo>
                      <a:pt x="8" y="22"/>
                      <a:pt x="0" y="16"/>
                      <a:pt x="1"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0" name="Freeform 87">
                <a:extLst>
                  <a:ext uri="{FF2B5EF4-FFF2-40B4-BE49-F238E27FC236}">
                    <a16:creationId xmlns:a16="http://schemas.microsoft.com/office/drawing/2014/main" id="{3534E77A-041F-43F0-B80C-E49771F59DD9}"/>
                  </a:ext>
                </a:extLst>
              </p:cNvPr>
              <p:cNvSpPr>
                <a:spLocks/>
              </p:cNvSpPr>
              <p:nvPr/>
            </p:nvSpPr>
            <p:spPr bwMode="auto">
              <a:xfrm>
                <a:off x="776" y="1804"/>
                <a:ext cx="3" cy="3"/>
              </a:xfrm>
              <a:custGeom>
                <a:avLst/>
                <a:gdLst>
                  <a:gd name="T0" fmla="*/ 0 w 3"/>
                  <a:gd name="T1" fmla="*/ 3 h 3"/>
                  <a:gd name="T2" fmla="*/ 0 w 3"/>
                  <a:gd name="T3" fmla="*/ 1 h 3"/>
                  <a:gd name="T4" fmla="*/ 2 w 3"/>
                  <a:gd name="T5" fmla="*/ 0 h 3"/>
                  <a:gd name="T6" fmla="*/ 3 w 3"/>
                  <a:gd name="T7" fmla="*/ 3 h 3"/>
                  <a:gd name="T8" fmla="*/ 0 w 3"/>
                  <a:gd name="T9" fmla="*/ 3 h 3"/>
                </a:gdLst>
                <a:ahLst/>
                <a:cxnLst>
                  <a:cxn ang="0">
                    <a:pos x="T0" y="T1"/>
                  </a:cxn>
                  <a:cxn ang="0">
                    <a:pos x="T2" y="T3"/>
                  </a:cxn>
                  <a:cxn ang="0">
                    <a:pos x="T4" y="T5"/>
                  </a:cxn>
                  <a:cxn ang="0">
                    <a:pos x="T6" y="T7"/>
                  </a:cxn>
                  <a:cxn ang="0">
                    <a:pos x="T8" y="T9"/>
                  </a:cxn>
                </a:cxnLst>
                <a:rect l="0" t="0" r="r" b="b"/>
                <a:pathLst>
                  <a:path w="3" h="3">
                    <a:moveTo>
                      <a:pt x="0" y="3"/>
                    </a:moveTo>
                    <a:lnTo>
                      <a:pt x="0" y="1"/>
                    </a:lnTo>
                    <a:lnTo>
                      <a:pt x="2" y="0"/>
                    </a:lnTo>
                    <a:lnTo>
                      <a:pt x="3" y="3"/>
                    </a:lnTo>
                    <a:lnTo>
                      <a:pt x="0"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1" name="Freeform 88">
                <a:extLst>
                  <a:ext uri="{FF2B5EF4-FFF2-40B4-BE49-F238E27FC236}">
                    <a16:creationId xmlns:a16="http://schemas.microsoft.com/office/drawing/2014/main" id="{7BE2630A-8FB2-499B-961D-E4C2DE2A0E89}"/>
                  </a:ext>
                </a:extLst>
              </p:cNvPr>
              <p:cNvSpPr>
                <a:spLocks/>
              </p:cNvSpPr>
              <p:nvPr/>
            </p:nvSpPr>
            <p:spPr bwMode="auto">
              <a:xfrm>
                <a:off x="761" y="1801"/>
                <a:ext cx="8" cy="5"/>
              </a:xfrm>
              <a:custGeom>
                <a:avLst/>
                <a:gdLst>
                  <a:gd name="T0" fmla="*/ 22 w 25"/>
                  <a:gd name="T1" fmla="*/ 16 h 16"/>
                  <a:gd name="T2" fmla="*/ 22 w 25"/>
                  <a:gd name="T3" fmla="*/ 2 h 16"/>
                  <a:gd name="T4" fmla="*/ 14 w 25"/>
                  <a:gd name="T5" fmla="*/ 2 h 16"/>
                  <a:gd name="T6" fmla="*/ 16 w 25"/>
                  <a:gd name="T7" fmla="*/ 6 h 16"/>
                  <a:gd name="T8" fmla="*/ 10 w 25"/>
                  <a:gd name="T9" fmla="*/ 5 h 16"/>
                  <a:gd name="T10" fmla="*/ 8 w 25"/>
                  <a:gd name="T11" fmla="*/ 0 h 16"/>
                  <a:gd name="T12" fmla="*/ 2 w 25"/>
                  <a:gd name="T13" fmla="*/ 1 h 16"/>
                  <a:gd name="T14" fmla="*/ 3 w 25"/>
                  <a:gd name="T15" fmla="*/ 13 h 16"/>
                  <a:gd name="T16" fmla="*/ 8 w 25"/>
                  <a:gd name="T17" fmla="*/ 13 h 16"/>
                  <a:gd name="T18" fmla="*/ 9 w 25"/>
                  <a:gd name="T19" fmla="*/ 9 h 16"/>
                  <a:gd name="T20" fmla="*/ 15 w 25"/>
                  <a:gd name="T21" fmla="*/ 9 h 16"/>
                  <a:gd name="T22" fmla="*/ 22 w 25"/>
                  <a:gd name="T23"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 h="16">
                    <a:moveTo>
                      <a:pt x="22" y="16"/>
                    </a:moveTo>
                    <a:cubicBezTo>
                      <a:pt x="22" y="16"/>
                      <a:pt x="25" y="6"/>
                      <a:pt x="22" y="2"/>
                    </a:cubicBezTo>
                    <a:cubicBezTo>
                      <a:pt x="14" y="2"/>
                      <a:pt x="14" y="2"/>
                      <a:pt x="14" y="2"/>
                    </a:cubicBezTo>
                    <a:cubicBezTo>
                      <a:pt x="16" y="6"/>
                      <a:pt x="16" y="6"/>
                      <a:pt x="16" y="6"/>
                    </a:cubicBezTo>
                    <a:cubicBezTo>
                      <a:pt x="10" y="5"/>
                      <a:pt x="10" y="5"/>
                      <a:pt x="10" y="5"/>
                    </a:cubicBezTo>
                    <a:cubicBezTo>
                      <a:pt x="8" y="0"/>
                      <a:pt x="8" y="0"/>
                      <a:pt x="8" y="0"/>
                    </a:cubicBezTo>
                    <a:cubicBezTo>
                      <a:pt x="2" y="1"/>
                      <a:pt x="2" y="1"/>
                      <a:pt x="2" y="1"/>
                    </a:cubicBezTo>
                    <a:cubicBezTo>
                      <a:pt x="2" y="1"/>
                      <a:pt x="0" y="10"/>
                      <a:pt x="3" y="13"/>
                    </a:cubicBezTo>
                    <a:cubicBezTo>
                      <a:pt x="8" y="13"/>
                      <a:pt x="8" y="13"/>
                      <a:pt x="8" y="13"/>
                    </a:cubicBezTo>
                    <a:cubicBezTo>
                      <a:pt x="9" y="9"/>
                      <a:pt x="9" y="9"/>
                      <a:pt x="9" y="9"/>
                    </a:cubicBezTo>
                    <a:cubicBezTo>
                      <a:pt x="15" y="9"/>
                      <a:pt x="15" y="9"/>
                      <a:pt x="15" y="9"/>
                    </a:cubicBezTo>
                    <a:cubicBezTo>
                      <a:pt x="15" y="9"/>
                      <a:pt x="17" y="15"/>
                      <a:pt x="22"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2" name="Freeform 89">
                <a:extLst>
                  <a:ext uri="{FF2B5EF4-FFF2-40B4-BE49-F238E27FC236}">
                    <a16:creationId xmlns:a16="http://schemas.microsoft.com/office/drawing/2014/main" id="{C7102E2C-F4B8-479A-8C13-9A38AABE2449}"/>
                  </a:ext>
                </a:extLst>
              </p:cNvPr>
              <p:cNvSpPr>
                <a:spLocks/>
              </p:cNvSpPr>
              <p:nvPr/>
            </p:nvSpPr>
            <p:spPr bwMode="auto">
              <a:xfrm>
                <a:off x="687" y="1806"/>
                <a:ext cx="32" cy="18"/>
              </a:xfrm>
              <a:custGeom>
                <a:avLst/>
                <a:gdLst>
                  <a:gd name="T0" fmla="*/ 7 w 96"/>
                  <a:gd name="T1" fmla="*/ 35 h 54"/>
                  <a:gd name="T2" fmla="*/ 7 w 96"/>
                  <a:gd name="T3" fmla="*/ 28 h 54"/>
                  <a:gd name="T4" fmla="*/ 17 w 96"/>
                  <a:gd name="T5" fmla="*/ 28 h 54"/>
                  <a:gd name="T6" fmla="*/ 44 w 96"/>
                  <a:gd name="T7" fmla="*/ 13 h 54"/>
                  <a:gd name="T8" fmla="*/ 59 w 96"/>
                  <a:gd name="T9" fmla="*/ 10 h 54"/>
                  <a:gd name="T10" fmla="*/ 85 w 96"/>
                  <a:gd name="T11" fmla="*/ 10 h 54"/>
                  <a:gd name="T12" fmla="*/ 90 w 96"/>
                  <a:gd name="T13" fmla="*/ 26 h 54"/>
                  <a:gd name="T14" fmla="*/ 80 w 96"/>
                  <a:gd name="T15" fmla="*/ 28 h 54"/>
                  <a:gd name="T16" fmla="*/ 35 w 96"/>
                  <a:gd name="T17" fmla="*/ 32 h 54"/>
                  <a:gd name="T18" fmla="*/ 25 w 96"/>
                  <a:gd name="T19" fmla="*/ 41 h 54"/>
                  <a:gd name="T20" fmla="*/ 7 w 96"/>
                  <a:gd name="T21" fmla="*/ 35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6" h="54">
                    <a:moveTo>
                      <a:pt x="7" y="35"/>
                    </a:moveTo>
                    <a:cubicBezTo>
                      <a:pt x="7" y="35"/>
                      <a:pt x="0" y="28"/>
                      <a:pt x="7" y="28"/>
                    </a:cubicBezTo>
                    <a:cubicBezTo>
                      <a:pt x="17" y="28"/>
                      <a:pt x="17" y="28"/>
                      <a:pt x="17" y="28"/>
                    </a:cubicBezTo>
                    <a:cubicBezTo>
                      <a:pt x="17" y="28"/>
                      <a:pt x="29" y="10"/>
                      <a:pt x="44" y="13"/>
                    </a:cubicBezTo>
                    <a:cubicBezTo>
                      <a:pt x="44" y="13"/>
                      <a:pt x="52" y="9"/>
                      <a:pt x="59" y="10"/>
                    </a:cubicBezTo>
                    <a:cubicBezTo>
                      <a:pt x="59" y="10"/>
                      <a:pt x="75" y="0"/>
                      <a:pt x="85" y="10"/>
                    </a:cubicBezTo>
                    <a:cubicBezTo>
                      <a:pt x="85" y="10"/>
                      <a:pt x="96" y="18"/>
                      <a:pt x="90" y="26"/>
                    </a:cubicBezTo>
                    <a:cubicBezTo>
                      <a:pt x="80" y="28"/>
                      <a:pt x="80" y="28"/>
                      <a:pt x="80" y="28"/>
                    </a:cubicBezTo>
                    <a:cubicBezTo>
                      <a:pt x="80" y="28"/>
                      <a:pt x="64" y="33"/>
                      <a:pt x="35" y="32"/>
                    </a:cubicBezTo>
                    <a:cubicBezTo>
                      <a:pt x="35" y="32"/>
                      <a:pt x="33" y="40"/>
                      <a:pt x="25" y="41"/>
                    </a:cubicBezTo>
                    <a:cubicBezTo>
                      <a:pt x="25" y="41"/>
                      <a:pt x="13" y="54"/>
                      <a:pt x="7"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3" name="Freeform 90">
                <a:extLst>
                  <a:ext uri="{FF2B5EF4-FFF2-40B4-BE49-F238E27FC236}">
                    <a16:creationId xmlns:a16="http://schemas.microsoft.com/office/drawing/2014/main" id="{3CFF484B-F008-46E2-843A-E1B8D19B88FE}"/>
                  </a:ext>
                </a:extLst>
              </p:cNvPr>
              <p:cNvSpPr>
                <a:spLocks/>
              </p:cNvSpPr>
              <p:nvPr/>
            </p:nvSpPr>
            <p:spPr bwMode="auto">
              <a:xfrm>
                <a:off x="679" y="1823"/>
                <a:ext cx="4" cy="6"/>
              </a:xfrm>
              <a:custGeom>
                <a:avLst/>
                <a:gdLst>
                  <a:gd name="T0" fmla="*/ 0 w 10"/>
                  <a:gd name="T1" fmla="*/ 14 h 18"/>
                  <a:gd name="T2" fmla="*/ 9 w 10"/>
                  <a:gd name="T3" fmla="*/ 9 h 18"/>
                  <a:gd name="T4" fmla="*/ 0 w 10"/>
                  <a:gd name="T5" fmla="*/ 14 h 18"/>
                </a:gdLst>
                <a:ahLst/>
                <a:cxnLst>
                  <a:cxn ang="0">
                    <a:pos x="T0" y="T1"/>
                  </a:cxn>
                  <a:cxn ang="0">
                    <a:pos x="T2" y="T3"/>
                  </a:cxn>
                  <a:cxn ang="0">
                    <a:pos x="T4" y="T5"/>
                  </a:cxn>
                </a:cxnLst>
                <a:rect l="0" t="0" r="r" b="b"/>
                <a:pathLst>
                  <a:path w="10" h="18">
                    <a:moveTo>
                      <a:pt x="0" y="14"/>
                    </a:moveTo>
                    <a:cubicBezTo>
                      <a:pt x="0" y="14"/>
                      <a:pt x="3" y="0"/>
                      <a:pt x="9" y="9"/>
                    </a:cubicBezTo>
                    <a:cubicBezTo>
                      <a:pt x="9" y="9"/>
                      <a:pt x="10" y="18"/>
                      <a:pt x="0"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4" name="Freeform 91">
                <a:extLst>
                  <a:ext uri="{FF2B5EF4-FFF2-40B4-BE49-F238E27FC236}">
                    <a16:creationId xmlns:a16="http://schemas.microsoft.com/office/drawing/2014/main" id="{B7DF59C9-1BBB-4711-B6FF-77ABD373E033}"/>
                  </a:ext>
                </a:extLst>
              </p:cNvPr>
              <p:cNvSpPr>
                <a:spLocks/>
              </p:cNvSpPr>
              <p:nvPr/>
            </p:nvSpPr>
            <p:spPr bwMode="auto">
              <a:xfrm>
                <a:off x="670" y="1824"/>
                <a:ext cx="3" cy="3"/>
              </a:xfrm>
              <a:custGeom>
                <a:avLst/>
                <a:gdLst>
                  <a:gd name="T0" fmla="*/ 0 w 3"/>
                  <a:gd name="T1" fmla="*/ 3 h 3"/>
                  <a:gd name="T2" fmla="*/ 0 w 3"/>
                  <a:gd name="T3" fmla="*/ 0 h 3"/>
                  <a:gd name="T4" fmla="*/ 3 w 3"/>
                  <a:gd name="T5" fmla="*/ 0 h 3"/>
                  <a:gd name="T6" fmla="*/ 2 w 3"/>
                  <a:gd name="T7" fmla="*/ 3 h 3"/>
                  <a:gd name="T8" fmla="*/ 0 w 3"/>
                  <a:gd name="T9" fmla="*/ 3 h 3"/>
                </a:gdLst>
                <a:ahLst/>
                <a:cxnLst>
                  <a:cxn ang="0">
                    <a:pos x="T0" y="T1"/>
                  </a:cxn>
                  <a:cxn ang="0">
                    <a:pos x="T2" y="T3"/>
                  </a:cxn>
                  <a:cxn ang="0">
                    <a:pos x="T4" y="T5"/>
                  </a:cxn>
                  <a:cxn ang="0">
                    <a:pos x="T6" y="T7"/>
                  </a:cxn>
                  <a:cxn ang="0">
                    <a:pos x="T8" y="T9"/>
                  </a:cxn>
                </a:cxnLst>
                <a:rect l="0" t="0" r="r" b="b"/>
                <a:pathLst>
                  <a:path w="3" h="3">
                    <a:moveTo>
                      <a:pt x="0" y="3"/>
                    </a:moveTo>
                    <a:lnTo>
                      <a:pt x="0" y="0"/>
                    </a:lnTo>
                    <a:lnTo>
                      <a:pt x="3" y="0"/>
                    </a:lnTo>
                    <a:lnTo>
                      <a:pt x="2" y="3"/>
                    </a:lnTo>
                    <a:lnTo>
                      <a:pt x="0"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5" name="Freeform 92">
                <a:extLst>
                  <a:ext uri="{FF2B5EF4-FFF2-40B4-BE49-F238E27FC236}">
                    <a16:creationId xmlns:a16="http://schemas.microsoft.com/office/drawing/2014/main" id="{C88E43DD-117A-4B4A-9062-7C9123997884}"/>
                  </a:ext>
                </a:extLst>
              </p:cNvPr>
              <p:cNvSpPr>
                <a:spLocks/>
              </p:cNvSpPr>
              <p:nvPr/>
            </p:nvSpPr>
            <p:spPr bwMode="auto">
              <a:xfrm>
                <a:off x="650" y="1826"/>
                <a:ext cx="15" cy="13"/>
              </a:xfrm>
              <a:custGeom>
                <a:avLst/>
                <a:gdLst>
                  <a:gd name="T0" fmla="*/ 39 w 46"/>
                  <a:gd name="T1" fmla="*/ 22 h 40"/>
                  <a:gd name="T2" fmla="*/ 45 w 46"/>
                  <a:gd name="T3" fmla="*/ 22 h 40"/>
                  <a:gd name="T4" fmla="*/ 46 w 46"/>
                  <a:gd name="T5" fmla="*/ 11 h 40"/>
                  <a:gd name="T6" fmla="*/ 41 w 46"/>
                  <a:gd name="T7" fmla="*/ 11 h 40"/>
                  <a:gd name="T8" fmla="*/ 36 w 46"/>
                  <a:gd name="T9" fmla="*/ 14 h 40"/>
                  <a:gd name="T10" fmla="*/ 23 w 46"/>
                  <a:gd name="T11" fmla="*/ 8 h 40"/>
                  <a:gd name="T12" fmla="*/ 1 w 46"/>
                  <a:gd name="T13" fmla="*/ 11 h 40"/>
                  <a:gd name="T14" fmla="*/ 0 w 46"/>
                  <a:gd name="T15" fmla="*/ 20 h 40"/>
                  <a:gd name="T16" fmla="*/ 6 w 46"/>
                  <a:gd name="T17" fmla="*/ 24 h 40"/>
                  <a:gd name="T18" fmla="*/ 5 w 46"/>
                  <a:gd name="T19" fmla="*/ 37 h 40"/>
                  <a:gd name="T20" fmla="*/ 19 w 46"/>
                  <a:gd name="T21" fmla="*/ 35 h 40"/>
                  <a:gd name="T22" fmla="*/ 25 w 46"/>
                  <a:gd name="T23" fmla="*/ 30 h 40"/>
                  <a:gd name="T24" fmla="*/ 35 w 46"/>
                  <a:gd name="T25" fmla="*/ 26 h 40"/>
                  <a:gd name="T26" fmla="*/ 39 w 46"/>
                  <a:gd name="T27" fmla="*/ 22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6" h="40">
                    <a:moveTo>
                      <a:pt x="39" y="22"/>
                    </a:moveTo>
                    <a:cubicBezTo>
                      <a:pt x="45" y="22"/>
                      <a:pt x="45" y="22"/>
                      <a:pt x="45" y="22"/>
                    </a:cubicBezTo>
                    <a:cubicBezTo>
                      <a:pt x="46" y="11"/>
                      <a:pt x="46" y="11"/>
                      <a:pt x="46" y="11"/>
                    </a:cubicBezTo>
                    <a:cubicBezTo>
                      <a:pt x="41" y="11"/>
                      <a:pt x="41" y="11"/>
                      <a:pt x="41" y="11"/>
                    </a:cubicBezTo>
                    <a:cubicBezTo>
                      <a:pt x="36" y="14"/>
                      <a:pt x="36" y="14"/>
                      <a:pt x="36" y="14"/>
                    </a:cubicBezTo>
                    <a:cubicBezTo>
                      <a:pt x="36" y="14"/>
                      <a:pt x="31" y="0"/>
                      <a:pt x="23" y="8"/>
                    </a:cubicBezTo>
                    <a:cubicBezTo>
                      <a:pt x="23" y="8"/>
                      <a:pt x="6" y="4"/>
                      <a:pt x="1" y="11"/>
                    </a:cubicBezTo>
                    <a:cubicBezTo>
                      <a:pt x="0" y="20"/>
                      <a:pt x="0" y="20"/>
                      <a:pt x="0" y="20"/>
                    </a:cubicBezTo>
                    <a:cubicBezTo>
                      <a:pt x="6" y="24"/>
                      <a:pt x="6" y="24"/>
                      <a:pt x="6" y="24"/>
                    </a:cubicBezTo>
                    <a:cubicBezTo>
                      <a:pt x="6" y="24"/>
                      <a:pt x="2" y="33"/>
                      <a:pt x="5" y="37"/>
                    </a:cubicBezTo>
                    <a:cubicBezTo>
                      <a:pt x="5" y="37"/>
                      <a:pt x="15" y="40"/>
                      <a:pt x="19" y="35"/>
                    </a:cubicBezTo>
                    <a:cubicBezTo>
                      <a:pt x="25" y="30"/>
                      <a:pt x="25" y="30"/>
                      <a:pt x="25" y="30"/>
                    </a:cubicBezTo>
                    <a:cubicBezTo>
                      <a:pt x="35" y="26"/>
                      <a:pt x="35" y="26"/>
                      <a:pt x="35" y="26"/>
                    </a:cubicBezTo>
                    <a:lnTo>
                      <a:pt x="39" y="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6" name="Freeform 93">
                <a:extLst>
                  <a:ext uri="{FF2B5EF4-FFF2-40B4-BE49-F238E27FC236}">
                    <a16:creationId xmlns:a16="http://schemas.microsoft.com/office/drawing/2014/main" id="{B74954C9-E4FB-4BA1-A134-5330BFF73EE2}"/>
                  </a:ext>
                </a:extLst>
              </p:cNvPr>
              <p:cNvSpPr>
                <a:spLocks/>
              </p:cNvSpPr>
              <p:nvPr/>
            </p:nvSpPr>
            <p:spPr bwMode="auto">
              <a:xfrm>
                <a:off x="639" y="1835"/>
                <a:ext cx="9" cy="7"/>
              </a:xfrm>
              <a:custGeom>
                <a:avLst/>
                <a:gdLst>
                  <a:gd name="T0" fmla="*/ 28 w 28"/>
                  <a:gd name="T1" fmla="*/ 16 h 21"/>
                  <a:gd name="T2" fmla="*/ 19 w 28"/>
                  <a:gd name="T3" fmla="*/ 8 h 21"/>
                  <a:gd name="T4" fmla="*/ 0 w 28"/>
                  <a:gd name="T5" fmla="*/ 11 h 21"/>
                  <a:gd name="T6" fmla="*/ 4 w 28"/>
                  <a:gd name="T7" fmla="*/ 21 h 21"/>
                  <a:gd name="T8" fmla="*/ 18 w 28"/>
                  <a:gd name="T9" fmla="*/ 19 h 21"/>
                  <a:gd name="T10" fmla="*/ 28 w 28"/>
                  <a:gd name="T11" fmla="*/ 16 h 21"/>
                </a:gdLst>
                <a:ahLst/>
                <a:cxnLst>
                  <a:cxn ang="0">
                    <a:pos x="T0" y="T1"/>
                  </a:cxn>
                  <a:cxn ang="0">
                    <a:pos x="T2" y="T3"/>
                  </a:cxn>
                  <a:cxn ang="0">
                    <a:pos x="T4" y="T5"/>
                  </a:cxn>
                  <a:cxn ang="0">
                    <a:pos x="T6" y="T7"/>
                  </a:cxn>
                  <a:cxn ang="0">
                    <a:pos x="T8" y="T9"/>
                  </a:cxn>
                  <a:cxn ang="0">
                    <a:pos x="T10" y="T11"/>
                  </a:cxn>
                </a:cxnLst>
                <a:rect l="0" t="0" r="r" b="b"/>
                <a:pathLst>
                  <a:path w="28" h="21">
                    <a:moveTo>
                      <a:pt x="28" y="16"/>
                    </a:moveTo>
                    <a:cubicBezTo>
                      <a:pt x="28" y="16"/>
                      <a:pt x="26" y="0"/>
                      <a:pt x="19" y="8"/>
                    </a:cubicBezTo>
                    <a:cubicBezTo>
                      <a:pt x="0" y="11"/>
                      <a:pt x="0" y="11"/>
                      <a:pt x="0" y="11"/>
                    </a:cubicBezTo>
                    <a:cubicBezTo>
                      <a:pt x="0" y="11"/>
                      <a:pt x="1" y="21"/>
                      <a:pt x="4" y="21"/>
                    </a:cubicBezTo>
                    <a:cubicBezTo>
                      <a:pt x="18" y="19"/>
                      <a:pt x="18" y="19"/>
                      <a:pt x="18" y="19"/>
                    </a:cubicBezTo>
                    <a:cubicBezTo>
                      <a:pt x="18" y="19"/>
                      <a:pt x="21" y="18"/>
                      <a:pt x="28"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7" name="Freeform 94">
                <a:extLst>
                  <a:ext uri="{FF2B5EF4-FFF2-40B4-BE49-F238E27FC236}">
                    <a16:creationId xmlns:a16="http://schemas.microsoft.com/office/drawing/2014/main" id="{62EF9691-DEFF-4CCC-A272-EFC61BE2FE9E}"/>
                  </a:ext>
                </a:extLst>
              </p:cNvPr>
              <p:cNvSpPr>
                <a:spLocks/>
              </p:cNvSpPr>
              <p:nvPr/>
            </p:nvSpPr>
            <p:spPr bwMode="auto">
              <a:xfrm>
                <a:off x="620" y="1835"/>
                <a:ext cx="19" cy="11"/>
              </a:xfrm>
              <a:custGeom>
                <a:avLst/>
                <a:gdLst>
                  <a:gd name="T0" fmla="*/ 9 w 60"/>
                  <a:gd name="T1" fmla="*/ 31 h 32"/>
                  <a:gd name="T2" fmla="*/ 2 w 60"/>
                  <a:gd name="T3" fmla="*/ 32 h 32"/>
                  <a:gd name="T4" fmla="*/ 13 w 60"/>
                  <a:gd name="T5" fmla="*/ 18 h 32"/>
                  <a:gd name="T6" fmla="*/ 23 w 60"/>
                  <a:gd name="T7" fmla="*/ 14 h 32"/>
                  <a:gd name="T8" fmla="*/ 36 w 60"/>
                  <a:gd name="T9" fmla="*/ 0 h 32"/>
                  <a:gd name="T10" fmla="*/ 46 w 60"/>
                  <a:gd name="T11" fmla="*/ 0 h 32"/>
                  <a:gd name="T12" fmla="*/ 46 w 60"/>
                  <a:gd name="T13" fmla="*/ 7 h 32"/>
                  <a:gd name="T14" fmla="*/ 49 w 60"/>
                  <a:gd name="T15" fmla="*/ 18 h 32"/>
                  <a:gd name="T16" fmla="*/ 42 w 60"/>
                  <a:gd name="T17" fmla="*/ 16 h 32"/>
                  <a:gd name="T18" fmla="*/ 9 w 60"/>
                  <a:gd name="T19" fmla="*/ 31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 h="32">
                    <a:moveTo>
                      <a:pt x="9" y="31"/>
                    </a:moveTo>
                    <a:cubicBezTo>
                      <a:pt x="2" y="32"/>
                      <a:pt x="2" y="32"/>
                      <a:pt x="2" y="32"/>
                    </a:cubicBezTo>
                    <a:cubicBezTo>
                      <a:pt x="2" y="32"/>
                      <a:pt x="0" y="17"/>
                      <a:pt x="13" y="18"/>
                    </a:cubicBezTo>
                    <a:cubicBezTo>
                      <a:pt x="23" y="14"/>
                      <a:pt x="23" y="14"/>
                      <a:pt x="23" y="14"/>
                    </a:cubicBezTo>
                    <a:cubicBezTo>
                      <a:pt x="23" y="14"/>
                      <a:pt x="28" y="0"/>
                      <a:pt x="36" y="0"/>
                    </a:cubicBezTo>
                    <a:cubicBezTo>
                      <a:pt x="46" y="0"/>
                      <a:pt x="46" y="0"/>
                      <a:pt x="46" y="0"/>
                    </a:cubicBezTo>
                    <a:cubicBezTo>
                      <a:pt x="46" y="7"/>
                      <a:pt x="46" y="7"/>
                      <a:pt x="46" y="7"/>
                    </a:cubicBezTo>
                    <a:cubicBezTo>
                      <a:pt x="46" y="7"/>
                      <a:pt x="60" y="18"/>
                      <a:pt x="49" y="18"/>
                    </a:cubicBezTo>
                    <a:cubicBezTo>
                      <a:pt x="42" y="16"/>
                      <a:pt x="42" y="16"/>
                      <a:pt x="42" y="16"/>
                    </a:cubicBezTo>
                    <a:cubicBezTo>
                      <a:pt x="42" y="16"/>
                      <a:pt x="16" y="25"/>
                      <a:pt x="9" y="3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8" name="Freeform 95">
                <a:extLst>
                  <a:ext uri="{FF2B5EF4-FFF2-40B4-BE49-F238E27FC236}">
                    <a16:creationId xmlns:a16="http://schemas.microsoft.com/office/drawing/2014/main" id="{44A624BA-ABDC-4876-96BF-F180F519EF5A}"/>
                  </a:ext>
                </a:extLst>
              </p:cNvPr>
              <p:cNvSpPr>
                <a:spLocks/>
              </p:cNvSpPr>
              <p:nvPr/>
            </p:nvSpPr>
            <p:spPr bwMode="auto">
              <a:xfrm>
                <a:off x="598" y="1848"/>
                <a:ext cx="4" cy="5"/>
              </a:xfrm>
              <a:custGeom>
                <a:avLst/>
                <a:gdLst>
                  <a:gd name="T0" fmla="*/ 10 w 13"/>
                  <a:gd name="T1" fmla="*/ 0 h 17"/>
                  <a:gd name="T2" fmla="*/ 0 w 13"/>
                  <a:gd name="T3" fmla="*/ 6 h 17"/>
                  <a:gd name="T4" fmla="*/ 10 w 13"/>
                  <a:gd name="T5" fmla="*/ 0 h 17"/>
                </a:gdLst>
                <a:ahLst/>
                <a:cxnLst>
                  <a:cxn ang="0">
                    <a:pos x="T0" y="T1"/>
                  </a:cxn>
                  <a:cxn ang="0">
                    <a:pos x="T2" y="T3"/>
                  </a:cxn>
                  <a:cxn ang="0">
                    <a:pos x="T4" y="T5"/>
                  </a:cxn>
                </a:cxnLst>
                <a:rect l="0" t="0" r="r" b="b"/>
                <a:pathLst>
                  <a:path w="13" h="17">
                    <a:moveTo>
                      <a:pt x="10" y="0"/>
                    </a:moveTo>
                    <a:cubicBezTo>
                      <a:pt x="10" y="0"/>
                      <a:pt x="0" y="1"/>
                      <a:pt x="0" y="6"/>
                    </a:cubicBezTo>
                    <a:cubicBezTo>
                      <a:pt x="0" y="6"/>
                      <a:pt x="13" y="17"/>
                      <a:pt x="1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9" name="Freeform 96">
                <a:extLst>
                  <a:ext uri="{FF2B5EF4-FFF2-40B4-BE49-F238E27FC236}">
                    <a16:creationId xmlns:a16="http://schemas.microsoft.com/office/drawing/2014/main" id="{26A17056-EF15-4E5B-AA3A-29C9ABE82645}"/>
                  </a:ext>
                </a:extLst>
              </p:cNvPr>
              <p:cNvSpPr>
                <a:spLocks/>
              </p:cNvSpPr>
              <p:nvPr/>
            </p:nvSpPr>
            <p:spPr bwMode="auto">
              <a:xfrm>
                <a:off x="510" y="1857"/>
                <a:ext cx="15" cy="10"/>
              </a:xfrm>
              <a:custGeom>
                <a:avLst/>
                <a:gdLst>
                  <a:gd name="T0" fmla="*/ 46 w 48"/>
                  <a:gd name="T1" fmla="*/ 0 h 32"/>
                  <a:gd name="T2" fmla="*/ 36 w 48"/>
                  <a:gd name="T3" fmla="*/ 2 h 32"/>
                  <a:gd name="T4" fmla="*/ 38 w 48"/>
                  <a:gd name="T5" fmla="*/ 9 h 32"/>
                  <a:gd name="T6" fmla="*/ 29 w 48"/>
                  <a:gd name="T7" fmla="*/ 10 h 32"/>
                  <a:gd name="T8" fmla="*/ 27 w 48"/>
                  <a:gd name="T9" fmla="*/ 12 h 32"/>
                  <a:gd name="T10" fmla="*/ 8 w 48"/>
                  <a:gd name="T11" fmla="*/ 19 h 32"/>
                  <a:gd name="T12" fmla="*/ 29 w 48"/>
                  <a:gd name="T13" fmla="*/ 21 h 32"/>
                  <a:gd name="T14" fmla="*/ 41 w 48"/>
                  <a:gd name="T15" fmla="*/ 10 h 32"/>
                  <a:gd name="T16" fmla="*/ 46 w 48"/>
                  <a:gd name="T17"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32">
                    <a:moveTo>
                      <a:pt x="46" y="0"/>
                    </a:moveTo>
                    <a:cubicBezTo>
                      <a:pt x="36" y="2"/>
                      <a:pt x="36" y="2"/>
                      <a:pt x="36" y="2"/>
                    </a:cubicBezTo>
                    <a:cubicBezTo>
                      <a:pt x="38" y="9"/>
                      <a:pt x="38" y="9"/>
                      <a:pt x="38" y="9"/>
                    </a:cubicBezTo>
                    <a:cubicBezTo>
                      <a:pt x="29" y="10"/>
                      <a:pt x="29" y="10"/>
                      <a:pt x="29" y="10"/>
                    </a:cubicBezTo>
                    <a:cubicBezTo>
                      <a:pt x="27" y="12"/>
                      <a:pt x="27" y="12"/>
                      <a:pt x="27" y="12"/>
                    </a:cubicBezTo>
                    <a:cubicBezTo>
                      <a:pt x="27" y="12"/>
                      <a:pt x="0" y="16"/>
                      <a:pt x="8" y="19"/>
                    </a:cubicBezTo>
                    <a:cubicBezTo>
                      <a:pt x="8" y="19"/>
                      <a:pt x="14" y="32"/>
                      <a:pt x="29" y="21"/>
                    </a:cubicBezTo>
                    <a:cubicBezTo>
                      <a:pt x="29" y="21"/>
                      <a:pt x="43" y="23"/>
                      <a:pt x="41" y="10"/>
                    </a:cubicBezTo>
                    <a:cubicBezTo>
                      <a:pt x="41" y="10"/>
                      <a:pt x="48" y="8"/>
                      <a:pt x="4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0" name="Freeform 97">
                <a:extLst>
                  <a:ext uri="{FF2B5EF4-FFF2-40B4-BE49-F238E27FC236}">
                    <a16:creationId xmlns:a16="http://schemas.microsoft.com/office/drawing/2014/main" id="{AB315FDB-AF7A-4A2B-AD1E-723CD7AACF43}"/>
                  </a:ext>
                </a:extLst>
              </p:cNvPr>
              <p:cNvSpPr>
                <a:spLocks/>
              </p:cNvSpPr>
              <p:nvPr/>
            </p:nvSpPr>
            <p:spPr bwMode="auto">
              <a:xfrm>
                <a:off x="475" y="1866"/>
                <a:ext cx="10" cy="6"/>
              </a:xfrm>
              <a:custGeom>
                <a:avLst/>
                <a:gdLst>
                  <a:gd name="T0" fmla="*/ 29 w 29"/>
                  <a:gd name="T1" fmla="*/ 10 h 19"/>
                  <a:gd name="T2" fmla="*/ 21 w 29"/>
                  <a:gd name="T3" fmla="*/ 8 h 19"/>
                  <a:gd name="T4" fmla="*/ 10 w 29"/>
                  <a:gd name="T5" fmla="*/ 7 h 19"/>
                  <a:gd name="T6" fmla="*/ 10 w 29"/>
                  <a:gd name="T7" fmla="*/ 16 h 19"/>
                  <a:gd name="T8" fmla="*/ 16 w 29"/>
                  <a:gd name="T9" fmla="*/ 18 h 19"/>
                  <a:gd name="T10" fmla="*/ 29 w 29"/>
                  <a:gd name="T11" fmla="*/ 10 h 19"/>
                </a:gdLst>
                <a:ahLst/>
                <a:cxnLst>
                  <a:cxn ang="0">
                    <a:pos x="T0" y="T1"/>
                  </a:cxn>
                  <a:cxn ang="0">
                    <a:pos x="T2" y="T3"/>
                  </a:cxn>
                  <a:cxn ang="0">
                    <a:pos x="T4" y="T5"/>
                  </a:cxn>
                  <a:cxn ang="0">
                    <a:pos x="T6" y="T7"/>
                  </a:cxn>
                  <a:cxn ang="0">
                    <a:pos x="T8" y="T9"/>
                  </a:cxn>
                  <a:cxn ang="0">
                    <a:pos x="T10" y="T11"/>
                  </a:cxn>
                </a:cxnLst>
                <a:rect l="0" t="0" r="r" b="b"/>
                <a:pathLst>
                  <a:path w="29" h="19">
                    <a:moveTo>
                      <a:pt x="29" y="10"/>
                    </a:moveTo>
                    <a:cubicBezTo>
                      <a:pt x="21" y="8"/>
                      <a:pt x="21" y="8"/>
                      <a:pt x="21" y="8"/>
                    </a:cubicBezTo>
                    <a:cubicBezTo>
                      <a:pt x="21" y="8"/>
                      <a:pt x="17" y="0"/>
                      <a:pt x="10" y="7"/>
                    </a:cubicBezTo>
                    <a:cubicBezTo>
                      <a:pt x="10" y="7"/>
                      <a:pt x="0" y="15"/>
                      <a:pt x="10" y="16"/>
                    </a:cubicBezTo>
                    <a:cubicBezTo>
                      <a:pt x="16" y="18"/>
                      <a:pt x="16" y="18"/>
                      <a:pt x="16" y="18"/>
                    </a:cubicBezTo>
                    <a:cubicBezTo>
                      <a:pt x="16" y="18"/>
                      <a:pt x="29" y="19"/>
                      <a:pt x="29"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1" name="Freeform 98">
                <a:extLst>
                  <a:ext uri="{FF2B5EF4-FFF2-40B4-BE49-F238E27FC236}">
                    <a16:creationId xmlns:a16="http://schemas.microsoft.com/office/drawing/2014/main" id="{3DE355AA-7992-48A0-81D7-5B918F832EA8}"/>
                  </a:ext>
                </a:extLst>
              </p:cNvPr>
              <p:cNvSpPr>
                <a:spLocks/>
              </p:cNvSpPr>
              <p:nvPr/>
            </p:nvSpPr>
            <p:spPr bwMode="auto">
              <a:xfrm>
                <a:off x="466" y="1867"/>
                <a:ext cx="4" cy="8"/>
              </a:xfrm>
              <a:custGeom>
                <a:avLst/>
                <a:gdLst>
                  <a:gd name="T0" fmla="*/ 0 w 10"/>
                  <a:gd name="T1" fmla="*/ 5 h 23"/>
                  <a:gd name="T2" fmla="*/ 10 w 10"/>
                  <a:gd name="T3" fmla="*/ 3 h 23"/>
                  <a:gd name="T4" fmla="*/ 0 w 10"/>
                  <a:gd name="T5" fmla="*/ 5 h 23"/>
                </a:gdLst>
                <a:ahLst/>
                <a:cxnLst>
                  <a:cxn ang="0">
                    <a:pos x="T0" y="T1"/>
                  </a:cxn>
                  <a:cxn ang="0">
                    <a:pos x="T2" y="T3"/>
                  </a:cxn>
                  <a:cxn ang="0">
                    <a:pos x="T4" y="T5"/>
                  </a:cxn>
                </a:cxnLst>
                <a:rect l="0" t="0" r="r" b="b"/>
                <a:pathLst>
                  <a:path w="10" h="23">
                    <a:moveTo>
                      <a:pt x="0" y="5"/>
                    </a:moveTo>
                    <a:cubicBezTo>
                      <a:pt x="0" y="5"/>
                      <a:pt x="9" y="0"/>
                      <a:pt x="10" y="3"/>
                    </a:cubicBezTo>
                    <a:cubicBezTo>
                      <a:pt x="10" y="3"/>
                      <a:pt x="9" y="23"/>
                      <a:pt x="0"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2" name="Freeform 99">
                <a:extLst>
                  <a:ext uri="{FF2B5EF4-FFF2-40B4-BE49-F238E27FC236}">
                    <a16:creationId xmlns:a16="http://schemas.microsoft.com/office/drawing/2014/main" id="{24810CAC-8717-4CF9-A94B-2BCB5C59E5C5}"/>
                  </a:ext>
                </a:extLst>
              </p:cNvPr>
              <p:cNvSpPr>
                <a:spLocks/>
              </p:cNvSpPr>
              <p:nvPr/>
            </p:nvSpPr>
            <p:spPr bwMode="auto">
              <a:xfrm>
                <a:off x="454" y="1865"/>
                <a:ext cx="8" cy="12"/>
              </a:xfrm>
              <a:custGeom>
                <a:avLst/>
                <a:gdLst>
                  <a:gd name="T0" fmla="*/ 9 w 23"/>
                  <a:gd name="T1" fmla="*/ 11 h 36"/>
                  <a:gd name="T2" fmla="*/ 13 w 23"/>
                  <a:gd name="T3" fmla="*/ 4 h 36"/>
                  <a:gd name="T4" fmla="*/ 19 w 23"/>
                  <a:gd name="T5" fmla="*/ 15 h 36"/>
                  <a:gd name="T6" fmla="*/ 9 w 23"/>
                  <a:gd name="T7" fmla="*/ 11 h 36"/>
                </a:gdLst>
                <a:ahLst/>
                <a:cxnLst>
                  <a:cxn ang="0">
                    <a:pos x="T0" y="T1"/>
                  </a:cxn>
                  <a:cxn ang="0">
                    <a:pos x="T2" y="T3"/>
                  </a:cxn>
                  <a:cxn ang="0">
                    <a:pos x="T4" y="T5"/>
                  </a:cxn>
                  <a:cxn ang="0">
                    <a:pos x="T6" y="T7"/>
                  </a:cxn>
                </a:cxnLst>
                <a:rect l="0" t="0" r="r" b="b"/>
                <a:pathLst>
                  <a:path w="23" h="36">
                    <a:moveTo>
                      <a:pt x="9" y="11"/>
                    </a:moveTo>
                    <a:cubicBezTo>
                      <a:pt x="9" y="11"/>
                      <a:pt x="0" y="3"/>
                      <a:pt x="13" y="4"/>
                    </a:cubicBezTo>
                    <a:cubicBezTo>
                      <a:pt x="13" y="4"/>
                      <a:pt x="23" y="0"/>
                      <a:pt x="19" y="15"/>
                    </a:cubicBezTo>
                    <a:cubicBezTo>
                      <a:pt x="19" y="15"/>
                      <a:pt x="16" y="36"/>
                      <a:pt x="9"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3" name="Freeform 100">
                <a:extLst>
                  <a:ext uri="{FF2B5EF4-FFF2-40B4-BE49-F238E27FC236}">
                    <a16:creationId xmlns:a16="http://schemas.microsoft.com/office/drawing/2014/main" id="{2B706443-559A-4B29-B3C1-B72876E15E93}"/>
                  </a:ext>
                </a:extLst>
              </p:cNvPr>
              <p:cNvSpPr>
                <a:spLocks/>
              </p:cNvSpPr>
              <p:nvPr/>
            </p:nvSpPr>
            <p:spPr bwMode="auto">
              <a:xfrm>
                <a:off x="528" y="1860"/>
                <a:ext cx="16" cy="6"/>
              </a:xfrm>
              <a:custGeom>
                <a:avLst/>
                <a:gdLst>
                  <a:gd name="T0" fmla="*/ 3 w 49"/>
                  <a:gd name="T1" fmla="*/ 4 h 17"/>
                  <a:gd name="T2" fmla="*/ 47 w 49"/>
                  <a:gd name="T3" fmla="*/ 4 h 17"/>
                  <a:gd name="T4" fmla="*/ 47 w 49"/>
                  <a:gd name="T5" fmla="*/ 12 h 17"/>
                  <a:gd name="T6" fmla="*/ 5 w 49"/>
                  <a:gd name="T7" fmla="*/ 14 h 17"/>
                  <a:gd name="T8" fmla="*/ 3 w 49"/>
                  <a:gd name="T9" fmla="*/ 4 h 17"/>
                </a:gdLst>
                <a:ahLst/>
                <a:cxnLst>
                  <a:cxn ang="0">
                    <a:pos x="T0" y="T1"/>
                  </a:cxn>
                  <a:cxn ang="0">
                    <a:pos x="T2" y="T3"/>
                  </a:cxn>
                  <a:cxn ang="0">
                    <a:pos x="T4" y="T5"/>
                  </a:cxn>
                  <a:cxn ang="0">
                    <a:pos x="T6" y="T7"/>
                  </a:cxn>
                  <a:cxn ang="0">
                    <a:pos x="T8" y="T9"/>
                  </a:cxn>
                </a:cxnLst>
                <a:rect l="0" t="0" r="r" b="b"/>
                <a:pathLst>
                  <a:path w="49" h="17">
                    <a:moveTo>
                      <a:pt x="3" y="4"/>
                    </a:moveTo>
                    <a:cubicBezTo>
                      <a:pt x="3" y="4"/>
                      <a:pt x="36" y="0"/>
                      <a:pt x="47" y="4"/>
                    </a:cubicBezTo>
                    <a:cubicBezTo>
                      <a:pt x="47" y="4"/>
                      <a:pt x="49" y="11"/>
                      <a:pt x="47" y="12"/>
                    </a:cubicBezTo>
                    <a:cubicBezTo>
                      <a:pt x="47" y="12"/>
                      <a:pt x="27" y="17"/>
                      <a:pt x="5" y="14"/>
                    </a:cubicBezTo>
                    <a:cubicBezTo>
                      <a:pt x="5" y="14"/>
                      <a:pt x="0" y="7"/>
                      <a:pt x="3"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4" name="Freeform 101">
                <a:extLst>
                  <a:ext uri="{FF2B5EF4-FFF2-40B4-BE49-F238E27FC236}">
                    <a16:creationId xmlns:a16="http://schemas.microsoft.com/office/drawing/2014/main" id="{A2141893-548C-47F0-87E0-CC82892A9717}"/>
                  </a:ext>
                </a:extLst>
              </p:cNvPr>
              <p:cNvSpPr>
                <a:spLocks/>
              </p:cNvSpPr>
              <p:nvPr/>
            </p:nvSpPr>
            <p:spPr bwMode="auto">
              <a:xfrm>
                <a:off x="869" y="1781"/>
                <a:ext cx="3" cy="6"/>
              </a:xfrm>
              <a:custGeom>
                <a:avLst/>
                <a:gdLst>
                  <a:gd name="T0" fmla="*/ 0 w 11"/>
                  <a:gd name="T1" fmla="*/ 2 h 17"/>
                  <a:gd name="T2" fmla="*/ 11 w 11"/>
                  <a:gd name="T3" fmla="*/ 2 h 17"/>
                  <a:gd name="T4" fmla="*/ 0 w 11"/>
                  <a:gd name="T5" fmla="*/ 2 h 17"/>
                </a:gdLst>
                <a:ahLst/>
                <a:cxnLst>
                  <a:cxn ang="0">
                    <a:pos x="T0" y="T1"/>
                  </a:cxn>
                  <a:cxn ang="0">
                    <a:pos x="T2" y="T3"/>
                  </a:cxn>
                  <a:cxn ang="0">
                    <a:pos x="T4" y="T5"/>
                  </a:cxn>
                </a:cxnLst>
                <a:rect l="0" t="0" r="r" b="b"/>
                <a:pathLst>
                  <a:path w="11" h="17">
                    <a:moveTo>
                      <a:pt x="0" y="2"/>
                    </a:moveTo>
                    <a:cubicBezTo>
                      <a:pt x="0" y="2"/>
                      <a:pt x="6" y="0"/>
                      <a:pt x="11" y="2"/>
                    </a:cubicBezTo>
                    <a:cubicBezTo>
                      <a:pt x="11" y="2"/>
                      <a:pt x="5" y="17"/>
                      <a:pt x="0"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5" name="Freeform 102">
                <a:extLst>
                  <a:ext uri="{FF2B5EF4-FFF2-40B4-BE49-F238E27FC236}">
                    <a16:creationId xmlns:a16="http://schemas.microsoft.com/office/drawing/2014/main" id="{AA5CFE1C-0B9F-4EFB-AC25-333F3C559909}"/>
                  </a:ext>
                </a:extLst>
              </p:cNvPr>
              <p:cNvSpPr>
                <a:spLocks/>
              </p:cNvSpPr>
              <p:nvPr/>
            </p:nvSpPr>
            <p:spPr bwMode="auto">
              <a:xfrm>
                <a:off x="875" y="1777"/>
                <a:ext cx="6" cy="6"/>
              </a:xfrm>
              <a:custGeom>
                <a:avLst/>
                <a:gdLst>
                  <a:gd name="T0" fmla="*/ 0 w 20"/>
                  <a:gd name="T1" fmla="*/ 8 h 18"/>
                  <a:gd name="T2" fmla="*/ 19 w 20"/>
                  <a:gd name="T3" fmla="*/ 6 h 18"/>
                  <a:gd name="T4" fmla="*/ 12 w 20"/>
                  <a:gd name="T5" fmla="*/ 17 h 18"/>
                  <a:gd name="T6" fmla="*/ 0 w 20"/>
                  <a:gd name="T7" fmla="*/ 8 h 18"/>
                </a:gdLst>
                <a:ahLst/>
                <a:cxnLst>
                  <a:cxn ang="0">
                    <a:pos x="T0" y="T1"/>
                  </a:cxn>
                  <a:cxn ang="0">
                    <a:pos x="T2" y="T3"/>
                  </a:cxn>
                  <a:cxn ang="0">
                    <a:pos x="T4" y="T5"/>
                  </a:cxn>
                  <a:cxn ang="0">
                    <a:pos x="T6" y="T7"/>
                  </a:cxn>
                </a:cxnLst>
                <a:rect l="0" t="0" r="r" b="b"/>
                <a:pathLst>
                  <a:path w="20" h="18">
                    <a:moveTo>
                      <a:pt x="0" y="8"/>
                    </a:moveTo>
                    <a:cubicBezTo>
                      <a:pt x="0" y="8"/>
                      <a:pt x="10" y="0"/>
                      <a:pt x="19" y="6"/>
                    </a:cubicBezTo>
                    <a:cubicBezTo>
                      <a:pt x="19" y="6"/>
                      <a:pt x="20" y="18"/>
                      <a:pt x="12" y="17"/>
                    </a:cubicBezTo>
                    <a:cubicBezTo>
                      <a:pt x="12" y="17"/>
                      <a:pt x="9" y="17"/>
                      <a:pt x="0"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6" name="Freeform 103">
                <a:extLst>
                  <a:ext uri="{FF2B5EF4-FFF2-40B4-BE49-F238E27FC236}">
                    <a16:creationId xmlns:a16="http://schemas.microsoft.com/office/drawing/2014/main" id="{6594889A-E0A6-4CE0-81D3-5D4488F90B63}"/>
                  </a:ext>
                </a:extLst>
              </p:cNvPr>
              <p:cNvSpPr>
                <a:spLocks/>
              </p:cNvSpPr>
              <p:nvPr/>
            </p:nvSpPr>
            <p:spPr bwMode="auto">
              <a:xfrm>
                <a:off x="865" y="1741"/>
                <a:ext cx="59" cy="36"/>
              </a:xfrm>
              <a:custGeom>
                <a:avLst/>
                <a:gdLst>
                  <a:gd name="T0" fmla="*/ 27 w 180"/>
                  <a:gd name="T1" fmla="*/ 98 h 111"/>
                  <a:gd name="T2" fmla="*/ 27 w 180"/>
                  <a:gd name="T3" fmla="*/ 84 h 111"/>
                  <a:gd name="T4" fmla="*/ 23 w 180"/>
                  <a:gd name="T5" fmla="*/ 63 h 111"/>
                  <a:gd name="T6" fmla="*/ 51 w 180"/>
                  <a:gd name="T7" fmla="*/ 59 h 111"/>
                  <a:gd name="T8" fmla="*/ 67 w 180"/>
                  <a:gd name="T9" fmla="*/ 64 h 111"/>
                  <a:gd name="T10" fmla="*/ 65 w 180"/>
                  <a:gd name="T11" fmla="*/ 56 h 111"/>
                  <a:gd name="T12" fmla="*/ 69 w 180"/>
                  <a:gd name="T13" fmla="*/ 43 h 111"/>
                  <a:gd name="T14" fmla="*/ 77 w 180"/>
                  <a:gd name="T15" fmla="*/ 43 h 111"/>
                  <a:gd name="T16" fmla="*/ 92 w 180"/>
                  <a:gd name="T17" fmla="*/ 45 h 111"/>
                  <a:gd name="T18" fmla="*/ 102 w 180"/>
                  <a:gd name="T19" fmla="*/ 38 h 111"/>
                  <a:gd name="T20" fmla="*/ 99 w 180"/>
                  <a:gd name="T21" fmla="*/ 28 h 111"/>
                  <a:gd name="T22" fmla="*/ 123 w 180"/>
                  <a:gd name="T23" fmla="*/ 16 h 111"/>
                  <a:gd name="T24" fmla="*/ 136 w 180"/>
                  <a:gd name="T25" fmla="*/ 11 h 111"/>
                  <a:gd name="T26" fmla="*/ 162 w 180"/>
                  <a:gd name="T27" fmla="*/ 18 h 111"/>
                  <a:gd name="T28" fmla="*/ 160 w 180"/>
                  <a:gd name="T29" fmla="*/ 27 h 111"/>
                  <a:gd name="T30" fmla="*/ 143 w 180"/>
                  <a:gd name="T31" fmla="*/ 27 h 111"/>
                  <a:gd name="T32" fmla="*/ 121 w 180"/>
                  <a:gd name="T33" fmla="*/ 36 h 111"/>
                  <a:gd name="T34" fmla="*/ 119 w 180"/>
                  <a:gd name="T35" fmla="*/ 44 h 111"/>
                  <a:gd name="T36" fmla="*/ 133 w 180"/>
                  <a:gd name="T37" fmla="*/ 51 h 111"/>
                  <a:gd name="T38" fmla="*/ 142 w 180"/>
                  <a:gd name="T39" fmla="*/ 66 h 111"/>
                  <a:gd name="T40" fmla="*/ 128 w 180"/>
                  <a:gd name="T41" fmla="*/ 67 h 111"/>
                  <a:gd name="T42" fmla="*/ 122 w 180"/>
                  <a:gd name="T43" fmla="*/ 63 h 111"/>
                  <a:gd name="T44" fmla="*/ 119 w 180"/>
                  <a:gd name="T45" fmla="*/ 66 h 111"/>
                  <a:gd name="T46" fmla="*/ 114 w 180"/>
                  <a:gd name="T47" fmla="*/ 76 h 111"/>
                  <a:gd name="T48" fmla="*/ 103 w 180"/>
                  <a:gd name="T49" fmla="*/ 84 h 111"/>
                  <a:gd name="T50" fmla="*/ 75 w 180"/>
                  <a:gd name="T51" fmla="*/ 94 h 111"/>
                  <a:gd name="T52" fmla="*/ 68 w 180"/>
                  <a:gd name="T53" fmla="*/ 97 h 111"/>
                  <a:gd name="T54" fmla="*/ 56 w 180"/>
                  <a:gd name="T55" fmla="*/ 111 h 111"/>
                  <a:gd name="T56" fmla="*/ 53 w 180"/>
                  <a:gd name="T57" fmla="*/ 100 h 111"/>
                  <a:gd name="T58" fmla="*/ 27 w 180"/>
                  <a:gd name="T59" fmla="*/ 98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80" h="111">
                    <a:moveTo>
                      <a:pt x="27" y="98"/>
                    </a:moveTo>
                    <a:cubicBezTo>
                      <a:pt x="27" y="84"/>
                      <a:pt x="27" y="84"/>
                      <a:pt x="27" y="84"/>
                    </a:cubicBezTo>
                    <a:cubicBezTo>
                      <a:pt x="27" y="84"/>
                      <a:pt x="0" y="77"/>
                      <a:pt x="23" y="63"/>
                    </a:cubicBezTo>
                    <a:cubicBezTo>
                      <a:pt x="23" y="63"/>
                      <a:pt x="40" y="49"/>
                      <a:pt x="51" y="59"/>
                    </a:cubicBezTo>
                    <a:cubicBezTo>
                      <a:pt x="51" y="59"/>
                      <a:pt x="57" y="75"/>
                      <a:pt x="67" y="64"/>
                    </a:cubicBezTo>
                    <a:cubicBezTo>
                      <a:pt x="65" y="56"/>
                      <a:pt x="65" y="56"/>
                      <a:pt x="65" y="56"/>
                    </a:cubicBezTo>
                    <a:cubicBezTo>
                      <a:pt x="65" y="56"/>
                      <a:pt x="48" y="50"/>
                      <a:pt x="69" y="43"/>
                    </a:cubicBezTo>
                    <a:cubicBezTo>
                      <a:pt x="77" y="43"/>
                      <a:pt x="77" y="43"/>
                      <a:pt x="77" y="43"/>
                    </a:cubicBezTo>
                    <a:cubicBezTo>
                      <a:pt x="77" y="43"/>
                      <a:pt x="87" y="39"/>
                      <a:pt x="92" y="45"/>
                    </a:cubicBezTo>
                    <a:cubicBezTo>
                      <a:pt x="92" y="45"/>
                      <a:pt x="103" y="46"/>
                      <a:pt x="102" y="38"/>
                    </a:cubicBezTo>
                    <a:cubicBezTo>
                      <a:pt x="102" y="38"/>
                      <a:pt x="81" y="32"/>
                      <a:pt x="99" y="28"/>
                    </a:cubicBezTo>
                    <a:cubicBezTo>
                      <a:pt x="99" y="28"/>
                      <a:pt x="104" y="18"/>
                      <a:pt x="123" y="16"/>
                    </a:cubicBezTo>
                    <a:cubicBezTo>
                      <a:pt x="123" y="16"/>
                      <a:pt x="133" y="0"/>
                      <a:pt x="136" y="11"/>
                    </a:cubicBezTo>
                    <a:cubicBezTo>
                      <a:pt x="136" y="11"/>
                      <a:pt x="162" y="12"/>
                      <a:pt x="162" y="18"/>
                    </a:cubicBezTo>
                    <a:cubicBezTo>
                      <a:pt x="162" y="18"/>
                      <a:pt x="180" y="24"/>
                      <a:pt x="160" y="27"/>
                    </a:cubicBezTo>
                    <a:cubicBezTo>
                      <a:pt x="143" y="27"/>
                      <a:pt x="143" y="27"/>
                      <a:pt x="143" y="27"/>
                    </a:cubicBezTo>
                    <a:cubicBezTo>
                      <a:pt x="143" y="27"/>
                      <a:pt x="121" y="30"/>
                      <a:pt x="121" y="36"/>
                    </a:cubicBezTo>
                    <a:cubicBezTo>
                      <a:pt x="121" y="36"/>
                      <a:pt x="110" y="43"/>
                      <a:pt x="119" y="44"/>
                    </a:cubicBezTo>
                    <a:cubicBezTo>
                      <a:pt x="119" y="44"/>
                      <a:pt x="134" y="45"/>
                      <a:pt x="133" y="51"/>
                    </a:cubicBezTo>
                    <a:cubicBezTo>
                      <a:pt x="133" y="51"/>
                      <a:pt x="152" y="63"/>
                      <a:pt x="142" y="66"/>
                    </a:cubicBezTo>
                    <a:cubicBezTo>
                      <a:pt x="128" y="67"/>
                      <a:pt x="128" y="67"/>
                      <a:pt x="128" y="67"/>
                    </a:cubicBezTo>
                    <a:cubicBezTo>
                      <a:pt x="122" y="63"/>
                      <a:pt x="122" y="63"/>
                      <a:pt x="122" y="63"/>
                    </a:cubicBezTo>
                    <a:cubicBezTo>
                      <a:pt x="119" y="66"/>
                      <a:pt x="119" y="66"/>
                      <a:pt x="119" y="66"/>
                    </a:cubicBezTo>
                    <a:cubicBezTo>
                      <a:pt x="119" y="66"/>
                      <a:pt x="128" y="83"/>
                      <a:pt x="114" y="76"/>
                    </a:cubicBezTo>
                    <a:cubicBezTo>
                      <a:pt x="114" y="76"/>
                      <a:pt x="111" y="84"/>
                      <a:pt x="103" y="84"/>
                    </a:cubicBezTo>
                    <a:cubicBezTo>
                      <a:pt x="103" y="84"/>
                      <a:pt x="95" y="101"/>
                      <a:pt x="75" y="94"/>
                    </a:cubicBezTo>
                    <a:cubicBezTo>
                      <a:pt x="68" y="97"/>
                      <a:pt x="68" y="97"/>
                      <a:pt x="68" y="97"/>
                    </a:cubicBezTo>
                    <a:cubicBezTo>
                      <a:pt x="68" y="97"/>
                      <a:pt x="60" y="111"/>
                      <a:pt x="56" y="111"/>
                    </a:cubicBezTo>
                    <a:cubicBezTo>
                      <a:pt x="53" y="100"/>
                      <a:pt x="53" y="100"/>
                      <a:pt x="53" y="100"/>
                    </a:cubicBezTo>
                    <a:cubicBezTo>
                      <a:pt x="53" y="100"/>
                      <a:pt x="35" y="98"/>
                      <a:pt x="27" y="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7" name="Freeform 104">
                <a:extLst>
                  <a:ext uri="{FF2B5EF4-FFF2-40B4-BE49-F238E27FC236}">
                    <a16:creationId xmlns:a16="http://schemas.microsoft.com/office/drawing/2014/main" id="{F5323447-049A-45BF-8DEA-CFB7CD9FB3F3}"/>
                  </a:ext>
                </a:extLst>
              </p:cNvPr>
              <p:cNvSpPr>
                <a:spLocks/>
              </p:cNvSpPr>
              <p:nvPr/>
            </p:nvSpPr>
            <p:spPr bwMode="auto">
              <a:xfrm>
                <a:off x="991" y="1713"/>
                <a:ext cx="10" cy="10"/>
              </a:xfrm>
              <a:custGeom>
                <a:avLst/>
                <a:gdLst>
                  <a:gd name="T0" fmla="*/ 11 w 32"/>
                  <a:gd name="T1" fmla="*/ 20 h 30"/>
                  <a:gd name="T2" fmla="*/ 3 w 32"/>
                  <a:gd name="T3" fmla="*/ 25 h 30"/>
                  <a:gd name="T4" fmla="*/ 13 w 32"/>
                  <a:gd name="T5" fmla="*/ 8 h 30"/>
                  <a:gd name="T6" fmla="*/ 19 w 32"/>
                  <a:gd name="T7" fmla="*/ 15 h 30"/>
                  <a:gd name="T8" fmla="*/ 11 w 32"/>
                  <a:gd name="T9" fmla="*/ 20 h 30"/>
                </a:gdLst>
                <a:ahLst/>
                <a:cxnLst>
                  <a:cxn ang="0">
                    <a:pos x="T0" y="T1"/>
                  </a:cxn>
                  <a:cxn ang="0">
                    <a:pos x="T2" y="T3"/>
                  </a:cxn>
                  <a:cxn ang="0">
                    <a:pos x="T4" y="T5"/>
                  </a:cxn>
                  <a:cxn ang="0">
                    <a:pos x="T6" y="T7"/>
                  </a:cxn>
                  <a:cxn ang="0">
                    <a:pos x="T8" y="T9"/>
                  </a:cxn>
                </a:cxnLst>
                <a:rect l="0" t="0" r="r" b="b"/>
                <a:pathLst>
                  <a:path w="32" h="30">
                    <a:moveTo>
                      <a:pt x="11" y="20"/>
                    </a:moveTo>
                    <a:cubicBezTo>
                      <a:pt x="11" y="20"/>
                      <a:pt x="4" y="30"/>
                      <a:pt x="3" y="25"/>
                    </a:cubicBezTo>
                    <a:cubicBezTo>
                      <a:pt x="3" y="25"/>
                      <a:pt x="0" y="11"/>
                      <a:pt x="13" y="8"/>
                    </a:cubicBezTo>
                    <a:cubicBezTo>
                      <a:pt x="13" y="8"/>
                      <a:pt x="32" y="0"/>
                      <a:pt x="19" y="15"/>
                    </a:cubicBezTo>
                    <a:cubicBezTo>
                      <a:pt x="19" y="15"/>
                      <a:pt x="17" y="23"/>
                      <a:pt x="11"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8" name="Freeform 105">
                <a:extLst>
                  <a:ext uri="{FF2B5EF4-FFF2-40B4-BE49-F238E27FC236}">
                    <a16:creationId xmlns:a16="http://schemas.microsoft.com/office/drawing/2014/main" id="{5134EDEA-F2A8-4C07-B668-4F056E60A9FB}"/>
                  </a:ext>
                </a:extLst>
              </p:cNvPr>
              <p:cNvSpPr>
                <a:spLocks/>
              </p:cNvSpPr>
              <p:nvPr/>
            </p:nvSpPr>
            <p:spPr bwMode="auto">
              <a:xfrm>
                <a:off x="1000" y="1708"/>
                <a:ext cx="7" cy="7"/>
              </a:xfrm>
              <a:custGeom>
                <a:avLst/>
                <a:gdLst>
                  <a:gd name="T0" fmla="*/ 2 w 21"/>
                  <a:gd name="T1" fmla="*/ 19 h 20"/>
                  <a:gd name="T2" fmla="*/ 10 w 21"/>
                  <a:gd name="T3" fmla="*/ 7 h 20"/>
                  <a:gd name="T4" fmla="*/ 20 w 21"/>
                  <a:gd name="T5" fmla="*/ 4 h 20"/>
                  <a:gd name="T6" fmla="*/ 13 w 21"/>
                  <a:gd name="T7" fmla="*/ 13 h 20"/>
                  <a:gd name="T8" fmla="*/ 2 w 21"/>
                  <a:gd name="T9" fmla="*/ 19 h 20"/>
                </a:gdLst>
                <a:ahLst/>
                <a:cxnLst>
                  <a:cxn ang="0">
                    <a:pos x="T0" y="T1"/>
                  </a:cxn>
                  <a:cxn ang="0">
                    <a:pos x="T2" y="T3"/>
                  </a:cxn>
                  <a:cxn ang="0">
                    <a:pos x="T4" y="T5"/>
                  </a:cxn>
                  <a:cxn ang="0">
                    <a:pos x="T6" y="T7"/>
                  </a:cxn>
                  <a:cxn ang="0">
                    <a:pos x="T8" y="T9"/>
                  </a:cxn>
                </a:cxnLst>
                <a:rect l="0" t="0" r="r" b="b"/>
                <a:pathLst>
                  <a:path w="21" h="20">
                    <a:moveTo>
                      <a:pt x="2" y="19"/>
                    </a:moveTo>
                    <a:cubicBezTo>
                      <a:pt x="2" y="19"/>
                      <a:pt x="0" y="7"/>
                      <a:pt x="10" y="7"/>
                    </a:cubicBezTo>
                    <a:cubicBezTo>
                      <a:pt x="10" y="7"/>
                      <a:pt x="16" y="0"/>
                      <a:pt x="20" y="4"/>
                    </a:cubicBezTo>
                    <a:cubicBezTo>
                      <a:pt x="20" y="4"/>
                      <a:pt x="21" y="14"/>
                      <a:pt x="13" y="13"/>
                    </a:cubicBezTo>
                    <a:cubicBezTo>
                      <a:pt x="13" y="13"/>
                      <a:pt x="9" y="20"/>
                      <a:pt x="2"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9" name="Freeform 106">
                <a:extLst>
                  <a:ext uri="{FF2B5EF4-FFF2-40B4-BE49-F238E27FC236}">
                    <a16:creationId xmlns:a16="http://schemas.microsoft.com/office/drawing/2014/main" id="{1CAA6D23-817D-4C17-A3C9-80E6382AF399}"/>
                  </a:ext>
                </a:extLst>
              </p:cNvPr>
              <p:cNvSpPr>
                <a:spLocks/>
              </p:cNvSpPr>
              <p:nvPr/>
            </p:nvSpPr>
            <p:spPr bwMode="auto">
              <a:xfrm>
                <a:off x="1013" y="1704"/>
                <a:ext cx="11" cy="7"/>
              </a:xfrm>
              <a:custGeom>
                <a:avLst/>
                <a:gdLst>
                  <a:gd name="T0" fmla="*/ 0 w 34"/>
                  <a:gd name="T1" fmla="*/ 16 h 19"/>
                  <a:gd name="T2" fmla="*/ 11 w 34"/>
                  <a:gd name="T3" fmla="*/ 7 h 19"/>
                  <a:gd name="T4" fmla="*/ 22 w 34"/>
                  <a:gd name="T5" fmla="*/ 6 h 19"/>
                  <a:gd name="T6" fmla="*/ 28 w 34"/>
                  <a:gd name="T7" fmla="*/ 2 h 19"/>
                  <a:gd name="T8" fmla="*/ 23 w 34"/>
                  <a:gd name="T9" fmla="*/ 12 h 19"/>
                  <a:gd name="T10" fmla="*/ 0 w 34"/>
                  <a:gd name="T11" fmla="*/ 16 h 19"/>
                </a:gdLst>
                <a:ahLst/>
                <a:cxnLst>
                  <a:cxn ang="0">
                    <a:pos x="T0" y="T1"/>
                  </a:cxn>
                  <a:cxn ang="0">
                    <a:pos x="T2" y="T3"/>
                  </a:cxn>
                  <a:cxn ang="0">
                    <a:pos x="T4" y="T5"/>
                  </a:cxn>
                  <a:cxn ang="0">
                    <a:pos x="T6" y="T7"/>
                  </a:cxn>
                  <a:cxn ang="0">
                    <a:pos x="T8" y="T9"/>
                  </a:cxn>
                  <a:cxn ang="0">
                    <a:pos x="T10" y="T11"/>
                  </a:cxn>
                </a:cxnLst>
                <a:rect l="0" t="0" r="r" b="b"/>
                <a:pathLst>
                  <a:path w="34" h="19">
                    <a:moveTo>
                      <a:pt x="0" y="16"/>
                    </a:moveTo>
                    <a:cubicBezTo>
                      <a:pt x="0" y="16"/>
                      <a:pt x="0" y="2"/>
                      <a:pt x="11" y="7"/>
                    </a:cubicBezTo>
                    <a:cubicBezTo>
                      <a:pt x="11" y="7"/>
                      <a:pt x="19" y="4"/>
                      <a:pt x="22" y="6"/>
                    </a:cubicBezTo>
                    <a:cubicBezTo>
                      <a:pt x="22" y="6"/>
                      <a:pt x="24" y="0"/>
                      <a:pt x="28" y="2"/>
                    </a:cubicBezTo>
                    <a:cubicBezTo>
                      <a:pt x="28" y="2"/>
                      <a:pt x="34" y="13"/>
                      <a:pt x="23" y="12"/>
                    </a:cubicBezTo>
                    <a:cubicBezTo>
                      <a:pt x="23" y="12"/>
                      <a:pt x="13" y="19"/>
                      <a:pt x="0"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0" name="Freeform 107">
                <a:extLst>
                  <a:ext uri="{FF2B5EF4-FFF2-40B4-BE49-F238E27FC236}">
                    <a16:creationId xmlns:a16="http://schemas.microsoft.com/office/drawing/2014/main" id="{669E7F0E-5F7A-4CD5-A394-EF1998A088EC}"/>
                  </a:ext>
                </a:extLst>
              </p:cNvPr>
              <p:cNvSpPr>
                <a:spLocks/>
              </p:cNvSpPr>
              <p:nvPr/>
            </p:nvSpPr>
            <p:spPr bwMode="auto">
              <a:xfrm>
                <a:off x="1223" y="1749"/>
                <a:ext cx="17" cy="25"/>
              </a:xfrm>
              <a:custGeom>
                <a:avLst/>
                <a:gdLst>
                  <a:gd name="T0" fmla="*/ 10 w 54"/>
                  <a:gd name="T1" fmla="*/ 16 h 75"/>
                  <a:gd name="T2" fmla="*/ 12 w 54"/>
                  <a:gd name="T3" fmla="*/ 4 h 75"/>
                  <a:gd name="T4" fmla="*/ 30 w 54"/>
                  <a:gd name="T5" fmla="*/ 6 h 75"/>
                  <a:gd name="T6" fmla="*/ 30 w 54"/>
                  <a:gd name="T7" fmla="*/ 16 h 75"/>
                  <a:gd name="T8" fmla="*/ 40 w 54"/>
                  <a:gd name="T9" fmla="*/ 48 h 75"/>
                  <a:gd name="T10" fmla="*/ 12 w 54"/>
                  <a:gd name="T11" fmla="*/ 68 h 75"/>
                  <a:gd name="T12" fmla="*/ 21 w 54"/>
                  <a:gd name="T13" fmla="*/ 51 h 75"/>
                  <a:gd name="T14" fmla="*/ 20 w 54"/>
                  <a:gd name="T15" fmla="*/ 39 h 75"/>
                  <a:gd name="T16" fmla="*/ 10 w 54"/>
                  <a:gd name="T17" fmla="*/ 16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75">
                    <a:moveTo>
                      <a:pt x="10" y="16"/>
                    </a:moveTo>
                    <a:cubicBezTo>
                      <a:pt x="10" y="16"/>
                      <a:pt x="0" y="5"/>
                      <a:pt x="12" y="4"/>
                    </a:cubicBezTo>
                    <a:cubicBezTo>
                      <a:pt x="12" y="4"/>
                      <a:pt x="30" y="0"/>
                      <a:pt x="30" y="6"/>
                    </a:cubicBezTo>
                    <a:cubicBezTo>
                      <a:pt x="30" y="6"/>
                      <a:pt x="50" y="16"/>
                      <a:pt x="30" y="16"/>
                    </a:cubicBezTo>
                    <a:cubicBezTo>
                      <a:pt x="30" y="16"/>
                      <a:pt x="54" y="46"/>
                      <a:pt x="40" y="48"/>
                    </a:cubicBezTo>
                    <a:cubicBezTo>
                      <a:pt x="40" y="48"/>
                      <a:pt x="14" y="75"/>
                      <a:pt x="12" y="68"/>
                    </a:cubicBezTo>
                    <a:cubicBezTo>
                      <a:pt x="12" y="68"/>
                      <a:pt x="5" y="52"/>
                      <a:pt x="21" y="51"/>
                    </a:cubicBezTo>
                    <a:cubicBezTo>
                      <a:pt x="20" y="39"/>
                      <a:pt x="20" y="39"/>
                      <a:pt x="20" y="39"/>
                    </a:cubicBezTo>
                    <a:cubicBezTo>
                      <a:pt x="20" y="39"/>
                      <a:pt x="3" y="33"/>
                      <a:pt x="10"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1" name="Freeform 108">
                <a:extLst>
                  <a:ext uri="{FF2B5EF4-FFF2-40B4-BE49-F238E27FC236}">
                    <a16:creationId xmlns:a16="http://schemas.microsoft.com/office/drawing/2014/main" id="{4D8D4CA7-0048-482B-905C-FCEF887DE639}"/>
                  </a:ext>
                </a:extLst>
              </p:cNvPr>
              <p:cNvSpPr>
                <a:spLocks/>
              </p:cNvSpPr>
              <p:nvPr/>
            </p:nvSpPr>
            <p:spPr bwMode="auto">
              <a:xfrm>
                <a:off x="1192" y="1748"/>
                <a:ext cx="34" cy="43"/>
              </a:xfrm>
              <a:custGeom>
                <a:avLst/>
                <a:gdLst>
                  <a:gd name="T0" fmla="*/ 0 w 104"/>
                  <a:gd name="T1" fmla="*/ 10 h 129"/>
                  <a:gd name="T2" fmla="*/ 15 w 104"/>
                  <a:gd name="T3" fmla="*/ 5 h 129"/>
                  <a:gd name="T4" fmla="*/ 59 w 104"/>
                  <a:gd name="T5" fmla="*/ 6 h 129"/>
                  <a:gd name="T6" fmla="*/ 83 w 104"/>
                  <a:gd name="T7" fmla="*/ 15 h 129"/>
                  <a:gd name="T8" fmla="*/ 84 w 104"/>
                  <a:gd name="T9" fmla="*/ 24 h 129"/>
                  <a:gd name="T10" fmla="*/ 87 w 104"/>
                  <a:gd name="T11" fmla="*/ 53 h 129"/>
                  <a:gd name="T12" fmla="*/ 99 w 104"/>
                  <a:gd name="T13" fmla="*/ 97 h 129"/>
                  <a:gd name="T14" fmla="*/ 90 w 104"/>
                  <a:gd name="T15" fmla="*/ 110 h 129"/>
                  <a:gd name="T16" fmla="*/ 75 w 104"/>
                  <a:gd name="T17" fmla="*/ 90 h 129"/>
                  <a:gd name="T18" fmla="*/ 69 w 104"/>
                  <a:gd name="T19" fmla="*/ 74 h 129"/>
                  <a:gd name="T20" fmla="*/ 52 w 104"/>
                  <a:gd name="T21" fmla="*/ 62 h 129"/>
                  <a:gd name="T22" fmla="*/ 41 w 104"/>
                  <a:gd name="T23" fmla="*/ 69 h 129"/>
                  <a:gd name="T24" fmla="*/ 41 w 104"/>
                  <a:gd name="T25" fmla="*/ 55 h 129"/>
                  <a:gd name="T26" fmla="*/ 14 w 104"/>
                  <a:gd name="T27" fmla="*/ 28 h 129"/>
                  <a:gd name="T28" fmla="*/ 0 w 104"/>
                  <a:gd name="T29" fmla="*/ 1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4" h="129">
                    <a:moveTo>
                      <a:pt x="0" y="10"/>
                    </a:moveTo>
                    <a:cubicBezTo>
                      <a:pt x="0" y="10"/>
                      <a:pt x="4" y="6"/>
                      <a:pt x="15" y="5"/>
                    </a:cubicBezTo>
                    <a:cubicBezTo>
                      <a:pt x="15" y="5"/>
                      <a:pt x="49" y="0"/>
                      <a:pt x="59" y="6"/>
                    </a:cubicBezTo>
                    <a:cubicBezTo>
                      <a:pt x="59" y="6"/>
                      <a:pt x="88" y="7"/>
                      <a:pt x="83" y="15"/>
                    </a:cubicBezTo>
                    <a:cubicBezTo>
                      <a:pt x="84" y="24"/>
                      <a:pt x="84" y="24"/>
                      <a:pt x="84" y="24"/>
                    </a:cubicBezTo>
                    <a:cubicBezTo>
                      <a:pt x="84" y="24"/>
                      <a:pt x="94" y="43"/>
                      <a:pt x="87" y="53"/>
                    </a:cubicBezTo>
                    <a:cubicBezTo>
                      <a:pt x="87" y="53"/>
                      <a:pt x="101" y="81"/>
                      <a:pt x="99" y="97"/>
                    </a:cubicBezTo>
                    <a:cubicBezTo>
                      <a:pt x="99" y="97"/>
                      <a:pt x="104" y="129"/>
                      <a:pt x="90" y="110"/>
                    </a:cubicBezTo>
                    <a:cubicBezTo>
                      <a:pt x="75" y="90"/>
                      <a:pt x="75" y="90"/>
                      <a:pt x="75" y="90"/>
                    </a:cubicBezTo>
                    <a:cubicBezTo>
                      <a:pt x="75" y="90"/>
                      <a:pt x="60" y="81"/>
                      <a:pt x="69" y="74"/>
                    </a:cubicBezTo>
                    <a:cubicBezTo>
                      <a:pt x="69" y="74"/>
                      <a:pt x="68" y="55"/>
                      <a:pt x="52" y="62"/>
                    </a:cubicBezTo>
                    <a:cubicBezTo>
                      <a:pt x="52" y="62"/>
                      <a:pt x="50" y="79"/>
                      <a:pt x="41" y="69"/>
                    </a:cubicBezTo>
                    <a:cubicBezTo>
                      <a:pt x="41" y="55"/>
                      <a:pt x="41" y="55"/>
                      <a:pt x="41" y="55"/>
                    </a:cubicBezTo>
                    <a:cubicBezTo>
                      <a:pt x="41" y="55"/>
                      <a:pt x="23" y="33"/>
                      <a:pt x="14" y="28"/>
                    </a:cubicBezTo>
                    <a:cubicBezTo>
                      <a:pt x="5" y="23"/>
                      <a:pt x="0" y="10"/>
                      <a:pt x="0"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2" name="Freeform 109">
                <a:extLst>
                  <a:ext uri="{FF2B5EF4-FFF2-40B4-BE49-F238E27FC236}">
                    <a16:creationId xmlns:a16="http://schemas.microsoft.com/office/drawing/2014/main" id="{8D634059-EC5A-4CC6-B436-5E45DB1F70D3}"/>
                  </a:ext>
                </a:extLst>
              </p:cNvPr>
              <p:cNvSpPr>
                <a:spLocks/>
              </p:cNvSpPr>
              <p:nvPr/>
            </p:nvSpPr>
            <p:spPr bwMode="auto">
              <a:xfrm>
                <a:off x="1229" y="1770"/>
                <a:ext cx="42" cy="24"/>
              </a:xfrm>
              <a:custGeom>
                <a:avLst/>
                <a:gdLst>
                  <a:gd name="T0" fmla="*/ 50 w 128"/>
                  <a:gd name="T1" fmla="*/ 34 h 75"/>
                  <a:gd name="T2" fmla="*/ 26 w 128"/>
                  <a:gd name="T3" fmla="*/ 34 h 75"/>
                  <a:gd name="T4" fmla="*/ 26 w 128"/>
                  <a:gd name="T5" fmla="*/ 42 h 75"/>
                  <a:gd name="T6" fmla="*/ 22 w 128"/>
                  <a:gd name="T7" fmla="*/ 51 h 75"/>
                  <a:gd name="T8" fmla="*/ 17 w 128"/>
                  <a:gd name="T9" fmla="*/ 41 h 75"/>
                  <a:gd name="T10" fmla="*/ 15 w 128"/>
                  <a:gd name="T11" fmla="*/ 36 h 75"/>
                  <a:gd name="T12" fmla="*/ 14 w 128"/>
                  <a:gd name="T13" fmla="*/ 14 h 75"/>
                  <a:gd name="T14" fmla="*/ 24 w 128"/>
                  <a:gd name="T15" fmla="*/ 15 h 75"/>
                  <a:gd name="T16" fmla="*/ 39 w 128"/>
                  <a:gd name="T17" fmla="*/ 15 h 75"/>
                  <a:gd name="T18" fmla="*/ 37 w 128"/>
                  <a:gd name="T19" fmla="*/ 1 h 75"/>
                  <a:gd name="T20" fmla="*/ 54 w 128"/>
                  <a:gd name="T21" fmla="*/ 7 h 75"/>
                  <a:gd name="T22" fmla="*/ 77 w 128"/>
                  <a:gd name="T23" fmla="*/ 15 h 75"/>
                  <a:gd name="T24" fmla="*/ 91 w 128"/>
                  <a:gd name="T25" fmla="*/ 20 h 75"/>
                  <a:gd name="T26" fmla="*/ 99 w 128"/>
                  <a:gd name="T27" fmla="*/ 36 h 75"/>
                  <a:gd name="T28" fmla="*/ 97 w 128"/>
                  <a:gd name="T29" fmla="*/ 43 h 75"/>
                  <a:gd name="T30" fmla="*/ 109 w 128"/>
                  <a:gd name="T31" fmla="*/ 45 h 75"/>
                  <a:gd name="T32" fmla="*/ 124 w 128"/>
                  <a:gd name="T33" fmla="*/ 54 h 75"/>
                  <a:gd name="T34" fmla="*/ 115 w 128"/>
                  <a:gd name="T35" fmla="*/ 63 h 75"/>
                  <a:gd name="T36" fmla="*/ 91 w 128"/>
                  <a:gd name="T37" fmla="*/ 48 h 75"/>
                  <a:gd name="T38" fmla="*/ 87 w 128"/>
                  <a:gd name="T39" fmla="*/ 35 h 75"/>
                  <a:gd name="T40" fmla="*/ 82 w 128"/>
                  <a:gd name="T41" fmla="*/ 30 h 75"/>
                  <a:gd name="T42" fmla="*/ 77 w 128"/>
                  <a:gd name="T43" fmla="*/ 36 h 75"/>
                  <a:gd name="T44" fmla="*/ 71 w 128"/>
                  <a:gd name="T45" fmla="*/ 39 h 75"/>
                  <a:gd name="T46" fmla="*/ 50 w 128"/>
                  <a:gd name="T47" fmla="*/ 3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28" h="75">
                    <a:moveTo>
                      <a:pt x="50" y="34"/>
                    </a:moveTo>
                    <a:cubicBezTo>
                      <a:pt x="50" y="34"/>
                      <a:pt x="28" y="31"/>
                      <a:pt x="26" y="34"/>
                    </a:cubicBezTo>
                    <a:cubicBezTo>
                      <a:pt x="26" y="42"/>
                      <a:pt x="26" y="42"/>
                      <a:pt x="26" y="42"/>
                    </a:cubicBezTo>
                    <a:cubicBezTo>
                      <a:pt x="26" y="42"/>
                      <a:pt x="34" y="51"/>
                      <a:pt x="22" y="51"/>
                    </a:cubicBezTo>
                    <a:cubicBezTo>
                      <a:pt x="9" y="51"/>
                      <a:pt x="6" y="44"/>
                      <a:pt x="17" y="41"/>
                    </a:cubicBezTo>
                    <a:cubicBezTo>
                      <a:pt x="15" y="36"/>
                      <a:pt x="15" y="36"/>
                      <a:pt x="15" y="36"/>
                    </a:cubicBezTo>
                    <a:cubicBezTo>
                      <a:pt x="15" y="36"/>
                      <a:pt x="0" y="18"/>
                      <a:pt x="14" y="14"/>
                    </a:cubicBezTo>
                    <a:cubicBezTo>
                      <a:pt x="14" y="14"/>
                      <a:pt x="26" y="9"/>
                      <a:pt x="24" y="15"/>
                    </a:cubicBezTo>
                    <a:cubicBezTo>
                      <a:pt x="39" y="15"/>
                      <a:pt x="39" y="15"/>
                      <a:pt x="39" y="15"/>
                    </a:cubicBezTo>
                    <a:cubicBezTo>
                      <a:pt x="39" y="15"/>
                      <a:pt x="21" y="2"/>
                      <a:pt x="37" y="1"/>
                    </a:cubicBezTo>
                    <a:cubicBezTo>
                      <a:pt x="37" y="1"/>
                      <a:pt x="56" y="0"/>
                      <a:pt x="54" y="7"/>
                    </a:cubicBezTo>
                    <a:cubicBezTo>
                      <a:pt x="54" y="7"/>
                      <a:pt x="81" y="4"/>
                      <a:pt x="77" y="15"/>
                    </a:cubicBezTo>
                    <a:cubicBezTo>
                      <a:pt x="77" y="15"/>
                      <a:pt x="91" y="16"/>
                      <a:pt x="91" y="20"/>
                    </a:cubicBezTo>
                    <a:cubicBezTo>
                      <a:pt x="91" y="20"/>
                      <a:pt x="118" y="32"/>
                      <a:pt x="99" y="36"/>
                    </a:cubicBezTo>
                    <a:cubicBezTo>
                      <a:pt x="97" y="43"/>
                      <a:pt x="97" y="43"/>
                      <a:pt x="97" y="43"/>
                    </a:cubicBezTo>
                    <a:cubicBezTo>
                      <a:pt x="109" y="45"/>
                      <a:pt x="109" y="45"/>
                      <a:pt x="109" y="45"/>
                    </a:cubicBezTo>
                    <a:cubicBezTo>
                      <a:pt x="109" y="45"/>
                      <a:pt x="120" y="47"/>
                      <a:pt x="124" y="54"/>
                    </a:cubicBezTo>
                    <a:cubicBezTo>
                      <a:pt x="124" y="54"/>
                      <a:pt x="128" y="75"/>
                      <a:pt x="115" y="63"/>
                    </a:cubicBezTo>
                    <a:cubicBezTo>
                      <a:pt x="115" y="63"/>
                      <a:pt x="99" y="60"/>
                      <a:pt x="91" y="48"/>
                    </a:cubicBezTo>
                    <a:cubicBezTo>
                      <a:pt x="91" y="48"/>
                      <a:pt x="70" y="47"/>
                      <a:pt x="87" y="35"/>
                    </a:cubicBezTo>
                    <a:cubicBezTo>
                      <a:pt x="82" y="30"/>
                      <a:pt x="82" y="30"/>
                      <a:pt x="82" y="30"/>
                    </a:cubicBezTo>
                    <a:cubicBezTo>
                      <a:pt x="77" y="36"/>
                      <a:pt x="77" y="36"/>
                      <a:pt x="77" y="36"/>
                    </a:cubicBezTo>
                    <a:cubicBezTo>
                      <a:pt x="71" y="39"/>
                      <a:pt x="71" y="39"/>
                      <a:pt x="71" y="39"/>
                    </a:cubicBezTo>
                    <a:cubicBezTo>
                      <a:pt x="71" y="39"/>
                      <a:pt x="52" y="39"/>
                      <a:pt x="50" y="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3" name="Freeform 110">
                <a:extLst>
                  <a:ext uri="{FF2B5EF4-FFF2-40B4-BE49-F238E27FC236}">
                    <a16:creationId xmlns:a16="http://schemas.microsoft.com/office/drawing/2014/main" id="{716E3C17-B739-41AB-9A53-BE710ACB9CF6}"/>
                  </a:ext>
                </a:extLst>
              </p:cNvPr>
              <p:cNvSpPr>
                <a:spLocks/>
              </p:cNvSpPr>
              <p:nvPr/>
            </p:nvSpPr>
            <p:spPr bwMode="auto">
              <a:xfrm>
                <a:off x="1243" y="1783"/>
                <a:ext cx="31" cy="36"/>
              </a:xfrm>
              <a:custGeom>
                <a:avLst/>
                <a:gdLst>
                  <a:gd name="T0" fmla="*/ 8 w 94"/>
                  <a:gd name="T1" fmla="*/ 7 h 107"/>
                  <a:gd name="T2" fmla="*/ 31 w 94"/>
                  <a:gd name="T3" fmla="*/ 9 h 107"/>
                  <a:gd name="T4" fmla="*/ 33 w 94"/>
                  <a:gd name="T5" fmla="*/ 16 h 107"/>
                  <a:gd name="T6" fmla="*/ 67 w 94"/>
                  <a:gd name="T7" fmla="*/ 53 h 107"/>
                  <a:gd name="T8" fmla="*/ 79 w 94"/>
                  <a:gd name="T9" fmla="*/ 59 h 107"/>
                  <a:gd name="T10" fmla="*/ 90 w 94"/>
                  <a:gd name="T11" fmla="*/ 73 h 107"/>
                  <a:gd name="T12" fmla="*/ 81 w 94"/>
                  <a:gd name="T13" fmla="*/ 75 h 107"/>
                  <a:gd name="T14" fmla="*/ 80 w 94"/>
                  <a:gd name="T15" fmla="*/ 78 h 107"/>
                  <a:gd name="T16" fmla="*/ 89 w 94"/>
                  <a:gd name="T17" fmla="*/ 92 h 107"/>
                  <a:gd name="T18" fmla="*/ 77 w 94"/>
                  <a:gd name="T19" fmla="*/ 85 h 107"/>
                  <a:gd name="T20" fmla="*/ 62 w 94"/>
                  <a:gd name="T21" fmla="*/ 71 h 107"/>
                  <a:gd name="T22" fmla="*/ 42 w 94"/>
                  <a:gd name="T23" fmla="*/ 64 h 107"/>
                  <a:gd name="T24" fmla="*/ 23 w 94"/>
                  <a:gd name="T25" fmla="*/ 64 h 107"/>
                  <a:gd name="T26" fmla="*/ 17 w 94"/>
                  <a:gd name="T27" fmla="*/ 57 h 107"/>
                  <a:gd name="T28" fmla="*/ 32 w 94"/>
                  <a:gd name="T29" fmla="*/ 52 h 107"/>
                  <a:gd name="T30" fmla="*/ 26 w 94"/>
                  <a:gd name="T31" fmla="*/ 31 h 107"/>
                  <a:gd name="T32" fmla="*/ 24 w 94"/>
                  <a:gd name="T33" fmla="*/ 27 h 107"/>
                  <a:gd name="T34" fmla="*/ 5 w 94"/>
                  <a:gd name="T35" fmla="*/ 13 h 107"/>
                  <a:gd name="T36" fmla="*/ 8 w 94"/>
                  <a:gd name="T37" fmla="*/ 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4" h="107">
                    <a:moveTo>
                      <a:pt x="8" y="7"/>
                    </a:moveTo>
                    <a:cubicBezTo>
                      <a:pt x="8" y="7"/>
                      <a:pt x="30" y="0"/>
                      <a:pt x="31" y="9"/>
                    </a:cubicBezTo>
                    <a:cubicBezTo>
                      <a:pt x="33" y="16"/>
                      <a:pt x="33" y="16"/>
                      <a:pt x="33" y="16"/>
                    </a:cubicBezTo>
                    <a:cubicBezTo>
                      <a:pt x="33" y="16"/>
                      <a:pt x="67" y="26"/>
                      <a:pt x="67" y="53"/>
                    </a:cubicBezTo>
                    <a:cubicBezTo>
                      <a:pt x="67" y="53"/>
                      <a:pt x="79" y="55"/>
                      <a:pt x="79" y="59"/>
                    </a:cubicBezTo>
                    <a:cubicBezTo>
                      <a:pt x="79" y="59"/>
                      <a:pt x="93" y="58"/>
                      <a:pt x="90" y="73"/>
                    </a:cubicBezTo>
                    <a:cubicBezTo>
                      <a:pt x="81" y="75"/>
                      <a:pt x="81" y="75"/>
                      <a:pt x="81" y="75"/>
                    </a:cubicBezTo>
                    <a:cubicBezTo>
                      <a:pt x="80" y="78"/>
                      <a:pt x="80" y="78"/>
                      <a:pt x="80" y="78"/>
                    </a:cubicBezTo>
                    <a:cubicBezTo>
                      <a:pt x="80" y="78"/>
                      <a:pt x="94" y="77"/>
                      <a:pt x="89" y="92"/>
                    </a:cubicBezTo>
                    <a:cubicBezTo>
                      <a:pt x="89" y="92"/>
                      <a:pt x="80" y="107"/>
                      <a:pt x="77" y="85"/>
                    </a:cubicBezTo>
                    <a:cubicBezTo>
                      <a:pt x="77" y="85"/>
                      <a:pt x="62" y="86"/>
                      <a:pt x="62" y="71"/>
                    </a:cubicBezTo>
                    <a:cubicBezTo>
                      <a:pt x="62" y="71"/>
                      <a:pt x="46" y="78"/>
                      <a:pt x="42" y="64"/>
                    </a:cubicBezTo>
                    <a:cubicBezTo>
                      <a:pt x="23" y="64"/>
                      <a:pt x="23" y="64"/>
                      <a:pt x="23" y="64"/>
                    </a:cubicBezTo>
                    <a:cubicBezTo>
                      <a:pt x="23" y="64"/>
                      <a:pt x="13" y="75"/>
                      <a:pt x="17" y="57"/>
                    </a:cubicBezTo>
                    <a:cubicBezTo>
                      <a:pt x="32" y="52"/>
                      <a:pt x="32" y="52"/>
                      <a:pt x="32" y="52"/>
                    </a:cubicBezTo>
                    <a:cubicBezTo>
                      <a:pt x="32" y="52"/>
                      <a:pt x="9" y="42"/>
                      <a:pt x="26" y="31"/>
                    </a:cubicBezTo>
                    <a:cubicBezTo>
                      <a:pt x="24" y="27"/>
                      <a:pt x="24" y="27"/>
                      <a:pt x="24" y="27"/>
                    </a:cubicBezTo>
                    <a:cubicBezTo>
                      <a:pt x="24" y="27"/>
                      <a:pt x="0" y="28"/>
                      <a:pt x="5" y="13"/>
                    </a:cubicBezTo>
                    <a:lnTo>
                      <a:pt x="8"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4" name="Freeform 111">
                <a:extLst>
                  <a:ext uri="{FF2B5EF4-FFF2-40B4-BE49-F238E27FC236}">
                    <a16:creationId xmlns:a16="http://schemas.microsoft.com/office/drawing/2014/main" id="{4D7A6801-C1EE-4141-8614-62727233F954}"/>
                  </a:ext>
                </a:extLst>
              </p:cNvPr>
              <p:cNvSpPr>
                <a:spLocks/>
              </p:cNvSpPr>
              <p:nvPr/>
            </p:nvSpPr>
            <p:spPr bwMode="auto">
              <a:xfrm>
                <a:off x="1243" y="1798"/>
                <a:ext cx="6" cy="4"/>
              </a:xfrm>
              <a:custGeom>
                <a:avLst/>
                <a:gdLst>
                  <a:gd name="T0" fmla="*/ 0 w 20"/>
                  <a:gd name="T1" fmla="*/ 8 h 12"/>
                  <a:gd name="T2" fmla="*/ 14 w 20"/>
                  <a:gd name="T3" fmla="*/ 1 h 12"/>
                  <a:gd name="T4" fmla="*/ 0 w 20"/>
                  <a:gd name="T5" fmla="*/ 8 h 12"/>
                </a:gdLst>
                <a:ahLst/>
                <a:cxnLst>
                  <a:cxn ang="0">
                    <a:pos x="T0" y="T1"/>
                  </a:cxn>
                  <a:cxn ang="0">
                    <a:pos x="T2" y="T3"/>
                  </a:cxn>
                  <a:cxn ang="0">
                    <a:pos x="T4" y="T5"/>
                  </a:cxn>
                </a:cxnLst>
                <a:rect l="0" t="0" r="r" b="b"/>
                <a:pathLst>
                  <a:path w="20" h="12">
                    <a:moveTo>
                      <a:pt x="0" y="8"/>
                    </a:moveTo>
                    <a:cubicBezTo>
                      <a:pt x="0" y="8"/>
                      <a:pt x="0" y="0"/>
                      <a:pt x="14" y="1"/>
                    </a:cubicBezTo>
                    <a:cubicBezTo>
                      <a:pt x="14" y="1"/>
                      <a:pt x="20" y="12"/>
                      <a:pt x="0"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5" name="Freeform 112">
                <a:extLst>
                  <a:ext uri="{FF2B5EF4-FFF2-40B4-BE49-F238E27FC236}">
                    <a16:creationId xmlns:a16="http://schemas.microsoft.com/office/drawing/2014/main" id="{8C1298F2-8B27-41B7-9245-E2F005CA87C9}"/>
                  </a:ext>
                </a:extLst>
              </p:cNvPr>
              <p:cNvSpPr>
                <a:spLocks/>
              </p:cNvSpPr>
              <p:nvPr/>
            </p:nvSpPr>
            <p:spPr bwMode="auto">
              <a:xfrm>
                <a:off x="1253" y="1807"/>
                <a:ext cx="6" cy="8"/>
              </a:xfrm>
              <a:custGeom>
                <a:avLst/>
                <a:gdLst>
                  <a:gd name="T0" fmla="*/ 0 w 17"/>
                  <a:gd name="T1" fmla="*/ 11 h 24"/>
                  <a:gd name="T2" fmla="*/ 17 w 17"/>
                  <a:gd name="T3" fmla="*/ 11 h 24"/>
                  <a:gd name="T4" fmla="*/ 0 w 17"/>
                  <a:gd name="T5" fmla="*/ 11 h 24"/>
                </a:gdLst>
                <a:ahLst/>
                <a:cxnLst>
                  <a:cxn ang="0">
                    <a:pos x="T0" y="T1"/>
                  </a:cxn>
                  <a:cxn ang="0">
                    <a:pos x="T2" y="T3"/>
                  </a:cxn>
                  <a:cxn ang="0">
                    <a:pos x="T4" y="T5"/>
                  </a:cxn>
                </a:cxnLst>
                <a:rect l="0" t="0" r="r" b="b"/>
                <a:pathLst>
                  <a:path w="17" h="24">
                    <a:moveTo>
                      <a:pt x="0" y="11"/>
                    </a:moveTo>
                    <a:cubicBezTo>
                      <a:pt x="0" y="11"/>
                      <a:pt x="12" y="0"/>
                      <a:pt x="17" y="11"/>
                    </a:cubicBezTo>
                    <a:cubicBezTo>
                      <a:pt x="17" y="11"/>
                      <a:pt x="8" y="24"/>
                      <a:pt x="0"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6" name="Freeform 113">
                <a:extLst>
                  <a:ext uri="{FF2B5EF4-FFF2-40B4-BE49-F238E27FC236}">
                    <a16:creationId xmlns:a16="http://schemas.microsoft.com/office/drawing/2014/main" id="{DC00F648-37C9-406E-A903-48DEEE0D378E}"/>
                  </a:ext>
                </a:extLst>
              </p:cNvPr>
              <p:cNvSpPr>
                <a:spLocks/>
              </p:cNvSpPr>
              <p:nvPr/>
            </p:nvSpPr>
            <p:spPr bwMode="auto">
              <a:xfrm>
                <a:off x="1265" y="1793"/>
                <a:ext cx="13" cy="7"/>
              </a:xfrm>
              <a:custGeom>
                <a:avLst/>
                <a:gdLst>
                  <a:gd name="T0" fmla="*/ 25 w 39"/>
                  <a:gd name="T1" fmla="*/ 13 h 22"/>
                  <a:gd name="T2" fmla="*/ 14 w 39"/>
                  <a:gd name="T3" fmla="*/ 10 h 22"/>
                  <a:gd name="T4" fmla="*/ 19 w 39"/>
                  <a:gd name="T5" fmla="*/ 1 h 22"/>
                  <a:gd name="T6" fmla="*/ 35 w 39"/>
                  <a:gd name="T7" fmla="*/ 5 h 22"/>
                  <a:gd name="T8" fmla="*/ 25 w 39"/>
                  <a:gd name="T9" fmla="*/ 13 h 22"/>
                </a:gdLst>
                <a:ahLst/>
                <a:cxnLst>
                  <a:cxn ang="0">
                    <a:pos x="T0" y="T1"/>
                  </a:cxn>
                  <a:cxn ang="0">
                    <a:pos x="T2" y="T3"/>
                  </a:cxn>
                  <a:cxn ang="0">
                    <a:pos x="T4" y="T5"/>
                  </a:cxn>
                  <a:cxn ang="0">
                    <a:pos x="T6" y="T7"/>
                  </a:cxn>
                  <a:cxn ang="0">
                    <a:pos x="T8" y="T9"/>
                  </a:cxn>
                </a:cxnLst>
                <a:rect l="0" t="0" r="r" b="b"/>
                <a:pathLst>
                  <a:path w="39" h="22">
                    <a:moveTo>
                      <a:pt x="25" y="13"/>
                    </a:moveTo>
                    <a:cubicBezTo>
                      <a:pt x="25" y="13"/>
                      <a:pt x="15" y="22"/>
                      <a:pt x="14" y="10"/>
                    </a:cubicBezTo>
                    <a:cubicBezTo>
                      <a:pt x="14" y="10"/>
                      <a:pt x="0" y="0"/>
                      <a:pt x="19" y="1"/>
                    </a:cubicBezTo>
                    <a:cubicBezTo>
                      <a:pt x="19" y="1"/>
                      <a:pt x="35" y="0"/>
                      <a:pt x="35" y="5"/>
                    </a:cubicBezTo>
                    <a:cubicBezTo>
                      <a:pt x="35" y="5"/>
                      <a:pt x="39" y="15"/>
                      <a:pt x="25"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7" name="Freeform 114">
                <a:extLst>
                  <a:ext uri="{FF2B5EF4-FFF2-40B4-BE49-F238E27FC236}">
                    <a16:creationId xmlns:a16="http://schemas.microsoft.com/office/drawing/2014/main" id="{6BAC1C52-68A5-4492-9733-0FEA8DDFB049}"/>
                  </a:ext>
                </a:extLst>
              </p:cNvPr>
              <p:cNvSpPr>
                <a:spLocks/>
              </p:cNvSpPr>
              <p:nvPr/>
            </p:nvSpPr>
            <p:spPr bwMode="auto">
              <a:xfrm>
                <a:off x="1283" y="1809"/>
                <a:ext cx="3" cy="5"/>
              </a:xfrm>
              <a:custGeom>
                <a:avLst/>
                <a:gdLst>
                  <a:gd name="T0" fmla="*/ 0 w 9"/>
                  <a:gd name="T1" fmla="*/ 8 h 17"/>
                  <a:gd name="T2" fmla="*/ 9 w 9"/>
                  <a:gd name="T3" fmla="*/ 4 h 17"/>
                  <a:gd name="T4" fmla="*/ 0 w 9"/>
                  <a:gd name="T5" fmla="*/ 8 h 17"/>
                </a:gdLst>
                <a:ahLst/>
                <a:cxnLst>
                  <a:cxn ang="0">
                    <a:pos x="T0" y="T1"/>
                  </a:cxn>
                  <a:cxn ang="0">
                    <a:pos x="T2" y="T3"/>
                  </a:cxn>
                  <a:cxn ang="0">
                    <a:pos x="T4" y="T5"/>
                  </a:cxn>
                </a:cxnLst>
                <a:rect l="0" t="0" r="r" b="b"/>
                <a:pathLst>
                  <a:path w="9" h="17">
                    <a:moveTo>
                      <a:pt x="0" y="8"/>
                    </a:moveTo>
                    <a:cubicBezTo>
                      <a:pt x="0" y="8"/>
                      <a:pt x="3" y="0"/>
                      <a:pt x="9" y="4"/>
                    </a:cubicBezTo>
                    <a:cubicBezTo>
                      <a:pt x="9" y="4"/>
                      <a:pt x="9" y="17"/>
                      <a:pt x="0"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8" name="Freeform 115">
                <a:extLst>
                  <a:ext uri="{FF2B5EF4-FFF2-40B4-BE49-F238E27FC236}">
                    <a16:creationId xmlns:a16="http://schemas.microsoft.com/office/drawing/2014/main" id="{BEFA0FE4-40F6-4A97-A120-79352AD7C052}"/>
                  </a:ext>
                </a:extLst>
              </p:cNvPr>
              <p:cNvSpPr>
                <a:spLocks/>
              </p:cNvSpPr>
              <p:nvPr/>
            </p:nvSpPr>
            <p:spPr bwMode="auto">
              <a:xfrm>
                <a:off x="1292" y="1815"/>
                <a:ext cx="3" cy="4"/>
              </a:xfrm>
              <a:custGeom>
                <a:avLst/>
                <a:gdLst>
                  <a:gd name="T0" fmla="*/ 1 w 9"/>
                  <a:gd name="T1" fmla="*/ 9 h 13"/>
                  <a:gd name="T2" fmla="*/ 9 w 9"/>
                  <a:gd name="T3" fmla="*/ 6 h 13"/>
                  <a:gd name="T4" fmla="*/ 1 w 9"/>
                  <a:gd name="T5" fmla="*/ 9 h 13"/>
                </a:gdLst>
                <a:ahLst/>
                <a:cxnLst>
                  <a:cxn ang="0">
                    <a:pos x="T0" y="T1"/>
                  </a:cxn>
                  <a:cxn ang="0">
                    <a:pos x="T2" y="T3"/>
                  </a:cxn>
                  <a:cxn ang="0">
                    <a:pos x="T4" y="T5"/>
                  </a:cxn>
                </a:cxnLst>
                <a:rect l="0" t="0" r="r" b="b"/>
                <a:pathLst>
                  <a:path w="9" h="13">
                    <a:moveTo>
                      <a:pt x="1" y="9"/>
                    </a:moveTo>
                    <a:cubicBezTo>
                      <a:pt x="1" y="9"/>
                      <a:pt x="0" y="0"/>
                      <a:pt x="9" y="6"/>
                    </a:cubicBezTo>
                    <a:cubicBezTo>
                      <a:pt x="9" y="6"/>
                      <a:pt x="7" y="13"/>
                      <a:pt x="1"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9" name="Freeform 116">
                <a:extLst>
                  <a:ext uri="{FF2B5EF4-FFF2-40B4-BE49-F238E27FC236}">
                    <a16:creationId xmlns:a16="http://schemas.microsoft.com/office/drawing/2014/main" id="{9F90C0A2-5B44-4A59-8E58-CC168A36F674}"/>
                  </a:ext>
                </a:extLst>
              </p:cNvPr>
              <p:cNvSpPr>
                <a:spLocks/>
              </p:cNvSpPr>
              <p:nvPr/>
            </p:nvSpPr>
            <p:spPr bwMode="auto">
              <a:xfrm>
                <a:off x="1295" y="1826"/>
                <a:ext cx="11" cy="4"/>
              </a:xfrm>
              <a:custGeom>
                <a:avLst/>
                <a:gdLst>
                  <a:gd name="T0" fmla="*/ 11 w 33"/>
                  <a:gd name="T1" fmla="*/ 9 h 11"/>
                  <a:gd name="T2" fmla="*/ 14 w 33"/>
                  <a:gd name="T3" fmla="*/ 0 h 11"/>
                  <a:gd name="T4" fmla="*/ 11 w 33"/>
                  <a:gd name="T5" fmla="*/ 9 h 11"/>
                </a:gdLst>
                <a:ahLst/>
                <a:cxnLst>
                  <a:cxn ang="0">
                    <a:pos x="T0" y="T1"/>
                  </a:cxn>
                  <a:cxn ang="0">
                    <a:pos x="T2" y="T3"/>
                  </a:cxn>
                  <a:cxn ang="0">
                    <a:pos x="T4" y="T5"/>
                  </a:cxn>
                </a:cxnLst>
                <a:rect l="0" t="0" r="r" b="b"/>
                <a:pathLst>
                  <a:path w="33" h="11">
                    <a:moveTo>
                      <a:pt x="11" y="9"/>
                    </a:moveTo>
                    <a:cubicBezTo>
                      <a:pt x="11" y="9"/>
                      <a:pt x="0" y="2"/>
                      <a:pt x="14" y="0"/>
                    </a:cubicBezTo>
                    <a:cubicBezTo>
                      <a:pt x="14" y="0"/>
                      <a:pt x="33" y="11"/>
                      <a:pt x="11"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0" name="Freeform 117">
                <a:extLst>
                  <a:ext uri="{FF2B5EF4-FFF2-40B4-BE49-F238E27FC236}">
                    <a16:creationId xmlns:a16="http://schemas.microsoft.com/office/drawing/2014/main" id="{42127F74-A295-4CBD-82A3-A2A66550D934}"/>
                  </a:ext>
                </a:extLst>
              </p:cNvPr>
              <p:cNvSpPr>
                <a:spLocks noEditPoints="1"/>
              </p:cNvSpPr>
              <p:nvPr/>
            </p:nvSpPr>
            <p:spPr bwMode="auto">
              <a:xfrm>
                <a:off x="1250" y="1824"/>
                <a:ext cx="41" cy="38"/>
              </a:xfrm>
              <a:custGeom>
                <a:avLst/>
                <a:gdLst>
                  <a:gd name="T0" fmla="*/ 104 w 122"/>
                  <a:gd name="T1" fmla="*/ 104 h 116"/>
                  <a:gd name="T2" fmla="*/ 94 w 122"/>
                  <a:gd name="T3" fmla="*/ 95 h 116"/>
                  <a:gd name="T4" fmla="*/ 88 w 122"/>
                  <a:gd name="T5" fmla="*/ 92 h 116"/>
                  <a:gd name="T6" fmla="*/ 82 w 122"/>
                  <a:gd name="T7" fmla="*/ 78 h 116"/>
                  <a:gd name="T8" fmla="*/ 69 w 122"/>
                  <a:gd name="T9" fmla="*/ 56 h 116"/>
                  <a:gd name="T10" fmla="*/ 67 w 122"/>
                  <a:gd name="T11" fmla="*/ 37 h 116"/>
                  <a:gd name="T12" fmla="*/ 74 w 122"/>
                  <a:gd name="T13" fmla="*/ 18 h 116"/>
                  <a:gd name="T14" fmla="*/ 79 w 122"/>
                  <a:gd name="T15" fmla="*/ 14 h 116"/>
                  <a:gd name="T16" fmla="*/ 36 w 122"/>
                  <a:gd name="T17" fmla="*/ 8 h 116"/>
                  <a:gd name="T18" fmla="*/ 14 w 122"/>
                  <a:gd name="T19" fmla="*/ 10 h 116"/>
                  <a:gd name="T20" fmla="*/ 16 w 122"/>
                  <a:gd name="T21" fmla="*/ 24 h 116"/>
                  <a:gd name="T22" fmla="*/ 30 w 122"/>
                  <a:gd name="T23" fmla="*/ 41 h 116"/>
                  <a:gd name="T24" fmla="*/ 54 w 122"/>
                  <a:gd name="T25" fmla="*/ 70 h 116"/>
                  <a:gd name="T26" fmla="*/ 71 w 122"/>
                  <a:gd name="T27" fmla="*/ 78 h 116"/>
                  <a:gd name="T28" fmla="*/ 71 w 122"/>
                  <a:gd name="T29" fmla="*/ 81 h 116"/>
                  <a:gd name="T30" fmla="*/ 83 w 122"/>
                  <a:gd name="T31" fmla="*/ 96 h 116"/>
                  <a:gd name="T32" fmla="*/ 91 w 122"/>
                  <a:gd name="T33" fmla="*/ 102 h 116"/>
                  <a:gd name="T34" fmla="*/ 97 w 122"/>
                  <a:gd name="T35" fmla="*/ 107 h 116"/>
                  <a:gd name="T36" fmla="*/ 103 w 122"/>
                  <a:gd name="T37" fmla="*/ 115 h 116"/>
                  <a:gd name="T38" fmla="*/ 104 w 122"/>
                  <a:gd name="T39" fmla="*/ 104 h 116"/>
                  <a:gd name="T40" fmla="*/ 40 w 122"/>
                  <a:gd name="T41" fmla="*/ 30 h 116"/>
                  <a:gd name="T42" fmla="*/ 58 w 122"/>
                  <a:gd name="T43" fmla="*/ 27 h 116"/>
                  <a:gd name="T44" fmla="*/ 40 w 122"/>
                  <a:gd name="T45" fmla="*/ 3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2" h="116">
                    <a:moveTo>
                      <a:pt x="104" y="104"/>
                    </a:moveTo>
                    <a:cubicBezTo>
                      <a:pt x="104" y="94"/>
                      <a:pt x="94" y="95"/>
                      <a:pt x="94" y="95"/>
                    </a:cubicBezTo>
                    <a:cubicBezTo>
                      <a:pt x="88" y="92"/>
                      <a:pt x="88" y="92"/>
                      <a:pt x="88" y="92"/>
                    </a:cubicBezTo>
                    <a:cubicBezTo>
                      <a:pt x="90" y="83"/>
                      <a:pt x="82" y="78"/>
                      <a:pt x="82" y="78"/>
                    </a:cubicBezTo>
                    <a:cubicBezTo>
                      <a:pt x="92" y="63"/>
                      <a:pt x="69" y="56"/>
                      <a:pt x="69" y="56"/>
                    </a:cubicBezTo>
                    <a:cubicBezTo>
                      <a:pt x="76" y="53"/>
                      <a:pt x="67" y="37"/>
                      <a:pt x="67" y="37"/>
                    </a:cubicBezTo>
                    <a:cubicBezTo>
                      <a:pt x="75" y="37"/>
                      <a:pt x="74" y="18"/>
                      <a:pt x="74" y="18"/>
                    </a:cubicBezTo>
                    <a:cubicBezTo>
                      <a:pt x="79" y="14"/>
                      <a:pt x="79" y="14"/>
                      <a:pt x="79" y="14"/>
                    </a:cubicBezTo>
                    <a:cubicBezTo>
                      <a:pt x="79" y="5"/>
                      <a:pt x="36" y="8"/>
                      <a:pt x="36" y="8"/>
                    </a:cubicBezTo>
                    <a:cubicBezTo>
                      <a:pt x="23" y="0"/>
                      <a:pt x="14" y="10"/>
                      <a:pt x="14" y="10"/>
                    </a:cubicBezTo>
                    <a:cubicBezTo>
                      <a:pt x="0" y="21"/>
                      <a:pt x="16" y="24"/>
                      <a:pt x="16" y="24"/>
                    </a:cubicBezTo>
                    <a:cubicBezTo>
                      <a:pt x="14" y="46"/>
                      <a:pt x="30" y="41"/>
                      <a:pt x="30" y="41"/>
                    </a:cubicBezTo>
                    <a:cubicBezTo>
                      <a:pt x="33" y="59"/>
                      <a:pt x="54" y="70"/>
                      <a:pt x="54" y="70"/>
                    </a:cubicBezTo>
                    <a:cubicBezTo>
                      <a:pt x="58" y="88"/>
                      <a:pt x="71" y="78"/>
                      <a:pt x="71" y="78"/>
                    </a:cubicBezTo>
                    <a:cubicBezTo>
                      <a:pt x="71" y="79"/>
                      <a:pt x="71" y="80"/>
                      <a:pt x="71" y="81"/>
                    </a:cubicBezTo>
                    <a:cubicBezTo>
                      <a:pt x="71" y="95"/>
                      <a:pt x="83" y="96"/>
                      <a:pt x="83" y="96"/>
                    </a:cubicBezTo>
                    <a:cubicBezTo>
                      <a:pt x="91" y="102"/>
                      <a:pt x="91" y="102"/>
                      <a:pt x="91" y="102"/>
                    </a:cubicBezTo>
                    <a:cubicBezTo>
                      <a:pt x="97" y="107"/>
                      <a:pt x="97" y="107"/>
                      <a:pt x="97" y="107"/>
                    </a:cubicBezTo>
                    <a:cubicBezTo>
                      <a:pt x="103" y="115"/>
                      <a:pt x="103" y="115"/>
                      <a:pt x="103" y="115"/>
                    </a:cubicBezTo>
                    <a:cubicBezTo>
                      <a:pt x="122" y="116"/>
                      <a:pt x="104" y="104"/>
                      <a:pt x="104" y="104"/>
                    </a:cubicBezTo>
                    <a:close/>
                    <a:moveTo>
                      <a:pt x="40" y="30"/>
                    </a:moveTo>
                    <a:cubicBezTo>
                      <a:pt x="40" y="30"/>
                      <a:pt x="54" y="23"/>
                      <a:pt x="58" y="27"/>
                    </a:cubicBezTo>
                    <a:cubicBezTo>
                      <a:pt x="58" y="27"/>
                      <a:pt x="60" y="40"/>
                      <a:pt x="40"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1" name="Freeform 118">
                <a:extLst>
                  <a:ext uri="{FF2B5EF4-FFF2-40B4-BE49-F238E27FC236}">
                    <a16:creationId xmlns:a16="http://schemas.microsoft.com/office/drawing/2014/main" id="{BB6AA7B4-8419-4843-8353-B0445C8953B3}"/>
                  </a:ext>
                </a:extLst>
              </p:cNvPr>
              <p:cNvSpPr>
                <a:spLocks/>
              </p:cNvSpPr>
              <p:nvPr/>
            </p:nvSpPr>
            <p:spPr bwMode="auto">
              <a:xfrm>
                <a:off x="1341" y="1871"/>
                <a:ext cx="4" cy="8"/>
              </a:xfrm>
              <a:custGeom>
                <a:avLst/>
                <a:gdLst>
                  <a:gd name="T0" fmla="*/ 0 w 12"/>
                  <a:gd name="T1" fmla="*/ 4 h 26"/>
                  <a:gd name="T2" fmla="*/ 12 w 12"/>
                  <a:gd name="T3" fmla="*/ 4 h 26"/>
                  <a:gd name="T4" fmla="*/ 0 w 12"/>
                  <a:gd name="T5" fmla="*/ 4 h 26"/>
                </a:gdLst>
                <a:ahLst/>
                <a:cxnLst>
                  <a:cxn ang="0">
                    <a:pos x="T0" y="T1"/>
                  </a:cxn>
                  <a:cxn ang="0">
                    <a:pos x="T2" y="T3"/>
                  </a:cxn>
                  <a:cxn ang="0">
                    <a:pos x="T4" y="T5"/>
                  </a:cxn>
                </a:cxnLst>
                <a:rect l="0" t="0" r="r" b="b"/>
                <a:pathLst>
                  <a:path w="12" h="26">
                    <a:moveTo>
                      <a:pt x="0" y="4"/>
                    </a:moveTo>
                    <a:cubicBezTo>
                      <a:pt x="0" y="4"/>
                      <a:pt x="12" y="0"/>
                      <a:pt x="12" y="4"/>
                    </a:cubicBezTo>
                    <a:cubicBezTo>
                      <a:pt x="12" y="4"/>
                      <a:pt x="12" y="26"/>
                      <a:pt x="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2" name="Freeform 119">
                <a:extLst>
                  <a:ext uri="{FF2B5EF4-FFF2-40B4-BE49-F238E27FC236}">
                    <a16:creationId xmlns:a16="http://schemas.microsoft.com/office/drawing/2014/main" id="{063C2899-D55C-4D39-8EC9-CC928D04077E}"/>
                  </a:ext>
                </a:extLst>
              </p:cNvPr>
              <p:cNvSpPr>
                <a:spLocks noEditPoints="1"/>
              </p:cNvSpPr>
              <p:nvPr/>
            </p:nvSpPr>
            <p:spPr bwMode="auto">
              <a:xfrm>
                <a:off x="1334" y="1884"/>
                <a:ext cx="95" cy="50"/>
              </a:xfrm>
              <a:custGeom>
                <a:avLst/>
                <a:gdLst>
                  <a:gd name="T0" fmla="*/ 210 w 287"/>
                  <a:gd name="T1" fmla="*/ 85 h 152"/>
                  <a:gd name="T2" fmla="*/ 176 w 287"/>
                  <a:gd name="T3" fmla="*/ 55 h 152"/>
                  <a:gd name="T4" fmla="*/ 162 w 287"/>
                  <a:gd name="T5" fmla="*/ 36 h 152"/>
                  <a:gd name="T6" fmla="*/ 156 w 287"/>
                  <a:gd name="T7" fmla="*/ 12 h 152"/>
                  <a:gd name="T8" fmla="*/ 148 w 287"/>
                  <a:gd name="T9" fmla="*/ 21 h 152"/>
                  <a:gd name="T10" fmla="*/ 127 w 287"/>
                  <a:gd name="T11" fmla="*/ 28 h 152"/>
                  <a:gd name="T12" fmla="*/ 101 w 287"/>
                  <a:gd name="T13" fmla="*/ 27 h 152"/>
                  <a:gd name="T14" fmla="*/ 81 w 287"/>
                  <a:gd name="T15" fmla="*/ 25 h 152"/>
                  <a:gd name="T16" fmla="*/ 63 w 287"/>
                  <a:gd name="T17" fmla="*/ 19 h 152"/>
                  <a:gd name="T18" fmla="*/ 38 w 287"/>
                  <a:gd name="T19" fmla="*/ 9 h 152"/>
                  <a:gd name="T20" fmla="*/ 21 w 287"/>
                  <a:gd name="T21" fmla="*/ 7 h 152"/>
                  <a:gd name="T22" fmla="*/ 20 w 287"/>
                  <a:gd name="T23" fmla="*/ 23 h 152"/>
                  <a:gd name="T24" fmla="*/ 36 w 287"/>
                  <a:gd name="T25" fmla="*/ 44 h 152"/>
                  <a:gd name="T26" fmla="*/ 73 w 287"/>
                  <a:gd name="T27" fmla="*/ 52 h 152"/>
                  <a:gd name="T28" fmla="*/ 84 w 287"/>
                  <a:gd name="T29" fmla="*/ 63 h 152"/>
                  <a:gd name="T30" fmla="*/ 108 w 287"/>
                  <a:gd name="T31" fmla="*/ 79 h 152"/>
                  <a:gd name="T32" fmla="*/ 146 w 287"/>
                  <a:gd name="T33" fmla="*/ 100 h 152"/>
                  <a:gd name="T34" fmla="*/ 186 w 287"/>
                  <a:gd name="T35" fmla="*/ 119 h 152"/>
                  <a:gd name="T36" fmla="*/ 244 w 287"/>
                  <a:gd name="T37" fmla="*/ 145 h 152"/>
                  <a:gd name="T38" fmla="*/ 273 w 287"/>
                  <a:gd name="T39" fmla="*/ 144 h 152"/>
                  <a:gd name="T40" fmla="*/ 210 w 287"/>
                  <a:gd name="T41" fmla="*/ 85 h 152"/>
                  <a:gd name="T42" fmla="*/ 36 w 287"/>
                  <a:gd name="T43" fmla="*/ 26 h 152"/>
                  <a:gd name="T44" fmla="*/ 55 w 287"/>
                  <a:gd name="T45" fmla="*/ 23 h 152"/>
                  <a:gd name="T46" fmla="*/ 36 w 287"/>
                  <a:gd name="T47" fmla="*/ 26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87" h="152">
                    <a:moveTo>
                      <a:pt x="210" y="85"/>
                    </a:moveTo>
                    <a:cubicBezTo>
                      <a:pt x="199" y="82"/>
                      <a:pt x="176" y="55"/>
                      <a:pt x="176" y="55"/>
                    </a:cubicBezTo>
                    <a:cubicBezTo>
                      <a:pt x="175" y="34"/>
                      <a:pt x="162" y="36"/>
                      <a:pt x="162" y="36"/>
                    </a:cubicBezTo>
                    <a:cubicBezTo>
                      <a:pt x="156" y="12"/>
                      <a:pt x="156" y="12"/>
                      <a:pt x="156" y="12"/>
                    </a:cubicBezTo>
                    <a:cubicBezTo>
                      <a:pt x="152" y="0"/>
                      <a:pt x="148" y="21"/>
                      <a:pt x="148" y="21"/>
                    </a:cubicBezTo>
                    <a:cubicBezTo>
                      <a:pt x="137" y="21"/>
                      <a:pt x="127" y="28"/>
                      <a:pt x="127" y="28"/>
                    </a:cubicBezTo>
                    <a:cubicBezTo>
                      <a:pt x="101" y="27"/>
                      <a:pt x="101" y="27"/>
                      <a:pt x="101" y="27"/>
                    </a:cubicBezTo>
                    <a:cubicBezTo>
                      <a:pt x="98" y="21"/>
                      <a:pt x="81" y="25"/>
                      <a:pt x="81" y="25"/>
                    </a:cubicBezTo>
                    <a:cubicBezTo>
                      <a:pt x="82" y="19"/>
                      <a:pt x="63" y="19"/>
                      <a:pt x="63" y="19"/>
                    </a:cubicBezTo>
                    <a:cubicBezTo>
                      <a:pt x="62" y="9"/>
                      <a:pt x="38" y="9"/>
                      <a:pt x="38" y="9"/>
                    </a:cubicBezTo>
                    <a:cubicBezTo>
                      <a:pt x="38" y="2"/>
                      <a:pt x="21" y="7"/>
                      <a:pt x="21" y="7"/>
                    </a:cubicBezTo>
                    <a:cubicBezTo>
                      <a:pt x="0" y="15"/>
                      <a:pt x="20" y="23"/>
                      <a:pt x="20" y="23"/>
                    </a:cubicBezTo>
                    <a:cubicBezTo>
                      <a:pt x="29" y="32"/>
                      <a:pt x="36" y="44"/>
                      <a:pt x="36" y="44"/>
                    </a:cubicBezTo>
                    <a:cubicBezTo>
                      <a:pt x="40" y="56"/>
                      <a:pt x="73" y="52"/>
                      <a:pt x="73" y="52"/>
                    </a:cubicBezTo>
                    <a:cubicBezTo>
                      <a:pt x="72" y="64"/>
                      <a:pt x="84" y="63"/>
                      <a:pt x="84" y="63"/>
                    </a:cubicBezTo>
                    <a:cubicBezTo>
                      <a:pt x="88" y="82"/>
                      <a:pt x="108" y="79"/>
                      <a:pt x="108" y="79"/>
                    </a:cubicBezTo>
                    <a:cubicBezTo>
                      <a:pt x="111" y="96"/>
                      <a:pt x="146" y="100"/>
                      <a:pt x="146" y="100"/>
                    </a:cubicBezTo>
                    <a:cubicBezTo>
                      <a:pt x="141" y="112"/>
                      <a:pt x="186" y="119"/>
                      <a:pt x="186" y="119"/>
                    </a:cubicBezTo>
                    <a:cubicBezTo>
                      <a:pt x="188" y="135"/>
                      <a:pt x="244" y="145"/>
                      <a:pt x="244" y="145"/>
                    </a:cubicBezTo>
                    <a:cubicBezTo>
                      <a:pt x="261" y="152"/>
                      <a:pt x="273" y="144"/>
                      <a:pt x="273" y="144"/>
                    </a:cubicBezTo>
                    <a:cubicBezTo>
                      <a:pt x="287" y="124"/>
                      <a:pt x="220" y="88"/>
                      <a:pt x="210" y="85"/>
                    </a:cubicBezTo>
                    <a:close/>
                    <a:moveTo>
                      <a:pt x="36" y="26"/>
                    </a:moveTo>
                    <a:cubicBezTo>
                      <a:pt x="36" y="26"/>
                      <a:pt x="47" y="19"/>
                      <a:pt x="55" y="23"/>
                    </a:cubicBezTo>
                    <a:cubicBezTo>
                      <a:pt x="63" y="28"/>
                      <a:pt x="42" y="33"/>
                      <a:pt x="36" y="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3" name="Freeform 120">
                <a:extLst>
                  <a:ext uri="{FF2B5EF4-FFF2-40B4-BE49-F238E27FC236}">
                    <a16:creationId xmlns:a16="http://schemas.microsoft.com/office/drawing/2014/main" id="{D68E34F2-DD61-4068-A01D-E183033372CD}"/>
                  </a:ext>
                </a:extLst>
              </p:cNvPr>
              <p:cNvSpPr>
                <a:spLocks/>
              </p:cNvSpPr>
              <p:nvPr/>
            </p:nvSpPr>
            <p:spPr bwMode="auto">
              <a:xfrm>
                <a:off x="1431" y="1927"/>
                <a:ext cx="8" cy="6"/>
              </a:xfrm>
              <a:custGeom>
                <a:avLst/>
                <a:gdLst>
                  <a:gd name="T0" fmla="*/ 2 w 23"/>
                  <a:gd name="T1" fmla="*/ 13 h 17"/>
                  <a:gd name="T2" fmla="*/ 13 w 23"/>
                  <a:gd name="T3" fmla="*/ 4 h 17"/>
                  <a:gd name="T4" fmla="*/ 2 w 23"/>
                  <a:gd name="T5" fmla="*/ 13 h 17"/>
                </a:gdLst>
                <a:ahLst/>
                <a:cxnLst>
                  <a:cxn ang="0">
                    <a:pos x="T0" y="T1"/>
                  </a:cxn>
                  <a:cxn ang="0">
                    <a:pos x="T2" y="T3"/>
                  </a:cxn>
                  <a:cxn ang="0">
                    <a:pos x="T4" y="T5"/>
                  </a:cxn>
                </a:cxnLst>
                <a:rect l="0" t="0" r="r" b="b"/>
                <a:pathLst>
                  <a:path w="23" h="17">
                    <a:moveTo>
                      <a:pt x="2" y="13"/>
                    </a:moveTo>
                    <a:cubicBezTo>
                      <a:pt x="2" y="13"/>
                      <a:pt x="3" y="0"/>
                      <a:pt x="13" y="4"/>
                    </a:cubicBezTo>
                    <a:cubicBezTo>
                      <a:pt x="23" y="9"/>
                      <a:pt x="0" y="17"/>
                      <a:pt x="2"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4" name="Freeform 121">
                <a:extLst>
                  <a:ext uri="{FF2B5EF4-FFF2-40B4-BE49-F238E27FC236}">
                    <a16:creationId xmlns:a16="http://schemas.microsoft.com/office/drawing/2014/main" id="{C90E6458-23E5-43C4-984D-C582E6F23C7B}"/>
                  </a:ext>
                </a:extLst>
              </p:cNvPr>
              <p:cNvSpPr>
                <a:spLocks/>
              </p:cNvSpPr>
              <p:nvPr/>
            </p:nvSpPr>
            <p:spPr bwMode="auto">
              <a:xfrm>
                <a:off x="1487" y="2199"/>
                <a:ext cx="5" cy="4"/>
              </a:xfrm>
              <a:custGeom>
                <a:avLst/>
                <a:gdLst>
                  <a:gd name="T0" fmla="*/ 4 w 14"/>
                  <a:gd name="T1" fmla="*/ 6 h 11"/>
                  <a:gd name="T2" fmla="*/ 12 w 14"/>
                  <a:gd name="T3" fmla="*/ 1 h 11"/>
                  <a:gd name="T4" fmla="*/ 4 w 14"/>
                  <a:gd name="T5" fmla="*/ 6 h 11"/>
                </a:gdLst>
                <a:ahLst/>
                <a:cxnLst>
                  <a:cxn ang="0">
                    <a:pos x="T0" y="T1"/>
                  </a:cxn>
                  <a:cxn ang="0">
                    <a:pos x="T2" y="T3"/>
                  </a:cxn>
                  <a:cxn ang="0">
                    <a:pos x="T4" y="T5"/>
                  </a:cxn>
                </a:cxnLst>
                <a:rect l="0" t="0" r="r" b="b"/>
                <a:pathLst>
                  <a:path w="14" h="11">
                    <a:moveTo>
                      <a:pt x="4" y="6"/>
                    </a:moveTo>
                    <a:cubicBezTo>
                      <a:pt x="4" y="6"/>
                      <a:pt x="0" y="0"/>
                      <a:pt x="12" y="1"/>
                    </a:cubicBezTo>
                    <a:cubicBezTo>
                      <a:pt x="12" y="1"/>
                      <a:pt x="14" y="11"/>
                      <a:pt x="4"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5" name="Freeform 122">
                <a:extLst>
                  <a:ext uri="{FF2B5EF4-FFF2-40B4-BE49-F238E27FC236}">
                    <a16:creationId xmlns:a16="http://schemas.microsoft.com/office/drawing/2014/main" id="{263A46F9-C927-40F2-81C8-161653C9EF5F}"/>
                  </a:ext>
                </a:extLst>
              </p:cNvPr>
              <p:cNvSpPr>
                <a:spLocks/>
              </p:cNvSpPr>
              <p:nvPr/>
            </p:nvSpPr>
            <p:spPr bwMode="auto">
              <a:xfrm>
                <a:off x="1602" y="2286"/>
                <a:ext cx="6" cy="5"/>
              </a:xfrm>
              <a:custGeom>
                <a:avLst/>
                <a:gdLst>
                  <a:gd name="T0" fmla="*/ 1 w 19"/>
                  <a:gd name="T1" fmla="*/ 12 h 14"/>
                  <a:gd name="T2" fmla="*/ 10 w 19"/>
                  <a:gd name="T3" fmla="*/ 4 h 14"/>
                  <a:gd name="T4" fmla="*/ 1 w 19"/>
                  <a:gd name="T5" fmla="*/ 12 h 14"/>
                </a:gdLst>
                <a:ahLst/>
                <a:cxnLst>
                  <a:cxn ang="0">
                    <a:pos x="T0" y="T1"/>
                  </a:cxn>
                  <a:cxn ang="0">
                    <a:pos x="T2" y="T3"/>
                  </a:cxn>
                  <a:cxn ang="0">
                    <a:pos x="T4" y="T5"/>
                  </a:cxn>
                </a:cxnLst>
                <a:rect l="0" t="0" r="r" b="b"/>
                <a:pathLst>
                  <a:path w="19" h="14">
                    <a:moveTo>
                      <a:pt x="1" y="12"/>
                    </a:moveTo>
                    <a:cubicBezTo>
                      <a:pt x="1" y="12"/>
                      <a:pt x="1" y="0"/>
                      <a:pt x="10" y="4"/>
                    </a:cubicBezTo>
                    <a:cubicBezTo>
                      <a:pt x="19" y="8"/>
                      <a:pt x="0" y="14"/>
                      <a:pt x="1"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6" name="Freeform 123">
                <a:extLst>
                  <a:ext uri="{FF2B5EF4-FFF2-40B4-BE49-F238E27FC236}">
                    <a16:creationId xmlns:a16="http://schemas.microsoft.com/office/drawing/2014/main" id="{39AC560B-0AC3-414B-B320-3A89F1002312}"/>
                  </a:ext>
                </a:extLst>
              </p:cNvPr>
              <p:cNvSpPr>
                <a:spLocks/>
              </p:cNvSpPr>
              <p:nvPr/>
            </p:nvSpPr>
            <p:spPr bwMode="auto">
              <a:xfrm>
                <a:off x="2211" y="2678"/>
                <a:ext cx="3" cy="5"/>
              </a:xfrm>
              <a:custGeom>
                <a:avLst/>
                <a:gdLst>
                  <a:gd name="T0" fmla="*/ 0 w 8"/>
                  <a:gd name="T1" fmla="*/ 8 h 14"/>
                  <a:gd name="T2" fmla="*/ 0 w 8"/>
                  <a:gd name="T3" fmla="*/ 0 h 14"/>
                  <a:gd name="T4" fmla="*/ 8 w 8"/>
                  <a:gd name="T5" fmla="*/ 0 h 14"/>
                  <a:gd name="T6" fmla="*/ 0 w 8"/>
                  <a:gd name="T7" fmla="*/ 8 h 14"/>
                </a:gdLst>
                <a:ahLst/>
                <a:cxnLst>
                  <a:cxn ang="0">
                    <a:pos x="T0" y="T1"/>
                  </a:cxn>
                  <a:cxn ang="0">
                    <a:pos x="T2" y="T3"/>
                  </a:cxn>
                  <a:cxn ang="0">
                    <a:pos x="T4" y="T5"/>
                  </a:cxn>
                  <a:cxn ang="0">
                    <a:pos x="T6" y="T7"/>
                  </a:cxn>
                </a:cxnLst>
                <a:rect l="0" t="0" r="r" b="b"/>
                <a:pathLst>
                  <a:path w="8" h="14">
                    <a:moveTo>
                      <a:pt x="0" y="8"/>
                    </a:moveTo>
                    <a:cubicBezTo>
                      <a:pt x="0" y="0"/>
                      <a:pt x="0" y="0"/>
                      <a:pt x="0" y="0"/>
                    </a:cubicBezTo>
                    <a:cubicBezTo>
                      <a:pt x="8" y="0"/>
                      <a:pt x="8" y="0"/>
                      <a:pt x="8" y="0"/>
                    </a:cubicBezTo>
                    <a:cubicBezTo>
                      <a:pt x="8" y="0"/>
                      <a:pt x="8" y="14"/>
                      <a:pt x="0"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7" name="Freeform 124">
                <a:extLst>
                  <a:ext uri="{FF2B5EF4-FFF2-40B4-BE49-F238E27FC236}">
                    <a16:creationId xmlns:a16="http://schemas.microsoft.com/office/drawing/2014/main" id="{8E1C0FBD-AB85-4373-98F0-35C540146FFB}"/>
                  </a:ext>
                </a:extLst>
              </p:cNvPr>
              <p:cNvSpPr>
                <a:spLocks/>
              </p:cNvSpPr>
              <p:nvPr/>
            </p:nvSpPr>
            <p:spPr bwMode="auto">
              <a:xfrm>
                <a:off x="2211" y="2675"/>
                <a:ext cx="3" cy="5"/>
              </a:xfrm>
              <a:custGeom>
                <a:avLst/>
                <a:gdLst>
                  <a:gd name="T0" fmla="*/ 0 w 10"/>
                  <a:gd name="T1" fmla="*/ 2 h 14"/>
                  <a:gd name="T2" fmla="*/ 10 w 10"/>
                  <a:gd name="T3" fmla="*/ 0 h 14"/>
                  <a:gd name="T4" fmla="*/ 0 w 10"/>
                  <a:gd name="T5" fmla="*/ 2 h 14"/>
                </a:gdLst>
                <a:ahLst/>
                <a:cxnLst>
                  <a:cxn ang="0">
                    <a:pos x="T0" y="T1"/>
                  </a:cxn>
                  <a:cxn ang="0">
                    <a:pos x="T2" y="T3"/>
                  </a:cxn>
                  <a:cxn ang="0">
                    <a:pos x="T4" y="T5"/>
                  </a:cxn>
                </a:cxnLst>
                <a:rect l="0" t="0" r="r" b="b"/>
                <a:pathLst>
                  <a:path w="10" h="14">
                    <a:moveTo>
                      <a:pt x="0" y="2"/>
                    </a:moveTo>
                    <a:cubicBezTo>
                      <a:pt x="10" y="0"/>
                      <a:pt x="10" y="0"/>
                      <a:pt x="10" y="0"/>
                    </a:cubicBezTo>
                    <a:cubicBezTo>
                      <a:pt x="10" y="0"/>
                      <a:pt x="9" y="14"/>
                      <a:pt x="0"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8" name="Freeform 125">
                <a:extLst>
                  <a:ext uri="{FF2B5EF4-FFF2-40B4-BE49-F238E27FC236}">
                    <a16:creationId xmlns:a16="http://schemas.microsoft.com/office/drawing/2014/main" id="{55724C74-8803-4D0D-B955-9B4B06F7902B}"/>
                  </a:ext>
                </a:extLst>
              </p:cNvPr>
              <p:cNvSpPr>
                <a:spLocks/>
              </p:cNvSpPr>
              <p:nvPr/>
            </p:nvSpPr>
            <p:spPr bwMode="auto">
              <a:xfrm>
                <a:off x="2286" y="3643"/>
                <a:ext cx="7" cy="5"/>
              </a:xfrm>
              <a:custGeom>
                <a:avLst/>
                <a:gdLst>
                  <a:gd name="T0" fmla="*/ 0 w 21"/>
                  <a:gd name="T1" fmla="*/ 8 h 17"/>
                  <a:gd name="T2" fmla="*/ 12 w 21"/>
                  <a:gd name="T3" fmla="*/ 2 h 17"/>
                  <a:gd name="T4" fmla="*/ 0 w 21"/>
                  <a:gd name="T5" fmla="*/ 8 h 17"/>
                </a:gdLst>
                <a:ahLst/>
                <a:cxnLst>
                  <a:cxn ang="0">
                    <a:pos x="T0" y="T1"/>
                  </a:cxn>
                  <a:cxn ang="0">
                    <a:pos x="T2" y="T3"/>
                  </a:cxn>
                  <a:cxn ang="0">
                    <a:pos x="T4" y="T5"/>
                  </a:cxn>
                </a:cxnLst>
                <a:rect l="0" t="0" r="r" b="b"/>
                <a:pathLst>
                  <a:path w="21" h="17">
                    <a:moveTo>
                      <a:pt x="0" y="8"/>
                    </a:moveTo>
                    <a:cubicBezTo>
                      <a:pt x="0" y="8"/>
                      <a:pt x="3" y="0"/>
                      <a:pt x="12" y="2"/>
                    </a:cubicBezTo>
                    <a:cubicBezTo>
                      <a:pt x="21" y="3"/>
                      <a:pt x="1" y="17"/>
                      <a:pt x="0"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9" name="Freeform 126">
                <a:extLst>
                  <a:ext uri="{FF2B5EF4-FFF2-40B4-BE49-F238E27FC236}">
                    <a16:creationId xmlns:a16="http://schemas.microsoft.com/office/drawing/2014/main" id="{7158FCB1-661D-42B4-89F0-6D998F7C625D}"/>
                  </a:ext>
                </a:extLst>
              </p:cNvPr>
              <p:cNvSpPr>
                <a:spLocks/>
              </p:cNvSpPr>
              <p:nvPr/>
            </p:nvSpPr>
            <p:spPr bwMode="auto">
              <a:xfrm>
                <a:off x="2300" y="3648"/>
                <a:ext cx="4" cy="5"/>
              </a:xfrm>
              <a:custGeom>
                <a:avLst/>
                <a:gdLst>
                  <a:gd name="T0" fmla="*/ 2 w 13"/>
                  <a:gd name="T1" fmla="*/ 8 h 17"/>
                  <a:gd name="T2" fmla="*/ 13 w 13"/>
                  <a:gd name="T3" fmla="*/ 0 h 17"/>
                  <a:gd name="T4" fmla="*/ 2 w 13"/>
                  <a:gd name="T5" fmla="*/ 8 h 17"/>
                </a:gdLst>
                <a:ahLst/>
                <a:cxnLst>
                  <a:cxn ang="0">
                    <a:pos x="T0" y="T1"/>
                  </a:cxn>
                  <a:cxn ang="0">
                    <a:pos x="T2" y="T3"/>
                  </a:cxn>
                  <a:cxn ang="0">
                    <a:pos x="T4" y="T5"/>
                  </a:cxn>
                </a:cxnLst>
                <a:rect l="0" t="0" r="r" b="b"/>
                <a:pathLst>
                  <a:path w="13" h="17">
                    <a:moveTo>
                      <a:pt x="2" y="8"/>
                    </a:moveTo>
                    <a:cubicBezTo>
                      <a:pt x="2" y="8"/>
                      <a:pt x="0" y="1"/>
                      <a:pt x="13" y="0"/>
                    </a:cubicBezTo>
                    <a:cubicBezTo>
                      <a:pt x="13" y="0"/>
                      <a:pt x="12" y="17"/>
                      <a:pt x="2"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0" name="Freeform 127">
                <a:extLst>
                  <a:ext uri="{FF2B5EF4-FFF2-40B4-BE49-F238E27FC236}">
                    <a16:creationId xmlns:a16="http://schemas.microsoft.com/office/drawing/2014/main" id="{04E8A744-BD11-4C82-AF80-359B69E68184}"/>
                  </a:ext>
                </a:extLst>
              </p:cNvPr>
              <p:cNvSpPr>
                <a:spLocks/>
              </p:cNvSpPr>
              <p:nvPr/>
            </p:nvSpPr>
            <p:spPr bwMode="auto">
              <a:xfrm>
                <a:off x="2287" y="3676"/>
                <a:ext cx="12" cy="10"/>
              </a:xfrm>
              <a:custGeom>
                <a:avLst/>
                <a:gdLst>
                  <a:gd name="T0" fmla="*/ 15 w 35"/>
                  <a:gd name="T1" fmla="*/ 10 h 31"/>
                  <a:gd name="T2" fmla="*/ 18 w 35"/>
                  <a:gd name="T3" fmla="*/ 0 h 31"/>
                  <a:gd name="T4" fmla="*/ 22 w 35"/>
                  <a:gd name="T5" fmla="*/ 11 h 31"/>
                  <a:gd name="T6" fmla="*/ 34 w 35"/>
                  <a:gd name="T7" fmla="*/ 16 h 31"/>
                  <a:gd name="T8" fmla="*/ 18 w 35"/>
                  <a:gd name="T9" fmla="*/ 26 h 31"/>
                  <a:gd name="T10" fmla="*/ 16 w 35"/>
                  <a:gd name="T11" fmla="*/ 15 h 31"/>
                  <a:gd name="T12" fmla="*/ 15 w 35"/>
                  <a:gd name="T13" fmla="*/ 10 h 31"/>
                </a:gdLst>
                <a:ahLst/>
                <a:cxnLst>
                  <a:cxn ang="0">
                    <a:pos x="T0" y="T1"/>
                  </a:cxn>
                  <a:cxn ang="0">
                    <a:pos x="T2" y="T3"/>
                  </a:cxn>
                  <a:cxn ang="0">
                    <a:pos x="T4" y="T5"/>
                  </a:cxn>
                  <a:cxn ang="0">
                    <a:pos x="T6" y="T7"/>
                  </a:cxn>
                  <a:cxn ang="0">
                    <a:pos x="T8" y="T9"/>
                  </a:cxn>
                  <a:cxn ang="0">
                    <a:pos x="T10" y="T11"/>
                  </a:cxn>
                  <a:cxn ang="0">
                    <a:pos x="T12" y="T13"/>
                  </a:cxn>
                </a:cxnLst>
                <a:rect l="0" t="0" r="r" b="b"/>
                <a:pathLst>
                  <a:path w="35" h="31">
                    <a:moveTo>
                      <a:pt x="15" y="10"/>
                    </a:moveTo>
                    <a:cubicBezTo>
                      <a:pt x="15" y="10"/>
                      <a:pt x="5" y="0"/>
                      <a:pt x="18" y="0"/>
                    </a:cubicBezTo>
                    <a:cubicBezTo>
                      <a:pt x="22" y="11"/>
                      <a:pt x="22" y="11"/>
                      <a:pt x="22" y="11"/>
                    </a:cubicBezTo>
                    <a:cubicBezTo>
                      <a:pt x="22" y="11"/>
                      <a:pt x="34" y="12"/>
                      <a:pt x="34" y="16"/>
                    </a:cubicBezTo>
                    <a:cubicBezTo>
                      <a:pt x="34" y="16"/>
                      <a:pt x="35" y="31"/>
                      <a:pt x="18" y="26"/>
                    </a:cubicBezTo>
                    <a:cubicBezTo>
                      <a:pt x="18" y="26"/>
                      <a:pt x="0" y="21"/>
                      <a:pt x="16" y="15"/>
                    </a:cubicBezTo>
                    <a:lnTo>
                      <a:pt x="15"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1" name="Freeform 128">
                <a:extLst>
                  <a:ext uri="{FF2B5EF4-FFF2-40B4-BE49-F238E27FC236}">
                    <a16:creationId xmlns:a16="http://schemas.microsoft.com/office/drawing/2014/main" id="{291331AA-2A4E-408C-94B3-A7E9A02FF8C9}"/>
                  </a:ext>
                </a:extLst>
              </p:cNvPr>
              <p:cNvSpPr>
                <a:spLocks/>
              </p:cNvSpPr>
              <p:nvPr/>
            </p:nvSpPr>
            <p:spPr bwMode="auto">
              <a:xfrm>
                <a:off x="2271" y="3704"/>
                <a:ext cx="4" cy="5"/>
              </a:xfrm>
              <a:custGeom>
                <a:avLst/>
                <a:gdLst>
                  <a:gd name="T0" fmla="*/ 14 w 14"/>
                  <a:gd name="T1" fmla="*/ 5 h 17"/>
                  <a:gd name="T2" fmla="*/ 6 w 14"/>
                  <a:gd name="T3" fmla="*/ 10 h 17"/>
                  <a:gd name="T4" fmla="*/ 7 w 14"/>
                  <a:gd name="T5" fmla="*/ 0 h 17"/>
                  <a:gd name="T6" fmla="*/ 14 w 14"/>
                  <a:gd name="T7" fmla="*/ 5 h 17"/>
                </a:gdLst>
                <a:ahLst/>
                <a:cxnLst>
                  <a:cxn ang="0">
                    <a:pos x="T0" y="T1"/>
                  </a:cxn>
                  <a:cxn ang="0">
                    <a:pos x="T2" y="T3"/>
                  </a:cxn>
                  <a:cxn ang="0">
                    <a:pos x="T4" y="T5"/>
                  </a:cxn>
                  <a:cxn ang="0">
                    <a:pos x="T6" y="T7"/>
                  </a:cxn>
                </a:cxnLst>
                <a:rect l="0" t="0" r="r" b="b"/>
                <a:pathLst>
                  <a:path w="14" h="17">
                    <a:moveTo>
                      <a:pt x="14" y="5"/>
                    </a:moveTo>
                    <a:cubicBezTo>
                      <a:pt x="14" y="5"/>
                      <a:pt x="14" y="17"/>
                      <a:pt x="6" y="10"/>
                    </a:cubicBezTo>
                    <a:cubicBezTo>
                      <a:pt x="6" y="10"/>
                      <a:pt x="0" y="1"/>
                      <a:pt x="7" y="0"/>
                    </a:cubicBezTo>
                    <a:lnTo>
                      <a:pt x="14"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2" name="Freeform 129">
                <a:extLst>
                  <a:ext uri="{FF2B5EF4-FFF2-40B4-BE49-F238E27FC236}">
                    <a16:creationId xmlns:a16="http://schemas.microsoft.com/office/drawing/2014/main" id="{9F010E05-EA16-4E22-8915-4C23DF637FD8}"/>
                  </a:ext>
                </a:extLst>
              </p:cNvPr>
              <p:cNvSpPr>
                <a:spLocks/>
              </p:cNvSpPr>
              <p:nvPr/>
            </p:nvSpPr>
            <p:spPr bwMode="auto">
              <a:xfrm>
                <a:off x="2275" y="3763"/>
                <a:ext cx="11" cy="16"/>
              </a:xfrm>
              <a:custGeom>
                <a:avLst/>
                <a:gdLst>
                  <a:gd name="T0" fmla="*/ 7 w 33"/>
                  <a:gd name="T1" fmla="*/ 38 h 48"/>
                  <a:gd name="T2" fmla="*/ 15 w 33"/>
                  <a:gd name="T3" fmla="*/ 37 h 48"/>
                  <a:gd name="T4" fmla="*/ 16 w 33"/>
                  <a:gd name="T5" fmla="*/ 23 h 48"/>
                  <a:gd name="T6" fmla="*/ 25 w 33"/>
                  <a:gd name="T7" fmla="*/ 18 h 48"/>
                  <a:gd name="T8" fmla="*/ 21 w 33"/>
                  <a:gd name="T9" fmla="*/ 11 h 48"/>
                  <a:gd name="T10" fmla="*/ 11 w 33"/>
                  <a:gd name="T11" fmla="*/ 8 h 48"/>
                  <a:gd name="T12" fmla="*/ 4 w 33"/>
                  <a:gd name="T13" fmla="*/ 35 h 48"/>
                  <a:gd name="T14" fmla="*/ 4 w 33"/>
                  <a:gd name="T15" fmla="*/ 48 h 48"/>
                  <a:gd name="T16" fmla="*/ 7 w 33"/>
                  <a:gd name="T17" fmla="*/ 3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48">
                    <a:moveTo>
                      <a:pt x="7" y="38"/>
                    </a:moveTo>
                    <a:cubicBezTo>
                      <a:pt x="15" y="37"/>
                      <a:pt x="15" y="37"/>
                      <a:pt x="15" y="37"/>
                    </a:cubicBezTo>
                    <a:cubicBezTo>
                      <a:pt x="16" y="23"/>
                      <a:pt x="16" y="23"/>
                      <a:pt x="16" y="23"/>
                    </a:cubicBezTo>
                    <a:cubicBezTo>
                      <a:pt x="16" y="23"/>
                      <a:pt x="19" y="17"/>
                      <a:pt x="25" y="18"/>
                    </a:cubicBezTo>
                    <a:cubicBezTo>
                      <a:pt x="25" y="18"/>
                      <a:pt x="33" y="11"/>
                      <a:pt x="21" y="11"/>
                    </a:cubicBezTo>
                    <a:cubicBezTo>
                      <a:pt x="21" y="11"/>
                      <a:pt x="17" y="0"/>
                      <a:pt x="11" y="8"/>
                    </a:cubicBezTo>
                    <a:cubicBezTo>
                      <a:pt x="11" y="8"/>
                      <a:pt x="2" y="25"/>
                      <a:pt x="4" y="35"/>
                    </a:cubicBezTo>
                    <a:cubicBezTo>
                      <a:pt x="4" y="35"/>
                      <a:pt x="0" y="48"/>
                      <a:pt x="4" y="48"/>
                    </a:cubicBezTo>
                    <a:lnTo>
                      <a:pt x="7" y="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3" name="Freeform 130">
                <a:extLst>
                  <a:ext uri="{FF2B5EF4-FFF2-40B4-BE49-F238E27FC236}">
                    <a16:creationId xmlns:a16="http://schemas.microsoft.com/office/drawing/2014/main" id="{F46D19FA-66B9-4D78-9EFE-F4FACE7DDF06}"/>
                  </a:ext>
                </a:extLst>
              </p:cNvPr>
              <p:cNvSpPr>
                <a:spLocks/>
              </p:cNvSpPr>
              <p:nvPr/>
            </p:nvSpPr>
            <p:spPr bwMode="auto">
              <a:xfrm>
                <a:off x="2281" y="3796"/>
                <a:ext cx="13" cy="9"/>
              </a:xfrm>
              <a:custGeom>
                <a:avLst/>
                <a:gdLst>
                  <a:gd name="T0" fmla="*/ 13 w 39"/>
                  <a:gd name="T1" fmla="*/ 28 h 28"/>
                  <a:gd name="T2" fmla="*/ 7 w 39"/>
                  <a:gd name="T3" fmla="*/ 4 h 28"/>
                  <a:gd name="T4" fmla="*/ 16 w 39"/>
                  <a:gd name="T5" fmla="*/ 8 h 28"/>
                  <a:gd name="T6" fmla="*/ 19 w 39"/>
                  <a:gd name="T7" fmla="*/ 15 h 28"/>
                  <a:gd name="T8" fmla="*/ 23 w 39"/>
                  <a:gd name="T9" fmla="*/ 25 h 28"/>
                  <a:gd name="T10" fmla="*/ 13 w 39"/>
                  <a:gd name="T11" fmla="*/ 28 h 28"/>
                </a:gdLst>
                <a:ahLst/>
                <a:cxnLst>
                  <a:cxn ang="0">
                    <a:pos x="T0" y="T1"/>
                  </a:cxn>
                  <a:cxn ang="0">
                    <a:pos x="T2" y="T3"/>
                  </a:cxn>
                  <a:cxn ang="0">
                    <a:pos x="T4" y="T5"/>
                  </a:cxn>
                  <a:cxn ang="0">
                    <a:pos x="T6" y="T7"/>
                  </a:cxn>
                  <a:cxn ang="0">
                    <a:pos x="T8" y="T9"/>
                  </a:cxn>
                  <a:cxn ang="0">
                    <a:pos x="T10" y="T11"/>
                  </a:cxn>
                </a:cxnLst>
                <a:rect l="0" t="0" r="r" b="b"/>
                <a:pathLst>
                  <a:path w="39" h="28">
                    <a:moveTo>
                      <a:pt x="13" y="28"/>
                    </a:moveTo>
                    <a:cubicBezTo>
                      <a:pt x="13" y="28"/>
                      <a:pt x="0" y="24"/>
                      <a:pt x="7" y="4"/>
                    </a:cubicBezTo>
                    <a:cubicBezTo>
                      <a:pt x="7" y="4"/>
                      <a:pt x="17" y="0"/>
                      <a:pt x="16" y="8"/>
                    </a:cubicBezTo>
                    <a:cubicBezTo>
                      <a:pt x="19" y="15"/>
                      <a:pt x="19" y="15"/>
                      <a:pt x="19" y="15"/>
                    </a:cubicBezTo>
                    <a:cubicBezTo>
                      <a:pt x="19" y="15"/>
                      <a:pt x="39" y="18"/>
                      <a:pt x="23" y="25"/>
                    </a:cubicBezTo>
                    <a:cubicBezTo>
                      <a:pt x="23" y="25"/>
                      <a:pt x="16" y="24"/>
                      <a:pt x="13"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4" name="Freeform 131">
                <a:extLst>
                  <a:ext uri="{FF2B5EF4-FFF2-40B4-BE49-F238E27FC236}">
                    <a16:creationId xmlns:a16="http://schemas.microsoft.com/office/drawing/2014/main" id="{1F98B50E-DFA5-4864-A030-570111D59BB2}"/>
                  </a:ext>
                </a:extLst>
              </p:cNvPr>
              <p:cNvSpPr>
                <a:spLocks/>
              </p:cNvSpPr>
              <p:nvPr/>
            </p:nvSpPr>
            <p:spPr bwMode="auto">
              <a:xfrm>
                <a:off x="2286" y="3804"/>
                <a:ext cx="4" cy="4"/>
              </a:xfrm>
              <a:custGeom>
                <a:avLst/>
                <a:gdLst>
                  <a:gd name="T0" fmla="*/ 2 w 14"/>
                  <a:gd name="T1" fmla="*/ 14 h 14"/>
                  <a:gd name="T2" fmla="*/ 10 w 14"/>
                  <a:gd name="T3" fmla="*/ 13 h 14"/>
                  <a:gd name="T4" fmla="*/ 0 w 14"/>
                  <a:gd name="T5" fmla="*/ 4 h 14"/>
                  <a:gd name="T6" fmla="*/ 2 w 14"/>
                  <a:gd name="T7" fmla="*/ 14 h 14"/>
                </a:gdLst>
                <a:ahLst/>
                <a:cxnLst>
                  <a:cxn ang="0">
                    <a:pos x="T0" y="T1"/>
                  </a:cxn>
                  <a:cxn ang="0">
                    <a:pos x="T2" y="T3"/>
                  </a:cxn>
                  <a:cxn ang="0">
                    <a:pos x="T4" y="T5"/>
                  </a:cxn>
                  <a:cxn ang="0">
                    <a:pos x="T6" y="T7"/>
                  </a:cxn>
                </a:cxnLst>
                <a:rect l="0" t="0" r="r" b="b"/>
                <a:pathLst>
                  <a:path w="14" h="14">
                    <a:moveTo>
                      <a:pt x="2" y="14"/>
                    </a:moveTo>
                    <a:cubicBezTo>
                      <a:pt x="10" y="13"/>
                      <a:pt x="10" y="13"/>
                      <a:pt x="10" y="13"/>
                    </a:cubicBezTo>
                    <a:cubicBezTo>
                      <a:pt x="10" y="13"/>
                      <a:pt x="14" y="0"/>
                      <a:pt x="0" y="4"/>
                    </a:cubicBezTo>
                    <a:lnTo>
                      <a:pt x="2"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5" name="Freeform 132">
                <a:extLst>
                  <a:ext uri="{FF2B5EF4-FFF2-40B4-BE49-F238E27FC236}">
                    <a16:creationId xmlns:a16="http://schemas.microsoft.com/office/drawing/2014/main" id="{B47C2D89-BA69-4A50-9FF7-0D96BDECD281}"/>
                  </a:ext>
                </a:extLst>
              </p:cNvPr>
              <p:cNvSpPr>
                <a:spLocks/>
              </p:cNvSpPr>
              <p:nvPr/>
            </p:nvSpPr>
            <p:spPr bwMode="auto">
              <a:xfrm>
                <a:off x="2295" y="3804"/>
                <a:ext cx="9" cy="9"/>
              </a:xfrm>
              <a:custGeom>
                <a:avLst/>
                <a:gdLst>
                  <a:gd name="T0" fmla="*/ 11 w 27"/>
                  <a:gd name="T1" fmla="*/ 11 h 28"/>
                  <a:gd name="T2" fmla="*/ 16 w 27"/>
                  <a:gd name="T3" fmla="*/ 1 h 28"/>
                  <a:gd name="T4" fmla="*/ 25 w 27"/>
                  <a:gd name="T5" fmla="*/ 11 h 28"/>
                  <a:gd name="T6" fmla="*/ 11 w 27"/>
                  <a:gd name="T7" fmla="*/ 11 h 28"/>
                </a:gdLst>
                <a:ahLst/>
                <a:cxnLst>
                  <a:cxn ang="0">
                    <a:pos x="T0" y="T1"/>
                  </a:cxn>
                  <a:cxn ang="0">
                    <a:pos x="T2" y="T3"/>
                  </a:cxn>
                  <a:cxn ang="0">
                    <a:pos x="T4" y="T5"/>
                  </a:cxn>
                  <a:cxn ang="0">
                    <a:pos x="T6" y="T7"/>
                  </a:cxn>
                </a:cxnLst>
                <a:rect l="0" t="0" r="r" b="b"/>
                <a:pathLst>
                  <a:path w="27" h="28">
                    <a:moveTo>
                      <a:pt x="11" y="11"/>
                    </a:moveTo>
                    <a:cubicBezTo>
                      <a:pt x="11" y="11"/>
                      <a:pt x="0" y="0"/>
                      <a:pt x="16" y="1"/>
                    </a:cubicBezTo>
                    <a:cubicBezTo>
                      <a:pt x="16" y="1"/>
                      <a:pt x="27" y="5"/>
                      <a:pt x="25" y="11"/>
                    </a:cubicBezTo>
                    <a:cubicBezTo>
                      <a:pt x="25" y="11"/>
                      <a:pt x="15" y="28"/>
                      <a:pt x="11"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6" name="Freeform 133">
                <a:extLst>
                  <a:ext uri="{FF2B5EF4-FFF2-40B4-BE49-F238E27FC236}">
                    <a16:creationId xmlns:a16="http://schemas.microsoft.com/office/drawing/2014/main" id="{2A6674BB-DBF8-41BF-BFA2-E2D5403D942E}"/>
                  </a:ext>
                </a:extLst>
              </p:cNvPr>
              <p:cNvSpPr>
                <a:spLocks/>
              </p:cNvSpPr>
              <p:nvPr/>
            </p:nvSpPr>
            <p:spPr bwMode="auto">
              <a:xfrm>
                <a:off x="2289" y="3818"/>
                <a:ext cx="8" cy="2"/>
              </a:xfrm>
              <a:custGeom>
                <a:avLst/>
                <a:gdLst>
                  <a:gd name="T0" fmla="*/ 9 w 23"/>
                  <a:gd name="T1" fmla="*/ 8 h 8"/>
                  <a:gd name="T2" fmla="*/ 7 w 23"/>
                  <a:gd name="T3" fmla="*/ 0 h 8"/>
                  <a:gd name="T4" fmla="*/ 9 w 23"/>
                  <a:gd name="T5" fmla="*/ 8 h 8"/>
                </a:gdLst>
                <a:ahLst/>
                <a:cxnLst>
                  <a:cxn ang="0">
                    <a:pos x="T0" y="T1"/>
                  </a:cxn>
                  <a:cxn ang="0">
                    <a:pos x="T2" y="T3"/>
                  </a:cxn>
                  <a:cxn ang="0">
                    <a:pos x="T4" y="T5"/>
                  </a:cxn>
                </a:cxnLst>
                <a:rect l="0" t="0" r="r" b="b"/>
                <a:pathLst>
                  <a:path w="23" h="8">
                    <a:moveTo>
                      <a:pt x="9" y="8"/>
                    </a:moveTo>
                    <a:cubicBezTo>
                      <a:pt x="9" y="8"/>
                      <a:pt x="0" y="5"/>
                      <a:pt x="7" y="0"/>
                    </a:cubicBezTo>
                    <a:cubicBezTo>
                      <a:pt x="7" y="0"/>
                      <a:pt x="23" y="4"/>
                      <a:pt x="9"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7" name="Freeform 134">
                <a:extLst>
                  <a:ext uri="{FF2B5EF4-FFF2-40B4-BE49-F238E27FC236}">
                    <a16:creationId xmlns:a16="http://schemas.microsoft.com/office/drawing/2014/main" id="{BBD816D7-52DD-43CD-BEC5-FD4BE0E0EA65}"/>
                  </a:ext>
                </a:extLst>
              </p:cNvPr>
              <p:cNvSpPr>
                <a:spLocks/>
              </p:cNvSpPr>
              <p:nvPr/>
            </p:nvSpPr>
            <p:spPr bwMode="auto">
              <a:xfrm>
                <a:off x="2295" y="3820"/>
                <a:ext cx="13" cy="5"/>
              </a:xfrm>
              <a:custGeom>
                <a:avLst/>
                <a:gdLst>
                  <a:gd name="T0" fmla="*/ 2 w 38"/>
                  <a:gd name="T1" fmla="*/ 8 h 17"/>
                  <a:gd name="T2" fmla="*/ 9 w 38"/>
                  <a:gd name="T3" fmla="*/ 0 h 17"/>
                  <a:gd name="T4" fmla="*/ 20 w 38"/>
                  <a:gd name="T5" fmla="*/ 3 h 17"/>
                  <a:gd name="T6" fmla="*/ 23 w 38"/>
                  <a:gd name="T7" fmla="*/ 9 h 17"/>
                  <a:gd name="T8" fmla="*/ 2 w 38"/>
                  <a:gd name="T9" fmla="*/ 8 h 17"/>
                </a:gdLst>
                <a:ahLst/>
                <a:cxnLst>
                  <a:cxn ang="0">
                    <a:pos x="T0" y="T1"/>
                  </a:cxn>
                  <a:cxn ang="0">
                    <a:pos x="T2" y="T3"/>
                  </a:cxn>
                  <a:cxn ang="0">
                    <a:pos x="T4" y="T5"/>
                  </a:cxn>
                  <a:cxn ang="0">
                    <a:pos x="T6" y="T7"/>
                  </a:cxn>
                  <a:cxn ang="0">
                    <a:pos x="T8" y="T9"/>
                  </a:cxn>
                </a:cxnLst>
                <a:rect l="0" t="0" r="r" b="b"/>
                <a:pathLst>
                  <a:path w="38" h="17">
                    <a:moveTo>
                      <a:pt x="2" y="8"/>
                    </a:moveTo>
                    <a:cubicBezTo>
                      <a:pt x="2" y="8"/>
                      <a:pt x="0" y="0"/>
                      <a:pt x="9" y="0"/>
                    </a:cubicBezTo>
                    <a:cubicBezTo>
                      <a:pt x="9" y="0"/>
                      <a:pt x="20" y="0"/>
                      <a:pt x="20" y="3"/>
                    </a:cubicBezTo>
                    <a:cubicBezTo>
                      <a:pt x="20" y="3"/>
                      <a:pt x="38" y="8"/>
                      <a:pt x="23" y="9"/>
                    </a:cubicBezTo>
                    <a:cubicBezTo>
                      <a:pt x="23" y="9"/>
                      <a:pt x="7" y="17"/>
                      <a:pt x="2"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8" name="Freeform 135">
                <a:extLst>
                  <a:ext uri="{FF2B5EF4-FFF2-40B4-BE49-F238E27FC236}">
                    <a16:creationId xmlns:a16="http://schemas.microsoft.com/office/drawing/2014/main" id="{94DE38A2-C4EE-42BD-964F-B911B974E88F}"/>
                  </a:ext>
                </a:extLst>
              </p:cNvPr>
              <p:cNvSpPr>
                <a:spLocks/>
              </p:cNvSpPr>
              <p:nvPr/>
            </p:nvSpPr>
            <p:spPr bwMode="auto">
              <a:xfrm>
                <a:off x="2409" y="3870"/>
                <a:ext cx="12" cy="5"/>
              </a:xfrm>
              <a:custGeom>
                <a:avLst/>
                <a:gdLst>
                  <a:gd name="T0" fmla="*/ 6 w 36"/>
                  <a:gd name="T1" fmla="*/ 14 h 15"/>
                  <a:gd name="T2" fmla="*/ 21 w 36"/>
                  <a:gd name="T3" fmla="*/ 5 h 15"/>
                  <a:gd name="T4" fmla="*/ 32 w 36"/>
                  <a:gd name="T5" fmla="*/ 7 h 15"/>
                  <a:gd name="T6" fmla="*/ 29 w 36"/>
                  <a:gd name="T7" fmla="*/ 15 h 15"/>
                  <a:gd name="T8" fmla="*/ 6 w 36"/>
                  <a:gd name="T9" fmla="*/ 14 h 15"/>
                </a:gdLst>
                <a:ahLst/>
                <a:cxnLst>
                  <a:cxn ang="0">
                    <a:pos x="T0" y="T1"/>
                  </a:cxn>
                  <a:cxn ang="0">
                    <a:pos x="T2" y="T3"/>
                  </a:cxn>
                  <a:cxn ang="0">
                    <a:pos x="T4" y="T5"/>
                  </a:cxn>
                  <a:cxn ang="0">
                    <a:pos x="T6" y="T7"/>
                  </a:cxn>
                  <a:cxn ang="0">
                    <a:pos x="T8" y="T9"/>
                  </a:cxn>
                </a:cxnLst>
                <a:rect l="0" t="0" r="r" b="b"/>
                <a:pathLst>
                  <a:path w="36" h="15">
                    <a:moveTo>
                      <a:pt x="6" y="14"/>
                    </a:moveTo>
                    <a:cubicBezTo>
                      <a:pt x="6" y="14"/>
                      <a:pt x="0" y="6"/>
                      <a:pt x="21" y="5"/>
                    </a:cubicBezTo>
                    <a:cubicBezTo>
                      <a:pt x="21" y="5"/>
                      <a:pt x="36" y="0"/>
                      <a:pt x="32" y="7"/>
                    </a:cubicBezTo>
                    <a:cubicBezTo>
                      <a:pt x="29" y="15"/>
                      <a:pt x="29" y="15"/>
                      <a:pt x="29" y="15"/>
                    </a:cubicBezTo>
                    <a:cubicBezTo>
                      <a:pt x="29" y="15"/>
                      <a:pt x="17" y="9"/>
                      <a:pt x="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9" name="Freeform 136">
                <a:extLst>
                  <a:ext uri="{FF2B5EF4-FFF2-40B4-BE49-F238E27FC236}">
                    <a16:creationId xmlns:a16="http://schemas.microsoft.com/office/drawing/2014/main" id="{31948194-D142-4679-8235-6AFA719DA76C}"/>
                  </a:ext>
                </a:extLst>
              </p:cNvPr>
              <p:cNvSpPr>
                <a:spLocks/>
              </p:cNvSpPr>
              <p:nvPr/>
            </p:nvSpPr>
            <p:spPr bwMode="auto">
              <a:xfrm>
                <a:off x="2465" y="3850"/>
                <a:ext cx="15" cy="8"/>
              </a:xfrm>
              <a:custGeom>
                <a:avLst/>
                <a:gdLst>
                  <a:gd name="T0" fmla="*/ 19 w 45"/>
                  <a:gd name="T1" fmla="*/ 9 h 22"/>
                  <a:gd name="T2" fmla="*/ 45 w 45"/>
                  <a:gd name="T3" fmla="*/ 10 h 22"/>
                  <a:gd name="T4" fmla="*/ 31 w 45"/>
                  <a:gd name="T5" fmla="*/ 16 h 22"/>
                  <a:gd name="T6" fmla="*/ 0 w 45"/>
                  <a:gd name="T7" fmla="*/ 17 h 22"/>
                  <a:gd name="T8" fmla="*/ 19 w 45"/>
                  <a:gd name="T9" fmla="*/ 9 h 22"/>
                </a:gdLst>
                <a:ahLst/>
                <a:cxnLst>
                  <a:cxn ang="0">
                    <a:pos x="T0" y="T1"/>
                  </a:cxn>
                  <a:cxn ang="0">
                    <a:pos x="T2" y="T3"/>
                  </a:cxn>
                  <a:cxn ang="0">
                    <a:pos x="T4" y="T5"/>
                  </a:cxn>
                  <a:cxn ang="0">
                    <a:pos x="T6" y="T7"/>
                  </a:cxn>
                  <a:cxn ang="0">
                    <a:pos x="T8" y="T9"/>
                  </a:cxn>
                </a:cxnLst>
                <a:rect l="0" t="0" r="r" b="b"/>
                <a:pathLst>
                  <a:path w="45" h="22">
                    <a:moveTo>
                      <a:pt x="19" y="9"/>
                    </a:moveTo>
                    <a:cubicBezTo>
                      <a:pt x="19" y="9"/>
                      <a:pt x="39" y="0"/>
                      <a:pt x="45" y="10"/>
                    </a:cubicBezTo>
                    <a:cubicBezTo>
                      <a:pt x="45" y="10"/>
                      <a:pt x="34" y="16"/>
                      <a:pt x="31" y="16"/>
                    </a:cubicBezTo>
                    <a:cubicBezTo>
                      <a:pt x="31" y="16"/>
                      <a:pt x="0" y="22"/>
                      <a:pt x="0" y="17"/>
                    </a:cubicBezTo>
                    <a:cubicBezTo>
                      <a:pt x="0" y="17"/>
                      <a:pt x="4" y="8"/>
                      <a:pt x="19"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0" name="Freeform 137">
                <a:extLst>
                  <a:ext uri="{FF2B5EF4-FFF2-40B4-BE49-F238E27FC236}">
                    <a16:creationId xmlns:a16="http://schemas.microsoft.com/office/drawing/2014/main" id="{050139D0-465E-44E3-BD4E-A0E47E10ED6D}"/>
                  </a:ext>
                </a:extLst>
              </p:cNvPr>
              <p:cNvSpPr>
                <a:spLocks/>
              </p:cNvSpPr>
              <p:nvPr/>
            </p:nvSpPr>
            <p:spPr bwMode="auto">
              <a:xfrm>
                <a:off x="2532" y="3785"/>
                <a:ext cx="29" cy="25"/>
              </a:xfrm>
              <a:custGeom>
                <a:avLst/>
                <a:gdLst>
                  <a:gd name="T0" fmla="*/ 8 w 87"/>
                  <a:gd name="T1" fmla="*/ 48 h 74"/>
                  <a:gd name="T2" fmla="*/ 14 w 87"/>
                  <a:gd name="T3" fmla="*/ 49 h 74"/>
                  <a:gd name="T4" fmla="*/ 30 w 87"/>
                  <a:gd name="T5" fmla="*/ 45 h 74"/>
                  <a:gd name="T6" fmla="*/ 33 w 87"/>
                  <a:gd name="T7" fmla="*/ 38 h 74"/>
                  <a:gd name="T8" fmla="*/ 40 w 87"/>
                  <a:gd name="T9" fmla="*/ 29 h 74"/>
                  <a:gd name="T10" fmla="*/ 24 w 87"/>
                  <a:gd name="T11" fmla="*/ 21 h 74"/>
                  <a:gd name="T12" fmla="*/ 35 w 87"/>
                  <a:gd name="T13" fmla="*/ 18 h 74"/>
                  <a:gd name="T14" fmla="*/ 46 w 87"/>
                  <a:gd name="T15" fmla="*/ 18 h 74"/>
                  <a:gd name="T16" fmla="*/ 57 w 87"/>
                  <a:gd name="T17" fmla="*/ 12 h 74"/>
                  <a:gd name="T18" fmla="*/ 64 w 87"/>
                  <a:gd name="T19" fmla="*/ 20 h 74"/>
                  <a:gd name="T20" fmla="*/ 79 w 87"/>
                  <a:gd name="T21" fmla="*/ 18 h 74"/>
                  <a:gd name="T22" fmla="*/ 87 w 87"/>
                  <a:gd name="T23" fmla="*/ 13 h 74"/>
                  <a:gd name="T24" fmla="*/ 74 w 87"/>
                  <a:gd name="T25" fmla="*/ 32 h 74"/>
                  <a:gd name="T26" fmla="*/ 37 w 87"/>
                  <a:gd name="T27" fmla="*/ 53 h 74"/>
                  <a:gd name="T28" fmla="*/ 22 w 87"/>
                  <a:gd name="T29" fmla="*/ 61 h 74"/>
                  <a:gd name="T30" fmla="*/ 8 w 87"/>
                  <a:gd name="T31" fmla="*/ 59 h 74"/>
                  <a:gd name="T32" fmla="*/ 2 w 87"/>
                  <a:gd name="T33" fmla="*/ 51 h 74"/>
                  <a:gd name="T34" fmla="*/ 8 w 87"/>
                  <a:gd name="T35" fmla="*/ 48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7" h="74">
                    <a:moveTo>
                      <a:pt x="8" y="48"/>
                    </a:moveTo>
                    <a:cubicBezTo>
                      <a:pt x="14" y="49"/>
                      <a:pt x="14" y="49"/>
                      <a:pt x="14" y="49"/>
                    </a:cubicBezTo>
                    <a:cubicBezTo>
                      <a:pt x="14" y="49"/>
                      <a:pt x="22" y="44"/>
                      <a:pt x="30" y="45"/>
                    </a:cubicBezTo>
                    <a:cubicBezTo>
                      <a:pt x="30" y="45"/>
                      <a:pt x="20" y="33"/>
                      <a:pt x="33" y="38"/>
                    </a:cubicBezTo>
                    <a:cubicBezTo>
                      <a:pt x="40" y="29"/>
                      <a:pt x="40" y="29"/>
                      <a:pt x="40" y="29"/>
                    </a:cubicBezTo>
                    <a:cubicBezTo>
                      <a:pt x="40" y="29"/>
                      <a:pt x="22" y="28"/>
                      <a:pt x="24" y="21"/>
                    </a:cubicBezTo>
                    <a:cubicBezTo>
                      <a:pt x="24" y="21"/>
                      <a:pt x="20" y="11"/>
                      <a:pt x="35" y="18"/>
                    </a:cubicBezTo>
                    <a:cubicBezTo>
                      <a:pt x="46" y="18"/>
                      <a:pt x="46" y="18"/>
                      <a:pt x="46" y="18"/>
                    </a:cubicBezTo>
                    <a:cubicBezTo>
                      <a:pt x="46" y="18"/>
                      <a:pt x="42" y="7"/>
                      <a:pt x="57" y="12"/>
                    </a:cubicBezTo>
                    <a:cubicBezTo>
                      <a:pt x="57" y="12"/>
                      <a:pt x="67" y="18"/>
                      <a:pt x="64" y="20"/>
                    </a:cubicBezTo>
                    <a:cubicBezTo>
                      <a:pt x="79" y="18"/>
                      <a:pt x="79" y="18"/>
                      <a:pt x="79" y="18"/>
                    </a:cubicBezTo>
                    <a:cubicBezTo>
                      <a:pt x="79" y="18"/>
                      <a:pt x="85" y="0"/>
                      <a:pt x="87" y="13"/>
                    </a:cubicBezTo>
                    <a:cubicBezTo>
                      <a:pt x="87" y="13"/>
                      <a:pt x="87" y="34"/>
                      <a:pt x="74" y="32"/>
                    </a:cubicBezTo>
                    <a:cubicBezTo>
                      <a:pt x="74" y="32"/>
                      <a:pt x="70" y="59"/>
                      <a:pt x="37" y="53"/>
                    </a:cubicBezTo>
                    <a:cubicBezTo>
                      <a:pt x="37" y="53"/>
                      <a:pt x="36" y="62"/>
                      <a:pt x="22" y="61"/>
                    </a:cubicBezTo>
                    <a:cubicBezTo>
                      <a:pt x="22" y="61"/>
                      <a:pt x="11" y="74"/>
                      <a:pt x="8" y="59"/>
                    </a:cubicBezTo>
                    <a:cubicBezTo>
                      <a:pt x="2" y="51"/>
                      <a:pt x="2" y="51"/>
                      <a:pt x="2" y="51"/>
                    </a:cubicBezTo>
                    <a:cubicBezTo>
                      <a:pt x="2" y="51"/>
                      <a:pt x="0" y="30"/>
                      <a:pt x="8"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1" name="Freeform 138">
                <a:extLst>
                  <a:ext uri="{FF2B5EF4-FFF2-40B4-BE49-F238E27FC236}">
                    <a16:creationId xmlns:a16="http://schemas.microsoft.com/office/drawing/2014/main" id="{E3722503-B906-4352-A5A2-9A3386E018E6}"/>
                  </a:ext>
                </a:extLst>
              </p:cNvPr>
              <p:cNvSpPr>
                <a:spLocks/>
              </p:cNvSpPr>
              <p:nvPr/>
            </p:nvSpPr>
            <p:spPr bwMode="auto">
              <a:xfrm>
                <a:off x="2557" y="3787"/>
                <a:ext cx="33" cy="22"/>
              </a:xfrm>
              <a:custGeom>
                <a:avLst/>
                <a:gdLst>
                  <a:gd name="T0" fmla="*/ 0 w 100"/>
                  <a:gd name="T1" fmla="*/ 54 h 67"/>
                  <a:gd name="T2" fmla="*/ 18 w 100"/>
                  <a:gd name="T3" fmla="*/ 27 h 67"/>
                  <a:gd name="T4" fmla="*/ 18 w 100"/>
                  <a:gd name="T5" fmla="*/ 19 h 67"/>
                  <a:gd name="T6" fmla="*/ 30 w 100"/>
                  <a:gd name="T7" fmla="*/ 9 h 67"/>
                  <a:gd name="T8" fmla="*/ 64 w 100"/>
                  <a:gd name="T9" fmla="*/ 9 h 67"/>
                  <a:gd name="T10" fmla="*/ 88 w 100"/>
                  <a:gd name="T11" fmla="*/ 22 h 67"/>
                  <a:gd name="T12" fmla="*/ 72 w 100"/>
                  <a:gd name="T13" fmla="*/ 36 h 67"/>
                  <a:gd name="T14" fmla="*/ 48 w 100"/>
                  <a:gd name="T15" fmla="*/ 42 h 67"/>
                  <a:gd name="T16" fmla="*/ 29 w 100"/>
                  <a:gd name="T17" fmla="*/ 50 h 67"/>
                  <a:gd name="T18" fmla="*/ 14 w 100"/>
                  <a:gd name="T19" fmla="*/ 58 h 67"/>
                  <a:gd name="T20" fmla="*/ 0 w 100"/>
                  <a:gd name="T21" fmla="*/ 54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0" h="67">
                    <a:moveTo>
                      <a:pt x="0" y="54"/>
                    </a:moveTo>
                    <a:cubicBezTo>
                      <a:pt x="0" y="54"/>
                      <a:pt x="5" y="32"/>
                      <a:pt x="18" y="27"/>
                    </a:cubicBezTo>
                    <a:cubicBezTo>
                      <a:pt x="18" y="19"/>
                      <a:pt x="18" y="19"/>
                      <a:pt x="18" y="19"/>
                    </a:cubicBezTo>
                    <a:cubicBezTo>
                      <a:pt x="18" y="19"/>
                      <a:pt x="14" y="5"/>
                      <a:pt x="30" y="9"/>
                    </a:cubicBezTo>
                    <a:cubicBezTo>
                      <a:pt x="30" y="9"/>
                      <a:pt x="57" y="0"/>
                      <a:pt x="64" y="9"/>
                    </a:cubicBezTo>
                    <a:cubicBezTo>
                      <a:pt x="64" y="9"/>
                      <a:pt x="100" y="2"/>
                      <a:pt x="88" y="22"/>
                    </a:cubicBezTo>
                    <a:cubicBezTo>
                      <a:pt x="88" y="22"/>
                      <a:pt x="86" y="36"/>
                      <a:pt x="72" y="36"/>
                    </a:cubicBezTo>
                    <a:cubicBezTo>
                      <a:pt x="72" y="36"/>
                      <a:pt x="65" y="42"/>
                      <a:pt x="48" y="42"/>
                    </a:cubicBezTo>
                    <a:cubicBezTo>
                      <a:pt x="48" y="42"/>
                      <a:pt x="47" y="53"/>
                      <a:pt x="29" y="50"/>
                    </a:cubicBezTo>
                    <a:cubicBezTo>
                      <a:pt x="29" y="50"/>
                      <a:pt x="24" y="64"/>
                      <a:pt x="14" y="58"/>
                    </a:cubicBezTo>
                    <a:cubicBezTo>
                      <a:pt x="14" y="58"/>
                      <a:pt x="4" y="67"/>
                      <a:pt x="0"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2" name="Freeform 139">
                <a:extLst>
                  <a:ext uri="{FF2B5EF4-FFF2-40B4-BE49-F238E27FC236}">
                    <a16:creationId xmlns:a16="http://schemas.microsoft.com/office/drawing/2014/main" id="{6AA20EF6-371A-4A3D-AAF2-112BAA2DC08F}"/>
                  </a:ext>
                </a:extLst>
              </p:cNvPr>
              <p:cNvSpPr>
                <a:spLocks/>
              </p:cNvSpPr>
              <p:nvPr/>
            </p:nvSpPr>
            <p:spPr bwMode="auto">
              <a:xfrm>
                <a:off x="2827" y="2879"/>
                <a:ext cx="7" cy="8"/>
              </a:xfrm>
              <a:custGeom>
                <a:avLst/>
                <a:gdLst>
                  <a:gd name="T0" fmla="*/ 5 w 22"/>
                  <a:gd name="T1" fmla="*/ 14 h 25"/>
                  <a:gd name="T2" fmla="*/ 19 w 22"/>
                  <a:gd name="T3" fmla="*/ 4 h 25"/>
                  <a:gd name="T4" fmla="*/ 5 w 22"/>
                  <a:gd name="T5" fmla="*/ 14 h 25"/>
                </a:gdLst>
                <a:ahLst/>
                <a:cxnLst>
                  <a:cxn ang="0">
                    <a:pos x="T0" y="T1"/>
                  </a:cxn>
                  <a:cxn ang="0">
                    <a:pos x="T2" y="T3"/>
                  </a:cxn>
                  <a:cxn ang="0">
                    <a:pos x="T4" y="T5"/>
                  </a:cxn>
                </a:cxnLst>
                <a:rect l="0" t="0" r="r" b="b"/>
                <a:pathLst>
                  <a:path w="22" h="25">
                    <a:moveTo>
                      <a:pt x="5" y="14"/>
                    </a:moveTo>
                    <a:cubicBezTo>
                      <a:pt x="5" y="14"/>
                      <a:pt x="0" y="0"/>
                      <a:pt x="19" y="4"/>
                    </a:cubicBezTo>
                    <a:cubicBezTo>
                      <a:pt x="19" y="4"/>
                      <a:pt x="22" y="25"/>
                      <a:pt x="5"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3" name="Freeform 140">
                <a:extLst>
                  <a:ext uri="{FF2B5EF4-FFF2-40B4-BE49-F238E27FC236}">
                    <a16:creationId xmlns:a16="http://schemas.microsoft.com/office/drawing/2014/main" id="{DB8D9F1B-0886-4530-A5E4-AC0098E927D6}"/>
                  </a:ext>
                </a:extLst>
              </p:cNvPr>
              <p:cNvSpPr>
                <a:spLocks/>
              </p:cNvSpPr>
              <p:nvPr/>
            </p:nvSpPr>
            <p:spPr bwMode="auto">
              <a:xfrm>
                <a:off x="2705" y="2833"/>
                <a:ext cx="10" cy="6"/>
              </a:xfrm>
              <a:custGeom>
                <a:avLst/>
                <a:gdLst>
                  <a:gd name="T0" fmla="*/ 3 w 28"/>
                  <a:gd name="T1" fmla="*/ 11 h 19"/>
                  <a:gd name="T2" fmla="*/ 14 w 28"/>
                  <a:gd name="T3" fmla="*/ 7 h 19"/>
                  <a:gd name="T4" fmla="*/ 28 w 28"/>
                  <a:gd name="T5" fmla="*/ 3 h 19"/>
                  <a:gd name="T6" fmla="*/ 19 w 28"/>
                  <a:gd name="T7" fmla="*/ 15 h 19"/>
                  <a:gd name="T8" fmla="*/ 5 w 28"/>
                  <a:gd name="T9" fmla="*/ 19 h 19"/>
                  <a:gd name="T10" fmla="*/ 3 w 28"/>
                  <a:gd name="T11" fmla="*/ 11 h 19"/>
                </a:gdLst>
                <a:ahLst/>
                <a:cxnLst>
                  <a:cxn ang="0">
                    <a:pos x="T0" y="T1"/>
                  </a:cxn>
                  <a:cxn ang="0">
                    <a:pos x="T2" y="T3"/>
                  </a:cxn>
                  <a:cxn ang="0">
                    <a:pos x="T4" y="T5"/>
                  </a:cxn>
                  <a:cxn ang="0">
                    <a:pos x="T6" y="T7"/>
                  </a:cxn>
                  <a:cxn ang="0">
                    <a:pos x="T8" y="T9"/>
                  </a:cxn>
                  <a:cxn ang="0">
                    <a:pos x="T10" y="T11"/>
                  </a:cxn>
                </a:cxnLst>
                <a:rect l="0" t="0" r="r" b="b"/>
                <a:pathLst>
                  <a:path w="28" h="19">
                    <a:moveTo>
                      <a:pt x="3" y="11"/>
                    </a:moveTo>
                    <a:cubicBezTo>
                      <a:pt x="14" y="7"/>
                      <a:pt x="14" y="7"/>
                      <a:pt x="14" y="7"/>
                    </a:cubicBezTo>
                    <a:cubicBezTo>
                      <a:pt x="14" y="7"/>
                      <a:pt x="19" y="0"/>
                      <a:pt x="28" y="3"/>
                    </a:cubicBezTo>
                    <a:cubicBezTo>
                      <a:pt x="28" y="3"/>
                      <a:pt x="27" y="17"/>
                      <a:pt x="19" y="15"/>
                    </a:cubicBezTo>
                    <a:cubicBezTo>
                      <a:pt x="5" y="19"/>
                      <a:pt x="5" y="19"/>
                      <a:pt x="5" y="19"/>
                    </a:cubicBezTo>
                    <a:cubicBezTo>
                      <a:pt x="5" y="19"/>
                      <a:pt x="0" y="17"/>
                      <a:pt x="3"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4" name="Freeform 141">
                <a:extLst>
                  <a:ext uri="{FF2B5EF4-FFF2-40B4-BE49-F238E27FC236}">
                    <a16:creationId xmlns:a16="http://schemas.microsoft.com/office/drawing/2014/main" id="{284D6DC4-130E-47AB-B1F5-6C2E73E0B5FC}"/>
                  </a:ext>
                </a:extLst>
              </p:cNvPr>
              <p:cNvSpPr>
                <a:spLocks/>
              </p:cNvSpPr>
              <p:nvPr/>
            </p:nvSpPr>
            <p:spPr bwMode="auto">
              <a:xfrm>
                <a:off x="2714" y="2819"/>
                <a:ext cx="24" cy="19"/>
              </a:xfrm>
              <a:custGeom>
                <a:avLst/>
                <a:gdLst>
                  <a:gd name="T0" fmla="*/ 13 w 74"/>
                  <a:gd name="T1" fmla="*/ 33 h 58"/>
                  <a:gd name="T2" fmla="*/ 16 w 74"/>
                  <a:gd name="T3" fmla="*/ 25 h 58"/>
                  <a:gd name="T4" fmla="*/ 18 w 74"/>
                  <a:gd name="T5" fmla="*/ 14 h 58"/>
                  <a:gd name="T6" fmla="*/ 25 w 74"/>
                  <a:gd name="T7" fmla="*/ 15 h 58"/>
                  <a:gd name="T8" fmla="*/ 39 w 74"/>
                  <a:gd name="T9" fmla="*/ 15 h 58"/>
                  <a:gd name="T10" fmla="*/ 38 w 74"/>
                  <a:gd name="T11" fmla="*/ 29 h 58"/>
                  <a:gd name="T12" fmla="*/ 60 w 74"/>
                  <a:gd name="T13" fmla="*/ 38 h 58"/>
                  <a:gd name="T14" fmla="*/ 69 w 74"/>
                  <a:gd name="T15" fmla="*/ 50 h 58"/>
                  <a:gd name="T16" fmla="*/ 52 w 74"/>
                  <a:gd name="T17" fmla="*/ 48 h 58"/>
                  <a:gd name="T18" fmla="*/ 36 w 74"/>
                  <a:gd name="T19" fmla="*/ 43 h 58"/>
                  <a:gd name="T20" fmla="*/ 13 w 74"/>
                  <a:gd name="T21" fmla="*/ 33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4" h="58">
                    <a:moveTo>
                      <a:pt x="13" y="33"/>
                    </a:moveTo>
                    <a:cubicBezTo>
                      <a:pt x="13" y="33"/>
                      <a:pt x="9" y="27"/>
                      <a:pt x="16" y="25"/>
                    </a:cubicBezTo>
                    <a:cubicBezTo>
                      <a:pt x="16" y="25"/>
                      <a:pt x="9" y="17"/>
                      <a:pt x="18" y="14"/>
                    </a:cubicBezTo>
                    <a:cubicBezTo>
                      <a:pt x="25" y="15"/>
                      <a:pt x="25" y="15"/>
                      <a:pt x="25" y="15"/>
                    </a:cubicBezTo>
                    <a:cubicBezTo>
                      <a:pt x="25" y="15"/>
                      <a:pt x="38" y="0"/>
                      <a:pt x="39" y="15"/>
                    </a:cubicBezTo>
                    <a:cubicBezTo>
                      <a:pt x="38" y="29"/>
                      <a:pt x="38" y="29"/>
                      <a:pt x="38" y="29"/>
                    </a:cubicBezTo>
                    <a:cubicBezTo>
                      <a:pt x="38" y="29"/>
                      <a:pt x="60" y="23"/>
                      <a:pt x="60" y="38"/>
                    </a:cubicBezTo>
                    <a:cubicBezTo>
                      <a:pt x="60" y="38"/>
                      <a:pt x="74" y="43"/>
                      <a:pt x="69" y="50"/>
                    </a:cubicBezTo>
                    <a:cubicBezTo>
                      <a:pt x="69" y="50"/>
                      <a:pt x="57" y="58"/>
                      <a:pt x="52" y="48"/>
                    </a:cubicBezTo>
                    <a:cubicBezTo>
                      <a:pt x="52" y="48"/>
                      <a:pt x="39" y="49"/>
                      <a:pt x="36" y="43"/>
                    </a:cubicBezTo>
                    <a:cubicBezTo>
                      <a:pt x="36" y="43"/>
                      <a:pt x="0" y="51"/>
                      <a:pt x="13"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5" name="Freeform 142">
                <a:extLst>
                  <a:ext uri="{FF2B5EF4-FFF2-40B4-BE49-F238E27FC236}">
                    <a16:creationId xmlns:a16="http://schemas.microsoft.com/office/drawing/2014/main" id="{F2189375-ECDE-4325-B27C-03064654E03B}"/>
                  </a:ext>
                </a:extLst>
              </p:cNvPr>
              <p:cNvSpPr>
                <a:spLocks/>
              </p:cNvSpPr>
              <p:nvPr/>
            </p:nvSpPr>
            <p:spPr bwMode="auto">
              <a:xfrm>
                <a:off x="2516" y="2631"/>
                <a:ext cx="17" cy="19"/>
              </a:xfrm>
              <a:custGeom>
                <a:avLst/>
                <a:gdLst>
                  <a:gd name="T0" fmla="*/ 14 w 51"/>
                  <a:gd name="T1" fmla="*/ 37 h 57"/>
                  <a:gd name="T2" fmla="*/ 23 w 51"/>
                  <a:gd name="T3" fmla="*/ 31 h 57"/>
                  <a:gd name="T4" fmla="*/ 23 w 51"/>
                  <a:gd name="T5" fmla="*/ 28 h 57"/>
                  <a:gd name="T6" fmla="*/ 28 w 51"/>
                  <a:gd name="T7" fmla="*/ 3 h 57"/>
                  <a:gd name="T8" fmla="*/ 44 w 51"/>
                  <a:gd name="T9" fmla="*/ 11 h 57"/>
                  <a:gd name="T10" fmla="*/ 40 w 51"/>
                  <a:gd name="T11" fmla="*/ 21 h 57"/>
                  <a:gd name="T12" fmla="*/ 47 w 51"/>
                  <a:gd name="T13" fmla="*/ 39 h 57"/>
                  <a:gd name="T14" fmla="*/ 34 w 51"/>
                  <a:gd name="T15" fmla="*/ 46 h 57"/>
                  <a:gd name="T16" fmla="*/ 1 w 51"/>
                  <a:gd name="T17" fmla="*/ 50 h 57"/>
                  <a:gd name="T18" fmla="*/ 14 w 51"/>
                  <a:gd name="T19" fmla="*/ 3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 h="57">
                    <a:moveTo>
                      <a:pt x="14" y="37"/>
                    </a:moveTo>
                    <a:cubicBezTo>
                      <a:pt x="14" y="37"/>
                      <a:pt x="14" y="31"/>
                      <a:pt x="23" y="31"/>
                    </a:cubicBezTo>
                    <a:cubicBezTo>
                      <a:pt x="23" y="28"/>
                      <a:pt x="23" y="28"/>
                      <a:pt x="23" y="28"/>
                    </a:cubicBezTo>
                    <a:cubicBezTo>
                      <a:pt x="23" y="28"/>
                      <a:pt x="15" y="3"/>
                      <a:pt x="28" y="3"/>
                    </a:cubicBezTo>
                    <a:cubicBezTo>
                      <a:pt x="28" y="3"/>
                      <a:pt x="46" y="0"/>
                      <a:pt x="44" y="11"/>
                    </a:cubicBezTo>
                    <a:cubicBezTo>
                      <a:pt x="40" y="21"/>
                      <a:pt x="40" y="21"/>
                      <a:pt x="40" y="21"/>
                    </a:cubicBezTo>
                    <a:cubicBezTo>
                      <a:pt x="40" y="21"/>
                      <a:pt x="51" y="28"/>
                      <a:pt x="47" y="39"/>
                    </a:cubicBezTo>
                    <a:cubicBezTo>
                      <a:pt x="34" y="46"/>
                      <a:pt x="34" y="46"/>
                      <a:pt x="34" y="46"/>
                    </a:cubicBezTo>
                    <a:cubicBezTo>
                      <a:pt x="34" y="46"/>
                      <a:pt x="33" y="57"/>
                      <a:pt x="1" y="50"/>
                    </a:cubicBezTo>
                    <a:cubicBezTo>
                      <a:pt x="1" y="50"/>
                      <a:pt x="0" y="36"/>
                      <a:pt x="14" y="3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6" name="Freeform 143">
                <a:extLst>
                  <a:ext uri="{FF2B5EF4-FFF2-40B4-BE49-F238E27FC236}">
                    <a16:creationId xmlns:a16="http://schemas.microsoft.com/office/drawing/2014/main" id="{678C990C-EA04-47C6-80C3-8803C45E6E53}"/>
                  </a:ext>
                </a:extLst>
              </p:cNvPr>
              <p:cNvSpPr>
                <a:spLocks/>
              </p:cNvSpPr>
              <p:nvPr/>
            </p:nvSpPr>
            <p:spPr bwMode="auto">
              <a:xfrm>
                <a:off x="2535" y="2623"/>
                <a:ext cx="3" cy="4"/>
              </a:xfrm>
              <a:custGeom>
                <a:avLst/>
                <a:gdLst>
                  <a:gd name="T0" fmla="*/ 1 w 11"/>
                  <a:gd name="T1" fmla="*/ 10 h 11"/>
                  <a:gd name="T2" fmla="*/ 8 w 11"/>
                  <a:gd name="T3" fmla="*/ 4 h 11"/>
                  <a:gd name="T4" fmla="*/ 1 w 11"/>
                  <a:gd name="T5" fmla="*/ 10 h 11"/>
                </a:gdLst>
                <a:ahLst/>
                <a:cxnLst>
                  <a:cxn ang="0">
                    <a:pos x="T0" y="T1"/>
                  </a:cxn>
                  <a:cxn ang="0">
                    <a:pos x="T2" y="T3"/>
                  </a:cxn>
                  <a:cxn ang="0">
                    <a:pos x="T4" y="T5"/>
                  </a:cxn>
                </a:cxnLst>
                <a:rect l="0" t="0" r="r" b="b"/>
                <a:pathLst>
                  <a:path w="11" h="11">
                    <a:moveTo>
                      <a:pt x="1" y="10"/>
                    </a:moveTo>
                    <a:cubicBezTo>
                      <a:pt x="1" y="10"/>
                      <a:pt x="0" y="0"/>
                      <a:pt x="8" y="4"/>
                    </a:cubicBezTo>
                    <a:cubicBezTo>
                      <a:pt x="8" y="4"/>
                      <a:pt x="11" y="11"/>
                      <a:pt x="1"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7" name="Freeform 144">
                <a:extLst>
                  <a:ext uri="{FF2B5EF4-FFF2-40B4-BE49-F238E27FC236}">
                    <a16:creationId xmlns:a16="http://schemas.microsoft.com/office/drawing/2014/main" id="{B5A9E110-CAC9-4DB0-90C9-E3193F6A67C7}"/>
                  </a:ext>
                </a:extLst>
              </p:cNvPr>
              <p:cNvSpPr>
                <a:spLocks/>
              </p:cNvSpPr>
              <p:nvPr/>
            </p:nvSpPr>
            <p:spPr bwMode="auto">
              <a:xfrm>
                <a:off x="2468" y="2627"/>
                <a:ext cx="14" cy="8"/>
              </a:xfrm>
              <a:custGeom>
                <a:avLst/>
                <a:gdLst>
                  <a:gd name="T0" fmla="*/ 21 w 42"/>
                  <a:gd name="T1" fmla="*/ 9 h 25"/>
                  <a:gd name="T2" fmla="*/ 21 w 42"/>
                  <a:gd name="T3" fmla="*/ 2 h 25"/>
                  <a:gd name="T4" fmla="*/ 39 w 42"/>
                  <a:gd name="T5" fmla="*/ 6 h 25"/>
                  <a:gd name="T6" fmla="*/ 21 w 42"/>
                  <a:gd name="T7" fmla="*/ 9 h 25"/>
                </a:gdLst>
                <a:ahLst/>
                <a:cxnLst>
                  <a:cxn ang="0">
                    <a:pos x="T0" y="T1"/>
                  </a:cxn>
                  <a:cxn ang="0">
                    <a:pos x="T2" y="T3"/>
                  </a:cxn>
                  <a:cxn ang="0">
                    <a:pos x="T4" y="T5"/>
                  </a:cxn>
                  <a:cxn ang="0">
                    <a:pos x="T6" y="T7"/>
                  </a:cxn>
                </a:cxnLst>
                <a:rect l="0" t="0" r="r" b="b"/>
                <a:pathLst>
                  <a:path w="42" h="25">
                    <a:moveTo>
                      <a:pt x="21" y="9"/>
                    </a:moveTo>
                    <a:cubicBezTo>
                      <a:pt x="21" y="9"/>
                      <a:pt x="0" y="5"/>
                      <a:pt x="21" y="2"/>
                    </a:cubicBezTo>
                    <a:cubicBezTo>
                      <a:pt x="21" y="2"/>
                      <a:pt x="42" y="0"/>
                      <a:pt x="39" y="6"/>
                    </a:cubicBezTo>
                    <a:cubicBezTo>
                      <a:pt x="39" y="6"/>
                      <a:pt x="32" y="25"/>
                      <a:pt x="21"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8" name="Freeform 145">
                <a:extLst>
                  <a:ext uri="{FF2B5EF4-FFF2-40B4-BE49-F238E27FC236}">
                    <a16:creationId xmlns:a16="http://schemas.microsoft.com/office/drawing/2014/main" id="{4BEDE163-D2BC-4921-B369-96A90216625F}"/>
                  </a:ext>
                </a:extLst>
              </p:cNvPr>
              <p:cNvSpPr>
                <a:spLocks/>
              </p:cNvSpPr>
              <p:nvPr/>
            </p:nvSpPr>
            <p:spPr bwMode="auto">
              <a:xfrm>
                <a:off x="2526" y="2557"/>
                <a:ext cx="9" cy="9"/>
              </a:xfrm>
              <a:custGeom>
                <a:avLst/>
                <a:gdLst>
                  <a:gd name="T0" fmla="*/ 14 w 27"/>
                  <a:gd name="T1" fmla="*/ 10 h 26"/>
                  <a:gd name="T2" fmla="*/ 20 w 27"/>
                  <a:gd name="T3" fmla="*/ 0 h 26"/>
                  <a:gd name="T4" fmla="*/ 21 w 27"/>
                  <a:gd name="T5" fmla="*/ 11 h 26"/>
                  <a:gd name="T6" fmla="*/ 18 w 27"/>
                  <a:gd name="T7" fmla="*/ 25 h 26"/>
                  <a:gd name="T8" fmla="*/ 14 w 27"/>
                  <a:gd name="T9" fmla="*/ 10 h 26"/>
                </a:gdLst>
                <a:ahLst/>
                <a:cxnLst>
                  <a:cxn ang="0">
                    <a:pos x="T0" y="T1"/>
                  </a:cxn>
                  <a:cxn ang="0">
                    <a:pos x="T2" y="T3"/>
                  </a:cxn>
                  <a:cxn ang="0">
                    <a:pos x="T4" y="T5"/>
                  </a:cxn>
                  <a:cxn ang="0">
                    <a:pos x="T6" y="T7"/>
                  </a:cxn>
                  <a:cxn ang="0">
                    <a:pos x="T8" y="T9"/>
                  </a:cxn>
                </a:cxnLst>
                <a:rect l="0" t="0" r="r" b="b"/>
                <a:pathLst>
                  <a:path w="27" h="26">
                    <a:moveTo>
                      <a:pt x="14" y="10"/>
                    </a:moveTo>
                    <a:cubicBezTo>
                      <a:pt x="14" y="10"/>
                      <a:pt x="0" y="1"/>
                      <a:pt x="20" y="0"/>
                    </a:cubicBezTo>
                    <a:cubicBezTo>
                      <a:pt x="21" y="11"/>
                      <a:pt x="21" y="11"/>
                      <a:pt x="21" y="11"/>
                    </a:cubicBezTo>
                    <a:cubicBezTo>
                      <a:pt x="21" y="11"/>
                      <a:pt x="27" y="26"/>
                      <a:pt x="18" y="25"/>
                    </a:cubicBezTo>
                    <a:cubicBezTo>
                      <a:pt x="18" y="25"/>
                      <a:pt x="14" y="20"/>
                      <a:pt x="14"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9" name="Freeform 146">
                <a:extLst>
                  <a:ext uri="{FF2B5EF4-FFF2-40B4-BE49-F238E27FC236}">
                    <a16:creationId xmlns:a16="http://schemas.microsoft.com/office/drawing/2014/main" id="{6913C636-25C4-44F4-B77F-FEBC41A35490}"/>
                  </a:ext>
                </a:extLst>
              </p:cNvPr>
              <p:cNvSpPr>
                <a:spLocks/>
              </p:cNvSpPr>
              <p:nvPr/>
            </p:nvSpPr>
            <p:spPr bwMode="auto">
              <a:xfrm>
                <a:off x="2516" y="2526"/>
                <a:ext cx="10" cy="11"/>
              </a:xfrm>
              <a:custGeom>
                <a:avLst/>
                <a:gdLst>
                  <a:gd name="T0" fmla="*/ 16 w 30"/>
                  <a:gd name="T1" fmla="*/ 25 h 35"/>
                  <a:gd name="T2" fmla="*/ 29 w 30"/>
                  <a:gd name="T3" fmla="*/ 9 h 35"/>
                  <a:gd name="T4" fmla="*/ 18 w 30"/>
                  <a:gd name="T5" fmla="*/ 13 h 35"/>
                  <a:gd name="T6" fmla="*/ 7 w 30"/>
                  <a:gd name="T7" fmla="*/ 20 h 35"/>
                  <a:gd name="T8" fmla="*/ 16 w 30"/>
                  <a:gd name="T9" fmla="*/ 25 h 35"/>
                </a:gdLst>
                <a:ahLst/>
                <a:cxnLst>
                  <a:cxn ang="0">
                    <a:pos x="T0" y="T1"/>
                  </a:cxn>
                  <a:cxn ang="0">
                    <a:pos x="T2" y="T3"/>
                  </a:cxn>
                  <a:cxn ang="0">
                    <a:pos x="T4" y="T5"/>
                  </a:cxn>
                  <a:cxn ang="0">
                    <a:pos x="T6" y="T7"/>
                  </a:cxn>
                  <a:cxn ang="0">
                    <a:pos x="T8" y="T9"/>
                  </a:cxn>
                </a:cxnLst>
                <a:rect l="0" t="0" r="r" b="b"/>
                <a:pathLst>
                  <a:path w="30" h="35">
                    <a:moveTo>
                      <a:pt x="16" y="25"/>
                    </a:moveTo>
                    <a:cubicBezTo>
                      <a:pt x="16" y="25"/>
                      <a:pt x="30" y="14"/>
                      <a:pt x="29" y="9"/>
                    </a:cubicBezTo>
                    <a:cubicBezTo>
                      <a:pt x="29" y="9"/>
                      <a:pt x="20" y="0"/>
                      <a:pt x="18" y="13"/>
                    </a:cubicBezTo>
                    <a:cubicBezTo>
                      <a:pt x="18" y="13"/>
                      <a:pt x="0" y="12"/>
                      <a:pt x="7" y="20"/>
                    </a:cubicBezTo>
                    <a:cubicBezTo>
                      <a:pt x="7" y="20"/>
                      <a:pt x="4" y="35"/>
                      <a:pt x="16"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0" name="Freeform 147">
                <a:extLst>
                  <a:ext uri="{FF2B5EF4-FFF2-40B4-BE49-F238E27FC236}">
                    <a16:creationId xmlns:a16="http://schemas.microsoft.com/office/drawing/2014/main" id="{41995D24-3340-4F6F-9588-F3D4D0B01E2B}"/>
                  </a:ext>
                </a:extLst>
              </p:cNvPr>
              <p:cNvSpPr>
                <a:spLocks/>
              </p:cNvSpPr>
              <p:nvPr/>
            </p:nvSpPr>
            <p:spPr bwMode="auto">
              <a:xfrm>
                <a:off x="2463" y="2501"/>
                <a:ext cx="4" cy="4"/>
              </a:xfrm>
              <a:custGeom>
                <a:avLst/>
                <a:gdLst>
                  <a:gd name="T0" fmla="*/ 3 w 12"/>
                  <a:gd name="T1" fmla="*/ 10 h 11"/>
                  <a:gd name="T2" fmla="*/ 11 w 12"/>
                  <a:gd name="T3" fmla="*/ 0 h 11"/>
                  <a:gd name="T4" fmla="*/ 3 w 12"/>
                  <a:gd name="T5" fmla="*/ 10 h 11"/>
                </a:gdLst>
                <a:ahLst/>
                <a:cxnLst>
                  <a:cxn ang="0">
                    <a:pos x="T0" y="T1"/>
                  </a:cxn>
                  <a:cxn ang="0">
                    <a:pos x="T2" y="T3"/>
                  </a:cxn>
                  <a:cxn ang="0">
                    <a:pos x="T4" y="T5"/>
                  </a:cxn>
                </a:cxnLst>
                <a:rect l="0" t="0" r="r" b="b"/>
                <a:pathLst>
                  <a:path w="12" h="11">
                    <a:moveTo>
                      <a:pt x="3" y="10"/>
                    </a:moveTo>
                    <a:cubicBezTo>
                      <a:pt x="3" y="10"/>
                      <a:pt x="0" y="0"/>
                      <a:pt x="11" y="0"/>
                    </a:cubicBezTo>
                    <a:cubicBezTo>
                      <a:pt x="11" y="0"/>
                      <a:pt x="12" y="11"/>
                      <a:pt x="3"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1" name="Freeform 148">
                <a:extLst>
                  <a:ext uri="{FF2B5EF4-FFF2-40B4-BE49-F238E27FC236}">
                    <a16:creationId xmlns:a16="http://schemas.microsoft.com/office/drawing/2014/main" id="{AA5581F4-DE95-42DB-BF97-088B2B306026}"/>
                  </a:ext>
                </a:extLst>
              </p:cNvPr>
              <p:cNvSpPr>
                <a:spLocks/>
              </p:cNvSpPr>
              <p:nvPr/>
            </p:nvSpPr>
            <p:spPr bwMode="auto">
              <a:xfrm>
                <a:off x="2367" y="2605"/>
                <a:ext cx="9" cy="15"/>
              </a:xfrm>
              <a:custGeom>
                <a:avLst/>
                <a:gdLst>
                  <a:gd name="T0" fmla="*/ 2 w 28"/>
                  <a:gd name="T1" fmla="*/ 27 h 47"/>
                  <a:gd name="T2" fmla="*/ 4 w 28"/>
                  <a:gd name="T3" fmla="*/ 15 h 47"/>
                  <a:gd name="T4" fmla="*/ 16 w 28"/>
                  <a:gd name="T5" fmla="*/ 11 h 47"/>
                  <a:gd name="T6" fmla="*/ 20 w 28"/>
                  <a:gd name="T7" fmla="*/ 34 h 47"/>
                  <a:gd name="T8" fmla="*/ 3 w 28"/>
                  <a:gd name="T9" fmla="*/ 35 h 47"/>
                  <a:gd name="T10" fmla="*/ 2 w 28"/>
                  <a:gd name="T11" fmla="*/ 27 h 47"/>
                </a:gdLst>
                <a:ahLst/>
                <a:cxnLst>
                  <a:cxn ang="0">
                    <a:pos x="T0" y="T1"/>
                  </a:cxn>
                  <a:cxn ang="0">
                    <a:pos x="T2" y="T3"/>
                  </a:cxn>
                  <a:cxn ang="0">
                    <a:pos x="T4" y="T5"/>
                  </a:cxn>
                  <a:cxn ang="0">
                    <a:pos x="T6" y="T7"/>
                  </a:cxn>
                  <a:cxn ang="0">
                    <a:pos x="T8" y="T9"/>
                  </a:cxn>
                  <a:cxn ang="0">
                    <a:pos x="T10" y="T11"/>
                  </a:cxn>
                </a:cxnLst>
                <a:rect l="0" t="0" r="r" b="b"/>
                <a:pathLst>
                  <a:path w="28" h="47">
                    <a:moveTo>
                      <a:pt x="2" y="27"/>
                    </a:moveTo>
                    <a:cubicBezTo>
                      <a:pt x="2" y="27"/>
                      <a:pt x="0" y="18"/>
                      <a:pt x="4" y="15"/>
                    </a:cubicBezTo>
                    <a:cubicBezTo>
                      <a:pt x="4" y="15"/>
                      <a:pt x="9" y="0"/>
                      <a:pt x="16" y="11"/>
                    </a:cubicBezTo>
                    <a:cubicBezTo>
                      <a:pt x="16" y="11"/>
                      <a:pt x="28" y="18"/>
                      <a:pt x="20" y="34"/>
                    </a:cubicBezTo>
                    <a:cubicBezTo>
                      <a:pt x="20" y="34"/>
                      <a:pt x="13" y="47"/>
                      <a:pt x="3" y="35"/>
                    </a:cubicBezTo>
                    <a:lnTo>
                      <a:pt x="2" y="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2" name="Freeform 149">
                <a:extLst>
                  <a:ext uri="{FF2B5EF4-FFF2-40B4-BE49-F238E27FC236}">
                    <a16:creationId xmlns:a16="http://schemas.microsoft.com/office/drawing/2014/main" id="{566DAC52-F6DF-4F4A-BC51-D39F503E926A}"/>
                  </a:ext>
                </a:extLst>
              </p:cNvPr>
              <p:cNvSpPr>
                <a:spLocks/>
              </p:cNvSpPr>
              <p:nvPr/>
            </p:nvSpPr>
            <p:spPr bwMode="auto">
              <a:xfrm>
                <a:off x="2420" y="2488"/>
                <a:ext cx="30" cy="13"/>
              </a:xfrm>
              <a:custGeom>
                <a:avLst/>
                <a:gdLst>
                  <a:gd name="T0" fmla="*/ 7 w 93"/>
                  <a:gd name="T1" fmla="*/ 19 h 39"/>
                  <a:gd name="T2" fmla="*/ 12 w 93"/>
                  <a:gd name="T3" fmla="*/ 6 h 39"/>
                  <a:gd name="T4" fmla="*/ 79 w 93"/>
                  <a:gd name="T5" fmla="*/ 5 h 39"/>
                  <a:gd name="T6" fmla="*/ 86 w 93"/>
                  <a:gd name="T7" fmla="*/ 18 h 39"/>
                  <a:gd name="T8" fmla="*/ 70 w 93"/>
                  <a:gd name="T9" fmla="*/ 32 h 39"/>
                  <a:gd name="T10" fmla="*/ 7 w 93"/>
                  <a:gd name="T11" fmla="*/ 32 h 39"/>
                  <a:gd name="T12" fmla="*/ 7 w 93"/>
                  <a:gd name="T13" fmla="*/ 19 h 39"/>
                </a:gdLst>
                <a:ahLst/>
                <a:cxnLst>
                  <a:cxn ang="0">
                    <a:pos x="T0" y="T1"/>
                  </a:cxn>
                  <a:cxn ang="0">
                    <a:pos x="T2" y="T3"/>
                  </a:cxn>
                  <a:cxn ang="0">
                    <a:pos x="T4" y="T5"/>
                  </a:cxn>
                  <a:cxn ang="0">
                    <a:pos x="T6" y="T7"/>
                  </a:cxn>
                  <a:cxn ang="0">
                    <a:pos x="T8" y="T9"/>
                  </a:cxn>
                  <a:cxn ang="0">
                    <a:pos x="T10" y="T11"/>
                  </a:cxn>
                  <a:cxn ang="0">
                    <a:pos x="T12" y="T13"/>
                  </a:cxn>
                </a:cxnLst>
                <a:rect l="0" t="0" r="r" b="b"/>
                <a:pathLst>
                  <a:path w="93" h="39">
                    <a:moveTo>
                      <a:pt x="7" y="19"/>
                    </a:moveTo>
                    <a:cubicBezTo>
                      <a:pt x="7" y="19"/>
                      <a:pt x="0" y="7"/>
                      <a:pt x="12" y="6"/>
                    </a:cubicBezTo>
                    <a:cubicBezTo>
                      <a:pt x="12" y="6"/>
                      <a:pt x="70" y="0"/>
                      <a:pt x="79" y="5"/>
                    </a:cubicBezTo>
                    <a:cubicBezTo>
                      <a:pt x="79" y="5"/>
                      <a:pt x="93" y="10"/>
                      <a:pt x="86" y="18"/>
                    </a:cubicBezTo>
                    <a:cubicBezTo>
                      <a:pt x="86" y="18"/>
                      <a:pt x="77" y="34"/>
                      <a:pt x="70" y="32"/>
                    </a:cubicBezTo>
                    <a:cubicBezTo>
                      <a:pt x="70" y="32"/>
                      <a:pt x="16" y="39"/>
                      <a:pt x="7" y="32"/>
                    </a:cubicBezTo>
                    <a:lnTo>
                      <a:pt x="7"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3" name="Freeform 150">
                <a:extLst>
                  <a:ext uri="{FF2B5EF4-FFF2-40B4-BE49-F238E27FC236}">
                    <a16:creationId xmlns:a16="http://schemas.microsoft.com/office/drawing/2014/main" id="{B991D527-1A77-40DB-B1AC-D8C64BD4F962}"/>
                  </a:ext>
                </a:extLst>
              </p:cNvPr>
              <p:cNvSpPr>
                <a:spLocks/>
              </p:cNvSpPr>
              <p:nvPr/>
            </p:nvSpPr>
            <p:spPr bwMode="auto">
              <a:xfrm>
                <a:off x="2292" y="2460"/>
                <a:ext cx="111" cy="46"/>
              </a:xfrm>
              <a:custGeom>
                <a:avLst/>
                <a:gdLst>
                  <a:gd name="T0" fmla="*/ 250 w 336"/>
                  <a:gd name="T1" fmla="*/ 82 h 139"/>
                  <a:gd name="T2" fmla="*/ 290 w 336"/>
                  <a:gd name="T3" fmla="*/ 89 h 139"/>
                  <a:gd name="T4" fmla="*/ 297 w 336"/>
                  <a:gd name="T5" fmla="*/ 88 h 139"/>
                  <a:gd name="T6" fmla="*/ 303 w 336"/>
                  <a:gd name="T7" fmla="*/ 89 h 139"/>
                  <a:gd name="T8" fmla="*/ 325 w 336"/>
                  <a:gd name="T9" fmla="*/ 92 h 139"/>
                  <a:gd name="T10" fmla="*/ 325 w 336"/>
                  <a:gd name="T11" fmla="*/ 74 h 139"/>
                  <a:gd name="T12" fmla="*/ 287 w 336"/>
                  <a:gd name="T13" fmla="*/ 58 h 139"/>
                  <a:gd name="T14" fmla="*/ 276 w 336"/>
                  <a:gd name="T15" fmla="*/ 57 h 139"/>
                  <a:gd name="T16" fmla="*/ 270 w 336"/>
                  <a:gd name="T17" fmla="*/ 47 h 139"/>
                  <a:gd name="T18" fmla="*/ 281 w 336"/>
                  <a:gd name="T19" fmla="*/ 42 h 139"/>
                  <a:gd name="T20" fmla="*/ 252 w 336"/>
                  <a:gd name="T21" fmla="*/ 43 h 139"/>
                  <a:gd name="T22" fmla="*/ 246 w 336"/>
                  <a:gd name="T23" fmla="*/ 40 h 139"/>
                  <a:gd name="T24" fmla="*/ 225 w 336"/>
                  <a:gd name="T25" fmla="*/ 25 h 139"/>
                  <a:gd name="T26" fmla="*/ 204 w 336"/>
                  <a:gd name="T27" fmla="*/ 14 h 139"/>
                  <a:gd name="T28" fmla="*/ 154 w 336"/>
                  <a:gd name="T29" fmla="*/ 15 h 139"/>
                  <a:gd name="T30" fmla="*/ 138 w 336"/>
                  <a:gd name="T31" fmla="*/ 19 h 139"/>
                  <a:gd name="T32" fmla="*/ 125 w 336"/>
                  <a:gd name="T33" fmla="*/ 16 h 139"/>
                  <a:gd name="T34" fmla="*/ 104 w 336"/>
                  <a:gd name="T35" fmla="*/ 13 h 139"/>
                  <a:gd name="T36" fmla="*/ 95 w 336"/>
                  <a:gd name="T37" fmla="*/ 8 h 139"/>
                  <a:gd name="T38" fmla="*/ 84 w 336"/>
                  <a:gd name="T39" fmla="*/ 10 h 139"/>
                  <a:gd name="T40" fmla="*/ 63 w 336"/>
                  <a:gd name="T41" fmla="*/ 13 h 139"/>
                  <a:gd name="T42" fmla="*/ 74 w 336"/>
                  <a:gd name="T43" fmla="*/ 22 h 139"/>
                  <a:gd name="T44" fmla="*/ 101 w 336"/>
                  <a:gd name="T45" fmla="*/ 38 h 139"/>
                  <a:gd name="T46" fmla="*/ 104 w 336"/>
                  <a:gd name="T47" fmla="*/ 63 h 139"/>
                  <a:gd name="T48" fmla="*/ 118 w 336"/>
                  <a:gd name="T49" fmla="*/ 83 h 139"/>
                  <a:gd name="T50" fmla="*/ 101 w 336"/>
                  <a:gd name="T51" fmla="*/ 89 h 139"/>
                  <a:gd name="T52" fmla="*/ 58 w 336"/>
                  <a:gd name="T53" fmla="*/ 90 h 139"/>
                  <a:gd name="T54" fmla="*/ 25 w 336"/>
                  <a:gd name="T55" fmla="*/ 83 h 139"/>
                  <a:gd name="T56" fmla="*/ 6 w 336"/>
                  <a:gd name="T57" fmla="*/ 83 h 139"/>
                  <a:gd name="T58" fmla="*/ 16 w 336"/>
                  <a:gd name="T59" fmla="*/ 99 h 139"/>
                  <a:gd name="T60" fmla="*/ 25 w 336"/>
                  <a:gd name="T61" fmla="*/ 107 h 139"/>
                  <a:gd name="T62" fmla="*/ 38 w 336"/>
                  <a:gd name="T63" fmla="*/ 107 h 139"/>
                  <a:gd name="T64" fmla="*/ 49 w 336"/>
                  <a:gd name="T65" fmla="*/ 102 h 139"/>
                  <a:gd name="T66" fmla="*/ 66 w 336"/>
                  <a:gd name="T67" fmla="*/ 102 h 139"/>
                  <a:gd name="T68" fmla="*/ 106 w 336"/>
                  <a:gd name="T69" fmla="*/ 102 h 139"/>
                  <a:gd name="T70" fmla="*/ 126 w 336"/>
                  <a:gd name="T71" fmla="*/ 105 h 139"/>
                  <a:gd name="T72" fmla="*/ 144 w 336"/>
                  <a:gd name="T73" fmla="*/ 106 h 139"/>
                  <a:gd name="T74" fmla="*/ 168 w 336"/>
                  <a:gd name="T75" fmla="*/ 125 h 139"/>
                  <a:gd name="T76" fmla="*/ 183 w 336"/>
                  <a:gd name="T77" fmla="*/ 102 h 139"/>
                  <a:gd name="T78" fmla="*/ 201 w 336"/>
                  <a:gd name="T79" fmla="*/ 93 h 139"/>
                  <a:gd name="T80" fmla="*/ 210 w 336"/>
                  <a:gd name="T81" fmla="*/ 91 h 139"/>
                  <a:gd name="T82" fmla="*/ 236 w 336"/>
                  <a:gd name="T83" fmla="*/ 96 h 139"/>
                  <a:gd name="T84" fmla="*/ 250 w 336"/>
                  <a:gd name="T85" fmla="*/ 82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36" h="139">
                    <a:moveTo>
                      <a:pt x="250" y="82"/>
                    </a:moveTo>
                    <a:cubicBezTo>
                      <a:pt x="250" y="82"/>
                      <a:pt x="260" y="97"/>
                      <a:pt x="290" y="89"/>
                    </a:cubicBezTo>
                    <a:cubicBezTo>
                      <a:pt x="290" y="89"/>
                      <a:pt x="293" y="99"/>
                      <a:pt x="297" y="88"/>
                    </a:cubicBezTo>
                    <a:cubicBezTo>
                      <a:pt x="303" y="89"/>
                      <a:pt x="303" y="89"/>
                      <a:pt x="303" y="89"/>
                    </a:cubicBezTo>
                    <a:cubicBezTo>
                      <a:pt x="303" y="89"/>
                      <a:pt x="312" y="102"/>
                      <a:pt x="325" y="92"/>
                    </a:cubicBezTo>
                    <a:cubicBezTo>
                      <a:pt x="325" y="92"/>
                      <a:pt x="336" y="82"/>
                      <a:pt x="325" y="74"/>
                    </a:cubicBezTo>
                    <a:cubicBezTo>
                      <a:pt x="325" y="74"/>
                      <a:pt x="295" y="53"/>
                      <a:pt x="287" y="58"/>
                    </a:cubicBezTo>
                    <a:cubicBezTo>
                      <a:pt x="276" y="57"/>
                      <a:pt x="276" y="57"/>
                      <a:pt x="276" y="57"/>
                    </a:cubicBezTo>
                    <a:cubicBezTo>
                      <a:pt x="276" y="57"/>
                      <a:pt x="247" y="54"/>
                      <a:pt x="270" y="47"/>
                    </a:cubicBezTo>
                    <a:cubicBezTo>
                      <a:pt x="270" y="47"/>
                      <a:pt x="286" y="53"/>
                      <a:pt x="281" y="42"/>
                    </a:cubicBezTo>
                    <a:cubicBezTo>
                      <a:pt x="281" y="42"/>
                      <a:pt x="260" y="40"/>
                      <a:pt x="252" y="43"/>
                    </a:cubicBezTo>
                    <a:cubicBezTo>
                      <a:pt x="246" y="40"/>
                      <a:pt x="246" y="40"/>
                      <a:pt x="246" y="40"/>
                    </a:cubicBezTo>
                    <a:cubicBezTo>
                      <a:pt x="246" y="40"/>
                      <a:pt x="253" y="19"/>
                      <a:pt x="225" y="25"/>
                    </a:cubicBezTo>
                    <a:cubicBezTo>
                      <a:pt x="225" y="25"/>
                      <a:pt x="221" y="14"/>
                      <a:pt x="204" y="14"/>
                    </a:cubicBezTo>
                    <a:cubicBezTo>
                      <a:pt x="204" y="14"/>
                      <a:pt x="170" y="7"/>
                      <a:pt x="154" y="15"/>
                    </a:cubicBezTo>
                    <a:cubicBezTo>
                      <a:pt x="138" y="19"/>
                      <a:pt x="138" y="19"/>
                      <a:pt x="138" y="19"/>
                    </a:cubicBezTo>
                    <a:cubicBezTo>
                      <a:pt x="125" y="16"/>
                      <a:pt x="125" y="16"/>
                      <a:pt x="125" y="16"/>
                    </a:cubicBezTo>
                    <a:cubicBezTo>
                      <a:pt x="125" y="16"/>
                      <a:pt x="108" y="13"/>
                      <a:pt x="104" y="13"/>
                    </a:cubicBezTo>
                    <a:cubicBezTo>
                      <a:pt x="95" y="8"/>
                      <a:pt x="95" y="8"/>
                      <a:pt x="95" y="8"/>
                    </a:cubicBezTo>
                    <a:cubicBezTo>
                      <a:pt x="95" y="8"/>
                      <a:pt x="89" y="0"/>
                      <a:pt x="84" y="10"/>
                    </a:cubicBezTo>
                    <a:cubicBezTo>
                      <a:pt x="84" y="10"/>
                      <a:pt x="64" y="5"/>
                      <a:pt x="63" y="13"/>
                    </a:cubicBezTo>
                    <a:cubicBezTo>
                      <a:pt x="63" y="13"/>
                      <a:pt x="53" y="25"/>
                      <a:pt x="74" y="22"/>
                    </a:cubicBezTo>
                    <a:cubicBezTo>
                      <a:pt x="74" y="22"/>
                      <a:pt x="100" y="33"/>
                      <a:pt x="101" y="38"/>
                    </a:cubicBezTo>
                    <a:cubicBezTo>
                      <a:pt x="101" y="38"/>
                      <a:pt x="92" y="59"/>
                      <a:pt x="104" y="63"/>
                    </a:cubicBezTo>
                    <a:cubicBezTo>
                      <a:pt x="104" y="63"/>
                      <a:pt x="122" y="77"/>
                      <a:pt x="118" y="83"/>
                    </a:cubicBezTo>
                    <a:cubicBezTo>
                      <a:pt x="118" y="83"/>
                      <a:pt x="104" y="83"/>
                      <a:pt x="101" y="89"/>
                    </a:cubicBezTo>
                    <a:cubicBezTo>
                      <a:pt x="58" y="90"/>
                      <a:pt x="58" y="90"/>
                      <a:pt x="58" y="90"/>
                    </a:cubicBezTo>
                    <a:cubicBezTo>
                      <a:pt x="58" y="90"/>
                      <a:pt x="40" y="82"/>
                      <a:pt x="25" y="83"/>
                    </a:cubicBezTo>
                    <a:cubicBezTo>
                      <a:pt x="25" y="83"/>
                      <a:pt x="4" y="78"/>
                      <a:pt x="6" y="83"/>
                    </a:cubicBezTo>
                    <a:cubicBezTo>
                      <a:pt x="6" y="83"/>
                      <a:pt x="0" y="100"/>
                      <a:pt x="16" y="99"/>
                    </a:cubicBezTo>
                    <a:cubicBezTo>
                      <a:pt x="25" y="107"/>
                      <a:pt x="25" y="107"/>
                      <a:pt x="25" y="107"/>
                    </a:cubicBezTo>
                    <a:cubicBezTo>
                      <a:pt x="25" y="107"/>
                      <a:pt x="35" y="116"/>
                      <a:pt x="38" y="107"/>
                    </a:cubicBezTo>
                    <a:cubicBezTo>
                      <a:pt x="38" y="107"/>
                      <a:pt x="50" y="106"/>
                      <a:pt x="49" y="102"/>
                    </a:cubicBezTo>
                    <a:cubicBezTo>
                      <a:pt x="66" y="102"/>
                      <a:pt x="66" y="102"/>
                      <a:pt x="66" y="102"/>
                    </a:cubicBezTo>
                    <a:cubicBezTo>
                      <a:pt x="66" y="102"/>
                      <a:pt x="95" y="111"/>
                      <a:pt x="106" y="102"/>
                    </a:cubicBezTo>
                    <a:cubicBezTo>
                      <a:pt x="106" y="102"/>
                      <a:pt x="125" y="99"/>
                      <a:pt x="126" y="105"/>
                    </a:cubicBezTo>
                    <a:cubicBezTo>
                      <a:pt x="144" y="106"/>
                      <a:pt x="144" y="106"/>
                      <a:pt x="144" y="106"/>
                    </a:cubicBezTo>
                    <a:cubicBezTo>
                      <a:pt x="144" y="106"/>
                      <a:pt x="161" y="139"/>
                      <a:pt x="168" y="125"/>
                    </a:cubicBezTo>
                    <a:cubicBezTo>
                      <a:pt x="168" y="125"/>
                      <a:pt x="182" y="110"/>
                      <a:pt x="183" y="102"/>
                    </a:cubicBezTo>
                    <a:cubicBezTo>
                      <a:pt x="183" y="102"/>
                      <a:pt x="201" y="99"/>
                      <a:pt x="201" y="93"/>
                    </a:cubicBezTo>
                    <a:cubicBezTo>
                      <a:pt x="210" y="91"/>
                      <a:pt x="210" y="91"/>
                      <a:pt x="210" y="91"/>
                    </a:cubicBezTo>
                    <a:cubicBezTo>
                      <a:pt x="210" y="91"/>
                      <a:pt x="233" y="110"/>
                      <a:pt x="236" y="96"/>
                    </a:cubicBezTo>
                    <a:cubicBezTo>
                      <a:pt x="236" y="96"/>
                      <a:pt x="241" y="86"/>
                      <a:pt x="250" y="8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4" name="Freeform 151">
                <a:extLst>
                  <a:ext uri="{FF2B5EF4-FFF2-40B4-BE49-F238E27FC236}">
                    <a16:creationId xmlns:a16="http://schemas.microsoft.com/office/drawing/2014/main" id="{9019AF0B-E40C-4E8E-A0D6-FC753D177D22}"/>
                  </a:ext>
                </a:extLst>
              </p:cNvPr>
              <p:cNvSpPr>
                <a:spLocks/>
              </p:cNvSpPr>
              <p:nvPr/>
            </p:nvSpPr>
            <p:spPr bwMode="auto">
              <a:xfrm>
                <a:off x="2313" y="2479"/>
                <a:ext cx="9" cy="6"/>
              </a:xfrm>
              <a:custGeom>
                <a:avLst/>
                <a:gdLst>
                  <a:gd name="T0" fmla="*/ 8 w 29"/>
                  <a:gd name="T1" fmla="*/ 11 h 18"/>
                  <a:gd name="T2" fmla="*/ 15 w 29"/>
                  <a:gd name="T3" fmla="*/ 6 h 18"/>
                  <a:gd name="T4" fmla="*/ 19 w 29"/>
                  <a:gd name="T5" fmla="*/ 17 h 18"/>
                  <a:gd name="T6" fmla="*/ 8 w 29"/>
                  <a:gd name="T7" fmla="*/ 11 h 18"/>
                </a:gdLst>
                <a:ahLst/>
                <a:cxnLst>
                  <a:cxn ang="0">
                    <a:pos x="T0" y="T1"/>
                  </a:cxn>
                  <a:cxn ang="0">
                    <a:pos x="T2" y="T3"/>
                  </a:cxn>
                  <a:cxn ang="0">
                    <a:pos x="T4" y="T5"/>
                  </a:cxn>
                  <a:cxn ang="0">
                    <a:pos x="T6" y="T7"/>
                  </a:cxn>
                </a:cxnLst>
                <a:rect l="0" t="0" r="r" b="b"/>
                <a:pathLst>
                  <a:path w="29" h="18">
                    <a:moveTo>
                      <a:pt x="8" y="11"/>
                    </a:moveTo>
                    <a:cubicBezTo>
                      <a:pt x="8" y="11"/>
                      <a:pt x="0" y="0"/>
                      <a:pt x="15" y="6"/>
                    </a:cubicBezTo>
                    <a:cubicBezTo>
                      <a:pt x="15" y="6"/>
                      <a:pt x="29" y="15"/>
                      <a:pt x="19" y="17"/>
                    </a:cubicBezTo>
                    <a:cubicBezTo>
                      <a:pt x="19" y="17"/>
                      <a:pt x="6" y="18"/>
                      <a:pt x="8"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5" name="Freeform 152">
                <a:extLst>
                  <a:ext uri="{FF2B5EF4-FFF2-40B4-BE49-F238E27FC236}">
                    <a16:creationId xmlns:a16="http://schemas.microsoft.com/office/drawing/2014/main" id="{AD707AAF-B9D1-4988-BAC7-83F4B5E7BF81}"/>
                  </a:ext>
                </a:extLst>
              </p:cNvPr>
              <p:cNvSpPr>
                <a:spLocks/>
              </p:cNvSpPr>
              <p:nvPr/>
            </p:nvSpPr>
            <p:spPr bwMode="auto">
              <a:xfrm>
                <a:off x="2306" y="2439"/>
                <a:ext cx="10" cy="7"/>
              </a:xfrm>
              <a:custGeom>
                <a:avLst/>
                <a:gdLst>
                  <a:gd name="T0" fmla="*/ 16 w 29"/>
                  <a:gd name="T1" fmla="*/ 12 h 20"/>
                  <a:gd name="T2" fmla="*/ 4 w 29"/>
                  <a:gd name="T3" fmla="*/ 11 h 20"/>
                  <a:gd name="T4" fmla="*/ 12 w 29"/>
                  <a:gd name="T5" fmla="*/ 0 h 20"/>
                  <a:gd name="T6" fmla="*/ 29 w 29"/>
                  <a:gd name="T7" fmla="*/ 8 h 20"/>
                  <a:gd name="T8" fmla="*/ 16 w 29"/>
                  <a:gd name="T9" fmla="*/ 12 h 20"/>
                </a:gdLst>
                <a:ahLst/>
                <a:cxnLst>
                  <a:cxn ang="0">
                    <a:pos x="T0" y="T1"/>
                  </a:cxn>
                  <a:cxn ang="0">
                    <a:pos x="T2" y="T3"/>
                  </a:cxn>
                  <a:cxn ang="0">
                    <a:pos x="T4" y="T5"/>
                  </a:cxn>
                  <a:cxn ang="0">
                    <a:pos x="T6" y="T7"/>
                  </a:cxn>
                  <a:cxn ang="0">
                    <a:pos x="T8" y="T9"/>
                  </a:cxn>
                </a:cxnLst>
                <a:rect l="0" t="0" r="r" b="b"/>
                <a:pathLst>
                  <a:path w="29" h="20">
                    <a:moveTo>
                      <a:pt x="16" y="12"/>
                    </a:moveTo>
                    <a:cubicBezTo>
                      <a:pt x="16" y="12"/>
                      <a:pt x="4" y="20"/>
                      <a:pt x="4" y="11"/>
                    </a:cubicBezTo>
                    <a:cubicBezTo>
                      <a:pt x="4" y="11"/>
                      <a:pt x="0" y="0"/>
                      <a:pt x="12" y="0"/>
                    </a:cubicBezTo>
                    <a:cubicBezTo>
                      <a:pt x="12" y="0"/>
                      <a:pt x="29" y="2"/>
                      <a:pt x="29" y="8"/>
                    </a:cubicBezTo>
                    <a:lnTo>
                      <a:pt x="16"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6" name="Freeform 153">
                <a:extLst>
                  <a:ext uri="{FF2B5EF4-FFF2-40B4-BE49-F238E27FC236}">
                    <a16:creationId xmlns:a16="http://schemas.microsoft.com/office/drawing/2014/main" id="{FB4984A5-C00B-4717-BBC7-689D17C05D1B}"/>
                  </a:ext>
                </a:extLst>
              </p:cNvPr>
              <p:cNvSpPr>
                <a:spLocks/>
              </p:cNvSpPr>
              <p:nvPr/>
            </p:nvSpPr>
            <p:spPr bwMode="auto">
              <a:xfrm>
                <a:off x="2299" y="2409"/>
                <a:ext cx="4" cy="6"/>
              </a:xfrm>
              <a:custGeom>
                <a:avLst/>
                <a:gdLst>
                  <a:gd name="T0" fmla="*/ 4 w 13"/>
                  <a:gd name="T1" fmla="*/ 13 h 17"/>
                  <a:gd name="T2" fmla="*/ 13 w 13"/>
                  <a:gd name="T3" fmla="*/ 6 h 17"/>
                  <a:gd name="T4" fmla="*/ 4 w 13"/>
                  <a:gd name="T5" fmla="*/ 13 h 17"/>
                </a:gdLst>
                <a:ahLst/>
                <a:cxnLst>
                  <a:cxn ang="0">
                    <a:pos x="T0" y="T1"/>
                  </a:cxn>
                  <a:cxn ang="0">
                    <a:pos x="T2" y="T3"/>
                  </a:cxn>
                  <a:cxn ang="0">
                    <a:pos x="T4" y="T5"/>
                  </a:cxn>
                </a:cxnLst>
                <a:rect l="0" t="0" r="r" b="b"/>
                <a:pathLst>
                  <a:path w="13" h="17">
                    <a:moveTo>
                      <a:pt x="4" y="13"/>
                    </a:moveTo>
                    <a:cubicBezTo>
                      <a:pt x="4" y="13"/>
                      <a:pt x="0" y="0"/>
                      <a:pt x="13" y="6"/>
                    </a:cubicBezTo>
                    <a:cubicBezTo>
                      <a:pt x="13" y="6"/>
                      <a:pt x="10" y="17"/>
                      <a:pt x="4"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7" name="Freeform 154">
                <a:extLst>
                  <a:ext uri="{FF2B5EF4-FFF2-40B4-BE49-F238E27FC236}">
                    <a16:creationId xmlns:a16="http://schemas.microsoft.com/office/drawing/2014/main" id="{2CB5090A-0A09-4B8B-9625-040CD34C277A}"/>
                  </a:ext>
                </a:extLst>
              </p:cNvPr>
              <p:cNvSpPr>
                <a:spLocks/>
              </p:cNvSpPr>
              <p:nvPr/>
            </p:nvSpPr>
            <p:spPr bwMode="auto">
              <a:xfrm>
                <a:off x="2220" y="2486"/>
                <a:ext cx="41" cy="18"/>
              </a:xfrm>
              <a:custGeom>
                <a:avLst/>
                <a:gdLst>
                  <a:gd name="T0" fmla="*/ 107 w 124"/>
                  <a:gd name="T1" fmla="*/ 47 h 56"/>
                  <a:gd name="T2" fmla="*/ 120 w 124"/>
                  <a:gd name="T3" fmla="*/ 42 h 56"/>
                  <a:gd name="T4" fmla="*/ 115 w 124"/>
                  <a:gd name="T5" fmla="*/ 29 h 56"/>
                  <a:gd name="T6" fmla="*/ 95 w 124"/>
                  <a:gd name="T7" fmla="*/ 26 h 56"/>
                  <a:gd name="T8" fmla="*/ 75 w 124"/>
                  <a:gd name="T9" fmla="*/ 18 h 56"/>
                  <a:gd name="T10" fmla="*/ 46 w 124"/>
                  <a:gd name="T11" fmla="*/ 12 h 56"/>
                  <a:gd name="T12" fmla="*/ 34 w 124"/>
                  <a:gd name="T13" fmla="*/ 10 h 56"/>
                  <a:gd name="T14" fmla="*/ 21 w 124"/>
                  <a:gd name="T15" fmla="*/ 16 h 56"/>
                  <a:gd name="T16" fmla="*/ 15 w 124"/>
                  <a:gd name="T17" fmla="*/ 29 h 56"/>
                  <a:gd name="T18" fmla="*/ 26 w 124"/>
                  <a:gd name="T19" fmla="*/ 30 h 56"/>
                  <a:gd name="T20" fmla="*/ 52 w 124"/>
                  <a:gd name="T21" fmla="*/ 48 h 56"/>
                  <a:gd name="T22" fmla="*/ 62 w 124"/>
                  <a:gd name="T23" fmla="*/ 49 h 56"/>
                  <a:gd name="T24" fmla="*/ 74 w 124"/>
                  <a:gd name="T25" fmla="*/ 49 h 56"/>
                  <a:gd name="T26" fmla="*/ 84 w 124"/>
                  <a:gd name="T27" fmla="*/ 43 h 56"/>
                  <a:gd name="T28" fmla="*/ 107 w 124"/>
                  <a:gd name="T29" fmla="*/ 47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4" h="56">
                    <a:moveTo>
                      <a:pt x="107" y="47"/>
                    </a:moveTo>
                    <a:cubicBezTo>
                      <a:pt x="107" y="47"/>
                      <a:pt x="114" y="53"/>
                      <a:pt x="120" y="42"/>
                    </a:cubicBezTo>
                    <a:cubicBezTo>
                      <a:pt x="120" y="42"/>
                      <a:pt x="124" y="27"/>
                      <a:pt x="115" y="29"/>
                    </a:cubicBezTo>
                    <a:cubicBezTo>
                      <a:pt x="95" y="26"/>
                      <a:pt x="95" y="26"/>
                      <a:pt x="95" y="26"/>
                    </a:cubicBezTo>
                    <a:cubicBezTo>
                      <a:pt x="95" y="26"/>
                      <a:pt x="91" y="10"/>
                      <a:pt x="75" y="18"/>
                    </a:cubicBezTo>
                    <a:cubicBezTo>
                      <a:pt x="75" y="18"/>
                      <a:pt x="67" y="11"/>
                      <a:pt x="46" y="12"/>
                    </a:cubicBezTo>
                    <a:cubicBezTo>
                      <a:pt x="46" y="12"/>
                      <a:pt x="40" y="0"/>
                      <a:pt x="34" y="10"/>
                    </a:cubicBezTo>
                    <a:cubicBezTo>
                      <a:pt x="34" y="10"/>
                      <a:pt x="20" y="10"/>
                      <a:pt x="21" y="16"/>
                    </a:cubicBezTo>
                    <a:cubicBezTo>
                      <a:pt x="21" y="16"/>
                      <a:pt x="0" y="20"/>
                      <a:pt x="15" y="29"/>
                    </a:cubicBezTo>
                    <a:cubicBezTo>
                      <a:pt x="26" y="30"/>
                      <a:pt x="26" y="30"/>
                      <a:pt x="26" y="30"/>
                    </a:cubicBezTo>
                    <a:cubicBezTo>
                      <a:pt x="26" y="30"/>
                      <a:pt x="47" y="48"/>
                      <a:pt x="52" y="48"/>
                    </a:cubicBezTo>
                    <a:cubicBezTo>
                      <a:pt x="62" y="49"/>
                      <a:pt x="62" y="49"/>
                      <a:pt x="62" y="49"/>
                    </a:cubicBezTo>
                    <a:cubicBezTo>
                      <a:pt x="62" y="49"/>
                      <a:pt x="73" y="56"/>
                      <a:pt x="74" y="49"/>
                    </a:cubicBezTo>
                    <a:cubicBezTo>
                      <a:pt x="84" y="43"/>
                      <a:pt x="84" y="43"/>
                      <a:pt x="84" y="43"/>
                    </a:cubicBezTo>
                    <a:cubicBezTo>
                      <a:pt x="84" y="43"/>
                      <a:pt x="109" y="39"/>
                      <a:pt x="107" y="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8" name="Freeform 155">
                <a:extLst>
                  <a:ext uri="{FF2B5EF4-FFF2-40B4-BE49-F238E27FC236}">
                    <a16:creationId xmlns:a16="http://schemas.microsoft.com/office/drawing/2014/main" id="{B567F348-6800-4D26-BF7D-791A8BCBE92F}"/>
                  </a:ext>
                </a:extLst>
              </p:cNvPr>
              <p:cNvSpPr>
                <a:spLocks/>
              </p:cNvSpPr>
              <p:nvPr/>
            </p:nvSpPr>
            <p:spPr bwMode="auto">
              <a:xfrm>
                <a:off x="2112" y="2401"/>
                <a:ext cx="189" cy="66"/>
              </a:xfrm>
              <a:custGeom>
                <a:avLst/>
                <a:gdLst>
                  <a:gd name="T0" fmla="*/ 528 w 572"/>
                  <a:gd name="T1" fmla="*/ 177 h 199"/>
                  <a:gd name="T2" fmla="*/ 561 w 572"/>
                  <a:gd name="T3" fmla="*/ 175 h 199"/>
                  <a:gd name="T4" fmla="*/ 546 w 572"/>
                  <a:gd name="T5" fmla="*/ 163 h 199"/>
                  <a:gd name="T6" fmla="*/ 504 w 572"/>
                  <a:gd name="T7" fmla="*/ 142 h 199"/>
                  <a:gd name="T8" fmla="*/ 474 w 572"/>
                  <a:gd name="T9" fmla="*/ 140 h 199"/>
                  <a:gd name="T10" fmla="*/ 486 w 572"/>
                  <a:gd name="T11" fmla="*/ 132 h 199"/>
                  <a:gd name="T12" fmla="*/ 457 w 572"/>
                  <a:gd name="T13" fmla="*/ 114 h 199"/>
                  <a:gd name="T14" fmla="*/ 419 w 572"/>
                  <a:gd name="T15" fmla="*/ 105 h 199"/>
                  <a:gd name="T16" fmla="*/ 395 w 572"/>
                  <a:gd name="T17" fmla="*/ 97 h 199"/>
                  <a:gd name="T18" fmla="*/ 360 w 572"/>
                  <a:gd name="T19" fmla="*/ 76 h 199"/>
                  <a:gd name="T20" fmla="*/ 355 w 572"/>
                  <a:gd name="T21" fmla="*/ 69 h 199"/>
                  <a:gd name="T22" fmla="*/ 354 w 572"/>
                  <a:gd name="T23" fmla="*/ 59 h 199"/>
                  <a:gd name="T24" fmla="*/ 369 w 572"/>
                  <a:gd name="T25" fmla="*/ 50 h 199"/>
                  <a:gd name="T26" fmla="*/ 348 w 572"/>
                  <a:gd name="T27" fmla="*/ 57 h 199"/>
                  <a:gd name="T28" fmla="*/ 337 w 572"/>
                  <a:gd name="T29" fmla="*/ 57 h 199"/>
                  <a:gd name="T30" fmla="*/ 319 w 572"/>
                  <a:gd name="T31" fmla="*/ 48 h 199"/>
                  <a:gd name="T32" fmla="*/ 279 w 572"/>
                  <a:gd name="T33" fmla="*/ 48 h 199"/>
                  <a:gd name="T34" fmla="*/ 242 w 572"/>
                  <a:gd name="T35" fmla="*/ 17 h 199"/>
                  <a:gd name="T36" fmla="*/ 217 w 572"/>
                  <a:gd name="T37" fmla="*/ 9 h 199"/>
                  <a:gd name="T38" fmla="*/ 141 w 572"/>
                  <a:gd name="T39" fmla="*/ 0 h 199"/>
                  <a:gd name="T40" fmla="*/ 117 w 572"/>
                  <a:gd name="T41" fmla="*/ 7 h 199"/>
                  <a:gd name="T42" fmla="*/ 87 w 572"/>
                  <a:gd name="T43" fmla="*/ 10 h 199"/>
                  <a:gd name="T44" fmla="*/ 17 w 572"/>
                  <a:gd name="T45" fmla="*/ 47 h 199"/>
                  <a:gd name="T46" fmla="*/ 17 w 572"/>
                  <a:gd name="T47" fmla="*/ 62 h 199"/>
                  <a:gd name="T48" fmla="*/ 5 w 572"/>
                  <a:gd name="T49" fmla="*/ 70 h 199"/>
                  <a:gd name="T50" fmla="*/ 36 w 572"/>
                  <a:gd name="T51" fmla="*/ 58 h 199"/>
                  <a:gd name="T52" fmla="*/ 68 w 572"/>
                  <a:gd name="T53" fmla="*/ 54 h 199"/>
                  <a:gd name="T54" fmla="*/ 96 w 572"/>
                  <a:gd name="T55" fmla="*/ 31 h 199"/>
                  <a:gd name="T56" fmla="*/ 155 w 572"/>
                  <a:gd name="T57" fmla="*/ 30 h 199"/>
                  <a:gd name="T58" fmla="*/ 157 w 572"/>
                  <a:gd name="T59" fmla="*/ 41 h 199"/>
                  <a:gd name="T60" fmla="*/ 142 w 572"/>
                  <a:gd name="T61" fmla="*/ 49 h 199"/>
                  <a:gd name="T62" fmla="*/ 184 w 572"/>
                  <a:gd name="T63" fmla="*/ 49 h 199"/>
                  <a:gd name="T64" fmla="*/ 191 w 572"/>
                  <a:gd name="T65" fmla="*/ 54 h 199"/>
                  <a:gd name="T66" fmla="*/ 218 w 572"/>
                  <a:gd name="T67" fmla="*/ 55 h 199"/>
                  <a:gd name="T68" fmla="*/ 225 w 572"/>
                  <a:gd name="T69" fmla="*/ 56 h 199"/>
                  <a:gd name="T70" fmla="*/ 286 w 572"/>
                  <a:gd name="T71" fmla="*/ 90 h 199"/>
                  <a:gd name="T72" fmla="*/ 300 w 572"/>
                  <a:gd name="T73" fmla="*/ 89 h 199"/>
                  <a:gd name="T74" fmla="*/ 324 w 572"/>
                  <a:gd name="T75" fmla="*/ 90 h 199"/>
                  <a:gd name="T76" fmla="*/ 349 w 572"/>
                  <a:gd name="T77" fmla="*/ 132 h 199"/>
                  <a:gd name="T78" fmla="*/ 399 w 572"/>
                  <a:gd name="T79" fmla="*/ 141 h 199"/>
                  <a:gd name="T80" fmla="*/ 410 w 572"/>
                  <a:gd name="T81" fmla="*/ 151 h 199"/>
                  <a:gd name="T82" fmla="*/ 410 w 572"/>
                  <a:gd name="T83" fmla="*/ 164 h 199"/>
                  <a:gd name="T84" fmla="*/ 379 w 572"/>
                  <a:gd name="T85" fmla="*/ 186 h 199"/>
                  <a:gd name="T86" fmla="*/ 394 w 572"/>
                  <a:gd name="T87" fmla="*/ 188 h 199"/>
                  <a:gd name="T88" fmla="*/ 440 w 572"/>
                  <a:gd name="T89" fmla="*/ 183 h 199"/>
                  <a:gd name="T90" fmla="*/ 473 w 572"/>
                  <a:gd name="T91" fmla="*/ 182 h 199"/>
                  <a:gd name="T92" fmla="*/ 528 w 572"/>
                  <a:gd name="T93" fmla="*/ 177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72" h="199">
                    <a:moveTo>
                      <a:pt x="528" y="177"/>
                    </a:moveTo>
                    <a:cubicBezTo>
                      <a:pt x="528" y="177"/>
                      <a:pt x="555" y="180"/>
                      <a:pt x="561" y="175"/>
                    </a:cubicBezTo>
                    <a:cubicBezTo>
                      <a:pt x="561" y="175"/>
                      <a:pt x="572" y="159"/>
                      <a:pt x="546" y="163"/>
                    </a:cubicBezTo>
                    <a:cubicBezTo>
                      <a:pt x="546" y="163"/>
                      <a:pt x="517" y="129"/>
                      <a:pt x="504" y="142"/>
                    </a:cubicBezTo>
                    <a:cubicBezTo>
                      <a:pt x="504" y="142"/>
                      <a:pt x="477" y="143"/>
                      <a:pt x="474" y="140"/>
                    </a:cubicBezTo>
                    <a:cubicBezTo>
                      <a:pt x="474" y="140"/>
                      <a:pt x="468" y="133"/>
                      <a:pt x="486" y="132"/>
                    </a:cubicBezTo>
                    <a:cubicBezTo>
                      <a:pt x="486" y="132"/>
                      <a:pt x="483" y="112"/>
                      <a:pt x="457" y="114"/>
                    </a:cubicBezTo>
                    <a:cubicBezTo>
                      <a:pt x="457" y="114"/>
                      <a:pt x="443" y="103"/>
                      <a:pt x="419" y="105"/>
                    </a:cubicBezTo>
                    <a:cubicBezTo>
                      <a:pt x="419" y="105"/>
                      <a:pt x="411" y="97"/>
                      <a:pt x="395" y="97"/>
                    </a:cubicBezTo>
                    <a:cubicBezTo>
                      <a:pt x="395" y="97"/>
                      <a:pt x="399" y="66"/>
                      <a:pt x="360" y="76"/>
                    </a:cubicBezTo>
                    <a:cubicBezTo>
                      <a:pt x="355" y="69"/>
                      <a:pt x="355" y="69"/>
                      <a:pt x="355" y="69"/>
                    </a:cubicBezTo>
                    <a:cubicBezTo>
                      <a:pt x="354" y="59"/>
                      <a:pt x="354" y="59"/>
                      <a:pt x="354" y="59"/>
                    </a:cubicBezTo>
                    <a:cubicBezTo>
                      <a:pt x="354" y="59"/>
                      <a:pt x="370" y="55"/>
                      <a:pt x="369" y="50"/>
                    </a:cubicBezTo>
                    <a:cubicBezTo>
                      <a:pt x="369" y="50"/>
                      <a:pt x="349" y="45"/>
                      <a:pt x="348" y="57"/>
                    </a:cubicBezTo>
                    <a:cubicBezTo>
                      <a:pt x="337" y="57"/>
                      <a:pt x="337" y="57"/>
                      <a:pt x="337" y="57"/>
                    </a:cubicBezTo>
                    <a:cubicBezTo>
                      <a:pt x="337" y="57"/>
                      <a:pt x="327" y="47"/>
                      <a:pt x="319" y="48"/>
                    </a:cubicBezTo>
                    <a:cubicBezTo>
                      <a:pt x="319" y="48"/>
                      <a:pt x="286" y="42"/>
                      <a:pt x="279" y="48"/>
                    </a:cubicBezTo>
                    <a:cubicBezTo>
                      <a:pt x="279" y="48"/>
                      <a:pt x="270" y="17"/>
                      <a:pt x="242" y="17"/>
                    </a:cubicBezTo>
                    <a:cubicBezTo>
                      <a:pt x="242" y="17"/>
                      <a:pt x="228" y="9"/>
                      <a:pt x="217" y="9"/>
                    </a:cubicBezTo>
                    <a:cubicBezTo>
                      <a:pt x="217" y="9"/>
                      <a:pt x="152" y="0"/>
                      <a:pt x="141" y="0"/>
                    </a:cubicBezTo>
                    <a:cubicBezTo>
                      <a:pt x="141" y="0"/>
                      <a:pt x="120" y="2"/>
                      <a:pt x="117" y="7"/>
                    </a:cubicBezTo>
                    <a:cubicBezTo>
                      <a:pt x="117" y="7"/>
                      <a:pt x="89" y="6"/>
                      <a:pt x="87" y="10"/>
                    </a:cubicBezTo>
                    <a:cubicBezTo>
                      <a:pt x="87" y="10"/>
                      <a:pt x="36" y="25"/>
                      <a:pt x="17" y="47"/>
                    </a:cubicBezTo>
                    <a:cubicBezTo>
                      <a:pt x="17" y="62"/>
                      <a:pt x="17" y="62"/>
                      <a:pt x="17" y="62"/>
                    </a:cubicBezTo>
                    <a:cubicBezTo>
                      <a:pt x="17" y="62"/>
                      <a:pt x="0" y="56"/>
                      <a:pt x="5" y="70"/>
                    </a:cubicBezTo>
                    <a:cubicBezTo>
                      <a:pt x="5" y="70"/>
                      <a:pt x="35" y="87"/>
                      <a:pt x="36" y="58"/>
                    </a:cubicBezTo>
                    <a:cubicBezTo>
                      <a:pt x="36" y="58"/>
                      <a:pt x="63" y="60"/>
                      <a:pt x="68" y="54"/>
                    </a:cubicBezTo>
                    <a:cubicBezTo>
                      <a:pt x="68" y="54"/>
                      <a:pt x="93" y="40"/>
                      <a:pt x="96" y="31"/>
                    </a:cubicBezTo>
                    <a:cubicBezTo>
                      <a:pt x="155" y="30"/>
                      <a:pt x="155" y="30"/>
                      <a:pt x="155" y="30"/>
                    </a:cubicBezTo>
                    <a:cubicBezTo>
                      <a:pt x="155" y="30"/>
                      <a:pt x="172" y="40"/>
                      <a:pt x="157" y="41"/>
                    </a:cubicBezTo>
                    <a:cubicBezTo>
                      <a:pt x="157" y="41"/>
                      <a:pt x="139" y="37"/>
                      <a:pt x="142" y="49"/>
                    </a:cubicBezTo>
                    <a:cubicBezTo>
                      <a:pt x="142" y="49"/>
                      <a:pt x="173" y="67"/>
                      <a:pt x="184" y="49"/>
                    </a:cubicBezTo>
                    <a:cubicBezTo>
                      <a:pt x="191" y="54"/>
                      <a:pt x="191" y="54"/>
                      <a:pt x="191" y="54"/>
                    </a:cubicBezTo>
                    <a:cubicBezTo>
                      <a:pt x="191" y="54"/>
                      <a:pt x="206" y="73"/>
                      <a:pt x="218" y="55"/>
                    </a:cubicBezTo>
                    <a:cubicBezTo>
                      <a:pt x="225" y="56"/>
                      <a:pt x="225" y="56"/>
                      <a:pt x="225" y="56"/>
                    </a:cubicBezTo>
                    <a:cubicBezTo>
                      <a:pt x="225" y="56"/>
                      <a:pt x="241" y="90"/>
                      <a:pt x="286" y="90"/>
                    </a:cubicBezTo>
                    <a:cubicBezTo>
                      <a:pt x="286" y="90"/>
                      <a:pt x="290" y="100"/>
                      <a:pt x="300" y="89"/>
                    </a:cubicBezTo>
                    <a:cubicBezTo>
                      <a:pt x="324" y="90"/>
                      <a:pt x="324" y="90"/>
                      <a:pt x="324" y="90"/>
                    </a:cubicBezTo>
                    <a:cubicBezTo>
                      <a:pt x="324" y="90"/>
                      <a:pt x="328" y="129"/>
                      <a:pt x="349" y="132"/>
                    </a:cubicBezTo>
                    <a:cubicBezTo>
                      <a:pt x="349" y="132"/>
                      <a:pt x="356" y="149"/>
                      <a:pt x="399" y="141"/>
                    </a:cubicBezTo>
                    <a:cubicBezTo>
                      <a:pt x="410" y="151"/>
                      <a:pt x="410" y="151"/>
                      <a:pt x="410" y="151"/>
                    </a:cubicBezTo>
                    <a:cubicBezTo>
                      <a:pt x="410" y="164"/>
                      <a:pt x="410" y="164"/>
                      <a:pt x="410" y="164"/>
                    </a:cubicBezTo>
                    <a:cubicBezTo>
                      <a:pt x="410" y="164"/>
                      <a:pt x="375" y="171"/>
                      <a:pt x="379" y="186"/>
                    </a:cubicBezTo>
                    <a:cubicBezTo>
                      <a:pt x="379" y="186"/>
                      <a:pt x="382" y="199"/>
                      <a:pt x="394" y="188"/>
                    </a:cubicBezTo>
                    <a:cubicBezTo>
                      <a:pt x="440" y="183"/>
                      <a:pt x="440" y="183"/>
                      <a:pt x="440" y="183"/>
                    </a:cubicBezTo>
                    <a:cubicBezTo>
                      <a:pt x="440" y="183"/>
                      <a:pt x="461" y="177"/>
                      <a:pt x="473" y="182"/>
                    </a:cubicBezTo>
                    <a:cubicBezTo>
                      <a:pt x="473" y="182"/>
                      <a:pt x="511" y="194"/>
                      <a:pt x="528" y="17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9" name="Freeform 156">
                <a:extLst>
                  <a:ext uri="{FF2B5EF4-FFF2-40B4-BE49-F238E27FC236}">
                    <a16:creationId xmlns:a16="http://schemas.microsoft.com/office/drawing/2014/main" id="{A32EF6CE-40C5-4498-901E-6C316A736108}"/>
                  </a:ext>
                </a:extLst>
              </p:cNvPr>
              <p:cNvSpPr>
                <a:spLocks/>
              </p:cNvSpPr>
              <p:nvPr/>
            </p:nvSpPr>
            <p:spPr bwMode="auto">
              <a:xfrm>
                <a:off x="2220" y="2412"/>
                <a:ext cx="4" cy="5"/>
              </a:xfrm>
              <a:custGeom>
                <a:avLst/>
                <a:gdLst>
                  <a:gd name="T0" fmla="*/ 0 w 11"/>
                  <a:gd name="T1" fmla="*/ 9 h 17"/>
                  <a:gd name="T2" fmla="*/ 11 w 11"/>
                  <a:gd name="T3" fmla="*/ 8 h 17"/>
                  <a:gd name="T4" fmla="*/ 0 w 11"/>
                  <a:gd name="T5" fmla="*/ 9 h 17"/>
                </a:gdLst>
                <a:ahLst/>
                <a:cxnLst>
                  <a:cxn ang="0">
                    <a:pos x="T0" y="T1"/>
                  </a:cxn>
                  <a:cxn ang="0">
                    <a:pos x="T2" y="T3"/>
                  </a:cxn>
                  <a:cxn ang="0">
                    <a:pos x="T4" y="T5"/>
                  </a:cxn>
                </a:cxnLst>
                <a:rect l="0" t="0" r="r" b="b"/>
                <a:pathLst>
                  <a:path w="11" h="17">
                    <a:moveTo>
                      <a:pt x="0" y="9"/>
                    </a:moveTo>
                    <a:cubicBezTo>
                      <a:pt x="0" y="9"/>
                      <a:pt x="6" y="0"/>
                      <a:pt x="11" y="8"/>
                    </a:cubicBezTo>
                    <a:cubicBezTo>
                      <a:pt x="11" y="8"/>
                      <a:pt x="6" y="17"/>
                      <a:pt x="0"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0" name="Freeform 157">
                <a:extLst>
                  <a:ext uri="{FF2B5EF4-FFF2-40B4-BE49-F238E27FC236}">
                    <a16:creationId xmlns:a16="http://schemas.microsoft.com/office/drawing/2014/main" id="{CB7A9EFB-FE2E-4D32-B1CE-3511416E97E1}"/>
                  </a:ext>
                </a:extLst>
              </p:cNvPr>
              <p:cNvSpPr>
                <a:spLocks/>
              </p:cNvSpPr>
              <p:nvPr/>
            </p:nvSpPr>
            <p:spPr bwMode="auto">
              <a:xfrm>
                <a:off x="2141" y="2424"/>
                <a:ext cx="11" cy="11"/>
              </a:xfrm>
              <a:custGeom>
                <a:avLst/>
                <a:gdLst>
                  <a:gd name="T0" fmla="*/ 24 w 33"/>
                  <a:gd name="T1" fmla="*/ 20 h 33"/>
                  <a:gd name="T2" fmla="*/ 19 w 33"/>
                  <a:gd name="T3" fmla="*/ 8 h 33"/>
                  <a:gd name="T4" fmla="*/ 1 w 33"/>
                  <a:gd name="T5" fmla="*/ 8 h 33"/>
                  <a:gd name="T6" fmla="*/ 6 w 33"/>
                  <a:gd name="T7" fmla="*/ 23 h 33"/>
                  <a:gd name="T8" fmla="*/ 24 w 33"/>
                  <a:gd name="T9" fmla="*/ 20 h 33"/>
                </a:gdLst>
                <a:ahLst/>
                <a:cxnLst>
                  <a:cxn ang="0">
                    <a:pos x="T0" y="T1"/>
                  </a:cxn>
                  <a:cxn ang="0">
                    <a:pos x="T2" y="T3"/>
                  </a:cxn>
                  <a:cxn ang="0">
                    <a:pos x="T4" y="T5"/>
                  </a:cxn>
                  <a:cxn ang="0">
                    <a:pos x="T6" y="T7"/>
                  </a:cxn>
                  <a:cxn ang="0">
                    <a:pos x="T8" y="T9"/>
                  </a:cxn>
                </a:cxnLst>
                <a:rect l="0" t="0" r="r" b="b"/>
                <a:pathLst>
                  <a:path w="33" h="33">
                    <a:moveTo>
                      <a:pt x="24" y="20"/>
                    </a:moveTo>
                    <a:cubicBezTo>
                      <a:pt x="24" y="20"/>
                      <a:pt x="33" y="6"/>
                      <a:pt x="19" y="8"/>
                    </a:cubicBezTo>
                    <a:cubicBezTo>
                      <a:pt x="19" y="8"/>
                      <a:pt x="0" y="0"/>
                      <a:pt x="1" y="8"/>
                    </a:cubicBezTo>
                    <a:cubicBezTo>
                      <a:pt x="1" y="8"/>
                      <a:pt x="4" y="24"/>
                      <a:pt x="6" y="23"/>
                    </a:cubicBezTo>
                    <a:cubicBezTo>
                      <a:pt x="6" y="23"/>
                      <a:pt x="22" y="33"/>
                      <a:pt x="24"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1" name="Freeform 158">
                <a:extLst>
                  <a:ext uri="{FF2B5EF4-FFF2-40B4-BE49-F238E27FC236}">
                    <a16:creationId xmlns:a16="http://schemas.microsoft.com/office/drawing/2014/main" id="{61F7D365-4A12-4446-846C-973E821F89AA}"/>
                  </a:ext>
                </a:extLst>
              </p:cNvPr>
              <p:cNvSpPr>
                <a:spLocks/>
              </p:cNvSpPr>
              <p:nvPr/>
            </p:nvSpPr>
            <p:spPr bwMode="auto">
              <a:xfrm>
                <a:off x="2215" y="2335"/>
                <a:ext cx="5" cy="6"/>
              </a:xfrm>
              <a:custGeom>
                <a:avLst/>
                <a:gdLst>
                  <a:gd name="T0" fmla="*/ 0 w 14"/>
                  <a:gd name="T1" fmla="*/ 15 h 16"/>
                  <a:gd name="T2" fmla="*/ 7 w 14"/>
                  <a:gd name="T3" fmla="*/ 5 h 16"/>
                  <a:gd name="T4" fmla="*/ 0 w 14"/>
                  <a:gd name="T5" fmla="*/ 15 h 16"/>
                </a:gdLst>
                <a:ahLst/>
                <a:cxnLst>
                  <a:cxn ang="0">
                    <a:pos x="T0" y="T1"/>
                  </a:cxn>
                  <a:cxn ang="0">
                    <a:pos x="T2" y="T3"/>
                  </a:cxn>
                  <a:cxn ang="0">
                    <a:pos x="T4" y="T5"/>
                  </a:cxn>
                </a:cxnLst>
                <a:rect l="0" t="0" r="r" b="b"/>
                <a:pathLst>
                  <a:path w="14" h="16">
                    <a:moveTo>
                      <a:pt x="0" y="15"/>
                    </a:moveTo>
                    <a:cubicBezTo>
                      <a:pt x="0" y="15"/>
                      <a:pt x="2" y="0"/>
                      <a:pt x="7" y="5"/>
                    </a:cubicBezTo>
                    <a:cubicBezTo>
                      <a:pt x="7" y="5"/>
                      <a:pt x="14" y="16"/>
                      <a:pt x="0"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2" name="Freeform 159">
                <a:extLst>
                  <a:ext uri="{FF2B5EF4-FFF2-40B4-BE49-F238E27FC236}">
                    <a16:creationId xmlns:a16="http://schemas.microsoft.com/office/drawing/2014/main" id="{926A2E08-8A8F-4A13-B741-085A535FAAC1}"/>
                  </a:ext>
                </a:extLst>
              </p:cNvPr>
              <p:cNvSpPr>
                <a:spLocks/>
              </p:cNvSpPr>
              <p:nvPr/>
            </p:nvSpPr>
            <p:spPr bwMode="auto">
              <a:xfrm>
                <a:off x="2220" y="2332"/>
                <a:ext cx="3" cy="10"/>
              </a:xfrm>
              <a:custGeom>
                <a:avLst/>
                <a:gdLst>
                  <a:gd name="T0" fmla="*/ 0 w 10"/>
                  <a:gd name="T1" fmla="*/ 12 h 31"/>
                  <a:gd name="T2" fmla="*/ 10 w 10"/>
                  <a:gd name="T3" fmla="*/ 9 h 31"/>
                  <a:gd name="T4" fmla="*/ 0 w 10"/>
                  <a:gd name="T5" fmla="*/ 12 h 31"/>
                </a:gdLst>
                <a:ahLst/>
                <a:cxnLst>
                  <a:cxn ang="0">
                    <a:pos x="T0" y="T1"/>
                  </a:cxn>
                  <a:cxn ang="0">
                    <a:pos x="T2" y="T3"/>
                  </a:cxn>
                  <a:cxn ang="0">
                    <a:pos x="T4" y="T5"/>
                  </a:cxn>
                </a:cxnLst>
                <a:rect l="0" t="0" r="r" b="b"/>
                <a:pathLst>
                  <a:path w="10" h="31">
                    <a:moveTo>
                      <a:pt x="0" y="12"/>
                    </a:moveTo>
                    <a:cubicBezTo>
                      <a:pt x="0" y="12"/>
                      <a:pt x="7" y="0"/>
                      <a:pt x="10" y="9"/>
                    </a:cubicBezTo>
                    <a:cubicBezTo>
                      <a:pt x="10" y="9"/>
                      <a:pt x="8" y="31"/>
                      <a:pt x="0"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3" name="Freeform 160">
                <a:extLst>
                  <a:ext uri="{FF2B5EF4-FFF2-40B4-BE49-F238E27FC236}">
                    <a16:creationId xmlns:a16="http://schemas.microsoft.com/office/drawing/2014/main" id="{8513C928-6ECE-46C6-AE1E-05DFFB9A5DB8}"/>
                  </a:ext>
                </a:extLst>
              </p:cNvPr>
              <p:cNvSpPr>
                <a:spLocks/>
              </p:cNvSpPr>
              <p:nvPr/>
            </p:nvSpPr>
            <p:spPr bwMode="auto">
              <a:xfrm>
                <a:off x="2221" y="2363"/>
                <a:ext cx="15" cy="19"/>
              </a:xfrm>
              <a:custGeom>
                <a:avLst/>
                <a:gdLst>
                  <a:gd name="T0" fmla="*/ 26 w 47"/>
                  <a:gd name="T1" fmla="*/ 47 h 56"/>
                  <a:gd name="T2" fmla="*/ 17 w 47"/>
                  <a:gd name="T3" fmla="*/ 39 h 56"/>
                  <a:gd name="T4" fmla="*/ 17 w 47"/>
                  <a:gd name="T5" fmla="*/ 25 h 56"/>
                  <a:gd name="T6" fmla="*/ 32 w 47"/>
                  <a:gd name="T7" fmla="*/ 18 h 56"/>
                  <a:gd name="T8" fmla="*/ 35 w 47"/>
                  <a:gd name="T9" fmla="*/ 23 h 56"/>
                  <a:gd name="T10" fmla="*/ 41 w 47"/>
                  <a:gd name="T11" fmla="*/ 47 h 56"/>
                  <a:gd name="T12" fmla="*/ 26 w 47"/>
                  <a:gd name="T13" fmla="*/ 47 h 56"/>
                </a:gdLst>
                <a:ahLst/>
                <a:cxnLst>
                  <a:cxn ang="0">
                    <a:pos x="T0" y="T1"/>
                  </a:cxn>
                  <a:cxn ang="0">
                    <a:pos x="T2" y="T3"/>
                  </a:cxn>
                  <a:cxn ang="0">
                    <a:pos x="T4" y="T5"/>
                  </a:cxn>
                  <a:cxn ang="0">
                    <a:pos x="T6" y="T7"/>
                  </a:cxn>
                  <a:cxn ang="0">
                    <a:pos x="T8" y="T9"/>
                  </a:cxn>
                  <a:cxn ang="0">
                    <a:pos x="T10" y="T11"/>
                  </a:cxn>
                  <a:cxn ang="0">
                    <a:pos x="T12" y="T13"/>
                  </a:cxn>
                </a:cxnLst>
                <a:rect l="0" t="0" r="r" b="b"/>
                <a:pathLst>
                  <a:path w="47" h="56">
                    <a:moveTo>
                      <a:pt x="26" y="47"/>
                    </a:moveTo>
                    <a:cubicBezTo>
                      <a:pt x="26" y="47"/>
                      <a:pt x="16" y="48"/>
                      <a:pt x="17" y="39"/>
                    </a:cubicBezTo>
                    <a:cubicBezTo>
                      <a:pt x="17" y="39"/>
                      <a:pt x="0" y="33"/>
                      <a:pt x="17" y="25"/>
                    </a:cubicBezTo>
                    <a:cubicBezTo>
                      <a:pt x="17" y="25"/>
                      <a:pt x="23" y="0"/>
                      <a:pt x="32" y="18"/>
                    </a:cubicBezTo>
                    <a:cubicBezTo>
                      <a:pt x="35" y="23"/>
                      <a:pt x="35" y="23"/>
                      <a:pt x="35" y="23"/>
                    </a:cubicBezTo>
                    <a:cubicBezTo>
                      <a:pt x="35" y="23"/>
                      <a:pt x="47" y="34"/>
                      <a:pt x="41" y="47"/>
                    </a:cubicBezTo>
                    <a:cubicBezTo>
                      <a:pt x="41" y="47"/>
                      <a:pt x="31" y="56"/>
                      <a:pt x="26" y="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4" name="Freeform 161">
                <a:extLst>
                  <a:ext uri="{FF2B5EF4-FFF2-40B4-BE49-F238E27FC236}">
                    <a16:creationId xmlns:a16="http://schemas.microsoft.com/office/drawing/2014/main" id="{7725BA10-17D0-4ABE-AE38-3300564193AF}"/>
                  </a:ext>
                </a:extLst>
              </p:cNvPr>
              <p:cNvSpPr>
                <a:spLocks/>
              </p:cNvSpPr>
              <p:nvPr/>
            </p:nvSpPr>
            <p:spPr bwMode="auto">
              <a:xfrm>
                <a:off x="2231" y="2380"/>
                <a:ext cx="5" cy="7"/>
              </a:xfrm>
              <a:custGeom>
                <a:avLst/>
                <a:gdLst>
                  <a:gd name="T0" fmla="*/ 0 w 15"/>
                  <a:gd name="T1" fmla="*/ 4 h 19"/>
                  <a:gd name="T2" fmla="*/ 15 w 15"/>
                  <a:gd name="T3" fmla="*/ 3 h 19"/>
                  <a:gd name="T4" fmla="*/ 0 w 15"/>
                  <a:gd name="T5" fmla="*/ 4 h 19"/>
                </a:gdLst>
                <a:ahLst/>
                <a:cxnLst>
                  <a:cxn ang="0">
                    <a:pos x="T0" y="T1"/>
                  </a:cxn>
                  <a:cxn ang="0">
                    <a:pos x="T2" y="T3"/>
                  </a:cxn>
                  <a:cxn ang="0">
                    <a:pos x="T4" y="T5"/>
                  </a:cxn>
                </a:cxnLst>
                <a:rect l="0" t="0" r="r" b="b"/>
                <a:pathLst>
                  <a:path w="15" h="19">
                    <a:moveTo>
                      <a:pt x="0" y="4"/>
                    </a:moveTo>
                    <a:cubicBezTo>
                      <a:pt x="0" y="4"/>
                      <a:pt x="10" y="0"/>
                      <a:pt x="15" y="3"/>
                    </a:cubicBezTo>
                    <a:cubicBezTo>
                      <a:pt x="15" y="3"/>
                      <a:pt x="7" y="19"/>
                      <a:pt x="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5" name="Freeform 162">
                <a:extLst>
                  <a:ext uri="{FF2B5EF4-FFF2-40B4-BE49-F238E27FC236}">
                    <a16:creationId xmlns:a16="http://schemas.microsoft.com/office/drawing/2014/main" id="{66B81615-F5B0-422D-8085-A690599D78AD}"/>
                  </a:ext>
                </a:extLst>
              </p:cNvPr>
              <p:cNvSpPr>
                <a:spLocks/>
              </p:cNvSpPr>
              <p:nvPr/>
            </p:nvSpPr>
            <p:spPr bwMode="auto">
              <a:xfrm>
                <a:off x="2233" y="2383"/>
                <a:ext cx="5" cy="7"/>
              </a:xfrm>
              <a:custGeom>
                <a:avLst/>
                <a:gdLst>
                  <a:gd name="T0" fmla="*/ 1 w 15"/>
                  <a:gd name="T1" fmla="*/ 10 h 21"/>
                  <a:gd name="T2" fmla="*/ 15 w 15"/>
                  <a:gd name="T3" fmla="*/ 7 h 21"/>
                  <a:gd name="T4" fmla="*/ 1 w 15"/>
                  <a:gd name="T5" fmla="*/ 10 h 21"/>
                </a:gdLst>
                <a:ahLst/>
                <a:cxnLst>
                  <a:cxn ang="0">
                    <a:pos x="T0" y="T1"/>
                  </a:cxn>
                  <a:cxn ang="0">
                    <a:pos x="T2" y="T3"/>
                  </a:cxn>
                  <a:cxn ang="0">
                    <a:pos x="T4" y="T5"/>
                  </a:cxn>
                </a:cxnLst>
                <a:rect l="0" t="0" r="r" b="b"/>
                <a:pathLst>
                  <a:path w="15" h="21">
                    <a:moveTo>
                      <a:pt x="1" y="10"/>
                    </a:moveTo>
                    <a:cubicBezTo>
                      <a:pt x="1" y="10"/>
                      <a:pt x="0" y="0"/>
                      <a:pt x="15" y="7"/>
                    </a:cubicBezTo>
                    <a:cubicBezTo>
                      <a:pt x="15" y="7"/>
                      <a:pt x="13" y="21"/>
                      <a:pt x="1"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6" name="Freeform 163">
                <a:extLst>
                  <a:ext uri="{FF2B5EF4-FFF2-40B4-BE49-F238E27FC236}">
                    <a16:creationId xmlns:a16="http://schemas.microsoft.com/office/drawing/2014/main" id="{5FBC9FDA-34DA-44A0-B6A0-965B3E4154D0}"/>
                  </a:ext>
                </a:extLst>
              </p:cNvPr>
              <p:cNvSpPr>
                <a:spLocks/>
              </p:cNvSpPr>
              <p:nvPr/>
            </p:nvSpPr>
            <p:spPr bwMode="auto">
              <a:xfrm>
                <a:off x="2235" y="2390"/>
                <a:ext cx="4" cy="7"/>
              </a:xfrm>
              <a:custGeom>
                <a:avLst/>
                <a:gdLst>
                  <a:gd name="T0" fmla="*/ 1 w 12"/>
                  <a:gd name="T1" fmla="*/ 7 h 22"/>
                  <a:gd name="T2" fmla="*/ 8 w 12"/>
                  <a:gd name="T3" fmla="*/ 4 h 22"/>
                  <a:gd name="T4" fmla="*/ 1 w 12"/>
                  <a:gd name="T5" fmla="*/ 7 h 22"/>
                </a:gdLst>
                <a:ahLst/>
                <a:cxnLst>
                  <a:cxn ang="0">
                    <a:pos x="T0" y="T1"/>
                  </a:cxn>
                  <a:cxn ang="0">
                    <a:pos x="T2" y="T3"/>
                  </a:cxn>
                  <a:cxn ang="0">
                    <a:pos x="T4" y="T5"/>
                  </a:cxn>
                </a:cxnLst>
                <a:rect l="0" t="0" r="r" b="b"/>
                <a:pathLst>
                  <a:path w="12" h="22">
                    <a:moveTo>
                      <a:pt x="1" y="7"/>
                    </a:moveTo>
                    <a:cubicBezTo>
                      <a:pt x="1" y="7"/>
                      <a:pt x="0" y="0"/>
                      <a:pt x="8" y="4"/>
                    </a:cubicBezTo>
                    <a:cubicBezTo>
                      <a:pt x="8" y="4"/>
                      <a:pt x="12" y="22"/>
                      <a:pt x="1"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7" name="Freeform 164">
                <a:extLst>
                  <a:ext uri="{FF2B5EF4-FFF2-40B4-BE49-F238E27FC236}">
                    <a16:creationId xmlns:a16="http://schemas.microsoft.com/office/drawing/2014/main" id="{2DD85B6C-00B0-4563-82A7-29AB04EECCE0}"/>
                  </a:ext>
                </a:extLst>
              </p:cNvPr>
              <p:cNvSpPr>
                <a:spLocks/>
              </p:cNvSpPr>
              <p:nvPr/>
            </p:nvSpPr>
            <p:spPr bwMode="auto">
              <a:xfrm>
                <a:off x="2473" y="1954"/>
                <a:ext cx="7" cy="13"/>
              </a:xfrm>
              <a:custGeom>
                <a:avLst/>
                <a:gdLst>
                  <a:gd name="T0" fmla="*/ 0 w 23"/>
                  <a:gd name="T1" fmla="*/ 24 h 42"/>
                  <a:gd name="T2" fmla="*/ 13 w 23"/>
                  <a:gd name="T3" fmla="*/ 24 h 42"/>
                  <a:gd name="T4" fmla="*/ 17 w 23"/>
                  <a:gd name="T5" fmla="*/ 33 h 42"/>
                  <a:gd name="T6" fmla="*/ 1 w 23"/>
                  <a:gd name="T7" fmla="*/ 30 h 42"/>
                  <a:gd name="T8" fmla="*/ 0 w 23"/>
                  <a:gd name="T9" fmla="*/ 24 h 42"/>
                </a:gdLst>
                <a:ahLst/>
                <a:cxnLst>
                  <a:cxn ang="0">
                    <a:pos x="T0" y="T1"/>
                  </a:cxn>
                  <a:cxn ang="0">
                    <a:pos x="T2" y="T3"/>
                  </a:cxn>
                  <a:cxn ang="0">
                    <a:pos x="T4" y="T5"/>
                  </a:cxn>
                  <a:cxn ang="0">
                    <a:pos x="T6" y="T7"/>
                  </a:cxn>
                  <a:cxn ang="0">
                    <a:pos x="T8" y="T9"/>
                  </a:cxn>
                </a:cxnLst>
                <a:rect l="0" t="0" r="r" b="b"/>
                <a:pathLst>
                  <a:path w="23" h="42">
                    <a:moveTo>
                      <a:pt x="0" y="24"/>
                    </a:moveTo>
                    <a:cubicBezTo>
                      <a:pt x="0" y="24"/>
                      <a:pt x="17" y="0"/>
                      <a:pt x="13" y="24"/>
                    </a:cubicBezTo>
                    <a:cubicBezTo>
                      <a:pt x="13" y="24"/>
                      <a:pt x="23" y="31"/>
                      <a:pt x="17" y="33"/>
                    </a:cubicBezTo>
                    <a:cubicBezTo>
                      <a:pt x="17" y="33"/>
                      <a:pt x="5" y="42"/>
                      <a:pt x="1" y="30"/>
                    </a:cubicBezTo>
                    <a:lnTo>
                      <a:pt x="0" y="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8" name="Freeform 165">
                <a:extLst>
                  <a:ext uri="{FF2B5EF4-FFF2-40B4-BE49-F238E27FC236}">
                    <a16:creationId xmlns:a16="http://schemas.microsoft.com/office/drawing/2014/main" id="{D5892D4B-0C20-41E1-8B67-E42101441AD8}"/>
                  </a:ext>
                </a:extLst>
              </p:cNvPr>
              <p:cNvSpPr>
                <a:spLocks/>
              </p:cNvSpPr>
              <p:nvPr/>
            </p:nvSpPr>
            <p:spPr bwMode="auto">
              <a:xfrm>
                <a:off x="2477" y="1966"/>
                <a:ext cx="36" cy="13"/>
              </a:xfrm>
              <a:custGeom>
                <a:avLst/>
                <a:gdLst>
                  <a:gd name="T0" fmla="*/ 16 w 109"/>
                  <a:gd name="T1" fmla="*/ 11 h 39"/>
                  <a:gd name="T2" fmla="*/ 27 w 109"/>
                  <a:gd name="T3" fmla="*/ 3 h 39"/>
                  <a:gd name="T4" fmla="*/ 47 w 109"/>
                  <a:gd name="T5" fmla="*/ 7 h 39"/>
                  <a:gd name="T6" fmla="*/ 74 w 109"/>
                  <a:gd name="T7" fmla="*/ 6 h 39"/>
                  <a:gd name="T8" fmla="*/ 108 w 109"/>
                  <a:gd name="T9" fmla="*/ 9 h 39"/>
                  <a:gd name="T10" fmla="*/ 92 w 109"/>
                  <a:gd name="T11" fmla="*/ 12 h 39"/>
                  <a:gd name="T12" fmla="*/ 82 w 109"/>
                  <a:gd name="T13" fmla="*/ 30 h 39"/>
                  <a:gd name="T14" fmla="*/ 70 w 109"/>
                  <a:gd name="T15" fmla="*/ 36 h 39"/>
                  <a:gd name="T16" fmla="*/ 62 w 109"/>
                  <a:gd name="T17" fmla="*/ 19 h 39"/>
                  <a:gd name="T18" fmla="*/ 44 w 109"/>
                  <a:gd name="T19" fmla="*/ 18 h 39"/>
                  <a:gd name="T20" fmla="*/ 16 w 109"/>
                  <a:gd name="T21" fmla="*/ 1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9" h="39">
                    <a:moveTo>
                      <a:pt x="16" y="11"/>
                    </a:moveTo>
                    <a:cubicBezTo>
                      <a:pt x="16" y="11"/>
                      <a:pt x="0" y="0"/>
                      <a:pt x="27" y="3"/>
                    </a:cubicBezTo>
                    <a:cubicBezTo>
                      <a:pt x="27" y="3"/>
                      <a:pt x="44" y="4"/>
                      <a:pt x="47" y="7"/>
                    </a:cubicBezTo>
                    <a:cubicBezTo>
                      <a:pt x="47" y="7"/>
                      <a:pt x="66" y="9"/>
                      <a:pt x="74" y="6"/>
                    </a:cubicBezTo>
                    <a:cubicBezTo>
                      <a:pt x="82" y="4"/>
                      <a:pt x="109" y="1"/>
                      <a:pt x="108" y="9"/>
                    </a:cubicBezTo>
                    <a:cubicBezTo>
                      <a:pt x="108" y="9"/>
                      <a:pt x="98" y="16"/>
                      <a:pt x="92" y="12"/>
                    </a:cubicBezTo>
                    <a:cubicBezTo>
                      <a:pt x="92" y="12"/>
                      <a:pt x="90" y="30"/>
                      <a:pt x="82" y="30"/>
                    </a:cubicBezTo>
                    <a:cubicBezTo>
                      <a:pt x="82" y="30"/>
                      <a:pt x="74" y="39"/>
                      <a:pt x="70" y="36"/>
                    </a:cubicBezTo>
                    <a:cubicBezTo>
                      <a:pt x="70" y="36"/>
                      <a:pt x="61" y="28"/>
                      <a:pt x="62" y="19"/>
                    </a:cubicBezTo>
                    <a:cubicBezTo>
                      <a:pt x="44" y="18"/>
                      <a:pt x="44" y="18"/>
                      <a:pt x="44" y="18"/>
                    </a:cubicBezTo>
                    <a:cubicBezTo>
                      <a:pt x="44" y="18"/>
                      <a:pt x="17" y="25"/>
                      <a:pt x="16"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9" name="Freeform 166">
                <a:extLst>
                  <a:ext uri="{FF2B5EF4-FFF2-40B4-BE49-F238E27FC236}">
                    <a16:creationId xmlns:a16="http://schemas.microsoft.com/office/drawing/2014/main" id="{262E1809-B793-4E4A-84F3-C0CFA88C8D1B}"/>
                  </a:ext>
                </a:extLst>
              </p:cNvPr>
              <p:cNvSpPr>
                <a:spLocks/>
              </p:cNvSpPr>
              <p:nvPr/>
            </p:nvSpPr>
            <p:spPr bwMode="auto">
              <a:xfrm>
                <a:off x="2469" y="1900"/>
                <a:ext cx="52" cy="19"/>
              </a:xfrm>
              <a:custGeom>
                <a:avLst/>
                <a:gdLst>
                  <a:gd name="T0" fmla="*/ 42 w 160"/>
                  <a:gd name="T1" fmla="*/ 24 h 59"/>
                  <a:gd name="T2" fmla="*/ 20 w 160"/>
                  <a:gd name="T3" fmla="*/ 21 h 59"/>
                  <a:gd name="T4" fmla="*/ 15 w 160"/>
                  <a:gd name="T5" fmla="*/ 14 h 59"/>
                  <a:gd name="T6" fmla="*/ 27 w 160"/>
                  <a:gd name="T7" fmla="*/ 14 h 59"/>
                  <a:gd name="T8" fmla="*/ 59 w 160"/>
                  <a:gd name="T9" fmla="*/ 19 h 59"/>
                  <a:gd name="T10" fmla="*/ 127 w 160"/>
                  <a:gd name="T11" fmla="*/ 41 h 59"/>
                  <a:gd name="T12" fmla="*/ 143 w 160"/>
                  <a:gd name="T13" fmla="*/ 56 h 59"/>
                  <a:gd name="T14" fmla="*/ 95 w 160"/>
                  <a:gd name="T15" fmla="*/ 52 h 59"/>
                  <a:gd name="T16" fmla="*/ 53 w 160"/>
                  <a:gd name="T17" fmla="*/ 30 h 59"/>
                  <a:gd name="T18" fmla="*/ 42 w 160"/>
                  <a:gd name="T19" fmla="*/ 24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0" h="59">
                    <a:moveTo>
                      <a:pt x="42" y="24"/>
                    </a:moveTo>
                    <a:cubicBezTo>
                      <a:pt x="42" y="24"/>
                      <a:pt x="23" y="27"/>
                      <a:pt x="20" y="21"/>
                    </a:cubicBezTo>
                    <a:cubicBezTo>
                      <a:pt x="20" y="21"/>
                      <a:pt x="0" y="20"/>
                      <a:pt x="15" y="14"/>
                    </a:cubicBezTo>
                    <a:cubicBezTo>
                      <a:pt x="15" y="14"/>
                      <a:pt x="17" y="0"/>
                      <a:pt x="27" y="14"/>
                    </a:cubicBezTo>
                    <a:cubicBezTo>
                      <a:pt x="27" y="14"/>
                      <a:pt x="51" y="13"/>
                      <a:pt x="59" y="19"/>
                    </a:cubicBezTo>
                    <a:cubicBezTo>
                      <a:pt x="59" y="19"/>
                      <a:pt x="107" y="20"/>
                      <a:pt x="127" y="41"/>
                    </a:cubicBezTo>
                    <a:cubicBezTo>
                      <a:pt x="127" y="41"/>
                      <a:pt x="160" y="48"/>
                      <a:pt x="143" y="56"/>
                    </a:cubicBezTo>
                    <a:cubicBezTo>
                      <a:pt x="143" y="56"/>
                      <a:pt x="115" y="59"/>
                      <a:pt x="95" y="52"/>
                    </a:cubicBezTo>
                    <a:cubicBezTo>
                      <a:pt x="95" y="52"/>
                      <a:pt x="54" y="43"/>
                      <a:pt x="53" y="30"/>
                    </a:cubicBezTo>
                    <a:lnTo>
                      <a:pt x="42" y="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0" name="Freeform 167">
                <a:extLst>
                  <a:ext uri="{FF2B5EF4-FFF2-40B4-BE49-F238E27FC236}">
                    <a16:creationId xmlns:a16="http://schemas.microsoft.com/office/drawing/2014/main" id="{F93055D3-A2DC-44E6-920E-5AACB0AE28B1}"/>
                  </a:ext>
                </a:extLst>
              </p:cNvPr>
              <p:cNvSpPr>
                <a:spLocks/>
              </p:cNvSpPr>
              <p:nvPr/>
            </p:nvSpPr>
            <p:spPr bwMode="auto">
              <a:xfrm>
                <a:off x="2651" y="1937"/>
                <a:ext cx="29" cy="28"/>
              </a:xfrm>
              <a:custGeom>
                <a:avLst/>
                <a:gdLst>
                  <a:gd name="T0" fmla="*/ 23 w 88"/>
                  <a:gd name="T1" fmla="*/ 44 h 84"/>
                  <a:gd name="T2" fmla="*/ 41 w 88"/>
                  <a:gd name="T3" fmla="*/ 29 h 84"/>
                  <a:gd name="T4" fmla="*/ 64 w 88"/>
                  <a:gd name="T5" fmla="*/ 2 h 84"/>
                  <a:gd name="T6" fmla="*/ 53 w 88"/>
                  <a:gd name="T7" fmla="*/ 33 h 84"/>
                  <a:gd name="T8" fmla="*/ 69 w 88"/>
                  <a:gd name="T9" fmla="*/ 35 h 84"/>
                  <a:gd name="T10" fmla="*/ 82 w 88"/>
                  <a:gd name="T11" fmla="*/ 35 h 84"/>
                  <a:gd name="T12" fmla="*/ 68 w 88"/>
                  <a:gd name="T13" fmla="*/ 53 h 84"/>
                  <a:gd name="T14" fmla="*/ 47 w 88"/>
                  <a:gd name="T15" fmla="*/ 80 h 84"/>
                  <a:gd name="T16" fmla="*/ 41 w 88"/>
                  <a:gd name="T17" fmla="*/ 66 h 84"/>
                  <a:gd name="T18" fmla="*/ 25 w 88"/>
                  <a:gd name="T19" fmla="*/ 60 h 84"/>
                  <a:gd name="T20" fmla="*/ 6 w 88"/>
                  <a:gd name="T21" fmla="*/ 62 h 84"/>
                  <a:gd name="T22" fmla="*/ 23 w 88"/>
                  <a:gd name="T23" fmla="*/ 44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8" h="84">
                    <a:moveTo>
                      <a:pt x="23" y="44"/>
                    </a:moveTo>
                    <a:cubicBezTo>
                      <a:pt x="23" y="44"/>
                      <a:pt x="18" y="27"/>
                      <a:pt x="41" y="29"/>
                    </a:cubicBezTo>
                    <a:cubicBezTo>
                      <a:pt x="41" y="29"/>
                      <a:pt x="50" y="0"/>
                      <a:pt x="64" y="2"/>
                    </a:cubicBezTo>
                    <a:cubicBezTo>
                      <a:pt x="64" y="2"/>
                      <a:pt x="53" y="26"/>
                      <a:pt x="53" y="33"/>
                    </a:cubicBezTo>
                    <a:cubicBezTo>
                      <a:pt x="69" y="35"/>
                      <a:pt x="69" y="35"/>
                      <a:pt x="69" y="35"/>
                    </a:cubicBezTo>
                    <a:cubicBezTo>
                      <a:pt x="69" y="35"/>
                      <a:pt x="88" y="18"/>
                      <a:pt x="82" y="35"/>
                    </a:cubicBezTo>
                    <a:cubicBezTo>
                      <a:pt x="82" y="35"/>
                      <a:pt x="75" y="52"/>
                      <a:pt x="68" y="53"/>
                    </a:cubicBezTo>
                    <a:cubicBezTo>
                      <a:pt x="68" y="53"/>
                      <a:pt x="75" y="83"/>
                      <a:pt x="47" y="80"/>
                    </a:cubicBezTo>
                    <a:cubicBezTo>
                      <a:pt x="47" y="80"/>
                      <a:pt x="31" y="81"/>
                      <a:pt x="41" y="66"/>
                    </a:cubicBezTo>
                    <a:cubicBezTo>
                      <a:pt x="41" y="66"/>
                      <a:pt x="38" y="47"/>
                      <a:pt x="25" y="60"/>
                    </a:cubicBezTo>
                    <a:cubicBezTo>
                      <a:pt x="25" y="60"/>
                      <a:pt x="0" y="84"/>
                      <a:pt x="6" y="62"/>
                    </a:cubicBezTo>
                    <a:cubicBezTo>
                      <a:pt x="6" y="62"/>
                      <a:pt x="13" y="47"/>
                      <a:pt x="23" y="4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1" name="Freeform 168">
                <a:extLst>
                  <a:ext uri="{FF2B5EF4-FFF2-40B4-BE49-F238E27FC236}">
                    <a16:creationId xmlns:a16="http://schemas.microsoft.com/office/drawing/2014/main" id="{1C790972-2744-4166-8153-0D050DB1CF80}"/>
                  </a:ext>
                </a:extLst>
              </p:cNvPr>
              <p:cNvSpPr>
                <a:spLocks/>
              </p:cNvSpPr>
              <p:nvPr/>
            </p:nvSpPr>
            <p:spPr bwMode="auto">
              <a:xfrm>
                <a:off x="2560" y="1869"/>
                <a:ext cx="115" cy="96"/>
              </a:xfrm>
              <a:custGeom>
                <a:avLst/>
                <a:gdLst>
                  <a:gd name="T0" fmla="*/ 276 w 349"/>
                  <a:gd name="T1" fmla="*/ 221 h 293"/>
                  <a:gd name="T2" fmla="*/ 242 w 349"/>
                  <a:gd name="T3" fmla="*/ 252 h 293"/>
                  <a:gd name="T4" fmla="*/ 232 w 349"/>
                  <a:gd name="T5" fmla="*/ 262 h 293"/>
                  <a:gd name="T6" fmla="*/ 190 w 349"/>
                  <a:gd name="T7" fmla="*/ 274 h 293"/>
                  <a:gd name="T8" fmla="*/ 220 w 349"/>
                  <a:gd name="T9" fmla="*/ 259 h 293"/>
                  <a:gd name="T10" fmla="*/ 238 w 349"/>
                  <a:gd name="T11" fmla="*/ 242 h 293"/>
                  <a:gd name="T12" fmla="*/ 244 w 349"/>
                  <a:gd name="T13" fmla="*/ 235 h 293"/>
                  <a:gd name="T14" fmla="*/ 217 w 349"/>
                  <a:gd name="T15" fmla="*/ 228 h 293"/>
                  <a:gd name="T16" fmla="*/ 210 w 349"/>
                  <a:gd name="T17" fmla="*/ 234 h 293"/>
                  <a:gd name="T18" fmla="*/ 191 w 349"/>
                  <a:gd name="T19" fmla="*/ 236 h 293"/>
                  <a:gd name="T20" fmla="*/ 181 w 349"/>
                  <a:gd name="T21" fmla="*/ 230 h 293"/>
                  <a:gd name="T22" fmla="*/ 166 w 349"/>
                  <a:gd name="T23" fmla="*/ 235 h 293"/>
                  <a:gd name="T24" fmla="*/ 82 w 349"/>
                  <a:gd name="T25" fmla="*/ 232 h 293"/>
                  <a:gd name="T26" fmla="*/ 43 w 349"/>
                  <a:gd name="T27" fmla="*/ 233 h 293"/>
                  <a:gd name="T28" fmla="*/ 7 w 349"/>
                  <a:gd name="T29" fmla="*/ 230 h 293"/>
                  <a:gd name="T30" fmla="*/ 30 w 349"/>
                  <a:gd name="T31" fmla="*/ 204 h 293"/>
                  <a:gd name="T32" fmla="*/ 53 w 349"/>
                  <a:gd name="T33" fmla="*/ 189 h 293"/>
                  <a:gd name="T34" fmla="*/ 47 w 349"/>
                  <a:gd name="T35" fmla="*/ 169 h 293"/>
                  <a:gd name="T36" fmla="*/ 66 w 349"/>
                  <a:gd name="T37" fmla="*/ 163 h 293"/>
                  <a:gd name="T38" fmla="*/ 75 w 349"/>
                  <a:gd name="T39" fmla="*/ 158 h 293"/>
                  <a:gd name="T40" fmla="*/ 80 w 349"/>
                  <a:gd name="T41" fmla="*/ 129 h 293"/>
                  <a:gd name="T42" fmla="*/ 133 w 349"/>
                  <a:gd name="T43" fmla="*/ 49 h 293"/>
                  <a:gd name="T44" fmla="*/ 142 w 349"/>
                  <a:gd name="T45" fmla="*/ 36 h 293"/>
                  <a:gd name="T46" fmla="*/ 168 w 349"/>
                  <a:gd name="T47" fmla="*/ 24 h 293"/>
                  <a:gd name="T48" fmla="*/ 192 w 349"/>
                  <a:gd name="T49" fmla="*/ 17 h 293"/>
                  <a:gd name="T50" fmla="*/ 199 w 349"/>
                  <a:gd name="T51" fmla="*/ 15 h 293"/>
                  <a:gd name="T52" fmla="*/ 210 w 349"/>
                  <a:gd name="T53" fmla="*/ 25 h 293"/>
                  <a:gd name="T54" fmla="*/ 175 w 349"/>
                  <a:gd name="T55" fmla="*/ 24 h 293"/>
                  <a:gd name="T56" fmla="*/ 183 w 349"/>
                  <a:gd name="T57" fmla="*/ 31 h 293"/>
                  <a:gd name="T58" fmla="*/ 187 w 349"/>
                  <a:gd name="T59" fmla="*/ 50 h 293"/>
                  <a:gd name="T60" fmla="*/ 155 w 349"/>
                  <a:gd name="T61" fmla="*/ 78 h 293"/>
                  <a:gd name="T62" fmla="*/ 132 w 349"/>
                  <a:gd name="T63" fmla="*/ 114 h 293"/>
                  <a:gd name="T64" fmla="*/ 147 w 349"/>
                  <a:gd name="T65" fmla="*/ 123 h 293"/>
                  <a:gd name="T66" fmla="*/ 188 w 349"/>
                  <a:gd name="T67" fmla="*/ 99 h 293"/>
                  <a:gd name="T68" fmla="*/ 186 w 349"/>
                  <a:gd name="T69" fmla="*/ 111 h 293"/>
                  <a:gd name="T70" fmla="*/ 182 w 349"/>
                  <a:gd name="T71" fmla="*/ 122 h 293"/>
                  <a:gd name="T72" fmla="*/ 197 w 349"/>
                  <a:gd name="T73" fmla="*/ 135 h 293"/>
                  <a:gd name="T74" fmla="*/ 223 w 349"/>
                  <a:gd name="T75" fmla="*/ 142 h 293"/>
                  <a:gd name="T76" fmla="*/ 267 w 349"/>
                  <a:gd name="T77" fmla="*/ 136 h 293"/>
                  <a:gd name="T78" fmla="*/ 277 w 349"/>
                  <a:gd name="T79" fmla="*/ 134 h 293"/>
                  <a:gd name="T80" fmla="*/ 306 w 349"/>
                  <a:gd name="T81" fmla="*/ 137 h 293"/>
                  <a:gd name="T82" fmla="*/ 310 w 349"/>
                  <a:gd name="T83" fmla="*/ 147 h 293"/>
                  <a:gd name="T84" fmla="*/ 291 w 349"/>
                  <a:gd name="T85" fmla="*/ 163 h 293"/>
                  <a:gd name="T86" fmla="*/ 294 w 349"/>
                  <a:gd name="T87" fmla="*/ 173 h 293"/>
                  <a:gd name="T88" fmla="*/ 308 w 349"/>
                  <a:gd name="T89" fmla="*/ 187 h 293"/>
                  <a:gd name="T90" fmla="*/ 328 w 349"/>
                  <a:gd name="T91" fmla="*/ 178 h 293"/>
                  <a:gd name="T92" fmla="*/ 343 w 349"/>
                  <a:gd name="T93" fmla="*/ 186 h 293"/>
                  <a:gd name="T94" fmla="*/ 315 w 349"/>
                  <a:gd name="T95" fmla="*/ 201 h 293"/>
                  <a:gd name="T96" fmla="*/ 299 w 349"/>
                  <a:gd name="T97" fmla="*/ 207 h 293"/>
                  <a:gd name="T98" fmla="*/ 302 w 349"/>
                  <a:gd name="T99" fmla="*/ 226 h 293"/>
                  <a:gd name="T100" fmla="*/ 276 w 349"/>
                  <a:gd name="T101" fmla="*/ 221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49" h="293">
                    <a:moveTo>
                      <a:pt x="276" y="221"/>
                    </a:moveTo>
                    <a:cubicBezTo>
                      <a:pt x="276" y="221"/>
                      <a:pt x="262" y="252"/>
                      <a:pt x="242" y="252"/>
                    </a:cubicBezTo>
                    <a:cubicBezTo>
                      <a:pt x="242" y="252"/>
                      <a:pt x="232" y="253"/>
                      <a:pt x="232" y="262"/>
                    </a:cubicBezTo>
                    <a:cubicBezTo>
                      <a:pt x="232" y="262"/>
                      <a:pt x="205" y="293"/>
                      <a:pt x="190" y="274"/>
                    </a:cubicBezTo>
                    <a:cubicBezTo>
                      <a:pt x="190" y="274"/>
                      <a:pt x="186" y="261"/>
                      <a:pt x="220" y="259"/>
                    </a:cubicBezTo>
                    <a:cubicBezTo>
                      <a:pt x="220" y="259"/>
                      <a:pt x="228" y="241"/>
                      <a:pt x="238" y="242"/>
                    </a:cubicBezTo>
                    <a:cubicBezTo>
                      <a:pt x="244" y="235"/>
                      <a:pt x="244" y="235"/>
                      <a:pt x="244" y="235"/>
                    </a:cubicBezTo>
                    <a:cubicBezTo>
                      <a:pt x="244" y="235"/>
                      <a:pt x="217" y="237"/>
                      <a:pt x="217" y="228"/>
                    </a:cubicBezTo>
                    <a:cubicBezTo>
                      <a:pt x="210" y="234"/>
                      <a:pt x="210" y="234"/>
                      <a:pt x="210" y="234"/>
                    </a:cubicBezTo>
                    <a:cubicBezTo>
                      <a:pt x="210" y="234"/>
                      <a:pt x="209" y="262"/>
                      <a:pt x="191" y="236"/>
                    </a:cubicBezTo>
                    <a:cubicBezTo>
                      <a:pt x="181" y="230"/>
                      <a:pt x="181" y="230"/>
                      <a:pt x="181" y="230"/>
                    </a:cubicBezTo>
                    <a:cubicBezTo>
                      <a:pt x="181" y="230"/>
                      <a:pt x="171" y="229"/>
                      <a:pt x="166" y="235"/>
                    </a:cubicBezTo>
                    <a:cubicBezTo>
                      <a:pt x="162" y="241"/>
                      <a:pt x="86" y="235"/>
                      <a:pt x="82" y="232"/>
                    </a:cubicBezTo>
                    <a:cubicBezTo>
                      <a:pt x="43" y="233"/>
                      <a:pt x="43" y="233"/>
                      <a:pt x="43" y="233"/>
                    </a:cubicBezTo>
                    <a:cubicBezTo>
                      <a:pt x="43" y="233"/>
                      <a:pt x="23" y="248"/>
                      <a:pt x="7" y="230"/>
                    </a:cubicBezTo>
                    <a:cubicBezTo>
                      <a:pt x="7" y="230"/>
                      <a:pt x="0" y="208"/>
                      <a:pt x="30" y="204"/>
                    </a:cubicBezTo>
                    <a:cubicBezTo>
                      <a:pt x="30" y="204"/>
                      <a:pt x="37" y="189"/>
                      <a:pt x="53" y="189"/>
                    </a:cubicBezTo>
                    <a:cubicBezTo>
                      <a:pt x="53" y="189"/>
                      <a:pt x="29" y="176"/>
                      <a:pt x="47" y="169"/>
                    </a:cubicBezTo>
                    <a:cubicBezTo>
                      <a:pt x="47" y="169"/>
                      <a:pt x="56" y="135"/>
                      <a:pt x="66" y="163"/>
                    </a:cubicBezTo>
                    <a:cubicBezTo>
                      <a:pt x="75" y="158"/>
                      <a:pt x="75" y="158"/>
                      <a:pt x="75" y="158"/>
                    </a:cubicBezTo>
                    <a:cubicBezTo>
                      <a:pt x="75" y="158"/>
                      <a:pt x="55" y="131"/>
                      <a:pt x="80" y="129"/>
                    </a:cubicBezTo>
                    <a:cubicBezTo>
                      <a:pt x="80" y="129"/>
                      <a:pt x="105" y="67"/>
                      <a:pt x="133" y="49"/>
                    </a:cubicBezTo>
                    <a:cubicBezTo>
                      <a:pt x="142" y="36"/>
                      <a:pt x="142" y="36"/>
                      <a:pt x="142" y="36"/>
                    </a:cubicBezTo>
                    <a:cubicBezTo>
                      <a:pt x="142" y="36"/>
                      <a:pt x="144" y="24"/>
                      <a:pt x="168" y="24"/>
                    </a:cubicBezTo>
                    <a:cubicBezTo>
                      <a:pt x="168" y="24"/>
                      <a:pt x="182" y="12"/>
                      <a:pt x="192" y="17"/>
                    </a:cubicBezTo>
                    <a:cubicBezTo>
                      <a:pt x="199" y="15"/>
                      <a:pt x="199" y="15"/>
                      <a:pt x="199" y="15"/>
                    </a:cubicBezTo>
                    <a:cubicBezTo>
                      <a:pt x="199" y="15"/>
                      <a:pt x="215" y="0"/>
                      <a:pt x="210" y="25"/>
                    </a:cubicBezTo>
                    <a:cubicBezTo>
                      <a:pt x="175" y="24"/>
                      <a:pt x="175" y="24"/>
                      <a:pt x="175" y="24"/>
                    </a:cubicBezTo>
                    <a:cubicBezTo>
                      <a:pt x="183" y="31"/>
                      <a:pt x="183" y="31"/>
                      <a:pt x="183" y="31"/>
                    </a:cubicBezTo>
                    <a:cubicBezTo>
                      <a:pt x="183" y="31"/>
                      <a:pt x="204" y="31"/>
                      <a:pt x="187" y="50"/>
                    </a:cubicBezTo>
                    <a:cubicBezTo>
                      <a:pt x="187" y="50"/>
                      <a:pt x="159" y="75"/>
                      <a:pt x="155" y="78"/>
                    </a:cubicBezTo>
                    <a:cubicBezTo>
                      <a:pt x="155" y="78"/>
                      <a:pt x="141" y="108"/>
                      <a:pt x="132" y="114"/>
                    </a:cubicBezTo>
                    <a:cubicBezTo>
                      <a:pt x="132" y="114"/>
                      <a:pt x="147" y="119"/>
                      <a:pt x="147" y="123"/>
                    </a:cubicBezTo>
                    <a:cubicBezTo>
                      <a:pt x="147" y="123"/>
                      <a:pt x="171" y="90"/>
                      <a:pt x="188" y="99"/>
                    </a:cubicBezTo>
                    <a:cubicBezTo>
                      <a:pt x="188" y="99"/>
                      <a:pt x="224" y="108"/>
                      <a:pt x="186" y="111"/>
                    </a:cubicBezTo>
                    <a:cubicBezTo>
                      <a:pt x="182" y="122"/>
                      <a:pt x="182" y="122"/>
                      <a:pt x="182" y="122"/>
                    </a:cubicBezTo>
                    <a:cubicBezTo>
                      <a:pt x="182" y="122"/>
                      <a:pt x="197" y="126"/>
                      <a:pt x="197" y="135"/>
                    </a:cubicBezTo>
                    <a:cubicBezTo>
                      <a:pt x="197" y="135"/>
                      <a:pt x="222" y="128"/>
                      <a:pt x="223" y="142"/>
                    </a:cubicBezTo>
                    <a:cubicBezTo>
                      <a:pt x="223" y="142"/>
                      <a:pt x="252" y="139"/>
                      <a:pt x="267" y="136"/>
                    </a:cubicBezTo>
                    <a:cubicBezTo>
                      <a:pt x="267" y="136"/>
                      <a:pt x="270" y="126"/>
                      <a:pt x="277" y="134"/>
                    </a:cubicBezTo>
                    <a:cubicBezTo>
                      <a:pt x="277" y="134"/>
                      <a:pt x="302" y="130"/>
                      <a:pt x="306" y="137"/>
                    </a:cubicBezTo>
                    <a:cubicBezTo>
                      <a:pt x="306" y="137"/>
                      <a:pt x="325" y="144"/>
                      <a:pt x="310" y="147"/>
                    </a:cubicBezTo>
                    <a:cubicBezTo>
                      <a:pt x="310" y="147"/>
                      <a:pt x="301" y="163"/>
                      <a:pt x="291" y="163"/>
                    </a:cubicBezTo>
                    <a:cubicBezTo>
                      <a:pt x="294" y="173"/>
                      <a:pt x="294" y="173"/>
                      <a:pt x="294" y="173"/>
                    </a:cubicBezTo>
                    <a:cubicBezTo>
                      <a:pt x="294" y="173"/>
                      <a:pt x="308" y="180"/>
                      <a:pt x="308" y="187"/>
                    </a:cubicBezTo>
                    <a:cubicBezTo>
                      <a:pt x="308" y="187"/>
                      <a:pt x="325" y="181"/>
                      <a:pt x="328" y="178"/>
                    </a:cubicBezTo>
                    <a:cubicBezTo>
                      <a:pt x="332" y="176"/>
                      <a:pt x="349" y="175"/>
                      <a:pt x="343" y="186"/>
                    </a:cubicBezTo>
                    <a:cubicBezTo>
                      <a:pt x="343" y="186"/>
                      <a:pt x="321" y="197"/>
                      <a:pt x="315" y="201"/>
                    </a:cubicBezTo>
                    <a:cubicBezTo>
                      <a:pt x="299" y="207"/>
                      <a:pt x="299" y="207"/>
                      <a:pt x="299" y="207"/>
                    </a:cubicBezTo>
                    <a:cubicBezTo>
                      <a:pt x="299" y="207"/>
                      <a:pt x="307" y="221"/>
                      <a:pt x="302" y="226"/>
                    </a:cubicBezTo>
                    <a:cubicBezTo>
                      <a:pt x="302" y="226"/>
                      <a:pt x="297" y="234"/>
                      <a:pt x="276" y="2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2" name="Freeform 169">
                <a:extLst>
                  <a:ext uri="{FF2B5EF4-FFF2-40B4-BE49-F238E27FC236}">
                    <a16:creationId xmlns:a16="http://schemas.microsoft.com/office/drawing/2014/main" id="{69243943-52CC-4678-95C8-F1CC19EF11D2}"/>
                  </a:ext>
                </a:extLst>
              </p:cNvPr>
              <p:cNvSpPr>
                <a:spLocks/>
              </p:cNvSpPr>
              <p:nvPr/>
            </p:nvSpPr>
            <p:spPr bwMode="auto">
              <a:xfrm>
                <a:off x="2650" y="1906"/>
                <a:ext cx="5" cy="7"/>
              </a:xfrm>
              <a:custGeom>
                <a:avLst/>
                <a:gdLst>
                  <a:gd name="T0" fmla="*/ 0 w 14"/>
                  <a:gd name="T1" fmla="*/ 5 h 21"/>
                  <a:gd name="T2" fmla="*/ 14 w 14"/>
                  <a:gd name="T3" fmla="*/ 8 h 21"/>
                  <a:gd name="T4" fmla="*/ 0 w 14"/>
                  <a:gd name="T5" fmla="*/ 5 h 21"/>
                </a:gdLst>
                <a:ahLst/>
                <a:cxnLst>
                  <a:cxn ang="0">
                    <a:pos x="T0" y="T1"/>
                  </a:cxn>
                  <a:cxn ang="0">
                    <a:pos x="T2" y="T3"/>
                  </a:cxn>
                  <a:cxn ang="0">
                    <a:pos x="T4" y="T5"/>
                  </a:cxn>
                </a:cxnLst>
                <a:rect l="0" t="0" r="r" b="b"/>
                <a:pathLst>
                  <a:path w="14" h="21">
                    <a:moveTo>
                      <a:pt x="0" y="5"/>
                    </a:moveTo>
                    <a:cubicBezTo>
                      <a:pt x="0" y="5"/>
                      <a:pt x="12" y="0"/>
                      <a:pt x="14" y="8"/>
                    </a:cubicBezTo>
                    <a:cubicBezTo>
                      <a:pt x="14" y="8"/>
                      <a:pt x="0" y="21"/>
                      <a:pt x="0"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3" name="Freeform 170">
                <a:extLst>
                  <a:ext uri="{FF2B5EF4-FFF2-40B4-BE49-F238E27FC236}">
                    <a16:creationId xmlns:a16="http://schemas.microsoft.com/office/drawing/2014/main" id="{BBF4DB4E-2A41-43CB-B772-11D69BCF32D7}"/>
                  </a:ext>
                </a:extLst>
              </p:cNvPr>
              <p:cNvSpPr>
                <a:spLocks/>
              </p:cNvSpPr>
              <p:nvPr/>
            </p:nvSpPr>
            <p:spPr bwMode="auto">
              <a:xfrm>
                <a:off x="2565" y="1925"/>
                <a:ext cx="4" cy="8"/>
              </a:xfrm>
              <a:custGeom>
                <a:avLst/>
                <a:gdLst>
                  <a:gd name="T0" fmla="*/ 0 w 12"/>
                  <a:gd name="T1" fmla="*/ 13 h 26"/>
                  <a:gd name="T2" fmla="*/ 12 w 12"/>
                  <a:gd name="T3" fmla="*/ 7 h 26"/>
                  <a:gd name="T4" fmla="*/ 0 w 12"/>
                  <a:gd name="T5" fmla="*/ 13 h 26"/>
                </a:gdLst>
                <a:ahLst/>
                <a:cxnLst>
                  <a:cxn ang="0">
                    <a:pos x="T0" y="T1"/>
                  </a:cxn>
                  <a:cxn ang="0">
                    <a:pos x="T2" y="T3"/>
                  </a:cxn>
                  <a:cxn ang="0">
                    <a:pos x="T4" y="T5"/>
                  </a:cxn>
                </a:cxnLst>
                <a:rect l="0" t="0" r="r" b="b"/>
                <a:pathLst>
                  <a:path w="12" h="26">
                    <a:moveTo>
                      <a:pt x="0" y="13"/>
                    </a:moveTo>
                    <a:cubicBezTo>
                      <a:pt x="0" y="13"/>
                      <a:pt x="3" y="0"/>
                      <a:pt x="12" y="7"/>
                    </a:cubicBezTo>
                    <a:cubicBezTo>
                      <a:pt x="12" y="7"/>
                      <a:pt x="11" y="26"/>
                      <a:pt x="0"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4" name="Freeform 171">
                <a:extLst>
                  <a:ext uri="{FF2B5EF4-FFF2-40B4-BE49-F238E27FC236}">
                    <a16:creationId xmlns:a16="http://schemas.microsoft.com/office/drawing/2014/main" id="{9E2D2B0A-CC22-4703-8A01-3C058C7FEEE1}"/>
                  </a:ext>
                </a:extLst>
              </p:cNvPr>
              <p:cNvSpPr>
                <a:spLocks/>
              </p:cNvSpPr>
              <p:nvPr/>
            </p:nvSpPr>
            <p:spPr bwMode="auto">
              <a:xfrm>
                <a:off x="2398" y="1703"/>
                <a:ext cx="12" cy="11"/>
              </a:xfrm>
              <a:custGeom>
                <a:avLst/>
                <a:gdLst>
                  <a:gd name="T0" fmla="*/ 21 w 36"/>
                  <a:gd name="T1" fmla="*/ 26 h 32"/>
                  <a:gd name="T2" fmla="*/ 16 w 36"/>
                  <a:gd name="T3" fmla="*/ 14 h 32"/>
                  <a:gd name="T4" fmla="*/ 34 w 36"/>
                  <a:gd name="T5" fmla="*/ 10 h 32"/>
                  <a:gd name="T6" fmla="*/ 21 w 36"/>
                  <a:gd name="T7" fmla="*/ 26 h 32"/>
                </a:gdLst>
                <a:ahLst/>
                <a:cxnLst>
                  <a:cxn ang="0">
                    <a:pos x="T0" y="T1"/>
                  </a:cxn>
                  <a:cxn ang="0">
                    <a:pos x="T2" y="T3"/>
                  </a:cxn>
                  <a:cxn ang="0">
                    <a:pos x="T4" y="T5"/>
                  </a:cxn>
                  <a:cxn ang="0">
                    <a:pos x="T6" y="T7"/>
                  </a:cxn>
                </a:cxnLst>
                <a:rect l="0" t="0" r="r" b="b"/>
                <a:pathLst>
                  <a:path w="36" h="32">
                    <a:moveTo>
                      <a:pt x="21" y="26"/>
                    </a:moveTo>
                    <a:cubicBezTo>
                      <a:pt x="21" y="26"/>
                      <a:pt x="0" y="32"/>
                      <a:pt x="16" y="14"/>
                    </a:cubicBezTo>
                    <a:cubicBezTo>
                      <a:pt x="16" y="14"/>
                      <a:pt x="28" y="0"/>
                      <a:pt x="34" y="10"/>
                    </a:cubicBezTo>
                    <a:cubicBezTo>
                      <a:pt x="34" y="10"/>
                      <a:pt x="36" y="27"/>
                      <a:pt x="21" y="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5" name="Freeform 172">
                <a:extLst>
                  <a:ext uri="{FF2B5EF4-FFF2-40B4-BE49-F238E27FC236}">
                    <a16:creationId xmlns:a16="http://schemas.microsoft.com/office/drawing/2014/main" id="{6B49E4CC-1281-4916-B1B4-BF08F06D5954}"/>
                  </a:ext>
                </a:extLst>
              </p:cNvPr>
              <p:cNvSpPr>
                <a:spLocks/>
              </p:cNvSpPr>
              <p:nvPr/>
            </p:nvSpPr>
            <p:spPr bwMode="auto">
              <a:xfrm>
                <a:off x="2450" y="1680"/>
                <a:ext cx="17" cy="12"/>
              </a:xfrm>
              <a:custGeom>
                <a:avLst/>
                <a:gdLst>
                  <a:gd name="T0" fmla="*/ 27 w 50"/>
                  <a:gd name="T1" fmla="*/ 26 h 38"/>
                  <a:gd name="T2" fmla="*/ 15 w 50"/>
                  <a:gd name="T3" fmla="*/ 12 h 38"/>
                  <a:gd name="T4" fmla="*/ 21 w 50"/>
                  <a:gd name="T5" fmla="*/ 10 h 38"/>
                  <a:gd name="T6" fmla="*/ 32 w 50"/>
                  <a:gd name="T7" fmla="*/ 12 h 38"/>
                  <a:gd name="T8" fmla="*/ 38 w 50"/>
                  <a:gd name="T9" fmla="*/ 17 h 38"/>
                  <a:gd name="T10" fmla="*/ 43 w 50"/>
                  <a:gd name="T11" fmla="*/ 27 h 38"/>
                  <a:gd name="T12" fmla="*/ 27 w 50"/>
                  <a:gd name="T13" fmla="*/ 26 h 38"/>
                </a:gdLst>
                <a:ahLst/>
                <a:cxnLst>
                  <a:cxn ang="0">
                    <a:pos x="T0" y="T1"/>
                  </a:cxn>
                  <a:cxn ang="0">
                    <a:pos x="T2" y="T3"/>
                  </a:cxn>
                  <a:cxn ang="0">
                    <a:pos x="T4" y="T5"/>
                  </a:cxn>
                  <a:cxn ang="0">
                    <a:pos x="T6" y="T7"/>
                  </a:cxn>
                  <a:cxn ang="0">
                    <a:pos x="T8" y="T9"/>
                  </a:cxn>
                  <a:cxn ang="0">
                    <a:pos x="T10" y="T11"/>
                  </a:cxn>
                  <a:cxn ang="0">
                    <a:pos x="T12" y="T13"/>
                  </a:cxn>
                </a:cxnLst>
                <a:rect l="0" t="0" r="r" b="b"/>
                <a:pathLst>
                  <a:path w="50" h="38">
                    <a:moveTo>
                      <a:pt x="27" y="26"/>
                    </a:moveTo>
                    <a:cubicBezTo>
                      <a:pt x="27" y="26"/>
                      <a:pt x="0" y="23"/>
                      <a:pt x="15" y="12"/>
                    </a:cubicBezTo>
                    <a:cubicBezTo>
                      <a:pt x="21" y="10"/>
                      <a:pt x="21" y="10"/>
                      <a:pt x="21" y="10"/>
                    </a:cubicBezTo>
                    <a:cubicBezTo>
                      <a:pt x="21" y="10"/>
                      <a:pt x="32" y="0"/>
                      <a:pt x="32" y="12"/>
                    </a:cubicBezTo>
                    <a:cubicBezTo>
                      <a:pt x="38" y="17"/>
                      <a:pt x="38" y="17"/>
                      <a:pt x="38" y="17"/>
                    </a:cubicBezTo>
                    <a:cubicBezTo>
                      <a:pt x="38" y="17"/>
                      <a:pt x="50" y="17"/>
                      <a:pt x="43" y="27"/>
                    </a:cubicBezTo>
                    <a:cubicBezTo>
                      <a:pt x="43" y="27"/>
                      <a:pt x="31" y="38"/>
                      <a:pt x="27" y="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6" name="Freeform 173">
                <a:extLst>
                  <a:ext uri="{FF2B5EF4-FFF2-40B4-BE49-F238E27FC236}">
                    <a16:creationId xmlns:a16="http://schemas.microsoft.com/office/drawing/2014/main" id="{00F6236F-1EAF-4E90-B498-A57B2109BE9A}"/>
                  </a:ext>
                </a:extLst>
              </p:cNvPr>
              <p:cNvSpPr>
                <a:spLocks/>
              </p:cNvSpPr>
              <p:nvPr/>
            </p:nvSpPr>
            <p:spPr bwMode="auto">
              <a:xfrm>
                <a:off x="2464" y="1667"/>
                <a:ext cx="10" cy="7"/>
              </a:xfrm>
              <a:custGeom>
                <a:avLst/>
                <a:gdLst>
                  <a:gd name="T0" fmla="*/ 19 w 30"/>
                  <a:gd name="T1" fmla="*/ 10 h 21"/>
                  <a:gd name="T2" fmla="*/ 0 w 30"/>
                  <a:gd name="T3" fmla="*/ 9 h 21"/>
                  <a:gd name="T4" fmla="*/ 8 w 30"/>
                  <a:gd name="T5" fmla="*/ 1 h 21"/>
                  <a:gd name="T6" fmla="*/ 28 w 30"/>
                  <a:gd name="T7" fmla="*/ 6 h 21"/>
                  <a:gd name="T8" fmla="*/ 19 w 30"/>
                  <a:gd name="T9" fmla="*/ 10 h 21"/>
                </a:gdLst>
                <a:ahLst/>
                <a:cxnLst>
                  <a:cxn ang="0">
                    <a:pos x="T0" y="T1"/>
                  </a:cxn>
                  <a:cxn ang="0">
                    <a:pos x="T2" y="T3"/>
                  </a:cxn>
                  <a:cxn ang="0">
                    <a:pos x="T4" y="T5"/>
                  </a:cxn>
                  <a:cxn ang="0">
                    <a:pos x="T6" y="T7"/>
                  </a:cxn>
                  <a:cxn ang="0">
                    <a:pos x="T8" y="T9"/>
                  </a:cxn>
                </a:cxnLst>
                <a:rect l="0" t="0" r="r" b="b"/>
                <a:pathLst>
                  <a:path w="30" h="21">
                    <a:moveTo>
                      <a:pt x="19" y="10"/>
                    </a:moveTo>
                    <a:cubicBezTo>
                      <a:pt x="19" y="10"/>
                      <a:pt x="5" y="21"/>
                      <a:pt x="0" y="9"/>
                    </a:cubicBezTo>
                    <a:cubicBezTo>
                      <a:pt x="0" y="9"/>
                      <a:pt x="5" y="3"/>
                      <a:pt x="8" y="1"/>
                    </a:cubicBezTo>
                    <a:cubicBezTo>
                      <a:pt x="8" y="1"/>
                      <a:pt x="30" y="0"/>
                      <a:pt x="28" y="6"/>
                    </a:cubicBezTo>
                    <a:lnTo>
                      <a:pt x="19"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7" name="Freeform 174">
                <a:extLst>
                  <a:ext uri="{FF2B5EF4-FFF2-40B4-BE49-F238E27FC236}">
                    <a16:creationId xmlns:a16="http://schemas.microsoft.com/office/drawing/2014/main" id="{E48985F9-96B8-41DB-BE6E-5BF876311272}"/>
                  </a:ext>
                </a:extLst>
              </p:cNvPr>
              <p:cNvSpPr>
                <a:spLocks noEditPoints="1"/>
              </p:cNvSpPr>
              <p:nvPr/>
            </p:nvSpPr>
            <p:spPr bwMode="auto">
              <a:xfrm>
                <a:off x="2013" y="1456"/>
                <a:ext cx="516" cy="229"/>
              </a:xfrm>
              <a:custGeom>
                <a:avLst/>
                <a:gdLst>
                  <a:gd name="T0" fmla="*/ 1450 w 1567"/>
                  <a:gd name="T1" fmla="*/ 378 h 693"/>
                  <a:gd name="T2" fmla="*/ 1355 w 1567"/>
                  <a:gd name="T3" fmla="*/ 334 h 693"/>
                  <a:gd name="T4" fmla="*/ 1254 w 1567"/>
                  <a:gd name="T5" fmla="*/ 306 h 693"/>
                  <a:gd name="T6" fmla="*/ 1197 w 1567"/>
                  <a:gd name="T7" fmla="*/ 283 h 693"/>
                  <a:gd name="T8" fmla="*/ 1246 w 1567"/>
                  <a:gd name="T9" fmla="*/ 255 h 693"/>
                  <a:gd name="T10" fmla="*/ 1205 w 1567"/>
                  <a:gd name="T11" fmla="*/ 208 h 693"/>
                  <a:gd name="T12" fmla="*/ 1158 w 1567"/>
                  <a:gd name="T13" fmla="*/ 189 h 693"/>
                  <a:gd name="T14" fmla="*/ 1023 w 1567"/>
                  <a:gd name="T15" fmla="*/ 212 h 693"/>
                  <a:gd name="T16" fmla="*/ 986 w 1567"/>
                  <a:gd name="T17" fmla="*/ 177 h 693"/>
                  <a:gd name="T18" fmla="*/ 979 w 1567"/>
                  <a:gd name="T19" fmla="*/ 178 h 693"/>
                  <a:gd name="T20" fmla="*/ 919 w 1567"/>
                  <a:gd name="T21" fmla="*/ 151 h 693"/>
                  <a:gd name="T22" fmla="*/ 811 w 1567"/>
                  <a:gd name="T23" fmla="*/ 86 h 693"/>
                  <a:gd name="T24" fmla="*/ 635 w 1567"/>
                  <a:gd name="T25" fmla="*/ 92 h 693"/>
                  <a:gd name="T26" fmla="*/ 573 w 1567"/>
                  <a:gd name="T27" fmla="*/ 98 h 693"/>
                  <a:gd name="T28" fmla="*/ 521 w 1567"/>
                  <a:gd name="T29" fmla="*/ 75 h 693"/>
                  <a:gd name="T30" fmla="*/ 340 w 1567"/>
                  <a:gd name="T31" fmla="*/ 27 h 693"/>
                  <a:gd name="T32" fmla="*/ 284 w 1567"/>
                  <a:gd name="T33" fmla="*/ 83 h 693"/>
                  <a:gd name="T34" fmla="*/ 270 w 1567"/>
                  <a:gd name="T35" fmla="*/ 126 h 693"/>
                  <a:gd name="T36" fmla="*/ 217 w 1567"/>
                  <a:gd name="T37" fmla="*/ 120 h 693"/>
                  <a:gd name="T38" fmla="*/ 279 w 1567"/>
                  <a:gd name="T39" fmla="*/ 7 h 693"/>
                  <a:gd name="T40" fmla="*/ 17 w 1567"/>
                  <a:gd name="T41" fmla="*/ 107 h 693"/>
                  <a:gd name="T42" fmla="*/ 151 w 1567"/>
                  <a:gd name="T43" fmla="*/ 163 h 693"/>
                  <a:gd name="T44" fmla="*/ 203 w 1567"/>
                  <a:gd name="T45" fmla="*/ 206 h 693"/>
                  <a:gd name="T46" fmla="*/ 452 w 1567"/>
                  <a:gd name="T47" fmla="*/ 223 h 693"/>
                  <a:gd name="T48" fmla="*/ 497 w 1567"/>
                  <a:gd name="T49" fmla="*/ 218 h 693"/>
                  <a:gd name="T50" fmla="*/ 544 w 1567"/>
                  <a:gd name="T51" fmla="*/ 247 h 693"/>
                  <a:gd name="T52" fmla="*/ 569 w 1567"/>
                  <a:gd name="T53" fmla="*/ 203 h 693"/>
                  <a:gd name="T54" fmla="*/ 723 w 1567"/>
                  <a:gd name="T55" fmla="*/ 247 h 693"/>
                  <a:gd name="T56" fmla="*/ 734 w 1567"/>
                  <a:gd name="T57" fmla="*/ 296 h 693"/>
                  <a:gd name="T58" fmla="*/ 816 w 1567"/>
                  <a:gd name="T59" fmla="*/ 315 h 693"/>
                  <a:gd name="T60" fmla="*/ 872 w 1567"/>
                  <a:gd name="T61" fmla="*/ 430 h 693"/>
                  <a:gd name="T62" fmla="*/ 791 w 1567"/>
                  <a:gd name="T63" fmla="*/ 490 h 693"/>
                  <a:gd name="T64" fmla="*/ 696 w 1567"/>
                  <a:gd name="T65" fmla="*/ 497 h 693"/>
                  <a:gd name="T66" fmla="*/ 803 w 1567"/>
                  <a:gd name="T67" fmla="*/ 532 h 693"/>
                  <a:gd name="T68" fmla="*/ 883 w 1567"/>
                  <a:gd name="T69" fmla="*/ 535 h 693"/>
                  <a:gd name="T70" fmla="*/ 1031 w 1567"/>
                  <a:gd name="T71" fmla="*/ 619 h 693"/>
                  <a:gd name="T72" fmla="*/ 1268 w 1567"/>
                  <a:gd name="T73" fmla="*/ 675 h 693"/>
                  <a:gd name="T74" fmla="*/ 1180 w 1567"/>
                  <a:gd name="T75" fmla="*/ 580 h 693"/>
                  <a:gd name="T76" fmla="*/ 1348 w 1567"/>
                  <a:gd name="T77" fmla="*/ 628 h 693"/>
                  <a:gd name="T78" fmla="*/ 1385 w 1567"/>
                  <a:gd name="T79" fmla="*/ 594 h 693"/>
                  <a:gd name="T80" fmla="*/ 1337 w 1567"/>
                  <a:gd name="T81" fmla="*/ 522 h 693"/>
                  <a:gd name="T82" fmla="*/ 1211 w 1567"/>
                  <a:gd name="T83" fmla="*/ 469 h 693"/>
                  <a:gd name="T84" fmla="*/ 1210 w 1567"/>
                  <a:gd name="T85" fmla="*/ 437 h 693"/>
                  <a:gd name="T86" fmla="*/ 1311 w 1567"/>
                  <a:gd name="T87" fmla="*/ 444 h 693"/>
                  <a:gd name="T88" fmla="*/ 1353 w 1567"/>
                  <a:gd name="T89" fmla="*/ 478 h 693"/>
                  <a:gd name="T90" fmla="*/ 1433 w 1567"/>
                  <a:gd name="T91" fmla="*/ 478 h 693"/>
                  <a:gd name="T92" fmla="*/ 1516 w 1567"/>
                  <a:gd name="T93" fmla="*/ 450 h 693"/>
                  <a:gd name="T94" fmla="*/ 1186 w 1567"/>
                  <a:gd name="T95" fmla="*/ 242 h 693"/>
                  <a:gd name="T96" fmla="*/ 212 w 1567"/>
                  <a:gd name="T97" fmla="*/ 170 h 693"/>
                  <a:gd name="T98" fmla="*/ 298 w 1567"/>
                  <a:gd name="T99" fmla="*/ 62 h 693"/>
                  <a:gd name="T100" fmla="*/ 434 w 1567"/>
                  <a:gd name="T101" fmla="*/ 223 h 693"/>
                  <a:gd name="T102" fmla="*/ 472 w 1567"/>
                  <a:gd name="T103" fmla="*/ 96 h 693"/>
                  <a:gd name="T104" fmla="*/ 729 w 1567"/>
                  <a:gd name="T105" fmla="*/ 243 h 693"/>
                  <a:gd name="T106" fmla="*/ 783 w 1567"/>
                  <a:gd name="T107" fmla="*/ 113 h 693"/>
                  <a:gd name="T108" fmla="*/ 830 w 1567"/>
                  <a:gd name="T109" fmla="*/ 304 h 693"/>
                  <a:gd name="T110" fmla="*/ 877 w 1567"/>
                  <a:gd name="T111" fmla="*/ 300 h 693"/>
                  <a:gd name="T112" fmla="*/ 1109 w 1567"/>
                  <a:gd name="T113" fmla="*/ 214 h 693"/>
                  <a:gd name="T114" fmla="*/ 1182 w 1567"/>
                  <a:gd name="T115" fmla="*/ 297 h 693"/>
                  <a:gd name="T116" fmla="*/ 1374 w 1567"/>
                  <a:gd name="T117" fmla="*/ 378 h 6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567" h="693">
                    <a:moveTo>
                      <a:pt x="1549" y="406"/>
                    </a:moveTo>
                    <a:cubicBezTo>
                      <a:pt x="1536" y="401"/>
                      <a:pt x="1536" y="401"/>
                      <a:pt x="1536" y="401"/>
                    </a:cubicBezTo>
                    <a:cubicBezTo>
                      <a:pt x="1536" y="401"/>
                      <a:pt x="1527" y="387"/>
                      <a:pt x="1520" y="397"/>
                    </a:cubicBezTo>
                    <a:cubicBezTo>
                      <a:pt x="1520" y="397"/>
                      <a:pt x="1510" y="382"/>
                      <a:pt x="1504" y="393"/>
                    </a:cubicBezTo>
                    <a:cubicBezTo>
                      <a:pt x="1504" y="393"/>
                      <a:pt x="1461" y="390"/>
                      <a:pt x="1449" y="406"/>
                    </a:cubicBezTo>
                    <a:cubicBezTo>
                      <a:pt x="1449" y="406"/>
                      <a:pt x="1419" y="406"/>
                      <a:pt x="1441" y="397"/>
                    </a:cubicBezTo>
                    <a:cubicBezTo>
                      <a:pt x="1441" y="397"/>
                      <a:pt x="1463" y="390"/>
                      <a:pt x="1465" y="383"/>
                    </a:cubicBezTo>
                    <a:cubicBezTo>
                      <a:pt x="1465" y="383"/>
                      <a:pt x="1470" y="365"/>
                      <a:pt x="1450" y="378"/>
                    </a:cubicBezTo>
                    <a:cubicBezTo>
                      <a:pt x="1415" y="380"/>
                      <a:pt x="1415" y="380"/>
                      <a:pt x="1415" y="380"/>
                    </a:cubicBezTo>
                    <a:cubicBezTo>
                      <a:pt x="1415" y="380"/>
                      <a:pt x="1412" y="366"/>
                      <a:pt x="1402" y="367"/>
                    </a:cubicBezTo>
                    <a:cubicBezTo>
                      <a:pt x="1402" y="367"/>
                      <a:pt x="1416" y="363"/>
                      <a:pt x="1417" y="358"/>
                    </a:cubicBezTo>
                    <a:cubicBezTo>
                      <a:pt x="1417" y="358"/>
                      <a:pt x="1415" y="353"/>
                      <a:pt x="1398" y="353"/>
                    </a:cubicBezTo>
                    <a:cubicBezTo>
                      <a:pt x="1388" y="349"/>
                      <a:pt x="1388" y="349"/>
                      <a:pt x="1388" y="349"/>
                    </a:cubicBezTo>
                    <a:cubicBezTo>
                      <a:pt x="1388" y="349"/>
                      <a:pt x="1383" y="347"/>
                      <a:pt x="1357" y="345"/>
                    </a:cubicBezTo>
                    <a:cubicBezTo>
                      <a:pt x="1357" y="345"/>
                      <a:pt x="1370" y="335"/>
                      <a:pt x="1366" y="331"/>
                    </a:cubicBezTo>
                    <a:cubicBezTo>
                      <a:pt x="1366" y="331"/>
                      <a:pt x="1357" y="329"/>
                      <a:pt x="1355" y="334"/>
                    </a:cubicBezTo>
                    <a:cubicBezTo>
                      <a:pt x="1355" y="334"/>
                      <a:pt x="1326" y="334"/>
                      <a:pt x="1320" y="343"/>
                    </a:cubicBezTo>
                    <a:cubicBezTo>
                      <a:pt x="1305" y="341"/>
                      <a:pt x="1305" y="341"/>
                      <a:pt x="1305" y="341"/>
                    </a:cubicBezTo>
                    <a:cubicBezTo>
                      <a:pt x="1305" y="341"/>
                      <a:pt x="1298" y="332"/>
                      <a:pt x="1292" y="339"/>
                    </a:cubicBezTo>
                    <a:cubicBezTo>
                      <a:pt x="1292" y="339"/>
                      <a:pt x="1285" y="330"/>
                      <a:pt x="1276" y="330"/>
                    </a:cubicBezTo>
                    <a:cubicBezTo>
                      <a:pt x="1276" y="330"/>
                      <a:pt x="1270" y="325"/>
                      <a:pt x="1261" y="333"/>
                    </a:cubicBezTo>
                    <a:cubicBezTo>
                      <a:pt x="1261" y="333"/>
                      <a:pt x="1258" y="326"/>
                      <a:pt x="1255" y="326"/>
                    </a:cubicBezTo>
                    <a:cubicBezTo>
                      <a:pt x="1255" y="320"/>
                      <a:pt x="1255" y="320"/>
                      <a:pt x="1255" y="320"/>
                    </a:cubicBezTo>
                    <a:cubicBezTo>
                      <a:pt x="1255" y="320"/>
                      <a:pt x="1264" y="306"/>
                      <a:pt x="1254" y="306"/>
                    </a:cubicBezTo>
                    <a:cubicBezTo>
                      <a:pt x="1254" y="306"/>
                      <a:pt x="1247" y="306"/>
                      <a:pt x="1247" y="318"/>
                    </a:cubicBezTo>
                    <a:cubicBezTo>
                      <a:pt x="1241" y="320"/>
                      <a:pt x="1241" y="320"/>
                      <a:pt x="1241" y="320"/>
                    </a:cubicBezTo>
                    <a:cubicBezTo>
                      <a:pt x="1241" y="320"/>
                      <a:pt x="1234" y="308"/>
                      <a:pt x="1228" y="316"/>
                    </a:cubicBezTo>
                    <a:cubicBezTo>
                      <a:pt x="1228" y="316"/>
                      <a:pt x="1222" y="320"/>
                      <a:pt x="1221" y="325"/>
                    </a:cubicBezTo>
                    <a:cubicBezTo>
                      <a:pt x="1221" y="322"/>
                      <a:pt x="1227" y="304"/>
                      <a:pt x="1212" y="305"/>
                    </a:cubicBezTo>
                    <a:cubicBezTo>
                      <a:pt x="1212" y="305"/>
                      <a:pt x="1200" y="300"/>
                      <a:pt x="1195" y="305"/>
                    </a:cubicBezTo>
                    <a:cubicBezTo>
                      <a:pt x="1195" y="305"/>
                      <a:pt x="1193" y="291"/>
                      <a:pt x="1189" y="291"/>
                    </a:cubicBezTo>
                    <a:cubicBezTo>
                      <a:pt x="1197" y="283"/>
                      <a:pt x="1197" y="283"/>
                      <a:pt x="1197" y="283"/>
                    </a:cubicBezTo>
                    <a:cubicBezTo>
                      <a:pt x="1197" y="283"/>
                      <a:pt x="1200" y="272"/>
                      <a:pt x="1186" y="273"/>
                    </a:cubicBezTo>
                    <a:cubicBezTo>
                      <a:pt x="1166" y="271"/>
                      <a:pt x="1166" y="271"/>
                      <a:pt x="1166" y="271"/>
                    </a:cubicBezTo>
                    <a:cubicBezTo>
                      <a:pt x="1166" y="271"/>
                      <a:pt x="1160" y="266"/>
                      <a:pt x="1188" y="267"/>
                    </a:cubicBezTo>
                    <a:cubicBezTo>
                      <a:pt x="1188" y="267"/>
                      <a:pt x="1203" y="261"/>
                      <a:pt x="1206" y="268"/>
                    </a:cubicBezTo>
                    <a:cubicBezTo>
                      <a:pt x="1251" y="271"/>
                      <a:pt x="1251" y="271"/>
                      <a:pt x="1251" y="271"/>
                    </a:cubicBezTo>
                    <a:cubicBezTo>
                      <a:pt x="1251" y="271"/>
                      <a:pt x="1265" y="273"/>
                      <a:pt x="1266" y="269"/>
                    </a:cubicBezTo>
                    <a:cubicBezTo>
                      <a:pt x="1266" y="269"/>
                      <a:pt x="1275" y="261"/>
                      <a:pt x="1258" y="260"/>
                    </a:cubicBezTo>
                    <a:cubicBezTo>
                      <a:pt x="1258" y="260"/>
                      <a:pt x="1251" y="254"/>
                      <a:pt x="1246" y="255"/>
                    </a:cubicBezTo>
                    <a:cubicBezTo>
                      <a:pt x="1246" y="255"/>
                      <a:pt x="1217" y="251"/>
                      <a:pt x="1202" y="253"/>
                    </a:cubicBezTo>
                    <a:cubicBezTo>
                      <a:pt x="1190" y="252"/>
                      <a:pt x="1190" y="252"/>
                      <a:pt x="1190" y="252"/>
                    </a:cubicBezTo>
                    <a:cubicBezTo>
                      <a:pt x="1190" y="252"/>
                      <a:pt x="1187" y="250"/>
                      <a:pt x="1206" y="245"/>
                    </a:cubicBezTo>
                    <a:cubicBezTo>
                      <a:pt x="1206" y="245"/>
                      <a:pt x="1244" y="242"/>
                      <a:pt x="1246" y="239"/>
                    </a:cubicBezTo>
                    <a:cubicBezTo>
                      <a:pt x="1246" y="239"/>
                      <a:pt x="1250" y="231"/>
                      <a:pt x="1232" y="233"/>
                    </a:cubicBezTo>
                    <a:cubicBezTo>
                      <a:pt x="1232" y="233"/>
                      <a:pt x="1234" y="223"/>
                      <a:pt x="1222" y="223"/>
                    </a:cubicBezTo>
                    <a:cubicBezTo>
                      <a:pt x="1222" y="223"/>
                      <a:pt x="1222" y="210"/>
                      <a:pt x="1214" y="211"/>
                    </a:cubicBezTo>
                    <a:cubicBezTo>
                      <a:pt x="1205" y="208"/>
                      <a:pt x="1205" y="208"/>
                      <a:pt x="1205" y="208"/>
                    </a:cubicBezTo>
                    <a:cubicBezTo>
                      <a:pt x="1205" y="208"/>
                      <a:pt x="1200" y="199"/>
                      <a:pt x="1194" y="207"/>
                    </a:cubicBezTo>
                    <a:cubicBezTo>
                      <a:pt x="1194" y="207"/>
                      <a:pt x="1185" y="207"/>
                      <a:pt x="1186" y="216"/>
                    </a:cubicBezTo>
                    <a:cubicBezTo>
                      <a:pt x="1186" y="216"/>
                      <a:pt x="1173" y="216"/>
                      <a:pt x="1171" y="227"/>
                    </a:cubicBezTo>
                    <a:cubicBezTo>
                      <a:pt x="1146" y="228"/>
                      <a:pt x="1146" y="228"/>
                      <a:pt x="1146" y="228"/>
                    </a:cubicBezTo>
                    <a:cubicBezTo>
                      <a:pt x="1146" y="228"/>
                      <a:pt x="1162" y="214"/>
                      <a:pt x="1139" y="211"/>
                    </a:cubicBezTo>
                    <a:cubicBezTo>
                      <a:pt x="1139" y="211"/>
                      <a:pt x="1154" y="209"/>
                      <a:pt x="1161" y="204"/>
                    </a:cubicBezTo>
                    <a:cubicBezTo>
                      <a:pt x="1161" y="204"/>
                      <a:pt x="1164" y="203"/>
                      <a:pt x="1168" y="199"/>
                    </a:cubicBezTo>
                    <a:cubicBezTo>
                      <a:pt x="1168" y="199"/>
                      <a:pt x="1191" y="192"/>
                      <a:pt x="1158" y="189"/>
                    </a:cubicBezTo>
                    <a:cubicBezTo>
                      <a:pt x="1137" y="185"/>
                      <a:pt x="1137" y="185"/>
                      <a:pt x="1137" y="185"/>
                    </a:cubicBezTo>
                    <a:cubicBezTo>
                      <a:pt x="1137" y="185"/>
                      <a:pt x="1118" y="174"/>
                      <a:pt x="1113" y="184"/>
                    </a:cubicBezTo>
                    <a:cubicBezTo>
                      <a:pt x="1113" y="184"/>
                      <a:pt x="1101" y="187"/>
                      <a:pt x="1089" y="187"/>
                    </a:cubicBezTo>
                    <a:cubicBezTo>
                      <a:pt x="1089" y="187"/>
                      <a:pt x="1094" y="174"/>
                      <a:pt x="1082" y="176"/>
                    </a:cubicBezTo>
                    <a:cubicBezTo>
                      <a:pt x="1082" y="176"/>
                      <a:pt x="1077" y="179"/>
                      <a:pt x="1074" y="181"/>
                    </a:cubicBezTo>
                    <a:cubicBezTo>
                      <a:pt x="1074" y="181"/>
                      <a:pt x="1060" y="180"/>
                      <a:pt x="1060" y="184"/>
                    </a:cubicBezTo>
                    <a:cubicBezTo>
                      <a:pt x="1060" y="184"/>
                      <a:pt x="1038" y="188"/>
                      <a:pt x="1039" y="198"/>
                    </a:cubicBezTo>
                    <a:cubicBezTo>
                      <a:pt x="1039" y="198"/>
                      <a:pt x="1042" y="215"/>
                      <a:pt x="1023" y="212"/>
                    </a:cubicBezTo>
                    <a:cubicBezTo>
                      <a:pt x="1023" y="212"/>
                      <a:pt x="1023" y="201"/>
                      <a:pt x="1022" y="199"/>
                    </a:cubicBezTo>
                    <a:cubicBezTo>
                      <a:pt x="1021" y="196"/>
                      <a:pt x="1022" y="192"/>
                      <a:pt x="1012" y="192"/>
                    </a:cubicBezTo>
                    <a:cubicBezTo>
                      <a:pt x="1012" y="192"/>
                      <a:pt x="1007" y="186"/>
                      <a:pt x="1024" y="186"/>
                    </a:cubicBezTo>
                    <a:cubicBezTo>
                      <a:pt x="1024" y="186"/>
                      <a:pt x="1043" y="184"/>
                      <a:pt x="1045" y="179"/>
                    </a:cubicBezTo>
                    <a:cubicBezTo>
                      <a:pt x="1045" y="179"/>
                      <a:pt x="1071" y="179"/>
                      <a:pt x="1059" y="170"/>
                    </a:cubicBezTo>
                    <a:cubicBezTo>
                      <a:pt x="1059" y="170"/>
                      <a:pt x="1053" y="160"/>
                      <a:pt x="1045" y="166"/>
                    </a:cubicBezTo>
                    <a:cubicBezTo>
                      <a:pt x="1045" y="166"/>
                      <a:pt x="1029" y="166"/>
                      <a:pt x="1029" y="175"/>
                    </a:cubicBezTo>
                    <a:cubicBezTo>
                      <a:pt x="986" y="177"/>
                      <a:pt x="986" y="177"/>
                      <a:pt x="986" y="177"/>
                    </a:cubicBezTo>
                    <a:cubicBezTo>
                      <a:pt x="986" y="190"/>
                      <a:pt x="986" y="190"/>
                      <a:pt x="986" y="190"/>
                    </a:cubicBezTo>
                    <a:cubicBezTo>
                      <a:pt x="986" y="190"/>
                      <a:pt x="1005" y="194"/>
                      <a:pt x="997" y="197"/>
                    </a:cubicBezTo>
                    <a:cubicBezTo>
                      <a:pt x="978" y="196"/>
                      <a:pt x="978" y="196"/>
                      <a:pt x="978" y="196"/>
                    </a:cubicBezTo>
                    <a:cubicBezTo>
                      <a:pt x="978" y="196"/>
                      <a:pt x="971" y="191"/>
                      <a:pt x="963" y="191"/>
                    </a:cubicBezTo>
                    <a:cubicBezTo>
                      <a:pt x="963" y="191"/>
                      <a:pt x="956" y="184"/>
                      <a:pt x="952" y="184"/>
                    </a:cubicBezTo>
                    <a:cubicBezTo>
                      <a:pt x="952" y="184"/>
                      <a:pt x="955" y="178"/>
                      <a:pt x="945" y="179"/>
                    </a:cubicBezTo>
                    <a:cubicBezTo>
                      <a:pt x="945" y="179"/>
                      <a:pt x="947" y="165"/>
                      <a:pt x="962" y="175"/>
                    </a:cubicBezTo>
                    <a:cubicBezTo>
                      <a:pt x="962" y="175"/>
                      <a:pt x="972" y="179"/>
                      <a:pt x="979" y="178"/>
                    </a:cubicBezTo>
                    <a:cubicBezTo>
                      <a:pt x="980" y="174"/>
                      <a:pt x="980" y="174"/>
                      <a:pt x="980" y="174"/>
                    </a:cubicBezTo>
                    <a:cubicBezTo>
                      <a:pt x="1010" y="171"/>
                      <a:pt x="1010" y="171"/>
                      <a:pt x="1010" y="171"/>
                    </a:cubicBezTo>
                    <a:cubicBezTo>
                      <a:pt x="1011" y="156"/>
                      <a:pt x="1011" y="156"/>
                      <a:pt x="1011" y="156"/>
                    </a:cubicBezTo>
                    <a:cubicBezTo>
                      <a:pt x="1011" y="156"/>
                      <a:pt x="1037" y="159"/>
                      <a:pt x="1022" y="146"/>
                    </a:cubicBezTo>
                    <a:cubicBezTo>
                      <a:pt x="1022" y="146"/>
                      <a:pt x="1010" y="136"/>
                      <a:pt x="978" y="136"/>
                    </a:cubicBezTo>
                    <a:cubicBezTo>
                      <a:pt x="978" y="136"/>
                      <a:pt x="966" y="126"/>
                      <a:pt x="951" y="133"/>
                    </a:cubicBezTo>
                    <a:cubicBezTo>
                      <a:pt x="951" y="133"/>
                      <a:pt x="935" y="126"/>
                      <a:pt x="928" y="142"/>
                    </a:cubicBezTo>
                    <a:cubicBezTo>
                      <a:pt x="928" y="142"/>
                      <a:pt x="918" y="146"/>
                      <a:pt x="919" y="151"/>
                    </a:cubicBezTo>
                    <a:cubicBezTo>
                      <a:pt x="919" y="151"/>
                      <a:pt x="909" y="146"/>
                      <a:pt x="904" y="151"/>
                    </a:cubicBezTo>
                    <a:cubicBezTo>
                      <a:pt x="904" y="151"/>
                      <a:pt x="907" y="141"/>
                      <a:pt x="889" y="136"/>
                    </a:cubicBezTo>
                    <a:cubicBezTo>
                      <a:pt x="889" y="136"/>
                      <a:pt x="889" y="107"/>
                      <a:pt x="874" y="126"/>
                    </a:cubicBezTo>
                    <a:cubicBezTo>
                      <a:pt x="861" y="124"/>
                      <a:pt x="861" y="124"/>
                      <a:pt x="861" y="124"/>
                    </a:cubicBezTo>
                    <a:cubicBezTo>
                      <a:pt x="863" y="115"/>
                      <a:pt x="863" y="115"/>
                      <a:pt x="863" y="115"/>
                    </a:cubicBezTo>
                    <a:cubicBezTo>
                      <a:pt x="863" y="115"/>
                      <a:pt x="869" y="102"/>
                      <a:pt x="851" y="101"/>
                    </a:cubicBezTo>
                    <a:cubicBezTo>
                      <a:pt x="851" y="101"/>
                      <a:pt x="831" y="96"/>
                      <a:pt x="821" y="100"/>
                    </a:cubicBezTo>
                    <a:cubicBezTo>
                      <a:pt x="821" y="100"/>
                      <a:pt x="819" y="90"/>
                      <a:pt x="811" y="86"/>
                    </a:cubicBezTo>
                    <a:cubicBezTo>
                      <a:pt x="811" y="86"/>
                      <a:pt x="806" y="72"/>
                      <a:pt x="767" y="81"/>
                    </a:cubicBezTo>
                    <a:cubicBezTo>
                      <a:pt x="758" y="80"/>
                      <a:pt x="758" y="80"/>
                      <a:pt x="758" y="80"/>
                    </a:cubicBezTo>
                    <a:cubicBezTo>
                      <a:pt x="758" y="80"/>
                      <a:pt x="760" y="70"/>
                      <a:pt x="734" y="73"/>
                    </a:cubicBezTo>
                    <a:cubicBezTo>
                      <a:pt x="731" y="72"/>
                      <a:pt x="731" y="72"/>
                      <a:pt x="731" y="72"/>
                    </a:cubicBezTo>
                    <a:cubicBezTo>
                      <a:pt x="731" y="72"/>
                      <a:pt x="712" y="64"/>
                      <a:pt x="681" y="68"/>
                    </a:cubicBezTo>
                    <a:cubicBezTo>
                      <a:pt x="681" y="68"/>
                      <a:pt x="658" y="69"/>
                      <a:pt x="658" y="75"/>
                    </a:cubicBezTo>
                    <a:cubicBezTo>
                      <a:pt x="658" y="75"/>
                      <a:pt x="640" y="71"/>
                      <a:pt x="638" y="78"/>
                    </a:cubicBezTo>
                    <a:cubicBezTo>
                      <a:pt x="638" y="78"/>
                      <a:pt x="627" y="84"/>
                      <a:pt x="635" y="92"/>
                    </a:cubicBezTo>
                    <a:cubicBezTo>
                      <a:pt x="635" y="92"/>
                      <a:pt x="621" y="95"/>
                      <a:pt x="620" y="105"/>
                    </a:cubicBezTo>
                    <a:cubicBezTo>
                      <a:pt x="615" y="111"/>
                      <a:pt x="615" y="111"/>
                      <a:pt x="615" y="111"/>
                    </a:cubicBezTo>
                    <a:cubicBezTo>
                      <a:pt x="594" y="113"/>
                      <a:pt x="594" y="113"/>
                      <a:pt x="594" y="113"/>
                    </a:cubicBezTo>
                    <a:cubicBezTo>
                      <a:pt x="594" y="113"/>
                      <a:pt x="594" y="102"/>
                      <a:pt x="605" y="102"/>
                    </a:cubicBezTo>
                    <a:cubicBezTo>
                      <a:pt x="605" y="102"/>
                      <a:pt x="618" y="102"/>
                      <a:pt x="610" y="93"/>
                    </a:cubicBezTo>
                    <a:cubicBezTo>
                      <a:pt x="610" y="93"/>
                      <a:pt x="601" y="90"/>
                      <a:pt x="597" y="89"/>
                    </a:cubicBezTo>
                    <a:cubicBezTo>
                      <a:pt x="597" y="89"/>
                      <a:pt x="580" y="83"/>
                      <a:pt x="584" y="93"/>
                    </a:cubicBezTo>
                    <a:cubicBezTo>
                      <a:pt x="573" y="98"/>
                      <a:pt x="573" y="98"/>
                      <a:pt x="573" y="98"/>
                    </a:cubicBezTo>
                    <a:cubicBezTo>
                      <a:pt x="573" y="98"/>
                      <a:pt x="568" y="83"/>
                      <a:pt x="554" y="86"/>
                    </a:cubicBezTo>
                    <a:cubicBezTo>
                      <a:pt x="554" y="86"/>
                      <a:pt x="545" y="88"/>
                      <a:pt x="545" y="94"/>
                    </a:cubicBezTo>
                    <a:cubicBezTo>
                      <a:pt x="545" y="94"/>
                      <a:pt x="530" y="93"/>
                      <a:pt x="532" y="103"/>
                    </a:cubicBezTo>
                    <a:cubicBezTo>
                      <a:pt x="504" y="105"/>
                      <a:pt x="504" y="105"/>
                      <a:pt x="504" y="105"/>
                    </a:cubicBezTo>
                    <a:cubicBezTo>
                      <a:pt x="504" y="105"/>
                      <a:pt x="499" y="97"/>
                      <a:pt x="507" y="93"/>
                    </a:cubicBezTo>
                    <a:cubicBezTo>
                      <a:pt x="507" y="93"/>
                      <a:pt x="517" y="92"/>
                      <a:pt x="519" y="88"/>
                    </a:cubicBezTo>
                    <a:cubicBezTo>
                      <a:pt x="518" y="78"/>
                      <a:pt x="518" y="78"/>
                      <a:pt x="518" y="78"/>
                    </a:cubicBezTo>
                    <a:cubicBezTo>
                      <a:pt x="521" y="75"/>
                      <a:pt x="521" y="75"/>
                      <a:pt x="521" y="75"/>
                    </a:cubicBezTo>
                    <a:cubicBezTo>
                      <a:pt x="521" y="75"/>
                      <a:pt x="542" y="71"/>
                      <a:pt x="525" y="59"/>
                    </a:cubicBezTo>
                    <a:cubicBezTo>
                      <a:pt x="525" y="59"/>
                      <a:pt x="519" y="55"/>
                      <a:pt x="513" y="59"/>
                    </a:cubicBezTo>
                    <a:cubicBezTo>
                      <a:pt x="513" y="59"/>
                      <a:pt x="515" y="43"/>
                      <a:pt x="507" y="43"/>
                    </a:cubicBezTo>
                    <a:cubicBezTo>
                      <a:pt x="490" y="44"/>
                      <a:pt x="490" y="44"/>
                      <a:pt x="490" y="44"/>
                    </a:cubicBezTo>
                    <a:cubicBezTo>
                      <a:pt x="490" y="44"/>
                      <a:pt x="485" y="15"/>
                      <a:pt x="473" y="17"/>
                    </a:cubicBezTo>
                    <a:cubicBezTo>
                      <a:pt x="473" y="17"/>
                      <a:pt x="415" y="6"/>
                      <a:pt x="392" y="19"/>
                    </a:cubicBezTo>
                    <a:cubicBezTo>
                      <a:pt x="392" y="19"/>
                      <a:pt x="361" y="18"/>
                      <a:pt x="355" y="21"/>
                    </a:cubicBezTo>
                    <a:cubicBezTo>
                      <a:pt x="355" y="21"/>
                      <a:pt x="342" y="23"/>
                      <a:pt x="340" y="27"/>
                    </a:cubicBezTo>
                    <a:cubicBezTo>
                      <a:pt x="340" y="27"/>
                      <a:pt x="320" y="22"/>
                      <a:pt x="306" y="30"/>
                    </a:cubicBezTo>
                    <a:cubicBezTo>
                      <a:pt x="306" y="30"/>
                      <a:pt x="291" y="27"/>
                      <a:pt x="280" y="41"/>
                    </a:cubicBezTo>
                    <a:cubicBezTo>
                      <a:pt x="280" y="41"/>
                      <a:pt x="267" y="45"/>
                      <a:pt x="267" y="51"/>
                    </a:cubicBezTo>
                    <a:cubicBezTo>
                      <a:pt x="267" y="51"/>
                      <a:pt x="253" y="53"/>
                      <a:pt x="251" y="57"/>
                    </a:cubicBezTo>
                    <a:cubicBezTo>
                      <a:pt x="251" y="57"/>
                      <a:pt x="243" y="67"/>
                      <a:pt x="251" y="75"/>
                    </a:cubicBezTo>
                    <a:cubicBezTo>
                      <a:pt x="251" y="75"/>
                      <a:pt x="258" y="78"/>
                      <a:pt x="258" y="81"/>
                    </a:cubicBezTo>
                    <a:cubicBezTo>
                      <a:pt x="265" y="83"/>
                      <a:pt x="265" y="83"/>
                      <a:pt x="265" y="83"/>
                    </a:cubicBezTo>
                    <a:cubicBezTo>
                      <a:pt x="265" y="83"/>
                      <a:pt x="269" y="92"/>
                      <a:pt x="284" y="83"/>
                    </a:cubicBezTo>
                    <a:cubicBezTo>
                      <a:pt x="284" y="83"/>
                      <a:pt x="309" y="84"/>
                      <a:pt x="294" y="97"/>
                    </a:cubicBezTo>
                    <a:cubicBezTo>
                      <a:pt x="268" y="97"/>
                      <a:pt x="268" y="97"/>
                      <a:pt x="268" y="97"/>
                    </a:cubicBezTo>
                    <a:cubicBezTo>
                      <a:pt x="268" y="97"/>
                      <a:pt x="261" y="92"/>
                      <a:pt x="261" y="100"/>
                    </a:cubicBezTo>
                    <a:cubicBezTo>
                      <a:pt x="260" y="108"/>
                      <a:pt x="260" y="108"/>
                      <a:pt x="260" y="108"/>
                    </a:cubicBezTo>
                    <a:cubicBezTo>
                      <a:pt x="260" y="108"/>
                      <a:pt x="235" y="103"/>
                      <a:pt x="234" y="110"/>
                    </a:cubicBezTo>
                    <a:cubicBezTo>
                      <a:pt x="234" y="110"/>
                      <a:pt x="235" y="115"/>
                      <a:pt x="250" y="115"/>
                    </a:cubicBezTo>
                    <a:cubicBezTo>
                      <a:pt x="250" y="115"/>
                      <a:pt x="259" y="117"/>
                      <a:pt x="261" y="121"/>
                    </a:cubicBezTo>
                    <a:cubicBezTo>
                      <a:pt x="264" y="126"/>
                      <a:pt x="270" y="126"/>
                      <a:pt x="270" y="126"/>
                    </a:cubicBezTo>
                    <a:cubicBezTo>
                      <a:pt x="270" y="126"/>
                      <a:pt x="280" y="136"/>
                      <a:pt x="295" y="129"/>
                    </a:cubicBezTo>
                    <a:cubicBezTo>
                      <a:pt x="295" y="129"/>
                      <a:pt x="307" y="122"/>
                      <a:pt x="305" y="133"/>
                    </a:cubicBezTo>
                    <a:cubicBezTo>
                      <a:pt x="302" y="141"/>
                      <a:pt x="302" y="141"/>
                      <a:pt x="302" y="141"/>
                    </a:cubicBezTo>
                    <a:cubicBezTo>
                      <a:pt x="299" y="148"/>
                      <a:pt x="299" y="148"/>
                      <a:pt x="299" y="148"/>
                    </a:cubicBezTo>
                    <a:cubicBezTo>
                      <a:pt x="299" y="148"/>
                      <a:pt x="290" y="146"/>
                      <a:pt x="290" y="141"/>
                    </a:cubicBezTo>
                    <a:cubicBezTo>
                      <a:pt x="290" y="141"/>
                      <a:pt x="284" y="140"/>
                      <a:pt x="268" y="141"/>
                    </a:cubicBezTo>
                    <a:cubicBezTo>
                      <a:pt x="268" y="141"/>
                      <a:pt x="259" y="129"/>
                      <a:pt x="232" y="130"/>
                    </a:cubicBezTo>
                    <a:cubicBezTo>
                      <a:pt x="217" y="120"/>
                      <a:pt x="217" y="120"/>
                      <a:pt x="217" y="120"/>
                    </a:cubicBezTo>
                    <a:cubicBezTo>
                      <a:pt x="217" y="120"/>
                      <a:pt x="187" y="101"/>
                      <a:pt x="207" y="91"/>
                    </a:cubicBezTo>
                    <a:cubicBezTo>
                      <a:pt x="207" y="91"/>
                      <a:pt x="222" y="90"/>
                      <a:pt x="206" y="78"/>
                    </a:cubicBezTo>
                    <a:cubicBezTo>
                      <a:pt x="206" y="78"/>
                      <a:pt x="194" y="73"/>
                      <a:pt x="187" y="73"/>
                    </a:cubicBezTo>
                    <a:cubicBezTo>
                      <a:pt x="187" y="73"/>
                      <a:pt x="183" y="59"/>
                      <a:pt x="199" y="56"/>
                    </a:cubicBezTo>
                    <a:cubicBezTo>
                      <a:pt x="199" y="56"/>
                      <a:pt x="239" y="25"/>
                      <a:pt x="250" y="24"/>
                    </a:cubicBezTo>
                    <a:cubicBezTo>
                      <a:pt x="250" y="24"/>
                      <a:pt x="260" y="25"/>
                      <a:pt x="265" y="19"/>
                    </a:cubicBezTo>
                    <a:cubicBezTo>
                      <a:pt x="265" y="19"/>
                      <a:pt x="282" y="21"/>
                      <a:pt x="283" y="15"/>
                    </a:cubicBezTo>
                    <a:cubicBezTo>
                      <a:pt x="283" y="15"/>
                      <a:pt x="291" y="6"/>
                      <a:pt x="279" y="7"/>
                    </a:cubicBezTo>
                    <a:cubicBezTo>
                      <a:pt x="240" y="6"/>
                      <a:pt x="240" y="6"/>
                      <a:pt x="240" y="6"/>
                    </a:cubicBezTo>
                    <a:cubicBezTo>
                      <a:pt x="240" y="6"/>
                      <a:pt x="205" y="0"/>
                      <a:pt x="188" y="8"/>
                    </a:cubicBezTo>
                    <a:cubicBezTo>
                      <a:pt x="188" y="8"/>
                      <a:pt x="153" y="6"/>
                      <a:pt x="148" y="11"/>
                    </a:cubicBezTo>
                    <a:cubicBezTo>
                      <a:pt x="148" y="11"/>
                      <a:pt x="72" y="10"/>
                      <a:pt x="41" y="71"/>
                    </a:cubicBezTo>
                    <a:cubicBezTo>
                      <a:pt x="41" y="71"/>
                      <a:pt x="26" y="73"/>
                      <a:pt x="25" y="81"/>
                    </a:cubicBezTo>
                    <a:cubicBezTo>
                      <a:pt x="25" y="81"/>
                      <a:pt x="11" y="93"/>
                      <a:pt x="21" y="97"/>
                    </a:cubicBezTo>
                    <a:cubicBezTo>
                      <a:pt x="21" y="97"/>
                      <a:pt x="48" y="99"/>
                      <a:pt x="40" y="104"/>
                    </a:cubicBezTo>
                    <a:cubicBezTo>
                      <a:pt x="40" y="104"/>
                      <a:pt x="19" y="102"/>
                      <a:pt x="17" y="107"/>
                    </a:cubicBezTo>
                    <a:cubicBezTo>
                      <a:pt x="17" y="107"/>
                      <a:pt x="0" y="117"/>
                      <a:pt x="14" y="118"/>
                    </a:cubicBezTo>
                    <a:cubicBezTo>
                      <a:pt x="14" y="118"/>
                      <a:pt x="32" y="119"/>
                      <a:pt x="19" y="128"/>
                    </a:cubicBezTo>
                    <a:cubicBezTo>
                      <a:pt x="19" y="128"/>
                      <a:pt x="11" y="141"/>
                      <a:pt x="23" y="146"/>
                    </a:cubicBezTo>
                    <a:cubicBezTo>
                      <a:pt x="23" y="146"/>
                      <a:pt x="45" y="154"/>
                      <a:pt x="81" y="149"/>
                    </a:cubicBezTo>
                    <a:cubicBezTo>
                      <a:pt x="81" y="149"/>
                      <a:pt x="97" y="159"/>
                      <a:pt x="120" y="153"/>
                    </a:cubicBezTo>
                    <a:cubicBezTo>
                      <a:pt x="120" y="153"/>
                      <a:pt x="132" y="147"/>
                      <a:pt x="135" y="153"/>
                    </a:cubicBezTo>
                    <a:cubicBezTo>
                      <a:pt x="135" y="153"/>
                      <a:pt x="139" y="158"/>
                      <a:pt x="146" y="158"/>
                    </a:cubicBezTo>
                    <a:cubicBezTo>
                      <a:pt x="151" y="163"/>
                      <a:pt x="151" y="163"/>
                      <a:pt x="151" y="163"/>
                    </a:cubicBezTo>
                    <a:cubicBezTo>
                      <a:pt x="165" y="164"/>
                      <a:pt x="165" y="164"/>
                      <a:pt x="165" y="164"/>
                    </a:cubicBezTo>
                    <a:cubicBezTo>
                      <a:pt x="165" y="168"/>
                      <a:pt x="165" y="168"/>
                      <a:pt x="165" y="168"/>
                    </a:cubicBezTo>
                    <a:cubicBezTo>
                      <a:pt x="109" y="167"/>
                      <a:pt x="109" y="167"/>
                      <a:pt x="109" y="167"/>
                    </a:cubicBezTo>
                    <a:cubicBezTo>
                      <a:pt x="109" y="167"/>
                      <a:pt x="58" y="159"/>
                      <a:pt x="48" y="167"/>
                    </a:cubicBezTo>
                    <a:cubicBezTo>
                      <a:pt x="48" y="167"/>
                      <a:pt x="42" y="181"/>
                      <a:pt x="63" y="184"/>
                    </a:cubicBezTo>
                    <a:cubicBezTo>
                      <a:pt x="63" y="184"/>
                      <a:pt x="81" y="201"/>
                      <a:pt x="111" y="199"/>
                    </a:cubicBezTo>
                    <a:cubicBezTo>
                      <a:pt x="111" y="199"/>
                      <a:pt x="112" y="210"/>
                      <a:pt x="171" y="207"/>
                    </a:cubicBezTo>
                    <a:cubicBezTo>
                      <a:pt x="171" y="207"/>
                      <a:pt x="187" y="199"/>
                      <a:pt x="203" y="206"/>
                    </a:cubicBezTo>
                    <a:cubicBezTo>
                      <a:pt x="203" y="206"/>
                      <a:pt x="209" y="218"/>
                      <a:pt x="223" y="218"/>
                    </a:cubicBezTo>
                    <a:cubicBezTo>
                      <a:pt x="223" y="218"/>
                      <a:pt x="232" y="227"/>
                      <a:pt x="233" y="217"/>
                    </a:cubicBezTo>
                    <a:cubicBezTo>
                      <a:pt x="233" y="217"/>
                      <a:pt x="271" y="213"/>
                      <a:pt x="276" y="218"/>
                    </a:cubicBezTo>
                    <a:cubicBezTo>
                      <a:pt x="276" y="218"/>
                      <a:pt x="294" y="218"/>
                      <a:pt x="302" y="220"/>
                    </a:cubicBezTo>
                    <a:cubicBezTo>
                      <a:pt x="302" y="220"/>
                      <a:pt x="355" y="233"/>
                      <a:pt x="375" y="223"/>
                    </a:cubicBezTo>
                    <a:cubicBezTo>
                      <a:pt x="375" y="223"/>
                      <a:pt x="386" y="218"/>
                      <a:pt x="392" y="223"/>
                    </a:cubicBezTo>
                    <a:cubicBezTo>
                      <a:pt x="392" y="223"/>
                      <a:pt x="406" y="223"/>
                      <a:pt x="404" y="230"/>
                    </a:cubicBezTo>
                    <a:cubicBezTo>
                      <a:pt x="404" y="230"/>
                      <a:pt x="452" y="235"/>
                      <a:pt x="452" y="223"/>
                    </a:cubicBezTo>
                    <a:cubicBezTo>
                      <a:pt x="458" y="221"/>
                      <a:pt x="458" y="221"/>
                      <a:pt x="458" y="221"/>
                    </a:cubicBezTo>
                    <a:cubicBezTo>
                      <a:pt x="458" y="221"/>
                      <a:pt x="466" y="229"/>
                      <a:pt x="474" y="229"/>
                    </a:cubicBezTo>
                    <a:cubicBezTo>
                      <a:pt x="474" y="229"/>
                      <a:pt x="484" y="233"/>
                      <a:pt x="489" y="233"/>
                    </a:cubicBezTo>
                    <a:cubicBezTo>
                      <a:pt x="489" y="233"/>
                      <a:pt x="492" y="238"/>
                      <a:pt x="497" y="237"/>
                    </a:cubicBezTo>
                    <a:cubicBezTo>
                      <a:pt x="497" y="237"/>
                      <a:pt x="501" y="243"/>
                      <a:pt x="507" y="242"/>
                    </a:cubicBezTo>
                    <a:cubicBezTo>
                      <a:pt x="507" y="242"/>
                      <a:pt x="509" y="233"/>
                      <a:pt x="501" y="232"/>
                    </a:cubicBezTo>
                    <a:cubicBezTo>
                      <a:pt x="501" y="232"/>
                      <a:pt x="505" y="226"/>
                      <a:pt x="489" y="226"/>
                    </a:cubicBezTo>
                    <a:cubicBezTo>
                      <a:pt x="489" y="226"/>
                      <a:pt x="489" y="214"/>
                      <a:pt x="497" y="218"/>
                    </a:cubicBezTo>
                    <a:cubicBezTo>
                      <a:pt x="497" y="218"/>
                      <a:pt x="513" y="225"/>
                      <a:pt x="536" y="223"/>
                    </a:cubicBezTo>
                    <a:cubicBezTo>
                      <a:pt x="536" y="223"/>
                      <a:pt x="547" y="217"/>
                      <a:pt x="549" y="227"/>
                    </a:cubicBezTo>
                    <a:cubicBezTo>
                      <a:pt x="549" y="227"/>
                      <a:pt x="572" y="222"/>
                      <a:pt x="567" y="233"/>
                    </a:cubicBezTo>
                    <a:cubicBezTo>
                      <a:pt x="567" y="233"/>
                      <a:pt x="560" y="233"/>
                      <a:pt x="560" y="237"/>
                    </a:cubicBezTo>
                    <a:cubicBezTo>
                      <a:pt x="542" y="237"/>
                      <a:pt x="542" y="237"/>
                      <a:pt x="542" y="237"/>
                    </a:cubicBezTo>
                    <a:cubicBezTo>
                      <a:pt x="542" y="237"/>
                      <a:pt x="533" y="227"/>
                      <a:pt x="529" y="237"/>
                    </a:cubicBezTo>
                    <a:cubicBezTo>
                      <a:pt x="529" y="237"/>
                      <a:pt x="524" y="249"/>
                      <a:pt x="535" y="249"/>
                    </a:cubicBezTo>
                    <a:cubicBezTo>
                      <a:pt x="535" y="249"/>
                      <a:pt x="538" y="257"/>
                      <a:pt x="544" y="247"/>
                    </a:cubicBezTo>
                    <a:cubicBezTo>
                      <a:pt x="544" y="247"/>
                      <a:pt x="576" y="251"/>
                      <a:pt x="578" y="245"/>
                    </a:cubicBezTo>
                    <a:cubicBezTo>
                      <a:pt x="578" y="245"/>
                      <a:pt x="582" y="242"/>
                      <a:pt x="583" y="233"/>
                    </a:cubicBezTo>
                    <a:cubicBezTo>
                      <a:pt x="617" y="231"/>
                      <a:pt x="617" y="231"/>
                      <a:pt x="617" y="231"/>
                    </a:cubicBezTo>
                    <a:cubicBezTo>
                      <a:pt x="617" y="231"/>
                      <a:pt x="628" y="221"/>
                      <a:pt x="618" y="215"/>
                    </a:cubicBezTo>
                    <a:cubicBezTo>
                      <a:pt x="610" y="214"/>
                      <a:pt x="610" y="214"/>
                      <a:pt x="610" y="214"/>
                    </a:cubicBezTo>
                    <a:cubicBezTo>
                      <a:pt x="610" y="214"/>
                      <a:pt x="620" y="199"/>
                      <a:pt x="601" y="205"/>
                    </a:cubicBezTo>
                    <a:cubicBezTo>
                      <a:pt x="594" y="206"/>
                      <a:pt x="594" y="206"/>
                      <a:pt x="594" y="206"/>
                    </a:cubicBezTo>
                    <a:cubicBezTo>
                      <a:pt x="594" y="206"/>
                      <a:pt x="589" y="201"/>
                      <a:pt x="569" y="203"/>
                    </a:cubicBezTo>
                    <a:cubicBezTo>
                      <a:pt x="569" y="203"/>
                      <a:pt x="556" y="195"/>
                      <a:pt x="603" y="196"/>
                    </a:cubicBezTo>
                    <a:cubicBezTo>
                      <a:pt x="603" y="196"/>
                      <a:pt x="612" y="199"/>
                      <a:pt x="624" y="198"/>
                    </a:cubicBezTo>
                    <a:cubicBezTo>
                      <a:pt x="624" y="198"/>
                      <a:pt x="631" y="204"/>
                      <a:pt x="640" y="205"/>
                    </a:cubicBezTo>
                    <a:cubicBezTo>
                      <a:pt x="640" y="205"/>
                      <a:pt x="642" y="213"/>
                      <a:pt x="678" y="214"/>
                    </a:cubicBezTo>
                    <a:cubicBezTo>
                      <a:pt x="678" y="214"/>
                      <a:pt x="677" y="233"/>
                      <a:pt x="683" y="233"/>
                    </a:cubicBezTo>
                    <a:cubicBezTo>
                      <a:pt x="683" y="233"/>
                      <a:pt x="686" y="240"/>
                      <a:pt x="695" y="232"/>
                    </a:cubicBezTo>
                    <a:cubicBezTo>
                      <a:pt x="704" y="231"/>
                      <a:pt x="704" y="231"/>
                      <a:pt x="704" y="231"/>
                    </a:cubicBezTo>
                    <a:cubicBezTo>
                      <a:pt x="704" y="231"/>
                      <a:pt x="699" y="250"/>
                      <a:pt x="723" y="247"/>
                    </a:cubicBezTo>
                    <a:cubicBezTo>
                      <a:pt x="723" y="247"/>
                      <a:pt x="728" y="253"/>
                      <a:pt x="739" y="253"/>
                    </a:cubicBezTo>
                    <a:cubicBezTo>
                      <a:pt x="739" y="253"/>
                      <a:pt x="746" y="257"/>
                      <a:pt x="752" y="258"/>
                    </a:cubicBezTo>
                    <a:cubicBezTo>
                      <a:pt x="777" y="262"/>
                      <a:pt x="777" y="262"/>
                      <a:pt x="777" y="262"/>
                    </a:cubicBezTo>
                    <a:cubicBezTo>
                      <a:pt x="777" y="262"/>
                      <a:pt x="798" y="265"/>
                      <a:pt x="792" y="271"/>
                    </a:cubicBezTo>
                    <a:cubicBezTo>
                      <a:pt x="792" y="271"/>
                      <a:pt x="784" y="271"/>
                      <a:pt x="782" y="277"/>
                    </a:cubicBezTo>
                    <a:cubicBezTo>
                      <a:pt x="782" y="277"/>
                      <a:pt x="738" y="274"/>
                      <a:pt x="736" y="278"/>
                    </a:cubicBezTo>
                    <a:cubicBezTo>
                      <a:pt x="736" y="286"/>
                      <a:pt x="736" y="286"/>
                      <a:pt x="736" y="286"/>
                    </a:cubicBezTo>
                    <a:cubicBezTo>
                      <a:pt x="736" y="286"/>
                      <a:pt x="725" y="296"/>
                      <a:pt x="734" y="296"/>
                    </a:cubicBezTo>
                    <a:cubicBezTo>
                      <a:pt x="734" y="296"/>
                      <a:pt x="757" y="300"/>
                      <a:pt x="759" y="293"/>
                    </a:cubicBezTo>
                    <a:cubicBezTo>
                      <a:pt x="759" y="293"/>
                      <a:pt x="768" y="295"/>
                      <a:pt x="771" y="288"/>
                    </a:cubicBezTo>
                    <a:cubicBezTo>
                      <a:pt x="771" y="288"/>
                      <a:pt x="783" y="291"/>
                      <a:pt x="789" y="286"/>
                    </a:cubicBezTo>
                    <a:cubicBezTo>
                      <a:pt x="794" y="280"/>
                      <a:pt x="794" y="280"/>
                      <a:pt x="794" y="280"/>
                    </a:cubicBezTo>
                    <a:cubicBezTo>
                      <a:pt x="810" y="282"/>
                      <a:pt x="810" y="282"/>
                      <a:pt x="810" y="282"/>
                    </a:cubicBezTo>
                    <a:cubicBezTo>
                      <a:pt x="810" y="282"/>
                      <a:pt x="829" y="283"/>
                      <a:pt x="829" y="289"/>
                    </a:cubicBezTo>
                    <a:cubicBezTo>
                      <a:pt x="829" y="289"/>
                      <a:pt x="807" y="295"/>
                      <a:pt x="803" y="303"/>
                    </a:cubicBezTo>
                    <a:cubicBezTo>
                      <a:pt x="803" y="303"/>
                      <a:pt x="803" y="315"/>
                      <a:pt x="816" y="315"/>
                    </a:cubicBezTo>
                    <a:cubicBezTo>
                      <a:pt x="816" y="315"/>
                      <a:pt x="831" y="320"/>
                      <a:pt x="838" y="317"/>
                    </a:cubicBezTo>
                    <a:cubicBezTo>
                      <a:pt x="838" y="307"/>
                      <a:pt x="838" y="307"/>
                      <a:pt x="838" y="307"/>
                    </a:cubicBezTo>
                    <a:cubicBezTo>
                      <a:pt x="838" y="307"/>
                      <a:pt x="875" y="304"/>
                      <a:pt x="875" y="309"/>
                    </a:cubicBezTo>
                    <a:cubicBezTo>
                      <a:pt x="875" y="309"/>
                      <a:pt x="897" y="325"/>
                      <a:pt x="909" y="322"/>
                    </a:cubicBezTo>
                    <a:cubicBezTo>
                      <a:pt x="909" y="322"/>
                      <a:pt x="934" y="325"/>
                      <a:pt x="933" y="334"/>
                    </a:cubicBezTo>
                    <a:cubicBezTo>
                      <a:pt x="933" y="334"/>
                      <a:pt x="965" y="363"/>
                      <a:pt x="969" y="382"/>
                    </a:cubicBezTo>
                    <a:cubicBezTo>
                      <a:pt x="969" y="382"/>
                      <a:pt x="940" y="386"/>
                      <a:pt x="934" y="406"/>
                    </a:cubicBezTo>
                    <a:cubicBezTo>
                      <a:pt x="934" y="406"/>
                      <a:pt x="916" y="408"/>
                      <a:pt x="872" y="430"/>
                    </a:cubicBezTo>
                    <a:cubicBezTo>
                      <a:pt x="872" y="430"/>
                      <a:pt x="838" y="440"/>
                      <a:pt x="858" y="449"/>
                    </a:cubicBezTo>
                    <a:cubicBezTo>
                      <a:pt x="858" y="449"/>
                      <a:pt x="903" y="466"/>
                      <a:pt x="903" y="478"/>
                    </a:cubicBezTo>
                    <a:cubicBezTo>
                      <a:pt x="892" y="479"/>
                      <a:pt x="892" y="479"/>
                      <a:pt x="892" y="479"/>
                    </a:cubicBezTo>
                    <a:cubicBezTo>
                      <a:pt x="892" y="479"/>
                      <a:pt x="876" y="471"/>
                      <a:pt x="870" y="479"/>
                    </a:cubicBezTo>
                    <a:cubicBezTo>
                      <a:pt x="870" y="479"/>
                      <a:pt x="853" y="481"/>
                      <a:pt x="851" y="486"/>
                    </a:cubicBezTo>
                    <a:cubicBezTo>
                      <a:pt x="835" y="486"/>
                      <a:pt x="835" y="486"/>
                      <a:pt x="835" y="486"/>
                    </a:cubicBezTo>
                    <a:cubicBezTo>
                      <a:pt x="835" y="486"/>
                      <a:pt x="828" y="479"/>
                      <a:pt x="818" y="488"/>
                    </a:cubicBezTo>
                    <a:cubicBezTo>
                      <a:pt x="791" y="490"/>
                      <a:pt x="791" y="490"/>
                      <a:pt x="791" y="490"/>
                    </a:cubicBezTo>
                    <a:cubicBezTo>
                      <a:pt x="791" y="490"/>
                      <a:pt x="787" y="497"/>
                      <a:pt x="766" y="489"/>
                    </a:cubicBezTo>
                    <a:cubicBezTo>
                      <a:pt x="754" y="488"/>
                      <a:pt x="754" y="488"/>
                      <a:pt x="754" y="488"/>
                    </a:cubicBezTo>
                    <a:cubicBezTo>
                      <a:pt x="754" y="488"/>
                      <a:pt x="746" y="481"/>
                      <a:pt x="735" y="481"/>
                    </a:cubicBezTo>
                    <a:cubicBezTo>
                      <a:pt x="735" y="481"/>
                      <a:pt x="724" y="474"/>
                      <a:pt x="721" y="480"/>
                    </a:cubicBezTo>
                    <a:cubicBezTo>
                      <a:pt x="707" y="481"/>
                      <a:pt x="707" y="481"/>
                      <a:pt x="707" y="481"/>
                    </a:cubicBezTo>
                    <a:cubicBezTo>
                      <a:pt x="707" y="481"/>
                      <a:pt x="698" y="473"/>
                      <a:pt x="695" y="478"/>
                    </a:cubicBezTo>
                    <a:cubicBezTo>
                      <a:pt x="695" y="478"/>
                      <a:pt x="680" y="489"/>
                      <a:pt x="695" y="490"/>
                    </a:cubicBezTo>
                    <a:cubicBezTo>
                      <a:pt x="696" y="497"/>
                      <a:pt x="696" y="497"/>
                      <a:pt x="696" y="497"/>
                    </a:cubicBezTo>
                    <a:cubicBezTo>
                      <a:pt x="696" y="497"/>
                      <a:pt x="680" y="495"/>
                      <a:pt x="674" y="500"/>
                    </a:cubicBezTo>
                    <a:cubicBezTo>
                      <a:pt x="674" y="500"/>
                      <a:pt x="656" y="503"/>
                      <a:pt x="657" y="515"/>
                    </a:cubicBezTo>
                    <a:cubicBezTo>
                      <a:pt x="657" y="515"/>
                      <a:pt x="642" y="529"/>
                      <a:pt x="659" y="535"/>
                    </a:cubicBezTo>
                    <a:cubicBezTo>
                      <a:pt x="659" y="535"/>
                      <a:pt x="672" y="537"/>
                      <a:pt x="676" y="543"/>
                    </a:cubicBezTo>
                    <a:cubicBezTo>
                      <a:pt x="676" y="543"/>
                      <a:pt x="736" y="555"/>
                      <a:pt x="751" y="541"/>
                    </a:cubicBezTo>
                    <a:cubicBezTo>
                      <a:pt x="751" y="541"/>
                      <a:pt x="775" y="547"/>
                      <a:pt x="777" y="530"/>
                    </a:cubicBezTo>
                    <a:cubicBezTo>
                      <a:pt x="782" y="529"/>
                      <a:pt x="782" y="529"/>
                      <a:pt x="782" y="529"/>
                    </a:cubicBezTo>
                    <a:cubicBezTo>
                      <a:pt x="803" y="532"/>
                      <a:pt x="803" y="532"/>
                      <a:pt x="803" y="532"/>
                    </a:cubicBezTo>
                    <a:cubicBezTo>
                      <a:pt x="803" y="532"/>
                      <a:pt x="812" y="542"/>
                      <a:pt x="836" y="542"/>
                    </a:cubicBezTo>
                    <a:cubicBezTo>
                      <a:pt x="840" y="532"/>
                      <a:pt x="840" y="532"/>
                      <a:pt x="840" y="532"/>
                    </a:cubicBezTo>
                    <a:cubicBezTo>
                      <a:pt x="840" y="532"/>
                      <a:pt x="838" y="525"/>
                      <a:pt x="833" y="525"/>
                    </a:cubicBezTo>
                    <a:cubicBezTo>
                      <a:pt x="833" y="525"/>
                      <a:pt x="826" y="513"/>
                      <a:pt x="840" y="512"/>
                    </a:cubicBezTo>
                    <a:cubicBezTo>
                      <a:pt x="840" y="512"/>
                      <a:pt x="846" y="522"/>
                      <a:pt x="846" y="528"/>
                    </a:cubicBezTo>
                    <a:cubicBezTo>
                      <a:pt x="846" y="528"/>
                      <a:pt x="855" y="532"/>
                      <a:pt x="859" y="526"/>
                    </a:cubicBezTo>
                    <a:cubicBezTo>
                      <a:pt x="859" y="526"/>
                      <a:pt x="881" y="517"/>
                      <a:pt x="874" y="530"/>
                    </a:cubicBezTo>
                    <a:cubicBezTo>
                      <a:pt x="874" y="530"/>
                      <a:pt x="869" y="542"/>
                      <a:pt x="883" y="535"/>
                    </a:cubicBezTo>
                    <a:cubicBezTo>
                      <a:pt x="883" y="527"/>
                      <a:pt x="883" y="527"/>
                      <a:pt x="883" y="527"/>
                    </a:cubicBezTo>
                    <a:cubicBezTo>
                      <a:pt x="883" y="527"/>
                      <a:pt x="963" y="522"/>
                      <a:pt x="912" y="532"/>
                    </a:cubicBezTo>
                    <a:cubicBezTo>
                      <a:pt x="912" y="532"/>
                      <a:pt x="901" y="546"/>
                      <a:pt x="922" y="547"/>
                    </a:cubicBezTo>
                    <a:cubicBezTo>
                      <a:pt x="922" y="547"/>
                      <a:pt x="946" y="579"/>
                      <a:pt x="1011" y="580"/>
                    </a:cubicBezTo>
                    <a:cubicBezTo>
                      <a:pt x="1008" y="587"/>
                      <a:pt x="1008" y="587"/>
                      <a:pt x="1008" y="587"/>
                    </a:cubicBezTo>
                    <a:cubicBezTo>
                      <a:pt x="1008" y="587"/>
                      <a:pt x="970" y="598"/>
                      <a:pt x="999" y="600"/>
                    </a:cubicBezTo>
                    <a:cubicBezTo>
                      <a:pt x="999" y="600"/>
                      <a:pt x="1001" y="616"/>
                      <a:pt x="1018" y="615"/>
                    </a:cubicBezTo>
                    <a:cubicBezTo>
                      <a:pt x="1018" y="615"/>
                      <a:pt x="1019" y="621"/>
                      <a:pt x="1031" y="619"/>
                    </a:cubicBezTo>
                    <a:cubicBezTo>
                      <a:pt x="1031" y="619"/>
                      <a:pt x="1050" y="648"/>
                      <a:pt x="1067" y="647"/>
                    </a:cubicBezTo>
                    <a:cubicBezTo>
                      <a:pt x="1067" y="647"/>
                      <a:pt x="1087" y="645"/>
                      <a:pt x="1071" y="638"/>
                    </a:cubicBezTo>
                    <a:cubicBezTo>
                      <a:pt x="1071" y="638"/>
                      <a:pt x="1046" y="624"/>
                      <a:pt x="1075" y="630"/>
                    </a:cubicBezTo>
                    <a:cubicBezTo>
                      <a:pt x="1075" y="630"/>
                      <a:pt x="1113" y="632"/>
                      <a:pt x="1128" y="629"/>
                    </a:cubicBezTo>
                    <a:cubicBezTo>
                      <a:pt x="1128" y="629"/>
                      <a:pt x="1108" y="639"/>
                      <a:pt x="1127" y="642"/>
                    </a:cubicBezTo>
                    <a:cubicBezTo>
                      <a:pt x="1127" y="642"/>
                      <a:pt x="1157" y="667"/>
                      <a:pt x="1214" y="664"/>
                    </a:cubicBezTo>
                    <a:cubicBezTo>
                      <a:pt x="1214" y="664"/>
                      <a:pt x="1227" y="670"/>
                      <a:pt x="1235" y="670"/>
                    </a:cubicBezTo>
                    <a:cubicBezTo>
                      <a:pt x="1235" y="670"/>
                      <a:pt x="1252" y="677"/>
                      <a:pt x="1268" y="675"/>
                    </a:cubicBezTo>
                    <a:cubicBezTo>
                      <a:pt x="1278" y="682"/>
                      <a:pt x="1278" y="682"/>
                      <a:pt x="1278" y="682"/>
                    </a:cubicBezTo>
                    <a:cubicBezTo>
                      <a:pt x="1278" y="682"/>
                      <a:pt x="1319" y="693"/>
                      <a:pt x="1300" y="672"/>
                    </a:cubicBezTo>
                    <a:cubicBezTo>
                      <a:pt x="1300" y="672"/>
                      <a:pt x="1278" y="636"/>
                      <a:pt x="1249" y="634"/>
                    </a:cubicBezTo>
                    <a:cubicBezTo>
                      <a:pt x="1249" y="634"/>
                      <a:pt x="1232" y="621"/>
                      <a:pt x="1219" y="619"/>
                    </a:cubicBezTo>
                    <a:cubicBezTo>
                      <a:pt x="1219" y="619"/>
                      <a:pt x="1221" y="610"/>
                      <a:pt x="1191" y="611"/>
                    </a:cubicBezTo>
                    <a:cubicBezTo>
                      <a:pt x="1191" y="611"/>
                      <a:pt x="1157" y="585"/>
                      <a:pt x="1150" y="585"/>
                    </a:cubicBezTo>
                    <a:cubicBezTo>
                      <a:pt x="1150" y="585"/>
                      <a:pt x="1131" y="574"/>
                      <a:pt x="1155" y="575"/>
                    </a:cubicBezTo>
                    <a:cubicBezTo>
                      <a:pt x="1155" y="575"/>
                      <a:pt x="1166" y="579"/>
                      <a:pt x="1180" y="580"/>
                    </a:cubicBezTo>
                    <a:cubicBezTo>
                      <a:pt x="1180" y="580"/>
                      <a:pt x="1190" y="592"/>
                      <a:pt x="1207" y="590"/>
                    </a:cubicBezTo>
                    <a:cubicBezTo>
                      <a:pt x="1207" y="590"/>
                      <a:pt x="1210" y="601"/>
                      <a:pt x="1217" y="584"/>
                    </a:cubicBezTo>
                    <a:cubicBezTo>
                      <a:pt x="1217" y="584"/>
                      <a:pt x="1247" y="608"/>
                      <a:pt x="1264" y="609"/>
                    </a:cubicBezTo>
                    <a:cubicBezTo>
                      <a:pt x="1264" y="609"/>
                      <a:pt x="1275" y="620"/>
                      <a:pt x="1286" y="618"/>
                    </a:cubicBezTo>
                    <a:cubicBezTo>
                      <a:pt x="1286" y="618"/>
                      <a:pt x="1319" y="615"/>
                      <a:pt x="1331" y="629"/>
                    </a:cubicBezTo>
                    <a:cubicBezTo>
                      <a:pt x="1340" y="633"/>
                      <a:pt x="1340" y="633"/>
                      <a:pt x="1340" y="633"/>
                    </a:cubicBezTo>
                    <a:cubicBezTo>
                      <a:pt x="1340" y="633"/>
                      <a:pt x="1362" y="658"/>
                      <a:pt x="1363" y="642"/>
                    </a:cubicBezTo>
                    <a:cubicBezTo>
                      <a:pt x="1363" y="642"/>
                      <a:pt x="1359" y="633"/>
                      <a:pt x="1348" y="628"/>
                    </a:cubicBezTo>
                    <a:cubicBezTo>
                      <a:pt x="1348" y="628"/>
                      <a:pt x="1342" y="619"/>
                      <a:pt x="1359" y="624"/>
                    </a:cubicBezTo>
                    <a:cubicBezTo>
                      <a:pt x="1359" y="624"/>
                      <a:pt x="1368" y="632"/>
                      <a:pt x="1377" y="623"/>
                    </a:cubicBezTo>
                    <a:cubicBezTo>
                      <a:pt x="1377" y="623"/>
                      <a:pt x="1375" y="617"/>
                      <a:pt x="1366" y="617"/>
                    </a:cubicBezTo>
                    <a:cubicBezTo>
                      <a:pt x="1366" y="617"/>
                      <a:pt x="1362" y="603"/>
                      <a:pt x="1352" y="605"/>
                    </a:cubicBezTo>
                    <a:cubicBezTo>
                      <a:pt x="1352" y="605"/>
                      <a:pt x="1351" y="596"/>
                      <a:pt x="1361" y="594"/>
                    </a:cubicBezTo>
                    <a:cubicBezTo>
                      <a:pt x="1361" y="594"/>
                      <a:pt x="1369" y="585"/>
                      <a:pt x="1374" y="594"/>
                    </a:cubicBezTo>
                    <a:cubicBezTo>
                      <a:pt x="1374" y="594"/>
                      <a:pt x="1376" y="609"/>
                      <a:pt x="1387" y="598"/>
                    </a:cubicBezTo>
                    <a:cubicBezTo>
                      <a:pt x="1385" y="594"/>
                      <a:pt x="1385" y="594"/>
                      <a:pt x="1385" y="594"/>
                    </a:cubicBezTo>
                    <a:cubicBezTo>
                      <a:pt x="1385" y="594"/>
                      <a:pt x="1396" y="569"/>
                      <a:pt x="1382" y="577"/>
                    </a:cubicBezTo>
                    <a:cubicBezTo>
                      <a:pt x="1382" y="577"/>
                      <a:pt x="1378" y="551"/>
                      <a:pt x="1360" y="560"/>
                    </a:cubicBezTo>
                    <a:cubicBezTo>
                      <a:pt x="1349" y="559"/>
                      <a:pt x="1349" y="559"/>
                      <a:pt x="1349" y="559"/>
                    </a:cubicBezTo>
                    <a:cubicBezTo>
                      <a:pt x="1349" y="559"/>
                      <a:pt x="1337" y="548"/>
                      <a:pt x="1332" y="550"/>
                    </a:cubicBezTo>
                    <a:cubicBezTo>
                      <a:pt x="1332" y="550"/>
                      <a:pt x="1350" y="545"/>
                      <a:pt x="1350" y="539"/>
                    </a:cubicBezTo>
                    <a:cubicBezTo>
                      <a:pt x="1350" y="539"/>
                      <a:pt x="1339" y="525"/>
                      <a:pt x="1335" y="535"/>
                    </a:cubicBezTo>
                    <a:cubicBezTo>
                      <a:pt x="1321" y="534"/>
                      <a:pt x="1321" y="534"/>
                      <a:pt x="1321" y="534"/>
                    </a:cubicBezTo>
                    <a:cubicBezTo>
                      <a:pt x="1321" y="534"/>
                      <a:pt x="1335" y="528"/>
                      <a:pt x="1337" y="522"/>
                    </a:cubicBezTo>
                    <a:cubicBezTo>
                      <a:pt x="1337" y="522"/>
                      <a:pt x="1329" y="519"/>
                      <a:pt x="1324" y="519"/>
                    </a:cubicBezTo>
                    <a:cubicBezTo>
                      <a:pt x="1324" y="519"/>
                      <a:pt x="1306" y="509"/>
                      <a:pt x="1305" y="518"/>
                    </a:cubicBezTo>
                    <a:cubicBezTo>
                      <a:pt x="1295" y="519"/>
                      <a:pt x="1295" y="519"/>
                      <a:pt x="1295" y="519"/>
                    </a:cubicBezTo>
                    <a:cubicBezTo>
                      <a:pt x="1295" y="519"/>
                      <a:pt x="1286" y="502"/>
                      <a:pt x="1274" y="508"/>
                    </a:cubicBezTo>
                    <a:cubicBezTo>
                      <a:pt x="1274" y="508"/>
                      <a:pt x="1270" y="498"/>
                      <a:pt x="1259" y="499"/>
                    </a:cubicBezTo>
                    <a:cubicBezTo>
                      <a:pt x="1259" y="499"/>
                      <a:pt x="1255" y="492"/>
                      <a:pt x="1246" y="489"/>
                    </a:cubicBezTo>
                    <a:cubicBezTo>
                      <a:pt x="1246" y="489"/>
                      <a:pt x="1246" y="474"/>
                      <a:pt x="1232" y="474"/>
                    </a:cubicBezTo>
                    <a:cubicBezTo>
                      <a:pt x="1232" y="474"/>
                      <a:pt x="1225" y="467"/>
                      <a:pt x="1211" y="469"/>
                    </a:cubicBezTo>
                    <a:cubicBezTo>
                      <a:pt x="1211" y="469"/>
                      <a:pt x="1201" y="487"/>
                      <a:pt x="1201" y="471"/>
                    </a:cubicBezTo>
                    <a:cubicBezTo>
                      <a:pt x="1201" y="471"/>
                      <a:pt x="1216" y="463"/>
                      <a:pt x="1202" y="460"/>
                    </a:cubicBezTo>
                    <a:cubicBezTo>
                      <a:pt x="1202" y="460"/>
                      <a:pt x="1188" y="452"/>
                      <a:pt x="1183" y="453"/>
                    </a:cubicBezTo>
                    <a:cubicBezTo>
                      <a:pt x="1183" y="453"/>
                      <a:pt x="1165" y="446"/>
                      <a:pt x="1176" y="435"/>
                    </a:cubicBezTo>
                    <a:cubicBezTo>
                      <a:pt x="1176" y="435"/>
                      <a:pt x="1191" y="435"/>
                      <a:pt x="1192" y="445"/>
                    </a:cubicBezTo>
                    <a:cubicBezTo>
                      <a:pt x="1192" y="445"/>
                      <a:pt x="1204" y="459"/>
                      <a:pt x="1228" y="453"/>
                    </a:cubicBezTo>
                    <a:cubicBezTo>
                      <a:pt x="1228" y="453"/>
                      <a:pt x="1237" y="457"/>
                      <a:pt x="1236" y="445"/>
                    </a:cubicBezTo>
                    <a:cubicBezTo>
                      <a:pt x="1236" y="445"/>
                      <a:pt x="1221" y="438"/>
                      <a:pt x="1210" y="437"/>
                    </a:cubicBezTo>
                    <a:cubicBezTo>
                      <a:pt x="1209" y="426"/>
                      <a:pt x="1209" y="426"/>
                      <a:pt x="1209" y="426"/>
                    </a:cubicBezTo>
                    <a:cubicBezTo>
                      <a:pt x="1209" y="426"/>
                      <a:pt x="1218" y="420"/>
                      <a:pt x="1225" y="430"/>
                    </a:cubicBezTo>
                    <a:cubicBezTo>
                      <a:pt x="1225" y="430"/>
                      <a:pt x="1241" y="440"/>
                      <a:pt x="1239" y="418"/>
                    </a:cubicBezTo>
                    <a:cubicBezTo>
                      <a:pt x="1239" y="418"/>
                      <a:pt x="1261" y="421"/>
                      <a:pt x="1261" y="411"/>
                    </a:cubicBezTo>
                    <a:cubicBezTo>
                      <a:pt x="1261" y="411"/>
                      <a:pt x="1271" y="415"/>
                      <a:pt x="1268" y="427"/>
                    </a:cubicBezTo>
                    <a:cubicBezTo>
                      <a:pt x="1268" y="427"/>
                      <a:pt x="1279" y="432"/>
                      <a:pt x="1283" y="431"/>
                    </a:cubicBezTo>
                    <a:cubicBezTo>
                      <a:pt x="1283" y="431"/>
                      <a:pt x="1295" y="435"/>
                      <a:pt x="1298" y="440"/>
                    </a:cubicBezTo>
                    <a:cubicBezTo>
                      <a:pt x="1301" y="445"/>
                      <a:pt x="1311" y="444"/>
                      <a:pt x="1311" y="444"/>
                    </a:cubicBezTo>
                    <a:cubicBezTo>
                      <a:pt x="1311" y="444"/>
                      <a:pt x="1318" y="460"/>
                      <a:pt x="1336" y="450"/>
                    </a:cubicBezTo>
                    <a:cubicBezTo>
                      <a:pt x="1336" y="450"/>
                      <a:pt x="1337" y="446"/>
                      <a:pt x="1362" y="446"/>
                    </a:cubicBezTo>
                    <a:cubicBezTo>
                      <a:pt x="1362" y="446"/>
                      <a:pt x="1375" y="440"/>
                      <a:pt x="1375" y="435"/>
                    </a:cubicBezTo>
                    <a:cubicBezTo>
                      <a:pt x="1375" y="435"/>
                      <a:pt x="1385" y="427"/>
                      <a:pt x="1385" y="435"/>
                    </a:cubicBezTo>
                    <a:cubicBezTo>
                      <a:pt x="1385" y="435"/>
                      <a:pt x="1375" y="438"/>
                      <a:pt x="1375" y="449"/>
                    </a:cubicBezTo>
                    <a:cubicBezTo>
                      <a:pt x="1375" y="449"/>
                      <a:pt x="1347" y="450"/>
                      <a:pt x="1340" y="457"/>
                    </a:cubicBezTo>
                    <a:cubicBezTo>
                      <a:pt x="1340" y="457"/>
                      <a:pt x="1337" y="468"/>
                      <a:pt x="1344" y="468"/>
                    </a:cubicBezTo>
                    <a:cubicBezTo>
                      <a:pt x="1344" y="468"/>
                      <a:pt x="1348" y="478"/>
                      <a:pt x="1353" y="478"/>
                    </a:cubicBezTo>
                    <a:cubicBezTo>
                      <a:pt x="1353" y="478"/>
                      <a:pt x="1366" y="494"/>
                      <a:pt x="1369" y="479"/>
                    </a:cubicBezTo>
                    <a:cubicBezTo>
                      <a:pt x="1379" y="483"/>
                      <a:pt x="1379" y="483"/>
                      <a:pt x="1379" y="483"/>
                    </a:cubicBezTo>
                    <a:cubicBezTo>
                      <a:pt x="1384" y="490"/>
                      <a:pt x="1384" y="490"/>
                      <a:pt x="1384" y="490"/>
                    </a:cubicBezTo>
                    <a:cubicBezTo>
                      <a:pt x="1384" y="490"/>
                      <a:pt x="1387" y="503"/>
                      <a:pt x="1397" y="495"/>
                    </a:cubicBezTo>
                    <a:cubicBezTo>
                      <a:pt x="1397" y="495"/>
                      <a:pt x="1412" y="501"/>
                      <a:pt x="1419" y="499"/>
                    </a:cubicBezTo>
                    <a:cubicBezTo>
                      <a:pt x="1419" y="499"/>
                      <a:pt x="1436" y="516"/>
                      <a:pt x="1441" y="506"/>
                    </a:cubicBezTo>
                    <a:cubicBezTo>
                      <a:pt x="1441" y="506"/>
                      <a:pt x="1447" y="483"/>
                      <a:pt x="1436" y="482"/>
                    </a:cubicBezTo>
                    <a:cubicBezTo>
                      <a:pt x="1433" y="478"/>
                      <a:pt x="1433" y="478"/>
                      <a:pt x="1433" y="478"/>
                    </a:cubicBezTo>
                    <a:cubicBezTo>
                      <a:pt x="1433" y="478"/>
                      <a:pt x="1423" y="469"/>
                      <a:pt x="1435" y="466"/>
                    </a:cubicBezTo>
                    <a:cubicBezTo>
                      <a:pt x="1435" y="466"/>
                      <a:pt x="1456" y="460"/>
                      <a:pt x="1458" y="466"/>
                    </a:cubicBezTo>
                    <a:cubicBezTo>
                      <a:pt x="1458" y="466"/>
                      <a:pt x="1472" y="478"/>
                      <a:pt x="1487" y="465"/>
                    </a:cubicBezTo>
                    <a:cubicBezTo>
                      <a:pt x="1487" y="465"/>
                      <a:pt x="1496" y="461"/>
                      <a:pt x="1500" y="466"/>
                    </a:cubicBezTo>
                    <a:cubicBezTo>
                      <a:pt x="1504" y="471"/>
                      <a:pt x="1512" y="470"/>
                      <a:pt x="1512" y="470"/>
                    </a:cubicBezTo>
                    <a:cubicBezTo>
                      <a:pt x="1512" y="470"/>
                      <a:pt x="1512" y="464"/>
                      <a:pt x="1504" y="460"/>
                    </a:cubicBezTo>
                    <a:cubicBezTo>
                      <a:pt x="1504" y="460"/>
                      <a:pt x="1497" y="451"/>
                      <a:pt x="1491" y="451"/>
                    </a:cubicBezTo>
                    <a:cubicBezTo>
                      <a:pt x="1491" y="451"/>
                      <a:pt x="1513" y="451"/>
                      <a:pt x="1516" y="450"/>
                    </a:cubicBezTo>
                    <a:cubicBezTo>
                      <a:pt x="1516" y="450"/>
                      <a:pt x="1525" y="443"/>
                      <a:pt x="1498" y="440"/>
                    </a:cubicBezTo>
                    <a:cubicBezTo>
                      <a:pt x="1494" y="433"/>
                      <a:pt x="1494" y="433"/>
                      <a:pt x="1494" y="433"/>
                    </a:cubicBezTo>
                    <a:cubicBezTo>
                      <a:pt x="1494" y="433"/>
                      <a:pt x="1477" y="417"/>
                      <a:pt x="1504" y="425"/>
                    </a:cubicBezTo>
                    <a:cubicBezTo>
                      <a:pt x="1504" y="425"/>
                      <a:pt x="1511" y="433"/>
                      <a:pt x="1516" y="433"/>
                    </a:cubicBezTo>
                    <a:cubicBezTo>
                      <a:pt x="1516" y="433"/>
                      <a:pt x="1539" y="439"/>
                      <a:pt x="1540" y="428"/>
                    </a:cubicBezTo>
                    <a:cubicBezTo>
                      <a:pt x="1540" y="428"/>
                      <a:pt x="1532" y="420"/>
                      <a:pt x="1548" y="421"/>
                    </a:cubicBezTo>
                    <a:cubicBezTo>
                      <a:pt x="1548" y="421"/>
                      <a:pt x="1567" y="413"/>
                      <a:pt x="1549" y="406"/>
                    </a:cubicBezTo>
                    <a:close/>
                    <a:moveTo>
                      <a:pt x="1186" y="242"/>
                    </a:moveTo>
                    <a:cubicBezTo>
                      <a:pt x="1186" y="242"/>
                      <a:pt x="1188" y="253"/>
                      <a:pt x="1169" y="245"/>
                    </a:cubicBezTo>
                    <a:cubicBezTo>
                      <a:pt x="1169" y="245"/>
                      <a:pt x="1174" y="241"/>
                      <a:pt x="1186" y="242"/>
                    </a:cubicBezTo>
                    <a:close/>
                    <a:moveTo>
                      <a:pt x="998" y="157"/>
                    </a:moveTo>
                    <a:cubicBezTo>
                      <a:pt x="998" y="157"/>
                      <a:pt x="1003" y="165"/>
                      <a:pt x="973" y="165"/>
                    </a:cubicBezTo>
                    <a:cubicBezTo>
                      <a:pt x="973" y="165"/>
                      <a:pt x="977" y="157"/>
                      <a:pt x="998" y="157"/>
                    </a:cubicBezTo>
                    <a:close/>
                    <a:moveTo>
                      <a:pt x="286" y="167"/>
                    </a:moveTo>
                    <a:cubicBezTo>
                      <a:pt x="286" y="167"/>
                      <a:pt x="284" y="157"/>
                      <a:pt x="268" y="157"/>
                    </a:cubicBezTo>
                    <a:cubicBezTo>
                      <a:pt x="268" y="157"/>
                      <a:pt x="223" y="165"/>
                      <a:pt x="212" y="170"/>
                    </a:cubicBezTo>
                    <a:cubicBezTo>
                      <a:pt x="212" y="170"/>
                      <a:pt x="182" y="171"/>
                      <a:pt x="180" y="167"/>
                    </a:cubicBezTo>
                    <a:cubicBezTo>
                      <a:pt x="180" y="167"/>
                      <a:pt x="183" y="162"/>
                      <a:pt x="212" y="163"/>
                    </a:cubicBezTo>
                    <a:cubicBezTo>
                      <a:pt x="212" y="163"/>
                      <a:pt x="221" y="156"/>
                      <a:pt x="233" y="157"/>
                    </a:cubicBezTo>
                    <a:cubicBezTo>
                      <a:pt x="233" y="157"/>
                      <a:pt x="243" y="153"/>
                      <a:pt x="270" y="152"/>
                    </a:cubicBezTo>
                    <a:cubicBezTo>
                      <a:pt x="270" y="152"/>
                      <a:pt x="284" y="146"/>
                      <a:pt x="298" y="153"/>
                    </a:cubicBezTo>
                    <a:cubicBezTo>
                      <a:pt x="298" y="153"/>
                      <a:pt x="304" y="171"/>
                      <a:pt x="286" y="167"/>
                    </a:cubicBezTo>
                    <a:close/>
                    <a:moveTo>
                      <a:pt x="304" y="53"/>
                    </a:moveTo>
                    <a:cubicBezTo>
                      <a:pt x="304" y="53"/>
                      <a:pt x="298" y="53"/>
                      <a:pt x="298" y="62"/>
                    </a:cubicBezTo>
                    <a:cubicBezTo>
                      <a:pt x="298" y="62"/>
                      <a:pt x="284" y="69"/>
                      <a:pt x="276" y="58"/>
                    </a:cubicBezTo>
                    <a:cubicBezTo>
                      <a:pt x="276" y="58"/>
                      <a:pt x="265" y="49"/>
                      <a:pt x="287" y="44"/>
                    </a:cubicBezTo>
                    <a:cubicBezTo>
                      <a:pt x="287" y="44"/>
                      <a:pt x="316" y="39"/>
                      <a:pt x="329" y="45"/>
                    </a:cubicBezTo>
                    <a:cubicBezTo>
                      <a:pt x="329" y="45"/>
                      <a:pt x="339" y="54"/>
                      <a:pt x="304" y="53"/>
                    </a:cubicBezTo>
                    <a:close/>
                    <a:moveTo>
                      <a:pt x="348" y="36"/>
                    </a:moveTo>
                    <a:cubicBezTo>
                      <a:pt x="348" y="36"/>
                      <a:pt x="343" y="25"/>
                      <a:pt x="363" y="30"/>
                    </a:cubicBezTo>
                    <a:cubicBezTo>
                      <a:pt x="363" y="30"/>
                      <a:pt x="362" y="39"/>
                      <a:pt x="348" y="36"/>
                    </a:cubicBezTo>
                    <a:close/>
                    <a:moveTo>
                      <a:pt x="434" y="223"/>
                    </a:moveTo>
                    <a:cubicBezTo>
                      <a:pt x="434" y="223"/>
                      <a:pt x="414" y="213"/>
                      <a:pt x="408" y="214"/>
                    </a:cubicBezTo>
                    <a:cubicBezTo>
                      <a:pt x="408" y="214"/>
                      <a:pt x="410" y="205"/>
                      <a:pt x="428" y="212"/>
                    </a:cubicBezTo>
                    <a:cubicBezTo>
                      <a:pt x="428" y="212"/>
                      <a:pt x="445" y="211"/>
                      <a:pt x="450" y="213"/>
                    </a:cubicBezTo>
                    <a:cubicBezTo>
                      <a:pt x="450" y="213"/>
                      <a:pt x="454" y="226"/>
                      <a:pt x="434" y="223"/>
                    </a:cubicBezTo>
                    <a:close/>
                    <a:moveTo>
                      <a:pt x="472" y="96"/>
                    </a:moveTo>
                    <a:cubicBezTo>
                      <a:pt x="472" y="96"/>
                      <a:pt x="489" y="83"/>
                      <a:pt x="502" y="83"/>
                    </a:cubicBezTo>
                    <a:cubicBezTo>
                      <a:pt x="502" y="83"/>
                      <a:pt x="507" y="75"/>
                      <a:pt x="512" y="79"/>
                    </a:cubicBezTo>
                    <a:cubicBezTo>
                      <a:pt x="512" y="79"/>
                      <a:pt x="488" y="107"/>
                      <a:pt x="472" y="96"/>
                    </a:cubicBezTo>
                    <a:close/>
                    <a:moveTo>
                      <a:pt x="607" y="189"/>
                    </a:moveTo>
                    <a:cubicBezTo>
                      <a:pt x="607" y="189"/>
                      <a:pt x="602" y="178"/>
                      <a:pt x="614" y="185"/>
                    </a:cubicBezTo>
                    <a:cubicBezTo>
                      <a:pt x="614" y="185"/>
                      <a:pt x="613" y="198"/>
                      <a:pt x="607" y="189"/>
                    </a:cubicBezTo>
                    <a:close/>
                    <a:moveTo>
                      <a:pt x="661" y="94"/>
                    </a:moveTo>
                    <a:cubicBezTo>
                      <a:pt x="661" y="94"/>
                      <a:pt x="676" y="89"/>
                      <a:pt x="680" y="94"/>
                    </a:cubicBezTo>
                    <a:cubicBezTo>
                      <a:pt x="680" y="94"/>
                      <a:pt x="672" y="103"/>
                      <a:pt x="661" y="94"/>
                    </a:cubicBezTo>
                    <a:close/>
                    <a:moveTo>
                      <a:pt x="755" y="242"/>
                    </a:moveTo>
                    <a:cubicBezTo>
                      <a:pt x="755" y="242"/>
                      <a:pt x="748" y="256"/>
                      <a:pt x="729" y="243"/>
                    </a:cubicBezTo>
                    <a:cubicBezTo>
                      <a:pt x="729" y="243"/>
                      <a:pt x="711" y="245"/>
                      <a:pt x="710" y="234"/>
                    </a:cubicBezTo>
                    <a:cubicBezTo>
                      <a:pt x="710" y="234"/>
                      <a:pt x="710" y="214"/>
                      <a:pt x="720" y="233"/>
                    </a:cubicBezTo>
                    <a:cubicBezTo>
                      <a:pt x="720" y="233"/>
                      <a:pt x="733" y="234"/>
                      <a:pt x="733" y="237"/>
                    </a:cubicBezTo>
                    <a:cubicBezTo>
                      <a:pt x="733" y="237"/>
                      <a:pt x="761" y="235"/>
                      <a:pt x="755" y="242"/>
                    </a:cubicBezTo>
                    <a:close/>
                    <a:moveTo>
                      <a:pt x="759" y="105"/>
                    </a:moveTo>
                    <a:cubicBezTo>
                      <a:pt x="759" y="105"/>
                      <a:pt x="769" y="101"/>
                      <a:pt x="777" y="105"/>
                    </a:cubicBezTo>
                    <a:cubicBezTo>
                      <a:pt x="777" y="105"/>
                      <a:pt x="768" y="115"/>
                      <a:pt x="759" y="105"/>
                    </a:cubicBezTo>
                    <a:close/>
                    <a:moveTo>
                      <a:pt x="783" y="113"/>
                    </a:moveTo>
                    <a:cubicBezTo>
                      <a:pt x="783" y="113"/>
                      <a:pt x="782" y="103"/>
                      <a:pt x="810" y="110"/>
                    </a:cubicBezTo>
                    <a:cubicBezTo>
                      <a:pt x="810" y="110"/>
                      <a:pt x="792" y="120"/>
                      <a:pt x="783" y="113"/>
                    </a:cubicBezTo>
                    <a:close/>
                    <a:moveTo>
                      <a:pt x="830" y="304"/>
                    </a:moveTo>
                    <a:cubicBezTo>
                      <a:pt x="824" y="297"/>
                      <a:pt x="824" y="297"/>
                      <a:pt x="824" y="297"/>
                    </a:cubicBezTo>
                    <a:cubicBezTo>
                      <a:pt x="824" y="297"/>
                      <a:pt x="829" y="288"/>
                      <a:pt x="838" y="289"/>
                    </a:cubicBezTo>
                    <a:cubicBezTo>
                      <a:pt x="838" y="289"/>
                      <a:pt x="828" y="276"/>
                      <a:pt x="819" y="276"/>
                    </a:cubicBezTo>
                    <a:cubicBezTo>
                      <a:pt x="819" y="276"/>
                      <a:pt x="843" y="270"/>
                      <a:pt x="851" y="291"/>
                    </a:cubicBezTo>
                    <a:cubicBezTo>
                      <a:pt x="851" y="291"/>
                      <a:pt x="838" y="306"/>
                      <a:pt x="830" y="304"/>
                    </a:cubicBezTo>
                    <a:close/>
                    <a:moveTo>
                      <a:pt x="853" y="134"/>
                    </a:moveTo>
                    <a:cubicBezTo>
                      <a:pt x="853" y="134"/>
                      <a:pt x="844" y="133"/>
                      <a:pt x="844" y="138"/>
                    </a:cubicBezTo>
                    <a:cubicBezTo>
                      <a:pt x="844" y="138"/>
                      <a:pt x="827" y="149"/>
                      <a:pt x="832" y="124"/>
                    </a:cubicBezTo>
                    <a:cubicBezTo>
                      <a:pt x="832" y="124"/>
                      <a:pt x="837" y="121"/>
                      <a:pt x="855" y="123"/>
                    </a:cubicBezTo>
                    <a:cubicBezTo>
                      <a:pt x="855" y="123"/>
                      <a:pt x="858" y="131"/>
                      <a:pt x="853" y="134"/>
                    </a:cubicBezTo>
                    <a:close/>
                    <a:moveTo>
                      <a:pt x="877" y="300"/>
                    </a:moveTo>
                    <a:cubicBezTo>
                      <a:pt x="877" y="300"/>
                      <a:pt x="885" y="291"/>
                      <a:pt x="892" y="298"/>
                    </a:cubicBezTo>
                    <a:cubicBezTo>
                      <a:pt x="892" y="298"/>
                      <a:pt x="892" y="320"/>
                      <a:pt x="877" y="300"/>
                    </a:cubicBezTo>
                    <a:close/>
                    <a:moveTo>
                      <a:pt x="808" y="515"/>
                    </a:moveTo>
                    <a:cubicBezTo>
                      <a:pt x="808" y="515"/>
                      <a:pt x="811" y="529"/>
                      <a:pt x="794" y="520"/>
                    </a:cubicBezTo>
                    <a:cubicBezTo>
                      <a:pt x="794" y="520"/>
                      <a:pt x="788" y="510"/>
                      <a:pt x="782" y="510"/>
                    </a:cubicBezTo>
                    <a:cubicBezTo>
                      <a:pt x="782" y="510"/>
                      <a:pt x="784" y="505"/>
                      <a:pt x="795" y="504"/>
                    </a:cubicBezTo>
                    <a:cubicBezTo>
                      <a:pt x="795" y="504"/>
                      <a:pt x="806" y="498"/>
                      <a:pt x="812" y="502"/>
                    </a:cubicBezTo>
                    <a:cubicBezTo>
                      <a:pt x="812" y="502"/>
                      <a:pt x="792" y="512"/>
                      <a:pt x="808" y="515"/>
                    </a:cubicBezTo>
                    <a:close/>
                    <a:moveTo>
                      <a:pt x="1091" y="228"/>
                    </a:moveTo>
                    <a:cubicBezTo>
                      <a:pt x="1091" y="228"/>
                      <a:pt x="1081" y="213"/>
                      <a:pt x="1109" y="214"/>
                    </a:cubicBezTo>
                    <a:cubicBezTo>
                      <a:pt x="1109" y="214"/>
                      <a:pt x="1120" y="205"/>
                      <a:pt x="1130" y="212"/>
                    </a:cubicBezTo>
                    <a:cubicBezTo>
                      <a:pt x="1130" y="212"/>
                      <a:pt x="1127" y="218"/>
                      <a:pt x="1111" y="221"/>
                    </a:cubicBezTo>
                    <a:cubicBezTo>
                      <a:pt x="1111" y="221"/>
                      <a:pt x="1105" y="237"/>
                      <a:pt x="1091" y="228"/>
                    </a:cubicBezTo>
                    <a:close/>
                    <a:moveTo>
                      <a:pt x="1102" y="244"/>
                    </a:moveTo>
                    <a:cubicBezTo>
                      <a:pt x="1102" y="244"/>
                      <a:pt x="1099" y="230"/>
                      <a:pt x="1114" y="237"/>
                    </a:cubicBezTo>
                    <a:cubicBezTo>
                      <a:pt x="1114" y="237"/>
                      <a:pt x="1121" y="243"/>
                      <a:pt x="1158" y="245"/>
                    </a:cubicBezTo>
                    <a:cubicBezTo>
                      <a:pt x="1158" y="245"/>
                      <a:pt x="1107" y="253"/>
                      <a:pt x="1102" y="244"/>
                    </a:cubicBezTo>
                    <a:close/>
                    <a:moveTo>
                      <a:pt x="1182" y="297"/>
                    </a:moveTo>
                    <a:cubicBezTo>
                      <a:pt x="1182" y="297"/>
                      <a:pt x="1154" y="301"/>
                      <a:pt x="1159" y="292"/>
                    </a:cubicBezTo>
                    <a:cubicBezTo>
                      <a:pt x="1159" y="292"/>
                      <a:pt x="1161" y="286"/>
                      <a:pt x="1180" y="286"/>
                    </a:cubicBezTo>
                    <a:cubicBezTo>
                      <a:pt x="1180" y="286"/>
                      <a:pt x="1185" y="292"/>
                      <a:pt x="1182" y="297"/>
                    </a:cubicBezTo>
                    <a:close/>
                    <a:moveTo>
                      <a:pt x="1313" y="438"/>
                    </a:moveTo>
                    <a:cubicBezTo>
                      <a:pt x="1313" y="438"/>
                      <a:pt x="1321" y="429"/>
                      <a:pt x="1336" y="433"/>
                    </a:cubicBezTo>
                    <a:cubicBezTo>
                      <a:pt x="1336" y="433"/>
                      <a:pt x="1329" y="449"/>
                      <a:pt x="1313" y="438"/>
                    </a:cubicBezTo>
                    <a:close/>
                    <a:moveTo>
                      <a:pt x="1397" y="387"/>
                    </a:moveTo>
                    <a:cubicBezTo>
                      <a:pt x="1397" y="387"/>
                      <a:pt x="1381" y="387"/>
                      <a:pt x="1374" y="378"/>
                    </a:cubicBezTo>
                    <a:cubicBezTo>
                      <a:pt x="1374" y="378"/>
                      <a:pt x="1363" y="373"/>
                      <a:pt x="1378" y="372"/>
                    </a:cubicBezTo>
                    <a:cubicBezTo>
                      <a:pt x="1378" y="372"/>
                      <a:pt x="1393" y="371"/>
                      <a:pt x="1393" y="376"/>
                    </a:cubicBezTo>
                    <a:cubicBezTo>
                      <a:pt x="1393" y="376"/>
                      <a:pt x="1419" y="379"/>
                      <a:pt x="1397" y="38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8" name="Freeform 175">
                <a:extLst>
                  <a:ext uri="{FF2B5EF4-FFF2-40B4-BE49-F238E27FC236}">
                    <a16:creationId xmlns:a16="http://schemas.microsoft.com/office/drawing/2014/main" id="{C2DC23FB-C7D3-4FD8-8B63-17E145766CEB}"/>
                  </a:ext>
                </a:extLst>
              </p:cNvPr>
              <p:cNvSpPr>
                <a:spLocks/>
              </p:cNvSpPr>
              <p:nvPr/>
            </p:nvSpPr>
            <p:spPr bwMode="auto">
              <a:xfrm>
                <a:off x="2242" y="1539"/>
                <a:ext cx="15" cy="8"/>
              </a:xfrm>
              <a:custGeom>
                <a:avLst/>
                <a:gdLst>
                  <a:gd name="T0" fmla="*/ 1 w 45"/>
                  <a:gd name="T1" fmla="*/ 18 h 27"/>
                  <a:gd name="T2" fmla="*/ 6 w 45"/>
                  <a:gd name="T3" fmla="*/ 5 h 27"/>
                  <a:gd name="T4" fmla="*/ 14 w 45"/>
                  <a:gd name="T5" fmla="*/ 6 h 27"/>
                  <a:gd name="T6" fmla="*/ 32 w 45"/>
                  <a:gd name="T7" fmla="*/ 14 h 27"/>
                  <a:gd name="T8" fmla="*/ 17 w 45"/>
                  <a:gd name="T9" fmla="*/ 25 h 27"/>
                  <a:gd name="T10" fmla="*/ 1 w 45"/>
                  <a:gd name="T11" fmla="*/ 18 h 27"/>
                </a:gdLst>
                <a:ahLst/>
                <a:cxnLst>
                  <a:cxn ang="0">
                    <a:pos x="T0" y="T1"/>
                  </a:cxn>
                  <a:cxn ang="0">
                    <a:pos x="T2" y="T3"/>
                  </a:cxn>
                  <a:cxn ang="0">
                    <a:pos x="T4" y="T5"/>
                  </a:cxn>
                  <a:cxn ang="0">
                    <a:pos x="T6" y="T7"/>
                  </a:cxn>
                  <a:cxn ang="0">
                    <a:pos x="T8" y="T9"/>
                  </a:cxn>
                  <a:cxn ang="0">
                    <a:pos x="T10" y="T11"/>
                  </a:cxn>
                </a:cxnLst>
                <a:rect l="0" t="0" r="r" b="b"/>
                <a:pathLst>
                  <a:path w="45" h="27">
                    <a:moveTo>
                      <a:pt x="1" y="18"/>
                    </a:moveTo>
                    <a:cubicBezTo>
                      <a:pt x="1" y="18"/>
                      <a:pt x="0" y="4"/>
                      <a:pt x="6" y="5"/>
                    </a:cubicBezTo>
                    <a:cubicBezTo>
                      <a:pt x="6" y="5"/>
                      <a:pt x="14" y="0"/>
                      <a:pt x="14" y="6"/>
                    </a:cubicBezTo>
                    <a:cubicBezTo>
                      <a:pt x="14" y="6"/>
                      <a:pt x="45" y="6"/>
                      <a:pt x="32" y="14"/>
                    </a:cubicBezTo>
                    <a:cubicBezTo>
                      <a:pt x="32" y="14"/>
                      <a:pt x="33" y="27"/>
                      <a:pt x="17" y="25"/>
                    </a:cubicBezTo>
                    <a:cubicBezTo>
                      <a:pt x="17" y="25"/>
                      <a:pt x="0" y="24"/>
                      <a:pt x="1"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9" name="Freeform 176">
                <a:extLst>
                  <a:ext uri="{FF2B5EF4-FFF2-40B4-BE49-F238E27FC236}">
                    <a16:creationId xmlns:a16="http://schemas.microsoft.com/office/drawing/2014/main" id="{9CADF453-656E-49FF-A66A-2C0FFB05C8B3}"/>
                  </a:ext>
                </a:extLst>
              </p:cNvPr>
              <p:cNvSpPr>
                <a:spLocks/>
              </p:cNvSpPr>
              <p:nvPr/>
            </p:nvSpPr>
            <p:spPr bwMode="auto">
              <a:xfrm>
                <a:off x="2206" y="1557"/>
                <a:ext cx="12" cy="9"/>
              </a:xfrm>
              <a:custGeom>
                <a:avLst/>
                <a:gdLst>
                  <a:gd name="T0" fmla="*/ 14 w 35"/>
                  <a:gd name="T1" fmla="*/ 9 h 26"/>
                  <a:gd name="T2" fmla="*/ 21 w 35"/>
                  <a:gd name="T3" fmla="*/ 9 h 26"/>
                  <a:gd name="T4" fmla="*/ 30 w 35"/>
                  <a:gd name="T5" fmla="*/ 19 h 26"/>
                  <a:gd name="T6" fmla="*/ 14 w 35"/>
                  <a:gd name="T7" fmla="*/ 9 h 26"/>
                </a:gdLst>
                <a:ahLst/>
                <a:cxnLst>
                  <a:cxn ang="0">
                    <a:pos x="T0" y="T1"/>
                  </a:cxn>
                  <a:cxn ang="0">
                    <a:pos x="T2" y="T3"/>
                  </a:cxn>
                  <a:cxn ang="0">
                    <a:pos x="T4" y="T5"/>
                  </a:cxn>
                  <a:cxn ang="0">
                    <a:pos x="T6" y="T7"/>
                  </a:cxn>
                </a:cxnLst>
                <a:rect l="0" t="0" r="r" b="b"/>
                <a:pathLst>
                  <a:path w="35" h="26">
                    <a:moveTo>
                      <a:pt x="14" y="9"/>
                    </a:moveTo>
                    <a:cubicBezTo>
                      <a:pt x="14" y="9"/>
                      <a:pt x="15" y="0"/>
                      <a:pt x="21" y="9"/>
                    </a:cubicBezTo>
                    <a:cubicBezTo>
                      <a:pt x="21" y="9"/>
                      <a:pt x="35" y="9"/>
                      <a:pt x="30" y="19"/>
                    </a:cubicBezTo>
                    <a:cubicBezTo>
                      <a:pt x="30" y="19"/>
                      <a:pt x="0" y="26"/>
                      <a:pt x="14"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0" name="Freeform 177">
                <a:extLst>
                  <a:ext uri="{FF2B5EF4-FFF2-40B4-BE49-F238E27FC236}">
                    <a16:creationId xmlns:a16="http://schemas.microsoft.com/office/drawing/2014/main" id="{2D4DBAF9-E586-4487-B995-CD361D7D66EC}"/>
                  </a:ext>
                </a:extLst>
              </p:cNvPr>
              <p:cNvSpPr>
                <a:spLocks/>
              </p:cNvSpPr>
              <p:nvPr/>
            </p:nvSpPr>
            <p:spPr bwMode="auto">
              <a:xfrm>
                <a:off x="2213" y="1552"/>
                <a:ext cx="8" cy="9"/>
              </a:xfrm>
              <a:custGeom>
                <a:avLst/>
                <a:gdLst>
                  <a:gd name="T0" fmla="*/ 6 w 26"/>
                  <a:gd name="T1" fmla="*/ 15 h 27"/>
                  <a:gd name="T2" fmla="*/ 16 w 26"/>
                  <a:gd name="T3" fmla="*/ 11 h 27"/>
                  <a:gd name="T4" fmla="*/ 26 w 26"/>
                  <a:gd name="T5" fmla="*/ 9 h 27"/>
                  <a:gd name="T6" fmla="*/ 19 w 26"/>
                  <a:gd name="T7" fmla="*/ 16 h 27"/>
                  <a:gd name="T8" fmla="*/ 6 w 26"/>
                  <a:gd name="T9" fmla="*/ 15 h 27"/>
                </a:gdLst>
                <a:ahLst/>
                <a:cxnLst>
                  <a:cxn ang="0">
                    <a:pos x="T0" y="T1"/>
                  </a:cxn>
                  <a:cxn ang="0">
                    <a:pos x="T2" y="T3"/>
                  </a:cxn>
                  <a:cxn ang="0">
                    <a:pos x="T4" y="T5"/>
                  </a:cxn>
                  <a:cxn ang="0">
                    <a:pos x="T6" y="T7"/>
                  </a:cxn>
                  <a:cxn ang="0">
                    <a:pos x="T8" y="T9"/>
                  </a:cxn>
                </a:cxnLst>
                <a:rect l="0" t="0" r="r" b="b"/>
                <a:pathLst>
                  <a:path w="26" h="27">
                    <a:moveTo>
                      <a:pt x="6" y="15"/>
                    </a:moveTo>
                    <a:cubicBezTo>
                      <a:pt x="6" y="15"/>
                      <a:pt x="3" y="9"/>
                      <a:pt x="16" y="11"/>
                    </a:cubicBezTo>
                    <a:cubicBezTo>
                      <a:pt x="16" y="11"/>
                      <a:pt x="23" y="0"/>
                      <a:pt x="26" y="9"/>
                    </a:cubicBezTo>
                    <a:cubicBezTo>
                      <a:pt x="26" y="9"/>
                      <a:pt x="25" y="20"/>
                      <a:pt x="19" y="16"/>
                    </a:cubicBezTo>
                    <a:cubicBezTo>
                      <a:pt x="19" y="16"/>
                      <a:pt x="0" y="27"/>
                      <a:pt x="6"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1" name="Freeform 178">
                <a:extLst>
                  <a:ext uri="{FF2B5EF4-FFF2-40B4-BE49-F238E27FC236}">
                    <a16:creationId xmlns:a16="http://schemas.microsoft.com/office/drawing/2014/main" id="{0C37C8FA-FFB7-46DA-A6B1-B5DAAC6B5528}"/>
                  </a:ext>
                </a:extLst>
              </p:cNvPr>
              <p:cNvSpPr>
                <a:spLocks/>
              </p:cNvSpPr>
              <p:nvPr/>
            </p:nvSpPr>
            <p:spPr bwMode="auto">
              <a:xfrm>
                <a:off x="2204" y="1532"/>
                <a:ext cx="27" cy="20"/>
              </a:xfrm>
              <a:custGeom>
                <a:avLst/>
                <a:gdLst>
                  <a:gd name="T0" fmla="*/ 2 w 83"/>
                  <a:gd name="T1" fmla="*/ 55 h 61"/>
                  <a:gd name="T2" fmla="*/ 11 w 83"/>
                  <a:gd name="T3" fmla="*/ 48 h 61"/>
                  <a:gd name="T4" fmla="*/ 34 w 83"/>
                  <a:gd name="T5" fmla="*/ 39 h 61"/>
                  <a:gd name="T6" fmla="*/ 44 w 83"/>
                  <a:gd name="T7" fmla="*/ 29 h 61"/>
                  <a:gd name="T8" fmla="*/ 47 w 83"/>
                  <a:gd name="T9" fmla="*/ 16 h 61"/>
                  <a:gd name="T10" fmla="*/ 61 w 83"/>
                  <a:gd name="T11" fmla="*/ 11 h 61"/>
                  <a:gd name="T12" fmla="*/ 76 w 83"/>
                  <a:gd name="T13" fmla="*/ 15 h 61"/>
                  <a:gd name="T14" fmla="*/ 49 w 83"/>
                  <a:gd name="T15" fmla="*/ 21 h 61"/>
                  <a:gd name="T16" fmla="*/ 46 w 83"/>
                  <a:gd name="T17" fmla="*/ 27 h 61"/>
                  <a:gd name="T18" fmla="*/ 59 w 83"/>
                  <a:gd name="T19" fmla="*/ 38 h 61"/>
                  <a:gd name="T20" fmla="*/ 38 w 83"/>
                  <a:gd name="T21" fmla="*/ 52 h 61"/>
                  <a:gd name="T22" fmla="*/ 2 w 83"/>
                  <a:gd name="T23" fmla="*/ 55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3" h="61">
                    <a:moveTo>
                      <a:pt x="2" y="55"/>
                    </a:moveTo>
                    <a:cubicBezTo>
                      <a:pt x="2" y="55"/>
                      <a:pt x="0" y="50"/>
                      <a:pt x="11" y="48"/>
                    </a:cubicBezTo>
                    <a:cubicBezTo>
                      <a:pt x="11" y="48"/>
                      <a:pt x="8" y="35"/>
                      <a:pt x="34" y="39"/>
                    </a:cubicBezTo>
                    <a:cubicBezTo>
                      <a:pt x="34" y="39"/>
                      <a:pt x="36" y="28"/>
                      <a:pt x="44" y="29"/>
                    </a:cubicBezTo>
                    <a:cubicBezTo>
                      <a:pt x="44" y="29"/>
                      <a:pt x="36" y="17"/>
                      <a:pt x="47" y="16"/>
                    </a:cubicBezTo>
                    <a:cubicBezTo>
                      <a:pt x="47" y="16"/>
                      <a:pt x="52" y="9"/>
                      <a:pt x="61" y="11"/>
                    </a:cubicBezTo>
                    <a:cubicBezTo>
                      <a:pt x="61" y="11"/>
                      <a:pt x="83" y="0"/>
                      <a:pt x="76" y="15"/>
                    </a:cubicBezTo>
                    <a:cubicBezTo>
                      <a:pt x="76" y="15"/>
                      <a:pt x="75" y="27"/>
                      <a:pt x="49" y="21"/>
                    </a:cubicBezTo>
                    <a:cubicBezTo>
                      <a:pt x="46" y="27"/>
                      <a:pt x="46" y="27"/>
                      <a:pt x="46" y="27"/>
                    </a:cubicBezTo>
                    <a:cubicBezTo>
                      <a:pt x="46" y="27"/>
                      <a:pt x="66" y="26"/>
                      <a:pt x="59" y="38"/>
                    </a:cubicBezTo>
                    <a:cubicBezTo>
                      <a:pt x="59" y="38"/>
                      <a:pt x="46" y="43"/>
                      <a:pt x="38" y="52"/>
                    </a:cubicBezTo>
                    <a:cubicBezTo>
                      <a:pt x="29" y="61"/>
                      <a:pt x="2" y="55"/>
                      <a:pt x="2" y="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2" name="Freeform 179">
                <a:extLst>
                  <a:ext uri="{FF2B5EF4-FFF2-40B4-BE49-F238E27FC236}">
                    <a16:creationId xmlns:a16="http://schemas.microsoft.com/office/drawing/2014/main" id="{B7C2F816-07E9-4E9F-9F70-9ED562801F9C}"/>
                  </a:ext>
                </a:extLst>
              </p:cNvPr>
              <p:cNvSpPr>
                <a:spLocks/>
              </p:cNvSpPr>
              <p:nvPr/>
            </p:nvSpPr>
            <p:spPr bwMode="auto">
              <a:xfrm>
                <a:off x="2238" y="1558"/>
                <a:ext cx="49" cy="25"/>
              </a:xfrm>
              <a:custGeom>
                <a:avLst/>
                <a:gdLst>
                  <a:gd name="T0" fmla="*/ 45 w 148"/>
                  <a:gd name="T1" fmla="*/ 12 h 75"/>
                  <a:gd name="T2" fmla="*/ 88 w 148"/>
                  <a:gd name="T3" fmla="*/ 11 h 75"/>
                  <a:gd name="T4" fmla="*/ 99 w 148"/>
                  <a:gd name="T5" fmla="*/ 8 h 75"/>
                  <a:gd name="T6" fmla="*/ 117 w 148"/>
                  <a:gd name="T7" fmla="*/ 15 h 75"/>
                  <a:gd name="T8" fmla="*/ 138 w 148"/>
                  <a:gd name="T9" fmla="*/ 27 h 75"/>
                  <a:gd name="T10" fmla="*/ 131 w 148"/>
                  <a:gd name="T11" fmla="*/ 33 h 75"/>
                  <a:gd name="T12" fmla="*/ 130 w 148"/>
                  <a:gd name="T13" fmla="*/ 57 h 75"/>
                  <a:gd name="T14" fmla="*/ 104 w 148"/>
                  <a:gd name="T15" fmla="*/ 65 h 75"/>
                  <a:gd name="T16" fmla="*/ 73 w 148"/>
                  <a:gd name="T17" fmla="*/ 68 h 75"/>
                  <a:gd name="T18" fmla="*/ 30 w 148"/>
                  <a:gd name="T19" fmla="*/ 71 h 75"/>
                  <a:gd name="T20" fmla="*/ 21 w 148"/>
                  <a:gd name="T21" fmla="*/ 33 h 75"/>
                  <a:gd name="T22" fmla="*/ 45 w 148"/>
                  <a:gd name="T23" fmla="*/ 12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8" h="75">
                    <a:moveTo>
                      <a:pt x="45" y="12"/>
                    </a:moveTo>
                    <a:cubicBezTo>
                      <a:pt x="45" y="12"/>
                      <a:pt x="73" y="10"/>
                      <a:pt x="88" y="11"/>
                    </a:cubicBezTo>
                    <a:cubicBezTo>
                      <a:pt x="88" y="11"/>
                      <a:pt x="88" y="0"/>
                      <a:pt x="99" y="8"/>
                    </a:cubicBezTo>
                    <a:cubicBezTo>
                      <a:pt x="99" y="8"/>
                      <a:pt x="117" y="7"/>
                      <a:pt x="117" y="15"/>
                    </a:cubicBezTo>
                    <a:cubicBezTo>
                      <a:pt x="117" y="15"/>
                      <a:pt x="148" y="6"/>
                      <a:pt x="138" y="27"/>
                    </a:cubicBezTo>
                    <a:cubicBezTo>
                      <a:pt x="131" y="33"/>
                      <a:pt x="131" y="33"/>
                      <a:pt x="131" y="33"/>
                    </a:cubicBezTo>
                    <a:cubicBezTo>
                      <a:pt x="130" y="57"/>
                      <a:pt x="130" y="57"/>
                      <a:pt x="130" y="57"/>
                    </a:cubicBezTo>
                    <a:cubicBezTo>
                      <a:pt x="130" y="57"/>
                      <a:pt x="116" y="65"/>
                      <a:pt x="104" y="65"/>
                    </a:cubicBezTo>
                    <a:cubicBezTo>
                      <a:pt x="104" y="65"/>
                      <a:pt x="81" y="72"/>
                      <a:pt x="73" y="68"/>
                    </a:cubicBezTo>
                    <a:cubicBezTo>
                      <a:pt x="73" y="68"/>
                      <a:pt x="63" y="75"/>
                      <a:pt x="30" y="71"/>
                    </a:cubicBezTo>
                    <a:cubicBezTo>
                      <a:pt x="30" y="71"/>
                      <a:pt x="0" y="43"/>
                      <a:pt x="21" y="33"/>
                    </a:cubicBezTo>
                    <a:cubicBezTo>
                      <a:pt x="21" y="33"/>
                      <a:pt x="40" y="18"/>
                      <a:pt x="45"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3" name="Freeform 180">
                <a:extLst>
                  <a:ext uri="{FF2B5EF4-FFF2-40B4-BE49-F238E27FC236}">
                    <a16:creationId xmlns:a16="http://schemas.microsoft.com/office/drawing/2014/main" id="{E6BAAAF8-A91D-425F-AA55-75B648FEE0FC}"/>
                  </a:ext>
                </a:extLst>
              </p:cNvPr>
              <p:cNvSpPr>
                <a:spLocks/>
              </p:cNvSpPr>
              <p:nvPr/>
            </p:nvSpPr>
            <p:spPr bwMode="auto">
              <a:xfrm>
                <a:off x="2286" y="1563"/>
                <a:ext cx="27" cy="10"/>
              </a:xfrm>
              <a:custGeom>
                <a:avLst/>
                <a:gdLst>
                  <a:gd name="T0" fmla="*/ 10 w 81"/>
                  <a:gd name="T1" fmla="*/ 20 h 30"/>
                  <a:gd name="T2" fmla="*/ 10 w 81"/>
                  <a:gd name="T3" fmla="*/ 9 h 30"/>
                  <a:gd name="T4" fmla="*/ 24 w 81"/>
                  <a:gd name="T5" fmla="*/ 8 h 30"/>
                  <a:gd name="T6" fmla="*/ 38 w 81"/>
                  <a:gd name="T7" fmla="*/ 8 h 30"/>
                  <a:gd name="T8" fmla="*/ 76 w 81"/>
                  <a:gd name="T9" fmla="*/ 14 h 30"/>
                  <a:gd name="T10" fmla="*/ 67 w 81"/>
                  <a:gd name="T11" fmla="*/ 26 h 30"/>
                  <a:gd name="T12" fmla="*/ 10 w 81"/>
                  <a:gd name="T13" fmla="*/ 20 h 30"/>
                </a:gdLst>
                <a:ahLst/>
                <a:cxnLst>
                  <a:cxn ang="0">
                    <a:pos x="T0" y="T1"/>
                  </a:cxn>
                  <a:cxn ang="0">
                    <a:pos x="T2" y="T3"/>
                  </a:cxn>
                  <a:cxn ang="0">
                    <a:pos x="T4" y="T5"/>
                  </a:cxn>
                  <a:cxn ang="0">
                    <a:pos x="T6" y="T7"/>
                  </a:cxn>
                  <a:cxn ang="0">
                    <a:pos x="T8" y="T9"/>
                  </a:cxn>
                  <a:cxn ang="0">
                    <a:pos x="T10" y="T11"/>
                  </a:cxn>
                  <a:cxn ang="0">
                    <a:pos x="T12" y="T13"/>
                  </a:cxn>
                </a:cxnLst>
                <a:rect l="0" t="0" r="r" b="b"/>
                <a:pathLst>
                  <a:path w="81" h="30">
                    <a:moveTo>
                      <a:pt x="10" y="20"/>
                    </a:moveTo>
                    <a:cubicBezTo>
                      <a:pt x="10" y="20"/>
                      <a:pt x="0" y="14"/>
                      <a:pt x="10" y="9"/>
                    </a:cubicBezTo>
                    <a:cubicBezTo>
                      <a:pt x="24" y="8"/>
                      <a:pt x="24" y="8"/>
                      <a:pt x="24" y="8"/>
                    </a:cubicBezTo>
                    <a:cubicBezTo>
                      <a:pt x="24" y="8"/>
                      <a:pt x="31" y="0"/>
                      <a:pt x="38" y="8"/>
                    </a:cubicBezTo>
                    <a:cubicBezTo>
                      <a:pt x="38" y="8"/>
                      <a:pt x="76" y="5"/>
                      <a:pt x="76" y="14"/>
                    </a:cubicBezTo>
                    <a:cubicBezTo>
                      <a:pt x="76" y="14"/>
                      <a:pt x="81" y="24"/>
                      <a:pt x="67" y="26"/>
                    </a:cubicBezTo>
                    <a:cubicBezTo>
                      <a:pt x="67" y="26"/>
                      <a:pt x="13" y="30"/>
                      <a:pt x="10"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4" name="Freeform 181">
                <a:extLst>
                  <a:ext uri="{FF2B5EF4-FFF2-40B4-BE49-F238E27FC236}">
                    <a16:creationId xmlns:a16="http://schemas.microsoft.com/office/drawing/2014/main" id="{2156243C-3F03-44C2-A1F2-0FFDB8E0A6DB}"/>
                  </a:ext>
                </a:extLst>
              </p:cNvPr>
              <p:cNvSpPr>
                <a:spLocks/>
              </p:cNvSpPr>
              <p:nvPr/>
            </p:nvSpPr>
            <p:spPr bwMode="auto">
              <a:xfrm>
                <a:off x="2296" y="1558"/>
                <a:ext cx="4" cy="5"/>
              </a:xfrm>
              <a:custGeom>
                <a:avLst/>
                <a:gdLst>
                  <a:gd name="T0" fmla="*/ 4 w 13"/>
                  <a:gd name="T1" fmla="*/ 9 h 15"/>
                  <a:gd name="T2" fmla="*/ 13 w 13"/>
                  <a:gd name="T3" fmla="*/ 5 h 15"/>
                  <a:gd name="T4" fmla="*/ 4 w 13"/>
                  <a:gd name="T5" fmla="*/ 9 h 15"/>
                </a:gdLst>
                <a:ahLst/>
                <a:cxnLst>
                  <a:cxn ang="0">
                    <a:pos x="T0" y="T1"/>
                  </a:cxn>
                  <a:cxn ang="0">
                    <a:pos x="T2" y="T3"/>
                  </a:cxn>
                  <a:cxn ang="0">
                    <a:pos x="T4" y="T5"/>
                  </a:cxn>
                </a:cxnLst>
                <a:rect l="0" t="0" r="r" b="b"/>
                <a:pathLst>
                  <a:path w="13" h="15">
                    <a:moveTo>
                      <a:pt x="4" y="9"/>
                    </a:moveTo>
                    <a:cubicBezTo>
                      <a:pt x="4" y="9"/>
                      <a:pt x="0" y="0"/>
                      <a:pt x="13" y="5"/>
                    </a:cubicBezTo>
                    <a:cubicBezTo>
                      <a:pt x="13" y="5"/>
                      <a:pt x="10" y="15"/>
                      <a:pt x="4"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5" name="Freeform 182">
                <a:extLst>
                  <a:ext uri="{FF2B5EF4-FFF2-40B4-BE49-F238E27FC236}">
                    <a16:creationId xmlns:a16="http://schemas.microsoft.com/office/drawing/2014/main" id="{74361B43-9D7B-438E-A109-5F4219EB1E25}"/>
                  </a:ext>
                </a:extLst>
              </p:cNvPr>
              <p:cNvSpPr>
                <a:spLocks/>
              </p:cNvSpPr>
              <p:nvPr/>
            </p:nvSpPr>
            <p:spPr bwMode="auto">
              <a:xfrm>
                <a:off x="2292" y="1663"/>
                <a:ext cx="8" cy="7"/>
              </a:xfrm>
              <a:custGeom>
                <a:avLst/>
                <a:gdLst>
                  <a:gd name="T0" fmla="*/ 0 w 24"/>
                  <a:gd name="T1" fmla="*/ 12 h 22"/>
                  <a:gd name="T2" fmla="*/ 24 w 24"/>
                  <a:gd name="T3" fmla="*/ 11 h 22"/>
                  <a:gd name="T4" fmla="*/ 0 w 24"/>
                  <a:gd name="T5" fmla="*/ 12 h 22"/>
                </a:gdLst>
                <a:ahLst/>
                <a:cxnLst>
                  <a:cxn ang="0">
                    <a:pos x="T0" y="T1"/>
                  </a:cxn>
                  <a:cxn ang="0">
                    <a:pos x="T2" y="T3"/>
                  </a:cxn>
                  <a:cxn ang="0">
                    <a:pos x="T4" y="T5"/>
                  </a:cxn>
                </a:cxnLst>
                <a:rect l="0" t="0" r="r" b="b"/>
                <a:pathLst>
                  <a:path w="24" h="22">
                    <a:moveTo>
                      <a:pt x="0" y="12"/>
                    </a:moveTo>
                    <a:cubicBezTo>
                      <a:pt x="0" y="12"/>
                      <a:pt x="6" y="0"/>
                      <a:pt x="24" y="11"/>
                    </a:cubicBezTo>
                    <a:cubicBezTo>
                      <a:pt x="24" y="11"/>
                      <a:pt x="7" y="22"/>
                      <a:pt x="0"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6" name="Freeform 183">
                <a:extLst>
                  <a:ext uri="{FF2B5EF4-FFF2-40B4-BE49-F238E27FC236}">
                    <a16:creationId xmlns:a16="http://schemas.microsoft.com/office/drawing/2014/main" id="{FA8914FC-0F9F-428A-9E54-677DA956EE52}"/>
                  </a:ext>
                </a:extLst>
              </p:cNvPr>
              <p:cNvSpPr>
                <a:spLocks/>
              </p:cNvSpPr>
              <p:nvPr/>
            </p:nvSpPr>
            <p:spPr bwMode="auto">
              <a:xfrm>
                <a:off x="2238" y="1643"/>
                <a:ext cx="16" cy="15"/>
              </a:xfrm>
              <a:custGeom>
                <a:avLst/>
                <a:gdLst>
                  <a:gd name="T0" fmla="*/ 27 w 47"/>
                  <a:gd name="T1" fmla="*/ 22 h 45"/>
                  <a:gd name="T2" fmla="*/ 11 w 47"/>
                  <a:gd name="T3" fmla="*/ 19 h 45"/>
                  <a:gd name="T4" fmla="*/ 24 w 47"/>
                  <a:gd name="T5" fmla="*/ 12 h 45"/>
                  <a:gd name="T6" fmla="*/ 37 w 47"/>
                  <a:gd name="T7" fmla="*/ 17 h 45"/>
                  <a:gd name="T8" fmla="*/ 46 w 47"/>
                  <a:gd name="T9" fmla="*/ 26 h 45"/>
                  <a:gd name="T10" fmla="*/ 27 w 47"/>
                  <a:gd name="T11" fmla="*/ 22 h 45"/>
                </a:gdLst>
                <a:ahLst/>
                <a:cxnLst>
                  <a:cxn ang="0">
                    <a:pos x="T0" y="T1"/>
                  </a:cxn>
                  <a:cxn ang="0">
                    <a:pos x="T2" y="T3"/>
                  </a:cxn>
                  <a:cxn ang="0">
                    <a:pos x="T4" y="T5"/>
                  </a:cxn>
                  <a:cxn ang="0">
                    <a:pos x="T6" y="T7"/>
                  </a:cxn>
                  <a:cxn ang="0">
                    <a:pos x="T8" y="T9"/>
                  </a:cxn>
                  <a:cxn ang="0">
                    <a:pos x="T10" y="T11"/>
                  </a:cxn>
                </a:cxnLst>
                <a:rect l="0" t="0" r="r" b="b"/>
                <a:pathLst>
                  <a:path w="47" h="45">
                    <a:moveTo>
                      <a:pt x="27" y="22"/>
                    </a:moveTo>
                    <a:cubicBezTo>
                      <a:pt x="27" y="22"/>
                      <a:pt x="14" y="23"/>
                      <a:pt x="11" y="19"/>
                    </a:cubicBezTo>
                    <a:cubicBezTo>
                      <a:pt x="11" y="19"/>
                      <a:pt x="0" y="0"/>
                      <a:pt x="24" y="12"/>
                    </a:cubicBezTo>
                    <a:cubicBezTo>
                      <a:pt x="24" y="12"/>
                      <a:pt x="37" y="13"/>
                      <a:pt x="37" y="17"/>
                    </a:cubicBezTo>
                    <a:cubicBezTo>
                      <a:pt x="37" y="17"/>
                      <a:pt x="47" y="17"/>
                      <a:pt x="46" y="26"/>
                    </a:cubicBezTo>
                    <a:cubicBezTo>
                      <a:pt x="46" y="26"/>
                      <a:pt x="42" y="45"/>
                      <a:pt x="27"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7" name="Freeform 184">
                <a:extLst>
                  <a:ext uri="{FF2B5EF4-FFF2-40B4-BE49-F238E27FC236}">
                    <a16:creationId xmlns:a16="http://schemas.microsoft.com/office/drawing/2014/main" id="{9BD2B456-809B-4D6D-B13D-8D0EF2BD3E59}"/>
                  </a:ext>
                </a:extLst>
              </p:cNvPr>
              <p:cNvSpPr>
                <a:spLocks/>
              </p:cNvSpPr>
              <p:nvPr/>
            </p:nvSpPr>
            <p:spPr bwMode="auto">
              <a:xfrm>
                <a:off x="2231" y="1637"/>
                <a:ext cx="5" cy="7"/>
              </a:xfrm>
              <a:custGeom>
                <a:avLst/>
                <a:gdLst>
                  <a:gd name="T0" fmla="*/ 0 w 14"/>
                  <a:gd name="T1" fmla="*/ 14 h 20"/>
                  <a:gd name="T2" fmla="*/ 14 w 14"/>
                  <a:gd name="T3" fmla="*/ 9 h 20"/>
                  <a:gd name="T4" fmla="*/ 0 w 14"/>
                  <a:gd name="T5" fmla="*/ 14 h 20"/>
                </a:gdLst>
                <a:ahLst/>
                <a:cxnLst>
                  <a:cxn ang="0">
                    <a:pos x="T0" y="T1"/>
                  </a:cxn>
                  <a:cxn ang="0">
                    <a:pos x="T2" y="T3"/>
                  </a:cxn>
                  <a:cxn ang="0">
                    <a:pos x="T4" y="T5"/>
                  </a:cxn>
                </a:cxnLst>
                <a:rect l="0" t="0" r="r" b="b"/>
                <a:pathLst>
                  <a:path w="14" h="20">
                    <a:moveTo>
                      <a:pt x="0" y="14"/>
                    </a:moveTo>
                    <a:cubicBezTo>
                      <a:pt x="0" y="14"/>
                      <a:pt x="6" y="0"/>
                      <a:pt x="14" y="9"/>
                    </a:cubicBezTo>
                    <a:cubicBezTo>
                      <a:pt x="14" y="9"/>
                      <a:pt x="14" y="20"/>
                      <a:pt x="0"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8" name="Freeform 185">
                <a:extLst>
                  <a:ext uri="{FF2B5EF4-FFF2-40B4-BE49-F238E27FC236}">
                    <a16:creationId xmlns:a16="http://schemas.microsoft.com/office/drawing/2014/main" id="{410D8749-1DA4-48B8-B670-55DD45D1F5E7}"/>
                  </a:ext>
                </a:extLst>
              </p:cNvPr>
              <p:cNvSpPr>
                <a:spLocks/>
              </p:cNvSpPr>
              <p:nvPr/>
            </p:nvSpPr>
            <p:spPr bwMode="auto">
              <a:xfrm>
                <a:off x="2218" y="1650"/>
                <a:ext cx="24" cy="11"/>
              </a:xfrm>
              <a:custGeom>
                <a:avLst/>
                <a:gdLst>
                  <a:gd name="T0" fmla="*/ 16 w 74"/>
                  <a:gd name="T1" fmla="*/ 12 h 34"/>
                  <a:gd name="T2" fmla="*/ 14 w 74"/>
                  <a:gd name="T3" fmla="*/ 1 h 34"/>
                  <a:gd name="T4" fmla="*/ 49 w 74"/>
                  <a:gd name="T5" fmla="*/ 6 h 34"/>
                  <a:gd name="T6" fmla="*/ 56 w 74"/>
                  <a:gd name="T7" fmla="*/ 13 h 34"/>
                  <a:gd name="T8" fmla="*/ 56 w 74"/>
                  <a:gd name="T9" fmla="*/ 24 h 34"/>
                  <a:gd name="T10" fmla="*/ 35 w 74"/>
                  <a:gd name="T11" fmla="*/ 22 h 34"/>
                  <a:gd name="T12" fmla="*/ 16 w 74"/>
                  <a:gd name="T13" fmla="*/ 12 h 34"/>
                </a:gdLst>
                <a:ahLst/>
                <a:cxnLst>
                  <a:cxn ang="0">
                    <a:pos x="T0" y="T1"/>
                  </a:cxn>
                  <a:cxn ang="0">
                    <a:pos x="T2" y="T3"/>
                  </a:cxn>
                  <a:cxn ang="0">
                    <a:pos x="T4" y="T5"/>
                  </a:cxn>
                  <a:cxn ang="0">
                    <a:pos x="T6" y="T7"/>
                  </a:cxn>
                  <a:cxn ang="0">
                    <a:pos x="T8" y="T9"/>
                  </a:cxn>
                  <a:cxn ang="0">
                    <a:pos x="T10" y="T11"/>
                  </a:cxn>
                  <a:cxn ang="0">
                    <a:pos x="T12" y="T13"/>
                  </a:cxn>
                </a:cxnLst>
                <a:rect l="0" t="0" r="r" b="b"/>
                <a:pathLst>
                  <a:path w="74" h="34">
                    <a:moveTo>
                      <a:pt x="16" y="12"/>
                    </a:moveTo>
                    <a:cubicBezTo>
                      <a:pt x="16" y="12"/>
                      <a:pt x="0" y="9"/>
                      <a:pt x="14" y="1"/>
                    </a:cubicBezTo>
                    <a:cubicBezTo>
                      <a:pt x="14" y="1"/>
                      <a:pt x="49" y="0"/>
                      <a:pt x="49" y="6"/>
                    </a:cubicBezTo>
                    <a:cubicBezTo>
                      <a:pt x="49" y="6"/>
                      <a:pt x="56" y="9"/>
                      <a:pt x="56" y="13"/>
                    </a:cubicBezTo>
                    <a:cubicBezTo>
                      <a:pt x="56" y="13"/>
                      <a:pt x="74" y="15"/>
                      <a:pt x="56" y="24"/>
                    </a:cubicBezTo>
                    <a:cubicBezTo>
                      <a:pt x="56" y="24"/>
                      <a:pt x="37" y="34"/>
                      <a:pt x="35" y="22"/>
                    </a:cubicBezTo>
                    <a:cubicBezTo>
                      <a:pt x="35" y="22"/>
                      <a:pt x="18" y="24"/>
                      <a:pt x="16"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9" name="Freeform 186">
                <a:extLst>
                  <a:ext uri="{FF2B5EF4-FFF2-40B4-BE49-F238E27FC236}">
                    <a16:creationId xmlns:a16="http://schemas.microsoft.com/office/drawing/2014/main" id="{7E93AFCF-2A08-43B1-9C5D-3C1A92196693}"/>
                  </a:ext>
                </a:extLst>
              </p:cNvPr>
              <p:cNvSpPr>
                <a:spLocks/>
              </p:cNvSpPr>
              <p:nvPr/>
            </p:nvSpPr>
            <p:spPr bwMode="auto">
              <a:xfrm>
                <a:off x="2187" y="1670"/>
                <a:ext cx="22" cy="19"/>
              </a:xfrm>
              <a:custGeom>
                <a:avLst/>
                <a:gdLst>
                  <a:gd name="T0" fmla="*/ 11 w 68"/>
                  <a:gd name="T1" fmla="*/ 18 h 57"/>
                  <a:gd name="T2" fmla="*/ 53 w 68"/>
                  <a:gd name="T3" fmla="*/ 4 h 57"/>
                  <a:gd name="T4" fmla="*/ 54 w 68"/>
                  <a:gd name="T5" fmla="*/ 32 h 57"/>
                  <a:gd name="T6" fmla="*/ 43 w 68"/>
                  <a:gd name="T7" fmla="*/ 43 h 57"/>
                  <a:gd name="T8" fmla="*/ 27 w 68"/>
                  <a:gd name="T9" fmla="*/ 48 h 57"/>
                  <a:gd name="T10" fmla="*/ 11 w 68"/>
                  <a:gd name="T11" fmla="*/ 18 h 57"/>
                </a:gdLst>
                <a:ahLst/>
                <a:cxnLst>
                  <a:cxn ang="0">
                    <a:pos x="T0" y="T1"/>
                  </a:cxn>
                  <a:cxn ang="0">
                    <a:pos x="T2" y="T3"/>
                  </a:cxn>
                  <a:cxn ang="0">
                    <a:pos x="T4" y="T5"/>
                  </a:cxn>
                  <a:cxn ang="0">
                    <a:pos x="T6" y="T7"/>
                  </a:cxn>
                  <a:cxn ang="0">
                    <a:pos x="T8" y="T9"/>
                  </a:cxn>
                  <a:cxn ang="0">
                    <a:pos x="T10" y="T11"/>
                  </a:cxn>
                </a:cxnLst>
                <a:rect l="0" t="0" r="r" b="b"/>
                <a:pathLst>
                  <a:path w="68" h="57">
                    <a:moveTo>
                      <a:pt x="11" y="18"/>
                    </a:moveTo>
                    <a:cubicBezTo>
                      <a:pt x="11" y="18"/>
                      <a:pt x="15" y="0"/>
                      <a:pt x="53" y="4"/>
                    </a:cubicBezTo>
                    <a:cubicBezTo>
                      <a:pt x="53" y="4"/>
                      <a:pt x="68" y="12"/>
                      <a:pt x="54" y="32"/>
                    </a:cubicBezTo>
                    <a:cubicBezTo>
                      <a:pt x="54" y="32"/>
                      <a:pt x="44" y="36"/>
                      <a:pt x="43" y="43"/>
                    </a:cubicBezTo>
                    <a:cubicBezTo>
                      <a:pt x="43" y="43"/>
                      <a:pt x="40" y="57"/>
                      <a:pt x="27" y="48"/>
                    </a:cubicBezTo>
                    <a:cubicBezTo>
                      <a:pt x="27" y="48"/>
                      <a:pt x="0" y="44"/>
                      <a:pt x="11"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0" name="Freeform 187">
                <a:extLst>
                  <a:ext uri="{FF2B5EF4-FFF2-40B4-BE49-F238E27FC236}">
                    <a16:creationId xmlns:a16="http://schemas.microsoft.com/office/drawing/2014/main" id="{51A2F274-F5C3-4FE6-9AFE-F138563D147F}"/>
                  </a:ext>
                </a:extLst>
              </p:cNvPr>
              <p:cNvSpPr>
                <a:spLocks/>
              </p:cNvSpPr>
              <p:nvPr/>
            </p:nvSpPr>
            <p:spPr bwMode="auto">
              <a:xfrm>
                <a:off x="2123" y="1660"/>
                <a:ext cx="40" cy="17"/>
              </a:xfrm>
              <a:custGeom>
                <a:avLst/>
                <a:gdLst>
                  <a:gd name="T0" fmla="*/ 26 w 120"/>
                  <a:gd name="T1" fmla="*/ 42 h 52"/>
                  <a:gd name="T2" fmla="*/ 39 w 120"/>
                  <a:gd name="T3" fmla="*/ 42 h 52"/>
                  <a:gd name="T4" fmla="*/ 55 w 120"/>
                  <a:gd name="T5" fmla="*/ 42 h 52"/>
                  <a:gd name="T6" fmla="*/ 89 w 120"/>
                  <a:gd name="T7" fmla="*/ 21 h 52"/>
                  <a:gd name="T8" fmla="*/ 110 w 120"/>
                  <a:gd name="T9" fmla="*/ 10 h 52"/>
                  <a:gd name="T10" fmla="*/ 105 w 120"/>
                  <a:gd name="T11" fmla="*/ 0 h 52"/>
                  <a:gd name="T12" fmla="*/ 67 w 120"/>
                  <a:gd name="T13" fmla="*/ 5 h 52"/>
                  <a:gd name="T14" fmla="*/ 30 w 120"/>
                  <a:gd name="T15" fmla="*/ 14 h 52"/>
                  <a:gd name="T16" fmla="*/ 10 w 120"/>
                  <a:gd name="T17" fmla="*/ 25 h 52"/>
                  <a:gd name="T18" fmla="*/ 12 w 120"/>
                  <a:gd name="T19" fmla="*/ 36 h 52"/>
                  <a:gd name="T20" fmla="*/ 26 w 120"/>
                  <a:gd name="T21" fmla="*/ 4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0" h="52">
                    <a:moveTo>
                      <a:pt x="26" y="42"/>
                    </a:moveTo>
                    <a:cubicBezTo>
                      <a:pt x="39" y="42"/>
                      <a:pt x="39" y="42"/>
                      <a:pt x="39" y="42"/>
                    </a:cubicBezTo>
                    <a:cubicBezTo>
                      <a:pt x="39" y="42"/>
                      <a:pt x="49" y="50"/>
                      <a:pt x="55" y="42"/>
                    </a:cubicBezTo>
                    <a:cubicBezTo>
                      <a:pt x="55" y="42"/>
                      <a:pt x="77" y="39"/>
                      <a:pt x="89" y="21"/>
                    </a:cubicBezTo>
                    <a:cubicBezTo>
                      <a:pt x="89" y="21"/>
                      <a:pt x="105" y="27"/>
                      <a:pt x="110" y="10"/>
                    </a:cubicBezTo>
                    <a:cubicBezTo>
                      <a:pt x="110" y="10"/>
                      <a:pt x="120" y="1"/>
                      <a:pt x="105" y="0"/>
                    </a:cubicBezTo>
                    <a:cubicBezTo>
                      <a:pt x="105" y="0"/>
                      <a:pt x="73" y="0"/>
                      <a:pt x="67" y="5"/>
                    </a:cubicBezTo>
                    <a:cubicBezTo>
                      <a:pt x="67" y="5"/>
                      <a:pt x="29" y="0"/>
                      <a:pt x="30" y="14"/>
                    </a:cubicBezTo>
                    <a:cubicBezTo>
                      <a:pt x="30" y="14"/>
                      <a:pt x="20" y="23"/>
                      <a:pt x="10" y="25"/>
                    </a:cubicBezTo>
                    <a:cubicBezTo>
                      <a:pt x="0" y="27"/>
                      <a:pt x="5" y="36"/>
                      <a:pt x="12" y="36"/>
                    </a:cubicBezTo>
                    <a:cubicBezTo>
                      <a:pt x="12" y="36"/>
                      <a:pt x="17" y="52"/>
                      <a:pt x="26" y="4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1" name="Freeform 188">
                <a:extLst>
                  <a:ext uri="{FF2B5EF4-FFF2-40B4-BE49-F238E27FC236}">
                    <a16:creationId xmlns:a16="http://schemas.microsoft.com/office/drawing/2014/main" id="{48F87596-468D-4E78-8C7F-E40287D21C91}"/>
                  </a:ext>
                </a:extLst>
              </p:cNvPr>
              <p:cNvSpPr>
                <a:spLocks/>
              </p:cNvSpPr>
              <p:nvPr/>
            </p:nvSpPr>
            <p:spPr bwMode="auto">
              <a:xfrm>
                <a:off x="2214" y="1784"/>
                <a:ext cx="5" cy="6"/>
              </a:xfrm>
              <a:custGeom>
                <a:avLst/>
                <a:gdLst>
                  <a:gd name="T0" fmla="*/ 0 w 17"/>
                  <a:gd name="T1" fmla="*/ 12 h 18"/>
                  <a:gd name="T2" fmla="*/ 12 w 17"/>
                  <a:gd name="T3" fmla="*/ 4 h 18"/>
                  <a:gd name="T4" fmla="*/ 0 w 17"/>
                  <a:gd name="T5" fmla="*/ 12 h 18"/>
                </a:gdLst>
                <a:ahLst/>
                <a:cxnLst>
                  <a:cxn ang="0">
                    <a:pos x="T0" y="T1"/>
                  </a:cxn>
                  <a:cxn ang="0">
                    <a:pos x="T2" y="T3"/>
                  </a:cxn>
                  <a:cxn ang="0">
                    <a:pos x="T4" y="T5"/>
                  </a:cxn>
                </a:cxnLst>
                <a:rect l="0" t="0" r="r" b="b"/>
                <a:pathLst>
                  <a:path w="17" h="18">
                    <a:moveTo>
                      <a:pt x="0" y="12"/>
                    </a:moveTo>
                    <a:cubicBezTo>
                      <a:pt x="0" y="12"/>
                      <a:pt x="2" y="0"/>
                      <a:pt x="12" y="4"/>
                    </a:cubicBezTo>
                    <a:cubicBezTo>
                      <a:pt x="12" y="4"/>
                      <a:pt x="17" y="18"/>
                      <a:pt x="0"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2" name="Freeform 189">
                <a:extLst>
                  <a:ext uri="{FF2B5EF4-FFF2-40B4-BE49-F238E27FC236}">
                    <a16:creationId xmlns:a16="http://schemas.microsoft.com/office/drawing/2014/main" id="{1FB85882-7B41-4FCB-91E8-3584228AB2CE}"/>
                  </a:ext>
                </a:extLst>
              </p:cNvPr>
              <p:cNvSpPr>
                <a:spLocks/>
              </p:cNvSpPr>
              <p:nvPr/>
            </p:nvSpPr>
            <p:spPr bwMode="auto">
              <a:xfrm>
                <a:off x="2190" y="1779"/>
                <a:ext cx="24" cy="18"/>
              </a:xfrm>
              <a:custGeom>
                <a:avLst/>
                <a:gdLst>
                  <a:gd name="T0" fmla="*/ 24 w 75"/>
                  <a:gd name="T1" fmla="*/ 40 h 53"/>
                  <a:gd name="T2" fmla="*/ 13 w 75"/>
                  <a:gd name="T3" fmla="*/ 37 h 53"/>
                  <a:gd name="T4" fmla="*/ 27 w 75"/>
                  <a:gd name="T5" fmla="*/ 32 h 53"/>
                  <a:gd name="T6" fmla="*/ 25 w 75"/>
                  <a:gd name="T7" fmla="*/ 23 h 53"/>
                  <a:gd name="T8" fmla="*/ 16 w 75"/>
                  <a:gd name="T9" fmla="*/ 17 h 53"/>
                  <a:gd name="T10" fmla="*/ 56 w 75"/>
                  <a:gd name="T11" fmla="*/ 11 h 53"/>
                  <a:gd name="T12" fmla="*/ 67 w 75"/>
                  <a:gd name="T13" fmla="*/ 14 h 53"/>
                  <a:gd name="T14" fmla="*/ 62 w 75"/>
                  <a:gd name="T15" fmla="*/ 24 h 53"/>
                  <a:gd name="T16" fmla="*/ 38 w 75"/>
                  <a:gd name="T17" fmla="*/ 31 h 53"/>
                  <a:gd name="T18" fmla="*/ 24 w 75"/>
                  <a:gd name="T19" fmla="*/ 4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5" h="53">
                    <a:moveTo>
                      <a:pt x="24" y="40"/>
                    </a:moveTo>
                    <a:cubicBezTo>
                      <a:pt x="24" y="40"/>
                      <a:pt x="15" y="53"/>
                      <a:pt x="13" y="37"/>
                    </a:cubicBezTo>
                    <a:cubicBezTo>
                      <a:pt x="13" y="37"/>
                      <a:pt x="11" y="31"/>
                      <a:pt x="27" y="32"/>
                    </a:cubicBezTo>
                    <a:cubicBezTo>
                      <a:pt x="27" y="32"/>
                      <a:pt x="38" y="23"/>
                      <a:pt x="25" y="23"/>
                    </a:cubicBezTo>
                    <a:cubicBezTo>
                      <a:pt x="25" y="23"/>
                      <a:pt x="0" y="28"/>
                      <a:pt x="16" y="17"/>
                    </a:cubicBezTo>
                    <a:cubicBezTo>
                      <a:pt x="16" y="17"/>
                      <a:pt x="28" y="11"/>
                      <a:pt x="56" y="11"/>
                    </a:cubicBezTo>
                    <a:cubicBezTo>
                      <a:pt x="56" y="11"/>
                      <a:pt x="75" y="0"/>
                      <a:pt x="67" y="14"/>
                    </a:cubicBezTo>
                    <a:cubicBezTo>
                      <a:pt x="62" y="24"/>
                      <a:pt x="62" y="24"/>
                      <a:pt x="62" y="24"/>
                    </a:cubicBezTo>
                    <a:cubicBezTo>
                      <a:pt x="62" y="24"/>
                      <a:pt x="55" y="31"/>
                      <a:pt x="38" y="31"/>
                    </a:cubicBezTo>
                    <a:cubicBezTo>
                      <a:pt x="38" y="31"/>
                      <a:pt x="38" y="42"/>
                      <a:pt x="24"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3" name="Freeform 190">
                <a:extLst>
                  <a:ext uri="{FF2B5EF4-FFF2-40B4-BE49-F238E27FC236}">
                    <a16:creationId xmlns:a16="http://schemas.microsoft.com/office/drawing/2014/main" id="{4511409C-A540-41CB-8716-5211636C399B}"/>
                  </a:ext>
                </a:extLst>
              </p:cNvPr>
              <p:cNvSpPr>
                <a:spLocks/>
              </p:cNvSpPr>
              <p:nvPr/>
            </p:nvSpPr>
            <p:spPr bwMode="auto">
              <a:xfrm>
                <a:off x="2202" y="1862"/>
                <a:ext cx="4" cy="6"/>
              </a:xfrm>
              <a:custGeom>
                <a:avLst/>
                <a:gdLst>
                  <a:gd name="T0" fmla="*/ 0 w 13"/>
                  <a:gd name="T1" fmla="*/ 10 h 19"/>
                  <a:gd name="T2" fmla="*/ 13 w 13"/>
                  <a:gd name="T3" fmla="*/ 7 h 19"/>
                  <a:gd name="T4" fmla="*/ 0 w 13"/>
                  <a:gd name="T5" fmla="*/ 10 h 19"/>
                </a:gdLst>
                <a:ahLst/>
                <a:cxnLst>
                  <a:cxn ang="0">
                    <a:pos x="T0" y="T1"/>
                  </a:cxn>
                  <a:cxn ang="0">
                    <a:pos x="T2" y="T3"/>
                  </a:cxn>
                  <a:cxn ang="0">
                    <a:pos x="T4" y="T5"/>
                  </a:cxn>
                </a:cxnLst>
                <a:rect l="0" t="0" r="r" b="b"/>
                <a:pathLst>
                  <a:path w="13" h="19">
                    <a:moveTo>
                      <a:pt x="0" y="10"/>
                    </a:moveTo>
                    <a:cubicBezTo>
                      <a:pt x="0" y="10"/>
                      <a:pt x="1" y="0"/>
                      <a:pt x="13" y="7"/>
                    </a:cubicBezTo>
                    <a:cubicBezTo>
                      <a:pt x="13" y="7"/>
                      <a:pt x="10" y="19"/>
                      <a:pt x="0"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4" name="Freeform 191">
                <a:extLst>
                  <a:ext uri="{FF2B5EF4-FFF2-40B4-BE49-F238E27FC236}">
                    <a16:creationId xmlns:a16="http://schemas.microsoft.com/office/drawing/2014/main" id="{C4A778D4-5667-407F-AB2D-6683E388E240}"/>
                  </a:ext>
                </a:extLst>
              </p:cNvPr>
              <p:cNvSpPr>
                <a:spLocks/>
              </p:cNvSpPr>
              <p:nvPr/>
            </p:nvSpPr>
            <p:spPr bwMode="auto">
              <a:xfrm>
                <a:off x="2156" y="1841"/>
                <a:ext cx="28" cy="15"/>
              </a:xfrm>
              <a:custGeom>
                <a:avLst/>
                <a:gdLst>
                  <a:gd name="T0" fmla="*/ 61 w 83"/>
                  <a:gd name="T1" fmla="*/ 32 h 48"/>
                  <a:gd name="T2" fmla="*/ 48 w 83"/>
                  <a:gd name="T3" fmla="*/ 27 h 48"/>
                  <a:gd name="T4" fmla="*/ 23 w 83"/>
                  <a:gd name="T5" fmla="*/ 21 h 48"/>
                  <a:gd name="T6" fmla="*/ 13 w 83"/>
                  <a:gd name="T7" fmla="*/ 12 h 48"/>
                  <a:gd name="T8" fmla="*/ 22 w 83"/>
                  <a:gd name="T9" fmla="*/ 3 h 48"/>
                  <a:gd name="T10" fmla="*/ 63 w 83"/>
                  <a:gd name="T11" fmla="*/ 10 h 48"/>
                  <a:gd name="T12" fmla="*/ 72 w 83"/>
                  <a:gd name="T13" fmla="*/ 21 h 48"/>
                  <a:gd name="T14" fmla="*/ 61 w 83"/>
                  <a:gd name="T15" fmla="*/ 32 h 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3" h="48">
                    <a:moveTo>
                      <a:pt x="61" y="32"/>
                    </a:moveTo>
                    <a:cubicBezTo>
                      <a:pt x="61" y="32"/>
                      <a:pt x="51" y="31"/>
                      <a:pt x="48" y="27"/>
                    </a:cubicBezTo>
                    <a:cubicBezTo>
                      <a:pt x="48" y="27"/>
                      <a:pt x="26" y="27"/>
                      <a:pt x="23" y="21"/>
                    </a:cubicBezTo>
                    <a:cubicBezTo>
                      <a:pt x="23" y="21"/>
                      <a:pt x="0" y="22"/>
                      <a:pt x="13" y="12"/>
                    </a:cubicBezTo>
                    <a:cubicBezTo>
                      <a:pt x="13" y="12"/>
                      <a:pt x="17" y="4"/>
                      <a:pt x="22" y="3"/>
                    </a:cubicBezTo>
                    <a:cubicBezTo>
                      <a:pt x="22" y="3"/>
                      <a:pt x="60" y="0"/>
                      <a:pt x="63" y="10"/>
                    </a:cubicBezTo>
                    <a:cubicBezTo>
                      <a:pt x="63" y="10"/>
                      <a:pt x="73" y="17"/>
                      <a:pt x="72" y="21"/>
                    </a:cubicBezTo>
                    <a:cubicBezTo>
                      <a:pt x="72" y="21"/>
                      <a:pt x="83" y="48"/>
                      <a:pt x="61" y="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5" name="Freeform 192">
                <a:extLst>
                  <a:ext uri="{FF2B5EF4-FFF2-40B4-BE49-F238E27FC236}">
                    <a16:creationId xmlns:a16="http://schemas.microsoft.com/office/drawing/2014/main" id="{CFFCECA5-6A1B-4225-9D8C-EBC555869333}"/>
                  </a:ext>
                </a:extLst>
              </p:cNvPr>
              <p:cNvSpPr>
                <a:spLocks/>
              </p:cNvSpPr>
              <p:nvPr/>
            </p:nvSpPr>
            <p:spPr bwMode="auto">
              <a:xfrm>
                <a:off x="2067" y="1605"/>
                <a:ext cx="125" cy="56"/>
              </a:xfrm>
              <a:custGeom>
                <a:avLst/>
                <a:gdLst>
                  <a:gd name="T0" fmla="*/ 87 w 381"/>
                  <a:gd name="T1" fmla="*/ 127 h 169"/>
                  <a:gd name="T2" fmla="*/ 58 w 381"/>
                  <a:gd name="T3" fmla="*/ 127 h 169"/>
                  <a:gd name="T4" fmla="*/ 38 w 381"/>
                  <a:gd name="T5" fmla="*/ 133 h 169"/>
                  <a:gd name="T6" fmla="*/ 23 w 381"/>
                  <a:gd name="T7" fmla="*/ 134 h 169"/>
                  <a:gd name="T8" fmla="*/ 0 w 381"/>
                  <a:gd name="T9" fmla="*/ 133 h 169"/>
                  <a:gd name="T10" fmla="*/ 60 w 381"/>
                  <a:gd name="T11" fmla="*/ 108 h 169"/>
                  <a:gd name="T12" fmla="*/ 58 w 381"/>
                  <a:gd name="T13" fmla="*/ 101 h 169"/>
                  <a:gd name="T14" fmla="*/ 59 w 381"/>
                  <a:gd name="T15" fmla="*/ 62 h 169"/>
                  <a:gd name="T16" fmla="*/ 68 w 381"/>
                  <a:gd name="T17" fmla="*/ 19 h 169"/>
                  <a:gd name="T18" fmla="*/ 78 w 381"/>
                  <a:gd name="T19" fmla="*/ 9 h 169"/>
                  <a:gd name="T20" fmla="*/ 87 w 381"/>
                  <a:gd name="T21" fmla="*/ 7 h 169"/>
                  <a:gd name="T22" fmla="*/ 111 w 381"/>
                  <a:gd name="T23" fmla="*/ 19 h 169"/>
                  <a:gd name="T24" fmla="*/ 109 w 381"/>
                  <a:gd name="T25" fmla="*/ 27 h 169"/>
                  <a:gd name="T26" fmla="*/ 134 w 381"/>
                  <a:gd name="T27" fmla="*/ 38 h 169"/>
                  <a:gd name="T28" fmla="*/ 160 w 381"/>
                  <a:gd name="T29" fmla="*/ 39 h 169"/>
                  <a:gd name="T30" fmla="*/ 208 w 381"/>
                  <a:gd name="T31" fmla="*/ 54 h 169"/>
                  <a:gd name="T32" fmla="*/ 290 w 381"/>
                  <a:gd name="T33" fmla="*/ 90 h 169"/>
                  <a:gd name="T34" fmla="*/ 284 w 381"/>
                  <a:gd name="T35" fmla="*/ 105 h 169"/>
                  <a:gd name="T36" fmla="*/ 295 w 381"/>
                  <a:gd name="T37" fmla="*/ 109 h 169"/>
                  <a:gd name="T38" fmla="*/ 363 w 381"/>
                  <a:gd name="T39" fmla="*/ 118 h 169"/>
                  <a:gd name="T40" fmla="*/ 366 w 381"/>
                  <a:gd name="T41" fmla="*/ 130 h 169"/>
                  <a:gd name="T42" fmla="*/ 339 w 381"/>
                  <a:gd name="T43" fmla="*/ 140 h 169"/>
                  <a:gd name="T44" fmla="*/ 319 w 381"/>
                  <a:gd name="T45" fmla="*/ 137 h 169"/>
                  <a:gd name="T46" fmla="*/ 295 w 381"/>
                  <a:gd name="T47" fmla="*/ 136 h 169"/>
                  <a:gd name="T48" fmla="*/ 279 w 381"/>
                  <a:gd name="T49" fmla="*/ 128 h 169"/>
                  <a:gd name="T50" fmla="*/ 262 w 381"/>
                  <a:gd name="T51" fmla="*/ 118 h 169"/>
                  <a:gd name="T52" fmla="*/ 227 w 381"/>
                  <a:gd name="T53" fmla="*/ 111 h 169"/>
                  <a:gd name="T54" fmla="*/ 231 w 381"/>
                  <a:gd name="T55" fmla="*/ 103 h 169"/>
                  <a:gd name="T56" fmla="*/ 195 w 381"/>
                  <a:gd name="T57" fmla="*/ 103 h 169"/>
                  <a:gd name="T58" fmla="*/ 184 w 381"/>
                  <a:gd name="T59" fmla="*/ 112 h 169"/>
                  <a:gd name="T60" fmla="*/ 171 w 381"/>
                  <a:gd name="T61" fmla="*/ 129 h 169"/>
                  <a:gd name="T62" fmla="*/ 151 w 381"/>
                  <a:gd name="T63" fmla="*/ 134 h 169"/>
                  <a:gd name="T64" fmla="*/ 113 w 381"/>
                  <a:gd name="T65" fmla="*/ 158 h 169"/>
                  <a:gd name="T66" fmla="*/ 93 w 381"/>
                  <a:gd name="T67" fmla="*/ 158 h 169"/>
                  <a:gd name="T68" fmla="*/ 87 w 381"/>
                  <a:gd name="T69" fmla="*/ 127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81" h="169">
                    <a:moveTo>
                      <a:pt x="87" y="127"/>
                    </a:moveTo>
                    <a:cubicBezTo>
                      <a:pt x="58" y="127"/>
                      <a:pt x="58" y="127"/>
                      <a:pt x="58" y="127"/>
                    </a:cubicBezTo>
                    <a:cubicBezTo>
                      <a:pt x="58" y="127"/>
                      <a:pt x="61" y="139"/>
                      <a:pt x="38" y="133"/>
                    </a:cubicBezTo>
                    <a:cubicBezTo>
                      <a:pt x="23" y="134"/>
                      <a:pt x="23" y="134"/>
                      <a:pt x="23" y="134"/>
                    </a:cubicBezTo>
                    <a:cubicBezTo>
                      <a:pt x="23" y="134"/>
                      <a:pt x="0" y="147"/>
                      <a:pt x="0" y="133"/>
                    </a:cubicBezTo>
                    <a:cubicBezTo>
                      <a:pt x="0" y="133"/>
                      <a:pt x="0" y="109"/>
                      <a:pt x="60" y="108"/>
                    </a:cubicBezTo>
                    <a:cubicBezTo>
                      <a:pt x="58" y="101"/>
                      <a:pt x="58" y="101"/>
                      <a:pt x="58" y="101"/>
                    </a:cubicBezTo>
                    <a:cubicBezTo>
                      <a:pt x="58" y="101"/>
                      <a:pt x="34" y="76"/>
                      <a:pt x="59" y="62"/>
                    </a:cubicBezTo>
                    <a:cubicBezTo>
                      <a:pt x="59" y="62"/>
                      <a:pt x="58" y="24"/>
                      <a:pt x="68" y="19"/>
                    </a:cubicBezTo>
                    <a:cubicBezTo>
                      <a:pt x="68" y="19"/>
                      <a:pt x="71" y="10"/>
                      <a:pt x="78" y="9"/>
                    </a:cubicBezTo>
                    <a:cubicBezTo>
                      <a:pt x="78" y="9"/>
                      <a:pt x="81" y="0"/>
                      <a:pt x="87" y="7"/>
                    </a:cubicBezTo>
                    <a:cubicBezTo>
                      <a:pt x="87" y="7"/>
                      <a:pt x="121" y="6"/>
                      <a:pt x="111" y="19"/>
                    </a:cubicBezTo>
                    <a:cubicBezTo>
                      <a:pt x="109" y="27"/>
                      <a:pt x="109" y="27"/>
                      <a:pt x="109" y="27"/>
                    </a:cubicBezTo>
                    <a:cubicBezTo>
                      <a:pt x="109" y="27"/>
                      <a:pt x="122" y="43"/>
                      <a:pt x="134" y="38"/>
                    </a:cubicBezTo>
                    <a:cubicBezTo>
                      <a:pt x="134" y="38"/>
                      <a:pt x="154" y="27"/>
                      <a:pt x="160" y="39"/>
                    </a:cubicBezTo>
                    <a:cubicBezTo>
                      <a:pt x="160" y="39"/>
                      <a:pt x="189" y="40"/>
                      <a:pt x="208" y="54"/>
                    </a:cubicBezTo>
                    <a:cubicBezTo>
                      <a:pt x="208" y="54"/>
                      <a:pt x="277" y="65"/>
                      <a:pt x="290" y="90"/>
                    </a:cubicBezTo>
                    <a:cubicBezTo>
                      <a:pt x="290" y="90"/>
                      <a:pt x="313" y="100"/>
                      <a:pt x="284" y="105"/>
                    </a:cubicBezTo>
                    <a:cubicBezTo>
                      <a:pt x="284" y="105"/>
                      <a:pt x="277" y="117"/>
                      <a:pt x="295" y="109"/>
                    </a:cubicBezTo>
                    <a:cubicBezTo>
                      <a:pt x="295" y="109"/>
                      <a:pt x="355" y="103"/>
                      <a:pt x="363" y="118"/>
                    </a:cubicBezTo>
                    <a:cubicBezTo>
                      <a:pt x="363" y="118"/>
                      <a:pt x="381" y="123"/>
                      <a:pt x="366" y="130"/>
                    </a:cubicBezTo>
                    <a:cubicBezTo>
                      <a:pt x="366" y="130"/>
                      <a:pt x="349" y="133"/>
                      <a:pt x="339" y="140"/>
                    </a:cubicBezTo>
                    <a:cubicBezTo>
                      <a:pt x="339" y="140"/>
                      <a:pt x="320" y="150"/>
                      <a:pt x="319" y="137"/>
                    </a:cubicBezTo>
                    <a:cubicBezTo>
                      <a:pt x="319" y="137"/>
                      <a:pt x="302" y="139"/>
                      <a:pt x="295" y="136"/>
                    </a:cubicBezTo>
                    <a:cubicBezTo>
                      <a:pt x="279" y="128"/>
                      <a:pt x="279" y="128"/>
                      <a:pt x="279" y="128"/>
                    </a:cubicBezTo>
                    <a:cubicBezTo>
                      <a:pt x="279" y="128"/>
                      <a:pt x="239" y="133"/>
                      <a:pt x="262" y="118"/>
                    </a:cubicBezTo>
                    <a:cubicBezTo>
                      <a:pt x="262" y="118"/>
                      <a:pt x="264" y="112"/>
                      <a:pt x="227" y="111"/>
                    </a:cubicBezTo>
                    <a:cubicBezTo>
                      <a:pt x="227" y="111"/>
                      <a:pt x="222" y="105"/>
                      <a:pt x="231" y="103"/>
                    </a:cubicBezTo>
                    <a:cubicBezTo>
                      <a:pt x="231" y="103"/>
                      <a:pt x="242" y="95"/>
                      <a:pt x="195" y="103"/>
                    </a:cubicBezTo>
                    <a:cubicBezTo>
                      <a:pt x="184" y="112"/>
                      <a:pt x="184" y="112"/>
                      <a:pt x="184" y="112"/>
                    </a:cubicBezTo>
                    <a:cubicBezTo>
                      <a:pt x="184" y="112"/>
                      <a:pt x="197" y="126"/>
                      <a:pt x="171" y="129"/>
                    </a:cubicBezTo>
                    <a:cubicBezTo>
                      <a:pt x="171" y="129"/>
                      <a:pt x="161" y="135"/>
                      <a:pt x="151" y="134"/>
                    </a:cubicBezTo>
                    <a:cubicBezTo>
                      <a:pt x="151" y="134"/>
                      <a:pt x="133" y="156"/>
                      <a:pt x="113" y="158"/>
                    </a:cubicBezTo>
                    <a:cubicBezTo>
                      <a:pt x="113" y="158"/>
                      <a:pt x="103" y="169"/>
                      <a:pt x="93" y="158"/>
                    </a:cubicBezTo>
                    <a:cubicBezTo>
                      <a:pt x="93" y="158"/>
                      <a:pt x="87" y="153"/>
                      <a:pt x="87" y="1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6" name="Freeform 193">
                <a:extLst>
                  <a:ext uri="{FF2B5EF4-FFF2-40B4-BE49-F238E27FC236}">
                    <a16:creationId xmlns:a16="http://schemas.microsoft.com/office/drawing/2014/main" id="{D4D61377-0110-45C4-A317-6191DDBEF663}"/>
                  </a:ext>
                </a:extLst>
              </p:cNvPr>
              <p:cNvSpPr>
                <a:spLocks/>
              </p:cNvSpPr>
              <p:nvPr/>
            </p:nvSpPr>
            <p:spPr bwMode="auto">
              <a:xfrm>
                <a:off x="2103" y="1602"/>
                <a:ext cx="10" cy="14"/>
              </a:xfrm>
              <a:custGeom>
                <a:avLst/>
                <a:gdLst>
                  <a:gd name="T0" fmla="*/ 4 w 30"/>
                  <a:gd name="T1" fmla="*/ 11 h 41"/>
                  <a:gd name="T2" fmla="*/ 13 w 30"/>
                  <a:gd name="T3" fmla="*/ 4 h 41"/>
                  <a:gd name="T4" fmla="*/ 14 w 30"/>
                  <a:gd name="T5" fmla="*/ 10 h 41"/>
                  <a:gd name="T6" fmla="*/ 27 w 30"/>
                  <a:gd name="T7" fmla="*/ 24 h 41"/>
                  <a:gd name="T8" fmla="*/ 18 w 30"/>
                  <a:gd name="T9" fmla="*/ 31 h 41"/>
                  <a:gd name="T10" fmla="*/ 18 w 30"/>
                  <a:gd name="T11" fmla="*/ 25 h 41"/>
                  <a:gd name="T12" fmla="*/ 4 w 30"/>
                  <a:gd name="T13" fmla="*/ 11 h 41"/>
                </a:gdLst>
                <a:ahLst/>
                <a:cxnLst>
                  <a:cxn ang="0">
                    <a:pos x="T0" y="T1"/>
                  </a:cxn>
                  <a:cxn ang="0">
                    <a:pos x="T2" y="T3"/>
                  </a:cxn>
                  <a:cxn ang="0">
                    <a:pos x="T4" y="T5"/>
                  </a:cxn>
                  <a:cxn ang="0">
                    <a:pos x="T6" y="T7"/>
                  </a:cxn>
                  <a:cxn ang="0">
                    <a:pos x="T8" y="T9"/>
                  </a:cxn>
                  <a:cxn ang="0">
                    <a:pos x="T10" y="T11"/>
                  </a:cxn>
                  <a:cxn ang="0">
                    <a:pos x="T12" y="T13"/>
                  </a:cxn>
                </a:cxnLst>
                <a:rect l="0" t="0" r="r" b="b"/>
                <a:pathLst>
                  <a:path w="30" h="41">
                    <a:moveTo>
                      <a:pt x="4" y="11"/>
                    </a:moveTo>
                    <a:cubicBezTo>
                      <a:pt x="4" y="11"/>
                      <a:pt x="0" y="0"/>
                      <a:pt x="13" y="4"/>
                    </a:cubicBezTo>
                    <a:cubicBezTo>
                      <a:pt x="14" y="10"/>
                      <a:pt x="14" y="10"/>
                      <a:pt x="14" y="10"/>
                    </a:cubicBezTo>
                    <a:cubicBezTo>
                      <a:pt x="14" y="10"/>
                      <a:pt x="27" y="15"/>
                      <a:pt x="27" y="24"/>
                    </a:cubicBezTo>
                    <a:cubicBezTo>
                      <a:pt x="27" y="24"/>
                      <a:pt x="30" y="41"/>
                      <a:pt x="18" y="31"/>
                    </a:cubicBezTo>
                    <a:cubicBezTo>
                      <a:pt x="18" y="25"/>
                      <a:pt x="18" y="25"/>
                      <a:pt x="18" y="25"/>
                    </a:cubicBezTo>
                    <a:cubicBezTo>
                      <a:pt x="18" y="25"/>
                      <a:pt x="5" y="25"/>
                      <a:pt x="4"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7" name="Freeform 194">
                <a:extLst>
                  <a:ext uri="{FF2B5EF4-FFF2-40B4-BE49-F238E27FC236}">
                    <a16:creationId xmlns:a16="http://schemas.microsoft.com/office/drawing/2014/main" id="{396B90F7-5108-4EC1-9498-B375799D1BF3}"/>
                  </a:ext>
                </a:extLst>
              </p:cNvPr>
              <p:cNvSpPr>
                <a:spLocks/>
              </p:cNvSpPr>
              <p:nvPr/>
            </p:nvSpPr>
            <p:spPr bwMode="auto">
              <a:xfrm>
                <a:off x="2119" y="1602"/>
                <a:ext cx="17" cy="11"/>
              </a:xfrm>
              <a:custGeom>
                <a:avLst/>
                <a:gdLst>
                  <a:gd name="T0" fmla="*/ 0 w 52"/>
                  <a:gd name="T1" fmla="*/ 9 h 35"/>
                  <a:gd name="T2" fmla="*/ 17 w 52"/>
                  <a:gd name="T3" fmla="*/ 6 h 35"/>
                  <a:gd name="T4" fmla="*/ 30 w 52"/>
                  <a:gd name="T5" fmla="*/ 20 h 35"/>
                  <a:gd name="T6" fmla="*/ 34 w 52"/>
                  <a:gd name="T7" fmla="*/ 25 h 35"/>
                  <a:gd name="T8" fmla="*/ 41 w 52"/>
                  <a:gd name="T9" fmla="*/ 18 h 35"/>
                  <a:gd name="T10" fmla="*/ 49 w 52"/>
                  <a:gd name="T11" fmla="*/ 15 h 35"/>
                  <a:gd name="T12" fmla="*/ 48 w 52"/>
                  <a:gd name="T13" fmla="*/ 32 h 35"/>
                  <a:gd name="T14" fmla="*/ 24 w 52"/>
                  <a:gd name="T15" fmla="*/ 29 h 35"/>
                  <a:gd name="T16" fmla="*/ 11 w 52"/>
                  <a:gd name="T17" fmla="*/ 21 h 35"/>
                  <a:gd name="T18" fmla="*/ 0 w 52"/>
                  <a:gd name="T19" fmla="*/ 9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2" h="35">
                    <a:moveTo>
                      <a:pt x="0" y="9"/>
                    </a:moveTo>
                    <a:cubicBezTo>
                      <a:pt x="0" y="9"/>
                      <a:pt x="3" y="0"/>
                      <a:pt x="17" y="6"/>
                    </a:cubicBezTo>
                    <a:cubicBezTo>
                      <a:pt x="17" y="6"/>
                      <a:pt x="30" y="10"/>
                      <a:pt x="30" y="20"/>
                    </a:cubicBezTo>
                    <a:cubicBezTo>
                      <a:pt x="34" y="25"/>
                      <a:pt x="34" y="25"/>
                      <a:pt x="34" y="25"/>
                    </a:cubicBezTo>
                    <a:cubicBezTo>
                      <a:pt x="34" y="25"/>
                      <a:pt x="39" y="19"/>
                      <a:pt x="41" y="18"/>
                    </a:cubicBezTo>
                    <a:cubicBezTo>
                      <a:pt x="41" y="18"/>
                      <a:pt x="47" y="6"/>
                      <a:pt x="49" y="15"/>
                    </a:cubicBezTo>
                    <a:cubicBezTo>
                      <a:pt x="49" y="15"/>
                      <a:pt x="52" y="29"/>
                      <a:pt x="48" y="32"/>
                    </a:cubicBezTo>
                    <a:cubicBezTo>
                      <a:pt x="48" y="32"/>
                      <a:pt x="29" y="35"/>
                      <a:pt x="24" y="29"/>
                    </a:cubicBezTo>
                    <a:cubicBezTo>
                      <a:pt x="24" y="29"/>
                      <a:pt x="21" y="20"/>
                      <a:pt x="11" y="21"/>
                    </a:cubicBezTo>
                    <a:cubicBezTo>
                      <a:pt x="11" y="21"/>
                      <a:pt x="6" y="11"/>
                      <a:pt x="0"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8" name="Freeform 195">
                <a:extLst>
                  <a:ext uri="{FF2B5EF4-FFF2-40B4-BE49-F238E27FC236}">
                    <a16:creationId xmlns:a16="http://schemas.microsoft.com/office/drawing/2014/main" id="{FE8F8ED0-B32C-47FD-B715-053DB9269B29}"/>
                  </a:ext>
                </a:extLst>
              </p:cNvPr>
              <p:cNvSpPr>
                <a:spLocks/>
              </p:cNvSpPr>
              <p:nvPr/>
            </p:nvSpPr>
            <p:spPr bwMode="auto">
              <a:xfrm>
                <a:off x="2137" y="1598"/>
                <a:ext cx="5" cy="6"/>
              </a:xfrm>
              <a:custGeom>
                <a:avLst/>
                <a:gdLst>
                  <a:gd name="T0" fmla="*/ 0 w 13"/>
                  <a:gd name="T1" fmla="*/ 7 h 18"/>
                  <a:gd name="T2" fmla="*/ 13 w 13"/>
                  <a:gd name="T3" fmla="*/ 2 h 18"/>
                  <a:gd name="T4" fmla="*/ 0 w 13"/>
                  <a:gd name="T5" fmla="*/ 7 h 18"/>
                </a:gdLst>
                <a:ahLst/>
                <a:cxnLst>
                  <a:cxn ang="0">
                    <a:pos x="T0" y="T1"/>
                  </a:cxn>
                  <a:cxn ang="0">
                    <a:pos x="T2" y="T3"/>
                  </a:cxn>
                  <a:cxn ang="0">
                    <a:pos x="T4" y="T5"/>
                  </a:cxn>
                </a:cxnLst>
                <a:rect l="0" t="0" r="r" b="b"/>
                <a:pathLst>
                  <a:path w="13" h="18">
                    <a:moveTo>
                      <a:pt x="0" y="7"/>
                    </a:moveTo>
                    <a:cubicBezTo>
                      <a:pt x="0" y="7"/>
                      <a:pt x="1" y="0"/>
                      <a:pt x="13" y="2"/>
                    </a:cubicBezTo>
                    <a:cubicBezTo>
                      <a:pt x="13" y="2"/>
                      <a:pt x="13" y="18"/>
                      <a:pt x="0"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9" name="Freeform 196">
                <a:extLst>
                  <a:ext uri="{FF2B5EF4-FFF2-40B4-BE49-F238E27FC236}">
                    <a16:creationId xmlns:a16="http://schemas.microsoft.com/office/drawing/2014/main" id="{94039F92-5BEE-48C2-89AB-562AAAE3CA5B}"/>
                  </a:ext>
                </a:extLst>
              </p:cNvPr>
              <p:cNvSpPr>
                <a:spLocks/>
              </p:cNvSpPr>
              <p:nvPr/>
            </p:nvSpPr>
            <p:spPr bwMode="auto">
              <a:xfrm>
                <a:off x="2064" y="1527"/>
                <a:ext cx="17" cy="4"/>
              </a:xfrm>
              <a:custGeom>
                <a:avLst/>
                <a:gdLst>
                  <a:gd name="T0" fmla="*/ 12 w 52"/>
                  <a:gd name="T1" fmla="*/ 12 h 12"/>
                  <a:gd name="T2" fmla="*/ 20 w 52"/>
                  <a:gd name="T3" fmla="*/ 0 h 12"/>
                  <a:gd name="T4" fmla="*/ 41 w 52"/>
                  <a:gd name="T5" fmla="*/ 12 h 12"/>
                  <a:gd name="T6" fmla="*/ 12 w 52"/>
                  <a:gd name="T7" fmla="*/ 12 h 12"/>
                </a:gdLst>
                <a:ahLst/>
                <a:cxnLst>
                  <a:cxn ang="0">
                    <a:pos x="T0" y="T1"/>
                  </a:cxn>
                  <a:cxn ang="0">
                    <a:pos x="T2" y="T3"/>
                  </a:cxn>
                  <a:cxn ang="0">
                    <a:pos x="T4" y="T5"/>
                  </a:cxn>
                  <a:cxn ang="0">
                    <a:pos x="T6" y="T7"/>
                  </a:cxn>
                </a:cxnLst>
                <a:rect l="0" t="0" r="r" b="b"/>
                <a:pathLst>
                  <a:path w="52" h="12">
                    <a:moveTo>
                      <a:pt x="12" y="12"/>
                    </a:moveTo>
                    <a:cubicBezTo>
                      <a:pt x="12" y="12"/>
                      <a:pt x="0" y="5"/>
                      <a:pt x="20" y="0"/>
                    </a:cubicBezTo>
                    <a:cubicBezTo>
                      <a:pt x="20" y="0"/>
                      <a:pt x="52" y="5"/>
                      <a:pt x="41" y="12"/>
                    </a:cubicBezTo>
                    <a:lnTo>
                      <a:pt x="12"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0" name="Freeform 197">
                <a:extLst>
                  <a:ext uri="{FF2B5EF4-FFF2-40B4-BE49-F238E27FC236}">
                    <a16:creationId xmlns:a16="http://schemas.microsoft.com/office/drawing/2014/main" id="{6FE06379-53CA-4893-A039-6BD5CDC1E416}"/>
                  </a:ext>
                </a:extLst>
              </p:cNvPr>
              <p:cNvSpPr>
                <a:spLocks/>
              </p:cNvSpPr>
              <p:nvPr/>
            </p:nvSpPr>
            <p:spPr bwMode="auto">
              <a:xfrm>
                <a:off x="2176" y="1457"/>
                <a:ext cx="90" cy="25"/>
              </a:xfrm>
              <a:custGeom>
                <a:avLst/>
                <a:gdLst>
                  <a:gd name="T0" fmla="*/ 32 w 272"/>
                  <a:gd name="T1" fmla="*/ 33 h 75"/>
                  <a:gd name="T2" fmla="*/ 16 w 272"/>
                  <a:gd name="T3" fmla="*/ 20 h 75"/>
                  <a:gd name="T4" fmla="*/ 38 w 272"/>
                  <a:gd name="T5" fmla="*/ 7 h 75"/>
                  <a:gd name="T6" fmla="*/ 74 w 272"/>
                  <a:gd name="T7" fmla="*/ 13 h 75"/>
                  <a:gd name="T8" fmla="*/ 181 w 272"/>
                  <a:gd name="T9" fmla="*/ 18 h 75"/>
                  <a:gd name="T10" fmla="*/ 219 w 272"/>
                  <a:gd name="T11" fmla="*/ 34 h 75"/>
                  <a:gd name="T12" fmla="*/ 236 w 272"/>
                  <a:gd name="T13" fmla="*/ 42 h 75"/>
                  <a:gd name="T14" fmla="*/ 254 w 272"/>
                  <a:gd name="T15" fmla="*/ 51 h 75"/>
                  <a:gd name="T16" fmla="*/ 260 w 272"/>
                  <a:gd name="T17" fmla="*/ 60 h 75"/>
                  <a:gd name="T18" fmla="*/ 234 w 272"/>
                  <a:gd name="T19" fmla="*/ 57 h 75"/>
                  <a:gd name="T20" fmla="*/ 125 w 272"/>
                  <a:gd name="T21" fmla="*/ 58 h 75"/>
                  <a:gd name="T22" fmla="*/ 96 w 272"/>
                  <a:gd name="T23" fmla="*/ 64 h 75"/>
                  <a:gd name="T24" fmla="*/ 78 w 272"/>
                  <a:gd name="T25" fmla="*/ 63 h 75"/>
                  <a:gd name="T26" fmla="*/ 52 w 272"/>
                  <a:gd name="T27" fmla="*/ 39 h 75"/>
                  <a:gd name="T28" fmla="*/ 32 w 272"/>
                  <a:gd name="T29" fmla="*/ 33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2" h="75">
                    <a:moveTo>
                      <a:pt x="32" y="33"/>
                    </a:moveTo>
                    <a:cubicBezTo>
                      <a:pt x="32" y="33"/>
                      <a:pt x="0" y="36"/>
                      <a:pt x="16" y="20"/>
                    </a:cubicBezTo>
                    <a:cubicBezTo>
                      <a:pt x="16" y="20"/>
                      <a:pt x="12" y="0"/>
                      <a:pt x="38" y="7"/>
                    </a:cubicBezTo>
                    <a:cubicBezTo>
                      <a:pt x="38" y="7"/>
                      <a:pt x="73" y="6"/>
                      <a:pt x="74" y="13"/>
                    </a:cubicBezTo>
                    <a:cubicBezTo>
                      <a:pt x="74" y="13"/>
                      <a:pt x="178" y="10"/>
                      <a:pt x="181" y="18"/>
                    </a:cubicBezTo>
                    <a:cubicBezTo>
                      <a:pt x="181" y="18"/>
                      <a:pt x="207" y="22"/>
                      <a:pt x="219" y="34"/>
                    </a:cubicBezTo>
                    <a:cubicBezTo>
                      <a:pt x="219" y="34"/>
                      <a:pt x="236" y="32"/>
                      <a:pt x="236" y="42"/>
                    </a:cubicBezTo>
                    <a:cubicBezTo>
                      <a:pt x="236" y="42"/>
                      <a:pt x="255" y="41"/>
                      <a:pt x="254" y="51"/>
                    </a:cubicBezTo>
                    <a:cubicBezTo>
                      <a:pt x="254" y="51"/>
                      <a:pt x="272" y="52"/>
                      <a:pt x="260" y="60"/>
                    </a:cubicBezTo>
                    <a:cubicBezTo>
                      <a:pt x="260" y="60"/>
                      <a:pt x="243" y="68"/>
                      <a:pt x="234" y="57"/>
                    </a:cubicBezTo>
                    <a:cubicBezTo>
                      <a:pt x="125" y="58"/>
                      <a:pt x="125" y="58"/>
                      <a:pt x="125" y="58"/>
                    </a:cubicBezTo>
                    <a:cubicBezTo>
                      <a:pt x="125" y="58"/>
                      <a:pt x="111" y="67"/>
                      <a:pt x="96" y="64"/>
                    </a:cubicBezTo>
                    <a:cubicBezTo>
                      <a:pt x="96" y="64"/>
                      <a:pt x="77" y="75"/>
                      <a:pt x="78" y="63"/>
                    </a:cubicBezTo>
                    <a:cubicBezTo>
                      <a:pt x="78" y="63"/>
                      <a:pt x="45" y="60"/>
                      <a:pt x="52" y="39"/>
                    </a:cubicBezTo>
                    <a:lnTo>
                      <a:pt x="32" y="3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1" name="Freeform 198">
                <a:extLst>
                  <a:ext uri="{FF2B5EF4-FFF2-40B4-BE49-F238E27FC236}">
                    <a16:creationId xmlns:a16="http://schemas.microsoft.com/office/drawing/2014/main" id="{8870771F-68FF-4F66-81A5-519D32747B40}"/>
                  </a:ext>
                </a:extLst>
              </p:cNvPr>
              <p:cNvSpPr>
                <a:spLocks/>
              </p:cNvSpPr>
              <p:nvPr/>
            </p:nvSpPr>
            <p:spPr bwMode="auto">
              <a:xfrm>
                <a:off x="2203" y="1412"/>
                <a:ext cx="13" cy="12"/>
              </a:xfrm>
              <a:custGeom>
                <a:avLst/>
                <a:gdLst>
                  <a:gd name="T0" fmla="*/ 23 w 39"/>
                  <a:gd name="T1" fmla="*/ 20 h 34"/>
                  <a:gd name="T2" fmla="*/ 4 w 39"/>
                  <a:gd name="T3" fmla="*/ 25 h 34"/>
                  <a:gd name="T4" fmla="*/ 11 w 39"/>
                  <a:gd name="T5" fmla="*/ 15 h 34"/>
                  <a:gd name="T6" fmla="*/ 23 w 39"/>
                  <a:gd name="T7" fmla="*/ 11 h 34"/>
                  <a:gd name="T8" fmla="*/ 36 w 39"/>
                  <a:gd name="T9" fmla="*/ 13 h 34"/>
                  <a:gd name="T10" fmla="*/ 23 w 39"/>
                  <a:gd name="T11" fmla="*/ 20 h 34"/>
                </a:gdLst>
                <a:ahLst/>
                <a:cxnLst>
                  <a:cxn ang="0">
                    <a:pos x="T0" y="T1"/>
                  </a:cxn>
                  <a:cxn ang="0">
                    <a:pos x="T2" y="T3"/>
                  </a:cxn>
                  <a:cxn ang="0">
                    <a:pos x="T4" y="T5"/>
                  </a:cxn>
                  <a:cxn ang="0">
                    <a:pos x="T6" y="T7"/>
                  </a:cxn>
                  <a:cxn ang="0">
                    <a:pos x="T8" y="T9"/>
                  </a:cxn>
                  <a:cxn ang="0">
                    <a:pos x="T10" y="T11"/>
                  </a:cxn>
                </a:cxnLst>
                <a:rect l="0" t="0" r="r" b="b"/>
                <a:pathLst>
                  <a:path w="39" h="34">
                    <a:moveTo>
                      <a:pt x="23" y="20"/>
                    </a:moveTo>
                    <a:cubicBezTo>
                      <a:pt x="23" y="20"/>
                      <a:pt x="13" y="34"/>
                      <a:pt x="4" y="25"/>
                    </a:cubicBezTo>
                    <a:cubicBezTo>
                      <a:pt x="4" y="25"/>
                      <a:pt x="0" y="15"/>
                      <a:pt x="11" y="15"/>
                    </a:cubicBezTo>
                    <a:cubicBezTo>
                      <a:pt x="23" y="11"/>
                      <a:pt x="23" y="11"/>
                      <a:pt x="23" y="11"/>
                    </a:cubicBezTo>
                    <a:cubicBezTo>
                      <a:pt x="23" y="11"/>
                      <a:pt x="39" y="0"/>
                      <a:pt x="36" y="13"/>
                    </a:cubicBezTo>
                    <a:lnTo>
                      <a:pt x="23"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2" name="Freeform 199">
                <a:extLst>
                  <a:ext uri="{FF2B5EF4-FFF2-40B4-BE49-F238E27FC236}">
                    <a16:creationId xmlns:a16="http://schemas.microsoft.com/office/drawing/2014/main" id="{B45E5FE8-3905-4E32-AA88-B50035102D4B}"/>
                  </a:ext>
                </a:extLst>
              </p:cNvPr>
              <p:cNvSpPr>
                <a:spLocks/>
              </p:cNvSpPr>
              <p:nvPr/>
            </p:nvSpPr>
            <p:spPr bwMode="auto">
              <a:xfrm>
                <a:off x="2314" y="1390"/>
                <a:ext cx="31" cy="7"/>
              </a:xfrm>
              <a:custGeom>
                <a:avLst/>
                <a:gdLst>
                  <a:gd name="T0" fmla="*/ 62 w 93"/>
                  <a:gd name="T1" fmla="*/ 9 h 21"/>
                  <a:gd name="T2" fmla="*/ 65 w 93"/>
                  <a:gd name="T3" fmla="*/ 0 h 21"/>
                  <a:gd name="T4" fmla="*/ 90 w 93"/>
                  <a:gd name="T5" fmla="*/ 10 h 21"/>
                  <a:gd name="T6" fmla="*/ 62 w 93"/>
                  <a:gd name="T7" fmla="*/ 9 h 21"/>
                </a:gdLst>
                <a:ahLst/>
                <a:cxnLst>
                  <a:cxn ang="0">
                    <a:pos x="T0" y="T1"/>
                  </a:cxn>
                  <a:cxn ang="0">
                    <a:pos x="T2" y="T3"/>
                  </a:cxn>
                  <a:cxn ang="0">
                    <a:pos x="T4" y="T5"/>
                  </a:cxn>
                  <a:cxn ang="0">
                    <a:pos x="T6" y="T7"/>
                  </a:cxn>
                </a:cxnLst>
                <a:rect l="0" t="0" r="r" b="b"/>
                <a:pathLst>
                  <a:path w="93" h="21">
                    <a:moveTo>
                      <a:pt x="62" y="9"/>
                    </a:moveTo>
                    <a:cubicBezTo>
                      <a:pt x="62" y="9"/>
                      <a:pt x="0" y="1"/>
                      <a:pt x="65" y="0"/>
                    </a:cubicBezTo>
                    <a:cubicBezTo>
                      <a:pt x="65" y="0"/>
                      <a:pt x="93" y="4"/>
                      <a:pt x="90" y="10"/>
                    </a:cubicBezTo>
                    <a:cubicBezTo>
                      <a:pt x="90" y="10"/>
                      <a:pt x="68" y="21"/>
                      <a:pt x="62"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3" name="Freeform 200">
                <a:extLst>
                  <a:ext uri="{FF2B5EF4-FFF2-40B4-BE49-F238E27FC236}">
                    <a16:creationId xmlns:a16="http://schemas.microsoft.com/office/drawing/2014/main" id="{F0D0BB82-6FA8-4690-96F7-8E5014C63547}"/>
                  </a:ext>
                </a:extLst>
              </p:cNvPr>
              <p:cNvSpPr>
                <a:spLocks/>
              </p:cNvSpPr>
              <p:nvPr/>
            </p:nvSpPr>
            <p:spPr bwMode="auto">
              <a:xfrm>
                <a:off x="4539" y="1978"/>
                <a:ext cx="5" cy="11"/>
              </a:xfrm>
              <a:custGeom>
                <a:avLst/>
                <a:gdLst>
                  <a:gd name="T0" fmla="*/ 0 w 14"/>
                  <a:gd name="T1" fmla="*/ 13 h 33"/>
                  <a:gd name="T2" fmla="*/ 14 w 14"/>
                  <a:gd name="T3" fmla="*/ 11 h 33"/>
                  <a:gd name="T4" fmla="*/ 0 w 14"/>
                  <a:gd name="T5" fmla="*/ 13 h 33"/>
                </a:gdLst>
                <a:ahLst/>
                <a:cxnLst>
                  <a:cxn ang="0">
                    <a:pos x="T0" y="T1"/>
                  </a:cxn>
                  <a:cxn ang="0">
                    <a:pos x="T2" y="T3"/>
                  </a:cxn>
                  <a:cxn ang="0">
                    <a:pos x="T4" y="T5"/>
                  </a:cxn>
                </a:cxnLst>
                <a:rect l="0" t="0" r="r" b="b"/>
                <a:pathLst>
                  <a:path w="14" h="33">
                    <a:moveTo>
                      <a:pt x="0" y="13"/>
                    </a:moveTo>
                    <a:cubicBezTo>
                      <a:pt x="0" y="13"/>
                      <a:pt x="5" y="0"/>
                      <a:pt x="14" y="11"/>
                    </a:cubicBezTo>
                    <a:cubicBezTo>
                      <a:pt x="14" y="11"/>
                      <a:pt x="9" y="33"/>
                      <a:pt x="0"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4" name="Freeform 201">
                <a:extLst>
                  <a:ext uri="{FF2B5EF4-FFF2-40B4-BE49-F238E27FC236}">
                    <a16:creationId xmlns:a16="http://schemas.microsoft.com/office/drawing/2014/main" id="{5CA02389-7D28-44A5-BE27-544FC4516A4B}"/>
                  </a:ext>
                </a:extLst>
              </p:cNvPr>
              <p:cNvSpPr>
                <a:spLocks/>
              </p:cNvSpPr>
              <p:nvPr/>
            </p:nvSpPr>
            <p:spPr bwMode="auto">
              <a:xfrm>
                <a:off x="4564" y="1975"/>
                <a:ext cx="8" cy="6"/>
              </a:xfrm>
              <a:custGeom>
                <a:avLst/>
                <a:gdLst>
                  <a:gd name="T0" fmla="*/ 0 w 25"/>
                  <a:gd name="T1" fmla="*/ 8 h 20"/>
                  <a:gd name="T2" fmla="*/ 25 w 25"/>
                  <a:gd name="T3" fmla="*/ 1 h 20"/>
                  <a:gd name="T4" fmla="*/ 0 w 25"/>
                  <a:gd name="T5" fmla="*/ 8 h 20"/>
                </a:gdLst>
                <a:ahLst/>
                <a:cxnLst>
                  <a:cxn ang="0">
                    <a:pos x="T0" y="T1"/>
                  </a:cxn>
                  <a:cxn ang="0">
                    <a:pos x="T2" y="T3"/>
                  </a:cxn>
                  <a:cxn ang="0">
                    <a:pos x="T4" y="T5"/>
                  </a:cxn>
                </a:cxnLst>
                <a:rect l="0" t="0" r="r" b="b"/>
                <a:pathLst>
                  <a:path w="25" h="20">
                    <a:moveTo>
                      <a:pt x="0" y="8"/>
                    </a:moveTo>
                    <a:cubicBezTo>
                      <a:pt x="0" y="8"/>
                      <a:pt x="2" y="0"/>
                      <a:pt x="25" y="1"/>
                    </a:cubicBezTo>
                    <a:cubicBezTo>
                      <a:pt x="25" y="1"/>
                      <a:pt x="23" y="20"/>
                      <a:pt x="0"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5" name="Freeform 202">
                <a:extLst>
                  <a:ext uri="{FF2B5EF4-FFF2-40B4-BE49-F238E27FC236}">
                    <a16:creationId xmlns:a16="http://schemas.microsoft.com/office/drawing/2014/main" id="{73114155-42BF-406F-BD18-3A5959A338CB}"/>
                  </a:ext>
                </a:extLst>
              </p:cNvPr>
              <p:cNvSpPr>
                <a:spLocks/>
              </p:cNvSpPr>
              <p:nvPr/>
            </p:nvSpPr>
            <p:spPr bwMode="auto">
              <a:xfrm>
                <a:off x="4453" y="2003"/>
                <a:ext cx="6" cy="3"/>
              </a:xfrm>
              <a:custGeom>
                <a:avLst/>
                <a:gdLst>
                  <a:gd name="T0" fmla="*/ 4 w 16"/>
                  <a:gd name="T1" fmla="*/ 10 h 10"/>
                  <a:gd name="T2" fmla="*/ 13 w 16"/>
                  <a:gd name="T3" fmla="*/ 0 h 10"/>
                  <a:gd name="T4" fmla="*/ 4 w 16"/>
                  <a:gd name="T5" fmla="*/ 10 h 10"/>
                </a:gdLst>
                <a:ahLst/>
                <a:cxnLst>
                  <a:cxn ang="0">
                    <a:pos x="T0" y="T1"/>
                  </a:cxn>
                  <a:cxn ang="0">
                    <a:pos x="T2" y="T3"/>
                  </a:cxn>
                  <a:cxn ang="0">
                    <a:pos x="T4" y="T5"/>
                  </a:cxn>
                </a:cxnLst>
                <a:rect l="0" t="0" r="r" b="b"/>
                <a:pathLst>
                  <a:path w="16" h="10">
                    <a:moveTo>
                      <a:pt x="4" y="10"/>
                    </a:moveTo>
                    <a:cubicBezTo>
                      <a:pt x="4" y="10"/>
                      <a:pt x="0" y="1"/>
                      <a:pt x="13" y="0"/>
                    </a:cubicBezTo>
                    <a:cubicBezTo>
                      <a:pt x="13" y="0"/>
                      <a:pt x="16" y="9"/>
                      <a:pt x="4"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6" name="Freeform 203">
                <a:extLst>
                  <a:ext uri="{FF2B5EF4-FFF2-40B4-BE49-F238E27FC236}">
                    <a16:creationId xmlns:a16="http://schemas.microsoft.com/office/drawing/2014/main" id="{778E2F6C-A67B-4176-86CE-AC5FB3CC8976}"/>
                  </a:ext>
                </a:extLst>
              </p:cNvPr>
              <p:cNvSpPr>
                <a:spLocks/>
              </p:cNvSpPr>
              <p:nvPr/>
            </p:nvSpPr>
            <p:spPr bwMode="auto">
              <a:xfrm>
                <a:off x="4543" y="1994"/>
                <a:ext cx="5" cy="3"/>
              </a:xfrm>
              <a:custGeom>
                <a:avLst/>
                <a:gdLst>
                  <a:gd name="T0" fmla="*/ 0 w 16"/>
                  <a:gd name="T1" fmla="*/ 8 h 11"/>
                  <a:gd name="T2" fmla="*/ 10 w 16"/>
                  <a:gd name="T3" fmla="*/ 2 h 11"/>
                  <a:gd name="T4" fmla="*/ 0 w 16"/>
                  <a:gd name="T5" fmla="*/ 8 h 11"/>
                </a:gdLst>
                <a:ahLst/>
                <a:cxnLst>
                  <a:cxn ang="0">
                    <a:pos x="T0" y="T1"/>
                  </a:cxn>
                  <a:cxn ang="0">
                    <a:pos x="T2" y="T3"/>
                  </a:cxn>
                  <a:cxn ang="0">
                    <a:pos x="T4" y="T5"/>
                  </a:cxn>
                </a:cxnLst>
                <a:rect l="0" t="0" r="r" b="b"/>
                <a:pathLst>
                  <a:path w="16" h="11">
                    <a:moveTo>
                      <a:pt x="0" y="8"/>
                    </a:moveTo>
                    <a:cubicBezTo>
                      <a:pt x="0" y="8"/>
                      <a:pt x="1" y="0"/>
                      <a:pt x="10" y="2"/>
                    </a:cubicBezTo>
                    <a:cubicBezTo>
                      <a:pt x="10" y="2"/>
                      <a:pt x="16" y="11"/>
                      <a:pt x="0"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7" name="Freeform 204">
                <a:extLst>
                  <a:ext uri="{FF2B5EF4-FFF2-40B4-BE49-F238E27FC236}">
                    <a16:creationId xmlns:a16="http://schemas.microsoft.com/office/drawing/2014/main" id="{9F0DEB43-729D-49C1-86E1-2DF919D2F619}"/>
                  </a:ext>
                </a:extLst>
              </p:cNvPr>
              <p:cNvSpPr>
                <a:spLocks/>
              </p:cNvSpPr>
              <p:nvPr/>
            </p:nvSpPr>
            <p:spPr bwMode="auto">
              <a:xfrm>
                <a:off x="4465" y="2034"/>
                <a:ext cx="5" cy="3"/>
              </a:xfrm>
              <a:custGeom>
                <a:avLst/>
                <a:gdLst>
                  <a:gd name="T0" fmla="*/ 6 w 14"/>
                  <a:gd name="T1" fmla="*/ 9 h 9"/>
                  <a:gd name="T2" fmla="*/ 11 w 14"/>
                  <a:gd name="T3" fmla="*/ 0 h 9"/>
                  <a:gd name="T4" fmla="*/ 6 w 14"/>
                  <a:gd name="T5" fmla="*/ 9 h 9"/>
                </a:gdLst>
                <a:ahLst/>
                <a:cxnLst>
                  <a:cxn ang="0">
                    <a:pos x="T0" y="T1"/>
                  </a:cxn>
                  <a:cxn ang="0">
                    <a:pos x="T2" y="T3"/>
                  </a:cxn>
                  <a:cxn ang="0">
                    <a:pos x="T4" y="T5"/>
                  </a:cxn>
                </a:cxnLst>
                <a:rect l="0" t="0" r="r" b="b"/>
                <a:pathLst>
                  <a:path w="14" h="9">
                    <a:moveTo>
                      <a:pt x="6" y="9"/>
                    </a:moveTo>
                    <a:cubicBezTo>
                      <a:pt x="6" y="9"/>
                      <a:pt x="0" y="0"/>
                      <a:pt x="11" y="0"/>
                    </a:cubicBezTo>
                    <a:cubicBezTo>
                      <a:pt x="11" y="0"/>
                      <a:pt x="14" y="8"/>
                      <a:pt x="6"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8" name="Freeform 205">
                <a:extLst>
                  <a:ext uri="{FF2B5EF4-FFF2-40B4-BE49-F238E27FC236}">
                    <a16:creationId xmlns:a16="http://schemas.microsoft.com/office/drawing/2014/main" id="{DC58128D-1FD7-4DBE-9196-7C2945D2284F}"/>
                  </a:ext>
                </a:extLst>
              </p:cNvPr>
              <p:cNvSpPr>
                <a:spLocks/>
              </p:cNvSpPr>
              <p:nvPr/>
            </p:nvSpPr>
            <p:spPr bwMode="auto">
              <a:xfrm>
                <a:off x="4476" y="2050"/>
                <a:ext cx="5" cy="5"/>
              </a:xfrm>
              <a:custGeom>
                <a:avLst/>
                <a:gdLst>
                  <a:gd name="T0" fmla="*/ 0 w 16"/>
                  <a:gd name="T1" fmla="*/ 6 h 17"/>
                  <a:gd name="T2" fmla="*/ 15 w 16"/>
                  <a:gd name="T3" fmla="*/ 5 h 17"/>
                  <a:gd name="T4" fmla="*/ 12 w 16"/>
                  <a:gd name="T5" fmla="*/ 17 h 17"/>
                  <a:gd name="T6" fmla="*/ 0 w 16"/>
                  <a:gd name="T7" fmla="*/ 6 h 17"/>
                </a:gdLst>
                <a:ahLst/>
                <a:cxnLst>
                  <a:cxn ang="0">
                    <a:pos x="T0" y="T1"/>
                  </a:cxn>
                  <a:cxn ang="0">
                    <a:pos x="T2" y="T3"/>
                  </a:cxn>
                  <a:cxn ang="0">
                    <a:pos x="T4" y="T5"/>
                  </a:cxn>
                  <a:cxn ang="0">
                    <a:pos x="T6" y="T7"/>
                  </a:cxn>
                </a:cxnLst>
                <a:rect l="0" t="0" r="r" b="b"/>
                <a:pathLst>
                  <a:path w="16" h="17">
                    <a:moveTo>
                      <a:pt x="0" y="6"/>
                    </a:moveTo>
                    <a:cubicBezTo>
                      <a:pt x="0" y="6"/>
                      <a:pt x="3" y="0"/>
                      <a:pt x="15" y="5"/>
                    </a:cubicBezTo>
                    <a:cubicBezTo>
                      <a:pt x="15" y="5"/>
                      <a:pt x="16" y="17"/>
                      <a:pt x="12" y="17"/>
                    </a:cubicBezTo>
                    <a:cubicBezTo>
                      <a:pt x="12" y="17"/>
                      <a:pt x="3" y="17"/>
                      <a:pt x="0"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9" name="Freeform 206">
                <a:extLst>
                  <a:ext uri="{FF2B5EF4-FFF2-40B4-BE49-F238E27FC236}">
                    <a16:creationId xmlns:a16="http://schemas.microsoft.com/office/drawing/2014/main" id="{E6ABF3B2-C702-4A20-B4BC-63435DA6E7FF}"/>
                  </a:ext>
                </a:extLst>
              </p:cNvPr>
              <p:cNvSpPr>
                <a:spLocks/>
              </p:cNvSpPr>
              <p:nvPr/>
            </p:nvSpPr>
            <p:spPr bwMode="auto">
              <a:xfrm>
                <a:off x="4552" y="2090"/>
                <a:ext cx="5" cy="11"/>
              </a:xfrm>
              <a:custGeom>
                <a:avLst/>
                <a:gdLst>
                  <a:gd name="T0" fmla="*/ 7 w 16"/>
                  <a:gd name="T1" fmla="*/ 18 h 33"/>
                  <a:gd name="T2" fmla="*/ 2 w 16"/>
                  <a:gd name="T3" fmla="*/ 28 h 33"/>
                  <a:gd name="T4" fmla="*/ 16 w 16"/>
                  <a:gd name="T5" fmla="*/ 25 h 33"/>
                  <a:gd name="T6" fmla="*/ 7 w 16"/>
                  <a:gd name="T7" fmla="*/ 18 h 33"/>
                </a:gdLst>
                <a:ahLst/>
                <a:cxnLst>
                  <a:cxn ang="0">
                    <a:pos x="T0" y="T1"/>
                  </a:cxn>
                  <a:cxn ang="0">
                    <a:pos x="T2" y="T3"/>
                  </a:cxn>
                  <a:cxn ang="0">
                    <a:pos x="T4" y="T5"/>
                  </a:cxn>
                  <a:cxn ang="0">
                    <a:pos x="T6" y="T7"/>
                  </a:cxn>
                </a:cxnLst>
                <a:rect l="0" t="0" r="r" b="b"/>
                <a:pathLst>
                  <a:path w="16" h="33">
                    <a:moveTo>
                      <a:pt x="7" y="18"/>
                    </a:moveTo>
                    <a:cubicBezTo>
                      <a:pt x="7" y="18"/>
                      <a:pt x="0" y="21"/>
                      <a:pt x="2" y="28"/>
                    </a:cubicBezTo>
                    <a:cubicBezTo>
                      <a:pt x="2" y="28"/>
                      <a:pt x="15" y="33"/>
                      <a:pt x="16" y="25"/>
                    </a:cubicBezTo>
                    <a:cubicBezTo>
                      <a:pt x="16" y="25"/>
                      <a:pt x="15" y="0"/>
                      <a:pt x="7"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0" name="Freeform 207">
                <a:extLst>
                  <a:ext uri="{FF2B5EF4-FFF2-40B4-BE49-F238E27FC236}">
                    <a16:creationId xmlns:a16="http://schemas.microsoft.com/office/drawing/2014/main" id="{881DEE1D-524F-456A-9842-669B71EB0597}"/>
                  </a:ext>
                </a:extLst>
              </p:cNvPr>
              <p:cNvSpPr>
                <a:spLocks/>
              </p:cNvSpPr>
              <p:nvPr/>
            </p:nvSpPr>
            <p:spPr bwMode="auto">
              <a:xfrm>
                <a:off x="3636" y="2102"/>
                <a:ext cx="6" cy="8"/>
              </a:xfrm>
              <a:custGeom>
                <a:avLst/>
                <a:gdLst>
                  <a:gd name="T0" fmla="*/ 1 w 21"/>
                  <a:gd name="T1" fmla="*/ 24 h 24"/>
                  <a:gd name="T2" fmla="*/ 9 w 21"/>
                  <a:gd name="T3" fmla="*/ 10 h 24"/>
                  <a:gd name="T4" fmla="*/ 19 w 21"/>
                  <a:gd name="T5" fmla="*/ 14 h 24"/>
                  <a:gd name="T6" fmla="*/ 1 w 21"/>
                  <a:gd name="T7" fmla="*/ 24 h 24"/>
                </a:gdLst>
                <a:ahLst/>
                <a:cxnLst>
                  <a:cxn ang="0">
                    <a:pos x="T0" y="T1"/>
                  </a:cxn>
                  <a:cxn ang="0">
                    <a:pos x="T2" y="T3"/>
                  </a:cxn>
                  <a:cxn ang="0">
                    <a:pos x="T4" y="T5"/>
                  </a:cxn>
                  <a:cxn ang="0">
                    <a:pos x="T6" y="T7"/>
                  </a:cxn>
                </a:cxnLst>
                <a:rect l="0" t="0" r="r" b="b"/>
                <a:pathLst>
                  <a:path w="21" h="24">
                    <a:moveTo>
                      <a:pt x="1" y="24"/>
                    </a:moveTo>
                    <a:cubicBezTo>
                      <a:pt x="1" y="24"/>
                      <a:pt x="0" y="14"/>
                      <a:pt x="9" y="10"/>
                    </a:cubicBezTo>
                    <a:cubicBezTo>
                      <a:pt x="9" y="10"/>
                      <a:pt x="21" y="0"/>
                      <a:pt x="19" y="14"/>
                    </a:cubicBezTo>
                    <a:cubicBezTo>
                      <a:pt x="19" y="14"/>
                      <a:pt x="14" y="23"/>
                      <a:pt x="1"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1" name="Freeform 208">
                <a:extLst>
                  <a:ext uri="{FF2B5EF4-FFF2-40B4-BE49-F238E27FC236}">
                    <a16:creationId xmlns:a16="http://schemas.microsoft.com/office/drawing/2014/main" id="{11C12D8D-3699-44D2-B614-24A71B8C95BC}"/>
                  </a:ext>
                </a:extLst>
              </p:cNvPr>
              <p:cNvSpPr>
                <a:spLocks/>
              </p:cNvSpPr>
              <p:nvPr/>
            </p:nvSpPr>
            <p:spPr bwMode="auto">
              <a:xfrm>
                <a:off x="3653" y="2086"/>
                <a:ext cx="22" cy="19"/>
              </a:xfrm>
              <a:custGeom>
                <a:avLst/>
                <a:gdLst>
                  <a:gd name="T0" fmla="*/ 25 w 66"/>
                  <a:gd name="T1" fmla="*/ 34 h 57"/>
                  <a:gd name="T2" fmla="*/ 14 w 66"/>
                  <a:gd name="T3" fmla="*/ 24 h 57"/>
                  <a:gd name="T4" fmla="*/ 41 w 66"/>
                  <a:gd name="T5" fmla="*/ 13 h 57"/>
                  <a:gd name="T6" fmla="*/ 53 w 66"/>
                  <a:gd name="T7" fmla="*/ 24 h 57"/>
                  <a:gd name="T8" fmla="*/ 60 w 66"/>
                  <a:gd name="T9" fmla="*/ 24 h 57"/>
                  <a:gd name="T10" fmla="*/ 66 w 66"/>
                  <a:gd name="T11" fmla="*/ 27 h 57"/>
                  <a:gd name="T12" fmla="*/ 50 w 66"/>
                  <a:gd name="T13" fmla="*/ 44 h 57"/>
                  <a:gd name="T14" fmla="*/ 25 w 66"/>
                  <a:gd name="T15" fmla="*/ 34 h 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 h="57">
                    <a:moveTo>
                      <a:pt x="25" y="34"/>
                    </a:moveTo>
                    <a:cubicBezTo>
                      <a:pt x="25" y="34"/>
                      <a:pt x="0" y="36"/>
                      <a:pt x="14" y="24"/>
                    </a:cubicBezTo>
                    <a:cubicBezTo>
                      <a:pt x="14" y="24"/>
                      <a:pt x="28" y="13"/>
                      <a:pt x="41" y="13"/>
                    </a:cubicBezTo>
                    <a:cubicBezTo>
                      <a:pt x="41" y="13"/>
                      <a:pt x="44" y="0"/>
                      <a:pt x="53" y="24"/>
                    </a:cubicBezTo>
                    <a:cubicBezTo>
                      <a:pt x="60" y="24"/>
                      <a:pt x="60" y="24"/>
                      <a:pt x="60" y="24"/>
                    </a:cubicBezTo>
                    <a:cubicBezTo>
                      <a:pt x="60" y="24"/>
                      <a:pt x="66" y="11"/>
                      <a:pt x="66" y="27"/>
                    </a:cubicBezTo>
                    <a:cubicBezTo>
                      <a:pt x="66" y="27"/>
                      <a:pt x="53" y="38"/>
                      <a:pt x="50" y="44"/>
                    </a:cubicBezTo>
                    <a:cubicBezTo>
                      <a:pt x="50" y="44"/>
                      <a:pt x="42" y="57"/>
                      <a:pt x="25" y="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2" name="Freeform 209">
                <a:extLst>
                  <a:ext uri="{FF2B5EF4-FFF2-40B4-BE49-F238E27FC236}">
                    <a16:creationId xmlns:a16="http://schemas.microsoft.com/office/drawing/2014/main" id="{6EFA7621-AE80-4562-8976-CA0CB6A5C496}"/>
                  </a:ext>
                </a:extLst>
              </p:cNvPr>
              <p:cNvSpPr>
                <a:spLocks/>
              </p:cNvSpPr>
              <p:nvPr/>
            </p:nvSpPr>
            <p:spPr bwMode="auto">
              <a:xfrm>
                <a:off x="3680" y="2087"/>
                <a:ext cx="13" cy="6"/>
              </a:xfrm>
              <a:custGeom>
                <a:avLst/>
                <a:gdLst>
                  <a:gd name="T0" fmla="*/ 14 w 38"/>
                  <a:gd name="T1" fmla="*/ 9 h 19"/>
                  <a:gd name="T2" fmla="*/ 22 w 38"/>
                  <a:gd name="T3" fmla="*/ 1 h 19"/>
                  <a:gd name="T4" fmla="*/ 14 w 38"/>
                  <a:gd name="T5" fmla="*/ 9 h 19"/>
                </a:gdLst>
                <a:ahLst/>
                <a:cxnLst>
                  <a:cxn ang="0">
                    <a:pos x="T0" y="T1"/>
                  </a:cxn>
                  <a:cxn ang="0">
                    <a:pos x="T2" y="T3"/>
                  </a:cxn>
                  <a:cxn ang="0">
                    <a:pos x="T4" y="T5"/>
                  </a:cxn>
                </a:cxnLst>
                <a:rect l="0" t="0" r="r" b="b"/>
                <a:pathLst>
                  <a:path w="38" h="19">
                    <a:moveTo>
                      <a:pt x="14" y="9"/>
                    </a:moveTo>
                    <a:cubicBezTo>
                      <a:pt x="14" y="9"/>
                      <a:pt x="0" y="0"/>
                      <a:pt x="22" y="1"/>
                    </a:cubicBezTo>
                    <a:cubicBezTo>
                      <a:pt x="22" y="1"/>
                      <a:pt x="38" y="19"/>
                      <a:pt x="14"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3" name="Freeform 210">
                <a:extLst>
                  <a:ext uri="{FF2B5EF4-FFF2-40B4-BE49-F238E27FC236}">
                    <a16:creationId xmlns:a16="http://schemas.microsoft.com/office/drawing/2014/main" id="{9AB98A24-C481-4A05-A12D-B29A4294C53E}"/>
                  </a:ext>
                </a:extLst>
              </p:cNvPr>
              <p:cNvSpPr>
                <a:spLocks/>
              </p:cNvSpPr>
              <p:nvPr/>
            </p:nvSpPr>
            <p:spPr bwMode="auto">
              <a:xfrm>
                <a:off x="3764" y="2030"/>
                <a:ext cx="20" cy="35"/>
              </a:xfrm>
              <a:custGeom>
                <a:avLst/>
                <a:gdLst>
                  <a:gd name="T0" fmla="*/ 55 w 61"/>
                  <a:gd name="T1" fmla="*/ 31 h 106"/>
                  <a:gd name="T2" fmla="*/ 45 w 61"/>
                  <a:gd name="T3" fmla="*/ 21 h 106"/>
                  <a:gd name="T4" fmla="*/ 11 w 61"/>
                  <a:gd name="T5" fmla="*/ 43 h 106"/>
                  <a:gd name="T6" fmla="*/ 17 w 61"/>
                  <a:gd name="T7" fmla="*/ 60 h 106"/>
                  <a:gd name="T8" fmla="*/ 19 w 61"/>
                  <a:gd name="T9" fmla="*/ 70 h 106"/>
                  <a:gd name="T10" fmla="*/ 19 w 61"/>
                  <a:gd name="T11" fmla="*/ 75 h 106"/>
                  <a:gd name="T12" fmla="*/ 23 w 61"/>
                  <a:gd name="T13" fmla="*/ 84 h 106"/>
                  <a:gd name="T14" fmla="*/ 31 w 61"/>
                  <a:gd name="T15" fmla="*/ 96 h 106"/>
                  <a:gd name="T16" fmla="*/ 45 w 61"/>
                  <a:gd name="T17" fmla="*/ 86 h 106"/>
                  <a:gd name="T18" fmla="*/ 50 w 61"/>
                  <a:gd name="T19" fmla="*/ 64 h 106"/>
                  <a:gd name="T20" fmla="*/ 55 w 61"/>
                  <a:gd name="T21" fmla="*/ 31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1" h="106">
                    <a:moveTo>
                      <a:pt x="55" y="31"/>
                    </a:moveTo>
                    <a:cubicBezTo>
                      <a:pt x="55" y="31"/>
                      <a:pt x="50" y="0"/>
                      <a:pt x="45" y="21"/>
                    </a:cubicBezTo>
                    <a:cubicBezTo>
                      <a:pt x="45" y="21"/>
                      <a:pt x="14" y="27"/>
                      <a:pt x="11" y="43"/>
                    </a:cubicBezTo>
                    <a:cubicBezTo>
                      <a:pt x="11" y="43"/>
                      <a:pt x="9" y="60"/>
                      <a:pt x="17" y="60"/>
                    </a:cubicBezTo>
                    <a:cubicBezTo>
                      <a:pt x="17" y="60"/>
                      <a:pt x="9" y="70"/>
                      <a:pt x="19" y="70"/>
                    </a:cubicBezTo>
                    <a:cubicBezTo>
                      <a:pt x="19" y="75"/>
                      <a:pt x="19" y="75"/>
                      <a:pt x="19" y="75"/>
                    </a:cubicBezTo>
                    <a:cubicBezTo>
                      <a:pt x="19" y="75"/>
                      <a:pt x="0" y="84"/>
                      <a:pt x="23" y="84"/>
                    </a:cubicBezTo>
                    <a:cubicBezTo>
                      <a:pt x="23" y="84"/>
                      <a:pt x="22" y="96"/>
                      <a:pt x="31" y="96"/>
                    </a:cubicBezTo>
                    <a:cubicBezTo>
                      <a:pt x="31" y="96"/>
                      <a:pt x="45" y="106"/>
                      <a:pt x="45" y="86"/>
                    </a:cubicBezTo>
                    <a:cubicBezTo>
                      <a:pt x="45" y="86"/>
                      <a:pt x="50" y="74"/>
                      <a:pt x="50" y="64"/>
                    </a:cubicBezTo>
                    <a:cubicBezTo>
                      <a:pt x="50" y="64"/>
                      <a:pt x="61" y="62"/>
                      <a:pt x="55" y="3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4" name="Freeform 211">
                <a:extLst>
                  <a:ext uri="{FF2B5EF4-FFF2-40B4-BE49-F238E27FC236}">
                    <a16:creationId xmlns:a16="http://schemas.microsoft.com/office/drawing/2014/main" id="{BFB2DDD4-6AD2-4FA2-8D98-804B8E550FE4}"/>
                  </a:ext>
                </a:extLst>
              </p:cNvPr>
              <p:cNvSpPr>
                <a:spLocks/>
              </p:cNvSpPr>
              <p:nvPr/>
            </p:nvSpPr>
            <p:spPr bwMode="auto">
              <a:xfrm>
                <a:off x="3755" y="2065"/>
                <a:ext cx="34" cy="45"/>
              </a:xfrm>
              <a:custGeom>
                <a:avLst/>
                <a:gdLst>
                  <a:gd name="T0" fmla="*/ 20 w 101"/>
                  <a:gd name="T1" fmla="*/ 39 h 135"/>
                  <a:gd name="T2" fmla="*/ 13 w 101"/>
                  <a:gd name="T3" fmla="*/ 22 h 135"/>
                  <a:gd name="T4" fmla="*/ 28 w 101"/>
                  <a:gd name="T5" fmla="*/ 25 h 135"/>
                  <a:gd name="T6" fmla="*/ 46 w 101"/>
                  <a:gd name="T7" fmla="*/ 22 h 135"/>
                  <a:gd name="T8" fmla="*/ 62 w 101"/>
                  <a:gd name="T9" fmla="*/ 5 h 135"/>
                  <a:gd name="T10" fmla="*/ 75 w 101"/>
                  <a:gd name="T11" fmla="*/ 5 h 135"/>
                  <a:gd name="T12" fmla="*/ 83 w 101"/>
                  <a:gd name="T13" fmla="*/ 20 h 135"/>
                  <a:gd name="T14" fmla="*/ 93 w 101"/>
                  <a:gd name="T15" fmla="*/ 33 h 135"/>
                  <a:gd name="T16" fmla="*/ 89 w 101"/>
                  <a:gd name="T17" fmla="*/ 49 h 135"/>
                  <a:gd name="T18" fmla="*/ 89 w 101"/>
                  <a:gd name="T19" fmla="*/ 61 h 135"/>
                  <a:gd name="T20" fmla="*/ 86 w 101"/>
                  <a:gd name="T21" fmla="*/ 70 h 135"/>
                  <a:gd name="T22" fmla="*/ 83 w 101"/>
                  <a:gd name="T23" fmla="*/ 111 h 135"/>
                  <a:gd name="T24" fmla="*/ 77 w 101"/>
                  <a:gd name="T25" fmla="*/ 114 h 135"/>
                  <a:gd name="T26" fmla="*/ 51 w 101"/>
                  <a:gd name="T27" fmla="*/ 117 h 135"/>
                  <a:gd name="T28" fmla="*/ 42 w 101"/>
                  <a:gd name="T29" fmla="*/ 131 h 135"/>
                  <a:gd name="T30" fmla="*/ 29 w 101"/>
                  <a:gd name="T31" fmla="*/ 119 h 135"/>
                  <a:gd name="T32" fmla="*/ 32 w 101"/>
                  <a:gd name="T33" fmla="*/ 84 h 135"/>
                  <a:gd name="T34" fmla="*/ 33 w 101"/>
                  <a:gd name="T35" fmla="*/ 80 h 135"/>
                  <a:gd name="T36" fmla="*/ 25 w 101"/>
                  <a:gd name="T37" fmla="*/ 64 h 135"/>
                  <a:gd name="T38" fmla="*/ 26 w 101"/>
                  <a:gd name="T39" fmla="*/ 53 h 135"/>
                  <a:gd name="T40" fmla="*/ 20 w 101"/>
                  <a:gd name="T41" fmla="*/ 39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1" h="135">
                    <a:moveTo>
                      <a:pt x="20" y="39"/>
                    </a:moveTo>
                    <a:cubicBezTo>
                      <a:pt x="20" y="39"/>
                      <a:pt x="0" y="28"/>
                      <a:pt x="13" y="22"/>
                    </a:cubicBezTo>
                    <a:cubicBezTo>
                      <a:pt x="13" y="22"/>
                      <a:pt x="22" y="15"/>
                      <a:pt x="28" y="25"/>
                    </a:cubicBezTo>
                    <a:cubicBezTo>
                      <a:pt x="28" y="25"/>
                      <a:pt x="40" y="19"/>
                      <a:pt x="46" y="22"/>
                    </a:cubicBezTo>
                    <a:cubicBezTo>
                      <a:pt x="46" y="22"/>
                      <a:pt x="50" y="6"/>
                      <a:pt x="62" y="5"/>
                    </a:cubicBezTo>
                    <a:cubicBezTo>
                      <a:pt x="62" y="5"/>
                      <a:pt x="72" y="0"/>
                      <a:pt x="75" y="5"/>
                    </a:cubicBezTo>
                    <a:cubicBezTo>
                      <a:pt x="75" y="5"/>
                      <a:pt x="82" y="7"/>
                      <a:pt x="83" y="20"/>
                    </a:cubicBezTo>
                    <a:cubicBezTo>
                      <a:pt x="83" y="20"/>
                      <a:pt x="93" y="20"/>
                      <a:pt x="93" y="33"/>
                    </a:cubicBezTo>
                    <a:cubicBezTo>
                      <a:pt x="93" y="33"/>
                      <a:pt x="101" y="47"/>
                      <a:pt x="89" y="49"/>
                    </a:cubicBezTo>
                    <a:cubicBezTo>
                      <a:pt x="89" y="61"/>
                      <a:pt x="89" y="61"/>
                      <a:pt x="89" y="61"/>
                    </a:cubicBezTo>
                    <a:cubicBezTo>
                      <a:pt x="89" y="61"/>
                      <a:pt x="93" y="69"/>
                      <a:pt x="86" y="70"/>
                    </a:cubicBezTo>
                    <a:cubicBezTo>
                      <a:pt x="86" y="70"/>
                      <a:pt x="91" y="104"/>
                      <a:pt x="83" y="111"/>
                    </a:cubicBezTo>
                    <a:cubicBezTo>
                      <a:pt x="83" y="111"/>
                      <a:pt x="82" y="123"/>
                      <a:pt x="77" y="114"/>
                    </a:cubicBezTo>
                    <a:cubicBezTo>
                      <a:pt x="51" y="117"/>
                      <a:pt x="51" y="117"/>
                      <a:pt x="51" y="117"/>
                    </a:cubicBezTo>
                    <a:cubicBezTo>
                      <a:pt x="51" y="117"/>
                      <a:pt x="55" y="131"/>
                      <a:pt x="42" y="131"/>
                    </a:cubicBezTo>
                    <a:cubicBezTo>
                      <a:pt x="42" y="131"/>
                      <a:pt x="30" y="135"/>
                      <a:pt x="29" y="119"/>
                    </a:cubicBezTo>
                    <a:cubicBezTo>
                      <a:pt x="29" y="119"/>
                      <a:pt x="18" y="108"/>
                      <a:pt x="32" y="84"/>
                    </a:cubicBezTo>
                    <a:cubicBezTo>
                      <a:pt x="33" y="80"/>
                      <a:pt x="33" y="80"/>
                      <a:pt x="33" y="80"/>
                    </a:cubicBezTo>
                    <a:cubicBezTo>
                      <a:pt x="33" y="80"/>
                      <a:pt x="15" y="72"/>
                      <a:pt x="25" y="64"/>
                    </a:cubicBezTo>
                    <a:cubicBezTo>
                      <a:pt x="26" y="53"/>
                      <a:pt x="26" y="53"/>
                      <a:pt x="26" y="53"/>
                    </a:cubicBezTo>
                    <a:lnTo>
                      <a:pt x="20" y="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5" name="Freeform 212">
                <a:extLst>
                  <a:ext uri="{FF2B5EF4-FFF2-40B4-BE49-F238E27FC236}">
                    <a16:creationId xmlns:a16="http://schemas.microsoft.com/office/drawing/2014/main" id="{4E65A3DF-5F87-4792-8A87-C3CA1E58F47D}"/>
                  </a:ext>
                </a:extLst>
              </p:cNvPr>
              <p:cNvSpPr>
                <a:spLocks/>
              </p:cNvSpPr>
              <p:nvPr/>
            </p:nvSpPr>
            <p:spPr bwMode="auto">
              <a:xfrm>
                <a:off x="3869" y="2161"/>
                <a:ext cx="3" cy="8"/>
              </a:xfrm>
              <a:custGeom>
                <a:avLst/>
                <a:gdLst>
                  <a:gd name="T0" fmla="*/ 0 w 9"/>
                  <a:gd name="T1" fmla="*/ 7 h 23"/>
                  <a:gd name="T2" fmla="*/ 6 w 9"/>
                  <a:gd name="T3" fmla="*/ 17 h 23"/>
                  <a:gd name="T4" fmla="*/ 0 w 9"/>
                  <a:gd name="T5" fmla="*/ 7 h 23"/>
                </a:gdLst>
                <a:ahLst/>
                <a:cxnLst>
                  <a:cxn ang="0">
                    <a:pos x="T0" y="T1"/>
                  </a:cxn>
                  <a:cxn ang="0">
                    <a:pos x="T2" y="T3"/>
                  </a:cxn>
                  <a:cxn ang="0">
                    <a:pos x="T4" y="T5"/>
                  </a:cxn>
                </a:cxnLst>
                <a:rect l="0" t="0" r="r" b="b"/>
                <a:pathLst>
                  <a:path w="9" h="23">
                    <a:moveTo>
                      <a:pt x="0" y="7"/>
                    </a:moveTo>
                    <a:cubicBezTo>
                      <a:pt x="0" y="7"/>
                      <a:pt x="9" y="0"/>
                      <a:pt x="6" y="17"/>
                    </a:cubicBezTo>
                    <a:cubicBezTo>
                      <a:pt x="6" y="17"/>
                      <a:pt x="0" y="23"/>
                      <a:pt x="0"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6" name="Freeform 213">
                <a:extLst>
                  <a:ext uri="{FF2B5EF4-FFF2-40B4-BE49-F238E27FC236}">
                    <a16:creationId xmlns:a16="http://schemas.microsoft.com/office/drawing/2014/main" id="{4032DF4C-3A89-47F0-9065-C01D04D64BD8}"/>
                  </a:ext>
                </a:extLst>
              </p:cNvPr>
              <p:cNvSpPr>
                <a:spLocks/>
              </p:cNvSpPr>
              <p:nvPr/>
            </p:nvSpPr>
            <p:spPr bwMode="auto">
              <a:xfrm>
                <a:off x="3835" y="2118"/>
                <a:ext cx="53" cy="33"/>
              </a:xfrm>
              <a:custGeom>
                <a:avLst/>
                <a:gdLst>
                  <a:gd name="T0" fmla="*/ 34 w 161"/>
                  <a:gd name="T1" fmla="*/ 22 h 101"/>
                  <a:gd name="T2" fmla="*/ 19 w 161"/>
                  <a:gd name="T3" fmla="*/ 22 h 101"/>
                  <a:gd name="T4" fmla="*/ 8 w 161"/>
                  <a:gd name="T5" fmla="*/ 22 h 101"/>
                  <a:gd name="T6" fmla="*/ 0 w 161"/>
                  <a:gd name="T7" fmla="*/ 37 h 101"/>
                  <a:gd name="T8" fmla="*/ 68 w 161"/>
                  <a:gd name="T9" fmla="*/ 71 h 101"/>
                  <a:gd name="T10" fmla="*/ 95 w 161"/>
                  <a:gd name="T11" fmla="*/ 74 h 101"/>
                  <a:gd name="T12" fmla="*/ 128 w 161"/>
                  <a:gd name="T13" fmla="*/ 97 h 101"/>
                  <a:gd name="T14" fmla="*/ 146 w 161"/>
                  <a:gd name="T15" fmla="*/ 80 h 101"/>
                  <a:gd name="T16" fmla="*/ 137 w 161"/>
                  <a:gd name="T17" fmla="*/ 56 h 101"/>
                  <a:gd name="T18" fmla="*/ 159 w 161"/>
                  <a:gd name="T19" fmla="*/ 24 h 101"/>
                  <a:gd name="T20" fmla="*/ 147 w 161"/>
                  <a:gd name="T21" fmla="*/ 16 h 101"/>
                  <a:gd name="T22" fmla="*/ 119 w 161"/>
                  <a:gd name="T23" fmla="*/ 21 h 101"/>
                  <a:gd name="T24" fmla="*/ 77 w 161"/>
                  <a:gd name="T25" fmla="*/ 29 h 101"/>
                  <a:gd name="T26" fmla="*/ 65 w 161"/>
                  <a:gd name="T27" fmla="*/ 27 h 101"/>
                  <a:gd name="T28" fmla="*/ 39 w 161"/>
                  <a:gd name="T29" fmla="*/ 10 h 101"/>
                  <a:gd name="T30" fmla="*/ 34 w 161"/>
                  <a:gd name="T31" fmla="*/ 22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1" h="101">
                    <a:moveTo>
                      <a:pt x="34" y="22"/>
                    </a:moveTo>
                    <a:cubicBezTo>
                      <a:pt x="19" y="22"/>
                      <a:pt x="19" y="22"/>
                      <a:pt x="19" y="22"/>
                    </a:cubicBezTo>
                    <a:cubicBezTo>
                      <a:pt x="19" y="22"/>
                      <a:pt x="11" y="11"/>
                      <a:pt x="8" y="22"/>
                    </a:cubicBezTo>
                    <a:cubicBezTo>
                      <a:pt x="8" y="22"/>
                      <a:pt x="0" y="26"/>
                      <a:pt x="0" y="37"/>
                    </a:cubicBezTo>
                    <a:cubicBezTo>
                      <a:pt x="0" y="37"/>
                      <a:pt x="62" y="63"/>
                      <a:pt x="68" y="71"/>
                    </a:cubicBezTo>
                    <a:cubicBezTo>
                      <a:pt x="68" y="71"/>
                      <a:pt x="79" y="75"/>
                      <a:pt x="95" y="74"/>
                    </a:cubicBezTo>
                    <a:cubicBezTo>
                      <a:pt x="95" y="74"/>
                      <a:pt x="113" y="96"/>
                      <a:pt x="128" y="97"/>
                    </a:cubicBezTo>
                    <a:cubicBezTo>
                      <a:pt x="128" y="97"/>
                      <a:pt x="146" y="101"/>
                      <a:pt x="146" y="80"/>
                    </a:cubicBezTo>
                    <a:cubicBezTo>
                      <a:pt x="146" y="80"/>
                      <a:pt x="161" y="77"/>
                      <a:pt x="137" y="56"/>
                    </a:cubicBezTo>
                    <a:cubicBezTo>
                      <a:pt x="137" y="56"/>
                      <a:pt x="143" y="36"/>
                      <a:pt x="159" y="24"/>
                    </a:cubicBezTo>
                    <a:cubicBezTo>
                      <a:pt x="159" y="24"/>
                      <a:pt x="159" y="0"/>
                      <a:pt x="147" y="16"/>
                    </a:cubicBezTo>
                    <a:cubicBezTo>
                      <a:pt x="147" y="16"/>
                      <a:pt x="121" y="11"/>
                      <a:pt x="119" y="21"/>
                    </a:cubicBezTo>
                    <a:cubicBezTo>
                      <a:pt x="119" y="21"/>
                      <a:pt x="82" y="20"/>
                      <a:pt x="77" y="29"/>
                    </a:cubicBezTo>
                    <a:cubicBezTo>
                      <a:pt x="65" y="27"/>
                      <a:pt x="65" y="27"/>
                      <a:pt x="65" y="27"/>
                    </a:cubicBezTo>
                    <a:cubicBezTo>
                      <a:pt x="65" y="27"/>
                      <a:pt x="50" y="11"/>
                      <a:pt x="39" y="10"/>
                    </a:cubicBezTo>
                    <a:cubicBezTo>
                      <a:pt x="39" y="10"/>
                      <a:pt x="33" y="13"/>
                      <a:pt x="34"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7" name="Freeform 214">
                <a:extLst>
                  <a:ext uri="{FF2B5EF4-FFF2-40B4-BE49-F238E27FC236}">
                    <a16:creationId xmlns:a16="http://schemas.microsoft.com/office/drawing/2014/main" id="{6372C2A3-0A94-4C76-B5B1-BC2604CDE82F}"/>
                  </a:ext>
                </a:extLst>
              </p:cNvPr>
              <p:cNvSpPr>
                <a:spLocks/>
              </p:cNvSpPr>
              <p:nvPr/>
            </p:nvSpPr>
            <p:spPr bwMode="auto">
              <a:xfrm>
                <a:off x="3812" y="2185"/>
                <a:ext cx="3" cy="4"/>
              </a:xfrm>
              <a:custGeom>
                <a:avLst/>
                <a:gdLst>
                  <a:gd name="T0" fmla="*/ 0 w 11"/>
                  <a:gd name="T1" fmla="*/ 10 h 13"/>
                  <a:gd name="T2" fmla="*/ 5 w 11"/>
                  <a:gd name="T3" fmla="*/ 0 h 13"/>
                  <a:gd name="T4" fmla="*/ 0 w 11"/>
                  <a:gd name="T5" fmla="*/ 10 h 13"/>
                </a:gdLst>
                <a:ahLst/>
                <a:cxnLst>
                  <a:cxn ang="0">
                    <a:pos x="T0" y="T1"/>
                  </a:cxn>
                  <a:cxn ang="0">
                    <a:pos x="T2" y="T3"/>
                  </a:cxn>
                  <a:cxn ang="0">
                    <a:pos x="T4" y="T5"/>
                  </a:cxn>
                </a:cxnLst>
                <a:rect l="0" t="0" r="r" b="b"/>
                <a:pathLst>
                  <a:path w="11" h="13">
                    <a:moveTo>
                      <a:pt x="0" y="10"/>
                    </a:moveTo>
                    <a:cubicBezTo>
                      <a:pt x="0" y="10"/>
                      <a:pt x="0" y="0"/>
                      <a:pt x="5" y="0"/>
                    </a:cubicBezTo>
                    <a:cubicBezTo>
                      <a:pt x="5" y="0"/>
                      <a:pt x="11" y="13"/>
                      <a:pt x="0"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8" name="Freeform 215">
                <a:extLst>
                  <a:ext uri="{FF2B5EF4-FFF2-40B4-BE49-F238E27FC236}">
                    <a16:creationId xmlns:a16="http://schemas.microsoft.com/office/drawing/2014/main" id="{D1CA82C6-6A0E-405F-BF3D-2BDD864D5CD3}"/>
                  </a:ext>
                </a:extLst>
              </p:cNvPr>
              <p:cNvSpPr>
                <a:spLocks/>
              </p:cNvSpPr>
              <p:nvPr/>
            </p:nvSpPr>
            <p:spPr bwMode="auto">
              <a:xfrm>
                <a:off x="3803" y="2202"/>
                <a:ext cx="8" cy="5"/>
              </a:xfrm>
              <a:custGeom>
                <a:avLst/>
                <a:gdLst>
                  <a:gd name="T0" fmla="*/ 5 w 27"/>
                  <a:gd name="T1" fmla="*/ 12 h 15"/>
                  <a:gd name="T2" fmla="*/ 14 w 27"/>
                  <a:gd name="T3" fmla="*/ 3 h 15"/>
                  <a:gd name="T4" fmla="*/ 5 w 27"/>
                  <a:gd name="T5" fmla="*/ 12 h 15"/>
                </a:gdLst>
                <a:ahLst/>
                <a:cxnLst>
                  <a:cxn ang="0">
                    <a:pos x="T0" y="T1"/>
                  </a:cxn>
                  <a:cxn ang="0">
                    <a:pos x="T2" y="T3"/>
                  </a:cxn>
                  <a:cxn ang="0">
                    <a:pos x="T4" y="T5"/>
                  </a:cxn>
                </a:cxnLst>
                <a:rect l="0" t="0" r="r" b="b"/>
                <a:pathLst>
                  <a:path w="27" h="15">
                    <a:moveTo>
                      <a:pt x="5" y="12"/>
                    </a:moveTo>
                    <a:cubicBezTo>
                      <a:pt x="5" y="12"/>
                      <a:pt x="0" y="0"/>
                      <a:pt x="14" y="3"/>
                    </a:cubicBezTo>
                    <a:cubicBezTo>
                      <a:pt x="14" y="3"/>
                      <a:pt x="27" y="15"/>
                      <a:pt x="5"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9" name="Freeform 216">
                <a:extLst>
                  <a:ext uri="{FF2B5EF4-FFF2-40B4-BE49-F238E27FC236}">
                    <a16:creationId xmlns:a16="http://schemas.microsoft.com/office/drawing/2014/main" id="{DD043300-1B1B-4FEB-A888-DD8F66D3EDF5}"/>
                  </a:ext>
                </a:extLst>
              </p:cNvPr>
              <p:cNvSpPr>
                <a:spLocks/>
              </p:cNvSpPr>
              <p:nvPr/>
            </p:nvSpPr>
            <p:spPr bwMode="auto">
              <a:xfrm>
                <a:off x="3974" y="2117"/>
                <a:ext cx="10" cy="7"/>
              </a:xfrm>
              <a:custGeom>
                <a:avLst/>
                <a:gdLst>
                  <a:gd name="T0" fmla="*/ 5 w 31"/>
                  <a:gd name="T1" fmla="*/ 21 h 22"/>
                  <a:gd name="T2" fmla="*/ 15 w 31"/>
                  <a:gd name="T3" fmla="*/ 8 h 22"/>
                  <a:gd name="T4" fmla="*/ 18 w 31"/>
                  <a:gd name="T5" fmla="*/ 0 h 22"/>
                  <a:gd name="T6" fmla="*/ 23 w 31"/>
                  <a:gd name="T7" fmla="*/ 12 h 22"/>
                  <a:gd name="T8" fmla="*/ 21 w 31"/>
                  <a:gd name="T9" fmla="*/ 22 h 22"/>
                  <a:gd name="T10" fmla="*/ 5 w 31"/>
                  <a:gd name="T11" fmla="*/ 21 h 22"/>
                </a:gdLst>
                <a:ahLst/>
                <a:cxnLst>
                  <a:cxn ang="0">
                    <a:pos x="T0" y="T1"/>
                  </a:cxn>
                  <a:cxn ang="0">
                    <a:pos x="T2" y="T3"/>
                  </a:cxn>
                  <a:cxn ang="0">
                    <a:pos x="T4" y="T5"/>
                  </a:cxn>
                  <a:cxn ang="0">
                    <a:pos x="T6" y="T7"/>
                  </a:cxn>
                  <a:cxn ang="0">
                    <a:pos x="T8" y="T9"/>
                  </a:cxn>
                  <a:cxn ang="0">
                    <a:pos x="T10" y="T11"/>
                  </a:cxn>
                </a:cxnLst>
                <a:rect l="0" t="0" r="r" b="b"/>
                <a:pathLst>
                  <a:path w="31" h="22">
                    <a:moveTo>
                      <a:pt x="5" y="21"/>
                    </a:moveTo>
                    <a:cubicBezTo>
                      <a:pt x="5" y="21"/>
                      <a:pt x="0" y="8"/>
                      <a:pt x="15" y="8"/>
                    </a:cubicBezTo>
                    <a:cubicBezTo>
                      <a:pt x="15" y="8"/>
                      <a:pt x="11" y="1"/>
                      <a:pt x="18" y="0"/>
                    </a:cubicBezTo>
                    <a:cubicBezTo>
                      <a:pt x="18" y="0"/>
                      <a:pt x="26" y="4"/>
                      <a:pt x="23" y="12"/>
                    </a:cubicBezTo>
                    <a:cubicBezTo>
                      <a:pt x="23" y="12"/>
                      <a:pt x="31" y="22"/>
                      <a:pt x="21" y="22"/>
                    </a:cubicBezTo>
                    <a:lnTo>
                      <a:pt x="5" y="2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0" name="Freeform 217">
                <a:extLst>
                  <a:ext uri="{FF2B5EF4-FFF2-40B4-BE49-F238E27FC236}">
                    <a16:creationId xmlns:a16="http://schemas.microsoft.com/office/drawing/2014/main" id="{3C9E598A-28BA-4F01-B963-47C25307135A}"/>
                  </a:ext>
                </a:extLst>
              </p:cNvPr>
              <p:cNvSpPr>
                <a:spLocks/>
              </p:cNvSpPr>
              <p:nvPr/>
            </p:nvSpPr>
            <p:spPr bwMode="auto">
              <a:xfrm>
                <a:off x="3978" y="2126"/>
                <a:ext cx="10" cy="9"/>
              </a:xfrm>
              <a:custGeom>
                <a:avLst/>
                <a:gdLst>
                  <a:gd name="T0" fmla="*/ 13 w 29"/>
                  <a:gd name="T1" fmla="*/ 14 h 29"/>
                  <a:gd name="T2" fmla="*/ 18 w 29"/>
                  <a:gd name="T3" fmla="*/ 8 h 29"/>
                  <a:gd name="T4" fmla="*/ 13 w 29"/>
                  <a:gd name="T5" fmla="*/ 14 h 29"/>
                </a:gdLst>
                <a:ahLst/>
                <a:cxnLst>
                  <a:cxn ang="0">
                    <a:pos x="T0" y="T1"/>
                  </a:cxn>
                  <a:cxn ang="0">
                    <a:pos x="T2" y="T3"/>
                  </a:cxn>
                  <a:cxn ang="0">
                    <a:pos x="T4" y="T5"/>
                  </a:cxn>
                </a:cxnLst>
                <a:rect l="0" t="0" r="r" b="b"/>
                <a:pathLst>
                  <a:path w="29" h="29">
                    <a:moveTo>
                      <a:pt x="13" y="14"/>
                    </a:moveTo>
                    <a:cubicBezTo>
                      <a:pt x="13" y="14"/>
                      <a:pt x="0" y="0"/>
                      <a:pt x="18" y="8"/>
                    </a:cubicBezTo>
                    <a:cubicBezTo>
                      <a:pt x="18" y="8"/>
                      <a:pt x="29" y="29"/>
                      <a:pt x="13"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1" name="Freeform 218">
                <a:extLst>
                  <a:ext uri="{FF2B5EF4-FFF2-40B4-BE49-F238E27FC236}">
                    <a16:creationId xmlns:a16="http://schemas.microsoft.com/office/drawing/2014/main" id="{FC02BC6C-DF6A-4166-86E1-55D26E61B546}"/>
                  </a:ext>
                </a:extLst>
              </p:cNvPr>
              <p:cNvSpPr>
                <a:spLocks/>
              </p:cNvSpPr>
              <p:nvPr/>
            </p:nvSpPr>
            <p:spPr bwMode="auto">
              <a:xfrm>
                <a:off x="3175" y="1593"/>
                <a:ext cx="202" cy="63"/>
              </a:xfrm>
              <a:custGeom>
                <a:avLst/>
                <a:gdLst>
                  <a:gd name="T0" fmla="*/ 181 w 612"/>
                  <a:gd name="T1" fmla="*/ 34 h 191"/>
                  <a:gd name="T2" fmla="*/ 125 w 612"/>
                  <a:gd name="T3" fmla="*/ 11 h 191"/>
                  <a:gd name="T4" fmla="*/ 120 w 612"/>
                  <a:gd name="T5" fmla="*/ 16 h 191"/>
                  <a:gd name="T6" fmla="*/ 99 w 612"/>
                  <a:gd name="T7" fmla="*/ 35 h 191"/>
                  <a:gd name="T8" fmla="*/ 63 w 612"/>
                  <a:gd name="T9" fmla="*/ 24 h 191"/>
                  <a:gd name="T10" fmla="*/ 51 w 612"/>
                  <a:gd name="T11" fmla="*/ 47 h 191"/>
                  <a:gd name="T12" fmla="*/ 21 w 612"/>
                  <a:gd name="T13" fmla="*/ 57 h 191"/>
                  <a:gd name="T14" fmla="*/ 129 w 612"/>
                  <a:gd name="T15" fmla="*/ 58 h 191"/>
                  <a:gd name="T16" fmla="*/ 119 w 612"/>
                  <a:gd name="T17" fmla="*/ 80 h 191"/>
                  <a:gd name="T18" fmla="*/ 159 w 612"/>
                  <a:gd name="T19" fmla="*/ 88 h 191"/>
                  <a:gd name="T20" fmla="*/ 58 w 612"/>
                  <a:gd name="T21" fmla="*/ 95 h 191"/>
                  <a:gd name="T22" fmla="*/ 57 w 612"/>
                  <a:gd name="T23" fmla="*/ 102 h 191"/>
                  <a:gd name="T24" fmla="*/ 148 w 612"/>
                  <a:gd name="T25" fmla="*/ 123 h 191"/>
                  <a:gd name="T26" fmla="*/ 111 w 612"/>
                  <a:gd name="T27" fmla="*/ 151 h 191"/>
                  <a:gd name="T28" fmla="*/ 177 w 612"/>
                  <a:gd name="T29" fmla="*/ 155 h 191"/>
                  <a:gd name="T30" fmla="*/ 221 w 612"/>
                  <a:gd name="T31" fmla="*/ 161 h 191"/>
                  <a:gd name="T32" fmla="*/ 315 w 612"/>
                  <a:gd name="T33" fmla="*/ 178 h 191"/>
                  <a:gd name="T34" fmla="*/ 369 w 612"/>
                  <a:gd name="T35" fmla="*/ 158 h 191"/>
                  <a:gd name="T36" fmla="*/ 441 w 612"/>
                  <a:gd name="T37" fmla="*/ 147 h 191"/>
                  <a:gd name="T38" fmla="*/ 508 w 612"/>
                  <a:gd name="T39" fmla="*/ 127 h 191"/>
                  <a:gd name="T40" fmla="*/ 558 w 612"/>
                  <a:gd name="T41" fmla="*/ 103 h 191"/>
                  <a:gd name="T42" fmla="*/ 592 w 612"/>
                  <a:gd name="T43" fmla="*/ 79 h 191"/>
                  <a:gd name="T44" fmla="*/ 581 w 612"/>
                  <a:gd name="T45" fmla="*/ 57 h 191"/>
                  <a:gd name="T46" fmla="*/ 537 w 612"/>
                  <a:gd name="T47" fmla="*/ 49 h 191"/>
                  <a:gd name="T48" fmla="*/ 530 w 612"/>
                  <a:gd name="T49" fmla="*/ 42 h 191"/>
                  <a:gd name="T50" fmla="*/ 511 w 612"/>
                  <a:gd name="T51" fmla="*/ 16 h 191"/>
                  <a:gd name="T52" fmla="*/ 481 w 612"/>
                  <a:gd name="T53" fmla="*/ 17 h 191"/>
                  <a:gd name="T54" fmla="*/ 447 w 612"/>
                  <a:gd name="T55" fmla="*/ 17 h 191"/>
                  <a:gd name="T56" fmla="*/ 415 w 612"/>
                  <a:gd name="T57" fmla="*/ 27 h 191"/>
                  <a:gd name="T58" fmla="*/ 381 w 612"/>
                  <a:gd name="T59" fmla="*/ 34 h 191"/>
                  <a:gd name="T60" fmla="*/ 361 w 612"/>
                  <a:gd name="T61" fmla="*/ 43 h 191"/>
                  <a:gd name="T62" fmla="*/ 343 w 612"/>
                  <a:gd name="T63" fmla="*/ 42 h 191"/>
                  <a:gd name="T64" fmla="*/ 304 w 612"/>
                  <a:gd name="T65" fmla="*/ 28 h 191"/>
                  <a:gd name="T66" fmla="*/ 270 w 612"/>
                  <a:gd name="T67" fmla="*/ 47 h 191"/>
                  <a:gd name="T68" fmla="*/ 243 w 612"/>
                  <a:gd name="T69" fmla="*/ 42 h 191"/>
                  <a:gd name="T70" fmla="*/ 234 w 612"/>
                  <a:gd name="T71" fmla="*/ 67 h 191"/>
                  <a:gd name="T72" fmla="*/ 202 w 612"/>
                  <a:gd name="T73" fmla="*/ 67 h 191"/>
                  <a:gd name="T74" fmla="*/ 162 w 612"/>
                  <a:gd name="T75" fmla="*/ 57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12" h="191">
                    <a:moveTo>
                      <a:pt x="155" y="44"/>
                    </a:moveTo>
                    <a:cubicBezTo>
                      <a:pt x="155" y="44"/>
                      <a:pt x="177" y="53"/>
                      <a:pt x="181" y="34"/>
                    </a:cubicBezTo>
                    <a:cubicBezTo>
                      <a:pt x="181" y="34"/>
                      <a:pt x="177" y="28"/>
                      <a:pt x="159" y="30"/>
                    </a:cubicBezTo>
                    <a:cubicBezTo>
                      <a:pt x="159" y="30"/>
                      <a:pt x="163" y="24"/>
                      <a:pt x="125" y="11"/>
                    </a:cubicBezTo>
                    <a:cubicBezTo>
                      <a:pt x="125" y="11"/>
                      <a:pt x="88" y="1"/>
                      <a:pt x="89" y="9"/>
                    </a:cubicBezTo>
                    <a:cubicBezTo>
                      <a:pt x="89" y="9"/>
                      <a:pt x="73" y="14"/>
                      <a:pt x="120" y="16"/>
                    </a:cubicBezTo>
                    <a:cubicBezTo>
                      <a:pt x="120" y="16"/>
                      <a:pt x="78" y="30"/>
                      <a:pt x="124" y="28"/>
                    </a:cubicBezTo>
                    <a:cubicBezTo>
                      <a:pt x="124" y="28"/>
                      <a:pt x="131" y="43"/>
                      <a:pt x="99" y="35"/>
                    </a:cubicBezTo>
                    <a:cubicBezTo>
                      <a:pt x="89" y="34"/>
                      <a:pt x="89" y="34"/>
                      <a:pt x="89" y="34"/>
                    </a:cubicBezTo>
                    <a:cubicBezTo>
                      <a:pt x="89" y="34"/>
                      <a:pt x="82" y="22"/>
                      <a:pt x="63" y="24"/>
                    </a:cubicBezTo>
                    <a:cubicBezTo>
                      <a:pt x="63" y="24"/>
                      <a:pt x="47" y="38"/>
                      <a:pt x="52" y="42"/>
                    </a:cubicBezTo>
                    <a:cubicBezTo>
                      <a:pt x="52" y="42"/>
                      <a:pt x="108" y="46"/>
                      <a:pt x="51" y="47"/>
                    </a:cubicBezTo>
                    <a:cubicBezTo>
                      <a:pt x="51" y="47"/>
                      <a:pt x="44" y="51"/>
                      <a:pt x="44" y="59"/>
                    </a:cubicBezTo>
                    <a:cubicBezTo>
                      <a:pt x="44" y="59"/>
                      <a:pt x="28" y="50"/>
                      <a:pt x="21" y="57"/>
                    </a:cubicBezTo>
                    <a:cubicBezTo>
                      <a:pt x="21" y="57"/>
                      <a:pt x="0" y="65"/>
                      <a:pt x="75" y="65"/>
                    </a:cubicBezTo>
                    <a:cubicBezTo>
                      <a:pt x="75" y="65"/>
                      <a:pt x="86" y="59"/>
                      <a:pt x="129" y="58"/>
                    </a:cubicBezTo>
                    <a:cubicBezTo>
                      <a:pt x="129" y="58"/>
                      <a:pt x="181" y="67"/>
                      <a:pt x="136" y="69"/>
                    </a:cubicBezTo>
                    <a:cubicBezTo>
                      <a:pt x="136" y="69"/>
                      <a:pt x="118" y="76"/>
                      <a:pt x="119" y="80"/>
                    </a:cubicBezTo>
                    <a:cubicBezTo>
                      <a:pt x="142" y="81"/>
                      <a:pt x="142" y="81"/>
                      <a:pt x="142" y="81"/>
                    </a:cubicBezTo>
                    <a:cubicBezTo>
                      <a:pt x="142" y="81"/>
                      <a:pt x="167" y="71"/>
                      <a:pt x="159" y="88"/>
                    </a:cubicBezTo>
                    <a:cubicBezTo>
                      <a:pt x="81" y="87"/>
                      <a:pt x="81" y="87"/>
                      <a:pt x="81" y="87"/>
                    </a:cubicBezTo>
                    <a:cubicBezTo>
                      <a:pt x="81" y="87"/>
                      <a:pt x="58" y="90"/>
                      <a:pt x="58" y="95"/>
                    </a:cubicBezTo>
                    <a:cubicBezTo>
                      <a:pt x="58" y="95"/>
                      <a:pt x="30" y="94"/>
                      <a:pt x="44" y="102"/>
                    </a:cubicBezTo>
                    <a:cubicBezTo>
                      <a:pt x="44" y="102"/>
                      <a:pt x="53" y="112"/>
                      <a:pt x="57" y="102"/>
                    </a:cubicBezTo>
                    <a:cubicBezTo>
                      <a:pt x="131" y="102"/>
                      <a:pt x="131" y="102"/>
                      <a:pt x="131" y="102"/>
                    </a:cubicBezTo>
                    <a:cubicBezTo>
                      <a:pt x="131" y="102"/>
                      <a:pt x="125" y="117"/>
                      <a:pt x="148" y="123"/>
                    </a:cubicBezTo>
                    <a:cubicBezTo>
                      <a:pt x="163" y="139"/>
                      <a:pt x="163" y="139"/>
                      <a:pt x="163" y="139"/>
                    </a:cubicBezTo>
                    <a:cubicBezTo>
                      <a:pt x="163" y="139"/>
                      <a:pt x="111" y="144"/>
                      <a:pt x="111" y="151"/>
                    </a:cubicBezTo>
                    <a:cubicBezTo>
                      <a:pt x="111" y="151"/>
                      <a:pt x="111" y="162"/>
                      <a:pt x="123" y="154"/>
                    </a:cubicBezTo>
                    <a:cubicBezTo>
                      <a:pt x="177" y="155"/>
                      <a:pt x="177" y="155"/>
                      <a:pt x="177" y="155"/>
                    </a:cubicBezTo>
                    <a:cubicBezTo>
                      <a:pt x="177" y="155"/>
                      <a:pt x="189" y="144"/>
                      <a:pt x="199" y="156"/>
                    </a:cubicBezTo>
                    <a:cubicBezTo>
                      <a:pt x="199" y="156"/>
                      <a:pt x="212" y="161"/>
                      <a:pt x="221" y="161"/>
                    </a:cubicBezTo>
                    <a:cubicBezTo>
                      <a:pt x="241" y="170"/>
                      <a:pt x="241" y="170"/>
                      <a:pt x="241" y="170"/>
                    </a:cubicBezTo>
                    <a:cubicBezTo>
                      <a:pt x="241" y="170"/>
                      <a:pt x="293" y="178"/>
                      <a:pt x="315" y="178"/>
                    </a:cubicBezTo>
                    <a:cubicBezTo>
                      <a:pt x="315" y="178"/>
                      <a:pt x="327" y="191"/>
                      <a:pt x="334" y="177"/>
                    </a:cubicBezTo>
                    <a:cubicBezTo>
                      <a:pt x="334" y="177"/>
                      <a:pt x="360" y="174"/>
                      <a:pt x="369" y="158"/>
                    </a:cubicBezTo>
                    <a:cubicBezTo>
                      <a:pt x="369" y="158"/>
                      <a:pt x="407" y="159"/>
                      <a:pt x="411" y="155"/>
                    </a:cubicBezTo>
                    <a:cubicBezTo>
                      <a:pt x="411" y="155"/>
                      <a:pt x="437" y="156"/>
                      <a:pt x="441" y="147"/>
                    </a:cubicBezTo>
                    <a:cubicBezTo>
                      <a:pt x="441" y="147"/>
                      <a:pt x="482" y="137"/>
                      <a:pt x="489" y="129"/>
                    </a:cubicBezTo>
                    <a:cubicBezTo>
                      <a:pt x="508" y="127"/>
                      <a:pt x="508" y="127"/>
                      <a:pt x="508" y="127"/>
                    </a:cubicBezTo>
                    <a:cubicBezTo>
                      <a:pt x="508" y="127"/>
                      <a:pt x="549" y="129"/>
                      <a:pt x="544" y="111"/>
                    </a:cubicBezTo>
                    <a:cubicBezTo>
                      <a:pt x="558" y="103"/>
                      <a:pt x="558" y="103"/>
                      <a:pt x="558" y="103"/>
                    </a:cubicBezTo>
                    <a:cubicBezTo>
                      <a:pt x="558" y="103"/>
                      <a:pt x="572" y="107"/>
                      <a:pt x="571" y="92"/>
                    </a:cubicBezTo>
                    <a:cubicBezTo>
                      <a:pt x="571" y="92"/>
                      <a:pt x="612" y="96"/>
                      <a:pt x="592" y="79"/>
                    </a:cubicBezTo>
                    <a:cubicBezTo>
                      <a:pt x="585" y="73"/>
                      <a:pt x="585" y="73"/>
                      <a:pt x="585" y="73"/>
                    </a:cubicBezTo>
                    <a:cubicBezTo>
                      <a:pt x="585" y="73"/>
                      <a:pt x="597" y="57"/>
                      <a:pt x="581" y="57"/>
                    </a:cubicBezTo>
                    <a:cubicBezTo>
                      <a:pt x="581" y="57"/>
                      <a:pt x="566" y="52"/>
                      <a:pt x="557" y="53"/>
                    </a:cubicBezTo>
                    <a:cubicBezTo>
                      <a:pt x="557" y="53"/>
                      <a:pt x="544" y="39"/>
                      <a:pt x="537" y="49"/>
                    </a:cubicBezTo>
                    <a:cubicBezTo>
                      <a:pt x="523" y="51"/>
                      <a:pt x="523" y="51"/>
                      <a:pt x="523" y="51"/>
                    </a:cubicBezTo>
                    <a:cubicBezTo>
                      <a:pt x="530" y="42"/>
                      <a:pt x="530" y="42"/>
                      <a:pt x="530" y="42"/>
                    </a:cubicBezTo>
                    <a:cubicBezTo>
                      <a:pt x="530" y="42"/>
                      <a:pt x="553" y="35"/>
                      <a:pt x="520" y="29"/>
                    </a:cubicBezTo>
                    <a:cubicBezTo>
                      <a:pt x="520" y="29"/>
                      <a:pt x="541" y="0"/>
                      <a:pt x="511" y="16"/>
                    </a:cubicBezTo>
                    <a:cubicBezTo>
                      <a:pt x="509" y="24"/>
                      <a:pt x="509" y="24"/>
                      <a:pt x="509" y="24"/>
                    </a:cubicBezTo>
                    <a:cubicBezTo>
                      <a:pt x="509" y="24"/>
                      <a:pt x="485" y="23"/>
                      <a:pt x="481" y="17"/>
                    </a:cubicBezTo>
                    <a:cubicBezTo>
                      <a:pt x="478" y="12"/>
                      <a:pt x="475" y="0"/>
                      <a:pt x="451" y="5"/>
                    </a:cubicBezTo>
                    <a:cubicBezTo>
                      <a:pt x="451" y="5"/>
                      <a:pt x="437" y="13"/>
                      <a:pt x="447" y="17"/>
                    </a:cubicBezTo>
                    <a:cubicBezTo>
                      <a:pt x="447" y="17"/>
                      <a:pt x="436" y="21"/>
                      <a:pt x="442" y="28"/>
                    </a:cubicBezTo>
                    <a:cubicBezTo>
                      <a:pt x="415" y="27"/>
                      <a:pt x="415" y="27"/>
                      <a:pt x="415" y="27"/>
                    </a:cubicBezTo>
                    <a:cubicBezTo>
                      <a:pt x="415" y="27"/>
                      <a:pt x="403" y="6"/>
                      <a:pt x="393" y="34"/>
                    </a:cubicBezTo>
                    <a:cubicBezTo>
                      <a:pt x="381" y="34"/>
                      <a:pt x="381" y="34"/>
                      <a:pt x="381" y="34"/>
                    </a:cubicBezTo>
                    <a:cubicBezTo>
                      <a:pt x="381" y="34"/>
                      <a:pt x="359" y="21"/>
                      <a:pt x="347" y="25"/>
                    </a:cubicBezTo>
                    <a:cubicBezTo>
                      <a:pt x="347" y="25"/>
                      <a:pt x="347" y="41"/>
                      <a:pt x="361" y="43"/>
                    </a:cubicBezTo>
                    <a:cubicBezTo>
                      <a:pt x="364" y="52"/>
                      <a:pt x="364" y="52"/>
                      <a:pt x="364" y="52"/>
                    </a:cubicBezTo>
                    <a:cubicBezTo>
                      <a:pt x="364" y="52"/>
                      <a:pt x="349" y="58"/>
                      <a:pt x="343" y="42"/>
                    </a:cubicBezTo>
                    <a:cubicBezTo>
                      <a:pt x="343" y="42"/>
                      <a:pt x="332" y="30"/>
                      <a:pt x="318" y="24"/>
                    </a:cubicBezTo>
                    <a:cubicBezTo>
                      <a:pt x="318" y="24"/>
                      <a:pt x="306" y="11"/>
                      <a:pt x="304" y="28"/>
                    </a:cubicBezTo>
                    <a:cubicBezTo>
                      <a:pt x="304" y="28"/>
                      <a:pt x="281" y="27"/>
                      <a:pt x="291" y="46"/>
                    </a:cubicBezTo>
                    <a:cubicBezTo>
                      <a:pt x="270" y="47"/>
                      <a:pt x="270" y="47"/>
                      <a:pt x="270" y="47"/>
                    </a:cubicBezTo>
                    <a:cubicBezTo>
                      <a:pt x="270" y="47"/>
                      <a:pt x="244" y="23"/>
                      <a:pt x="232" y="24"/>
                    </a:cubicBezTo>
                    <a:cubicBezTo>
                      <a:pt x="232" y="24"/>
                      <a:pt x="231" y="36"/>
                      <a:pt x="243" y="42"/>
                    </a:cubicBezTo>
                    <a:cubicBezTo>
                      <a:pt x="241" y="53"/>
                      <a:pt x="241" y="53"/>
                      <a:pt x="241" y="53"/>
                    </a:cubicBezTo>
                    <a:cubicBezTo>
                      <a:pt x="241" y="53"/>
                      <a:pt x="233" y="54"/>
                      <a:pt x="234" y="67"/>
                    </a:cubicBezTo>
                    <a:cubicBezTo>
                      <a:pt x="234" y="67"/>
                      <a:pt x="218" y="64"/>
                      <a:pt x="214" y="53"/>
                    </a:cubicBezTo>
                    <a:cubicBezTo>
                      <a:pt x="214" y="53"/>
                      <a:pt x="203" y="52"/>
                      <a:pt x="202" y="67"/>
                    </a:cubicBezTo>
                    <a:cubicBezTo>
                      <a:pt x="202" y="67"/>
                      <a:pt x="195" y="97"/>
                      <a:pt x="185" y="71"/>
                    </a:cubicBezTo>
                    <a:cubicBezTo>
                      <a:pt x="185" y="71"/>
                      <a:pt x="176" y="61"/>
                      <a:pt x="162" y="57"/>
                    </a:cubicBezTo>
                    <a:lnTo>
                      <a:pt x="155" y="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2" name="Freeform 219">
                <a:extLst>
                  <a:ext uri="{FF2B5EF4-FFF2-40B4-BE49-F238E27FC236}">
                    <a16:creationId xmlns:a16="http://schemas.microsoft.com/office/drawing/2014/main" id="{6E94DB3C-65E7-469E-8F77-6F1F2E37A528}"/>
                  </a:ext>
                </a:extLst>
              </p:cNvPr>
              <p:cNvSpPr>
                <a:spLocks noEditPoints="1"/>
              </p:cNvSpPr>
              <p:nvPr/>
            </p:nvSpPr>
            <p:spPr bwMode="auto">
              <a:xfrm>
                <a:off x="3802" y="1340"/>
                <a:ext cx="261" cy="71"/>
              </a:xfrm>
              <a:custGeom>
                <a:avLst/>
                <a:gdLst>
                  <a:gd name="T0" fmla="*/ 695 w 793"/>
                  <a:gd name="T1" fmla="*/ 130 h 217"/>
                  <a:gd name="T2" fmla="*/ 625 w 793"/>
                  <a:gd name="T3" fmla="*/ 111 h 217"/>
                  <a:gd name="T4" fmla="*/ 588 w 793"/>
                  <a:gd name="T5" fmla="*/ 80 h 217"/>
                  <a:gd name="T6" fmla="*/ 516 w 793"/>
                  <a:gd name="T7" fmla="*/ 67 h 217"/>
                  <a:gd name="T8" fmla="*/ 447 w 793"/>
                  <a:gd name="T9" fmla="*/ 56 h 217"/>
                  <a:gd name="T10" fmla="*/ 425 w 793"/>
                  <a:gd name="T11" fmla="*/ 33 h 217"/>
                  <a:gd name="T12" fmla="*/ 390 w 793"/>
                  <a:gd name="T13" fmla="*/ 33 h 217"/>
                  <a:gd name="T14" fmla="*/ 361 w 793"/>
                  <a:gd name="T15" fmla="*/ 16 h 217"/>
                  <a:gd name="T16" fmla="*/ 329 w 793"/>
                  <a:gd name="T17" fmla="*/ 16 h 217"/>
                  <a:gd name="T18" fmla="*/ 300 w 793"/>
                  <a:gd name="T19" fmla="*/ 51 h 217"/>
                  <a:gd name="T20" fmla="*/ 281 w 793"/>
                  <a:gd name="T21" fmla="*/ 61 h 217"/>
                  <a:gd name="T22" fmla="*/ 208 w 793"/>
                  <a:gd name="T23" fmla="*/ 27 h 217"/>
                  <a:gd name="T24" fmla="*/ 180 w 793"/>
                  <a:gd name="T25" fmla="*/ 48 h 217"/>
                  <a:gd name="T26" fmla="*/ 154 w 793"/>
                  <a:gd name="T27" fmla="*/ 29 h 217"/>
                  <a:gd name="T28" fmla="*/ 147 w 793"/>
                  <a:gd name="T29" fmla="*/ 21 h 217"/>
                  <a:gd name="T30" fmla="*/ 87 w 793"/>
                  <a:gd name="T31" fmla="*/ 29 h 217"/>
                  <a:gd name="T32" fmla="*/ 42 w 793"/>
                  <a:gd name="T33" fmla="*/ 29 h 217"/>
                  <a:gd name="T34" fmla="*/ 58 w 793"/>
                  <a:gd name="T35" fmla="*/ 50 h 217"/>
                  <a:gd name="T36" fmla="*/ 84 w 793"/>
                  <a:gd name="T37" fmla="*/ 66 h 217"/>
                  <a:gd name="T38" fmla="*/ 68 w 793"/>
                  <a:gd name="T39" fmla="*/ 85 h 217"/>
                  <a:gd name="T40" fmla="*/ 122 w 793"/>
                  <a:gd name="T41" fmla="*/ 106 h 217"/>
                  <a:gd name="T42" fmla="*/ 211 w 793"/>
                  <a:gd name="T43" fmla="*/ 91 h 217"/>
                  <a:gd name="T44" fmla="*/ 294 w 793"/>
                  <a:gd name="T45" fmla="*/ 95 h 217"/>
                  <a:gd name="T46" fmla="*/ 324 w 793"/>
                  <a:gd name="T47" fmla="*/ 93 h 217"/>
                  <a:gd name="T48" fmla="*/ 289 w 793"/>
                  <a:gd name="T49" fmla="*/ 106 h 217"/>
                  <a:gd name="T50" fmla="*/ 193 w 793"/>
                  <a:gd name="T51" fmla="*/ 125 h 217"/>
                  <a:gd name="T52" fmla="*/ 191 w 793"/>
                  <a:gd name="T53" fmla="*/ 136 h 217"/>
                  <a:gd name="T54" fmla="*/ 272 w 793"/>
                  <a:gd name="T55" fmla="*/ 141 h 217"/>
                  <a:gd name="T56" fmla="*/ 214 w 793"/>
                  <a:gd name="T57" fmla="*/ 151 h 217"/>
                  <a:gd name="T58" fmla="*/ 249 w 793"/>
                  <a:gd name="T59" fmla="*/ 177 h 217"/>
                  <a:gd name="T60" fmla="*/ 307 w 793"/>
                  <a:gd name="T61" fmla="*/ 196 h 217"/>
                  <a:gd name="T62" fmla="*/ 349 w 793"/>
                  <a:gd name="T63" fmla="*/ 193 h 217"/>
                  <a:gd name="T64" fmla="*/ 393 w 793"/>
                  <a:gd name="T65" fmla="*/ 149 h 217"/>
                  <a:gd name="T66" fmla="*/ 459 w 793"/>
                  <a:gd name="T67" fmla="*/ 96 h 217"/>
                  <a:gd name="T68" fmla="*/ 571 w 793"/>
                  <a:gd name="T69" fmla="*/ 93 h 217"/>
                  <a:gd name="T70" fmla="*/ 576 w 793"/>
                  <a:gd name="T71" fmla="*/ 122 h 217"/>
                  <a:gd name="T72" fmla="*/ 557 w 793"/>
                  <a:gd name="T73" fmla="*/ 146 h 217"/>
                  <a:gd name="T74" fmla="*/ 655 w 793"/>
                  <a:gd name="T75" fmla="*/ 151 h 217"/>
                  <a:gd name="T76" fmla="*/ 721 w 793"/>
                  <a:gd name="T77" fmla="*/ 144 h 217"/>
                  <a:gd name="T78" fmla="*/ 756 w 793"/>
                  <a:gd name="T79" fmla="*/ 133 h 217"/>
                  <a:gd name="T80" fmla="*/ 144 w 793"/>
                  <a:gd name="T81" fmla="*/ 25 h 217"/>
                  <a:gd name="T82" fmla="*/ 251 w 793"/>
                  <a:gd name="T83" fmla="*/ 83 h 217"/>
                  <a:gd name="T84" fmla="*/ 251 w 793"/>
                  <a:gd name="T85" fmla="*/ 83 h 217"/>
                  <a:gd name="T86" fmla="*/ 298 w 793"/>
                  <a:gd name="T87" fmla="*/ 150 h 217"/>
                  <a:gd name="T88" fmla="*/ 343 w 793"/>
                  <a:gd name="T89" fmla="*/ 136 h 217"/>
                  <a:gd name="T90" fmla="*/ 334 w 793"/>
                  <a:gd name="T91" fmla="*/ 126 h 217"/>
                  <a:gd name="T92" fmla="*/ 343 w 793"/>
                  <a:gd name="T93" fmla="*/ 102 h 217"/>
                  <a:gd name="T94" fmla="*/ 343 w 793"/>
                  <a:gd name="T95" fmla="*/ 102 h 217"/>
                  <a:gd name="T96" fmla="*/ 578 w 793"/>
                  <a:gd name="T97" fmla="*/ 83 h 217"/>
                  <a:gd name="T98" fmla="*/ 598 w 793"/>
                  <a:gd name="T99" fmla="*/ 113 h 217"/>
                  <a:gd name="T100" fmla="*/ 598 w 793"/>
                  <a:gd name="T101" fmla="*/ 113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93" h="217">
                    <a:moveTo>
                      <a:pt x="756" y="133"/>
                    </a:moveTo>
                    <a:cubicBezTo>
                      <a:pt x="758" y="128"/>
                      <a:pt x="695" y="130"/>
                      <a:pt x="695" y="130"/>
                    </a:cubicBezTo>
                    <a:cubicBezTo>
                      <a:pt x="675" y="125"/>
                      <a:pt x="675" y="125"/>
                      <a:pt x="675" y="125"/>
                    </a:cubicBezTo>
                    <a:cubicBezTo>
                      <a:pt x="714" y="106"/>
                      <a:pt x="625" y="111"/>
                      <a:pt x="625" y="111"/>
                    </a:cubicBezTo>
                    <a:cubicBezTo>
                      <a:pt x="625" y="82"/>
                      <a:pt x="589" y="90"/>
                      <a:pt x="589" y="90"/>
                    </a:cubicBezTo>
                    <a:cubicBezTo>
                      <a:pt x="588" y="80"/>
                      <a:pt x="588" y="80"/>
                      <a:pt x="588" y="80"/>
                    </a:cubicBezTo>
                    <a:cubicBezTo>
                      <a:pt x="592" y="70"/>
                      <a:pt x="546" y="75"/>
                      <a:pt x="546" y="75"/>
                    </a:cubicBezTo>
                    <a:cubicBezTo>
                      <a:pt x="543" y="67"/>
                      <a:pt x="516" y="67"/>
                      <a:pt x="516" y="67"/>
                    </a:cubicBezTo>
                    <a:cubicBezTo>
                      <a:pt x="476" y="46"/>
                      <a:pt x="470" y="61"/>
                      <a:pt x="470" y="61"/>
                    </a:cubicBezTo>
                    <a:cubicBezTo>
                      <a:pt x="447" y="56"/>
                      <a:pt x="447" y="56"/>
                      <a:pt x="447" y="56"/>
                    </a:cubicBezTo>
                    <a:cubicBezTo>
                      <a:pt x="435" y="50"/>
                      <a:pt x="435" y="50"/>
                      <a:pt x="435" y="50"/>
                    </a:cubicBezTo>
                    <a:cubicBezTo>
                      <a:pt x="465" y="45"/>
                      <a:pt x="425" y="33"/>
                      <a:pt x="425" y="33"/>
                    </a:cubicBezTo>
                    <a:cubicBezTo>
                      <a:pt x="419" y="27"/>
                      <a:pt x="402" y="41"/>
                      <a:pt x="402" y="41"/>
                    </a:cubicBezTo>
                    <a:cubicBezTo>
                      <a:pt x="379" y="50"/>
                      <a:pt x="390" y="33"/>
                      <a:pt x="390" y="33"/>
                    </a:cubicBezTo>
                    <a:cubicBezTo>
                      <a:pt x="409" y="24"/>
                      <a:pt x="392" y="19"/>
                      <a:pt x="392" y="19"/>
                    </a:cubicBezTo>
                    <a:cubicBezTo>
                      <a:pt x="392" y="14"/>
                      <a:pt x="361" y="16"/>
                      <a:pt x="361" y="16"/>
                    </a:cubicBezTo>
                    <a:cubicBezTo>
                      <a:pt x="352" y="8"/>
                      <a:pt x="338" y="19"/>
                      <a:pt x="338" y="19"/>
                    </a:cubicBezTo>
                    <a:cubicBezTo>
                      <a:pt x="329" y="16"/>
                      <a:pt x="329" y="16"/>
                      <a:pt x="329" y="16"/>
                    </a:cubicBezTo>
                    <a:cubicBezTo>
                      <a:pt x="327" y="0"/>
                      <a:pt x="292" y="11"/>
                      <a:pt x="292" y="11"/>
                    </a:cubicBezTo>
                    <a:cubicBezTo>
                      <a:pt x="252" y="11"/>
                      <a:pt x="300" y="51"/>
                      <a:pt x="300" y="51"/>
                    </a:cubicBezTo>
                    <a:cubicBezTo>
                      <a:pt x="315" y="74"/>
                      <a:pt x="314" y="79"/>
                      <a:pt x="314" y="79"/>
                    </a:cubicBezTo>
                    <a:cubicBezTo>
                      <a:pt x="301" y="64"/>
                      <a:pt x="281" y="61"/>
                      <a:pt x="281" y="61"/>
                    </a:cubicBezTo>
                    <a:cubicBezTo>
                      <a:pt x="277" y="51"/>
                      <a:pt x="263" y="50"/>
                      <a:pt x="263" y="50"/>
                    </a:cubicBezTo>
                    <a:cubicBezTo>
                      <a:pt x="243" y="12"/>
                      <a:pt x="208" y="27"/>
                      <a:pt x="208" y="27"/>
                    </a:cubicBezTo>
                    <a:cubicBezTo>
                      <a:pt x="193" y="25"/>
                      <a:pt x="186" y="32"/>
                      <a:pt x="186" y="32"/>
                    </a:cubicBezTo>
                    <a:cubicBezTo>
                      <a:pt x="199" y="58"/>
                      <a:pt x="180" y="48"/>
                      <a:pt x="180" y="48"/>
                    </a:cubicBezTo>
                    <a:cubicBezTo>
                      <a:pt x="180" y="41"/>
                      <a:pt x="150" y="35"/>
                      <a:pt x="150" y="35"/>
                    </a:cubicBezTo>
                    <a:cubicBezTo>
                      <a:pt x="154" y="29"/>
                      <a:pt x="154" y="29"/>
                      <a:pt x="154" y="29"/>
                    </a:cubicBezTo>
                    <a:cubicBezTo>
                      <a:pt x="179" y="29"/>
                      <a:pt x="182" y="21"/>
                      <a:pt x="182" y="21"/>
                    </a:cubicBezTo>
                    <a:cubicBezTo>
                      <a:pt x="171" y="12"/>
                      <a:pt x="147" y="21"/>
                      <a:pt x="147" y="21"/>
                    </a:cubicBezTo>
                    <a:cubicBezTo>
                      <a:pt x="111" y="19"/>
                      <a:pt x="102" y="33"/>
                      <a:pt x="102" y="33"/>
                    </a:cubicBezTo>
                    <a:cubicBezTo>
                      <a:pt x="102" y="8"/>
                      <a:pt x="87" y="29"/>
                      <a:pt x="87" y="29"/>
                    </a:cubicBezTo>
                    <a:cubicBezTo>
                      <a:pt x="73" y="29"/>
                      <a:pt x="73" y="29"/>
                      <a:pt x="73" y="29"/>
                    </a:cubicBezTo>
                    <a:cubicBezTo>
                      <a:pt x="59" y="8"/>
                      <a:pt x="42" y="29"/>
                      <a:pt x="42" y="29"/>
                    </a:cubicBezTo>
                    <a:cubicBezTo>
                      <a:pt x="0" y="35"/>
                      <a:pt x="32" y="50"/>
                      <a:pt x="32" y="50"/>
                    </a:cubicBezTo>
                    <a:cubicBezTo>
                      <a:pt x="42" y="70"/>
                      <a:pt x="58" y="50"/>
                      <a:pt x="58" y="50"/>
                    </a:cubicBezTo>
                    <a:cubicBezTo>
                      <a:pt x="87" y="50"/>
                      <a:pt x="87" y="50"/>
                      <a:pt x="87" y="50"/>
                    </a:cubicBezTo>
                    <a:cubicBezTo>
                      <a:pt x="52" y="58"/>
                      <a:pt x="84" y="66"/>
                      <a:pt x="84" y="66"/>
                    </a:cubicBezTo>
                    <a:cubicBezTo>
                      <a:pt x="124" y="74"/>
                      <a:pt x="79" y="75"/>
                      <a:pt x="79" y="75"/>
                    </a:cubicBezTo>
                    <a:cubicBezTo>
                      <a:pt x="39" y="79"/>
                      <a:pt x="68" y="85"/>
                      <a:pt x="68" y="85"/>
                    </a:cubicBezTo>
                    <a:cubicBezTo>
                      <a:pt x="75" y="91"/>
                      <a:pt x="128" y="96"/>
                      <a:pt x="128" y="96"/>
                    </a:cubicBezTo>
                    <a:cubicBezTo>
                      <a:pt x="98" y="96"/>
                      <a:pt x="122" y="106"/>
                      <a:pt x="122" y="106"/>
                    </a:cubicBezTo>
                    <a:cubicBezTo>
                      <a:pt x="128" y="112"/>
                      <a:pt x="151" y="112"/>
                      <a:pt x="151" y="112"/>
                    </a:cubicBezTo>
                    <a:cubicBezTo>
                      <a:pt x="237" y="107"/>
                      <a:pt x="211" y="91"/>
                      <a:pt x="211" y="91"/>
                    </a:cubicBezTo>
                    <a:cubicBezTo>
                      <a:pt x="208" y="77"/>
                      <a:pt x="255" y="93"/>
                      <a:pt x="255" y="93"/>
                    </a:cubicBezTo>
                    <a:cubicBezTo>
                      <a:pt x="261" y="101"/>
                      <a:pt x="294" y="95"/>
                      <a:pt x="294" y="95"/>
                    </a:cubicBezTo>
                    <a:cubicBezTo>
                      <a:pt x="333" y="75"/>
                      <a:pt x="340" y="87"/>
                      <a:pt x="340" y="87"/>
                    </a:cubicBezTo>
                    <a:cubicBezTo>
                      <a:pt x="311" y="91"/>
                      <a:pt x="324" y="93"/>
                      <a:pt x="324" y="93"/>
                    </a:cubicBezTo>
                    <a:cubicBezTo>
                      <a:pt x="344" y="112"/>
                      <a:pt x="321" y="106"/>
                      <a:pt x="321" y="106"/>
                    </a:cubicBezTo>
                    <a:cubicBezTo>
                      <a:pt x="317" y="99"/>
                      <a:pt x="289" y="106"/>
                      <a:pt x="289" y="106"/>
                    </a:cubicBezTo>
                    <a:cubicBezTo>
                      <a:pt x="240" y="114"/>
                      <a:pt x="205" y="122"/>
                      <a:pt x="205" y="122"/>
                    </a:cubicBezTo>
                    <a:cubicBezTo>
                      <a:pt x="193" y="125"/>
                      <a:pt x="193" y="125"/>
                      <a:pt x="193" y="125"/>
                    </a:cubicBezTo>
                    <a:cubicBezTo>
                      <a:pt x="179" y="107"/>
                      <a:pt x="165" y="128"/>
                      <a:pt x="165" y="128"/>
                    </a:cubicBezTo>
                    <a:cubicBezTo>
                      <a:pt x="165" y="144"/>
                      <a:pt x="191" y="136"/>
                      <a:pt x="191" y="136"/>
                    </a:cubicBezTo>
                    <a:cubicBezTo>
                      <a:pt x="252" y="133"/>
                      <a:pt x="252" y="133"/>
                      <a:pt x="252" y="133"/>
                    </a:cubicBezTo>
                    <a:cubicBezTo>
                      <a:pt x="303" y="132"/>
                      <a:pt x="272" y="141"/>
                      <a:pt x="272" y="141"/>
                    </a:cubicBezTo>
                    <a:cubicBezTo>
                      <a:pt x="272" y="149"/>
                      <a:pt x="226" y="151"/>
                      <a:pt x="226" y="151"/>
                    </a:cubicBezTo>
                    <a:cubicBezTo>
                      <a:pt x="214" y="151"/>
                      <a:pt x="214" y="151"/>
                      <a:pt x="214" y="151"/>
                    </a:cubicBezTo>
                    <a:cubicBezTo>
                      <a:pt x="182" y="146"/>
                      <a:pt x="182" y="157"/>
                      <a:pt x="182" y="157"/>
                    </a:cubicBezTo>
                    <a:cubicBezTo>
                      <a:pt x="185" y="167"/>
                      <a:pt x="249" y="177"/>
                      <a:pt x="249" y="177"/>
                    </a:cubicBezTo>
                    <a:cubicBezTo>
                      <a:pt x="321" y="172"/>
                      <a:pt x="320" y="180"/>
                      <a:pt x="320" y="180"/>
                    </a:cubicBezTo>
                    <a:cubicBezTo>
                      <a:pt x="237" y="193"/>
                      <a:pt x="307" y="196"/>
                      <a:pt x="307" y="196"/>
                    </a:cubicBezTo>
                    <a:cubicBezTo>
                      <a:pt x="317" y="202"/>
                      <a:pt x="317" y="202"/>
                      <a:pt x="317" y="202"/>
                    </a:cubicBezTo>
                    <a:cubicBezTo>
                      <a:pt x="333" y="217"/>
                      <a:pt x="349" y="193"/>
                      <a:pt x="349" y="193"/>
                    </a:cubicBezTo>
                    <a:cubicBezTo>
                      <a:pt x="356" y="191"/>
                      <a:pt x="378" y="154"/>
                      <a:pt x="378" y="154"/>
                    </a:cubicBezTo>
                    <a:cubicBezTo>
                      <a:pt x="393" y="149"/>
                      <a:pt x="393" y="149"/>
                      <a:pt x="393" y="149"/>
                    </a:cubicBezTo>
                    <a:cubicBezTo>
                      <a:pt x="419" y="170"/>
                      <a:pt x="418" y="120"/>
                      <a:pt x="418" y="120"/>
                    </a:cubicBezTo>
                    <a:cubicBezTo>
                      <a:pt x="459" y="123"/>
                      <a:pt x="459" y="96"/>
                      <a:pt x="459" y="96"/>
                    </a:cubicBezTo>
                    <a:cubicBezTo>
                      <a:pt x="474" y="98"/>
                      <a:pt x="487" y="88"/>
                      <a:pt x="487" y="88"/>
                    </a:cubicBezTo>
                    <a:cubicBezTo>
                      <a:pt x="568" y="82"/>
                      <a:pt x="571" y="93"/>
                      <a:pt x="571" y="93"/>
                    </a:cubicBezTo>
                    <a:cubicBezTo>
                      <a:pt x="517" y="93"/>
                      <a:pt x="534" y="99"/>
                      <a:pt x="534" y="99"/>
                    </a:cubicBezTo>
                    <a:cubicBezTo>
                      <a:pt x="542" y="112"/>
                      <a:pt x="576" y="122"/>
                      <a:pt x="576" y="122"/>
                    </a:cubicBezTo>
                    <a:cubicBezTo>
                      <a:pt x="626" y="125"/>
                      <a:pt x="577" y="136"/>
                      <a:pt x="577" y="136"/>
                    </a:cubicBezTo>
                    <a:cubicBezTo>
                      <a:pt x="557" y="146"/>
                      <a:pt x="557" y="146"/>
                      <a:pt x="557" y="146"/>
                    </a:cubicBezTo>
                    <a:cubicBezTo>
                      <a:pt x="573" y="167"/>
                      <a:pt x="623" y="148"/>
                      <a:pt x="623" y="148"/>
                    </a:cubicBezTo>
                    <a:cubicBezTo>
                      <a:pt x="655" y="151"/>
                      <a:pt x="655" y="151"/>
                      <a:pt x="655" y="151"/>
                    </a:cubicBezTo>
                    <a:cubicBezTo>
                      <a:pt x="611" y="159"/>
                      <a:pt x="666" y="160"/>
                      <a:pt x="666" y="160"/>
                    </a:cubicBezTo>
                    <a:cubicBezTo>
                      <a:pt x="715" y="162"/>
                      <a:pt x="721" y="144"/>
                      <a:pt x="721" y="144"/>
                    </a:cubicBezTo>
                    <a:cubicBezTo>
                      <a:pt x="735" y="141"/>
                      <a:pt x="735" y="141"/>
                      <a:pt x="735" y="141"/>
                    </a:cubicBezTo>
                    <a:cubicBezTo>
                      <a:pt x="793" y="138"/>
                      <a:pt x="756" y="133"/>
                      <a:pt x="756" y="133"/>
                    </a:cubicBezTo>
                    <a:close/>
                    <a:moveTo>
                      <a:pt x="111" y="34"/>
                    </a:moveTo>
                    <a:cubicBezTo>
                      <a:pt x="111" y="34"/>
                      <a:pt x="126" y="26"/>
                      <a:pt x="144" y="25"/>
                    </a:cubicBezTo>
                    <a:cubicBezTo>
                      <a:pt x="144" y="25"/>
                      <a:pt x="135" y="39"/>
                      <a:pt x="111" y="34"/>
                    </a:cubicBezTo>
                    <a:close/>
                    <a:moveTo>
                      <a:pt x="251" y="83"/>
                    </a:moveTo>
                    <a:cubicBezTo>
                      <a:pt x="251" y="83"/>
                      <a:pt x="251" y="74"/>
                      <a:pt x="260" y="72"/>
                    </a:cubicBezTo>
                    <a:cubicBezTo>
                      <a:pt x="260" y="72"/>
                      <a:pt x="272" y="95"/>
                      <a:pt x="251" y="83"/>
                    </a:cubicBezTo>
                    <a:close/>
                    <a:moveTo>
                      <a:pt x="286" y="156"/>
                    </a:moveTo>
                    <a:cubicBezTo>
                      <a:pt x="286" y="156"/>
                      <a:pt x="286" y="147"/>
                      <a:pt x="298" y="150"/>
                    </a:cubicBezTo>
                    <a:cubicBezTo>
                      <a:pt x="298" y="150"/>
                      <a:pt x="295" y="163"/>
                      <a:pt x="286" y="156"/>
                    </a:cubicBezTo>
                    <a:close/>
                    <a:moveTo>
                      <a:pt x="343" y="136"/>
                    </a:moveTo>
                    <a:cubicBezTo>
                      <a:pt x="343" y="136"/>
                      <a:pt x="307" y="140"/>
                      <a:pt x="285" y="136"/>
                    </a:cubicBezTo>
                    <a:cubicBezTo>
                      <a:pt x="285" y="136"/>
                      <a:pt x="291" y="127"/>
                      <a:pt x="334" y="126"/>
                    </a:cubicBezTo>
                    <a:cubicBezTo>
                      <a:pt x="334" y="126"/>
                      <a:pt x="349" y="116"/>
                      <a:pt x="343" y="136"/>
                    </a:cubicBezTo>
                    <a:close/>
                    <a:moveTo>
                      <a:pt x="343" y="102"/>
                    </a:moveTo>
                    <a:cubicBezTo>
                      <a:pt x="343" y="102"/>
                      <a:pt x="341" y="94"/>
                      <a:pt x="365" y="98"/>
                    </a:cubicBezTo>
                    <a:cubicBezTo>
                      <a:pt x="365" y="98"/>
                      <a:pt x="365" y="108"/>
                      <a:pt x="343" y="102"/>
                    </a:cubicBezTo>
                    <a:close/>
                    <a:moveTo>
                      <a:pt x="570" y="85"/>
                    </a:moveTo>
                    <a:cubicBezTo>
                      <a:pt x="570" y="85"/>
                      <a:pt x="572" y="83"/>
                      <a:pt x="578" y="83"/>
                    </a:cubicBezTo>
                    <a:cubicBezTo>
                      <a:pt x="578" y="83"/>
                      <a:pt x="580" y="94"/>
                      <a:pt x="570" y="85"/>
                    </a:cubicBezTo>
                    <a:close/>
                    <a:moveTo>
                      <a:pt x="598" y="113"/>
                    </a:moveTo>
                    <a:cubicBezTo>
                      <a:pt x="598" y="113"/>
                      <a:pt x="598" y="106"/>
                      <a:pt x="613" y="105"/>
                    </a:cubicBezTo>
                    <a:cubicBezTo>
                      <a:pt x="613" y="105"/>
                      <a:pt x="623" y="119"/>
                      <a:pt x="598" y="1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3" name="Freeform 220">
                <a:extLst>
                  <a:ext uri="{FF2B5EF4-FFF2-40B4-BE49-F238E27FC236}">
                    <a16:creationId xmlns:a16="http://schemas.microsoft.com/office/drawing/2014/main" id="{0C2D9B37-E120-4E93-A07C-59D1E7027B33}"/>
                  </a:ext>
                </a:extLst>
              </p:cNvPr>
              <p:cNvSpPr>
                <a:spLocks/>
              </p:cNvSpPr>
              <p:nvPr/>
            </p:nvSpPr>
            <p:spPr bwMode="auto">
              <a:xfrm>
                <a:off x="4380" y="3049"/>
                <a:ext cx="5" cy="8"/>
              </a:xfrm>
              <a:custGeom>
                <a:avLst/>
                <a:gdLst>
                  <a:gd name="T0" fmla="*/ 1 w 13"/>
                  <a:gd name="T1" fmla="*/ 9 h 23"/>
                  <a:gd name="T2" fmla="*/ 7 w 13"/>
                  <a:gd name="T3" fmla="*/ 4 h 23"/>
                  <a:gd name="T4" fmla="*/ 12 w 13"/>
                  <a:gd name="T5" fmla="*/ 10 h 23"/>
                  <a:gd name="T6" fmla="*/ 11 w 13"/>
                  <a:gd name="T7" fmla="*/ 16 h 23"/>
                  <a:gd name="T8" fmla="*/ 6 w 13"/>
                  <a:gd name="T9" fmla="*/ 19 h 23"/>
                  <a:gd name="T10" fmla="*/ 2 w 13"/>
                  <a:gd name="T11" fmla="*/ 15 h 23"/>
                  <a:gd name="T12" fmla="*/ 1 w 13"/>
                  <a:gd name="T13" fmla="*/ 9 h 23"/>
                </a:gdLst>
                <a:ahLst/>
                <a:cxnLst>
                  <a:cxn ang="0">
                    <a:pos x="T0" y="T1"/>
                  </a:cxn>
                  <a:cxn ang="0">
                    <a:pos x="T2" y="T3"/>
                  </a:cxn>
                  <a:cxn ang="0">
                    <a:pos x="T4" y="T5"/>
                  </a:cxn>
                  <a:cxn ang="0">
                    <a:pos x="T6" y="T7"/>
                  </a:cxn>
                  <a:cxn ang="0">
                    <a:pos x="T8" y="T9"/>
                  </a:cxn>
                  <a:cxn ang="0">
                    <a:pos x="T10" y="T11"/>
                  </a:cxn>
                  <a:cxn ang="0">
                    <a:pos x="T12" y="T13"/>
                  </a:cxn>
                </a:cxnLst>
                <a:rect l="0" t="0" r="r" b="b"/>
                <a:pathLst>
                  <a:path w="13" h="23">
                    <a:moveTo>
                      <a:pt x="1" y="9"/>
                    </a:moveTo>
                    <a:cubicBezTo>
                      <a:pt x="1" y="9"/>
                      <a:pt x="1" y="0"/>
                      <a:pt x="7" y="4"/>
                    </a:cubicBezTo>
                    <a:cubicBezTo>
                      <a:pt x="7" y="4"/>
                      <a:pt x="12" y="7"/>
                      <a:pt x="12" y="10"/>
                    </a:cubicBezTo>
                    <a:cubicBezTo>
                      <a:pt x="12" y="10"/>
                      <a:pt x="13" y="15"/>
                      <a:pt x="11" y="16"/>
                    </a:cubicBezTo>
                    <a:cubicBezTo>
                      <a:pt x="11" y="16"/>
                      <a:pt x="10" y="23"/>
                      <a:pt x="6" y="19"/>
                    </a:cubicBezTo>
                    <a:cubicBezTo>
                      <a:pt x="6" y="19"/>
                      <a:pt x="7" y="15"/>
                      <a:pt x="2" y="15"/>
                    </a:cubicBezTo>
                    <a:cubicBezTo>
                      <a:pt x="2" y="15"/>
                      <a:pt x="0" y="13"/>
                      <a:pt x="1"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4" name="Freeform 221">
                <a:extLst>
                  <a:ext uri="{FF2B5EF4-FFF2-40B4-BE49-F238E27FC236}">
                    <a16:creationId xmlns:a16="http://schemas.microsoft.com/office/drawing/2014/main" id="{7B345B8A-2932-49EF-84E7-338189DD89DA}"/>
                  </a:ext>
                </a:extLst>
              </p:cNvPr>
              <p:cNvSpPr>
                <a:spLocks/>
              </p:cNvSpPr>
              <p:nvPr/>
            </p:nvSpPr>
            <p:spPr bwMode="auto">
              <a:xfrm>
                <a:off x="4386" y="3061"/>
                <a:ext cx="7" cy="6"/>
              </a:xfrm>
              <a:custGeom>
                <a:avLst/>
                <a:gdLst>
                  <a:gd name="T0" fmla="*/ 7 w 21"/>
                  <a:gd name="T1" fmla="*/ 8 h 19"/>
                  <a:gd name="T2" fmla="*/ 8 w 21"/>
                  <a:gd name="T3" fmla="*/ 3 h 19"/>
                  <a:gd name="T4" fmla="*/ 17 w 21"/>
                  <a:gd name="T5" fmla="*/ 8 h 19"/>
                  <a:gd name="T6" fmla="*/ 7 w 21"/>
                  <a:gd name="T7" fmla="*/ 8 h 19"/>
                </a:gdLst>
                <a:ahLst/>
                <a:cxnLst>
                  <a:cxn ang="0">
                    <a:pos x="T0" y="T1"/>
                  </a:cxn>
                  <a:cxn ang="0">
                    <a:pos x="T2" y="T3"/>
                  </a:cxn>
                  <a:cxn ang="0">
                    <a:pos x="T4" y="T5"/>
                  </a:cxn>
                  <a:cxn ang="0">
                    <a:pos x="T6" y="T7"/>
                  </a:cxn>
                </a:cxnLst>
                <a:rect l="0" t="0" r="r" b="b"/>
                <a:pathLst>
                  <a:path w="21" h="19">
                    <a:moveTo>
                      <a:pt x="7" y="8"/>
                    </a:moveTo>
                    <a:cubicBezTo>
                      <a:pt x="7" y="8"/>
                      <a:pt x="0" y="4"/>
                      <a:pt x="8" y="3"/>
                    </a:cubicBezTo>
                    <a:cubicBezTo>
                      <a:pt x="8" y="3"/>
                      <a:pt x="21" y="0"/>
                      <a:pt x="17" y="8"/>
                    </a:cubicBezTo>
                    <a:cubicBezTo>
                      <a:pt x="17" y="8"/>
                      <a:pt x="16" y="19"/>
                      <a:pt x="7"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5" name="Freeform 222">
                <a:extLst>
                  <a:ext uri="{FF2B5EF4-FFF2-40B4-BE49-F238E27FC236}">
                    <a16:creationId xmlns:a16="http://schemas.microsoft.com/office/drawing/2014/main" id="{24423614-5622-466B-906A-43E34FF882D5}"/>
                  </a:ext>
                </a:extLst>
              </p:cNvPr>
              <p:cNvSpPr>
                <a:spLocks/>
              </p:cNvSpPr>
              <p:nvPr/>
            </p:nvSpPr>
            <p:spPr bwMode="auto">
              <a:xfrm>
                <a:off x="4400" y="3058"/>
                <a:ext cx="6" cy="7"/>
              </a:xfrm>
              <a:custGeom>
                <a:avLst/>
                <a:gdLst>
                  <a:gd name="T0" fmla="*/ 3 w 17"/>
                  <a:gd name="T1" fmla="*/ 17 h 23"/>
                  <a:gd name="T2" fmla="*/ 12 w 17"/>
                  <a:gd name="T3" fmla="*/ 4 h 23"/>
                  <a:gd name="T4" fmla="*/ 3 w 17"/>
                  <a:gd name="T5" fmla="*/ 17 h 23"/>
                </a:gdLst>
                <a:ahLst/>
                <a:cxnLst>
                  <a:cxn ang="0">
                    <a:pos x="T0" y="T1"/>
                  </a:cxn>
                  <a:cxn ang="0">
                    <a:pos x="T2" y="T3"/>
                  </a:cxn>
                  <a:cxn ang="0">
                    <a:pos x="T4" y="T5"/>
                  </a:cxn>
                </a:cxnLst>
                <a:rect l="0" t="0" r="r" b="b"/>
                <a:pathLst>
                  <a:path w="17" h="23">
                    <a:moveTo>
                      <a:pt x="3" y="17"/>
                    </a:moveTo>
                    <a:cubicBezTo>
                      <a:pt x="3" y="17"/>
                      <a:pt x="0" y="0"/>
                      <a:pt x="12" y="4"/>
                    </a:cubicBezTo>
                    <a:cubicBezTo>
                      <a:pt x="12" y="4"/>
                      <a:pt x="17" y="23"/>
                      <a:pt x="3"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6" name="Freeform 223">
                <a:extLst>
                  <a:ext uri="{FF2B5EF4-FFF2-40B4-BE49-F238E27FC236}">
                    <a16:creationId xmlns:a16="http://schemas.microsoft.com/office/drawing/2014/main" id="{DD4FD481-12A1-4CA5-8ED3-90B7AB6E8523}"/>
                  </a:ext>
                </a:extLst>
              </p:cNvPr>
              <p:cNvSpPr>
                <a:spLocks/>
              </p:cNvSpPr>
              <p:nvPr/>
            </p:nvSpPr>
            <p:spPr bwMode="auto">
              <a:xfrm>
                <a:off x="4413" y="3069"/>
                <a:ext cx="4" cy="7"/>
              </a:xfrm>
              <a:custGeom>
                <a:avLst/>
                <a:gdLst>
                  <a:gd name="T0" fmla="*/ 2 w 13"/>
                  <a:gd name="T1" fmla="*/ 18 h 22"/>
                  <a:gd name="T2" fmla="*/ 8 w 13"/>
                  <a:gd name="T3" fmla="*/ 4 h 22"/>
                  <a:gd name="T4" fmla="*/ 2 w 13"/>
                  <a:gd name="T5" fmla="*/ 18 h 22"/>
                </a:gdLst>
                <a:ahLst/>
                <a:cxnLst>
                  <a:cxn ang="0">
                    <a:pos x="T0" y="T1"/>
                  </a:cxn>
                  <a:cxn ang="0">
                    <a:pos x="T2" y="T3"/>
                  </a:cxn>
                  <a:cxn ang="0">
                    <a:pos x="T4" y="T5"/>
                  </a:cxn>
                </a:cxnLst>
                <a:rect l="0" t="0" r="r" b="b"/>
                <a:pathLst>
                  <a:path w="13" h="22">
                    <a:moveTo>
                      <a:pt x="2" y="18"/>
                    </a:moveTo>
                    <a:cubicBezTo>
                      <a:pt x="2" y="18"/>
                      <a:pt x="0" y="0"/>
                      <a:pt x="8" y="4"/>
                    </a:cubicBezTo>
                    <a:cubicBezTo>
                      <a:pt x="8" y="4"/>
                      <a:pt x="13" y="22"/>
                      <a:pt x="2"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7" name="Freeform 224">
                <a:extLst>
                  <a:ext uri="{FF2B5EF4-FFF2-40B4-BE49-F238E27FC236}">
                    <a16:creationId xmlns:a16="http://schemas.microsoft.com/office/drawing/2014/main" id="{AA0B6A2A-B385-4FB9-A3A1-A1596375CAFB}"/>
                  </a:ext>
                </a:extLst>
              </p:cNvPr>
              <p:cNvSpPr>
                <a:spLocks/>
              </p:cNvSpPr>
              <p:nvPr/>
            </p:nvSpPr>
            <p:spPr bwMode="auto">
              <a:xfrm>
                <a:off x="4591" y="3220"/>
                <a:ext cx="15" cy="15"/>
              </a:xfrm>
              <a:custGeom>
                <a:avLst/>
                <a:gdLst>
                  <a:gd name="T0" fmla="*/ 12 w 44"/>
                  <a:gd name="T1" fmla="*/ 12 h 46"/>
                  <a:gd name="T2" fmla="*/ 29 w 44"/>
                  <a:gd name="T3" fmla="*/ 10 h 46"/>
                  <a:gd name="T4" fmla="*/ 34 w 44"/>
                  <a:gd name="T5" fmla="*/ 18 h 46"/>
                  <a:gd name="T6" fmla="*/ 37 w 44"/>
                  <a:gd name="T7" fmla="*/ 29 h 46"/>
                  <a:gd name="T8" fmla="*/ 20 w 44"/>
                  <a:gd name="T9" fmla="*/ 32 h 46"/>
                  <a:gd name="T10" fmla="*/ 11 w 44"/>
                  <a:gd name="T11" fmla="*/ 22 h 46"/>
                  <a:gd name="T12" fmla="*/ 12 w 44"/>
                  <a:gd name="T13" fmla="*/ 12 h 46"/>
                </a:gdLst>
                <a:ahLst/>
                <a:cxnLst>
                  <a:cxn ang="0">
                    <a:pos x="T0" y="T1"/>
                  </a:cxn>
                  <a:cxn ang="0">
                    <a:pos x="T2" y="T3"/>
                  </a:cxn>
                  <a:cxn ang="0">
                    <a:pos x="T4" y="T5"/>
                  </a:cxn>
                  <a:cxn ang="0">
                    <a:pos x="T6" y="T7"/>
                  </a:cxn>
                  <a:cxn ang="0">
                    <a:pos x="T8" y="T9"/>
                  </a:cxn>
                  <a:cxn ang="0">
                    <a:pos x="T10" y="T11"/>
                  </a:cxn>
                  <a:cxn ang="0">
                    <a:pos x="T12" y="T13"/>
                  </a:cxn>
                </a:cxnLst>
                <a:rect l="0" t="0" r="r" b="b"/>
                <a:pathLst>
                  <a:path w="44" h="46">
                    <a:moveTo>
                      <a:pt x="12" y="12"/>
                    </a:moveTo>
                    <a:cubicBezTo>
                      <a:pt x="12" y="12"/>
                      <a:pt x="19" y="0"/>
                      <a:pt x="29" y="10"/>
                    </a:cubicBezTo>
                    <a:cubicBezTo>
                      <a:pt x="34" y="18"/>
                      <a:pt x="34" y="18"/>
                      <a:pt x="34" y="18"/>
                    </a:cubicBezTo>
                    <a:cubicBezTo>
                      <a:pt x="34" y="18"/>
                      <a:pt x="44" y="22"/>
                      <a:pt x="37" y="29"/>
                    </a:cubicBezTo>
                    <a:cubicBezTo>
                      <a:pt x="37" y="29"/>
                      <a:pt x="36" y="46"/>
                      <a:pt x="20" y="32"/>
                    </a:cubicBezTo>
                    <a:cubicBezTo>
                      <a:pt x="20" y="32"/>
                      <a:pt x="11" y="32"/>
                      <a:pt x="11" y="22"/>
                    </a:cubicBezTo>
                    <a:cubicBezTo>
                      <a:pt x="11" y="22"/>
                      <a:pt x="0" y="14"/>
                      <a:pt x="12"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8" name="Freeform 225">
                <a:extLst>
                  <a:ext uri="{FF2B5EF4-FFF2-40B4-BE49-F238E27FC236}">
                    <a16:creationId xmlns:a16="http://schemas.microsoft.com/office/drawing/2014/main" id="{2FE5B552-AE43-457F-8DD1-1E26366A7CA0}"/>
                  </a:ext>
                </a:extLst>
              </p:cNvPr>
              <p:cNvSpPr>
                <a:spLocks/>
              </p:cNvSpPr>
              <p:nvPr/>
            </p:nvSpPr>
            <p:spPr bwMode="auto">
              <a:xfrm>
                <a:off x="4632" y="3202"/>
                <a:ext cx="9" cy="18"/>
              </a:xfrm>
              <a:custGeom>
                <a:avLst/>
                <a:gdLst>
                  <a:gd name="T0" fmla="*/ 9 w 30"/>
                  <a:gd name="T1" fmla="*/ 18 h 53"/>
                  <a:gd name="T2" fmla="*/ 16 w 30"/>
                  <a:gd name="T3" fmla="*/ 19 h 53"/>
                  <a:gd name="T4" fmla="*/ 9 w 30"/>
                  <a:gd name="T5" fmla="*/ 39 h 53"/>
                  <a:gd name="T6" fmla="*/ 1 w 30"/>
                  <a:gd name="T7" fmla="*/ 36 h 53"/>
                  <a:gd name="T8" fmla="*/ 9 w 30"/>
                  <a:gd name="T9" fmla="*/ 18 h 53"/>
                </a:gdLst>
                <a:ahLst/>
                <a:cxnLst>
                  <a:cxn ang="0">
                    <a:pos x="T0" y="T1"/>
                  </a:cxn>
                  <a:cxn ang="0">
                    <a:pos x="T2" y="T3"/>
                  </a:cxn>
                  <a:cxn ang="0">
                    <a:pos x="T4" y="T5"/>
                  </a:cxn>
                  <a:cxn ang="0">
                    <a:pos x="T6" y="T7"/>
                  </a:cxn>
                  <a:cxn ang="0">
                    <a:pos x="T8" y="T9"/>
                  </a:cxn>
                </a:cxnLst>
                <a:rect l="0" t="0" r="r" b="b"/>
                <a:pathLst>
                  <a:path w="30" h="53">
                    <a:moveTo>
                      <a:pt x="9" y="18"/>
                    </a:moveTo>
                    <a:cubicBezTo>
                      <a:pt x="9" y="18"/>
                      <a:pt x="13" y="0"/>
                      <a:pt x="16" y="19"/>
                    </a:cubicBezTo>
                    <a:cubicBezTo>
                      <a:pt x="16" y="19"/>
                      <a:pt x="30" y="32"/>
                      <a:pt x="9" y="39"/>
                    </a:cubicBezTo>
                    <a:cubicBezTo>
                      <a:pt x="9" y="39"/>
                      <a:pt x="3" y="53"/>
                      <a:pt x="1" y="36"/>
                    </a:cubicBezTo>
                    <a:cubicBezTo>
                      <a:pt x="1" y="36"/>
                      <a:pt x="0" y="23"/>
                      <a:pt x="9"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9" name="Freeform 226">
                <a:extLst>
                  <a:ext uri="{FF2B5EF4-FFF2-40B4-BE49-F238E27FC236}">
                    <a16:creationId xmlns:a16="http://schemas.microsoft.com/office/drawing/2014/main" id="{1274A409-4305-42A1-8E4B-414C9D626E5F}"/>
                  </a:ext>
                </a:extLst>
              </p:cNvPr>
              <p:cNvSpPr>
                <a:spLocks/>
              </p:cNvSpPr>
              <p:nvPr/>
            </p:nvSpPr>
            <p:spPr bwMode="auto">
              <a:xfrm>
                <a:off x="4832" y="3738"/>
                <a:ext cx="35" cy="25"/>
              </a:xfrm>
              <a:custGeom>
                <a:avLst/>
                <a:gdLst>
                  <a:gd name="T0" fmla="*/ 39 w 105"/>
                  <a:gd name="T1" fmla="*/ 57 h 76"/>
                  <a:gd name="T2" fmla="*/ 19 w 105"/>
                  <a:gd name="T3" fmla="*/ 55 h 76"/>
                  <a:gd name="T4" fmla="*/ 10 w 105"/>
                  <a:gd name="T5" fmla="*/ 64 h 76"/>
                  <a:gd name="T6" fmla="*/ 11 w 105"/>
                  <a:gd name="T7" fmla="*/ 48 h 76"/>
                  <a:gd name="T8" fmla="*/ 15 w 105"/>
                  <a:gd name="T9" fmla="*/ 14 h 76"/>
                  <a:gd name="T10" fmla="*/ 23 w 105"/>
                  <a:gd name="T11" fmla="*/ 9 h 76"/>
                  <a:gd name="T12" fmla="*/ 21 w 105"/>
                  <a:gd name="T13" fmla="*/ 20 h 76"/>
                  <a:gd name="T14" fmla="*/ 30 w 105"/>
                  <a:gd name="T15" fmla="*/ 24 h 76"/>
                  <a:gd name="T16" fmla="*/ 37 w 105"/>
                  <a:gd name="T17" fmla="*/ 25 h 76"/>
                  <a:gd name="T18" fmla="*/ 39 w 105"/>
                  <a:gd name="T19" fmla="*/ 37 h 76"/>
                  <a:gd name="T20" fmla="*/ 50 w 105"/>
                  <a:gd name="T21" fmla="*/ 28 h 76"/>
                  <a:gd name="T22" fmla="*/ 45 w 105"/>
                  <a:gd name="T23" fmla="*/ 39 h 76"/>
                  <a:gd name="T24" fmla="*/ 64 w 105"/>
                  <a:gd name="T25" fmla="*/ 42 h 76"/>
                  <a:gd name="T26" fmla="*/ 76 w 105"/>
                  <a:gd name="T27" fmla="*/ 32 h 76"/>
                  <a:gd name="T28" fmla="*/ 86 w 105"/>
                  <a:gd name="T29" fmla="*/ 32 h 76"/>
                  <a:gd name="T30" fmla="*/ 97 w 105"/>
                  <a:gd name="T31" fmla="*/ 28 h 76"/>
                  <a:gd name="T32" fmla="*/ 93 w 105"/>
                  <a:gd name="T33" fmla="*/ 47 h 76"/>
                  <a:gd name="T34" fmla="*/ 85 w 105"/>
                  <a:gd name="T35" fmla="*/ 46 h 76"/>
                  <a:gd name="T36" fmla="*/ 61 w 105"/>
                  <a:gd name="T37" fmla="*/ 47 h 76"/>
                  <a:gd name="T38" fmla="*/ 69 w 105"/>
                  <a:gd name="T39" fmla="*/ 58 h 76"/>
                  <a:gd name="T40" fmla="*/ 87 w 105"/>
                  <a:gd name="T41" fmla="*/ 58 h 76"/>
                  <a:gd name="T42" fmla="*/ 64 w 105"/>
                  <a:gd name="T43" fmla="*/ 65 h 76"/>
                  <a:gd name="T44" fmla="*/ 50 w 105"/>
                  <a:gd name="T45" fmla="*/ 67 h 76"/>
                  <a:gd name="T46" fmla="*/ 39 w 105"/>
                  <a:gd name="T47" fmla="*/ 57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5" h="76">
                    <a:moveTo>
                      <a:pt x="39" y="57"/>
                    </a:moveTo>
                    <a:cubicBezTo>
                      <a:pt x="19" y="55"/>
                      <a:pt x="19" y="55"/>
                      <a:pt x="19" y="55"/>
                    </a:cubicBezTo>
                    <a:cubicBezTo>
                      <a:pt x="19" y="55"/>
                      <a:pt x="27" y="67"/>
                      <a:pt x="10" y="64"/>
                    </a:cubicBezTo>
                    <a:cubicBezTo>
                      <a:pt x="10" y="64"/>
                      <a:pt x="0" y="55"/>
                      <a:pt x="11" y="48"/>
                    </a:cubicBezTo>
                    <a:cubicBezTo>
                      <a:pt x="11" y="48"/>
                      <a:pt x="0" y="26"/>
                      <a:pt x="15" y="14"/>
                    </a:cubicBezTo>
                    <a:cubicBezTo>
                      <a:pt x="15" y="14"/>
                      <a:pt x="19" y="0"/>
                      <a:pt x="23" y="9"/>
                    </a:cubicBezTo>
                    <a:cubicBezTo>
                      <a:pt x="23" y="9"/>
                      <a:pt x="33" y="18"/>
                      <a:pt x="21" y="20"/>
                    </a:cubicBezTo>
                    <a:cubicBezTo>
                      <a:pt x="21" y="20"/>
                      <a:pt x="17" y="25"/>
                      <a:pt x="30" y="24"/>
                    </a:cubicBezTo>
                    <a:cubicBezTo>
                      <a:pt x="30" y="24"/>
                      <a:pt x="35" y="18"/>
                      <a:pt x="37" y="25"/>
                    </a:cubicBezTo>
                    <a:cubicBezTo>
                      <a:pt x="37" y="25"/>
                      <a:pt x="26" y="38"/>
                      <a:pt x="39" y="37"/>
                    </a:cubicBezTo>
                    <a:cubicBezTo>
                      <a:pt x="39" y="37"/>
                      <a:pt x="38" y="20"/>
                      <a:pt x="50" y="28"/>
                    </a:cubicBezTo>
                    <a:cubicBezTo>
                      <a:pt x="50" y="28"/>
                      <a:pt x="52" y="33"/>
                      <a:pt x="45" y="39"/>
                    </a:cubicBezTo>
                    <a:cubicBezTo>
                      <a:pt x="64" y="42"/>
                      <a:pt x="64" y="42"/>
                      <a:pt x="64" y="42"/>
                    </a:cubicBezTo>
                    <a:cubicBezTo>
                      <a:pt x="64" y="42"/>
                      <a:pt x="68" y="32"/>
                      <a:pt x="76" y="32"/>
                    </a:cubicBezTo>
                    <a:cubicBezTo>
                      <a:pt x="86" y="32"/>
                      <a:pt x="86" y="32"/>
                      <a:pt x="86" y="32"/>
                    </a:cubicBezTo>
                    <a:cubicBezTo>
                      <a:pt x="86" y="32"/>
                      <a:pt x="90" y="19"/>
                      <a:pt x="97" y="28"/>
                    </a:cubicBezTo>
                    <a:cubicBezTo>
                      <a:pt x="97" y="28"/>
                      <a:pt x="105" y="43"/>
                      <a:pt x="93" y="47"/>
                    </a:cubicBezTo>
                    <a:cubicBezTo>
                      <a:pt x="93" y="47"/>
                      <a:pt x="88" y="57"/>
                      <a:pt x="85" y="46"/>
                    </a:cubicBezTo>
                    <a:cubicBezTo>
                      <a:pt x="61" y="47"/>
                      <a:pt x="61" y="47"/>
                      <a:pt x="61" y="47"/>
                    </a:cubicBezTo>
                    <a:cubicBezTo>
                      <a:pt x="61" y="47"/>
                      <a:pt x="57" y="57"/>
                      <a:pt x="69" y="58"/>
                    </a:cubicBezTo>
                    <a:cubicBezTo>
                      <a:pt x="69" y="58"/>
                      <a:pt x="82" y="50"/>
                      <a:pt x="87" y="58"/>
                    </a:cubicBezTo>
                    <a:cubicBezTo>
                      <a:pt x="87" y="58"/>
                      <a:pt x="95" y="76"/>
                      <a:pt x="64" y="65"/>
                    </a:cubicBezTo>
                    <a:cubicBezTo>
                      <a:pt x="64" y="65"/>
                      <a:pt x="56" y="48"/>
                      <a:pt x="50" y="67"/>
                    </a:cubicBezTo>
                    <a:cubicBezTo>
                      <a:pt x="50" y="67"/>
                      <a:pt x="38" y="71"/>
                      <a:pt x="39" y="5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0" name="Freeform 227">
                <a:extLst>
                  <a:ext uri="{FF2B5EF4-FFF2-40B4-BE49-F238E27FC236}">
                    <a16:creationId xmlns:a16="http://schemas.microsoft.com/office/drawing/2014/main" id="{638B10C4-957B-4C19-B1EC-80B65EE89194}"/>
                  </a:ext>
                </a:extLst>
              </p:cNvPr>
              <p:cNvSpPr>
                <a:spLocks/>
              </p:cNvSpPr>
              <p:nvPr/>
            </p:nvSpPr>
            <p:spPr bwMode="auto">
              <a:xfrm>
                <a:off x="4910" y="3819"/>
                <a:ext cx="13" cy="7"/>
              </a:xfrm>
              <a:custGeom>
                <a:avLst/>
                <a:gdLst>
                  <a:gd name="T0" fmla="*/ 12 w 41"/>
                  <a:gd name="T1" fmla="*/ 0 h 21"/>
                  <a:gd name="T2" fmla="*/ 31 w 41"/>
                  <a:gd name="T3" fmla="*/ 16 h 21"/>
                  <a:gd name="T4" fmla="*/ 18 w 41"/>
                  <a:gd name="T5" fmla="*/ 14 h 21"/>
                  <a:gd name="T6" fmla="*/ 12 w 41"/>
                  <a:gd name="T7" fmla="*/ 0 h 21"/>
                </a:gdLst>
                <a:ahLst/>
                <a:cxnLst>
                  <a:cxn ang="0">
                    <a:pos x="T0" y="T1"/>
                  </a:cxn>
                  <a:cxn ang="0">
                    <a:pos x="T2" y="T3"/>
                  </a:cxn>
                  <a:cxn ang="0">
                    <a:pos x="T4" y="T5"/>
                  </a:cxn>
                  <a:cxn ang="0">
                    <a:pos x="T6" y="T7"/>
                  </a:cxn>
                </a:cxnLst>
                <a:rect l="0" t="0" r="r" b="b"/>
                <a:pathLst>
                  <a:path w="41" h="21">
                    <a:moveTo>
                      <a:pt x="12" y="0"/>
                    </a:moveTo>
                    <a:cubicBezTo>
                      <a:pt x="12" y="0"/>
                      <a:pt x="41" y="4"/>
                      <a:pt x="31" y="16"/>
                    </a:cubicBezTo>
                    <a:cubicBezTo>
                      <a:pt x="31" y="16"/>
                      <a:pt x="23" y="21"/>
                      <a:pt x="18" y="14"/>
                    </a:cubicBezTo>
                    <a:cubicBezTo>
                      <a:pt x="18" y="14"/>
                      <a:pt x="0" y="2"/>
                      <a:pt x="1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1" name="Freeform 228">
                <a:extLst>
                  <a:ext uri="{FF2B5EF4-FFF2-40B4-BE49-F238E27FC236}">
                    <a16:creationId xmlns:a16="http://schemas.microsoft.com/office/drawing/2014/main" id="{FA00B360-2A9E-4185-9CF1-7A7DDF5EB114}"/>
                  </a:ext>
                </a:extLst>
              </p:cNvPr>
              <p:cNvSpPr>
                <a:spLocks/>
              </p:cNvSpPr>
              <p:nvPr/>
            </p:nvSpPr>
            <p:spPr bwMode="auto">
              <a:xfrm>
                <a:off x="4277" y="3704"/>
                <a:ext cx="12" cy="5"/>
              </a:xfrm>
              <a:custGeom>
                <a:avLst/>
                <a:gdLst>
                  <a:gd name="T0" fmla="*/ 10 w 35"/>
                  <a:gd name="T1" fmla="*/ 10 h 17"/>
                  <a:gd name="T2" fmla="*/ 22 w 35"/>
                  <a:gd name="T3" fmla="*/ 10 h 17"/>
                  <a:gd name="T4" fmla="*/ 16 w 35"/>
                  <a:gd name="T5" fmla="*/ 16 h 17"/>
                  <a:gd name="T6" fmla="*/ 10 w 35"/>
                  <a:gd name="T7" fmla="*/ 10 h 17"/>
                </a:gdLst>
                <a:ahLst/>
                <a:cxnLst>
                  <a:cxn ang="0">
                    <a:pos x="T0" y="T1"/>
                  </a:cxn>
                  <a:cxn ang="0">
                    <a:pos x="T2" y="T3"/>
                  </a:cxn>
                  <a:cxn ang="0">
                    <a:pos x="T4" y="T5"/>
                  </a:cxn>
                  <a:cxn ang="0">
                    <a:pos x="T6" y="T7"/>
                  </a:cxn>
                </a:cxnLst>
                <a:rect l="0" t="0" r="r" b="b"/>
                <a:pathLst>
                  <a:path w="35" h="17">
                    <a:moveTo>
                      <a:pt x="10" y="10"/>
                    </a:moveTo>
                    <a:cubicBezTo>
                      <a:pt x="10" y="10"/>
                      <a:pt x="15" y="0"/>
                      <a:pt x="22" y="10"/>
                    </a:cubicBezTo>
                    <a:cubicBezTo>
                      <a:pt x="22" y="10"/>
                      <a:pt x="35" y="16"/>
                      <a:pt x="16" y="16"/>
                    </a:cubicBezTo>
                    <a:cubicBezTo>
                      <a:pt x="16" y="16"/>
                      <a:pt x="0" y="17"/>
                      <a:pt x="10"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2" name="Freeform 229">
                <a:extLst>
                  <a:ext uri="{FF2B5EF4-FFF2-40B4-BE49-F238E27FC236}">
                    <a16:creationId xmlns:a16="http://schemas.microsoft.com/office/drawing/2014/main" id="{C189045F-C6D3-49A1-BA7B-4C91D11BBED5}"/>
                  </a:ext>
                </a:extLst>
              </p:cNvPr>
              <p:cNvSpPr>
                <a:spLocks/>
              </p:cNvSpPr>
              <p:nvPr/>
            </p:nvSpPr>
            <p:spPr bwMode="auto">
              <a:xfrm>
                <a:off x="2940" y="3840"/>
                <a:ext cx="39" cy="19"/>
              </a:xfrm>
              <a:custGeom>
                <a:avLst/>
                <a:gdLst>
                  <a:gd name="T0" fmla="*/ 109 w 118"/>
                  <a:gd name="T1" fmla="*/ 45 h 60"/>
                  <a:gd name="T2" fmla="*/ 92 w 118"/>
                  <a:gd name="T3" fmla="*/ 43 h 60"/>
                  <a:gd name="T4" fmla="*/ 58 w 118"/>
                  <a:gd name="T5" fmla="*/ 25 h 60"/>
                  <a:gd name="T6" fmla="*/ 38 w 118"/>
                  <a:gd name="T7" fmla="*/ 19 h 60"/>
                  <a:gd name="T8" fmla="*/ 19 w 118"/>
                  <a:gd name="T9" fmla="*/ 13 h 60"/>
                  <a:gd name="T10" fmla="*/ 52 w 118"/>
                  <a:gd name="T11" fmla="*/ 3 h 60"/>
                  <a:gd name="T12" fmla="*/ 72 w 118"/>
                  <a:gd name="T13" fmla="*/ 13 h 60"/>
                  <a:gd name="T14" fmla="*/ 109 w 118"/>
                  <a:gd name="T15" fmla="*/ 45 h 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8" h="60">
                    <a:moveTo>
                      <a:pt x="109" y="45"/>
                    </a:moveTo>
                    <a:cubicBezTo>
                      <a:pt x="109" y="45"/>
                      <a:pt x="99" y="60"/>
                      <a:pt x="92" y="43"/>
                    </a:cubicBezTo>
                    <a:cubicBezTo>
                      <a:pt x="92" y="43"/>
                      <a:pt x="73" y="25"/>
                      <a:pt x="58" y="25"/>
                    </a:cubicBezTo>
                    <a:cubicBezTo>
                      <a:pt x="38" y="19"/>
                      <a:pt x="38" y="19"/>
                      <a:pt x="38" y="19"/>
                    </a:cubicBezTo>
                    <a:cubicBezTo>
                      <a:pt x="38" y="19"/>
                      <a:pt x="33" y="12"/>
                      <a:pt x="19" y="13"/>
                    </a:cubicBezTo>
                    <a:cubicBezTo>
                      <a:pt x="19" y="13"/>
                      <a:pt x="0" y="0"/>
                      <a:pt x="52" y="3"/>
                    </a:cubicBezTo>
                    <a:cubicBezTo>
                      <a:pt x="52" y="3"/>
                      <a:pt x="72" y="0"/>
                      <a:pt x="72" y="13"/>
                    </a:cubicBezTo>
                    <a:cubicBezTo>
                      <a:pt x="72" y="13"/>
                      <a:pt x="118" y="28"/>
                      <a:pt x="109" y="4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3" name="Freeform 230">
                <a:extLst>
                  <a:ext uri="{FF2B5EF4-FFF2-40B4-BE49-F238E27FC236}">
                    <a16:creationId xmlns:a16="http://schemas.microsoft.com/office/drawing/2014/main" id="{0D6E618D-83CB-4818-9F94-65D564B88D1D}"/>
                  </a:ext>
                </a:extLst>
              </p:cNvPr>
              <p:cNvSpPr>
                <a:spLocks/>
              </p:cNvSpPr>
              <p:nvPr/>
            </p:nvSpPr>
            <p:spPr bwMode="auto">
              <a:xfrm>
                <a:off x="2939" y="3839"/>
                <a:ext cx="6" cy="3"/>
              </a:xfrm>
              <a:custGeom>
                <a:avLst/>
                <a:gdLst>
                  <a:gd name="T0" fmla="*/ 5 w 19"/>
                  <a:gd name="T1" fmla="*/ 8 h 10"/>
                  <a:gd name="T2" fmla="*/ 14 w 19"/>
                  <a:gd name="T3" fmla="*/ 0 h 10"/>
                  <a:gd name="T4" fmla="*/ 5 w 19"/>
                  <a:gd name="T5" fmla="*/ 8 h 10"/>
                </a:gdLst>
                <a:ahLst/>
                <a:cxnLst>
                  <a:cxn ang="0">
                    <a:pos x="T0" y="T1"/>
                  </a:cxn>
                  <a:cxn ang="0">
                    <a:pos x="T2" y="T3"/>
                  </a:cxn>
                  <a:cxn ang="0">
                    <a:pos x="T4" y="T5"/>
                  </a:cxn>
                </a:cxnLst>
                <a:rect l="0" t="0" r="r" b="b"/>
                <a:pathLst>
                  <a:path w="19" h="10">
                    <a:moveTo>
                      <a:pt x="5" y="8"/>
                    </a:moveTo>
                    <a:cubicBezTo>
                      <a:pt x="5" y="8"/>
                      <a:pt x="0" y="0"/>
                      <a:pt x="14" y="0"/>
                    </a:cubicBezTo>
                    <a:cubicBezTo>
                      <a:pt x="14" y="0"/>
                      <a:pt x="19" y="10"/>
                      <a:pt x="5"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4" name="Freeform 231">
                <a:extLst>
                  <a:ext uri="{FF2B5EF4-FFF2-40B4-BE49-F238E27FC236}">
                    <a16:creationId xmlns:a16="http://schemas.microsoft.com/office/drawing/2014/main" id="{034E8C77-DE59-41D7-B238-5ACC86662EE8}"/>
                  </a:ext>
                </a:extLst>
              </p:cNvPr>
              <p:cNvSpPr>
                <a:spLocks/>
              </p:cNvSpPr>
              <p:nvPr/>
            </p:nvSpPr>
            <p:spPr bwMode="auto">
              <a:xfrm>
                <a:off x="778" y="2417"/>
                <a:ext cx="11" cy="12"/>
              </a:xfrm>
              <a:custGeom>
                <a:avLst/>
                <a:gdLst>
                  <a:gd name="T0" fmla="*/ 17 w 34"/>
                  <a:gd name="T1" fmla="*/ 24 h 36"/>
                  <a:gd name="T2" fmla="*/ 11 w 34"/>
                  <a:gd name="T3" fmla="*/ 13 h 36"/>
                  <a:gd name="T4" fmla="*/ 27 w 34"/>
                  <a:gd name="T5" fmla="*/ 11 h 36"/>
                  <a:gd name="T6" fmla="*/ 26 w 34"/>
                  <a:gd name="T7" fmla="*/ 19 h 36"/>
                  <a:gd name="T8" fmla="*/ 17 w 34"/>
                  <a:gd name="T9" fmla="*/ 24 h 36"/>
                </a:gdLst>
                <a:ahLst/>
                <a:cxnLst>
                  <a:cxn ang="0">
                    <a:pos x="T0" y="T1"/>
                  </a:cxn>
                  <a:cxn ang="0">
                    <a:pos x="T2" y="T3"/>
                  </a:cxn>
                  <a:cxn ang="0">
                    <a:pos x="T4" y="T5"/>
                  </a:cxn>
                  <a:cxn ang="0">
                    <a:pos x="T6" y="T7"/>
                  </a:cxn>
                  <a:cxn ang="0">
                    <a:pos x="T8" y="T9"/>
                  </a:cxn>
                </a:cxnLst>
                <a:rect l="0" t="0" r="r" b="b"/>
                <a:pathLst>
                  <a:path w="34" h="36">
                    <a:moveTo>
                      <a:pt x="17" y="24"/>
                    </a:moveTo>
                    <a:cubicBezTo>
                      <a:pt x="17" y="24"/>
                      <a:pt x="0" y="26"/>
                      <a:pt x="11" y="13"/>
                    </a:cubicBezTo>
                    <a:cubicBezTo>
                      <a:pt x="11" y="13"/>
                      <a:pt x="15" y="0"/>
                      <a:pt x="27" y="11"/>
                    </a:cubicBezTo>
                    <a:cubicBezTo>
                      <a:pt x="27" y="11"/>
                      <a:pt x="34" y="14"/>
                      <a:pt x="26" y="19"/>
                    </a:cubicBezTo>
                    <a:cubicBezTo>
                      <a:pt x="26" y="19"/>
                      <a:pt x="26" y="36"/>
                      <a:pt x="17"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5" name="Freeform 232">
                <a:extLst>
                  <a:ext uri="{FF2B5EF4-FFF2-40B4-BE49-F238E27FC236}">
                    <a16:creationId xmlns:a16="http://schemas.microsoft.com/office/drawing/2014/main" id="{48B46A5A-D869-484B-96E5-456C7E3F4370}"/>
                  </a:ext>
                </a:extLst>
              </p:cNvPr>
              <p:cNvSpPr>
                <a:spLocks/>
              </p:cNvSpPr>
              <p:nvPr/>
            </p:nvSpPr>
            <p:spPr bwMode="auto">
              <a:xfrm>
                <a:off x="806" y="2429"/>
                <a:ext cx="11" cy="11"/>
              </a:xfrm>
              <a:custGeom>
                <a:avLst/>
                <a:gdLst>
                  <a:gd name="T0" fmla="*/ 7 w 34"/>
                  <a:gd name="T1" fmla="*/ 16 h 33"/>
                  <a:gd name="T2" fmla="*/ 19 w 34"/>
                  <a:gd name="T3" fmla="*/ 5 h 33"/>
                  <a:gd name="T4" fmla="*/ 24 w 34"/>
                  <a:gd name="T5" fmla="*/ 14 h 33"/>
                  <a:gd name="T6" fmla="*/ 29 w 34"/>
                  <a:gd name="T7" fmla="*/ 26 h 33"/>
                  <a:gd name="T8" fmla="*/ 13 w 34"/>
                  <a:gd name="T9" fmla="*/ 26 h 33"/>
                  <a:gd name="T10" fmla="*/ 7 w 34"/>
                  <a:gd name="T11" fmla="*/ 16 h 33"/>
                </a:gdLst>
                <a:ahLst/>
                <a:cxnLst>
                  <a:cxn ang="0">
                    <a:pos x="T0" y="T1"/>
                  </a:cxn>
                  <a:cxn ang="0">
                    <a:pos x="T2" y="T3"/>
                  </a:cxn>
                  <a:cxn ang="0">
                    <a:pos x="T4" y="T5"/>
                  </a:cxn>
                  <a:cxn ang="0">
                    <a:pos x="T6" y="T7"/>
                  </a:cxn>
                  <a:cxn ang="0">
                    <a:pos x="T8" y="T9"/>
                  </a:cxn>
                  <a:cxn ang="0">
                    <a:pos x="T10" y="T11"/>
                  </a:cxn>
                </a:cxnLst>
                <a:rect l="0" t="0" r="r" b="b"/>
                <a:pathLst>
                  <a:path w="34" h="33">
                    <a:moveTo>
                      <a:pt x="7" y="16"/>
                    </a:moveTo>
                    <a:cubicBezTo>
                      <a:pt x="7" y="16"/>
                      <a:pt x="0" y="0"/>
                      <a:pt x="19" y="5"/>
                    </a:cubicBezTo>
                    <a:cubicBezTo>
                      <a:pt x="19" y="5"/>
                      <a:pt x="18" y="14"/>
                      <a:pt x="24" y="14"/>
                    </a:cubicBezTo>
                    <a:cubicBezTo>
                      <a:pt x="24" y="14"/>
                      <a:pt x="34" y="16"/>
                      <a:pt x="29" y="26"/>
                    </a:cubicBezTo>
                    <a:cubicBezTo>
                      <a:pt x="29" y="26"/>
                      <a:pt x="21" y="33"/>
                      <a:pt x="13" y="26"/>
                    </a:cubicBezTo>
                    <a:cubicBezTo>
                      <a:pt x="13" y="26"/>
                      <a:pt x="13" y="21"/>
                      <a:pt x="7"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6" name="Freeform 233">
                <a:extLst>
                  <a:ext uri="{FF2B5EF4-FFF2-40B4-BE49-F238E27FC236}">
                    <a16:creationId xmlns:a16="http://schemas.microsoft.com/office/drawing/2014/main" id="{CA539134-4B51-4955-AA59-5C53585642B8}"/>
                  </a:ext>
                </a:extLst>
              </p:cNvPr>
              <p:cNvSpPr>
                <a:spLocks/>
              </p:cNvSpPr>
              <p:nvPr/>
            </p:nvSpPr>
            <p:spPr bwMode="auto">
              <a:xfrm>
                <a:off x="822" y="2437"/>
                <a:ext cx="12" cy="7"/>
              </a:xfrm>
              <a:custGeom>
                <a:avLst/>
                <a:gdLst>
                  <a:gd name="T0" fmla="*/ 6 w 36"/>
                  <a:gd name="T1" fmla="*/ 8 h 21"/>
                  <a:gd name="T2" fmla="*/ 21 w 36"/>
                  <a:gd name="T3" fmla="*/ 3 h 21"/>
                  <a:gd name="T4" fmla="*/ 33 w 36"/>
                  <a:gd name="T5" fmla="*/ 10 h 21"/>
                  <a:gd name="T6" fmla="*/ 21 w 36"/>
                  <a:gd name="T7" fmla="*/ 11 h 21"/>
                  <a:gd name="T8" fmla="*/ 6 w 36"/>
                  <a:gd name="T9" fmla="*/ 8 h 21"/>
                </a:gdLst>
                <a:ahLst/>
                <a:cxnLst>
                  <a:cxn ang="0">
                    <a:pos x="T0" y="T1"/>
                  </a:cxn>
                  <a:cxn ang="0">
                    <a:pos x="T2" y="T3"/>
                  </a:cxn>
                  <a:cxn ang="0">
                    <a:pos x="T4" y="T5"/>
                  </a:cxn>
                  <a:cxn ang="0">
                    <a:pos x="T6" y="T7"/>
                  </a:cxn>
                  <a:cxn ang="0">
                    <a:pos x="T8" y="T9"/>
                  </a:cxn>
                </a:cxnLst>
                <a:rect l="0" t="0" r="r" b="b"/>
                <a:pathLst>
                  <a:path w="36" h="21">
                    <a:moveTo>
                      <a:pt x="6" y="8"/>
                    </a:moveTo>
                    <a:cubicBezTo>
                      <a:pt x="6" y="8"/>
                      <a:pt x="0" y="1"/>
                      <a:pt x="21" y="3"/>
                    </a:cubicBezTo>
                    <a:cubicBezTo>
                      <a:pt x="21" y="3"/>
                      <a:pt x="36" y="0"/>
                      <a:pt x="33" y="10"/>
                    </a:cubicBezTo>
                    <a:cubicBezTo>
                      <a:pt x="21" y="11"/>
                      <a:pt x="21" y="11"/>
                      <a:pt x="21" y="11"/>
                    </a:cubicBezTo>
                    <a:cubicBezTo>
                      <a:pt x="21" y="11"/>
                      <a:pt x="11" y="21"/>
                      <a:pt x="6"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7" name="Freeform 234">
                <a:extLst>
                  <a:ext uri="{FF2B5EF4-FFF2-40B4-BE49-F238E27FC236}">
                    <a16:creationId xmlns:a16="http://schemas.microsoft.com/office/drawing/2014/main" id="{E3E19850-AE0A-49DC-9B0C-F3A335C98453}"/>
                  </a:ext>
                </a:extLst>
              </p:cNvPr>
              <p:cNvSpPr>
                <a:spLocks/>
              </p:cNvSpPr>
              <p:nvPr/>
            </p:nvSpPr>
            <p:spPr bwMode="auto">
              <a:xfrm>
                <a:off x="835" y="2441"/>
                <a:ext cx="13" cy="10"/>
              </a:xfrm>
              <a:custGeom>
                <a:avLst/>
                <a:gdLst>
                  <a:gd name="T0" fmla="*/ 12 w 38"/>
                  <a:gd name="T1" fmla="*/ 18 h 31"/>
                  <a:gd name="T2" fmla="*/ 0 w 38"/>
                  <a:gd name="T3" fmla="*/ 9 h 31"/>
                  <a:gd name="T4" fmla="*/ 23 w 38"/>
                  <a:gd name="T5" fmla="*/ 13 h 31"/>
                  <a:gd name="T6" fmla="*/ 32 w 38"/>
                  <a:gd name="T7" fmla="*/ 26 h 31"/>
                  <a:gd name="T8" fmla="*/ 20 w 38"/>
                  <a:gd name="T9" fmla="*/ 29 h 31"/>
                  <a:gd name="T10" fmla="*/ 12 w 38"/>
                  <a:gd name="T11" fmla="*/ 18 h 31"/>
                </a:gdLst>
                <a:ahLst/>
                <a:cxnLst>
                  <a:cxn ang="0">
                    <a:pos x="T0" y="T1"/>
                  </a:cxn>
                  <a:cxn ang="0">
                    <a:pos x="T2" y="T3"/>
                  </a:cxn>
                  <a:cxn ang="0">
                    <a:pos x="T4" y="T5"/>
                  </a:cxn>
                  <a:cxn ang="0">
                    <a:pos x="T6" y="T7"/>
                  </a:cxn>
                  <a:cxn ang="0">
                    <a:pos x="T8" y="T9"/>
                  </a:cxn>
                  <a:cxn ang="0">
                    <a:pos x="T10" y="T11"/>
                  </a:cxn>
                </a:cxnLst>
                <a:rect l="0" t="0" r="r" b="b"/>
                <a:pathLst>
                  <a:path w="38" h="31">
                    <a:moveTo>
                      <a:pt x="12" y="18"/>
                    </a:moveTo>
                    <a:cubicBezTo>
                      <a:pt x="12" y="18"/>
                      <a:pt x="1" y="23"/>
                      <a:pt x="0" y="9"/>
                    </a:cubicBezTo>
                    <a:cubicBezTo>
                      <a:pt x="0" y="9"/>
                      <a:pt x="17" y="0"/>
                      <a:pt x="23" y="13"/>
                    </a:cubicBezTo>
                    <a:cubicBezTo>
                      <a:pt x="23" y="13"/>
                      <a:pt x="38" y="15"/>
                      <a:pt x="32" y="26"/>
                    </a:cubicBezTo>
                    <a:cubicBezTo>
                      <a:pt x="32" y="26"/>
                      <a:pt x="24" y="31"/>
                      <a:pt x="20" y="29"/>
                    </a:cubicBezTo>
                    <a:cubicBezTo>
                      <a:pt x="20" y="29"/>
                      <a:pt x="11" y="31"/>
                      <a:pt x="12"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8" name="Freeform 235">
                <a:extLst>
                  <a:ext uri="{FF2B5EF4-FFF2-40B4-BE49-F238E27FC236}">
                    <a16:creationId xmlns:a16="http://schemas.microsoft.com/office/drawing/2014/main" id="{A45C3E8A-B04B-4172-AD5A-D8A285ACDB2A}"/>
                  </a:ext>
                </a:extLst>
              </p:cNvPr>
              <p:cNvSpPr>
                <a:spLocks/>
              </p:cNvSpPr>
              <p:nvPr/>
            </p:nvSpPr>
            <p:spPr bwMode="auto">
              <a:xfrm>
                <a:off x="846" y="2456"/>
                <a:ext cx="23" cy="27"/>
              </a:xfrm>
              <a:custGeom>
                <a:avLst/>
                <a:gdLst>
                  <a:gd name="T0" fmla="*/ 14 w 70"/>
                  <a:gd name="T1" fmla="*/ 21 h 82"/>
                  <a:gd name="T2" fmla="*/ 18 w 70"/>
                  <a:gd name="T3" fmla="*/ 0 h 82"/>
                  <a:gd name="T4" fmla="*/ 19 w 70"/>
                  <a:gd name="T5" fmla="*/ 6 h 82"/>
                  <a:gd name="T6" fmla="*/ 51 w 70"/>
                  <a:gd name="T7" fmla="*/ 31 h 82"/>
                  <a:gd name="T8" fmla="*/ 60 w 70"/>
                  <a:gd name="T9" fmla="*/ 47 h 82"/>
                  <a:gd name="T10" fmla="*/ 42 w 70"/>
                  <a:gd name="T11" fmla="*/ 57 h 82"/>
                  <a:gd name="T12" fmla="*/ 24 w 70"/>
                  <a:gd name="T13" fmla="*/ 72 h 82"/>
                  <a:gd name="T14" fmla="*/ 15 w 70"/>
                  <a:gd name="T15" fmla="*/ 71 h 82"/>
                  <a:gd name="T16" fmla="*/ 9 w 70"/>
                  <a:gd name="T17" fmla="*/ 47 h 82"/>
                  <a:gd name="T18" fmla="*/ 0 w 70"/>
                  <a:gd name="T19" fmla="*/ 35 h 82"/>
                  <a:gd name="T20" fmla="*/ 14 w 70"/>
                  <a:gd name="T21" fmla="*/ 21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0" h="82">
                    <a:moveTo>
                      <a:pt x="14" y="21"/>
                    </a:moveTo>
                    <a:cubicBezTo>
                      <a:pt x="14" y="21"/>
                      <a:pt x="7" y="1"/>
                      <a:pt x="18" y="0"/>
                    </a:cubicBezTo>
                    <a:cubicBezTo>
                      <a:pt x="18" y="0"/>
                      <a:pt x="21" y="1"/>
                      <a:pt x="19" y="6"/>
                    </a:cubicBezTo>
                    <a:cubicBezTo>
                      <a:pt x="19" y="6"/>
                      <a:pt x="46" y="10"/>
                      <a:pt x="51" y="31"/>
                    </a:cubicBezTo>
                    <a:cubicBezTo>
                      <a:pt x="51" y="31"/>
                      <a:pt x="70" y="39"/>
                      <a:pt x="60" y="47"/>
                    </a:cubicBezTo>
                    <a:cubicBezTo>
                      <a:pt x="60" y="47"/>
                      <a:pt x="57" y="58"/>
                      <a:pt x="42" y="57"/>
                    </a:cubicBezTo>
                    <a:cubicBezTo>
                      <a:pt x="42" y="57"/>
                      <a:pt x="25" y="63"/>
                      <a:pt x="24" y="72"/>
                    </a:cubicBezTo>
                    <a:cubicBezTo>
                      <a:pt x="24" y="82"/>
                      <a:pt x="15" y="71"/>
                      <a:pt x="15" y="71"/>
                    </a:cubicBezTo>
                    <a:cubicBezTo>
                      <a:pt x="15" y="71"/>
                      <a:pt x="8" y="67"/>
                      <a:pt x="9" y="47"/>
                    </a:cubicBezTo>
                    <a:cubicBezTo>
                      <a:pt x="9" y="47"/>
                      <a:pt x="0" y="42"/>
                      <a:pt x="0" y="35"/>
                    </a:cubicBezTo>
                    <a:cubicBezTo>
                      <a:pt x="0" y="35"/>
                      <a:pt x="2" y="23"/>
                      <a:pt x="14"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9" name="Freeform 236">
                <a:extLst>
                  <a:ext uri="{FF2B5EF4-FFF2-40B4-BE49-F238E27FC236}">
                    <a16:creationId xmlns:a16="http://schemas.microsoft.com/office/drawing/2014/main" id="{DDFAF873-B813-4246-B778-5A6FD1D4B0FD}"/>
                  </a:ext>
                </a:extLst>
              </p:cNvPr>
              <p:cNvSpPr>
                <a:spLocks/>
              </p:cNvSpPr>
              <p:nvPr/>
            </p:nvSpPr>
            <p:spPr bwMode="auto">
              <a:xfrm>
                <a:off x="551" y="3084"/>
                <a:ext cx="9" cy="10"/>
              </a:xfrm>
              <a:custGeom>
                <a:avLst/>
                <a:gdLst>
                  <a:gd name="T0" fmla="*/ 0 w 25"/>
                  <a:gd name="T1" fmla="*/ 2 h 31"/>
                  <a:gd name="T2" fmla="*/ 16 w 25"/>
                  <a:gd name="T3" fmla="*/ 18 h 31"/>
                  <a:gd name="T4" fmla="*/ 0 w 25"/>
                  <a:gd name="T5" fmla="*/ 2 h 31"/>
                </a:gdLst>
                <a:ahLst/>
                <a:cxnLst>
                  <a:cxn ang="0">
                    <a:pos x="T0" y="T1"/>
                  </a:cxn>
                  <a:cxn ang="0">
                    <a:pos x="T2" y="T3"/>
                  </a:cxn>
                  <a:cxn ang="0">
                    <a:pos x="T4" y="T5"/>
                  </a:cxn>
                </a:cxnLst>
                <a:rect l="0" t="0" r="r" b="b"/>
                <a:pathLst>
                  <a:path w="25" h="31">
                    <a:moveTo>
                      <a:pt x="0" y="2"/>
                    </a:moveTo>
                    <a:cubicBezTo>
                      <a:pt x="0" y="2"/>
                      <a:pt x="25" y="0"/>
                      <a:pt x="16" y="18"/>
                    </a:cubicBezTo>
                    <a:cubicBezTo>
                      <a:pt x="16" y="18"/>
                      <a:pt x="1" y="31"/>
                      <a:pt x="0"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0" name="Freeform 237">
                <a:extLst>
                  <a:ext uri="{FF2B5EF4-FFF2-40B4-BE49-F238E27FC236}">
                    <a16:creationId xmlns:a16="http://schemas.microsoft.com/office/drawing/2014/main" id="{DC2D22BE-1FFB-4955-BDF8-222B80C88E38}"/>
                  </a:ext>
                </a:extLst>
              </p:cNvPr>
              <p:cNvSpPr>
                <a:spLocks/>
              </p:cNvSpPr>
              <p:nvPr/>
            </p:nvSpPr>
            <p:spPr bwMode="auto">
              <a:xfrm>
                <a:off x="563" y="3091"/>
                <a:ext cx="7" cy="8"/>
              </a:xfrm>
              <a:custGeom>
                <a:avLst/>
                <a:gdLst>
                  <a:gd name="T0" fmla="*/ 0 w 20"/>
                  <a:gd name="T1" fmla="*/ 2 h 26"/>
                  <a:gd name="T2" fmla="*/ 19 w 20"/>
                  <a:gd name="T3" fmla="*/ 6 h 26"/>
                  <a:gd name="T4" fmla="*/ 3 w 20"/>
                  <a:gd name="T5" fmla="*/ 11 h 26"/>
                  <a:gd name="T6" fmla="*/ 0 w 20"/>
                  <a:gd name="T7" fmla="*/ 2 h 26"/>
                </a:gdLst>
                <a:ahLst/>
                <a:cxnLst>
                  <a:cxn ang="0">
                    <a:pos x="T0" y="T1"/>
                  </a:cxn>
                  <a:cxn ang="0">
                    <a:pos x="T2" y="T3"/>
                  </a:cxn>
                  <a:cxn ang="0">
                    <a:pos x="T4" y="T5"/>
                  </a:cxn>
                  <a:cxn ang="0">
                    <a:pos x="T6" y="T7"/>
                  </a:cxn>
                </a:cxnLst>
                <a:rect l="0" t="0" r="r" b="b"/>
                <a:pathLst>
                  <a:path w="20" h="26">
                    <a:moveTo>
                      <a:pt x="0" y="2"/>
                    </a:moveTo>
                    <a:cubicBezTo>
                      <a:pt x="0" y="2"/>
                      <a:pt x="19" y="0"/>
                      <a:pt x="19" y="6"/>
                    </a:cubicBezTo>
                    <a:cubicBezTo>
                      <a:pt x="19" y="6"/>
                      <a:pt x="20" y="26"/>
                      <a:pt x="3" y="11"/>
                    </a:cubicBez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1" name="Freeform 238">
                <a:extLst>
                  <a:ext uri="{FF2B5EF4-FFF2-40B4-BE49-F238E27FC236}">
                    <a16:creationId xmlns:a16="http://schemas.microsoft.com/office/drawing/2014/main" id="{13836C56-02EF-4BAA-AFEB-19BE290AF566}"/>
                  </a:ext>
                </a:extLst>
              </p:cNvPr>
              <p:cNvSpPr>
                <a:spLocks/>
              </p:cNvSpPr>
              <p:nvPr/>
            </p:nvSpPr>
            <p:spPr bwMode="auto">
              <a:xfrm>
                <a:off x="562" y="1644"/>
                <a:ext cx="62" cy="20"/>
              </a:xfrm>
              <a:custGeom>
                <a:avLst/>
                <a:gdLst>
                  <a:gd name="T0" fmla="*/ 44 w 187"/>
                  <a:gd name="T1" fmla="*/ 23 h 60"/>
                  <a:gd name="T2" fmla="*/ 73 w 187"/>
                  <a:gd name="T3" fmla="*/ 20 h 60"/>
                  <a:gd name="T4" fmla="*/ 93 w 187"/>
                  <a:gd name="T5" fmla="*/ 26 h 60"/>
                  <a:gd name="T6" fmla="*/ 136 w 187"/>
                  <a:gd name="T7" fmla="*/ 39 h 60"/>
                  <a:gd name="T8" fmla="*/ 160 w 187"/>
                  <a:gd name="T9" fmla="*/ 27 h 60"/>
                  <a:gd name="T10" fmla="*/ 124 w 187"/>
                  <a:gd name="T11" fmla="*/ 26 h 60"/>
                  <a:gd name="T12" fmla="*/ 99 w 187"/>
                  <a:gd name="T13" fmla="*/ 20 h 60"/>
                  <a:gd name="T14" fmla="*/ 92 w 187"/>
                  <a:gd name="T15" fmla="*/ 10 h 60"/>
                  <a:gd name="T16" fmla="*/ 77 w 187"/>
                  <a:gd name="T17" fmla="*/ 10 h 60"/>
                  <a:gd name="T18" fmla="*/ 13 w 187"/>
                  <a:gd name="T19" fmla="*/ 18 h 60"/>
                  <a:gd name="T20" fmla="*/ 44 w 187"/>
                  <a:gd name="T21" fmla="*/ 23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7" h="60">
                    <a:moveTo>
                      <a:pt x="44" y="23"/>
                    </a:moveTo>
                    <a:cubicBezTo>
                      <a:pt x="73" y="20"/>
                      <a:pt x="73" y="20"/>
                      <a:pt x="73" y="20"/>
                    </a:cubicBezTo>
                    <a:cubicBezTo>
                      <a:pt x="73" y="20"/>
                      <a:pt x="83" y="26"/>
                      <a:pt x="93" y="26"/>
                    </a:cubicBezTo>
                    <a:cubicBezTo>
                      <a:pt x="93" y="26"/>
                      <a:pt x="127" y="60"/>
                      <a:pt x="136" y="39"/>
                    </a:cubicBezTo>
                    <a:cubicBezTo>
                      <a:pt x="136" y="39"/>
                      <a:pt x="187" y="41"/>
                      <a:pt x="160" y="27"/>
                    </a:cubicBezTo>
                    <a:cubicBezTo>
                      <a:pt x="160" y="27"/>
                      <a:pt x="151" y="22"/>
                      <a:pt x="124" y="26"/>
                    </a:cubicBezTo>
                    <a:cubicBezTo>
                      <a:pt x="124" y="26"/>
                      <a:pt x="122" y="20"/>
                      <a:pt x="99" y="20"/>
                    </a:cubicBezTo>
                    <a:cubicBezTo>
                      <a:pt x="99" y="20"/>
                      <a:pt x="99" y="10"/>
                      <a:pt x="92" y="10"/>
                    </a:cubicBezTo>
                    <a:cubicBezTo>
                      <a:pt x="92" y="10"/>
                      <a:pt x="80" y="0"/>
                      <a:pt x="77" y="10"/>
                    </a:cubicBezTo>
                    <a:cubicBezTo>
                      <a:pt x="77" y="10"/>
                      <a:pt x="0" y="5"/>
                      <a:pt x="13" y="18"/>
                    </a:cubicBezTo>
                    <a:cubicBezTo>
                      <a:pt x="13" y="18"/>
                      <a:pt x="22" y="35"/>
                      <a:pt x="44"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2" name="Freeform 239">
                <a:extLst>
                  <a:ext uri="{FF2B5EF4-FFF2-40B4-BE49-F238E27FC236}">
                    <a16:creationId xmlns:a16="http://schemas.microsoft.com/office/drawing/2014/main" id="{AE9E4581-9ACF-4719-9417-A2239633A7F7}"/>
                  </a:ext>
                </a:extLst>
              </p:cNvPr>
              <p:cNvSpPr>
                <a:spLocks noEditPoints="1"/>
              </p:cNvSpPr>
              <p:nvPr/>
            </p:nvSpPr>
            <p:spPr bwMode="auto">
              <a:xfrm>
                <a:off x="420" y="1549"/>
                <a:ext cx="191" cy="90"/>
              </a:xfrm>
              <a:custGeom>
                <a:avLst/>
                <a:gdLst>
                  <a:gd name="T0" fmla="*/ 521 w 580"/>
                  <a:gd name="T1" fmla="*/ 155 h 272"/>
                  <a:gd name="T2" fmla="*/ 462 w 580"/>
                  <a:gd name="T3" fmla="*/ 128 h 272"/>
                  <a:gd name="T4" fmla="*/ 403 w 580"/>
                  <a:gd name="T5" fmla="*/ 110 h 272"/>
                  <a:gd name="T6" fmla="*/ 373 w 580"/>
                  <a:gd name="T7" fmla="*/ 110 h 272"/>
                  <a:gd name="T8" fmla="*/ 297 w 580"/>
                  <a:gd name="T9" fmla="*/ 104 h 272"/>
                  <a:gd name="T10" fmla="*/ 300 w 580"/>
                  <a:gd name="T11" fmla="*/ 110 h 272"/>
                  <a:gd name="T12" fmla="*/ 321 w 580"/>
                  <a:gd name="T13" fmla="*/ 125 h 272"/>
                  <a:gd name="T14" fmla="*/ 317 w 580"/>
                  <a:gd name="T15" fmla="*/ 138 h 272"/>
                  <a:gd name="T16" fmla="*/ 299 w 580"/>
                  <a:gd name="T17" fmla="*/ 142 h 272"/>
                  <a:gd name="T18" fmla="*/ 291 w 580"/>
                  <a:gd name="T19" fmla="*/ 132 h 272"/>
                  <a:gd name="T20" fmla="*/ 281 w 580"/>
                  <a:gd name="T21" fmla="*/ 121 h 272"/>
                  <a:gd name="T22" fmla="*/ 282 w 580"/>
                  <a:gd name="T23" fmla="*/ 108 h 272"/>
                  <a:gd name="T24" fmla="*/ 269 w 580"/>
                  <a:gd name="T25" fmla="*/ 110 h 272"/>
                  <a:gd name="T26" fmla="*/ 277 w 580"/>
                  <a:gd name="T27" fmla="*/ 94 h 272"/>
                  <a:gd name="T28" fmla="*/ 251 w 580"/>
                  <a:gd name="T29" fmla="*/ 82 h 272"/>
                  <a:gd name="T30" fmla="*/ 180 w 580"/>
                  <a:gd name="T31" fmla="*/ 54 h 272"/>
                  <a:gd name="T32" fmla="*/ 112 w 580"/>
                  <a:gd name="T33" fmla="*/ 37 h 272"/>
                  <a:gd name="T34" fmla="*/ 80 w 580"/>
                  <a:gd name="T35" fmla="*/ 25 h 272"/>
                  <a:gd name="T36" fmla="*/ 62 w 580"/>
                  <a:gd name="T37" fmla="*/ 22 h 272"/>
                  <a:gd name="T38" fmla="*/ 30 w 580"/>
                  <a:gd name="T39" fmla="*/ 8 h 272"/>
                  <a:gd name="T40" fmla="*/ 7 w 580"/>
                  <a:gd name="T41" fmla="*/ 4 h 272"/>
                  <a:gd name="T42" fmla="*/ 4 w 580"/>
                  <a:gd name="T43" fmla="*/ 4 h 272"/>
                  <a:gd name="T44" fmla="*/ 4 w 580"/>
                  <a:gd name="T45" fmla="*/ 218 h 272"/>
                  <a:gd name="T46" fmla="*/ 19 w 580"/>
                  <a:gd name="T47" fmla="*/ 203 h 272"/>
                  <a:gd name="T48" fmla="*/ 24 w 580"/>
                  <a:gd name="T49" fmla="*/ 188 h 272"/>
                  <a:gd name="T50" fmla="*/ 14 w 580"/>
                  <a:gd name="T51" fmla="*/ 183 h 272"/>
                  <a:gd name="T52" fmla="*/ 6 w 580"/>
                  <a:gd name="T53" fmla="*/ 176 h 272"/>
                  <a:gd name="T54" fmla="*/ 17 w 580"/>
                  <a:gd name="T55" fmla="*/ 159 h 272"/>
                  <a:gd name="T56" fmla="*/ 36 w 580"/>
                  <a:gd name="T57" fmla="*/ 146 h 272"/>
                  <a:gd name="T58" fmla="*/ 51 w 580"/>
                  <a:gd name="T59" fmla="*/ 146 h 272"/>
                  <a:gd name="T60" fmla="*/ 70 w 580"/>
                  <a:gd name="T61" fmla="*/ 144 h 272"/>
                  <a:gd name="T62" fmla="*/ 82 w 580"/>
                  <a:gd name="T63" fmla="*/ 144 h 272"/>
                  <a:gd name="T64" fmla="*/ 84 w 580"/>
                  <a:gd name="T65" fmla="*/ 158 h 272"/>
                  <a:gd name="T66" fmla="*/ 65 w 580"/>
                  <a:gd name="T67" fmla="*/ 170 h 272"/>
                  <a:gd name="T68" fmla="*/ 88 w 580"/>
                  <a:gd name="T69" fmla="*/ 178 h 272"/>
                  <a:gd name="T70" fmla="*/ 107 w 580"/>
                  <a:gd name="T71" fmla="*/ 197 h 272"/>
                  <a:gd name="T72" fmla="*/ 147 w 580"/>
                  <a:gd name="T73" fmla="*/ 186 h 272"/>
                  <a:gd name="T74" fmla="*/ 177 w 580"/>
                  <a:gd name="T75" fmla="*/ 187 h 272"/>
                  <a:gd name="T76" fmla="*/ 229 w 580"/>
                  <a:gd name="T77" fmla="*/ 199 h 272"/>
                  <a:gd name="T78" fmla="*/ 244 w 580"/>
                  <a:gd name="T79" fmla="*/ 227 h 272"/>
                  <a:gd name="T80" fmla="*/ 291 w 580"/>
                  <a:gd name="T81" fmla="*/ 231 h 272"/>
                  <a:gd name="T82" fmla="*/ 325 w 580"/>
                  <a:gd name="T83" fmla="*/ 257 h 272"/>
                  <a:gd name="T84" fmla="*/ 348 w 580"/>
                  <a:gd name="T85" fmla="*/ 256 h 272"/>
                  <a:gd name="T86" fmla="*/ 377 w 580"/>
                  <a:gd name="T87" fmla="*/ 254 h 272"/>
                  <a:gd name="T88" fmla="*/ 398 w 580"/>
                  <a:gd name="T89" fmla="*/ 252 h 272"/>
                  <a:gd name="T90" fmla="*/ 378 w 580"/>
                  <a:gd name="T91" fmla="*/ 243 h 272"/>
                  <a:gd name="T92" fmla="*/ 403 w 580"/>
                  <a:gd name="T93" fmla="*/ 234 h 272"/>
                  <a:gd name="T94" fmla="*/ 414 w 580"/>
                  <a:gd name="T95" fmla="*/ 209 h 272"/>
                  <a:gd name="T96" fmla="*/ 408 w 580"/>
                  <a:gd name="T97" fmla="*/ 201 h 272"/>
                  <a:gd name="T98" fmla="*/ 383 w 580"/>
                  <a:gd name="T99" fmla="*/ 186 h 272"/>
                  <a:gd name="T100" fmla="*/ 419 w 580"/>
                  <a:gd name="T101" fmla="*/ 189 h 272"/>
                  <a:gd name="T102" fmla="*/ 480 w 580"/>
                  <a:gd name="T103" fmla="*/ 183 h 272"/>
                  <a:gd name="T104" fmla="*/ 489 w 580"/>
                  <a:gd name="T105" fmla="*/ 183 h 272"/>
                  <a:gd name="T106" fmla="*/ 518 w 580"/>
                  <a:gd name="T107" fmla="*/ 169 h 272"/>
                  <a:gd name="T108" fmla="*/ 521 w 580"/>
                  <a:gd name="T109" fmla="*/ 155 h 272"/>
                  <a:gd name="T110" fmla="*/ 341 w 580"/>
                  <a:gd name="T111" fmla="*/ 147 h 272"/>
                  <a:gd name="T112" fmla="*/ 330 w 580"/>
                  <a:gd name="T113" fmla="*/ 152 h 272"/>
                  <a:gd name="T114" fmla="*/ 325 w 580"/>
                  <a:gd name="T115" fmla="*/ 147 h 272"/>
                  <a:gd name="T116" fmla="*/ 324 w 580"/>
                  <a:gd name="T117" fmla="*/ 138 h 272"/>
                  <a:gd name="T118" fmla="*/ 336 w 580"/>
                  <a:gd name="T119" fmla="*/ 136 h 272"/>
                  <a:gd name="T120" fmla="*/ 341 w 580"/>
                  <a:gd name="T121" fmla="*/ 147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80" h="272">
                    <a:moveTo>
                      <a:pt x="521" y="155"/>
                    </a:moveTo>
                    <a:cubicBezTo>
                      <a:pt x="521" y="155"/>
                      <a:pt x="504" y="142"/>
                      <a:pt x="462" y="128"/>
                    </a:cubicBezTo>
                    <a:cubicBezTo>
                      <a:pt x="462" y="128"/>
                      <a:pt x="453" y="110"/>
                      <a:pt x="403" y="110"/>
                    </a:cubicBezTo>
                    <a:cubicBezTo>
                      <a:pt x="403" y="110"/>
                      <a:pt x="388" y="116"/>
                      <a:pt x="373" y="110"/>
                    </a:cubicBezTo>
                    <a:cubicBezTo>
                      <a:pt x="373" y="110"/>
                      <a:pt x="350" y="97"/>
                      <a:pt x="297" y="104"/>
                    </a:cubicBezTo>
                    <a:cubicBezTo>
                      <a:pt x="297" y="104"/>
                      <a:pt x="291" y="110"/>
                      <a:pt x="300" y="110"/>
                    </a:cubicBezTo>
                    <a:cubicBezTo>
                      <a:pt x="300" y="110"/>
                      <a:pt x="353" y="118"/>
                      <a:pt x="321" y="125"/>
                    </a:cubicBezTo>
                    <a:cubicBezTo>
                      <a:pt x="321" y="125"/>
                      <a:pt x="311" y="128"/>
                      <a:pt x="317" y="138"/>
                    </a:cubicBezTo>
                    <a:cubicBezTo>
                      <a:pt x="299" y="142"/>
                      <a:pt x="299" y="142"/>
                      <a:pt x="299" y="142"/>
                    </a:cubicBezTo>
                    <a:cubicBezTo>
                      <a:pt x="299" y="142"/>
                      <a:pt x="296" y="121"/>
                      <a:pt x="291" y="132"/>
                    </a:cubicBezTo>
                    <a:cubicBezTo>
                      <a:pt x="291" y="132"/>
                      <a:pt x="253" y="128"/>
                      <a:pt x="281" y="121"/>
                    </a:cubicBezTo>
                    <a:cubicBezTo>
                      <a:pt x="281" y="121"/>
                      <a:pt x="299" y="115"/>
                      <a:pt x="282" y="108"/>
                    </a:cubicBezTo>
                    <a:cubicBezTo>
                      <a:pt x="282" y="108"/>
                      <a:pt x="280" y="99"/>
                      <a:pt x="269" y="110"/>
                    </a:cubicBezTo>
                    <a:cubicBezTo>
                      <a:pt x="269" y="110"/>
                      <a:pt x="259" y="94"/>
                      <a:pt x="277" y="94"/>
                    </a:cubicBezTo>
                    <a:cubicBezTo>
                      <a:pt x="277" y="94"/>
                      <a:pt x="297" y="84"/>
                      <a:pt x="251" y="82"/>
                    </a:cubicBezTo>
                    <a:cubicBezTo>
                      <a:pt x="251" y="82"/>
                      <a:pt x="256" y="65"/>
                      <a:pt x="180" y="54"/>
                    </a:cubicBezTo>
                    <a:cubicBezTo>
                      <a:pt x="180" y="54"/>
                      <a:pt x="151" y="40"/>
                      <a:pt x="112" y="37"/>
                    </a:cubicBezTo>
                    <a:cubicBezTo>
                      <a:pt x="112" y="37"/>
                      <a:pt x="96" y="22"/>
                      <a:pt x="80" y="25"/>
                    </a:cubicBezTo>
                    <a:cubicBezTo>
                      <a:pt x="80" y="25"/>
                      <a:pt x="68" y="6"/>
                      <a:pt x="62" y="22"/>
                    </a:cubicBezTo>
                    <a:cubicBezTo>
                      <a:pt x="62" y="22"/>
                      <a:pt x="63" y="8"/>
                      <a:pt x="30" y="8"/>
                    </a:cubicBezTo>
                    <a:cubicBezTo>
                      <a:pt x="30" y="8"/>
                      <a:pt x="16" y="0"/>
                      <a:pt x="7" y="4"/>
                    </a:cubicBezTo>
                    <a:cubicBezTo>
                      <a:pt x="4" y="4"/>
                      <a:pt x="4" y="4"/>
                      <a:pt x="4" y="4"/>
                    </a:cubicBezTo>
                    <a:cubicBezTo>
                      <a:pt x="4" y="218"/>
                      <a:pt x="4" y="218"/>
                      <a:pt x="4" y="218"/>
                    </a:cubicBezTo>
                    <a:cubicBezTo>
                      <a:pt x="4" y="218"/>
                      <a:pt x="20" y="216"/>
                      <a:pt x="19" y="203"/>
                    </a:cubicBezTo>
                    <a:cubicBezTo>
                      <a:pt x="19" y="203"/>
                      <a:pt x="34" y="200"/>
                      <a:pt x="24" y="188"/>
                    </a:cubicBezTo>
                    <a:cubicBezTo>
                      <a:pt x="24" y="188"/>
                      <a:pt x="26" y="182"/>
                      <a:pt x="14" y="183"/>
                    </a:cubicBezTo>
                    <a:cubicBezTo>
                      <a:pt x="14" y="183"/>
                      <a:pt x="15" y="178"/>
                      <a:pt x="6" y="176"/>
                    </a:cubicBezTo>
                    <a:cubicBezTo>
                      <a:pt x="6" y="176"/>
                      <a:pt x="0" y="149"/>
                      <a:pt x="17" y="159"/>
                    </a:cubicBezTo>
                    <a:cubicBezTo>
                      <a:pt x="17" y="159"/>
                      <a:pt x="34" y="159"/>
                      <a:pt x="36" y="146"/>
                    </a:cubicBezTo>
                    <a:cubicBezTo>
                      <a:pt x="36" y="146"/>
                      <a:pt x="47" y="159"/>
                      <a:pt x="51" y="146"/>
                    </a:cubicBezTo>
                    <a:cubicBezTo>
                      <a:pt x="51" y="146"/>
                      <a:pt x="62" y="165"/>
                      <a:pt x="70" y="144"/>
                    </a:cubicBezTo>
                    <a:cubicBezTo>
                      <a:pt x="70" y="144"/>
                      <a:pt x="75" y="156"/>
                      <a:pt x="82" y="144"/>
                    </a:cubicBezTo>
                    <a:cubicBezTo>
                      <a:pt x="82" y="144"/>
                      <a:pt x="89" y="148"/>
                      <a:pt x="84" y="158"/>
                    </a:cubicBezTo>
                    <a:cubicBezTo>
                      <a:pt x="84" y="158"/>
                      <a:pt x="63" y="159"/>
                      <a:pt x="65" y="170"/>
                    </a:cubicBezTo>
                    <a:cubicBezTo>
                      <a:pt x="65" y="170"/>
                      <a:pt x="68" y="179"/>
                      <a:pt x="88" y="178"/>
                    </a:cubicBezTo>
                    <a:cubicBezTo>
                      <a:pt x="88" y="178"/>
                      <a:pt x="76" y="199"/>
                      <a:pt x="107" y="197"/>
                    </a:cubicBezTo>
                    <a:cubicBezTo>
                      <a:pt x="107" y="197"/>
                      <a:pt x="147" y="204"/>
                      <a:pt x="147" y="186"/>
                    </a:cubicBezTo>
                    <a:cubicBezTo>
                      <a:pt x="177" y="187"/>
                      <a:pt x="177" y="187"/>
                      <a:pt x="177" y="187"/>
                    </a:cubicBezTo>
                    <a:cubicBezTo>
                      <a:pt x="177" y="187"/>
                      <a:pt x="210" y="200"/>
                      <a:pt x="229" y="199"/>
                    </a:cubicBezTo>
                    <a:cubicBezTo>
                      <a:pt x="229" y="199"/>
                      <a:pt x="225" y="225"/>
                      <a:pt x="244" y="227"/>
                    </a:cubicBezTo>
                    <a:cubicBezTo>
                      <a:pt x="244" y="227"/>
                      <a:pt x="265" y="240"/>
                      <a:pt x="291" y="231"/>
                    </a:cubicBezTo>
                    <a:cubicBezTo>
                      <a:pt x="291" y="231"/>
                      <a:pt x="319" y="247"/>
                      <a:pt x="325" y="257"/>
                    </a:cubicBezTo>
                    <a:cubicBezTo>
                      <a:pt x="331" y="268"/>
                      <a:pt x="348" y="256"/>
                      <a:pt x="348" y="256"/>
                    </a:cubicBezTo>
                    <a:cubicBezTo>
                      <a:pt x="348" y="256"/>
                      <a:pt x="387" y="272"/>
                      <a:pt x="377" y="254"/>
                    </a:cubicBezTo>
                    <a:cubicBezTo>
                      <a:pt x="377" y="254"/>
                      <a:pt x="392" y="260"/>
                      <a:pt x="398" y="252"/>
                    </a:cubicBezTo>
                    <a:cubicBezTo>
                      <a:pt x="398" y="252"/>
                      <a:pt x="394" y="238"/>
                      <a:pt x="378" y="243"/>
                    </a:cubicBezTo>
                    <a:cubicBezTo>
                      <a:pt x="378" y="243"/>
                      <a:pt x="378" y="226"/>
                      <a:pt x="403" y="234"/>
                    </a:cubicBezTo>
                    <a:cubicBezTo>
                      <a:pt x="403" y="234"/>
                      <a:pt x="431" y="217"/>
                      <a:pt x="414" y="209"/>
                    </a:cubicBezTo>
                    <a:cubicBezTo>
                      <a:pt x="414" y="209"/>
                      <a:pt x="373" y="213"/>
                      <a:pt x="408" y="201"/>
                    </a:cubicBezTo>
                    <a:cubicBezTo>
                      <a:pt x="408" y="201"/>
                      <a:pt x="406" y="186"/>
                      <a:pt x="383" y="186"/>
                    </a:cubicBezTo>
                    <a:cubicBezTo>
                      <a:pt x="383" y="186"/>
                      <a:pt x="416" y="176"/>
                      <a:pt x="419" y="189"/>
                    </a:cubicBezTo>
                    <a:cubicBezTo>
                      <a:pt x="419" y="189"/>
                      <a:pt x="478" y="201"/>
                      <a:pt x="480" y="183"/>
                    </a:cubicBezTo>
                    <a:cubicBezTo>
                      <a:pt x="489" y="183"/>
                      <a:pt x="489" y="183"/>
                      <a:pt x="489" y="183"/>
                    </a:cubicBezTo>
                    <a:cubicBezTo>
                      <a:pt x="489" y="183"/>
                      <a:pt x="503" y="195"/>
                      <a:pt x="518" y="169"/>
                    </a:cubicBezTo>
                    <a:cubicBezTo>
                      <a:pt x="518" y="169"/>
                      <a:pt x="580" y="161"/>
                      <a:pt x="521" y="155"/>
                    </a:cubicBezTo>
                    <a:close/>
                    <a:moveTo>
                      <a:pt x="341" y="147"/>
                    </a:moveTo>
                    <a:cubicBezTo>
                      <a:pt x="330" y="147"/>
                      <a:pt x="330" y="152"/>
                      <a:pt x="330" y="152"/>
                    </a:cubicBezTo>
                    <a:cubicBezTo>
                      <a:pt x="320" y="154"/>
                      <a:pt x="325" y="147"/>
                      <a:pt x="325" y="147"/>
                    </a:cubicBezTo>
                    <a:cubicBezTo>
                      <a:pt x="328" y="145"/>
                      <a:pt x="324" y="138"/>
                      <a:pt x="324" y="138"/>
                    </a:cubicBezTo>
                    <a:cubicBezTo>
                      <a:pt x="319" y="133"/>
                      <a:pt x="336" y="136"/>
                      <a:pt x="336" y="136"/>
                    </a:cubicBezTo>
                    <a:cubicBezTo>
                      <a:pt x="350" y="138"/>
                      <a:pt x="341" y="147"/>
                      <a:pt x="341" y="1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3" name="Freeform 240">
                <a:extLst>
                  <a:ext uri="{FF2B5EF4-FFF2-40B4-BE49-F238E27FC236}">
                    <a16:creationId xmlns:a16="http://schemas.microsoft.com/office/drawing/2014/main" id="{873EC0D3-F5B2-4934-921F-C353298AA353}"/>
                  </a:ext>
                </a:extLst>
              </p:cNvPr>
              <p:cNvSpPr>
                <a:spLocks/>
              </p:cNvSpPr>
              <p:nvPr/>
            </p:nvSpPr>
            <p:spPr bwMode="auto">
              <a:xfrm>
                <a:off x="3428" y="1803"/>
                <a:ext cx="91" cy="73"/>
              </a:xfrm>
              <a:custGeom>
                <a:avLst/>
                <a:gdLst>
                  <a:gd name="T0" fmla="*/ 107 w 276"/>
                  <a:gd name="T1" fmla="*/ 60 h 221"/>
                  <a:gd name="T2" fmla="*/ 124 w 276"/>
                  <a:gd name="T3" fmla="*/ 44 h 221"/>
                  <a:gd name="T4" fmla="*/ 124 w 276"/>
                  <a:gd name="T5" fmla="*/ 41 h 221"/>
                  <a:gd name="T6" fmla="*/ 95 w 276"/>
                  <a:gd name="T7" fmla="*/ 34 h 221"/>
                  <a:gd name="T8" fmla="*/ 110 w 276"/>
                  <a:gd name="T9" fmla="*/ 30 h 221"/>
                  <a:gd name="T10" fmla="*/ 148 w 276"/>
                  <a:gd name="T11" fmla="*/ 7 h 221"/>
                  <a:gd name="T12" fmla="*/ 185 w 276"/>
                  <a:gd name="T13" fmla="*/ 3 h 221"/>
                  <a:gd name="T14" fmla="*/ 174 w 276"/>
                  <a:gd name="T15" fmla="*/ 11 h 221"/>
                  <a:gd name="T16" fmla="*/ 186 w 276"/>
                  <a:gd name="T17" fmla="*/ 15 h 221"/>
                  <a:gd name="T18" fmla="*/ 191 w 276"/>
                  <a:gd name="T19" fmla="*/ 12 h 221"/>
                  <a:gd name="T20" fmla="*/ 233 w 276"/>
                  <a:gd name="T21" fmla="*/ 11 h 221"/>
                  <a:gd name="T22" fmla="*/ 245 w 276"/>
                  <a:gd name="T23" fmla="*/ 27 h 221"/>
                  <a:gd name="T24" fmla="*/ 252 w 276"/>
                  <a:gd name="T25" fmla="*/ 38 h 221"/>
                  <a:gd name="T26" fmla="*/ 266 w 276"/>
                  <a:gd name="T27" fmla="*/ 47 h 221"/>
                  <a:gd name="T28" fmla="*/ 250 w 276"/>
                  <a:gd name="T29" fmla="*/ 47 h 221"/>
                  <a:gd name="T30" fmla="*/ 263 w 276"/>
                  <a:gd name="T31" fmla="*/ 52 h 221"/>
                  <a:gd name="T32" fmla="*/ 253 w 276"/>
                  <a:gd name="T33" fmla="*/ 62 h 221"/>
                  <a:gd name="T34" fmla="*/ 245 w 276"/>
                  <a:gd name="T35" fmla="*/ 65 h 221"/>
                  <a:gd name="T36" fmla="*/ 222 w 276"/>
                  <a:gd name="T37" fmla="*/ 70 h 221"/>
                  <a:gd name="T38" fmla="*/ 223 w 276"/>
                  <a:gd name="T39" fmla="*/ 91 h 221"/>
                  <a:gd name="T40" fmla="*/ 226 w 276"/>
                  <a:gd name="T41" fmla="*/ 114 h 221"/>
                  <a:gd name="T42" fmla="*/ 232 w 276"/>
                  <a:gd name="T43" fmla="*/ 142 h 221"/>
                  <a:gd name="T44" fmla="*/ 215 w 276"/>
                  <a:gd name="T45" fmla="*/ 167 h 221"/>
                  <a:gd name="T46" fmla="*/ 185 w 276"/>
                  <a:gd name="T47" fmla="*/ 176 h 221"/>
                  <a:gd name="T48" fmla="*/ 148 w 276"/>
                  <a:gd name="T49" fmla="*/ 183 h 221"/>
                  <a:gd name="T50" fmla="*/ 85 w 276"/>
                  <a:gd name="T51" fmla="*/ 212 h 221"/>
                  <a:gd name="T52" fmla="*/ 48 w 276"/>
                  <a:gd name="T53" fmla="*/ 213 h 221"/>
                  <a:gd name="T54" fmla="*/ 42 w 276"/>
                  <a:gd name="T55" fmla="*/ 210 h 221"/>
                  <a:gd name="T56" fmla="*/ 32 w 276"/>
                  <a:gd name="T57" fmla="*/ 210 h 221"/>
                  <a:gd name="T58" fmla="*/ 21 w 276"/>
                  <a:gd name="T59" fmla="*/ 207 h 221"/>
                  <a:gd name="T60" fmla="*/ 30 w 276"/>
                  <a:gd name="T61" fmla="*/ 204 h 221"/>
                  <a:gd name="T62" fmla="*/ 43 w 276"/>
                  <a:gd name="T63" fmla="*/ 199 h 221"/>
                  <a:gd name="T64" fmla="*/ 29 w 276"/>
                  <a:gd name="T65" fmla="*/ 196 h 221"/>
                  <a:gd name="T66" fmla="*/ 9 w 276"/>
                  <a:gd name="T67" fmla="*/ 200 h 221"/>
                  <a:gd name="T68" fmla="*/ 23 w 276"/>
                  <a:gd name="T69" fmla="*/ 188 h 221"/>
                  <a:gd name="T70" fmla="*/ 28 w 276"/>
                  <a:gd name="T71" fmla="*/ 180 h 221"/>
                  <a:gd name="T72" fmla="*/ 12 w 276"/>
                  <a:gd name="T73" fmla="*/ 172 h 221"/>
                  <a:gd name="T74" fmla="*/ 40 w 276"/>
                  <a:gd name="T75" fmla="*/ 178 h 221"/>
                  <a:gd name="T76" fmla="*/ 42 w 276"/>
                  <a:gd name="T77" fmla="*/ 171 h 221"/>
                  <a:gd name="T78" fmla="*/ 42 w 276"/>
                  <a:gd name="T79" fmla="*/ 162 h 221"/>
                  <a:gd name="T80" fmla="*/ 72 w 276"/>
                  <a:gd name="T81" fmla="*/ 159 h 221"/>
                  <a:gd name="T82" fmla="*/ 96 w 276"/>
                  <a:gd name="T83" fmla="*/ 154 h 221"/>
                  <a:gd name="T84" fmla="*/ 96 w 276"/>
                  <a:gd name="T85" fmla="*/ 151 h 221"/>
                  <a:gd name="T86" fmla="*/ 83 w 276"/>
                  <a:gd name="T87" fmla="*/ 144 h 221"/>
                  <a:gd name="T88" fmla="*/ 69 w 276"/>
                  <a:gd name="T89" fmla="*/ 145 h 221"/>
                  <a:gd name="T90" fmla="*/ 55 w 276"/>
                  <a:gd name="T91" fmla="*/ 153 h 221"/>
                  <a:gd name="T92" fmla="*/ 45 w 276"/>
                  <a:gd name="T93" fmla="*/ 150 h 221"/>
                  <a:gd name="T94" fmla="*/ 56 w 276"/>
                  <a:gd name="T95" fmla="*/ 144 h 221"/>
                  <a:gd name="T96" fmla="*/ 85 w 276"/>
                  <a:gd name="T97" fmla="*/ 124 h 221"/>
                  <a:gd name="T98" fmla="*/ 85 w 276"/>
                  <a:gd name="T99" fmla="*/ 117 h 221"/>
                  <a:gd name="T100" fmla="*/ 51 w 276"/>
                  <a:gd name="T101" fmla="*/ 111 h 221"/>
                  <a:gd name="T102" fmla="*/ 43 w 276"/>
                  <a:gd name="T103" fmla="*/ 110 h 221"/>
                  <a:gd name="T104" fmla="*/ 33 w 276"/>
                  <a:gd name="T105" fmla="*/ 111 h 221"/>
                  <a:gd name="T106" fmla="*/ 18 w 276"/>
                  <a:gd name="T107" fmla="*/ 105 h 221"/>
                  <a:gd name="T108" fmla="*/ 34 w 276"/>
                  <a:gd name="T109" fmla="*/ 95 h 221"/>
                  <a:gd name="T110" fmla="*/ 34 w 276"/>
                  <a:gd name="T111" fmla="*/ 91 h 221"/>
                  <a:gd name="T112" fmla="*/ 36 w 276"/>
                  <a:gd name="T113" fmla="*/ 81 h 221"/>
                  <a:gd name="T114" fmla="*/ 24 w 276"/>
                  <a:gd name="T115" fmla="*/ 71 h 221"/>
                  <a:gd name="T116" fmla="*/ 45 w 276"/>
                  <a:gd name="T117" fmla="*/ 59 h 221"/>
                  <a:gd name="T118" fmla="*/ 68 w 276"/>
                  <a:gd name="T119" fmla="*/ 65 h 221"/>
                  <a:gd name="T120" fmla="*/ 77 w 276"/>
                  <a:gd name="T121" fmla="*/ 66 h 221"/>
                  <a:gd name="T122" fmla="*/ 107 w 276"/>
                  <a:gd name="T123" fmla="*/ 60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76" h="221">
                    <a:moveTo>
                      <a:pt x="107" y="60"/>
                    </a:moveTo>
                    <a:cubicBezTo>
                      <a:pt x="107" y="60"/>
                      <a:pt x="113" y="50"/>
                      <a:pt x="124" y="44"/>
                    </a:cubicBezTo>
                    <a:cubicBezTo>
                      <a:pt x="124" y="41"/>
                      <a:pt x="124" y="41"/>
                      <a:pt x="124" y="41"/>
                    </a:cubicBezTo>
                    <a:cubicBezTo>
                      <a:pt x="124" y="41"/>
                      <a:pt x="83" y="44"/>
                      <a:pt x="95" y="34"/>
                    </a:cubicBezTo>
                    <a:cubicBezTo>
                      <a:pt x="110" y="30"/>
                      <a:pt x="110" y="30"/>
                      <a:pt x="110" y="30"/>
                    </a:cubicBezTo>
                    <a:cubicBezTo>
                      <a:pt x="110" y="30"/>
                      <a:pt x="112" y="8"/>
                      <a:pt x="148" y="7"/>
                    </a:cubicBezTo>
                    <a:cubicBezTo>
                      <a:pt x="148" y="7"/>
                      <a:pt x="154" y="0"/>
                      <a:pt x="185" y="3"/>
                    </a:cubicBezTo>
                    <a:cubicBezTo>
                      <a:pt x="185" y="3"/>
                      <a:pt x="184" y="12"/>
                      <a:pt x="174" y="11"/>
                    </a:cubicBezTo>
                    <a:cubicBezTo>
                      <a:pt x="174" y="11"/>
                      <a:pt x="172" y="15"/>
                      <a:pt x="186" y="15"/>
                    </a:cubicBezTo>
                    <a:cubicBezTo>
                      <a:pt x="191" y="12"/>
                      <a:pt x="191" y="12"/>
                      <a:pt x="191" y="12"/>
                    </a:cubicBezTo>
                    <a:cubicBezTo>
                      <a:pt x="191" y="12"/>
                      <a:pt x="206" y="2"/>
                      <a:pt x="233" y="11"/>
                    </a:cubicBezTo>
                    <a:cubicBezTo>
                      <a:pt x="245" y="27"/>
                      <a:pt x="245" y="27"/>
                      <a:pt x="245" y="27"/>
                    </a:cubicBezTo>
                    <a:cubicBezTo>
                      <a:pt x="245" y="27"/>
                      <a:pt x="252" y="30"/>
                      <a:pt x="252" y="38"/>
                    </a:cubicBezTo>
                    <a:cubicBezTo>
                      <a:pt x="252" y="38"/>
                      <a:pt x="271" y="37"/>
                      <a:pt x="266" y="47"/>
                    </a:cubicBezTo>
                    <a:cubicBezTo>
                      <a:pt x="250" y="47"/>
                      <a:pt x="250" y="47"/>
                      <a:pt x="250" y="47"/>
                    </a:cubicBezTo>
                    <a:cubicBezTo>
                      <a:pt x="250" y="47"/>
                      <a:pt x="248" y="53"/>
                      <a:pt x="263" y="52"/>
                    </a:cubicBezTo>
                    <a:cubicBezTo>
                      <a:pt x="263" y="52"/>
                      <a:pt x="276" y="60"/>
                      <a:pt x="253" y="62"/>
                    </a:cubicBezTo>
                    <a:cubicBezTo>
                      <a:pt x="245" y="65"/>
                      <a:pt x="245" y="65"/>
                      <a:pt x="245" y="65"/>
                    </a:cubicBezTo>
                    <a:cubicBezTo>
                      <a:pt x="245" y="65"/>
                      <a:pt x="229" y="96"/>
                      <a:pt x="222" y="70"/>
                    </a:cubicBezTo>
                    <a:cubicBezTo>
                      <a:pt x="222" y="70"/>
                      <a:pt x="211" y="77"/>
                      <a:pt x="223" y="91"/>
                    </a:cubicBezTo>
                    <a:cubicBezTo>
                      <a:pt x="235" y="106"/>
                      <a:pt x="226" y="114"/>
                      <a:pt x="226" y="114"/>
                    </a:cubicBezTo>
                    <a:cubicBezTo>
                      <a:pt x="226" y="114"/>
                      <a:pt x="244" y="127"/>
                      <a:pt x="232" y="142"/>
                    </a:cubicBezTo>
                    <a:cubicBezTo>
                      <a:pt x="232" y="142"/>
                      <a:pt x="227" y="162"/>
                      <a:pt x="215" y="167"/>
                    </a:cubicBezTo>
                    <a:cubicBezTo>
                      <a:pt x="215" y="167"/>
                      <a:pt x="218" y="181"/>
                      <a:pt x="185" y="176"/>
                    </a:cubicBezTo>
                    <a:cubicBezTo>
                      <a:pt x="185" y="176"/>
                      <a:pt x="173" y="186"/>
                      <a:pt x="148" y="183"/>
                    </a:cubicBezTo>
                    <a:cubicBezTo>
                      <a:pt x="148" y="183"/>
                      <a:pt x="130" y="203"/>
                      <a:pt x="85" y="212"/>
                    </a:cubicBezTo>
                    <a:cubicBezTo>
                      <a:pt x="85" y="212"/>
                      <a:pt x="65" y="221"/>
                      <a:pt x="48" y="213"/>
                    </a:cubicBezTo>
                    <a:cubicBezTo>
                      <a:pt x="48" y="213"/>
                      <a:pt x="52" y="199"/>
                      <a:pt x="42" y="210"/>
                    </a:cubicBezTo>
                    <a:cubicBezTo>
                      <a:pt x="42" y="210"/>
                      <a:pt x="40" y="213"/>
                      <a:pt x="32" y="210"/>
                    </a:cubicBezTo>
                    <a:cubicBezTo>
                      <a:pt x="32" y="210"/>
                      <a:pt x="21" y="213"/>
                      <a:pt x="21" y="207"/>
                    </a:cubicBezTo>
                    <a:cubicBezTo>
                      <a:pt x="21" y="207"/>
                      <a:pt x="23" y="206"/>
                      <a:pt x="30" y="204"/>
                    </a:cubicBezTo>
                    <a:cubicBezTo>
                      <a:pt x="30" y="204"/>
                      <a:pt x="34" y="198"/>
                      <a:pt x="43" y="199"/>
                    </a:cubicBezTo>
                    <a:cubicBezTo>
                      <a:pt x="43" y="199"/>
                      <a:pt x="53" y="192"/>
                      <a:pt x="29" y="196"/>
                    </a:cubicBezTo>
                    <a:cubicBezTo>
                      <a:pt x="29" y="196"/>
                      <a:pt x="28" y="202"/>
                      <a:pt x="9" y="200"/>
                    </a:cubicBezTo>
                    <a:cubicBezTo>
                      <a:pt x="9" y="200"/>
                      <a:pt x="13" y="191"/>
                      <a:pt x="23" y="188"/>
                    </a:cubicBezTo>
                    <a:cubicBezTo>
                      <a:pt x="28" y="180"/>
                      <a:pt x="28" y="180"/>
                      <a:pt x="28" y="180"/>
                    </a:cubicBezTo>
                    <a:cubicBezTo>
                      <a:pt x="28" y="180"/>
                      <a:pt x="0" y="182"/>
                      <a:pt x="12" y="172"/>
                    </a:cubicBezTo>
                    <a:cubicBezTo>
                      <a:pt x="12" y="172"/>
                      <a:pt x="22" y="167"/>
                      <a:pt x="40" y="178"/>
                    </a:cubicBezTo>
                    <a:cubicBezTo>
                      <a:pt x="42" y="171"/>
                      <a:pt x="42" y="171"/>
                      <a:pt x="42" y="171"/>
                    </a:cubicBezTo>
                    <a:cubicBezTo>
                      <a:pt x="42" y="171"/>
                      <a:pt x="25" y="163"/>
                      <a:pt x="42" y="162"/>
                    </a:cubicBezTo>
                    <a:cubicBezTo>
                      <a:pt x="42" y="162"/>
                      <a:pt x="46" y="160"/>
                      <a:pt x="72" y="159"/>
                    </a:cubicBezTo>
                    <a:cubicBezTo>
                      <a:pt x="72" y="159"/>
                      <a:pt x="73" y="155"/>
                      <a:pt x="96" y="154"/>
                    </a:cubicBezTo>
                    <a:cubicBezTo>
                      <a:pt x="96" y="151"/>
                      <a:pt x="96" y="151"/>
                      <a:pt x="96" y="151"/>
                    </a:cubicBezTo>
                    <a:cubicBezTo>
                      <a:pt x="96" y="151"/>
                      <a:pt x="84" y="148"/>
                      <a:pt x="83" y="144"/>
                    </a:cubicBezTo>
                    <a:cubicBezTo>
                      <a:pt x="69" y="145"/>
                      <a:pt x="69" y="145"/>
                      <a:pt x="69" y="145"/>
                    </a:cubicBezTo>
                    <a:cubicBezTo>
                      <a:pt x="69" y="145"/>
                      <a:pt x="72" y="156"/>
                      <a:pt x="55" y="153"/>
                    </a:cubicBezTo>
                    <a:cubicBezTo>
                      <a:pt x="55" y="153"/>
                      <a:pt x="47" y="156"/>
                      <a:pt x="45" y="150"/>
                    </a:cubicBezTo>
                    <a:cubicBezTo>
                      <a:pt x="45" y="150"/>
                      <a:pt x="45" y="145"/>
                      <a:pt x="56" y="144"/>
                    </a:cubicBezTo>
                    <a:cubicBezTo>
                      <a:pt x="56" y="144"/>
                      <a:pt x="57" y="123"/>
                      <a:pt x="85" y="124"/>
                    </a:cubicBezTo>
                    <a:cubicBezTo>
                      <a:pt x="85" y="117"/>
                      <a:pt x="85" y="117"/>
                      <a:pt x="85" y="117"/>
                    </a:cubicBezTo>
                    <a:cubicBezTo>
                      <a:pt x="85" y="117"/>
                      <a:pt x="54" y="117"/>
                      <a:pt x="51" y="111"/>
                    </a:cubicBezTo>
                    <a:cubicBezTo>
                      <a:pt x="43" y="110"/>
                      <a:pt x="43" y="110"/>
                      <a:pt x="43" y="110"/>
                    </a:cubicBezTo>
                    <a:cubicBezTo>
                      <a:pt x="43" y="110"/>
                      <a:pt x="34" y="121"/>
                      <a:pt x="33" y="111"/>
                    </a:cubicBezTo>
                    <a:cubicBezTo>
                      <a:pt x="33" y="111"/>
                      <a:pt x="7" y="115"/>
                      <a:pt x="18" y="105"/>
                    </a:cubicBezTo>
                    <a:cubicBezTo>
                      <a:pt x="18" y="105"/>
                      <a:pt x="27" y="99"/>
                      <a:pt x="34" y="95"/>
                    </a:cubicBezTo>
                    <a:cubicBezTo>
                      <a:pt x="34" y="91"/>
                      <a:pt x="34" y="91"/>
                      <a:pt x="34" y="91"/>
                    </a:cubicBezTo>
                    <a:cubicBezTo>
                      <a:pt x="34" y="91"/>
                      <a:pt x="68" y="85"/>
                      <a:pt x="36" y="81"/>
                    </a:cubicBezTo>
                    <a:cubicBezTo>
                      <a:pt x="36" y="81"/>
                      <a:pt x="28" y="78"/>
                      <a:pt x="24" y="71"/>
                    </a:cubicBezTo>
                    <a:cubicBezTo>
                      <a:pt x="24" y="71"/>
                      <a:pt x="5" y="60"/>
                      <a:pt x="45" y="59"/>
                    </a:cubicBezTo>
                    <a:cubicBezTo>
                      <a:pt x="45" y="59"/>
                      <a:pt x="68" y="56"/>
                      <a:pt x="68" y="65"/>
                    </a:cubicBezTo>
                    <a:cubicBezTo>
                      <a:pt x="77" y="66"/>
                      <a:pt x="77" y="66"/>
                      <a:pt x="77" y="66"/>
                    </a:cubicBezTo>
                    <a:cubicBezTo>
                      <a:pt x="77" y="66"/>
                      <a:pt x="76" y="55"/>
                      <a:pt x="107" y="6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4" name="Freeform 241">
                <a:extLst>
                  <a:ext uri="{FF2B5EF4-FFF2-40B4-BE49-F238E27FC236}">
                    <a16:creationId xmlns:a16="http://schemas.microsoft.com/office/drawing/2014/main" id="{232D43B1-54F3-48B4-BE9E-3179B8E3DBFA}"/>
                  </a:ext>
                </a:extLst>
              </p:cNvPr>
              <p:cNvSpPr>
                <a:spLocks noEditPoints="1"/>
              </p:cNvSpPr>
              <p:nvPr/>
            </p:nvSpPr>
            <p:spPr bwMode="auto">
              <a:xfrm>
                <a:off x="3498" y="1740"/>
                <a:ext cx="147" cy="164"/>
              </a:xfrm>
              <a:custGeom>
                <a:avLst/>
                <a:gdLst>
                  <a:gd name="T0" fmla="*/ 416 w 447"/>
                  <a:gd name="T1" fmla="*/ 324 h 499"/>
                  <a:gd name="T2" fmla="*/ 358 w 447"/>
                  <a:gd name="T3" fmla="*/ 322 h 499"/>
                  <a:gd name="T4" fmla="*/ 354 w 447"/>
                  <a:gd name="T5" fmla="*/ 287 h 499"/>
                  <a:gd name="T6" fmla="*/ 340 w 447"/>
                  <a:gd name="T7" fmla="*/ 272 h 499"/>
                  <a:gd name="T8" fmla="*/ 263 w 447"/>
                  <a:gd name="T9" fmla="*/ 202 h 499"/>
                  <a:gd name="T10" fmla="*/ 201 w 447"/>
                  <a:gd name="T11" fmla="*/ 157 h 499"/>
                  <a:gd name="T12" fmla="*/ 188 w 447"/>
                  <a:gd name="T13" fmla="*/ 145 h 499"/>
                  <a:gd name="T14" fmla="*/ 201 w 447"/>
                  <a:gd name="T15" fmla="*/ 129 h 499"/>
                  <a:gd name="T16" fmla="*/ 252 w 447"/>
                  <a:gd name="T17" fmla="*/ 66 h 499"/>
                  <a:gd name="T18" fmla="*/ 214 w 447"/>
                  <a:gd name="T19" fmla="*/ 62 h 499"/>
                  <a:gd name="T20" fmla="*/ 189 w 447"/>
                  <a:gd name="T21" fmla="*/ 62 h 499"/>
                  <a:gd name="T22" fmla="*/ 135 w 447"/>
                  <a:gd name="T23" fmla="*/ 73 h 499"/>
                  <a:gd name="T24" fmla="*/ 124 w 447"/>
                  <a:gd name="T25" fmla="*/ 51 h 499"/>
                  <a:gd name="T26" fmla="*/ 150 w 447"/>
                  <a:gd name="T27" fmla="*/ 12 h 499"/>
                  <a:gd name="T28" fmla="*/ 82 w 447"/>
                  <a:gd name="T29" fmla="*/ 27 h 499"/>
                  <a:gd name="T30" fmla="*/ 64 w 447"/>
                  <a:gd name="T31" fmla="*/ 48 h 499"/>
                  <a:gd name="T32" fmla="*/ 46 w 447"/>
                  <a:gd name="T33" fmla="*/ 67 h 499"/>
                  <a:gd name="T34" fmla="*/ 46 w 447"/>
                  <a:gd name="T35" fmla="*/ 94 h 499"/>
                  <a:gd name="T36" fmla="*/ 23 w 447"/>
                  <a:gd name="T37" fmla="*/ 130 h 499"/>
                  <a:gd name="T38" fmla="*/ 39 w 447"/>
                  <a:gd name="T39" fmla="*/ 134 h 499"/>
                  <a:gd name="T40" fmla="*/ 47 w 447"/>
                  <a:gd name="T41" fmla="*/ 146 h 499"/>
                  <a:gd name="T42" fmla="*/ 45 w 447"/>
                  <a:gd name="T43" fmla="*/ 184 h 499"/>
                  <a:gd name="T44" fmla="*/ 63 w 447"/>
                  <a:gd name="T45" fmla="*/ 184 h 499"/>
                  <a:gd name="T46" fmla="*/ 60 w 447"/>
                  <a:gd name="T47" fmla="*/ 160 h 499"/>
                  <a:gd name="T48" fmla="*/ 93 w 447"/>
                  <a:gd name="T49" fmla="*/ 167 h 499"/>
                  <a:gd name="T50" fmla="*/ 76 w 447"/>
                  <a:gd name="T51" fmla="*/ 221 h 499"/>
                  <a:gd name="T52" fmla="*/ 113 w 447"/>
                  <a:gd name="T53" fmla="*/ 217 h 499"/>
                  <a:gd name="T54" fmla="*/ 150 w 447"/>
                  <a:gd name="T55" fmla="*/ 217 h 499"/>
                  <a:gd name="T56" fmla="*/ 162 w 447"/>
                  <a:gd name="T57" fmla="*/ 244 h 499"/>
                  <a:gd name="T58" fmla="*/ 193 w 447"/>
                  <a:gd name="T59" fmla="*/ 272 h 499"/>
                  <a:gd name="T60" fmla="*/ 211 w 447"/>
                  <a:gd name="T61" fmla="*/ 307 h 499"/>
                  <a:gd name="T62" fmla="*/ 169 w 447"/>
                  <a:gd name="T63" fmla="*/ 307 h 499"/>
                  <a:gd name="T64" fmla="*/ 111 w 447"/>
                  <a:gd name="T65" fmla="*/ 301 h 499"/>
                  <a:gd name="T66" fmla="*/ 101 w 447"/>
                  <a:gd name="T67" fmla="*/ 337 h 499"/>
                  <a:gd name="T68" fmla="*/ 73 w 447"/>
                  <a:gd name="T69" fmla="*/ 393 h 499"/>
                  <a:gd name="T70" fmla="*/ 124 w 447"/>
                  <a:gd name="T71" fmla="*/ 398 h 499"/>
                  <a:gd name="T72" fmla="*/ 220 w 447"/>
                  <a:gd name="T73" fmla="*/ 391 h 499"/>
                  <a:gd name="T74" fmla="*/ 129 w 447"/>
                  <a:gd name="T75" fmla="*/ 434 h 499"/>
                  <a:gd name="T76" fmla="*/ 54 w 447"/>
                  <a:gd name="T77" fmla="*/ 489 h 499"/>
                  <a:gd name="T78" fmla="*/ 132 w 447"/>
                  <a:gd name="T79" fmla="*/ 473 h 499"/>
                  <a:gd name="T80" fmla="*/ 209 w 447"/>
                  <a:gd name="T81" fmla="*/ 460 h 499"/>
                  <a:gd name="T82" fmla="*/ 265 w 447"/>
                  <a:gd name="T83" fmla="*/ 453 h 499"/>
                  <a:gd name="T84" fmla="*/ 278 w 447"/>
                  <a:gd name="T85" fmla="*/ 450 h 499"/>
                  <a:gd name="T86" fmla="*/ 340 w 447"/>
                  <a:gd name="T87" fmla="*/ 451 h 499"/>
                  <a:gd name="T88" fmla="*/ 375 w 447"/>
                  <a:gd name="T89" fmla="*/ 452 h 499"/>
                  <a:gd name="T90" fmla="*/ 391 w 447"/>
                  <a:gd name="T91" fmla="*/ 416 h 499"/>
                  <a:gd name="T92" fmla="*/ 399 w 447"/>
                  <a:gd name="T93" fmla="*/ 396 h 499"/>
                  <a:gd name="T94" fmla="*/ 64 w 447"/>
                  <a:gd name="T95" fmla="*/ 80 h 499"/>
                  <a:gd name="T96" fmla="*/ 58 w 447"/>
                  <a:gd name="T97" fmla="*/ 170 h 499"/>
                  <a:gd name="T98" fmla="*/ 70 w 447"/>
                  <a:gd name="T99" fmla="*/ 154 h 499"/>
                  <a:gd name="T100" fmla="*/ 77 w 447"/>
                  <a:gd name="T101" fmla="*/ 145 h 499"/>
                  <a:gd name="T102" fmla="*/ 98 w 447"/>
                  <a:gd name="T103" fmla="*/ 157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47" h="499">
                    <a:moveTo>
                      <a:pt x="419" y="391"/>
                    </a:moveTo>
                    <a:cubicBezTo>
                      <a:pt x="419" y="391"/>
                      <a:pt x="438" y="373"/>
                      <a:pt x="444" y="352"/>
                    </a:cubicBezTo>
                    <a:cubicBezTo>
                      <a:pt x="444" y="352"/>
                      <a:pt x="447" y="335"/>
                      <a:pt x="416" y="324"/>
                    </a:cubicBezTo>
                    <a:cubicBezTo>
                      <a:pt x="416" y="324"/>
                      <a:pt x="378" y="322"/>
                      <a:pt x="382" y="336"/>
                    </a:cubicBezTo>
                    <a:cubicBezTo>
                      <a:pt x="382" y="336"/>
                      <a:pt x="371" y="337"/>
                      <a:pt x="369" y="333"/>
                    </a:cubicBezTo>
                    <a:cubicBezTo>
                      <a:pt x="369" y="333"/>
                      <a:pt x="340" y="333"/>
                      <a:pt x="358" y="322"/>
                    </a:cubicBezTo>
                    <a:cubicBezTo>
                      <a:pt x="358" y="322"/>
                      <a:pt x="374" y="320"/>
                      <a:pt x="377" y="314"/>
                    </a:cubicBezTo>
                    <a:cubicBezTo>
                      <a:pt x="377" y="314"/>
                      <a:pt x="376" y="295"/>
                      <a:pt x="339" y="293"/>
                    </a:cubicBezTo>
                    <a:cubicBezTo>
                      <a:pt x="339" y="293"/>
                      <a:pt x="336" y="285"/>
                      <a:pt x="354" y="287"/>
                    </a:cubicBezTo>
                    <a:cubicBezTo>
                      <a:pt x="354" y="287"/>
                      <a:pt x="362" y="295"/>
                      <a:pt x="354" y="278"/>
                    </a:cubicBezTo>
                    <a:cubicBezTo>
                      <a:pt x="345" y="277"/>
                      <a:pt x="345" y="277"/>
                      <a:pt x="345" y="277"/>
                    </a:cubicBezTo>
                    <a:cubicBezTo>
                      <a:pt x="340" y="272"/>
                      <a:pt x="340" y="272"/>
                      <a:pt x="340" y="272"/>
                    </a:cubicBezTo>
                    <a:cubicBezTo>
                      <a:pt x="340" y="272"/>
                      <a:pt x="329" y="237"/>
                      <a:pt x="283" y="231"/>
                    </a:cubicBezTo>
                    <a:cubicBezTo>
                      <a:pt x="283" y="231"/>
                      <a:pt x="270" y="209"/>
                      <a:pt x="265" y="203"/>
                    </a:cubicBezTo>
                    <a:cubicBezTo>
                      <a:pt x="264" y="203"/>
                      <a:pt x="264" y="202"/>
                      <a:pt x="263" y="202"/>
                    </a:cubicBezTo>
                    <a:cubicBezTo>
                      <a:pt x="259" y="198"/>
                      <a:pt x="271" y="178"/>
                      <a:pt x="246" y="175"/>
                    </a:cubicBezTo>
                    <a:cubicBezTo>
                      <a:pt x="246" y="175"/>
                      <a:pt x="234" y="159"/>
                      <a:pt x="217" y="155"/>
                    </a:cubicBezTo>
                    <a:cubicBezTo>
                      <a:pt x="217" y="155"/>
                      <a:pt x="208" y="148"/>
                      <a:pt x="201" y="157"/>
                    </a:cubicBezTo>
                    <a:cubicBezTo>
                      <a:pt x="162" y="158"/>
                      <a:pt x="162" y="158"/>
                      <a:pt x="162" y="158"/>
                    </a:cubicBezTo>
                    <a:cubicBezTo>
                      <a:pt x="162" y="158"/>
                      <a:pt x="150" y="149"/>
                      <a:pt x="186" y="148"/>
                    </a:cubicBezTo>
                    <a:cubicBezTo>
                      <a:pt x="188" y="145"/>
                      <a:pt x="188" y="145"/>
                      <a:pt x="188" y="145"/>
                    </a:cubicBezTo>
                    <a:cubicBezTo>
                      <a:pt x="188" y="145"/>
                      <a:pt x="216" y="143"/>
                      <a:pt x="203" y="136"/>
                    </a:cubicBezTo>
                    <a:cubicBezTo>
                      <a:pt x="203" y="136"/>
                      <a:pt x="204" y="133"/>
                      <a:pt x="184" y="133"/>
                    </a:cubicBezTo>
                    <a:cubicBezTo>
                      <a:pt x="184" y="133"/>
                      <a:pt x="179" y="126"/>
                      <a:pt x="201" y="129"/>
                    </a:cubicBezTo>
                    <a:cubicBezTo>
                      <a:pt x="201" y="129"/>
                      <a:pt x="234" y="106"/>
                      <a:pt x="237" y="83"/>
                    </a:cubicBezTo>
                    <a:cubicBezTo>
                      <a:pt x="244" y="78"/>
                      <a:pt x="244" y="78"/>
                      <a:pt x="244" y="78"/>
                    </a:cubicBezTo>
                    <a:cubicBezTo>
                      <a:pt x="244" y="78"/>
                      <a:pt x="252" y="81"/>
                      <a:pt x="252" y="66"/>
                    </a:cubicBezTo>
                    <a:cubicBezTo>
                      <a:pt x="252" y="66"/>
                      <a:pt x="254" y="61"/>
                      <a:pt x="246" y="59"/>
                    </a:cubicBezTo>
                    <a:cubicBezTo>
                      <a:pt x="246" y="59"/>
                      <a:pt x="237" y="56"/>
                      <a:pt x="231" y="62"/>
                    </a:cubicBezTo>
                    <a:cubicBezTo>
                      <a:pt x="214" y="62"/>
                      <a:pt x="214" y="62"/>
                      <a:pt x="214" y="62"/>
                    </a:cubicBezTo>
                    <a:cubicBezTo>
                      <a:pt x="214" y="62"/>
                      <a:pt x="201" y="53"/>
                      <a:pt x="198" y="63"/>
                    </a:cubicBezTo>
                    <a:cubicBezTo>
                      <a:pt x="195" y="63"/>
                      <a:pt x="195" y="63"/>
                      <a:pt x="195" y="63"/>
                    </a:cubicBezTo>
                    <a:cubicBezTo>
                      <a:pt x="195" y="63"/>
                      <a:pt x="189" y="51"/>
                      <a:pt x="189" y="62"/>
                    </a:cubicBezTo>
                    <a:cubicBezTo>
                      <a:pt x="185" y="63"/>
                      <a:pt x="185" y="63"/>
                      <a:pt x="185" y="63"/>
                    </a:cubicBezTo>
                    <a:cubicBezTo>
                      <a:pt x="185" y="63"/>
                      <a:pt x="172" y="51"/>
                      <a:pt x="163" y="62"/>
                    </a:cubicBezTo>
                    <a:cubicBezTo>
                      <a:pt x="163" y="62"/>
                      <a:pt x="141" y="60"/>
                      <a:pt x="135" y="73"/>
                    </a:cubicBezTo>
                    <a:cubicBezTo>
                      <a:pt x="135" y="73"/>
                      <a:pt x="120" y="76"/>
                      <a:pt x="119" y="69"/>
                    </a:cubicBezTo>
                    <a:cubicBezTo>
                      <a:pt x="119" y="69"/>
                      <a:pt x="99" y="63"/>
                      <a:pt x="118" y="59"/>
                    </a:cubicBezTo>
                    <a:cubicBezTo>
                      <a:pt x="118" y="59"/>
                      <a:pt x="146" y="58"/>
                      <a:pt x="124" y="51"/>
                    </a:cubicBezTo>
                    <a:cubicBezTo>
                      <a:pt x="137" y="45"/>
                      <a:pt x="137" y="45"/>
                      <a:pt x="137" y="45"/>
                    </a:cubicBezTo>
                    <a:cubicBezTo>
                      <a:pt x="137" y="45"/>
                      <a:pt x="184" y="23"/>
                      <a:pt x="184" y="12"/>
                    </a:cubicBezTo>
                    <a:cubicBezTo>
                      <a:pt x="184" y="12"/>
                      <a:pt x="165" y="2"/>
                      <a:pt x="150" y="12"/>
                    </a:cubicBezTo>
                    <a:cubicBezTo>
                      <a:pt x="95" y="12"/>
                      <a:pt x="95" y="12"/>
                      <a:pt x="95" y="12"/>
                    </a:cubicBezTo>
                    <a:cubicBezTo>
                      <a:pt x="95" y="12"/>
                      <a:pt x="89" y="0"/>
                      <a:pt x="82" y="7"/>
                    </a:cubicBezTo>
                    <a:cubicBezTo>
                      <a:pt x="82" y="7"/>
                      <a:pt x="79" y="22"/>
                      <a:pt x="82" y="27"/>
                    </a:cubicBezTo>
                    <a:cubicBezTo>
                      <a:pt x="82" y="27"/>
                      <a:pt x="70" y="29"/>
                      <a:pt x="70" y="36"/>
                    </a:cubicBezTo>
                    <a:cubicBezTo>
                      <a:pt x="70" y="36"/>
                      <a:pt x="69" y="43"/>
                      <a:pt x="76" y="46"/>
                    </a:cubicBezTo>
                    <a:cubicBezTo>
                      <a:pt x="76" y="46"/>
                      <a:pt x="81" y="48"/>
                      <a:pt x="64" y="48"/>
                    </a:cubicBezTo>
                    <a:cubicBezTo>
                      <a:pt x="64" y="48"/>
                      <a:pt x="58" y="50"/>
                      <a:pt x="58" y="53"/>
                    </a:cubicBezTo>
                    <a:cubicBezTo>
                      <a:pt x="58" y="53"/>
                      <a:pt x="46" y="50"/>
                      <a:pt x="46" y="60"/>
                    </a:cubicBezTo>
                    <a:cubicBezTo>
                      <a:pt x="46" y="67"/>
                      <a:pt x="46" y="67"/>
                      <a:pt x="46" y="67"/>
                    </a:cubicBezTo>
                    <a:cubicBezTo>
                      <a:pt x="46" y="67"/>
                      <a:pt x="30" y="73"/>
                      <a:pt x="46" y="76"/>
                    </a:cubicBezTo>
                    <a:cubicBezTo>
                      <a:pt x="47" y="84"/>
                      <a:pt x="47" y="84"/>
                      <a:pt x="47" y="84"/>
                    </a:cubicBezTo>
                    <a:cubicBezTo>
                      <a:pt x="47" y="84"/>
                      <a:pt x="43" y="88"/>
                      <a:pt x="46" y="94"/>
                    </a:cubicBezTo>
                    <a:cubicBezTo>
                      <a:pt x="46" y="94"/>
                      <a:pt x="40" y="96"/>
                      <a:pt x="40" y="118"/>
                    </a:cubicBezTo>
                    <a:cubicBezTo>
                      <a:pt x="40" y="118"/>
                      <a:pt x="29" y="107"/>
                      <a:pt x="17" y="118"/>
                    </a:cubicBezTo>
                    <a:cubicBezTo>
                      <a:pt x="17" y="118"/>
                      <a:pt x="15" y="130"/>
                      <a:pt x="23" y="130"/>
                    </a:cubicBezTo>
                    <a:cubicBezTo>
                      <a:pt x="23" y="130"/>
                      <a:pt x="0" y="134"/>
                      <a:pt x="12" y="140"/>
                    </a:cubicBezTo>
                    <a:cubicBezTo>
                      <a:pt x="12" y="140"/>
                      <a:pt x="16" y="145"/>
                      <a:pt x="22" y="140"/>
                    </a:cubicBezTo>
                    <a:cubicBezTo>
                      <a:pt x="22" y="140"/>
                      <a:pt x="36" y="140"/>
                      <a:pt x="39" y="134"/>
                    </a:cubicBezTo>
                    <a:cubicBezTo>
                      <a:pt x="43" y="127"/>
                      <a:pt x="43" y="127"/>
                      <a:pt x="43" y="127"/>
                    </a:cubicBezTo>
                    <a:cubicBezTo>
                      <a:pt x="43" y="127"/>
                      <a:pt x="74" y="109"/>
                      <a:pt x="64" y="125"/>
                    </a:cubicBezTo>
                    <a:cubicBezTo>
                      <a:pt x="64" y="125"/>
                      <a:pt x="53" y="141"/>
                      <a:pt x="47" y="146"/>
                    </a:cubicBezTo>
                    <a:cubicBezTo>
                      <a:pt x="47" y="146"/>
                      <a:pt x="32" y="149"/>
                      <a:pt x="35" y="157"/>
                    </a:cubicBezTo>
                    <a:cubicBezTo>
                      <a:pt x="35" y="157"/>
                      <a:pt x="39" y="161"/>
                      <a:pt x="45" y="154"/>
                    </a:cubicBezTo>
                    <a:cubicBezTo>
                      <a:pt x="45" y="184"/>
                      <a:pt x="45" y="184"/>
                      <a:pt x="45" y="184"/>
                    </a:cubicBezTo>
                    <a:cubicBezTo>
                      <a:pt x="45" y="184"/>
                      <a:pt x="35" y="194"/>
                      <a:pt x="45" y="198"/>
                    </a:cubicBezTo>
                    <a:cubicBezTo>
                      <a:pt x="45" y="198"/>
                      <a:pt x="52" y="201"/>
                      <a:pt x="52" y="185"/>
                    </a:cubicBezTo>
                    <a:cubicBezTo>
                      <a:pt x="63" y="184"/>
                      <a:pt x="63" y="184"/>
                      <a:pt x="63" y="184"/>
                    </a:cubicBezTo>
                    <a:cubicBezTo>
                      <a:pt x="63" y="184"/>
                      <a:pt x="82" y="195"/>
                      <a:pt x="76" y="178"/>
                    </a:cubicBezTo>
                    <a:cubicBezTo>
                      <a:pt x="76" y="178"/>
                      <a:pt x="77" y="168"/>
                      <a:pt x="62" y="168"/>
                    </a:cubicBezTo>
                    <a:cubicBezTo>
                      <a:pt x="60" y="160"/>
                      <a:pt x="60" y="160"/>
                      <a:pt x="60" y="160"/>
                    </a:cubicBezTo>
                    <a:cubicBezTo>
                      <a:pt x="60" y="160"/>
                      <a:pt x="76" y="165"/>
                      <a:pt x="78" y="163"/>
                    </a:cubicBezTo>
                    <a:cubicBezTo>
                      <a:pt x="78" y="163"/>
                      <a:pt x="81" y="173"/>
                      <a:pt x="85" y="163"/>
                    </a:cubicBezTo>
                    <a:cubicBezTo>
                      <a:pt x="85" y="163"/>
                      <a:pt x="96" y="152"/>
                      <a:pt x="93" y="167"/>
                    </a:cubicBezTo>
                    <a:cubicBezTo>
                      <a:pt x="93" y="167"/>
                      <a:pt x="90" y="179"/>
                      <a:pt x="103" y="180"/>
                    </a:cubicBezTo>
                    <a:cubicBezTo>
                      <a:pt x="105" y="186"/>
                      <a:pt x="105" y="186"/>
                      <a:pt x="105" y="186"/>
                    </a:cubicBezTo>
                    <a:cubicBezTo>
                      <a:pt x="105" y="186"/>
                      <a:pt x="76" y="203"/>
                      <a:pt x="76" y="221"/>
                    </a:cubicBezTo>
                    <a:cubicBezTo>
                      <a:pt x="76" y="221"/>
                      <a:pt x="81" y="231"/>
                      <a:pt x="87" y="217"/>
                    </a:cubicBezTo>
                    <a:cubicBezTo>
                      <a:pt x="96" y="217"/>
                      <a:pt x="96" y="217"/>
                      <a:pt x="96" y="217"/>
                    </a:cubicBezTo>
                    <a:cubicBezTo>
                      <a:pt x="96" y="217"/>
                      <a:pt x="104" y="234"/>
                      <a:pt x="113" y="217"/>
                    </a:cubicBezTo>
                    <a:cubicBezTo>
                      <a:pt x="124" y="217"/>
                      <a:pt x="124" y="217"/>
                      <a:pt x="124" y="217"/>
                    </a:cubicBezTo>
                    <a:cubicBezTo>
                      <a:pt x="124" y="217"/>
                      <a:pt x="137" y="231"/>
                      <a:pt x="145" y="222"/>
                    </a:cubicBezTo>
                    <a:cubicBezTo>
                      <a:pt x="150" y="217"/>
                      <a:pt x="150" y="217"/>
                      <a:pt x="150" y="217"/>
                    </a:cubicBezTo>
                    <a:cubicBezTo>
                      <a:pt x="165" y="218"/>
                      <a:pt x="165" y="218"/>
                      <a:pt x="165" y="218"/>
                    </a:cubicBezTo>
                    <a:cubicBezTo>
                      <a:pt x="165" y="218"/>
                      <a:pt x="172" y="203"/>
                      <a:pt x="178" y="217"/>
                    </a:cubicBezTo>
                    <a:cubicBezTo>
                      <a:pt x="178" y="217"/>
                      <a:pt x="153" y="237"/>
                      <a:pt x="162" y="244"/>
                    </a:cubicBezTo>
                    <a:cubicBezTo>
                      <a:pt x="162" y="244"/>
                      <a:pt x="177" y="255"/>
                      <a:pt x="181" y="260"/>
                    </a:cubicBezTo>
                    <a:cubicBezTo>
                      <a:pt x="185" y="266"/>
                      <a:pt x="195" y="253"/>
                      <a:pt x="195" y="253"/>
                    </a:cubicBezTo>
                    <a:cubicBezTo>
                      <a:pt x="195" y="253"/>
                      <a:pt x="211" y="264"/>
                      <a:pt x="193" y="272"/>
                    </a:cubicBezTo>
                    <a:cubicBezTo>
                      <a:pt x="192" y="290"/>
                      <a:pt x="192" y="290"/>
                      <a:pt x="192" y="290"/>
                    </a:cubicBezTo>
                    <a:cubicBezTo>
                      <a:pt x="192" y="290"/>
                      <a:pt x="189" y="295"/>
                      <a:pt x="190" y="303"/>
                    </a:cubicBezTo>
                    <a:cubicBezTo>
                      <a:pt x="190" y="303"/>
                      <a:pt x="212" y="299"/>
                      <a:pt x="211" y="307"/>
                    </a:cubicBezTo>
                    <a:cubicBezTo>
                      <a:pt x="211" y="307"/>
                      <a:pt x="197" y="306"/>
                      <a:pt x="193" y="308"/>
                    </a:cubicBezTo>
                    <a:cubicBezTo>
                      <a:pt x="193" y="308"/>
                      <a:pt x="182" y="317"/>
                      <a:pt x="179" y="304"/>
                    </a:cubicBezTo>
                    <a:cubicBezTo>
                      <a:pt x="179" y="304"/>
                      <a:pt x="169" y="298"/>
                      <a:pt x="169" y="307"/>
                    </a:cubicBezTo>
                    <a:cubicBezTo>
                      <a:pt x="169" y="307"/>
                      <a:pt x="142" y="304"/>
                      <a:pt x="142" y="312"/>
                    </a:cubicBezTo>
                    <a:cubicBezTo>
                      <a:pt x="142" y="312"/>
                      <a:pt x="131" y="311"/>
                      <a:pt x="131" y="317"/>
                    </a:cubicBezTo>
                    <a:cubicBezTo>
                      <a:pt x="131" y="317"/>
                      <a:pt x="123" y="301"/>
                      <a:pt x="111" y="301"/>
                    </a:cubicBezTo>
                    <a:cubicBezTo>
                      <a:pt x="111" y="301"/>
                      <a:pt x="104" y="314"/>
                      <a:pt x="120" y="313"/>
                    </a:cubicBezTo>
                    <a:cubicBezTo>
                      <a:pt x="118" y="323"/>
                      <a:pt x="118" y="323"/>
                      <a:pt x="118" y="323"/>
                    </a:cubicBezTo>
                    <a:cubicBezTo>
                      <a:pt x="118" y="323"/>
                      <a:pt x="96" y="329"/>
                      <a:pt x="101" y="337"/>
                    </a:cubicBezTo>
                    <a:cubicBezTo>
                      <a:pt x="101" y="337"/>
                      <a:pt x="106" y="336"/>
                      <a:pt x="119" y="329"/>
                    </a:cubicBezTo>
                    <a:cubicBezTo>
                      <a:pt x="119" y="329"/>
                      <a:pt x="157" y="340"/>
                      <a:pt x="127" y="365"/>
                    </a:cubicBezTo>
                    <a:cubicBezTo>
                      <a:pt x="127" y="365"/>
                      <a:pt x="71" y="376"/>
                      <a:pt x="73" y="393"/>
                    </a:cubicBezTo>
                    <a:cubicBezTo>
                      <a:pt x="73" y="393"/>
                      <a:pt x="86" y="413"/>
                      <a:pt x="95" y="398"/>
                    </a:cubicBezTo>
                    <a:cubicBezTo>
                      <a:pt x="114" y="398"/>
                      <a:pt x="114" y="398"/>
                      <a:pt x="114" y="398"/>
                    </a:cubicBezTo>
                    <a:cubicBezTo>
                      <a:pt x="114" y="398"/>
                      <a:pt x="120" y="391"/>
                      <a:pt x="124" y="398"/>
                    </a:cubicBezTo>
                    <a:cubicBezTo>
                      <a:pt x="124" y="398"/>
                      <a:pt x="142" y="396"/>
                      <a:pt x="162" y="415"/>
                    </a:cubicBezTo>
                    <a:cubicBezTo>
                      <a:pt x="162" y="415"/>
                      <a:pt x="184" y="421"/>
                      <a:pt x="189" y="406"/>
                    </a:cubicBezTo>
                    <a:cubicBezTo>
                      <a:pt x="189" y="406"/>
                      <a:pt x="210" y="402"/>
                      <a:pt x="220" y="391"/>
                    </a:cubicBezTo>
                    <a:cubicBezTo>
                      <a:pt x="220" y="391"/>
                      <a:pt x="236" y="390"/>
                      <a:pt x="221" y="401"/>
                    </a:cubicBezTo>
                    <a:cubicBezTo>
                      <a:pt x="221" y="401"/>
                      <a:pt x="194" y="418"/>
                      <a:pt x="191" y="427"/>
                    </a:cubicBezTo>
                    <a:cubicBezTo>
                      <a:pt x="191" y="427"/>
                      <a:pt x="132" y="421"/>
                      <a:pt x="129" y="434"/>
                    </a:cubicBezTo>
                    <a:cubicBezTo>
                      <a:pt x="129" y="434"/>
                      <a:pt x="107" y="438"/>
                      <a:pt x="107" y="454"/>
                    </a:cubicBezTo>
                    <a:cubicBezTo>
                      <a:pt x="107" y="454"/>
                      <a:pt x="92" y="455"/>
                      <a:pt x="69" y="482"/>
                    </a:cubicBezTo>
                    <a:cubicBezTo>
                      <a:pt x="69" y="482"/>
                      <a:pt x="40" y="481"/>
                      <a:pt x="54" y="489"/>
                    </a:cubicBezTo>
                    <a:cubicBezTo>
                      <a:pt x="65" y="489"/>
                      <a:pt x="65" y="489"/>
                      <a:pt x="65" y="489"/>
                    </a:cubicBezTo>
                    <a:cubicBezTo>
                      <a:pt x="65" y="489"/>
                      <a:pt x="75" y="499"/>
                      <a:pt x="94" y="473"/>
                    </a:cubicBezTo>
                    <a:cubicBezTo>
                      <a:pt x="132" y="473"/>
                      <a:pt x="132" y="473"/>
                      <a:pt x="132" y="473"/>
                    </a:cubicBezTo>
                    <a:cubicBezTo>
                      <a:pt x="132" y="473"/>
                      <a:pt x="145" y="492"/>
                      <a:pt x="155" y="481"/>
                    </a:cubicBezTo>
                    <a:cubicBezTo>
                      <a:pt x="155" y="481"/>
                      <a:pt x="155" y="460"/>
                      <a:pt x="173" y="453"/>
                    </a:cubicBezTo>
                    <a:cubicBezTo>
                      <a:pt x="173" y="453"/>
                      <a:pt x="210" y="448"/>
                      <a:pt x="209" y="460"/>
                    </a:cubicBezTo>
                    <a:cubicBezTo>
                      <a:pt x="209" y="460"/>
                      <a:pt x="237" y="465"/>
                      <a:pt x="242" y="455"/>
                    </a:cubicBezTo>
                    <a:cubicBezTo>
                      <a:pt x="242" y="455"/>
                      <a:pt x="247" y="452"/>
                      <a:pt x="249" y="448"/>
                    </a:cubicBezTo>
                    <a:cubicBezTo>
                      <a:pt x="249" y="448"/>
                      <a:pt x="265" y="442"/>
                      <a:pt x="265" y="453"/>
                    </a:cubicBezTo>
                    <a:cubicBezTo>
                      <a:pt x="272" y="456"/>
                      <a:pt x="272" y="456"/>
                      <a:pt x="272" y="456"/>
                    </a:cubicBezTo>
                    <a:cubicBezTo>
                      <a:pt x="272" y="456"/>
                      <a:pt x="284" y="467"/>
                      <a:pt x="288" y="456"/>
                    </a:cubicBezTo>
                    <a:cubicBezTo>
                      <a:pt x="288" y="456"/>
                      <a:pt x="291" y="450"/>
                      <a:pt x="278" y="450"/>
                    </a:cubicBezTo>
                    <a:cubicBezTo>
                      <a:pt x="278" y="450"/>
                      <a:pt x="288" y="432"/>
                      <a:pt x="304" y="450"/>
                    </a:cubicBezTo>
                    <a:cubicBezTo>
                      <a:pt x="304" y="450"/>
                      <a:pt x="328" y="454"/>
                      <a:pt x="335" y="451"/>
                    </a:cubicBezTo>
                    <a:cubicBezTo>
                      <a:pt x="335" y="451"/>
                      <a:pt x="336" y="440"/>
                      <a:pt x="340" y="451"/>
                    </a:cubicBezTo>
                    <a:cubicBezTo>
                      <a:pt x="347" y="450"/>
                      <a:pt x="347" y="450"/>
                      <a:pt x="347" y="450"/>
                    </a:cubicBezTo>
                    <a:cubicBezTo>
                      <a:pt x="347" y="450"/>
                      <a:pt x="353" y="442"/>
                      <a:pt x="354" y="454"/>
                    </a:cubicBezTo>
                    <a:cubicBezTo>
                      <a:pt x="375" y="452"/>
                      <a:pt x="375" y="452"/>
                      <a:pt x="375" y="452"/>
                    </a:cubicBezTo>
                    <a:cubicBezTo>
                      <a:pt x="375" y="452"/>
                      <a:pt x="418" y="438"/>
                      <a:pt x="431" y="418"/>
                    </a:cubicBezTo>
                    <a:cubicBezTo>
                      <a:pt x="431" y="418"/>
                      <a:pt x="437" y="413"/>
                      <a:pt x="401" y="414"/>
                    </a:cubicBezTo>
                    <a:cubicBezTo>
                      <a:pt x="401" y="414"/>
                      <a:pt x="395" y="410"/>
                      <a:pt x="391" y="416"/>
                    </a:cubicBezTo>
                    <a:cubicBezTo>
                      <a:pt x="391" y="416"/>
                      <a:pt x="371" y="412"/>
                      <a:pt x="376" y="406"/>
                    </a:cubicBezTo>
                    <a:cubicBezTo>
                      <a:pt x="376" y="406"/>
                      <a:pt x="398" y="408"/>
                      <a:pt x="400" y="406"/>
                    </a:cubicBezTo>
                    <a:cubicBezTo>
                      <a:pt x="400" y="406"/>
                      <a:pt x="410" y="396"/>
                      <a:pt x="399" y="396"/>
                    </a:cubicBezTo>
                    <a:cubicBezTo>
                      <a:pt x="399" y="396"/>
                      <a:pt x="398" y="391"/>
                      <a:pt x="419" y="391"/>
                    </a:cubicBezTo>
                    <a:close/>
                    <a:moveTo>
                      <a:pt x="57" y="88"/>
                    </a:moveTo>
                    <a:cubicBezTo>
                      <a:pt x="57" y="88"/>
                      <a:pt x="53" y="78"/>
                      <a:pt x="64" y="80"/>
                    </a:cubicBezTo>
                    <a:cubicBezTo>
                      <a:pt x="64" y="80"/>
                      <a:pt x="69" y="88"/>
                      <a:pt x="57" y="88"/>
                    </a:cubicBezTo>
                    <a:close/>
                    <a:moveTo>
                      <a:pt x="49" y="175"/>
                    </a:moveTo>
                    <a:cubicBezTo>
                      <a:pt x="49" y="175"/>
                      <a:pt x="47" y="170"/>
                      <a:pt x="58" y="170"/>
                    </a:cubicBezTo>
                    <a:cubicBezTo>
                      <a:pt x="58" y="170"/>
                      <a:pt x="70" y="178"/>
                      <a:pt x="49" y="175"/>
                    </a:cubicBezTo>
                    <a:close/>
                    <a:moveTo>
                      <a:pt x="80" y="148"/>
                    </a:moveTo>
                    <a:cubicBezTo>
                      <a:pt x="80" y="148"/>
                      <a:pt x="78" y="158"/>
                      <a:pt x="70" y="154"/>
                    </a:cubicBezTo>
                    <a:cubicBezTo>
                      <a:pt x="70" y="154"/>
                      <a:pt x="62" y="163"/>
                      <a:pt x="59" y="153"/>
                    </a:cubicBezTo>
                    <a:cubicBezTo>
                      <a:pt x="59" y="153"/>
                      <a:pt x="61" y="150"/>
                      <a:pt x="67" y="151"/>
                    </a:cubicBezTo>
                    <a:cubicBezTo>
                      <a:pt x="67" y="151"/>
                      <a:pt x="69" y="145"/>
                      <a:pt x="77" y="145"/>
                    </a:cubicBezTo>
                    <a:cubicBezTo>
                      <a:pt x="77" y="145"/>
                      <a:pt x="79" y="139"/>
                      <a:pt x="88" y="140"/>
                    </a:cubicBezTo>
                    <a:cubicBezTo>
                      <a:pt x="88" y="140"/>
                      <a:pt x="86" y="150"/>
                      <a:pt x="80" y="148"/>
                    </a:cubicBezTo>
                    <a:close/>
                    <a:moveTo>
                      <a:pt x="98" y="157"/>
                    </a:moveTo>
                    <a:cubicBezTo>
                      <a:pt x="98" y="157"/>
                      <a:pt x="97" y="152"/>
                      <a:pt x="102" y="151"/>
                    </a:cubicBezTo>
                    <a:cubicBezTo>
                      <a:pt x="102" y="151"/>
                      <a:pt x="109" y="161"/>
                      <a:pt x="98" y="15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5" name="Freeform 242">
                <a:extLst>
                  <a:ext uri="{FF2B5EF4-FFF2-40B4-BE49-F238E27FC236}">
                    <a16:creationId xmlns:a16="http://schemas.microsoft.com/office/drawing/2014/main" id="{9C9CAE18-1B77-45D9-ABFE-13541F6B1AA1}"/>
                  </a:ext>
                </a:extLst>
              </p:cNvPr>
              <p:cNvSpPr>
                <a:spLocks/>
              </p:cNvSpPr>
              <p:nvPr/>
            </p:nvSpPr>
            <p:spPr bwMode="auto">
              <a:xfrm>
                <a:off x="3531" y="1821"/>
                <a:ext cx="5" cy="7"/>
              </a:xfrm>
              <a:custGeom>
                <a:avLst/>
                <a:gdLst>
                  <a:gd name="T0" fmla="*/ 0 w 16"/>
                  <a:gd name="T1" fmla="*/ 15 h 21"/>
                  <a:gd name="T2" fmla="*/ 6 w 16"/>
                  <a:gd name="T3" fmla="*/ 4 h 21"/>
                  <a:gd name="T4" fmla="*/ 12 w 16"/>
                  <a:gd name="T5" fmla="*/ 3 h 21"/>
                  <a:gd name="T6" fmla="*/ 9 w 16"/>
                  <a:gd name="T7" fmla="*/ 11 h 21"/>
                  <a:gd name="T8" fmla="*/ 0 w 16"/>
                  <a:gd name="T9" fmla="*/ 15 h 21"/>
                </a:gdLst>
                <a:ahLst/>
                <a:cxnLst>
                  <a:cxn ang="0">
                    <a:pos x="T0" y="T1"/>
                  </a:cxn>
                  <a:cxn ang="0">
                    <a:pos x="T2" y="T3"/>
                  </a:cxn>
                  <a:cxn ang="0">
                    <a:pos x="T4" y="T5"/>
                  </a:cxn>
                  <a:cxn ang="0">
                    <a:pos x="T6" y="T7"/>
                  </a:cxn>
                  <a:cxn ang="0">
                    <a:pos x="T8" y="T9"/>
                  </a:cxn>
                </a:cxnLst>
                <a:rect l="0" t="0" r="r" b="b"/>
                <a:pathLst>
                  <a:path w="16" h="21">
                    <a:moveTo>
                      <a:pt x="0" y="15"/>
                    </a:moveTo>
                    <a:cubicBezTo>
                      <a:pt x="0" y="15"/>
                      <a:pt x="0" y="4"/>
                      <a:pt x="6" y="4"/>
                    </a:cubicBezTo>
                    <a:cubicBezTo>
                      <a:pt x="6" y="4"/>
                      <a:pt x="9" y="0"/>
                      <a:pt x="12" y="3"/>
                    </a:cubicBezTo>
                    <a:cubicBezTo>
                      <a:pt x="12" y="3"/>
                      <a:pt x="16" y="13"/>
                      <a:pt x="9" y="11"/>
                    </a:cubicBezTo>
                    <a:cubicBezTo>
                      <a:pt x="9" y="11"/>
                      <a:pt x="5" y="21"/>
                      <a:pt x="0"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6" name="Freeform 243">
                <a:extLst>
                  <a:ext uri="{FF2B5EF4-FFF2-40B4-BE49-F238E27FC236}">
                    <a16:creationId xmlns:a16="http://schemas.microsoft.com/office/drawing/2014/main" id="{A658EFBA-9C4F-4BD1-BD47-A9D8E4306FC8}"/>
                  </a:ext>
                </a:extLst>
              </p:cNvPr>
              <p:cNvSpPr>
                <a:spLocks/>
              </p:cNvSpPr>
              <p:nvPr/>
            </p:nvSpPr>
            <p:spPr bwMode="auto">
              <a:xfrm>
                <a:off x="3500" y="1790"/>
                <a:ext cx="7" cy="11"/>
              </a:xfrm>
              <a:custGeom>
                <a:avLst/>
                <a:gdLst>
                  <a:gd name="T0" fmla="*/ 1 w 24"/>
                  <a:gd name="T1" fmla="*/ 16 h 32"/>
                  <a:gd name="T2" fmla="*/ 10 w 24"/>
                  <a:gd name="T3" fmla="*/ 9 h 32"/>
                  <a:gd name="T4" fmla="*/ 17 w 24"/>
                  <a:gd name="T5" fmla="*/ 3 h 32"/>
                  <a:gd name="T6" fmla="*/ 20 w 24"/>
                  <a:gd name="T7" fmla="*/ 11 h 32"/>
                  <a:gd name="T8" fmla="*/ 18 w 24"/>
                  <a:gd name="T9" fmla="*/ 15 h 32"/>
                  <a:gd name="T10" fmla="*/ 10 w 24"/>
                  <a:gd name="T11" fmla="*/ 19 h 32"/>
                  <a:gd name="T12" fmla="*/ 1 w 24"/>
                  <a:gd name="T13" fmla="*/ 16 h 32"/>
                </a:gdLst>
                <a:ahLst/>
                <a:cxnLst>
                  <a:cxn ang="0">
                    <a:pos x="T0" y="T1"/>
                  </a:cxn>
                  <a:cxn ang="0">
                    <a:pos x="T2" y="T3"/>
                  </a:cxn>
                  <a:cxn ang="0">
                    <a:pos x="T4" y="T5"/>
                  </a:cxn>
                  <a:cxn ang="0">
                    <a:pos x="T6" y="T7"/>
                  </a:cxn>
                  <a:cxn ang="0">
                    <a:pos x="T8" y="T9"/>
                  </a:cxn>
                  <a:cxn ang="0">
                    <a:pos x="T10" y="T11"/>
                  </a:cxn>
                  <a:cxn ang="0">
                    <a:pos x="T12" y="T13"/>
                  </a:cxn>
                </a:cxnLst>
                <a:rect l="0" t="0" r="r" b="b"/>
                <a:pathLst>
                  <a:path w="24" h="32">
                    <a:moveTo>
                      <a:pt x="1" y="16"/>
                    </a:moveTo>
                    <a:cubicBezTo>
                      <a:pt x="1" y="16"/>
                      <a:pt x="0" y="5"/>
                      <a:pt x="10" y="9"/>
                    </a:cubicBezTo>
                    <a:cubicBezTo>
                      <a:pt x="10" y="9"/>
                      <a:pt x="10" y="4"/>
                      <a:pt x="17" y="3"/>
                    </a:cubicBezTo>
                    <a:cubicBezTo>
                      <a:pt x="17" y="3"/>
                      <a:pt x="24" y="0"/>
                      <a:pt x="20" y="11"/>
                    </a:cubicBezTo>
                    <a:cubicBezTo>
                      <a:pt x="18" y="15"/>
                      <a:pt x="18" y="15"/>
                      <a:pt x="18" y="15"/>
                    </a:cubicBezTo>
                    <a:cubicBezTo>
                      <a:pt x="18" y="15"/>
                      <a:pt x="15" y="32"/>
                      <a:pt x="10" y="19"/>
                    </a:cubicBezTo>
                    <a:cubicBezTo>
                      <a:pt x="10" y="19"/>
                      <a:pt x="10" y="12"/>
                      <a:pt x="1"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7" name="Freeform 244">
                <a:extLst>
                  <a:ext uri="{FF2B5EF4-FFF2-40B4-BE49-F238E27FC236}">
                    <a16:creationId xmlns:a16="http://schemas.microsoft.com/office/drawing/2014/main" id="{1BC32D44-3A14-40D6-ABAF-3589A840E091}"/>
                  </a:ext>
                </a:extLst>
              </p:cNvPr>
              <p:cNvSpPr>
                <a:spLocks/>
              </p:cNvSpPr>
              <p:nvPr/>
            </p:nvSpPr>
            <p:spPr bwMode="auto">
              <a:xfrm>
                <a:off x="3480" y="1758"/>
                <a:ext cx="7" cy="4"/>
              </a:xfrm>
              <a:custGeom>
                <a:avLst/>
                <a:gdLst>
                  <a:gd name="T0" fmla="*/ 0 w 22"/>
                  <a:gd name="T1" fmla="*/ 11 h 11"/>
                  <a:gd name="T2" fmla="*/ 15 w 22"/>
                  <a:gd name="T3" fmla="*/ 5 h 11"/>
                  <a:gd name="T4" fmla="*/ 15 w 22"/>
                  <a:gd name="T5" fmla="*/ 11 h 11"/>
                  <a:gd name="T6" fmla="*/ 0 w 22"/>
                  <a:gd name="T7" fmla="*/ 11 h 11"/>
                </a:gdLst>
                <a:ahLst/>
                <a:cxnLst>
                  <a:cxn ang="0">
                    <a:pos x="T0" y="T1"/>
                  </a:cxn>
                  <a:cxn ang="0">
                    <a:pos x="T2" y="T3"/>
                  </a:cxn>
                  <a:cxn ang="0">
                    <a:pos x="T4" y="T5"/>
                  </a:cxn>
                  <a:cxn ang="0">
                    <a:pos x="T6" y="T7"/>
                  </a:cxn>
                </a:cxnLst>
                <a:rect l="0" t="0" r="r" b="b"/>
                <a:pathLst>
                  <a:path w="22" h="11">
                    <a:moveTo>
                      <a:pt x="0" y="11"/>
                    </a:moveTo>
                    <a:cubicBezTo>
                      <a:pt x="0" y="11"/>
                      <a:pt x="4" y="0"/>
                      <a:pt x="15" y="5"/>
                    </a:cubicBezTo>
                    <a:cubicBezTo>
                      <a:pt x="15" y="5"/>
                      <a:pt x="22" y="10"/>
                      <a:pt x="15" y="11"/>
                    </a:cubicBezTo>
                    <a:cubicBezTo>
                      <a:pt x="15" y="11"/>
                      <a:pt x="4" y="11"/>
                      <a:pt x="0"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8" name="Freeform 245">
                <a:extLst>
                  <a:ext uri="{FF2B5EF4-FFF2-40B4-BE49-F238E27FC236}">
                    <a16:creationId xmlns:a16="http://schemas.microsoft.com/office/drawing/2014/main" id="{462F9E46-701F-4E1F-A304-B76BF8179604}"/>
                  </a:ext>
                </a:extLst>
              </p:cNvPr>
              <p:cNvSpPr>
                <a:spLocks/>
              </p:cNvSpPr>
              <p:nvPr/>
            </p:nvSpPr>
            <p:spPr bwMode="auto">
              <a:xfrm>
                <a:off x="3487" y="1743"/>
                <a:ext cx="17" cy="16"/>
              </a:xfrm>
              <a:custGeom>
                <a:avLst/>
                <a:gdLst>
                  <a:gd name="T0" fmla="*/ 49 w 51"/>
                  <a:gd name="T1" fmla="*/ 2 h 48"/>
                  <a:gd name="T2" fmla="*/ 42 w 51"/>
                  <a:gd name="T3" fmla="*/ 15 h 48"/>
                  <a:gd name="T4" fmla="*/ 38 w 51"/>
                  <a:gd name="T5" fmla="*/ 25 h 48"/>
                  <a:gd name="T6" fmla="*/ 29 w 51"/>
                  <a:gd name="T7" fmla="*/ 30 h 48"/>
                  <a:gd name="T8" fmla="*/ 15 w 51"/>
                  <a:gd name="T9" fmla="*/ 36 h 48"/>
                  <a:gd name="T10" fmla="*/ 6 w 51"/>
                  <a:gd name="T11" fmla="*/ 36 h 48"/>
                  <a:gd name="T12" fmla="*/ 6 w 51"/>
                  <a:gd name="T13" fmla="*/ 33 h 48"/>
                  <a:gd name="T14" fmla="*/ 3 w 51"/>
                  <a:gd name="T15" fmla="*/ 19 h 48"/>
                  <a:gd name="T16" fmla="*/ 20 w 51"/>
                  <a:gd name="T17" fmla="*/ 17 h 48"/>
                  <a:gd name="T18" fmla="*/ 26 w 51"/>
                  <a:gd name="T19" fmla="*/ 12 h 48"/>
                  <a:gd name="T20" fmla="*/ 40 w 51"/>
                  <a:gd name="T21" fmla="*/ 7 h 48"/>
                  <a:gd name="T22" fmla="*/ 49 w 51"/>
                  <a:gd name="T23" fmla="*/ 2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1" h="48">
                    <a:moveTo>
                      <a:pt x="49" y="2"/>
                    </a:moveTo>
                    <a:cubicBezTo>
                      <a:pt x="49" y="2"/>
                      <a:pt x="51" y="20"/>
                      <a:pt x="42" y="15"/>
                    </a:cubicBezTo>
                    <a:cubicBezTo>
                      <a:pt x="42" y="15"/>
                      <a:pt x="38" y="19"/>
                      <a:pt x="38" y="25"/>
                    </a:cubicBezTo>
                    <a:cubicBezTo>
                      <a:pt x="38" y="25"/>
                      <a:pt x="36" y="33"/>
                      <a:pt x="29" y="30"/>
                    </a:cubicBezTo>
                    <a:cubicBezTo>
                      <a:pt x="29" y="30"/>
                      <a:pt x="24" y="39"/>
                      <a:pt x="15" y="36"/>
                    </a:cubicBezTo>
                    <a:cubicBezTo>
                      <a:pt x="15" y="36"/>
                      <a:pt x="10" y="48"/>
                      <a:pt x="6" y="36"/>
                    </a:cubicBezTo>
                    <a:cubicBezTo>
                      <a:pt x="6" y="33"/>
                      <a:pt x="6" y="33"/>
                      <a:pt x="6" y="33"/>
                    </a:cubicBezTo>
                    <a:cubicBezTo>
                      <a:pt x="6" y="33"/>
                      <a:pt x="0" y="26"/>
                      <a:pt x="3" y="19"/>
                    </a:cubicBezTo>
                    <a:cubicBezTo>
                      <a:pt x="3" y="19"/>
                      <a:pt x="6" y="13"/>
                      <a:pt x="20" y="17"/>
                    </a:cubicBezTo>
                    <a:cubicBezTo>
                      <a:pt x="20" y="17"/>
                      <a:pt x="20" y="10"/>
                      <a:pt x="26" y="12"/>
                    </a:cubicBezTo>
                    <a:cubicBezTo>
                      <a:pt x="26" y="12"/>
                      <a:pt x="26" y="4"/>
                      <a:pt x="40" y="7"/>
                    </a:cubicBezTo>
                    <a:cubicBezTo>
                      <a:pt x="40" y="7"/>
                      <a:pt x="41" y="0"/>
                      <a:pt x="49"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9" name="Freeform 246">
                <a:extLst>
                  <a:ext uri="{FF2B5EF4-FFF2-40B4-BE49-F238E27FC236}">
                    <a16:creationId xmlns:a16="http://schemas.microsoft.com/office/drawing/2014/main" id="{8D1C4BF7-5776-4645-BB75-3B4DD1FBE4FA}"/>
                  </a:ext>
                </a:extLst>
              </p:cNvPr>
              <p:cNvSpPr>
                <a:spLocks/>
              </p:cNvSpPr>
              <p:nvPr/>
            </p:nvSpPr>
            <p:spPr bwMode="auto">
              <a:xfrm>
                <a:off x="3499" y="1770"/>
                <a:ext cx="9" cy="4"/>
              </a:xfrm>
              <a:custGeom>
                <a:avLst/>
                <a:gdLst>
                  <a:gd name="T0" fmla="*/ 2 w 26"/>
                  <a:gd name="T1" fmla="*/ 12 h 15"/>
                  <a:gd name="T2" fmla="*/ 16 w 26"/>
                  <a:gd name="T3" fmla="*/ 3 h 15"/>
                  <a:gd name="T4" fmla="*/ 2 w 26"/>
                  <a:gd name="T5" fmla="*/ 12 h 15"/>
                </a:gdLst>
                <a:ahLst/>
                <a:cxnLst>
                  <a:cxn ang="0">
                    <a:pos x="T0" y="T1"/>
                  </a:cxn>
                  <a:cxn ang="0">
                    <a:pos x="T2" y="T3"/>
                  </a:cxn>
                  <a:cxn ang="0">
                    <a:pos x="T4" y="T5"/>
                  </a:cxn>
                </a:cxnLst>
                <a:rect l="0" t="0" r="r" b="b"/>
                <a:pathLst>
                  <a:path w="26" h="15">
                    <a:moveTo>
                      <a:pt x="2" y="12"/>
                    </a:moveTo>
                    <a:cubicBezTo>
                      <a:pt x="2" y="12"/>
                      <a:pt x="0" y="0"/>
                      <a:pt x="16" y="3"/>
                    </a:cubicBezTo>
                    <a:cubicBezTo>
                      <a:pt x="16" y="3"/>
                      <a:pt x="26" y="15"/>
                      <a:pt x="2"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0" name="Freeform 247">
                <a:extLst>
                  <a:ext uri="{FF2B5EF4-FFF2-40B4-BE49-F238E27FC236}">
                    <a16:creationId xmlns:a16="http://schemas.microsoft.com/office/drawing/2014/main" id="{691CCBB7-F9F9-44DD-B685-90C223403A8D}"/>
                  </a:ext>
                </a:extLst>
              </p:cNvPr>
              <p:cNvSpPr>
                <a:spLocks/>
              </p:cNvSpPr>
              <p:nvPr/>
            </p:nvSpPr>
            <p:spPr bwMode="auto">
              <a:xfrm>
                <a:off x="3494" y="1759"/>
                <a:ext cx="12" cy="10"/>
              </a:xfrm>
              <a:custGeom>
                <a:avLst/>
                <a:gdLst>
                  <a:gd name="T0" fmla="*/ 29 w 39"/>
                  <a:gd name="T1" fmla="*/ 3 h 30"/>
                  <a:gd name="T2" fmla="*/ 23 w 39"/>
                  <a:gd name="T3" fmla="*/ 5 h 30"/>
                  <a:gd name="T4" fmla="*/ 14 w 39"/>
                  <a:gd name="T5" fmla="*/ 13 h 30"/>
                  <a:gd name="T6" fmla="*/ 0 w 39"/>
                  <a:gd name="T7" fmla="*/ 15 h 30"/>
                  <a:gd name="T8" fmla="*/ 9 w 39"/>
                  <a:gd name="T9" fmla="*/ 19 h 30"/>
                  <a:gd name="T10" fmla="*/ 19 w 39"/>
                  <a:gd name="T11" fmla="*/ 23 h 30"/>
                  <a:gd name="T12" fmla="*/ 28 w 39"/>
                  <a:gd name="T13" fmla="*/ 29 h 30"/>
                  <a:gd name="T14" fmla="*/ 39 w 39"/>
                  <a:gd name="T15" fmla="*/ 22 h 30"/>
                  <a:gd name="T16" fmla="*/ 30 w 39"/>
                  <a:gd name="T17" fmla="*/ 19 h 30"/>
                  <a:gd name="T18" fmla="*/ 29 w 39"/>
                  <a:gd name="T19" fmla="*/ 3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 h="30">
                    <a:moveTo>
                      <a:pt x="29" y="3"/>
                    </a:moveTo>
                    <a:cubicBezTo>
                      <a:pt x="29" y="3"/>
                      <a:pt x="24" y="0"/>
                      <a:pt x="23" y="5"/>
                    </a:cubicBezTo>
                    <a:cubicBezTo>
                      <a:pt x="23" y="5"/>
                      <a:pt x="12" y="8"/>
                      <a:pt x="14" y="13"/>
                    </a:cubicBezTo>
                    <a:cubicBezTo>
                      <a:pt x="14" y="13"/>
                      <a:pt x="0" y="10"/>
                      <a:pt x="0" y="15"/>
                    </a:cubicBezTo>
                    <a:cubicBezTo>
                      <a:pt x="0" y="15"/>
                      <a:pt x="2" y="19"/>
                      <a:pt x="9" y="19"/>
                    </a:cubicBezTo>
                    <a:cubicBezTo>
                      <a:pt x="9" y="19"/>
                      <a:pt x="10" y="24"/>
                      <a:pt x="19" y="23"/>
                    </a:cubicBezTo>
                    <a:cubicBezTo>
                      <a:pt x="19" y="23"/>
                      <a:pt x="21" y="28"/>
                      <a:pt x="28" y="29"/>
                    </a:cubicBezTo>
                    <a:cubicBezTo>
                      <a:pt x="28" y="29"/>
                      <a:pt x="39" y="30"/>
                      <a:pt x="39" y="22"/>
                    </a:cubicBezTo>
                    <a:cubicBezTo>
                      <a:pt x="30" y="19"/>
                      <a:pt x="30" y="19"/>
                      <a:pt x="30" y="19"/>
                    </a:cubicBezTo>
                    <a:lnTo>
                      <a:pt x="29"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1" name="Freeform 248">
                <a:extLst>
                  <a:ext uri="{FF2B5EF4-FFF2-40B4-BE49-F238E27FC236}">
                    <a16:creationId xmlns:a16="http://schemas.microsoft.com/office/drawing/2014/main" id="{618944E4-291B-4C76-8875-01D848108E89}"/>
                  </a:ext>
                </a:extLst>
              </p:cNvPr>
              <p:cNvSpPr>
                <a:spLocks/>
              </p:cNvSpPr>
              <p:nvPr/>
            </p:nvSpPr>
            <p:spPr bwMode="auto">
              <a:xfrm>
                <a:off x="3554" y="1730"/>
                <a:ext cx="7" cy="9"/>
              </a:xfrm>
              <a:custGeom>
                <a:avLst/>
                <a:gdLst>
                  <a:gd name="T0" fmla="*/ 7 w 22"/>
                  <a:gd name="T1" fmla="*/ 17 h 28"/>
                  <a:gd name="T2" fmla="*/ 3 w 22"/>
                  <a:gd name="T3" fmla="*/ 27 h 28"/>
                  <a:gd name="T4" fmla="*/ 0 w 22"/>
                  <a:gd name="T5" fmla="*/ 10 h 28"/>
                  <a:gd name="T6" fmla="*/ 4 w 22"/>
                  <a:gd name="T7" fmla="*/ 6 h 28"/>
                  <a:gd name="T8" fmla="*/ 22 w 22"/>
                  <a:gd name="T9" fmla="*/ 10 h 28"/>
                  <a:gd name="T10" fmla="*/ 17 w 22"/>
                  <a:gd name="T11" fmla="*/ 18 h 28"/>
                  <a:gd name="T12" fmla="*/ 10 w 22"/>
                  <a:gd name="T13" fmla="*/ 24 h 28"/>
                  <a:gd name="T14" fmla="*/ 7 w 22"/>
                  <a:gd name="T15" fmla="*/ 17 h 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 h="28">
                    <a:moveTo>
                      <a:pt x="7" y="17"/>
                    </a:moveTo>
                    <a:cubicBezTo>
                      <a:pt x="7" y="17"/>
                      <a:pt x="7" y="27"/>
                      <a:pt x="3" y="27"/>
                    </a:cubicBezTo>
                    <a:cubicBezTo>
                      <a:pt x="3" y="27"/>
                      <a:pt x="0" y="28"/>
                      <a:pt x="0" y="10"/>
                    </a:cubicBezTo>
                    <a:cubicBezTo>
                      <a:pt x="4" y="6"/>
                      <a:pt x="4" y="6"/>
                      <a:pt x="4" y="6"/>
                    </a:cubicBezTo>
                    <a:cubicBezTo>
                      <a:pt x="4" y="6"/>
                      <a:pt x="20" y="0"/>
                      <a:pt x="22" y="10"/>
                    </a:cubicBezTo>
                    <a:cubicBezTo>
                      <a:pt x="22" y="10"/>
                      <a:pt x="20" y="18"/>
                      <a:pt x="17" y="18"/>
                    </a:cubicBezTo>
                    <a:cubicBezTo>
                      <a:pt x="17" y="18"/>
                      <a:pt x="14" y="25"/>
                      <a:pt x="10" y="24"/>
                    </a:cubicBezTo>
                    <a:cubicBezTo>
                      <a:pt x="10" y="24"/>
                      <a:pt x="13" y="17"/>
                      <a:pt x="7"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2" name="Freeform 249">
                <a:extLst>
                  <a:ext uri="{FF2B5EF4-FFF2-40B4-BE49-F238E27FC236}">
                    <a16:creationId xmlns:a16="http://schemas.microsoft.com/office/drawing/2014/main" id="{AAAB331F-045D-40D9-8C16-6EFE3CE71C07}"/>
                  </a:ext>
                </a:extLst>
              </p:cNvPr>
              <p:cNvSpPr>
                <a:spLocks/>
              </p:cNvSpPr>
              <p:nvPr/>
            </p:nvSpPr>
            <p:spPr bwMode="auto">
              <a:xfrm>
                <a:off x="3482" y="1673"/>
                <a:ext cx="14" cy="6"/>
              </a:xfrm>
              <a:custGeom>
                <a:avLst/>
                <a:gdLst>
                  <a:gd name="T0" fmla="*/ 1 w 41"/>
                  <a:gd name="T1" fmla="*/ 18 h 18"/>
                  <a:gd name="T2" fmla="*/ 11 w 41"/>
                  <a:gd name="T3" fmla="*/ 9 h 18"/>
                  <a:gd name="T4" fmla="*/ 20 w 41"/>
                  <a:gd name="T5" fmla="*/ 0 h 18"/>
                  <a:gd name="T6" fmla="*/ 27 w 41"/>
                  <a:gd name="T7" fmla="*/ 2 h 18"/>
                  <a:gd name="T8" fmla="*/ 37 w 41"/>
                  <a:gd name="T9" fmla="*/ 9 h 18"/>
                  <a:gd name="T10" fmla="*/ 28 w 41"/>
                  <a:gd name="T11" fmla="*/ 13 h 18"/>
                  <a:gd name="T12" fmla="*/ 27 w 41"/>
                  <a:gd name="T13" fmla="*/ 17 h 18"/>
                  <a:gd name="T14" fmla="*/ 1 w 41"/>
                  <a:gd name="T15" fmla="*/ 18 h 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 h="18">
                    <a:moveTo>
                      <a:pt x="1" y="18"/>
                    </a:moveTo>
                    <a:cubicBezTo>
                      <a:pt x="1" y="18"/>
                      <a:pt x="0" y="7"/>
                      <a:pt x="11" y="9"/>
                    </a:cubicBezTo>
                    <a:cubicBezTo>
                      <a:pt x="11" y="9"/>
                      <a:pt x="12" y="0"/>
                      <a:pt x="20" y="0"/>
                    </a:cubicBezTo>
                    <a:cubicBezTo>
                      <a:pt x="27" y="2"/>
                      <a:pt x="27" y="2"/>
                      <a:pt x="27" y="2"/>
                    </a:cubicBezTo>
                    <a:cubicBezTo>
                      <a:pt x="27" y="2"/>
                      <a:pt x="37" y="4"/>
                      <a:pt x="37" y="9"/>
                    </a:cubicBezTo>
                    <a:cubicBezTo>
                      <a:pt x="37" y="9"/>
                      <a:pt x="41" y="14"/>
                      <a:pt x="28" y="13"/>
                    </a:cubicBezTo>
                    <a:cubicBezTo>
                      <a:pt x="27" y="17"/>
                      <a:pt x="27" y="17"/>
                      <a:pt x="27" y="17"/>
                    </a:cubicBezTo>
                    <a:lnTo>
                      <a:pt x="1"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3" name="Freeform 250">
                <a:extLst>
                  <a:ext uri="{FF2B5EF4-FFF2-40B4-BE49-F238E27FC236}">
                    <a16:creationId xmlns:a16="http://schemas.microsoft.com/office/drawing/2014/main" id="{2C6E0530-F02B-476E-BBE5-811013D1B64C}"/>
                  </a:ext>
                </a:extLst>
              </p:cNvPr>
              <p:cNvSpPr>
                <a:spLocks/>
              </p:cNvSpPr>
              <p:nvPr/>
            </p:nvSpPr>
            <p:spPr bwMode="auto">
              <a:xfrm>
                <a:off x="3491" y="1680"/>
                <a:ext cx="4" cy="4"/>
              </a:xfrm>
              <a:custGeom>
                <a:avLst/>
                <a:gdLst>
                  <a:gd name="T0" fmla="*/ 4 w 13"/>
                  <a:gd name="T1" fmla="*/ 11 h 11"/>
                  <a:gd name="T2" fmla="*/ 10 w 13"/>
                  <a:gd name="T3" fmla="*/ 1 h 11"/>
                  <a:gd name="T4" fmla="*/ 4 w 13"/>
                  <a:gd name="T5" fmla="*/ 11 h 11"/>
                </a:gdLst>
                <a:ahLst/>
                <a:cxnLst>
                  <a:cxn ang="0">
                    <a:pos x="T0" y="T1"/>
                  </a:cxn>
                  <a:cxn ang="0">
                    <a:pos x="T2" y="T3"/>
                  </a:cxn>
                  <a:cxn ang="0">
                    <a:pos x="T4" y="T5"/>
                  </a:cxn>
                </a:cxnLst>
                <a:rect l="0" t="0" r="r" b="b"/>
                <a:pathLst>
                  <a:path w="13" h="11">
                    <a:moveTo>
                      <a:pt x="4" y="11"/>
                    </a:moveTo>
                    <a:cubicBezTo>
                      <a:pt x="4" y="11"/>
                      <a:pt x="0" y="0"/>
                      <a:pt x="10" y="1"/>
                    </a:cubicBezTo>
                    <a:cubicBezTo>
                      <a:pt x="10" y="1"/>
                      <a:pt x="13" y="11"/>
                      <a:pt x="4"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4" name="Freeform 251">
                <a:extLst>
                  <a:ext uri="{FF2B5EF4-FFF2-40B4-BE49-F238E27FC236}">
                    <a16:creationId xmlns:a16="http://schemas.microsoft.com/office/drawing/2014/main" id="{F0B383C3-9D4E-4243-8D2B-C544C4CD835D}"/>
                  </a:ext>
                </a:extLst>
              </p:cNvPr>
              <p:cNvSpPr>
                <a:spLocks/>
              </p:cNvSpPr>
              <p:nvPr/>
            </p:nvSpPr>
            <p:spPr bwMode="auto">
              <a:xfrm>
                <a:off x="3585" y="1704"/>
                <a:ext cx="4" cy="5"/>
              </a:xfrm>
              <a:custGeom>
                <a:avLst/>
                <a:gdLst>
                  <a:gd name="T0" fmla="*/ 3 w 13"/>
                  <a:gd name="T1" fmla="*/ 11 h 13"/>
                  <a:gd name="T2" fmla="*/ 13 w 13"/>
                  <a:gd name="T3" fmla="*/ 3 h 13"/>
                  <a:gd name="T4" fmla="*/ 11 w 13"/>
                  <a:gd name="T5" fmla="*/ 12 h 13"/>
                  <a:gd name="T6" fmla="*/ 3 w 13"/>
                  <a:gd name="T7" fmla="*/ 11 h 13"/>
                </a:gdLst>
                <a:ahLst/>
                <a:cxnLst>
                  <a:cxn ang="0">
                    <a:pos x="T0" y="T1"/>
                  </a:cxn>
                  <a:cxn ang="0">
                    <a:pos x="T2" y="T3"/>
                  </a:cxn>
                  <a:cxn ang="0">
                    <a:pos x="T4" y="T5"/>
                  </a:cxn>
                  <a:cxn ang="0">
                    <a:pos x="T6" y="T7"/>
                  </a:cxn>
                </a:cxnLst>
                <a:rect l="0" t="0" r="r" b="b"/>
                <a:pathLst>
                  <a:path w="13" h="13">
                    <a:moveTo>
                      <a:pt x="3" y="11"/>
                    </a:moveTo>
                    <a:cubicBezTo>
                      <a:pt x="3" y="11"/>
                      <a:pt x="0" y="0"/>
                      <a:pt x="13" y="3"/>
                    </a:cubicBezTo>
                    <a:cubicBezTo>
                      <a:pt x="13" y="3"/>
                      <a:pt x="13" y="11"/>
                      <a:pt x="11" y="12"/>
                    </a:cubicBezTo>
                    <a:cubicBezTo>
                      <a:pt x="11" y="12"/>
                      <a:pt x="5" y="13"/>
                      <a:pt x="3"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5" name="Freeform 252">
                <a:extLst>
                  <a:ext uri="{FF2B5EF4-FFF2-40B4-BE49-F238E27FC236}">
                    <a16:creationId xmlns:a16="http://schemas.microsoft.com/office/drawing/2014/main" id="{59C43724-8B8B-4C9D-A14A-786F39CA70A3}"/>
                  </a:ext>
                </a:extLst>
              </p:cNvPr>
              <p:cNvSpPr>
                <a:spLocks/>
              </p:cNvSpPr>
              <p:nvPr/>
            </p:nvSpPr>
            <p:spPr bwMode="auto">
              <a:xfrm>
                <a:off x="3583" y="1706"/>
                <a:ext cx="11" cy="8"/>
              </a:xfrm>
              <a:custGeom>
                <a:avLst/>
                <a:gdLst>
                  <a:gd name="T0" fmla="*/ 3 w 34"/>
                  <a:gd name="T1" fmla="*/ 21 h 26"/>
                  <a:gd name="T2" fmla="*/ 7 w 34"/>
                  <a:gd name="T3" fmla="*/ 11 h 26"/>
                  <a:gd name="T4" fmla="*/ 21 w 34"/>
                  <a:gd name="T5" fmla="*/ 12 h 26"/>
                  <a:gd name="T6" fmla="*/ 26 w 34"/>
                  <a:gd name="T7" fmla="*/ 5 h 26"/>
                  <a:gd name="T8" fmla="*/ 32 w 34"/>
                  <a:gd name="T9" fmla="*/ 1 h 26"/>
                  <a:gd name="T10" fmla="*/ 28 w 34"/>
                  <a:gd name="T11" fmla="*/ 13 h 26"/>
                  <a:gd name="T12" fmla="*/ 23 w 34"/>
                  <a:gd name="T13" fmla="*/ 16 h 26"/>
                  <a:gd name="T14" fmla="*/ 3 w 34"/>
                  <a:gd name="T15" fmla="*/ 21 h 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 h="26">
                    <a:moveTo>
                      <a:pt x="3" y="21"/>
                    </a:moveTo>
                    <a:cubicBezTo>
                      <a:pt x="3" y="21"/>
                      <a:pt x="0" y="11"/>
                      <a:pt x="7" y="11"/>
                    </a:cubicBezTo>
                    <a:cubicBezTo>
                      <a:pt x="21" y="12"/>
                      <a:pt x="21" y="12"/>
                      <a:pt x="21" y="12"/>
                    </a:cubicBezTo>
                    <a:cubicBezTo>
                      <a:pt x="21" y="12"/>
                      <a:pt x="24" y="6"/>
                      <a:pt x="26" y="5"/>
                    </a:cubicBezTo>
                    <a:cubicBezTo>
                      <a:pt x="26" y="5"/>
                      <a:pt x="28" y="0"/>
                      <a:pt x="32" y="1"/>
                    </a:cubicBezTo>
                    <a:cubicBezTo>
                      <a:pt x="32" y="1"/>
                      <a:pt x="34" y="13"/>
                      <a:pt x="28" y="13"/>
                    </a:cubicBezTo>
                    <a:cubicBezTo>
                      <a:pt x="28" y="13"/>
                      <a:pt x="28" y="18"/>
                      <a:pt x="23" y="16"/>
                    </a:cubicBezTo>
                    <a:cubicBezTo>
                      <a:pt x="23" y="16"/>
                      <a:pt x="26" y="26"/>
                      <a:pt x="3"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6" name="Freeform 253">
                <a:extLst>
                  <a:ext uri="{FF2B5EF4-FFF2-40B4-BE49-F238E27FC236}">
                    <a16:creationId xmlns:a16="http://schemas.microsoft.com/office/drawing/2014/main" id="{58A87331-3DAD-4BDC-9726-BE687AFB8536}"/>
                  </a:ext>
                </a:extLst>
              </p:cNvPr>
              <p:cNvSpPr>
                <a:spLocks/>
              </p:cNvSpPr>
              <p:nvPr/>
            </p:nvSpPr>
            <p:spPr bwMode="auto">
              <a:xfrm>
                <a:off x="3698" y="1844"/>
                <a:ext cx="6" cy="7"/>
              </a:xfrm>
              <a:custGeom>
                <a:avLst/>
                <a:gdLst>
                  <a:gd name="T0" fmla="*/ 7 w 19"/>
                  <a:gd name="T1" fmla="*/ 8 h 22"/>
                  <a:gd name="T2" fmla="*/ 1 w 19"/>
                  <a:gd name="T3" fmla="*/ 1 h 22"/>
                  <a:gd name="T4" fmla="*/ 0 w 19"/>
                  <a:gd name="T5" fmla="*/ 15 h 22"/>
                  <a:gd name="T6" fmla="*/ 7 w 19"/>
                  <a:gd name="T7" fmla="*/ 8 h 22"/>
                </a:gdLst>
                <a:ahLst/>
                <a:cxnLst>
                  <a:cxn ang="0">
                    <a:pos x="T0" y="T1"/>
                  </a:cxn>
                  <a:cxn ang="0">
                    <a:pos x="T2" y="T3"/>
                  </a:cxn>
                  <a:cxn ang="0">
                    <a:pos x="T4" y="T5"/>
                  </a:cxn>
                  <a:cxn ang="0">
                    <a:pos x="T6" y="T7"/>
                  </a:cxn>
                </a:cxnLst>
                <a:rect l="0" t="0" r="r" b="b"/>
                <a:pathLst>
                  <a:path w="19" h="22">
                    <a:moveTo>
                      <a:pt x="7" y="8"/>
                    </a:moveTo>
                    <a:cubicBezTo>
                      <a:pt x="7" y="8"/>
                      <a:pt x="19" y="0"/>
                      <a:pt x="1" y="1"/>
                    </a:cubicBezTo>
                    <a:cubicBezTo>
                      <a:pt x="0" y="15"/>
                      <a:pt x="0" y="15"/>
                      <a:pt x="0" y="15"/>
                    </a:cubicBezTo>
                    <a:cubicBezTo>
                      <a:pt x="0" y="15"/>
                      <a:pt x="7" y="22"/>
                      <a:pt x="7"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7" name="Freeform 254">
                <a:extLst>
                  <a:ext uri="{FF2B5EF4-FFF2-40B4-BE49-F238E27FC236}">
                    <a16:creationId xmlns:a16="http://schemas.microsoft.com/office/drawing/2014/main" id="{1054129E-ECD2-4BB9-91EE-DD355CDA124C}"/>
                  </a:ext>
                </a:extLst>
              </p:cNvPr>
              <p:cNvSpPr>
                <a:spLocks/>
              </p:cNvSpPr>
              <p:nvPr/>
            </p:nvSpPr>
            <p:spPr bwMode="auto">
              <a:xfrm>
                <a:off x="3107" y="2115"/>
                <a:ext cx="11" cy="5"/>
              </a:xfrm>
              <a:custGeom>
                <a:avLst/>
                <a:gdLst>
                  <a:gd name="T0" fmla="*/ 13 w 34"/>
                  <a:gd name="T1" fmla="*/ 3 h 14"/>
                  <a:gd name="T2" fmla="*/ 24 w 34"/>
                  <a:gd name="T3" fmla="*/ 6 h 14"/>
                  <a:gd name="T4" fmla="*/ 9 w 34"/>
                  <a:gd name="T5" fmla="*/ 11 h 14"/>
                  <a:gd name="T6" fmla="*/ 7 w 34"/>
                  <a:gd name="T7" fmla="*/ 9 h 14"/>
                  <a:gd name="T8" fmla="*/ 13 w 34"/>
                  <a:gd name="T9" fmla="*/ 3 h 14"/>
                </a:gdLst>
                <a:ahLst/>
                <a:cxnLst>
                  <a:cxn ang="0">
                    <a:pos x="T0" y="T1"/>
                  </a:cxn>
                  <a:cxn ang="0">
                    <a:pos x="T2" y="T3"/>
                  </a:cxn>
                  <a:cxn ang="0">
                    <a:pos x="T4" y="T5"/>
                  </a:cxn>
                  <a:cxn ang="0">
                    <a:pos x="T6" y="T7"/>
                  </a:cxn>
                  <a:cxn ang="0">
                    <a:pos x="T8" y="T9"/>
                  </a:cxn>
                </a:cxnLst>
                <a:rect l="0" t="0" r="r" b="b"/>
                <a:pathLst>
                  <a:path w="34" h="14">
                    <a:moveTo>
                      <a:pt x="13" y="3"/>
                    </a:moveTo>
                    <a:cubicBezTo>
                      <a:pt x="24" y="6"/>
                      <a:pt x="24" y="6"/>
                      <a:pt x="24" y="6"/>
                    </a:cubicBezTo>
                    <a:cubicBezTo>
                      <a:pt x="24" y="6"/>
                      <a:pt x="34" y="14"/>
                      <a:pt x="9" y="11"/>
                    </a:cubicBezTo>
                    <a:cubicBezTo>
                      <a:pt x="7" y="9"/>
                      <a:pt x="7" y="9"/>
                      <a:pt x="7" y="9"/>
                    </a:cubicBezTo>
                    <a:cubicBezTo>
                      <a:pt x="7" y="9"/>
                      <a:pt x="0" y="0"/>
                      <a:pt x="13"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8" name="Freeform 255">
                <a:extLst>
                  <a:ext uri="{FF2B5EF4-FFF2-40B4-BE49-F238E27FC236}">
                    <a16:creationId xmlns:a16="http://schemas.microsoft.com/office/drawing/2014/main" id="{5258507A-345B-40E6-B5F1-3BA0936427C6}"/>
                  </a:ext>
                </a:extLst>
              </p:cNvPr>
              <p:cNvSpPr>
                <a:spLocks/>
              </p:cNvSpPr>
              <p:nvPr/>
            </p:nvSpPr>
            <p:spPr bwMode="auto">
              <a:xfrm>
                <a:off x="3127" y="2110"/>
                <a:ext cx="6" cy="6"/>
              </a:xfrm>
              <a:custGeom>
                <a:avLst/>
                <a:gdLst>
                  <a:gd name="T0" fmla="*/ 11 w 19"/>
                  <a:gd name="T1" fmla="*/ 10 h 18"/>
                  <a:gd name="T2" fmla="*/ 17 w 19"/>
                  <a:gd name="T3" fmla="*/ 2 h 18"/>
                  <a:gd name="T4" fmla="*/ 11 w 19"/>
                  <a:gd name="T5" fmla="*/ 10 h 18"/>
                </a:gdLst>
                <a:ahLst/>
                <a:cxnLst>
                  <a:cxn ang="0">
                    <a:pos x="T0" y="T1"/>
                  </a:cxn>
                  <a:cxn ang="0">
                    <a:pos x="T2" y="T3"/>
                  </a:cxn>
                  <a:cxn ang="0">
                    <a:pos x="T4" y="T5"/>
                  </a:cxn>
                </a:cxnLst>
                <a:rect l="0" t="0" r="r" b="b"/>
                <a:pathLst>
                  <a:path w="19" h="18">
                    <a:moveTo>
                      <a:pt x="11" y="10"/>
                    </a:moveTo>
                    <a:cubicBezTo>
                      <a:pt x="11" y="10"/>
                      <a:pt x="0" y="0"/>
                      <a:pt x="17" y="2"/>
                    </a:cubicBezTo>
                    <a:cubicBezTo>
                      <a:pt x="17" y="2"/>
                      <a:pt x="19" y="18"/>
                      <a:pt x="11"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9" name="Freeform 256">
                <a:extLst>
                  <a:ext uri="{FF2B5EF4-FFF2-40B4-BE49-F238E27FC236}">
                    <a16:creationId xmlns:a16="http://schemas.microsoft.com/office/drawing/2014/main" id="{1A15E68A-2D5D-4125-A0A5-F713151A8F8A}"/>
                  </a:ext>
                </a:extLst>
              </p:cNvPr>
              <p:cNvSpPr>
                <a:spLocks/>
              </p:cNvSpPr>
              <p:nvPr/>
            </p:nvSpPr>
            <p:spPr bwMode="auto">
              <a:xfrm>
                <a:off x="3154" y="2126"/>
                <a:ext cx="14" cy="7"/>
              </a:xfrm>
              <a:custGeom>
                <a:avLst/>
                <a:gdLst>
                  <a:gd name="T0" fmla="*/ 5 w 43"/>
                  <a:gd name="T1" fmla="*/ 14 h 21"/>
                  <a:gd name="T2" fmla="*/ 18 w 43"/>
                  <a:gd name="T3" fmla="*/ 3 h 21"/>
                  <a:gd name="T4" fmla="*/ 24 w 43"/>
                  <a:gd name="T5" fmla="*/ 5 h 21"/>
                  <a:gd name="T6" fmla="*/ 38 w 43"/>
                  <a:gd name="T7" fmla="*/ 10 h 21"/>
                  <a:gd name="T8" fmla="*/ 25 w 43"/>
                  <a:gd name="T9" fmla="*/ 18 h 21"/>
                  <a:gd name="T10" fmla="*/ 14 w 43"/>
                  <a:gd name="T11" fmla="*/ 13 h 21"/>
                  <a:gd name="T12" fmla="*/ 5 w 43"/>
                  <a:gd name="T13" fmla="*/ 14 h 21"/>
                </a:gdLst>
                <a:ahLst/>
                <a:cxnLst>
                  <a:cxn ang="0">
                    <a:pos x="T0" y="T1"/>
                  </a:cxn>
                  <a:cxn ang="0">
                    <a:pos x="T2" y="T3"/>
                  </a:cxn>
                  <a:cxn ang="0">
                    <a:pos x="T4" y="T5"/>
                  </a:cxn>
                  <a:cxn ang="0">
                    <a:pos x="T6" y="T7"/>
                  </a:cxn>
                  <a:cxn ang="0">
                    <a:pos x="T8" y="T9"/>
                  </a:cxn>
                  <a:cxn ang="0">
                    <a:pos x="T10" y="T11"/>
                  </a:cxn>
                  <a:cxn ang="0">
                    <a:pos x="T12" y="T13"/>
                  </a:cxn>
                </a:cxnLst>
                <a:rect l="0" t="0" r="r" b="b"/>
                <a:pathLst>
                  <a:path w="43" h="21">
                    <a:moveTo>
                      <a:pt x="5" y="14"/>
                    </a:moveTo>
                    <a:cubicBezTo>
                      <a:pt x="5" y="14"/>
                      <a:pt x="0" y="1"/>
                      <a:pt x="18" y="3"/>
                    </a:cubicBezTo>
                    <a:cubicBezTo>
                      <a:pt x="18" y="3"/>
                      <a:pt x="23" y="9"/>
                      <a:pt x="24" y="5"/>
                    </a:cubicBezTo>
                    <a:cubicBezTo>
                      <a:pt x="24" y="5"/>
                      <a:pt x="40" y="0"/>
                      <a:pt x="38" y="10"/>
                    </a:cubicBezTo>
                    <a:cubicBezTo>
                      <a:pt x="38" y="10"/>
                      <a:pt x="43" y="18"/>
                      <a:pt x="25" y="18"/>
                    </a:cubicBezTo>
                    <a:cubicBezTo>
                      <a:pt x="25" y="18"/>
                      <a:pt x="14" y="21"/>
                      <a:pt x="14" y="13"/>
                    </a:cubicBezTo>
                    <a:cubicBezTo>
                      <a:pt x="14" y="13"/>
                      <a:pt x="8" y="15"/>
                      <a:pt x="5"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0" name="Freeform 257">
                <a:extLst>
                  <a:ext uri="{FF2B5EF4-FFF2-40B4-BE49-F238E27FC236}">
                    <a16:creationId xmlns:a16="http://schemas.microsoft.com/office/drawing/2014/main" id="{D072FA04-756C-4797-874C-E99983336FFE}"/>
                  </a:ext>
                </a:extLst>
              </p:cNvPr>
              <p:cNvSpPr>
                <a:spLocks/>
              </p:cNvSpPr>
              <p:nvPr/>
            </p:nvSpPr>
            <p:spPr bwMode="auto">
              <a:xfrm>
                <a:off x="3305" y="2222"/>
                <a:ext cx="10" cy="4"/>
              </a:xfrm>
              <a:custGeom>
                <a:avLst/>
                <a:gdLst>
                  <a:gd name="T0" fmla="*/ 19 w 32"/>
                  <a:gd name="T1" fmla="*/ 9 h 13"/>
                  <a:gd name="T2" fmla="*/ 32 w 32"/>
                  <a:gd name="T3" fmla="*/ 1 h 13"/>
                  <a:gd name="T4" fmla="*/ 19 w 32"/>
                  <a:gd name="T5" fmla="*/ 9 h 13"/>
                </a:gdLst>
                <a:ahLst/>
                <a:cxnLst>
                  <a:cxn ang="0">
                    <a:pos x="T0" y="T1"/>
                  </a:cxn>
                  <a:cxn ang="0">
                    <a:pos x="T2" y="T3"/>
                  </a:cxn>
                  <a:cxn ang="0">
                    <a:pos x="T4" y="T5"/>
                  </a:cxn>
                </a:cxnLst>
                <a:rect l="0" t="0" r="r" b="b"/>
                <a:pathLst>
                  <a:path w="32" h="13">
                    <a:moveTo>
                      <a:pt x="19" y="9"/>
                    </a:moveTo>
                    <a:cubicBezTo>
                      <a:pt x="19" y="9"/>
                      <a:pt x="0" y="0"/>
                      <a:pt x="32" y="1"/>
                    </a:cubicBezTo>
                    <a:cubicBezTo>
                      <a:pt x="32" y="1"/>
                      <a:pt x="31" y="13"/>
                      <a:pt x="19"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1" name="Freeform 258">
                <a:extLst>
                  <a:ext uri="{FF2B5EF4-FFF2-40B4-BE49-F238E27FC236}">
                    <a16:creationId xmlns:a16="http://schemas.microsoft.com/office/drawing/2014/main" id="{24CBD6C8-1D48-4B52-BFCE-8CF9CBCDDC00}"/>
                  </a:ext>
                </a:extLst>
              </p:cNvPr>
              <p:cNvSpPr>
                <a:spLocks/>
              </p:cNvSpPr>
              <p:nvPr/>
            </p:nvSpPr>
            <p:spPr bwMode="auto">
              <a:xfrm>
                <a:off x="3293" y="2296"/>
                <a:ext cx="6" cy="4"/>
              </a:xfrm>
              <a:custGeom>
                <a:avLst/>
                <a:gdLst>
                  <a:gd name="T0" fmla="*/ 15 w 18"/>
                  <a:gd name="T1" fmla="*/ 9 h 11"/>
                  <a:gd name="T2" fmla="*/ 6 w 18"/>
                  <a:gd name="T3" fmla="*/ 3 h 11"/>
                  <a:gd name="T4" fmla="*/ 15 w 18"/>
                  <a:gd name="T5" fmla="*/ 4 h 11"/>
                  <a:gd name="T6" fmla="*/ 15 w 18"/>
                  <a:gd name="T7" fmla="*/ 9 h 11"/>
                </a:gdLst>
                <a:ahLst/>
                <a:cxnLst>
                  <a:cxn ang="0">
                    <a:pos x="T0" y="T1"/>
                  </a:cxn>
                  <a:cxn ang="0">
                    <a:pos x="T2" y="T3"/>
                  </a:cxn>
                  <a:cxn ang="0">
                    <a:pos x="T4" y="T5"/>
                  </a:cxn>
                  <a:cxn ang="0">
                    <a:pos x="T6" y="T7"/>
                  </a:cxn>
                </a:cxnLst>
                <a:rect l="0" t="0" r="r" b="b"/>
                <a:pathLst>
                  <a:path w="18" h="11">
                    <a:moveTo>
                      <a:pt x="15" y="9"/>
                    </a:moveTo>
                    <a:cubicBezTo>
                      <a:pt x="15" y="9"/>
                      <a:pt x="0" y="11"/>
                      <a:pt x="6" y="3"/>
                    </a:cubicBezTo>
                    <a:cubicBezTo>
                      <a:pt x="6" y="3"/>
                      <a:pt x="14" y="0"/>
                      <a:pt x="15" y="4"/>
                    </a:cubicBezTo>
                    <a:cubicBezTo>
                      <a:pt x="15" y="4"/>
                      <a:pt x="18" y="8"/>
                      <a:pt x="15"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2" name="Freeform 259">
                <a:extLst>
                  <a:ext uri="{FF2B5EF4-FFF2-40B4-BE49-F238E27FC236}">
                    <a16:creationId xmlns:a16="http://schemas.microsoft.com/office/drawing/2014/main" id="{DF317CDD-B096-49FB-B35E-39D1692E88F4}"/>
                  </a:ext>
                </a:extLst>
              </p:cNvPr>
              <p:cNvSpPr>
                <a:spLocks/>
              </p:cNvSpPr>
              <p:nvPr/>
            </p:nvSpPr>
            <p:spPr bwMode="auto">
              <a:xfrm>
                <a:off x="3291" y="2315"/>
                <a:ext cx="6" cy="5"/>
              </a:xfrm>
              <a:custGeom>
                <a:avLst/>
                <a:gdLst>
                  <a:gd name="T0" fmla="*/ 7 w 19"/>
                  <a:gd name="T1" fmla="*/ 8 h 16"/>
                  <a:gd name="T2" fmla="*/ 2 w 19"/>
                  <a:gd name="T3" fmla="*/ 2 h 16"/>
                  <a:gd name="T4" fmla="*/ 7 w 19"/>
                  <a:gd name="T5" fmla="*/ 8 h 16"/>
                </a:gdLst>
                <a:ahLst/>
                <a:cxnLst>
                  <a:cxn ang="0">
                    <a:pos x="T0" y="T1"/>
                  </a:cxn>
                  <a:cxn ang="0">
                    <a:pos x="T2" y="T3"/>
                  </a:cxn>
                  <a:cxn ang="0">
                    <a:pos x="T4" y="T5"/>
                  </a:cxn>
                </a:cxnLst>
                <a:rect l="0" t="0" r="r" b="b"/>
                <a:pathLst>
                  <a:path w="19" h="16">
                    <a:moveTo>
                      <a:pt x="7" y="8"/>
                    </a:moveTo>
                    <a:cubicBezTo>
                      <a:pt x="7" y="8"/>
                      <a:pt x="0" y="16"/>
                      <a:pt x="2" y="2"/>
                    </a:cubicBezTo>
                    <a:cubicBezTo>
                      <a:pt x="2" y="2"/>
                      <a:pt x="19" y="0"/>
                      <a:pt x="7"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3" name="Freeform 260">
                <a:extLst>
                  <a:ext uri="{FF2B5EF4-FFF2-40B4-BE49-F238E27FC236}">
                    <a16:creationId xmlns:a16="http://schemas.microsoft.com/office/drawing/2014/main" id="{7C1E23E1-8870-4903-96DB-B2BC555665D5}"/>
                  </a:ext>
                </a:extLst>
              </p:cNvPr>
              <p:cNvSpPr>
                <a:spLocks/>
              </p:cNvSpPr>
              <p:nvPr/>
            </p:nvSpPr>
            <p:spPr bwMode="auto">
              <a:xfrm>
                <a:off x="3315" y="2303"/>
                <a:ext cx="7" cy="9"/>
              </a:xfrm>
              <a:custGeom>
                <a:avLst/>
                <a:gdLst>
                  <a:gd name="T0" fmla="*/ 2 w 22"/>
                  <a:gd name="T1" fmla="*/ 4 h 25"/>
                  <a:gd name="T2" fmla="*/ 21 w 22"/>
                  <a:gd name="T3" fmla="*/ 7 h 25"/>
                  <a:gd name="T4" fmla="*/ 18 w 22"/>
                  <a:gd name="T5" fmla="*/ 25 h 25"/>
                  <a:gd name="T6" fmla="*/ 2 w 22"/>
                  <a:gd name="T7" fmla="*/ 4 h 25"/>
                </a:gdLst>
                <a:ahLst/>
                <a:cxnLst>
                  <a:cxn ang="0">
                    <a:pos x="T0" y="T1"/>
                  </a:cxn>
                  <a:cxn ang="0">
                    <a:pos x="T2" y="T3"/>
                  </a:cxn>
                  <a:cxn ang="0">
                    <a:pos x="T4" y="T5"/>
                  </a:cxn>
                  <a:cxn ang="0">
                    <a:pos x="T6" y="T7"/>
                  </a:cxn>
                </a:cxnLst>
                <a:rect l="0" t="0" r="r" b="b"/>
                <a:pathLst>
                  <a:path w="22" h="25">
                    <a:moveTo>
                      <a:pt x="2" y="4"/>
                    </a:moveTo>
                    <a:cubicBezTo>
                      <a:pt x="2" y="4"/>
                      <a:pt x="21" y="0"/>
                      <a:pt x="21" y="7"/>
                    </a:cubicBezTo>
                    <a:cubicBezTo>
                      <a:pt x="21" y="7"/>
                      <a:pt x="22" y="22"/>
                      <a:pt x="18" y="25"/>
                    </a:cubicBezTo>
                    <a:cubicBezTo>
                      <a:pt x="18" y="25"/>
                      <a:pt x="0" y="20"/>
                      <a:pt x="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4" name="Freeform 261">
                <a:extLst>
                  <a:ext uri="{FF2B5EF4-FFF2-40B4-BE49-F238E27FC236}">
                    <a16:creationId xmlns:a16="http://schemas.microsoft.com/office/drawing/2014/main" id="{A491A185-F2B8-49EA-8ED3-0BC77E60DEB1}"/>
                  </a:ext>
                </a:extLst>
              </p:cNvPr>
              <p:cNvSpPr>
                <a:spLocks/>
              </p:cNvSpPr>
              <p:nvPr/>
            </p:nvSpPr>
            <p:spPr bwMode="auto">
              <a:xfrm>
                <a:off x="3322" y="2302"/>
                <a:ext cx="5" cy="2"/>
              </a:xfrm>
              <a:custGeom>
                <a:avLst/>
                <a:gdLst>
                  <a:gd name="T0" fmla="*/ 13 w 15"/>
                  <a:gd name="T1" fmla="*/ 8 h 8"/>
                  <a:gd name="T2" fmla="*/ 11 w 15"/>
                  <a:gd name="T3" fmla="*/ 0 h 8"/>
                  <a:gd name="T4" fmla="*/ 13 w 15"/>
                  <a:gd name="T5" fmla="*/ 8 h 8"/>
                </a:gdLst>
                <a:ahLst/>
                <a:cxnLst>
                  <a:cxn ang="0">
                    <a:pos x="T0" y="T1"/>
                  </a:cxn>
                  <a:cxn ang="0">
                    <a:pos x="T2" y="T3"/>
                  </a:cxn>
                  <a:cxn ang="0">
                    <a:pos x="T4" y="T5"/>
                  </a:cxn>
                </a:cxnLst>
                <a:rect l="0" t="0" r="r" b="b"/>
                <a:pathLst>
                  <a:path w="15" h="8">
                    <a:moveTo>
                      <a:pt x="13" y="8"/>
                    </a:moveTo>
                    <a:cubicBezTo>
                      <a:pt x="13" y="8"/>
                      <a:pt x="0" y="8"/>
                      <a:pt x="11" y="0"/>
                    </a:cubicBezTo>
                    <a:cubicBezTo>
                      <a:pt x="11" y="0"/>
                      <a:pt x="15" y="4"/>
                      <a:pt x="13"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5" name="Freeform 262">
                <a:extLst>
                  <a:ext uri="{FF2B5EF4-FFF2-40B4-BE49-F238E27FC236}">
                    <a16:creationId xmlns:a16="http://schemas.microsoft.com/office/drawing/2014/main" id="{0B5A43C3-C1B9-4463-8BD5-135C358B095B}"/>
                  </a:ext>
                </a:extLst>
              </p:cNvPr>
              <p:cNvSpPr>
                <a:spLocks/>
              </p:cNvSpPr>
              <p:nvPr/>
            </p:nvSpPr>
            <p:spPr bwMode="auto">
              <a:xfrm>
                <a:off x="3334" y="2305"/>
                <a:ext cx="6" cy="13"/>
              </a:xfrm>
              <a:custGeom>
                <a:avLst/>
                <a:gdLst>
                  <a:gd name="T0" fmla="*/ 9 w 21"/>
                  <a:gd name="T1" fmla="*/ 12 h 37"/>
                  <a:gd name="T2" fmla="*/ 19 w 21"/>
                  <a:gd name="T3" fmla="*/ 35 h 37"/>
                  <a:gd name="T4" fmla="*/ 2 w 21"/>
                  <a:gd name="T5" fmla="*/ 32 h 37"/>
                  <a:gd name="T6" fmla="*/ 9 w 21"/>
                  <a:gd name="T7" fmla="*/ 12 h 37"/>
                </a:gdLst>
                <a:ahLst/>
                <a:cxnLst>
                  <a:cxn ang="0">
                    <a:pos x="T0" y="T1"/>
                  </a:cxn>
                  <a:cxn ang="0">
                    <a:pos x="T2" y="T3"/>
                  </a:cxn>
                  <a:cxn ang="0">
                    <a:pos x="T4" y="T5"/>
                  </a:cxn>
                  <a:cxn ang="0">
                    <a:pos x="T6" y="T7"/>
                  </a:cxn>
                </a:cxnLst>
                <a:rect l="0" t="0" r="r" b="b"/>
                <a:pathLst>
                  <a:path w="21" h="37">
                    <a:moveTo>
                      <a:pt x="9" y="12"/>
                    </a:moveTo>
                    <a:cubicBezTo>
                      <a:pt x="9" y="12"/>
                      <a:pt x="21" y="0"/>
                      <a:pt x="19" y="35"/>
                    </a:cubicBezTo>
                    <a:cubicBezTo>
                      <a:pt x="19" y="35"/>
                      <a:pt x="4" y="37"/>
                      <a:pt x="2" y="32"/>
                    </a:cubicBezTo>
                    <a:cubicBezTo>
                      <a:pt x="2" y="32"/>
                      <a:pt x="0" y="14"/>
                      <a:pt x="9"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6" name="Freeform 263">
                <a:extLst>
                  <a:ext uri="{FF2B5EF4-FFF2-40B4-BE49-F238E27FC236}">
                    <a16:creationId xmlns:a16="http://schemas.microsoft.com/office/drawing/2014/main" id="{B6097BF4-54E9-4D9F-BE4F-4592863FCE35}"/>
                  </a:ext>
                </a:extLst>
              </p:cNvPr>
              <p:cNvSpPr>
                <a:spLocks/>
              </p:cNvSpPr>
              <p:nvPr/>
            </p:nvSpPr>
            <p:spPr bwMode="auto">
              <a:xfrm>
                <a:off x="3362" y="2298"/>
                <a:ext cx="7" cy="14"/>
              </a:xfrm>
              <a:custGeom>
                <a:avLst/>
                <a:gdLst>
                  <a:gd name="T0" fmla="*/ 14 w 21"/>
                  <a:gd name="T1" fmla="*/ 15 h 45"/>
                  <a:gd name="T2" fmla="*/ 8 w 21"/>
                  <a:gd name="T3" fmla="*/ 29 h 45"/>
                  <a:gd name="T4" fmla="*/ 0 w 21"/>
                  <a:gd name="T5" fmla="*/ 26 h 45"/>
                  <a:gd name="T6" fmla="*/ 8 w 21"/>
                  <a:gd name="T7" fmla="*/ 10 h 45"/>
                  <a:gd name="T8" fmla="*/ 18 w 21"/>
                  <a:gd name="T9" fmla="*/ 3 h 45"/>
                  <a:gd name="T10" fmla="*/ 14 w 21"/>
                  <a:gd name="T11" fmla="*/ 15 h 45"/>
                </a:gdLst>
                <a:ahLst/>
                <a:cxnLst>
                  <a:cxn ang="0">
                    <a:pos x="T0" y="T1"/>
                  </a:cxn>
                  <a:cxn ang="0">
                    <a:pos x="T2" y="T3"/>
                  </a:cxn>
                  <a:cxn ang="0">
                    <a:pos x="T4" y="T5"/>
                  </a:cxn>
                  <a:cxn ang="0">
                    <a:pos x="T6" y="T7"/>
                  </a:cxn>
                  <a:cxn ang="0">
                    <a:pos x="T8" y="T9"/>
                  </a:cxn>
                  <a:cxn ang="0">
                    <a:pos x="T10" y="T11"/>
                  </a:cxn>
                </a:cxnLst>
                <a:rect l="0" t="0" r="r" b="b"/>
                <a:pathLst>
                  <a:path w="21" h="45">
                    <a:moveTo>
                      <a:pt x="14" y="15"/>
                    </a:moveTo>
                    <a:cubicBezTo>
                      <a:pt x="14" y="15"/>
                      <a:pt x="16" y="29"/>
                      <a:pt x="8" y="29"/>
                    </a:cubicBezTo>
                    <a:cubicBezTo>
                      <a:pt x="8" y="29"/>
                      <a:pt x="2" y="45"/>
                      <a:pt x="0" y="26"/>
                    </a:cubicBezTo>
                    <a:cubicBezTo>
                      <a:pt x="8" y="10"/>
                      <a:pt x="8" y="10"/>
                      <a:pt x="8" y="10"/>
                    </a:cubicBezTo>
                    <a:cubicBezTo>
                      <a:pt x="8" y="10"/>
                      <a:pt x="9" y="0"/>
                      <a:pt x="18" y="3"/>
                    </a:cubicBezTo>
                    <a:cubicBezTo>
                      <a:pt x="18" y="3"/>
                      <a:pt x="21" y="16"/>
                      <a:pt x="14"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7" name="Freeform 264">
                <a:extLst>
                  <a:ext uri="{FF2B5EF4-FFF2-40B4-BE49-F238E27FC236}">
                    <a16:creationId xmlns:a16="http://schemas.microsoft.com/office/drawing/2014/main" id="{B7D9B6E9-A336-43B0-8655-194D725AE128}"/>
                  </a:ext>
                </a:extLst>
              </p:cNvPr>
              <p:cNvSpPr>
                <a:spLocks/>
              </p:cNvSpPr>
              <p:nvPr/>
            </p:nvSpPr>
            <p:spPr bwMode="auto">
              <a:xfrm>
                <a:off x="3368" y="2291"/>
                <a:ext cx="7" cy="6"/>
              </a:xfrm>
              <a:custGeom>
                <a:avLst/>
                <a:gdLst>
                  <a:gd name="T0" fmla="*/ 0 w 21"/>
                  <a:gd name="T1" fmla="*/ 14 h 19"/>
                  <a:gd name="T2" fmla="*/ 10 w 21"/>
                  <a:gd name="T3" fmla="*/ 3 h 19"/>
                  <a:gd name="T4" fmla="*/ 18 w 21"/>
                  <a:gd name="T5" fmla="*/ 1 h 19"/>
                  <a:gd name="T6" fmla="*/ 9 w 21"/>
                  <a:gd name="T7" fmla="*/ 14 h 19"/>
                  <a:gd name="T8" fmla="*/ 0 w 21"/>
                  <a:gd name="T9" fmla="*/ 14 h 19"/>
                </a:gdLst>
                <a:ahLst/>
                <a:cxnLst>
                  <a:cxn ang="0">
                    <a:pos x="T0" y="T1"/>
                  </a:cxn>
                  <a:cxn ang="0">
                    <a:pos x="T2" y="T3"/>
                  </a:cxn>
                  <a:cxn ang="0">
                    <a:pos x="T4" y="T5"/>
                  </a:cxn>
                  <a:cxn ang="0">
                    <a:pos x="T6" y="T7"/>
                  </a:cxn>
                  <a:cxn ang="0">
                    <a:pos x="T8" y="T9"/>
                  </a:cxn>
                </a:cxnLst>
                <a:rect l="0" t="0" r="r" b="b"/>
                <a:pathLst>
                  <a:path w="21" h="19">
                    <a:moveTo>
                      <a:pt x="0" y="14"/>
                    </a:moveTo>
                    <a:cubicBezTo>
                      <a:pt x="0" y="14"/>
                      <a:pt x="5" y="5"/>
                      <a:pt x="10" y="3"/>
                    </a:cubicBezTo>
                    <a:cubicBezTo>
                      <a:pt x="10" y="3"/>
                      <a:pt x="13" y="0"/>
                      <a:pt x="18" y="1"/>
                    </a:cubicBezTo>
                    <a:cubicBezTo>
                      <a:pt x="18" y="1"/>
                      <a:pt x="21" y="12"/>
                      <a:pt x="9" y="14"/>
                    </a:cubicBezTo>
                    <a:cubicBezTo>
                      <a:pt x="9" y="14"/>
                      <a:pt x="6" y="19"/>
                      <a:pt x="0"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8" name="Freeform 265">
                <a:extLst>
                  <a:ext uri="{FF2B5EF4-FFF2-40B4-BE49-F238E27FC236}">
                    <a16:creationId xmlns:a16="http://schemas.microsoft.com/office/drawing/2014/main" id="{D1F88B35-4C70-47B3-8CF6-1493E14D84D4}"/>
                  </a:ext>
                </a:extLst>
              </p:cNvPr>
              <p:cNvSpPr>
                <a:spLocks/>
              </p:cNvSpPr>
              <p:nvPr/>
            </p:nvSpPr>
            <p:spPr bwMode="auto">
              <a:xfrm>
                <a:off x="3322" y="2617"/>
                <a:ext cx="8" cy="5"/>
              </a:xfrm>
              <a:custGeom>
                <a:avLst/>
                <a:gdLst>
                  <a:gd name="T0" fmla="*/ 7 w 23"/>
                  <a:gd name="T1" fmla="*/ 12 h 14"/>
                  <a:gd name="T2" fmla="*/ 11 w 23"/>
                  <a:gd name="T3" fmla="*/ 4 h 14"/>
                  <a:gd name="T4" fmla="*/ 14 w 23"/>
                  <a:gd name="T5" fmla="*/ 6 h 14"/>
                  <a:gd name="T6" fmla="*/ 22 w 23"/>
                  <a:gd name="T7" fmla="*/ 11 h 14"/>
                  <a:gd name="T8" fmla="*/ 15 w 23"/>
                  <a:gd name="T9" fmla="*/ 11 h 14"/>
                  <a:gd name="T10" fmla="*/ 7 w 23"/>
                  <a:gd name="T11" fmla="*/ 12 h 14"/>
                </a:gdLst>
                <a:ahLst/>
                <a:cxnLst>
                  <a:cxn ang="0">
                    <a:pos x="T0" y="T1"/>
                  </a:cxn>
                  <a:cxn ang="0">
                    <a:pos x="T2" y="T3"/>
                  </a:cxn>
                  <a:cxn ang="0">
                    <a:pos x="T4" y="T5"/>
                  </a:cxn>
                  <a:cxn ang="0">
                    <a:pos x="T6" y="T7"/>
                  </a:cxn>
                  <a:cxn ang="0">
                    <a:pos x="T8" y="T9"/>
                  </a:cxn>
                  <a:cxn ang="0">
                    <a:pos x="T10" y="T11"/>
                  </a:cxn>
                </a:cxnLst>
                <a:rect l="0" t="0" r="r" b="b"/>
                <a:pathLst>
                  <a:path w="23" h="14">
                    <a:moveTo>
                      <a:pt x="7" y="12"/>
                    </a:moveTo>
                    <a:cubicBezTo>
                      <a:pt x="7" y="12"/>
                      <a:pt x="0" y="5"/>
                      <a:pt x="11" y="4"/>
                    </a:cubicBezTo>
                    <a:cubicBezTo>
                      <a:pt x="14" y="6"/>
                      <a:pt x="14" y="6"/>
                      <a:pt x="14" y="6"/>
                    </a:cubicBezTo>
                    <a:cubicBezTo>
                      <a:pt x="14" y="6"/>
                      <a:pt x="23" y="0"/>
                      <a:pt x="22" y="11"/>
                    </a:cubicBezTo>
                    <a:cubicBezTo>
                      <a:pt x="22" y="11"/>
                      <a:pt x="18" y="13"/>
                      <a:pt x="15" y="11"/>
                    </a:cubicBezTo>
                    <a:cubicBezTo>
                      <a:pt x="15" y="11"/>
                      <a:pt x="12" y="14"/>
                      <a:pt x="7"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9" name="Freeform 266">
                <a:extLst>
                  <a:ext uri="{FF2B5EF4-FFF2-40B4-BE49-F238E27FC236}">
                    <a16:creationId xmlns:a16="http://schemas.microsoft.com/office/drawing/2014/main" id="{FED39A29-929B-473F-84B5-4175E686B186}"/>
                  </a:ext>
                </a:extLst>
              </p:cNvPr>
              <p:cNvSpPr>
                <a:spLocks/>
              </p:cNvSpPr>
              <p:nvPr/>
            </p:nvSpPr>
            <p:spPr bwMode="auto">
              <a:xfrm>
                <a:off x="3327" y="2625"/>
                <a:ext cx="6" cy="4"/>
              </a:xfrm>
              <a:custGeom>
                <a:avLst/>
                <a:gdLst>
                  <a:gd name="T0" fmla="*/ 0 w 17"/>
                  <a:gd name="T1" fmla="*/ 12 h 12"/>
                  <a:gd name="T2" fmla="*/ 11 w 17"/>
                  <a:gd name="T3" fmla="*/ 0 h 12"/>
                  <a:gd name="T4" fmla="*/ 0 w 17"/>
                  <a:gd name="T5" fmla="*/ 12 h 12"/>
                </a:gdLst>
                <a:ahLst/>
                <a:cxnLst>
                  <a:cxn ang="0">
                    <a:pos x="T0" y="T1"/>
                  </a:cxn>
                  <a:cxn ang="0">
                    <a:pos x="T2" y="T3"/>
                  </a:cxn>
                  <a:cxn ang="0">
                    <a:pos x="T4" y="T5"/>
                  </a:cxn>
                </a:cxnLst>
                <a:rect l="0" t="0" r="r" b="b"/>
                <a:pathLst>
                  <a:path w="17" h="12">
                    <a:moveTo>
                      <a:pt x="0" y="12"/>
                    </a:moveTo>
                    <a:cubicBezTo>
                      <a:pt x="0" y="12"/>
                      <a:pt x="1" y="0"/>
                      <a:pt x="11" y="0"/>
                    </a:cubicBezTo>
                    <a:cubicBezTo>
                      <a:pt x="11" y="0"/>
                      <a:pt x="17" y="11"/>
                      <a:pt x="0"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0" name="Freeform 267">
                <a:extLst>
                  <a:ext uri="{FF2B5EF4-FFF2-40B4-BE49-F238E27FC236}">
                    <a16:creationId xmlns:a16="http://schemas.microsoft.com/office/drawing/2014/main" id="{1A6DEFB8-CD5E-4FBA-A2B6-DC92B66616F2}"/>
                  </a:ext>
                </a:extLst>
              </p:cNvPr>
              <p:cNvSpPr>
                <a:spLocks/>
              </p:cNvSpPr>
              <p:nvPr/>
            </p:nvSpPr>
            <p:spPr bwMode="auto">
              <a:xfrm>
                <a:off x="3727" y="2826"/>
                <a:ext cx="8" cy="7"/>
              </a:xfrm>
              <a:custGeom>
                <a:avLst/>
                <a:gdLst>
                  <a:gd name="T0" fmla="*/ 5 w 24"/>
                  <a:gd name="T1" fmla="*/ 19 h 23"/>
                  <a:gd name="T2" fmla="*/ 8 w 24"/>
                  <a:gd name="T3" fmla="*/ 6 h 23"/>
                  <a:gd name="T4" fmla="*/ 19 w 24"/>
                  <a:gd name="T5" fmla="*/ 2 h 23"/>
                  <a:gd name="T6" fmla="*/ 18 w 24"/>
                  <a:gd name="T7" fmla="*/ 14 h 23"/>
                  <a:gd name="T8" fmla="*/ 5 w 24"/>
                  <a:gd name="T9" fmla="*/ 19 h 23"/>
                </a:gdLst>
                <a:ahLst/>
                <a:cxnLst>
                  <a:cxn ang="0">
                    <a:pos x="T0" y="T1"/>
                  </a:cxn>
                  <a:cxn ang="0">
                    <a:pos x="T2" y="T3"/>
                  </a:cxn>
                  <a:cxn ang="0">
                    <a:pos x="T4" y="T5"/>
                  </a:cxn>
                  <a:cxn ang="0">
                    <a:pos x="T6" y="T7"/>
                  </a:cxn>
                  <a:cxn ang="0">
                    <a:pos x="T8" y="T9"/>
                  </a:cxn>
                </a:cxnLst>
                <a:rect l="0" t="0" r="r" b="b"/>
                <a:pathLst>
                  <a:path w="24" h="23">
                    <a:moveTo>
                      <a:pt x="5" y="19"/>
                    </a:moveTo>
                    <a:cubicBezTo>
                      <a:pt x="5" y="19"/>
                      <a:pt x="0" y="6"/>
                      <a:pt x="8" y="6"/>
                    </a:cubicBezTo>
                    <a:cubicBezTo>
                      <a:pt x="8" y="6"/>
                      <a:pt x="11" y="0"/>
                      <a:pt x="19" y="2"/>
                    </a:cubicBezTo>
                    <a:cubicBezTo>
                      <a:pt x="19" y="2"/>
                      <a:pt x="24" y="8"/>
                      <a:pt x="18" y="14"/>
                    </a:cubicBezTo>
                    <a:cubicBezTo>
                      <a:pt x="18" y="14"/>
                      <a:pt x="15" y="23"/>
                      <a:pt x="5"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1" name="Freeform 268">
                <a:extLst>
                  <a:ext uri="{FF2B5EF4-FFF2-40B4-BE49-F238E27FC236}">
                    <a16:creationId xmlns:a16="http://schemas.microsoft.com/office/drawing/2014/main" id="{2DE06EAF-3CDB-4294-A86A-A673CE3B9818}"/>
                  </a:ext>
                </a:extLst>
              </p:cNvPr>
              <p:cNvSpPr>
                <a:spLocks/>
              </p:cNvSpPr>
              <p:nvPr/>
            </p:nvSpPr>
            <p:spPr bwMode="auto">
              <a:xfrm>
                <a:off x="3764" y="2763"/>
                <a:ext cx="9" cy="16"/>
              </a:xfrm>
              <a:custGeom>
                <a:avLst/>
                <a:gdLst>
                  <a:gd name="T0" fmla="*/ 27 w 27"/>
                  <a:gd name="T1" fmla="*/ 5 h 48"/>
                  <a:gd name="T2" fmla="*/ 11 w 27"/>
                  <a:gd name="T3" fmla="*/ 14 h 48"/>
                  <a:gd name="T4" fmla="*/ 3 w 27"/>
                  <a:gd name="T5" fmla="*/ 33 h 48"/>
                  <a:gd name="T6" fmla="*/ 27 w 27"/>
                  <a:gd name="T7" fmla="*/ 5 h 48"/>
                </a:gdLst>
                <a:ahLst/>
                <a:cxnLst>
                  <a:cxn ang="0">
                    <a:pos x="T0" y="T1"/>
                  </a:cxn>
                  <a:cxn ang="0">
                    <a:pos x="T2" y="T3"/>
                  </a:cxn>
                  <a:cxn ang="0">
                    <a:pos x="T4" y="T5"/>
                  </a:cxn>
                  <a:cxn ang="0">
                    <a:pos x="T6" y="T7"/>
                  </a:cxn>
                </a:cxnLst>
                <a:rect l="0" t="0" r="r" b="b"/>
                <a:pathLst>
                  <a:path w="27" h="48">
                    <a:moveTo>
                      <a:pt x="27" y="5"/>
                    </a:moveTo>
                    <a:cubicBezTo>
                      <a:pt x="27" y="5"/>
                      <a:pt x="11" y="0"/>
                      <a:pt x="11" y="14"/>
                    </a:cubicBezTo>
                    <a:cubicBezTo>
                      <a:pt x="11" y="14"/>
                      <a:pt x="0" y="21"/>
                      <a:pt x="3" y="33"/>
                    </a:cubicBezTo>
                    <a:cubicBezTo>
                      <a:pt x="3" y="33"/>
                      <a:pt x="14" y="48"/>
                      <a:pt x="27"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2" name="Freeform 269">
                <a:extLst>
                  <a:ext uri="{FF2B5EF4-FFF2-40B4-BE49-F238E27FC236}">
                    <a16:creationId xmlns:a16="http://schemas.microsoft.com/office/drawing/2014/main" id="{088248E0-DCC3-4757-A875-1FB833E352CA}"/>
                  </a:ext>
                </a:extLst>
              </p:cNvPr>
              <p:cNvSpPr>
                <a:spLocks/>
              </p:cNvSpPr>
              <p:nvPr/>
            </p:nvSpPr>
            <p:spPr bwMode="auto">
              <a:xfrm>
                <a:off x="4316" y="2977"/>
                <a:ext cx="5" cy="5"/>
              </a:xfrm>
              <a:custGeom>
                <a:avLst/>
                <a:gdLst>
                  <a:gd name="T0" fmla="*/ 2 w 15"/>
                  <a:gd name="T1" fmla="*/ 16 h 16"/>
                  <a:gd name="T2" fmla="*/ 6 w 15"/>
                  <a:gd name="T3" fmla="*/ 8 h 16"/>
                  <a:gd name="T4" fmla="*/ 15 w 15"/>
                  <a:gd name="T5" fmla="*/ 8 h 16"/>
                  <a:gd name="T6" fmla="*/ 11 w 15"/>
                  <a:gd name="T7" fmla="*/ 11 h 16"/>
                  <a:gd name="T8" fmla="*/ 2 w 15"/>
                  <a:gd name="T9" fmla="*/ 16 h 16"/>
                </a:gdLst>
                <a:ahLst/>
                <a:cxnLst>
                  <a:cxn ang="0">
                    <a:pos x="T0" y="T1"/>
                  </a:cxn>
                  <a:cxn ang="0">
                    <a:pos x="T2" y="T3"/>
                  </a:cxn>
                  <a:cxn ang="0">
                    <a:pos x="T4" y="T5"/>
                  </a:cxn>
                  <a:cxn ang="0">
                    <a:pos x="T6" y="T7"/>
                  </a:cxn>
                  <a:cxn ang="0">
                    <a:pos x="T8" y="T9"/>
                  </a:cxn>
                </a:cxnLst>
                <a:rect l="0" t="0" r="r" b="b"/>
                <a:pathLst>
                  <a:path w="15" h="16">
                    <a:moveTo>
                      <a:pt x="2" y="16"/>
                    </a:moveTo>
                    <a:cubicBezTo>
                      <a:pt x="2" y="16"/>
                      <a:pt x="0" y="8"/>
                      <a:pt x="6" y="8"/>
                    </a:cubicBezTo>
                    <a:cubicBezTo>
                      <a:pt x="6" y="8"/>
                      <a:pt x="12" y="0"/>
                      <a:pt x="15" y="8"/>
                    </a:cubicBezTo>
                    <a:cubicBezTo>
                      <a:pt x="15" y="8"/>
                      <a:pt x="13" y="12"/>
                      <a:pt x="11" y="11"/>
                    </a:cubicBezTo>
                    <a:cubicBezTo>
                      <a:pt x="11" y="11"/>
                      <a:pt x="8" y="16"/>
                      <a:pt x="2"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3" name="Freeform 270">
                <a:extLst>
                  <a:ext uri="{FF2B5EF4-FFF2-40B4-BE49-F238E27FC236}">
                    <a16:creationId xmlns:a16="http://schemas.microsoft.com/office/drawing/2014/main" id="{78A90A01-F994-46D4-B9F7-BE20AB24CC46}"/>
                  </a:ext>
                </a:extLst>
              </p:cNvPr>
              <p:cNvSpPr>
                <a:spLocks/>
              </p:cNvSpPr>
              <p:nvPr/>
            </p:nvSpPr>
            <p:spPr bwMode="auto">
              <a:xfrm>
                <a:off x="4308" y="2943"/>
                <a:ext cx="7" cy="10"/>
              </a:xfrm>
              <a:custGeom>
                <a:avLst/>
                <a:gdLst>
                  <a:gd name="T0" fmla="*/ 20 w 23"/>
                  <a:gd name="T1" fmla="*/ 25 h 31"/>
                  <a:gd name="T2" fmla="*/ 5 w 23"/>
                  <a:gd name="T3" fmla="*/ 21 h 31"/>
                  <a:gd name="T4" fmla="*/ 13 w 23"/>
                  <a:gd name="T5" fmla="*/ 2 h 31"/>
                  <a:gd name="T6" fmla="*/ 20 w 23"/>
                  <a:gd name="T7" fmla="*/ 16 h 31"/>
                  <a:gd name="T8" fmla="*/ 20 w 23"/>
                  <a:gd name="T9" fmla="*/ 25 h 31"/>
                </a:gdLst>
                <a:ahLst/>
                <a:cxnLst>
                  <a:cxn ang="0">
                    <a:pos x="T0" y="T1"/>
                  </a:cxn>
                  <a:cxn ang="0">
                    <a:pos x="T2" y="T3"/>
                  </a:cxn>
                  <a:cxn ang="0">
                    <a:pos x="T4" y="T5"/>
                  </a:cxn>
                  <a:cxn ang="0">
                    <a:pos x="T6" y="T7"/>
                  </a:cxn>
                  <a:cxn ang="0">
                    <a:pos x="T8" y="T9"/>
                  </a:cxn>
                </a:cxnLst>
                <a:rect l="0" t="0" r="r" b="b"/>
                <a:pathLst>
                  <a:path w="23" h="31">
                    <a:moveTo>
                      <a:pt x="20" y="25"/>
                    </a:moveTo>
                    <a:cubicBezTo>
                      <a:pt x="20" y="25"/>
                      <a:pt x="7" y="31"/>
                      <a:pt x="5" y="21"/>
                    </a:cubicBezTo>
                    <a:cubicBezTo>
                      <a:pt x="5" y="21"/>
                      <a:pt x="0" y="0"/>
                      <a:pt x="13" y="2"/>
                    </a:cubicBezTo>
                    <a:cubicBezTo>
                      <a:pt x="13" y="2"/>
                      <a:pt x="16" y="14"/>
                      <a:pt x="20" y="16"/>
                    </a:cubicBezTo>
                    <a:cubicBezTo>
                      <a:pt x="20" y="16"/>
                      <a:pt x="23" y="23"/>
                      <a:pt x="20"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4" name="Freeform 271">
                <a:extLst>
                  <a:ext uri="{FF2B5EF4-FFF2-40B4-BE49-F238E27FC236}">
                    <a16:creationId xmlns:a16="http://schemas.microsoft.com/office/drawing/2014/main" id="{3CF44AD2-A2FE-4F5C-834D-BC51B8541FA0}"/>
                  </a:ext>
                </a:extLst>
              </p:cNvPr>
              <p:cNvSpPr>
                <a:spLocks/>
              </p:cNvSpPr>
              <p:nvPr/>
            </p:nvSpPr>
            <p:spPr bwMode="auto">
              <a:xfrm>
                <a:off x="4316" y="2933"/>
                <a:ext cx="6" cy="3"/>
              </a:xfrm>
              <a:custGeom>
                <a:avLst/>
                <a:gdLst>
                  <a:gd name="T0" fmla="*/ 2 w 17"/>
                  <a:gd name="T1" fmla="*/ 10 h 10"/>
                  <a:gd name="T2" fmla="*/ 5 w 17"/>
                  <a:gd name="T3" fmla="*/ 1 h 10"/>
                  <a:gd name="T4" fmla="*/ 7 w 17"/>
                  <a:gd name="T5" fmla="*/ 5 h 10"/>
                  <a:gd name="T6" fmla="*/ 2 w 17"/>
                  <a:gd name="T7" fmla="*/ 10 h 10"/>
                </a:gdLst>
                <a:ahLst/>
                <a:cxnLst>
                  <a:cxn ang="0">
                    <a:pos x="T0" y="T1"/>
                  </a:cxn>
                  <a:cxn ang="0">
                    <a:pos x="T2" y="T3"/>
                  </a:cxn>
                  <a:cxn ang="0">
                    <a:pos x="T4" y="T5"/>
                  </a:cxn>
                  <a:cxn ang="0">
                    <a:pos x="T6" y="T7"/>
                  </a:cxn>
                </a:cxnLst>
                <a:rect l="0" t="0" r="r" b="b"/>
                <a:pathLst>
                  <a:path w="17" h="10">
                    <a:moveTo>
                      <a:pt x="2" y="10"/>
                    </a:moveTo>
                    <a:cubicBezTo>
                      <a:pt x="2" y="10"/>
                      <a:pt x="0" y="0"/>
                      <a:pt x="5" y="1"/>
                    </a:cubicBezTo>
                    <a:cubicBezTo>
                      <a:pt x="7" y="5"/>
                      <a:pt x="7" y="5"/>
                      <a:pt x="7" y="5"/>
                    </a:cubicBezTo>
                    <a:cubicBezTo>
                      <a:pt x="7" y="5"/>
                      <a:pt x="17" y="9"/>
                      <a:pt x="2"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5" name="Freeform 272">
                <a:extLst>
                  <a:ext uri="{FF2B5EF4-FFF2-40B4-BE49-F238E27FC236}">
                    <a16:creationId xmlns:a16="http://schemas.microsoft.com/office/drawing/2014/main" id="{3D72AF69-960D-433C-974B-3629ACF4A46D}"/>
                  </a:ext>
                </a:extLst>
              </p:cNvPr>
              <p:cNvSpPr>
                <a:spLocks/>
              </p:cNvSpPr>
              <p:nvPr/>
            </p:nvSpPr>
            <p:spPr bwMode="auto">
              <a:xfrm>
                <a:off x="4317" y="2926"/>
                <a:ext cx="6" cy="5"/>
              </a:xfrm>
              <a:custGeom>
                <a:avLst/>
                <a:gdLst>
                  <a:gd name="T0" fmla="*/ 5 w 17"/>
                  <a:gd name="T1" fmla="*/ 15 h 16"/>
                  <a:gd name="T2" fmla="*/ 10 w 17"/>
                  <a:gd name="T3" fmla="*/ 1 h 16"/>
                  <a:gd name="T4" fmla="*/ 13 w 17"/>
                  <a:gd name="T5" fmla="*/ 14 h 16"/>
                  <a:gd name="T6" fmla="*/ 5 w 17"/>
                  <a:gd name="T7" fmla="*/ 15 h 16"/>
                </a:gdLst>
                <a:ahLst/>
                <a:cxnLst>
                  <a:cxn ang="0">
                    <a:pos x="T0" y="T1"/>
                  </a:cxn>
                  <a:cxn ang="0">
                    <a:pos x="T2" y="T3"/>
                  </a:cxn>
                  <a:cxn ang="0">
                    <a:pos x="T4" y="T5"/>
                  </a:cxn>
                  <a:cxn ang="0">
                    <a:pos x="T6" y="T7"/>
                  </a:cxn>
                </a:cxnLst>
                <a:rect l="0" t="0" r="r" b="b"/>
                <a:pathLst>
                  <a:path w="17" h="16">
                    <a:moveTo>
                      <a:pt x="5" y="15"/>
                    </a:moveTo>
                    <a:cubicBezTo>
                      <a:pt x="5" y="15"/>
                      <a:pt x="0" y="0"/>
                      <a:pt x="10" y="1"/>
                    </a:cubicBezTo>
                    <a:cubicBezTo>
                      <a:pt x="10" y="1"/>
                      <a:pt x="17" y="0"/>
                      <a:pt x="13" y="14"/>
                    </a:cubicBezTo>
                    <a:cubicBezTo>
                      <a:pt x="13" y="14"/>
                      <a:pt x="10" y="16"/>
                      <a:pt x="5"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6" name="Freeform 273">
                <a:extLst>
                  <a:ext uri="{FF2B5EF4-FFF2-40B4-BE49-F238E27FC236}">
                    <a16:creationId xmlns:a16="http://schemas.microsoft.com/office/drawing/2014/main" id="{913821D3-C878-4A52-8E9B-8A06B2A13A34}"/>
                  </a:ext>
                </a:extLst>
              </p:cNvPr>
              <p:cNvSpPr>
                <a:spLocks/>
              </p:cNvSpPr>
              <p:nvPr/>
            </p:nvSpPr>
            <p:spPr bwMode="auto">
              <a:xfrm>
                <a:off x="4523" y="2638"/>
                <a:ext cx="3" cy="3"/>
              </a:xfrm>
              <a:custGeom>
                <a:avLst/>
                <a:gdLst>
                  <a:gd name="T0" fmla="*/ 4 w 11"/>
                  <a:gd name="T1" fmla="*/ 10 h 10"/>
                  <a:gd name="T2" fmla="*/ 9 w 11"/>
                  <a:gd name="T3" fmla="*/ 0 h 10"/>
                  <a:gd name="T4" fmla="*/ 4 w 11"/>
                  <a:gd name="T5" fmla="*/ 10 h 10"/>
                </a:gdLst>
                <a:ahLst/>
                <a:cxnLst>
                  <a:cxn ang="0">
                    <a:pos x="T0" y="T1"/>
                  </a:cxn>
                  <a:cxn ang="0">
                    <a:pos x="T2" y="T3"/>
                  </a:cxn>
                  <a:cxn ang="0">
                    <a:pos x="T4" y="T5"/>
                  </a:cxn>
                </a:cxnLst>
                <a:rect l="0" t="0" r="r" b="b"/>
                <a:pathLst>
                  <a:path w="11" h="10">
                    <a:moveTo>
                      <a:pt x="4" y="10"/>
                    </a:moveTo>
                    <a:cubicBezTo>
                      <a:pt x="4" y="10"/>
                      <a:pt x="0" y="0"/>
                      <a:pt x="9" y="0"/>
                    </a:cubicBezTo>
                    <a:cubicBezTo>
                      <a:pt x="9" y="0"/>
                      <a:pt x="11" y="10"/>
                      <a:pt x="4"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7" name="Freeform 274">
                <a:extLst>
                  <a:ext uri="{FF2B5EF4-FFF2-40B4-BE49-F238E27FC236}">
                    <a16:creationId xmlns:a16="http://schemas.microsoft.com/office/drawing/2014/main" id="{FFF56A15-308C-4ED2-8BCA-E1378BBE010C}"/>
                  </a:ext>
                </a:extLst>
              </p:cNvPr>
              <p:cNvSpPr>
                <a:spLocks/>
              </p:cNvSpPr>
              <p:nvPr/>
            </p:nvSpPr>
            <p:spPr bwMode="auto">
              <a:xfrm>
                <a:off x="4539" y="2604"/>
                <a:ext cx="5" cy="5"/>
              </a:xfrm>
              <a:custGeom>
                <a:avLst/>
                <a:gdLst>
                  <a:gd name="T0" fmla="*/ 3 w 13"/>
                  <a:gd name="T1" fmla="*/ 12 h 14"/>
                  <a:gd name="T2" fmla="*/ 3 w 13"/>
                  <a:gd name="T3" fmla="*/ 4 h 14"/>
                  <a:gd name="T4" fmla="*/ 11 w 13"/>
                  <a:gd name="T5" fmla="*/ 3 h 14"/>
                  <a:gd name="T6" fmla="*/ 10 w 13"/>
                  <a:gd name="T7" fmla="*/ 13 h 14"/>
                  <a:gd name="T8" fmla="*/ 3 w 13"/>
                  <a:gd name="T9" fmla="*/ 12 h 14"/>
                </a:gdLst>
                <a:ahLst/>
                <a:cxnLst>
                  <a:cxn ang="0">
                    <a:pos x="T0" y="T1"/>
                  </a:cxn>
                  <a:cxn ang="0">
                    <a:pos x="T2" y="T3"/>
                  </a:cxn>
                  <a:cxn ang="0">
                    <a:pos x="T4" y="T5"/>
                  </a:cxn>
                  <a:cxn ang="0">
                    <a:pos x="T6" y="T7"/>
                  </a:cxn>
                  <a:cxn ang="0">
                    <a:pos x="T8" y="T9"/>
                  </a:cxn>
                </a:cxnLst>
                <a:rect l="0" t="0" r="r" b="b"/>
                <a:pathLst>
                  <a:path w="13" h="14">
                    <a:moveTo>
                      <a:pt x="3" y="12"/>
                    </a:moveTo>
                    <a:cubicBezTo>
                      <a:pt x="3" y="12"/>
                      <a:pt x="0" y="6"/>
                      <a:pt x="3" y="4"/>
                    </a:cubicBezTo>
                    <a:cubicBezTo>
                      <a:pt x="3" y="4"/>
                      <a:pt x="10" y="0"/>
                      <a:pt x="11" y="3"/>
                    </a:cubicBezTo>
                    <a:cubicBezTo>
                      <a:pt x="11" y="3"/>
                      <a:pt x="13" y="13"/>
                      <a:pt x="10" y="13"/>
                    </a:cubicBezTo>
                    <a:cubicBezTo>
                      <a:pt x="10" y="13"/>
                      <a:pt x="5" y="14"/>
                      <a:pt x="3"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8" name="Freeform 275">
                <a:extLst>
                  <a:ext uri="{FF2B5EF4-FFF2-40B4-BE49-F238E27FC236}">
                    <a16:creationId xmlns:a16="http://schemas.microsoft.com/office/drawing/2014/main" id="{322009D8-DD77-43A9-B546-83F603CB357F}"/>
                  </a:ext>
                </a:extLst>
              </p:cNvPr>
              <p:cNvSpPr>
                <a:spLocks/>
              </p:cNvSpPr>
              <p:nvPr/>
            </p:nvSpPr>
            <p:spPr bwMode="auto">
              <a:xfrm>
                <a:off x="4558" y="2595"/>
                <a:ext cx="23" cy="12"/>
              </a:xfrm>
              <a:custGeom>
                <a:avLst/>
                <a:gdLst>
                  <a:gd name="T0" fmla="*/ 25 w 67"/>
                  <a:gd name="T1" fmla="*/ 9 h 34"/>
                  <a:gd name="T2" fmla="*/ 42 w 67"/>
                  <a:gd name="T3" fmla="*/ 9 h 34"/>
                  <a:gd name="T4" fmla="*/ 53 w 67"/>
                  <a:gd name="T5" fmla="*/ 9 h 34"/>
                  <a:gd name="T6" fmla="*/ 62 w 67"/>
                  <a:gd name="T7" fmla="*/ 19 h 34"/>
                  <a:gd name="T8" fmla="*/ 50 w 67"/>
                  <a:gd name="T9" fmla="*/ 21 h 34"/>
                  <a:gd name="T10" fmla="*/ 42 w 67"/>
                  <a:gd name="T11" fmla="*/ 29 h 34"/>
                  <a:gd name="T12" fmla="*/ 19 w 67"/>
                  <a:gd name="T13" fmla="*/ 27 h 34"/>
                  <a:gd name="T14" fmla="*/ 9 w 67"/>
                  <a:gd name="T15" fmla="*/ 19 h 34"/>
                  <a:gd name="T16" fmla="*/ 17 w 67"/>
                  <a:gd name="T17" fmla="*/ 4 h 34"/>
                  <a:gd name="T18" fmla="*/ 25 w 67"/>
                  <a:gd name="T19" fmla="*/ 9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34">
                    <a:moveTo>
                      <a:pt x="25" y="9"/>
                    </a:moveTo>
                    <a:cubicBezTo>
                      <a:pt x="42" y="9"/>
                      <a:pt x="42" y="9"/>
                      <a:pt x="42" y="9"/>
                    </a:cubicBezTo>
                    <a:cubicBezTo>
                      <a:pt x="42" y="9"/>
                      <a:pt x="49" y="0"/>
                      <a:pt x="53" y="9"/>
                    </a:cubicBezTo>
                    <a:cubicBezTo>
                      <a:pt x="53" y="9"/>
                      <a:pt x="67" y="8"/>
                      <a:pt x="62" y="19"/>
                    </a:cubicBezTo>
                    <a:cubicBezTo>
                      <a:pt x="62" y="19"/>
                      <a:pt x="58" y="21"/>
                      <a:pt x="50" y="21"/>
                    </a:cubicBezTo>
                    <a:cubicBezTo>
                      <a:pt x="50" y="21"/>
                      <a:pt x="42" y="24"/>
                      <a:pt x="42" y="29"/>
                    </a:cubicBezTo>
                    <a:cubicBezTo>
                      <a:pt x="42" y="29"/>
                      <a:pt x="23" y="34"/>
                      <a:pt x="19" y="27"/>
                    </a:cubicBezTo>
                    <a:cubicBezTo>
                      <a:pt x="19" y="27"/>
                      <a:pt x="9" y="27"/>
                      <a:pt x="9" y="19"/>
                    </a:cubicBezTo>
                    <a:cubicBezTo>
                      <a:pt x="9" y="19"/>
                      <a:pt x="0" y="8"/>
                      <a:pt x="17" y="4"/>
                    </a:cubicBezTo>
                    <a:cubicBezTo>
                      <a:pt x="17" y="4"/>
                      <a:pt x="25" y="4"/>
                      <a:pt x="25"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9" name="Freeform 276">
                <a:extLst>
                  <a:ext uri="{FF2B5EF4-FFF2-40B4-BE49-F238E27FC236}">
                    <a16:creationId xmlns:a16="http://schemas.microsoft.com/office/drawing/2014/main" id="{1EB5A50D-4CE9-467B-A936-99AA1A5E3964}"/>
                  </a:ext>
                </a:extLst>
              </p:cNvPr>
              <p:cNvSpPr>
                <a:spLocks/>
              </p:cNvSpPr>
              <p:nvPr/>
            </p:nvSpPr>
            <p:spPr bwMode="auto">
              <a:xfrm>
                <a:off x="4653" y="2449"/>
                <a:ext cx="8" cy="9"/>
              </a:xfrm>
              <a:custGeom>
                <a:avLst/>
                <a:gdLst>
                  <a:gd name="T0" fmla="*/ 2 w 25"/>
                  <a:gd name="T1" fmla="*/ 22 h 26"/>
                  <a:gd name="T2" fmla="*/ 10 w 25"/>
                  <a:gd name="T3" fmla="*/ 11 h 26"/>
                  <a:gd name="T4" fmla="*/ 20 w 25"/>
                  <a:gd name="T5" fmla="*/ 1 h 26"/>
                  <a:gd name="T6" fmla="*/ 12 w 25"/>
                  <a:gd name="T7" fmla="*/ 13 h 26"/>
                  <a:gd name="T8" fmla="*/ 2 w 25"/>
                  <a:gd name="T9" fmla="*/ 22 h 26"/>
                </a:gdLst>
                <a:ahLst/>
                <a:cxnLst>
                  <a:cxn ang="0">
                    <a:pos x="T0" y="T1"/>
                  </a:cxn>
                  <a:cxn ang="0">
                    <a:pos x="T2" y="T3"/>
                  </a:cxn>
                  <a:cxn ang="0">
                    <a:pos x="T4" y="T5"/>
                  </a:cxn>
                  <a:cxn ang="0">
                    <a:pos x="T6" y="T7"/>
                  </a:cxn>
                  <a:cxn ang="0">
                    <a:pos x="T8" y="T9"/>
                  </a:cxn>
                </a:cxnLst>
                <a:rect l="0" t="0" r="r" b="b"/>
                <a:pathLst>
                  <a:path w="25" h="26">
                    <a:moveTo>
                      <a:pt x="2" y="22"/>
                    </a:moveTo>
                    <a:cubicBezTo>
                      <a:pt x="2" y="22"/>
                      <a:pt x="0" y="13"/>
                      <a:pt x="10" y="11"/>
                    </a:cubicBezTo>
                    <a:cubicBezTo>
                      <a:pt x="10" y="11"/>
                      <a:pt x="8" y="0"/>
                      <a:pt x="20" y="1"/>
                    </a:cubicBezTo>
                    <a:cubicBezTo>
                      <a:pt x="20" y="1"/>
                      <a:pt x="25" y="16"/>
                      <a:pt x="12" y="13"/>
                    </a:cubicBezTo>
                    <a:cubicBezTo>
                      <a:pt x="12" y="13"/>
                      <a:pt x="11" y="26"/>
                      <a:pt x="2"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0" name="Freeform 277">
                <a:extLst>
                  <a:ext uri="{FF2B5EF4-FFF2-40B4-BE49-F238E27FC236}">
                    <a16:creationId xmlns:a16="http://schemas.microsoft.com/office/drawing/2014/main" id="{EA95C19C-761B-4821-8AC4-7F973CFE0F35}"/>
                  </a:ext>
                </a:extLst>
              </p:cNvPr>
              <p:cNvSpPr>
                <a:spLocks/>
              </p:cNvSpPr>
              <p:nvPr/>
            </p:nvSpPr>
            <p:spPr bwMode="auto">
              <a:xfrm>
                <a:off x="4593" y="2330"/>
                <a:ext cx="17" cy="12"/>
              </a:xfrm>
              <a:custGeom>
                <a:avLst/>
                <a:gdLst>
                  <a:gd name="T0" fmla="*/ 3 w 50"/>
                  <a:gd name="T1" fmla="*/ 29 h 37"/>
                  <a:gd name="T2" fmla="*/ 8 w 50"/>
                  <a:gd name="T3" fmla="*/ 21 h 37"/>
                  <a:gd name="T4" fmla="*/ 16 w 50"/>
                  <a:gd name="T5" fmla="*/ 12 h 37"/>
                  <a:gd name="T6" fmla="*/ 22 w 50"/>
                  <a:gd name="T7" fmla="*/ 15 h 37"/>
                  <a:gd name="T8" fmla="*/ 32 w 50"/>
                  <a:gd name="T9" fmla="*/ 11 h 37"/>
                  <a:gd name="T10" fmla="*/ 50 w 50"/>
                  <a:gd name="T11" fmla="*/ 9 h 37"/>
                  <a:gd name="T12" fmla="*/ 25 w 50"/>
                  <a:gd name="T13" fmla="*/ 21 h 37"/>
                  <a:gd name="T14" fmla="*/ 3 w 50"/>
                  <a:gd name="T15" fmla="*/ 29 h 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0" h="37">
                    <a:moveTo>
                      <a:pt x="3" y="29"/>
                    </a:moveTo>
                    <a:cubicBezTo>
                      <a:pt x="3" y="29"/>
                      <a:pt x="0" y="21"/>
                      <a:pt x="8" y="21"/>
                    </a:cubicBezTo>
                    <a:cubicBezTo>
                      <a:pt x="8" y="21"/>
                      <a:pt x="7" y="15"/>
                      <a:pt x="16" y="12"/>
                    </a:cubicBezTo>
                    <a:cubicBezTo>
                      <a:pt x="16" y="12"/>
                      <a:pt x="21" y="11"/>
                      <a:pt x="22" y="15"/>
                    </a:cubicBezTo>
                    <a:cubicBezTo>
                      <a:pt x="22" y="15"/>
                      <a:pt x="25" y="11"/>
                      <a:pt x="32" y="11"/>
                    </a:cubicBezTo>
                    <a:cubicBezTo>
                      <a:pt x="32" y="11"/>
                      <a:pt x="44" y="0"/>
                      <a:pt x="50" y="9"/>
                    </a:cubicBezTo>
                    <a:cubicBezTo>
                      <a:pt x="50" y="9"/>
                      <a:pt x="44" y="25"/>
                      <a:pt x="25" y="21"/>
                    </a:cubicBezTo>
                    <a:cubicBezTo>
                      <a:pt x="25" y="21"/>
                      <a:pt x="9" y="37"/>
                      <a:pt x="3"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1" name="Freeform 278">
                <a:extLst>
                  <a:ext uri="{FF2B5EF4-FFF2-40B4-BE49-F238E27FC236}">
                    <a16:creationId xmlns:a16="http://schemas.microsoft.com/office/drawing/2014/main" id="{C94F4F62-9086-4447-AF43-CD1FFDDBD687}"/>
                  </a:ext>
                </a:extLst>
              </p:cNvPr>
              <p:cNvSpPr>
                <a:spLocks/>
              </p:cNvSpPr>
              <p:nvPr/>
            </p:nvSpPr>
            <p:spPr bwMode="auto">
              <a:xfrm>
                <a:off x="4507" y="2346"/>
                <a:ext cx="6" cy="5"/>
              </a:xfrm>
              <a:custGeom>
                <a:avLst/>
                <a:gdLst>
                  <a:gd name="T0" fmla="*/ 4 w 16"/>
                  <a:gd name="T1" fmla="*/ 12 h 16"/>
                  <a:gd name="T2" fmla="*/ 5 w 16"/>
                  <a:gd name="T3" fmla="*/ 3 h 16"/>
                  <a:gd name="T4" fmla="*/ 13 w 16"/>
                  <a:gd name="T5" fmla="*/ 4 h 16"/>
                  <a:gd name="T6" fmla="*/ 12 w 16"/>
                  <a:gd name="T7" fmla="*/ 13 h 16"/>
                  <a:gd name="T8" fmla="*/ 4 w 16"/>
                  <a:gd name="T9" fmla="*/ 12 h 16"/>
                </a:gdLst>
                <a:ahLst/>
                <a:cxnLst>
                  <a:cxn ang="0">
                    <a:pos x="T0" y="T1"/>
                  </a:cxn>
                  <a:cxn ang="0">
                    <a:pos x="T2" y="T3"/>
                  </a:cxn>
                  <a:cxn ang="0">
                    <a:pos x="T4" y="T5"/>
                  </a:cxn>
                  <a:cxn ang="0">
                    <a:pos x="T6" y="T7"/>
                  </a:cxn>
                  <a:cxn ang="0">
                    <a:pos x="T8" y="T9"/>
                  </a:cxn>
                </a:cxnLst>
                <a:rect l="0" t="0" r="r" b="b"/>
                <a:pathLst>
                  <a:path w="16" h="16">
                    <a:moveTo>
                      <a:pt x="4" y="12"/>
                    </a:moveTo>
                    <a:cubicBezTo>
                      <a:pt x="4" y="12"/>
                      <a:pt x="0" y="8"/>
                      <a:pt x="5" y="3"/>
                    </a:cubicBezTo>
                    <a:cubicBezTo>
                      <a:pt x="5" y="3"/>
                      <a:pt x="12" y="0"/>
                      <a:pt x="13" y="4"/>
                    </a:cubicBezTo>
                    <a:cubicBezTo>
                      <a:pt x="13" y="4"/>
                      <a:pt x="16" y="11"/>
                      <a:pt x="12" y="13"/>
                    </a:cubicBezTo>
                    <a:cubicBezTo>
                      <a:pt x="12" y="13"/>
                      <a:pt x="6" y="16"/>
                      <a:pt x="4"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2" name="Freeform 279">
                <a:extLst>
                  <a:ext uri="{FF2B5EF4-FFF2-40B4-BE49-F238E27FC236}">
                    <a16:creationId xmlns:a16="http://schemas.microsoft.com/office/drawing/2014/main" id="{377374CA-7932-46DA-BFDA-21A8EE2E34F1}"/>
                  </a:ext>
                </a:extLst>
              </p:cNvPr>
              <p:cNvSpPr>
                <a:spLocks/>
              </p:cNvSpPr>
              <p:nvPr/>
            </p:nvSpPr>
            <p:spPr bwMode="auto">
              <a:xfrm>
                <a:off x="5018" y="2660"/>
                <a:ext cx="3" cy="3"/>
              </a:xfrm>
              <a:custGeom>
                <a:avLst/>
                <a:gdLst>
                  <a:gd name="T0" fmla="*/ 1 w 9"/>
                  <a:gd name="T1" fmla="*/ 10 h 11"/>
                  <a:gd name="T2" fmla="*/ 3 w 9"/>
                  <a:gd name="T3" fmla="*/ 1 h 11"/>
                  <a:gd name="T4" fmla="*/ 9 w 9"/>
                  <a:gd name="T5" fmla="*/ 7 h 11"/>
                  <a:gd name="T6" fmla="*/ 1 w 9"/>
                  <a:gd name="T7" fmla="*/ 10 h 11"/>
                </a:gdLst>
                <a:ahLst/>
                <a:cxnLst>
                  <a:cxn ang="0">
                    <a:pos x="T0" y="T1"/>
                  </a:cxn>
                  <a:cxn ang="0">
                    <a:pos x="T2" y="T3"/>
                  </a:cxn>
                  <a:cxn ang="0">
                    <a:pos x="T4" y="T5"/>
                  </a:cxn>
                  <a:cxn ang="0">
                    <a:pos x="T6" y="T7"/>
                  </a:cxn>
                </a:cxnLst>
                <a:rect l="0" t="0" r="r" b="b"/>
                <a:pathLst>
                  <a:path w="9" h="11">
                    <a:moveTo>
                      <a:pt x="1" y="10"/>
                    </a:moveTo>
                    <a:cubicBezTo>
                      <a:pt x="1" y="10"/>
                      <a:pt x="0" y="3"/>
                      <a:pt x="3" y="1"/>
                    </a:cubicBezTo>
                    <a:cubicBezTo>
                      <a:pt x="3" y="1"/>
                      <a:pt x="9" y="0"/>
                      <a:pt x="9" y="7"/>
                    </a:cubicBezTo>
                    <a:cubicBezTo>
                      <a:pt x="9" y="7"/>
                      <a:pt x="9" y="11"/>
                      <a:pt x="1"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3" name="Freeform 280">
                <a:extLst>
                  <a:ext uri="{FF2B5EF4-FFF2-40B4-BE49-F238E27FC236}">
                    <a16:creationId xmlns:a16="http://schemas.microsoft.com/office/drawing/2014/main" id="{B131FF29-3BDF-448A-968A-DFD0B8614FAD}"/>
                  </a:ext>
                </a:extLst>
              </p:cNvPr>
              <p:cNvSpPr>
                <a:spLocks/>
              </p:cNvSpPr>
              <p:nvPr/>
            </p:nvSpPr>
            <p:spPr bwMode="auto">
              <a:xfrm>
                <a:off x="5026" y="2651"/>
                <a:ext cx="43" cy="74"/>
              </a:xfrm>
              <a:custGeom>
                <a:avLst/>
                <a:gdLst>
                  <a:gd name="T0" fmla="*/ 38 w 132"/>
                  <a:gd name="T1" fmla="*/ 12 h 225"/>
                  <a:gd name="T2" fmla="*/ 23 w 132"/>
                  <a:gd name="T3" fmla="*/ 9 h 225"/>
                  <a:gd name="T4" fmla="*/ 33 w 132"/>
                  <a:gd name="T5" fmla="*/ 2 h 225"/>
                  <a:gd name="T6" fmla="*/ 49 w 132"/>
                  <a:gd name="T7" fmla="*/ 19 h 225"/>
                  <a:gd name="T8" fmla="*/ 67 w 132"/>
                  <a:gd name="T9" fmla="*/ 48 h 225"/>
                  <a:gd name="T10" fmla="*/ 86 w 132"/>
                  <a:gd name="T11" fmla="*/ 75 h 225"/>
                  <a:gd name="T12" fmla="*/ 93 w 132"/>
                  <a:gd name="T13" fmla="*/ 90 h 225"/>
                  <a:gd name="T14" fmla="*/ 118 w 132"/>
                  <a:gd name="T15" fmla="*/ 174 h 225"/>
                  <a:gd name="T16" fmla="*/ 63 w 132"/>
                  <a:gd name="T17" fmla="*/ 216 h 225"/>
                  <a:gd name="T18" fmla="*/ 38 w 132"/>
                  <a:gd name="T19" fmla="*/ 215 h 225"/>
                  <a:gd name="T20" fmla="*/ 23 w 132"/>
                  <a:gd name="T21" fmla="*/ 197 h 225"/>
                  <a:gd name="T22" fmla="*/ 18 w 132"/>
                  <a:gd name="T23" fmla="*/ 176 h 225"/>
                  <a:gd name="T24" fmla="*/ 15 w 132"/>
                  <a:gd name="T25" fmla="*/ 145 h 225"/>
                  <a:gd name="T26" fmla="*/ 11 w 132"/>
                  <a:gd name="T27" fmla="*/ 114 h 225"/>
                  <a:gd name="T28" fmla="*/ 10 w 132"/>
                  <a:gd name="T29" fmla="*/ 102 h 225"/>
                  <a:gd name="T30" fmla="*/ 10 w 132"/>
                  <a:gd name="T31" fmla="*/ 96 h 225"/>
                  <a:gd name="T32" fmla="*/ 13 w 132"/>
                  <a:gd name="T33" fmla="*/ 86 h 225"/>
                  <a:gd name="T34" fmla="*/ 20 w 132"/>
                  <a:gd name="T35" fmla="*/ 67 h 225"/>
                  <a:gd name="T36" fmla="*/ 23 w 132"/>
                  <a:gd name="T37" fmla="*/ 47 h 225"/>
                  <a:gd name="T38" fmla="*/ 30 w 132"/>
                  <a:gd name="T39" fmla="*/ 39 h 225"/>
                  <a:gd name="T40" fmla="*/ 28 w 132"/>
                  <a:gd name="T41" fmla="*/ 32 h 225"/>
                  <a:gd name="T42" fmla="*/ 31 w 132"/>
                  <a:gd name="T43" fmla="*/ 22 h 225"/>
                  <a:gd name="T44" fmla="*/ 38 w 132"/>
                  <a:gd name="T45" fmla="*/ 12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32" h="225">
                    <a:moveTo>
                      <a:pt x="38" y="12"/>
                    </a:moveTo>
                    <a:cubicBezTo>
                      <a:pt x="38" y="12"/>
                      <a:pt x="23" y="14"/>
                      <a:pt x="23" y="9"/>
                    </a:cubicBezTo>
                    <a:cubicBezTo>
                      <a:pt x="23" y="9"/>
                      <a:pt x="12" y="0"/>
                      <a:pt x="33" y="2"/>
                    </a:cubicBezTo>
                    <a:cubicBezTo>
                      <a:pt x="33" y="2"/>
                      <a:pt x="44" y="8"/>
                      <a:pt x="49" y="19"/>
                    </a:cubicBezTo>
                    <a:cubicBezTo>
                      <a:pt x="49" y="19"/>
                      <a:pt x="66" y="24"/>
                      <a:pt x="67" y="48"/>
                    </a:cubicBezTo>
                    <a:cubicBezTo>
                      <a:pt x="67" y="48"/>
                      <a:pt x="84" y="53"/>
                      <a:pt x="86" y="75"/>
                    </a:cubicBezTo>
                    <a:cubicBezTo>
                      <a:pt x="86" y="75"/>
                      <a:pt x="93" y="78"/>
                      <a:pt x="93" y="90"/>
                    </a:cubicBezTo>
                    <a:cubicBezTo>
                      <a:pt x="93" y="90"/>
                      <a:pt x="132" y="132"/>
                      <a:pt x="118" y="174"/>
                    </a:cubicBezTo>
                    <a:cubicBezTo>
                      <a:pt x="118" y="174"/>
                      <a:pt x="119" y="201"/>
                      <a:pt x="63" y="216"/>
                    </a:cubicBezTo>
                    <a:cubicBezTo>
                      <a:pt x="63" y="216"/>
                      <a:pt x="49" y="225"/>
                      <a:pt x="38" y="215"/>
                    </a:cubicBezTo>
                    <a:cubicBezTo>
                      <a:pt x="38" y="215"/>
                      <a:pt x="23" y="218"/>
                      <a:pt x="23" y="197"/>
                    </a:cubicBezTo>
                    <a:cubicBezTo>
                      <a:pt x="23" y="197"/>
                      <a:pt x="17" y="187"/>
                      <a:pt x="18" y="176"/>
                    </a:cubicBezTo>
                    <a:cubicBezTo>
                      <a:pt x="18" y="176"/>
                      <a:pt x="13" y="172"/>
                      <a:pt x="15" y="145"/>
                    </a:cubicBezTo>
                    <a:cubicBezTo>
                      <a:pt x="15" y="145"/>
                      <a:pt x="9" y="139"/>
                      <a:pt x="11" y="114"/>
                    </a:cubicBezTo>
                    <a:cubicBezTo>
                      <a:pt x="11" y="114"/>
                      <a:pt x="0" y="108"/>
                      <a:pt x="10" y="102"/>
                    </a:cubicBezTo>
                    <a:cubicBezTo>
                      <a:pt x="10" y="96"/>
                      <a:pt x="10" y="96"/>
                      <a:pt x="10" y="96"/>
                    </a:cubicBezTo>
                    <a:cubicBezTo>
                      <a:pt x="10" y="96"/>
                      <a:pt x="3" y="86"/>
                      <a:pt x="13" y="86"/>
                    </a:cubicBezTo>
                    <a:cubicBezTo>
                      <a:pt x="13" y="86"/>
                      <a:pt x="11" y="67"/>
                      <a:pt x="20" y="67"/>
                    </a:cubicBezTo>
                    <a:cubicBezTo>
                      <a:pt x="20" y="67"/>
                      <a:pt x="18" y="48"/>
                      <a:pt x="23" y="47"/>
                    </a:cubicBezTo>
                    <a:cubicBezTo>
                      <a:pt x="23" y="47"/>
                      <a:pt x="23" y="39"/>
                      <a:pt x="30" y="39"/>
                    </a:cubicBezTo>
                    <a:cubicBezTo>
                      <a:pt x="30" y="39"/>
                      <a:pt x="36" y="36"/>
                      <a:pt x="28" y="32"/>
                    </a:cubicBezTo>
                    <a:cubicBezTo>
                      <a:pt x="28" y="32"/>
                      <a:pt x="16" y="27"/>
                      <a:pt x="31" y="22"/>
                    </a:cubicBezTo>
                    <a:cubicBezTo>
                      <a:pt x="31" y="22"/>
                      <a:pt x="52" y="24"/>
                      <a:pt x="38"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4" name="Freeform 281">
                <a:extLst>
                  <a:ext uri="{FF2B5EF4-FFF2-40B4-BE49-F238E27FC236}">
                    <a16:creationId xmlns:a16="http://schemas.microsoft.com/office/drawing/2014/main" id="{358F3AAE-3571-4F83-8F9B-EEA9B5C7BA0D}"/>
                  </a:ext>
                </a:extLst>
              </p:cNvPr>
              <p:cNvSpPr>
                <a:spLocks/>
              </p:cNvSpPr>
              <p:nvPr/>
            </p:nvSpPr>
            <p:spPr bwMode="auto">
              <a:xfrm>
                <a:off x="5227" y="2413"/>
                <a:ext cx="7" cy="9"/>
              </a:xfrm>
              <a:custGeom>
                <a:avLst/>
                <a:gdLst>
                  <a:gd name="T0" fmla="*/ 5 w 19"/>
                  <a:gd name="T1" fmla="*/ 29 h 30"/>
                  <a:gd name="T2" fmla="*/ 9 w 19"/>
                  <a:gd name="T3" fmla="*/ 9 h 30"/>
                  <a:gd name="T4" fmla="*/ 15 w 19"/>
                  <a:gd name="T5" fmla="*/ 14 h 30"/>
                  <a:gd name="T6" fmla="*/ 12 w 19"/>
                  <a:gd name="T7" fmla="*/ 25 h 30"/>
                  <a:gd name="T8" fmla="*/ 5 w 19"/>
                  <a:gd name="T9" fmla="*/ 29 h 30"/>
                </a:gdLst>
                <a:ahLst/>
                <a:cxnLst>
                  <a:cxn ang="0">
                    <a:pos x="T0" y="T1"/>
                  </a:cxn>
                  <a:cxn ang="0">
                    <a:pos x="T2" y="T3"/>
                  </a:cxn>
                  <a:cxn ang="0">
                    <a:pos x="T4" y="T5"/>
                  </a:cxn>
                  <a:cxn ang="0">
                    <a:pos x="T6" y="T7"/>
                  </a:cxn>
                  <a:cxn ang="0">
                    <a:pos x="T8" y="T9"/>
                  </a:cxn>
                </a:cxnLst>
                <a:rect l="0" t="0" r="r" b="b"/>
                <a:pathLst>
                  <a:path w="19" h="30">
                    <a:moveTo>
                      <a:pt x="5" y="29"/>
                    </a:moveTo>
                    <a:cubicBezTo>
                      <a:pt x="5" y="29"/>
                      <a:pt x="0" y="0"/>
                      <a:pt x="9" y="9"/>
                    </a:cubicBezTo>
                    <a:cubicBezTo>
                      <a:pt x="9" y="9"/>
                      <a:pt x="15" y="9"/>
                      <a:pt x="15" y="14"/>
                    </a:cubicBezTo>
                    <a:cubicBezTo>
                      <a:pt x="15" y="14"/>
                      <a:pt x="19" y="24"/>
                      <a:pt x="12" y="25"/>
                    </a:cubicBezTo>
                    <a:cubicBezTo>
                      <a:pt x="12" y="25"/>
                      <a:pt x="9" y="30"/>
                      <a:pt x="5"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5" name="Freeform 282">
                <a:extLst>
                  <a:ext uri="{FF2B5EF4-FFF2-40B4-BE49-F238E27FC236}">
                    <a16:creationId xmlns:a16="http://schemas.microsoft.com/office/drawing/2014/main" id="{074C4AC3-3A7A-402F-8EB7-E78D7DE24CA1}"/>
                  </a:ext>
                </a:extLst>
              </p:cNvPr>
              <p:cNvSpPr>
                <a:spLocks/>
              </p:cNvSpPr>
              <p:nvPr/>
            </p:nvSpPr>
            <p:spPr bwMode="auto">
              <a:xfrm>
                <a:off x="5234" y="2414"/>
                <a:ext cx="3" cy="3"/>
              </a:xfrm>
              <a:custGeom>
                <a:avLst/>
                <a:gdLst>
                  <a:gd name="T0" fmla="*/ 3 w 10"/>
                  <a:gd name="T1" fmla="*/ 6 h 11"/>
                  <a:gd name="T2" fmla="*/ 8 w 10"/>
                  <a:gd name="T3" fmla="*/ 1 h 11"/>
                  <a:gd name="T4" fmla="*/ 3 w 10"/>
                  <a:gd name="T5" fmla="*/ 6 h 11"/>
                </a:gdLst>
                <a:ahLst/>
                <a:cxnLst>
                  <a:cxn ang="0">
                    <a:pos x="T0" y="T1"/>
                  </a:cxn>
                  <a:cxn ang="0">
                    <a:pos x="T2" y="T3"/>
                  </a:cxn>
                  <a:cxn ang="0">
                    <a:pos x="T4" y="T5"/>
                  </a:cxn>
                </a:cxnLst>
                <a:rect l="0" t="0" r="r" b="b"/>
                <a:pathLst>
                  <a:path w="10" h="11">
                    <a:moveTo>
                      <a:pt x="3" y="6"/>
                    </a:moveTo>
                    <a:cubicBezTo>
                      <a:pt x="3" y="6"/>
                      <a:pt x="0" y="0"/>
                      <a:pt x="8" y="1"/>
                    </a:cubicBezTo>
                    <a:cubicBezTo>
                      <a:pt x="8" y="1"/>
                      <a:pt x="10" y="11"/>
                      <a:pt x="3"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6" name="Freeform 283">
                <a:extLst>
                  <a:ext uri="{FF2B5EF4-FFF2-40B4-BE49-F238E27FC236}">
                    <a16:creationId xmlns:a16="http://schemas.microsoft.com/office/drawing/2014/main" id="{0B28EED2-31D9-4A5C-B767-2C95444445AD}"/>
                  </a:ext>
                </a:extLst>
              </p:cNvPr>
              <p:cNvSpPr>
                <a:spLocks/>
              </p:cNvSpPr>
              <p:nvPr/>
            </p:nvSpPr>
            <p:spPr bwMode="auto">
              <a:xfrm>
                <a:off x="5198" y="2387"/>
                <a:ext cx="7" cy="3"/>
              </a:xfrm>
              <a:custGeom>
                <a:avLst/>
                <a:gdLst>
                  <a:gd name="T0" fmla="*/ 7 w 22"/>
                  <a:gd name="T1" fmla="*/ 3 h 9"/>
                  <a:gd name="T2" fmla="*/ 22 w 22"/>
                  <a:gd name="T3" fmla="*/ 3 h 9"/>
                  <a:gd name="T4" fmla="*/ 16 w 22"/>
                  <a:gd name="T5" fmla="*/ 9 h 9"/>
                  <a:gd name="T6" fmla="*/ 7 w 22"/>
                  <a:gd name="T7" fmla="*/ 3 h 9"/>
                </a:gdLst>
                <a:ahLst/>
                <a:cxnLst>
                  <a:cxn ang="0">
                    <a:pos x="T0" y="T1"/>
                  </a:cxn>
                  <a:cxn ang="0">
                    <a:pos x="T2" y="T3"/>
                  </a:cxn>
                  <a:cxn ang="0">
                    <a:pos x="T4" y="T5"/>
                  </a:cxn>
                  <a:cxn ang="0">
                    <a:pos x="T6" y="T7"/>
                  </a:cxn>
                </a:cxnLst>
                <a:rect l="0" t="0" r="r" b="b"/>
                <a:pathLst>
                  <a:path w="22" h="9">
                    <a:moveTo>
                      <a:pt x="7" y="3"/>
                    </a:moveTo>
                    <a:cubicBezTo>
                      <a:pt x="7" y="3"/>
                      <a:pt x="19" y="0"/>
                      <a:pt x="22" y="3"/>
                    </a:cubicBezTo>
                    <a:cubicBezTo>
                      <a:pt x="22" y="3"/>
                      <a:pt x="20" y="9"/>
                      <a:pt x="16" y="9"/>
                    </a:cubicBezTo>
                    <a:cubicBezTo>
                      <a:pt x="16" y="9"/>
                      <a:pt x="0" y="7"/>
                      <a:pt x="7"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7" name="Freeform 284">
                <a:extLst>
                  <a:ext uri="{FF2B5EF4-FFF2-40B4-BE49-F238E27FC236}">
                    <a16:creationId xmlns:a16="http://schemas.microsoft.com/office/drawing/2014/main" id="{88B24FF7-6CE3-4A00-8CDE-7BEBCFF5EEF0}"/>
                  </a:ext>
                </a:extLst>
              </p:cNvPr>
              <p:cNvSpPr>
                <a:spLocks/>
              </p:cNvSpPr>
              <p:nvPr/>
            </p:nvSpPr>
            <p:spPr bwMode="auto">
              <a:xfrm>
                <a:off x="5259" y="2454"/>
                <a:ext cx="9" cy="8"/>
              </a:xfrm>
              <a:custGeom>
                <a:avLst/>
                <a:gdLst>
                  <a:gd name="T0" fmla="*/ 10 w 27"/>
                  <a:gd name="T1" fmla="*/ 4 h 26"/>
                  <a:gd name="T2" fmla="*/ 6 w 27"/>
                  <a:gd name="T3" fmla="*/ 12 h 26"/>
                  <a:gd name="T4" fmla="*/ 27 w 27"/>
                  <a:gd name="T5" fmla="*/ 24 h 26"/>
                  <a:gd name="T6" fmla="*/ 10 w 27"/>
                  <a:gd name="T7" fmla="*/ 4 h 26"/>
                </a:gdLst>
                <a:ahLst/>
                <a:cxnLst>
                  <a:cxn ang="0">
                    <a:pos x="T0" y="T1"/>
                  </a:cxn>
                  <a:cxn ang="0">
                    <a:pos x="T2" y="T3"/>
                  </a:cxn>
                  <a:cxn ang="0">
                    <a:pos x="T4" y="T5"/>
                  </a:cxn>
                  <a:cxn ang="0">
                    <a:pos x="T6" y="T7"/>
                  </a:cxn>
                </a:cxnLst>
                <a:rect l="0" t="0" r="r" b="b"/>
                <a:pathLst>
                  <a:path w="27" h="26">
                    <a:moveTo>
                      <a:pt x="10" y="4"/>
                    </a:moveTo>
                    <a:cubicBezTo>
                      <a:pt x="10" y="4"/>
                      <a:pt x="0" y="0"/>
                      <a:pt x="6" y="12"/>
                    </a:cubicBezTo>
                    <a:cubicBezTo>
                      <a:pt x="6" y="12"/>
                      <a:pt x="4" y="26"/>
                      <a:pt x="27" y="24"/>
                    </a:cubicBezTo>
                    <a:cubicBezTo>
                      <a:pt x="27" y="24"/>
                      <a:pt x="18" y="8"/>
                      <a:pt x="1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8" name="Freeform 285">
                <a:extLst>
                  <a:ext uri="{FF2B5EF4-FFF2-40B4-BE49-F238E27FC236}">
                    <a16:creationId xmlns:a16="http://schemas.microsoft.com/office/drawing/2014/main" id="{4A2A46CD-21BE-42EA-9B50-3421249DD4D8}"/>
                  </a:ext>
                </a:extLst>
              </p:cNvPr>
              <p:cNvSpPr>
                <a:spLocks/>
              </p:cNvSpPr>
              <p:nvPr/>
            </p:nvSpPr>
            <p:spPr bwMode="auto">
              <a:xfrm>
                <a:off x="5272" y="2481"/>
                <a:ext cx="5" cy="5"/>
              </a:xfrm>
              <a:custGeom>
                <a:avLst/>
                <a:gdLst>
                  <a:gd name="T0" fmla="*/ 7 w 18"/>
                  <a:gd name="T1" fmla="*/ 14 h 14"/>
                  <a:gd name="T2" fmla="*/ 7 w 18"/>
                  <a:gd name="T3" fmla="*/ 3 h 14"/>
                  <a:gd name="T4" fmla="*/ 13 w 18"/>
                  <a:gd name="T5" fmla="*/ 4 h 14"/>
                  <a:gd name="T6" fmla="*/ 7 w 18"/>
                  <a:gd name="T7" fmla="*/ 14 h 14"/>
                </a:gdLst>
                <a:ahLst/>
                <a:cxnLst>
                  <a:cxn ang="0">
                    <a:pos x="T0" y="T1"/>
                  </a:cxn>
                  <a:cxn ang="0">
                    <a:pos x="T2" y="T3"/>
                  </a:cxn>
                  <a:cxn ang="0">
                    <a:pos x="T4" y="T5"/>
                  </a:cxn>
                  <a:cxn ang="0">
                    <a:pos x="T6" y="T7"/>
                  </a:cxn>
                </a:cxnLst>
                <a:rect l="0" t="0" r="r" b="b"/>
                <a:pathLst>
                  <a:path w="18" h="14">
                    <a:moveTo>
                      <a:pt x="7" y="14"/>
                    </a:moveTo>
                    <a:cubicBezTo>
                      <a:pt x="7" y="14"/>
                      <a:pt x="0" y="6"/>
                      <a:pt x="7" y="3"/>
                    </a:cubicBezTo>
                    <a:cubicBezTo>
                      <a:pt x="7" y="3"/>
                      <a:pt x="13" y="0"/>
                      <a:pt x="13" y="4"/>
                    </a:cubicBezTo>
                    <a:cubicBezTo>
                      <a:pt x="13" y="4"/>
                      <a:pt x="18" y="14"/>
                      <a:pt x="7"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03" name="Group 487">
              <a:extLst>
                <a:ext uri="{FF2B5EF4-FFF2-40B4-BE49-F238E27FC236}">
                  <a16:creationId xmlns:a16="http://schemas.microsoft.com/office/drawing/2014/main" id="{DF231C5F-A58C-4AA9-B79F-5024226A6D28}"/>
                </a:ext>
              </a:extLst>
            </p:cNvPr>
            <p:cNvGrpSpPr>
              <a:grpSpLocks/>
            </p:cNvGrpSpPr>
            <p:nvPr/>
          </p:nvGrpSpPr>
          <p:grpSpPr bwMode="auto">
            <a:xfrm>
              <a:off x="8335963" y="3502025"/>
              <a:ext cx="2470150" cy="2555875"/>
              <a:chOff x="5251" y="2206"/>
              <a:chExt cx="1556" cy="1610"/>
            </a:xfrm>
            <a:grpFill/>
          </p:grpSpPr>
          <p:sp>
            <p:nvSpPr>
              <p:cNvPr id="359" name="Freeform 287">
                <a:extLst>
                  <a:ext uri="{FF2B5EF4-FFF2-40B4-BE49-F238E27FC236}">
                    <a16:creationId xmlns:a16="http://schemas.microsoft.com/office/drawing/2014/main" id="{8A857B6C-68C8-4E19-BC3F-818F1A86055D}"/>
                  </a:ext>
                </a:extLst>
              </p:cNvPr>
              <p:cNvSpPr>
                <a:spLocks/>
              </p:cNvSpPr>
              <p:nvPr/>
            </p:nvSpPr>
            <p:spPr bwMode="auto">
              <a:xfrm>
                <a:off x="5251" y="2630"/>
                <a:ext cx="5" cy="9"/>
              </a:xfrm>
              <a:custGeom>
                <a:avLst/>
                <a:gdLst>
                  <a:gd name="T0" fmla="*/ 4 w 16"/>
                  <a:gd name="T1" fmla="*/ 25 h 28"/>
                  <a:gd name="T2" fmla="*/ 4 w 16"/>
                  <a:gd name="T3" fmla="*/ 5 h 28"/>
                  <a:gd name="T4" fmla="*/ 13 w 16"/>
                  <a:gd name="T5" fmla="*/ 5 h 28"/>
                  <a:gd name="T6" fmla="*/ 12 w 16"/>
                  <a:gd name="T7" fmla="*/ 25 h 28"/>
                  <a:gd name="T8" fmla="*/ 4 w 16"/>
                  <a:gd name="T9" fmla="*/ 25 h 28"/>
                </a:gdLst>
                <a:ahLst/>
                <a:cxnLst>
                  <a:cxn ang="0">
                    <a:pos x="T0" y="T1"/>
                  </a:cxn>
                  <a:cxn ang="0">
                    <a:pos x="T2" y="T3"/>
                  </a:cxn>
                  <a:cxn ang="0">
                    <a:pos x="T4" y="T5"/>
                  </a:cxn>
                  <a:cxn ang="0">
                    <a:pos x="T6" y="T7"/>
                  </a:cxn>
                  <a:cxn ang="0">
                    <a:pos x="T8" y="T9"/>
                  </a:cxn>
                </a:cxnLst>
                <a:rect l="0" t="0" r="r" b="b"/>
                <a:pathLst>
                  <a:path w="16" h="28">
                    <a:moveTo>
                      <a:pt x="4" y="25"/>
                    </a:moveTo>
                    <a:cubicBezTo>
                      <a:pt x="4" y="25"/>
                      <a:pt x="0" y="12"/>
                      <a:pt x="4" y="5"/>
                    </a:cubicBezTo>
                    <a:cubicBezTo>
                      <a:pt x="4" y="5"/>
                      <a:pt x="10" y="0"/>
                      <a:pt x="13" y="5"/>
                    </a:cubicBezTo>
                    <a:cubicBezTo>
                      <a:pt x="13" y="5"/>
                      <a:pt x="16" y="21"/>
                      <a:pt x="12" y="25"/>
                    </a:cubicBezTo>
                    <a:cubicBezTo>
                      <a:pt x="12" y="25"/>
                      <a:pt x="6" y="28"/>
                      <a:pt x="4"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0" name="Freeform 288">
                <a:extLst>
                  <a:ext uri="{FF2B5EF4-FFF2-40B4-BE49-F238E27FC236}">
                    <a16:creationId xmlns:a16="http://schemas.microsoft.com/office/drawing/2014/main" id="{3AB1BC08-1759-4F9C-9A6E-7A2ACB4DF857}"/>
                  </a:ext>
                </a:extLst>
              </p:cNvPr>
              <p:cNvSpPr>
                <a:spLocks/>
              </p:cNvSpPr>
              <p:nvPr/>
            </p:nvSpPr>
            <p:spPr bwMode="auto">
              <a:xfrm>
                <a:off x="5254" y="2606"/>
                <a:ext cx="7" cy="14"/>
              </a:xfrm>
              <a:custGeom>
                <a:avLst/>
                <a:gdLst>
                  <a:gd name="T0" fmla="*/ 8 w 21"/>
                  <a:gd name="T1" fmla="*/ 32 h 41"/>
                  <a:gd name="T2" fmla="*/ 7 w 21"/>
                  <a:gd name="T3" fmla="*/ 17 h 41"/>
                  <a:gd name="T4" fmla="*/ 11 w 21"/>
                  <a:gd name="T5" fmla="*/ 3 h 41"/>
                  <a:gd name="T6" fmla="*/ 15 w 21"/>
                  <a:gd name="T7" fmla="*/ 17 h 41"/>
                  <a:gd name="T8" fmla="*/ 8 w 21"/>
                  <a:gd name="T9" fmla="*/ 32 h 41"/>
                </a:gdLst>
                <a:ahLst/>
                <a:cxnLst>
                  <a:cxn ang="0">
                    <a:pos x="T0" y="T1"/>
                  </a:cxn>
                  <a:cxn ang="0">
                    <a:pos x="T2" y="T3"/>
                  </a:cxn>
                  <a:cxn ang="0">
                    <a:pos x="T4" y="T5"/>
                  </a:cxn>
                  <a:cxn ang="0">
                    <a:pos x="T6" y="T7"/>
                  </a:cxn>
                  <a:cxn ang="0">
                    <a:pos x="T8" y="T9"/>
                  </a:cxn>
                </a:cxnLst>
                <a:rect l="0" t="0" r="r" b="b"/>
                <a:pathLst>
                  <a:path w="21" h="41">
                    <a:moveTo>
                      <a:pt x="8" y="32"/>
                    </a:moveTo>
                    <a:cubicBezTo>
                      <a:pt x="8" y="32"/>
                      <a:pt x="0" y="22"/>
                      <a:pt x="7" y="17"/>
                    </a:cubicBezTo>
                    <a:cubicBezTo>
                      <a:pt x="7" y="17"/>
                      <a:pt x="9" y="3"/>
                      <a:pt x="11" y="3"/>
                    </a:cubicBezTo>
                    <a:cubicBezTo>
                      <a:pt x="11" y="3"/>
                      <a:pt x="16" y="0"/>
                      <a:pt x="15" y="17"/>
                    </a:cubicBezTo>
                    <a:cubicBezTo>
                      <a:pt x="15" y="17"/>
                      <a:pt x="21" y="41"/>
                      <a:pt x="8" y="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1" name="Freeform 289">
                <a:extLst>
                  <a:ext uri="{FF2B5EF4-FFF2-40B4-BE49-F238E27FC236}">
                    <a16:creationId xmlns:a16="http://schemas.microsoft.com/office/drawing/2014/main" id="{642E96D3-ED1A-4E1E-A99A-90F753621D56}"/>
                  </a:ext>
                </a:extLst>
              </p:cNvPr>
              <p:cNvSpPr>
                <a:spLocks/>
              </p:cNvSpPr>
              <p:nvPr/>
            </p:nvSpPr>
            <p:spPr bwMode="auto">
              <a:xfrm>
                <a:off x="5257" y="2592"/>
                <a:ext cx="6" cy="15"/>
              </a:xfrm>
              <a:custGeom>
                <a:avLst/>
                <a:gdLst>
                  <a:gd name="T0" fmla="*/ 4 w 18"/>
                  <a:gd name="T1" fmla="*/ 39 h 44"/>
                  <a:gd name="T2" fmla="*/ 8 w 18"/>
                  <a:gd name="T3" fmla="*/ 21 h 44"/>
                  <a:gd name="T4" fmla="*/ 5 w 18"/>
                  <a:gd name="T5" fmla="*/ 16 h 44"/>
                  <a:gd name="T6" fmla="*/ 7 w 18"/>
                  <a:gd name="T7" fmla="*/ 9 h 44"/>
                  <a:gd name="T8" fmla="*/ 17 w 18"/>
                  <a:gd name="T9" fmla="*/ 8 h 44"/>
                  <a:gd name="T10" fmla="*/ 15 w 18"/>
                  <a:gd name="T11" fmla="*/ 31 h 44"/>
                  <a:gd name="T12" fmla="*/ 11 w 18"/>
                  <a:gd name="T13" fmla="*/ 39 h 44"/>
                  <a:gd name="T14" fmla="*/ 4 w 18"/>
                  <a:gd name="T15" fmla="*/ 39 h 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44">
                    <a:moveTo>
                      <a:pt x="4" y="39"/>
                    </a:moveTo>
                    <a:cubicBezTo>
                      <a:pt x="4" y="39"/>
                      <a:pt x="0" y="20"/>
                      <a:pt x="8" y="21"/>
                    </a:cubicBezTo>
                    <a:cubicBezTo>
                      <a:pt x="8" y="21"/>
                      <a:pt x="10" y="16"/>
                      <a:pt x="5" y="16"/>
                    </a:cubicBezTo>
                    <a:cubicBezTo>
                      <a:pt x="5" y="16"/>
                      <a:pt x="0" y="10"/>
                      <a:pt x="7" y="9"/>
                    </a:cubicBezTo>
                    <a:cubicBezTo>
                      <a:pt x="7" y="9"/>
                      <a:pt x="13" y="0"/>
                      <a:pt x="17" y="8"/>
                    </a:cubicBezTo>
                    <a:cubicBezTo>
                      <a:pt x="17" y="8"/>
                      <a:pt x="18" y="31"/>
                      <a:pt x="15" y="31"/>
                    </a:cubicBezTo>
                    <a:cubicBezTo>
                      <a:pt x="15" y="31"/>
                      <a:pt x="11" y="35"/>
                      <a:pt x="11" y="39"/>
                    </a:cubicBezTo>
                    <a:cubicBezTo>
                      <a:pt x="11" y="39"/>
                      <a:pt x="8" y="44"/>
                      <a:pt x="4"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2" name="Freeform 290">
                <a:extLst>
                  <a:ext uri="{FF2B5EF4-FFF2-40B4-BE49-F238E27FC236}">
                    <a16:creationId xmlns:a16="http://schemas.microsoft.com/office/drawing/2014/main" id="{415D8F93-7F94-4B9B-9BBE-45CD2E30785C}"/>
                  </a:ext>
                </a:extLst>
              </p:cNvPr>
              <p:cNvSpPr>
                <a:spLocks/>
              </p:cNvSpPr>
              <p:nvPr/>
            </p:nvSpPr>
            <p:spPr bwMode="auto">
              <a:xfrm>
                <a:off x="5259" y="2582"/>
                <a:ext cx="6" cy="11"/>
              </a:xfrm>
              <a:custGeom>
                <a:avLst/>
                <a:gdLst>
                  <a:gd name="T0" fmla="*/ 3 w 18"/>
                  <a:gd name="T1" fmla="*/ 29 h 33"/>
                  <a:gd name="T2" fmla="*/ 7 w 18"/>
                  <a:gd name="T3" fmla="*/ 16 h 33"/>
                  <a:gd name="T4" fmla="*/ 14 w 18"/>
                  <a:gd name="T5" fmla="*/ 6 h 33"/>
                  <a:gd name="T6" fmla="*/ 14 w 18"/>
                  <a:gd name="T7" fmla="*/ 29 h 33"/>
                  <a:gd name="T8" fmla="*/ 3 w 18"/>
                  <a:gd name="T9" fmla="*/ 29 h 33"/>
                </a:gdLst>
                <a:ahLst/>
                <a:cxnLst>
                  <a:cxn ang="0">
                    <a:pos x="T0" y="T1"/>
                  </a:cxn>
                  <a:cxn ang="0">
                    <a:pos x="T2" y="T3"/>
                  </a:cxn>
                  <a:cxn ang="0">
                    <a:pos x="T4" y="T5"/>
                  </a:cxn>
                  <a:cxn ang="0">
                    <a:pos x="T6" y="T7"/>
                  </a:cxn>
                  <a:cxn ang="0">
                    <a:pos x="T8" y="T9"/>
                  </a:cxn>
                </a:cxnLst>
                <a:rect l="0" t="0" r="r" b="b"/>
                <a:pathLst>
                  <a:path w="18" h="33">
                    <a:moveTo>
                      <a:pt x="3" y="29"/>
                    </a:moveTo>
                    <a:cubicBezTo>
                      <a:pt x="3" y="29"/>
                      <a:pt x="0" y="17"/>
                      <a:pt x="7" y="16"/>
                    </a:cubicBezTo>
                    <a:cubicBezTo>
                      <a:pt x="7" y="16"/>
                      <a:pt x="6" y="0"/>
                      <a:pt x="14" y="6"/>
                    </a:cubicBezTo>
                    <a:cubicBezTo>
                      <a:pt x="14" y="6"/>
                      <a:pt x="18" y="27"/>
                      <a:pt x="14" y="29"/>
                    </a:cubicBezTo>
                    <a:cubicBezTo>
                      <a:pt x="14" y="29"/>
                      <a:pt x="7" y="33"/>
                      <a:pt x="3"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3" name="Freeform 291">
                <a:extLst>
                  <a:ext uri="{FF2B5EF4-FFF2-40B4-BE49-F238E27FC236}">
                    <a16:creationId xmlns:a16="http://schemas.microsoft.com/office/drawing/2014/main" id="{581C2A25-1406-406B-A75E-BA8520AE87C0}"/>
                  </a:ext>
                </a:extLst>
              </p:cNvPr>
              <p:cNvSpPr>
                <a:spLocks/>
              </p:cNvSpPr>
              <p:nvPr/>
            </p:nvSpPr>
            <p:spPr bwMode="auto">
              <a:xfrm>
                <a:off x="5354" y="2599"/>
                <a:ext cx="8" cy="10"/>
              </a:xfrm>
              <a:custGeom>
                <a:avLst/>
                <a:gdLst>
                  <a:gd name="T0" fmla="*/ 18 w 25"/>
                  <a:gd name="T1" fmla="*/ 15 h 31"/>
                  <a:gd name="T2" fmla="*/ 10 w 25"/>
                  <a:gd name="T3" fmla="*/ 13 h 31"/>
                  <a:gd name="T4" fmla="*/ 8 w 25"/>
                  <a:gd name="T5" fmla="*/ 5 h 31"/>
                  <a:gd name="T6" fmla="*/ 25 w 25"/>
                  <a:gd name="T7" fmla="*/ 9 h 31"/>
                  <a:gd name="T8" fmla="*/ 18 w 25"/>
                  <a:gd name="T9" fmla="*/ 15 h 31"/>
                </a:gdLst>
                <a:ahLst/>
                <a:cxnLst>
                  <a:cxn ang="0">
                    <a:pos x="T0" y="T1"/>
                  </a:cxn>
                  <a:cxn ang="0">
                    <a:pos x="T2" y="T3"/>
                  </a:cxn>
                  <a:cxn ang="0">
                    <a:pos x="T4" y="T5"/>
                  </a:cxn>
                  <a:cxn ang="0">
                    <a:pos x="T6" y="T7"/>
                  </a:cxn>
                  <a:cxn ang="0">
                    <a:pos x="T8" y="T9"/>
                  </a:cxn>
                </a:cxnLst>
                <a:rect l="0" t="0" r="r" b="b"/>
                <a:pathLst>
                  <a:path w="25" h="31">
                    <a:moveTo>
                      <a:pt x="18" y="15"/>
                    </a:moveTo>
                    <a:cubicBezTo>
                      <a:pt x="18" y="15"/>
                      <a:pt x="14" y="31"/>
                      <a:pt x="10" y="13"/>
                    </a:cubicBezTo>
                    <a:cubicBezTo>
                      <a:pt x="10" y="13"/>
                      <a:pt x="0" y="9"/>
                      <a:pt x="8" y="5"/>
                    </a:cubicBezTo>
                    <a:cubicBezTo>
                      <a:pt x="8" y="5"/>
                      <a:pt x="24" y="0"/>
                      <a:pt x="25" y="9"/>
                    </a:cubicBezTo>
                    <a:cubicBezTo>
                      <a:pt x="25" y="9"/>
                      <a:pt x="25" y="18"/>
                      <a:pt x="18"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4" name="Freeform 292">
                <a:extLst>
                  <a:ext uri="{FF2B5EF4-FFF2-40B4-BE49-F238E27FC236}">
                    <a16:creationId xmlns:a16="http://schemas.microsoft.com/office/drawing/2014/main" id="{339ED49F-E639-41DA-BFC6-BFBFD6276054}"/>
                  </a:ext>
                </a:extLst>
              </p:cNvPr>
              <p:cNvSpPr>
                <a:spLocks/>
              </p:cNvSpPr>
              <p:nvPr/>
            </p:nvSpPr>
            <p:spPr bwMode="auto">
              <a:xfrm>
                <a:off x="5354" y="2618"/>
                <a:ext cx="4" cy="5"/>
              </a:xfrm>
              <a:custGeom>
                <a:avLst/>
                <a:gdLst>
                  <a:gd name="T0" fmla="*/ 8 w 13"/>
                  <a:gd name="T1" fmla="*/ 8 h 16"/>
                  <a:gd name="T2" fmla="*/ 12 w 13"/>
                  <a:gd name="T3" fmla="*/ 2 h 16"/>
                  <a:gd name="T4" fmla="*/ 8 w 13"/>
                  <a:gd name="T5" fmla="*/ 8 h 16"/>
                </a:gdLst>
                <a:ahLst/>
                <a:cxnLst>
                  <a:cxn ang="0">
                    <a:pos x="T0" y="T1"/>
                  </a:cxn>
                  <a:cxn ang="0">
                    <a:pos x="T2" y="T3"/>
                  </a:cxn>
                  <a:cxn ang="0">
                    <a:pos x="T4" y="T5"/>
                  </a:cxn>
                </a:cxnLst>
                <a:rect l="0" t="0" r="r" b="b"/>
                <a:pathLst>
                  <a:path w="13" h="16">
                    <a:moveTo>
                      <a:pt x="8" y="8"/>
                    </a:moveTo>
                    <a:cubicBezTo>
                      <a:pt x="8" y="8"/>
                      <a:pt x="0" y="0"/>
                      <a:pt x="12" y="2"/>
                    </a:cubicBezTo>
                    <a:cubicBezTo>
                      <a:pt x="12" y="2"/>
                      <a:pt x="13" y="16"/>
                      <a:pt x="8"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5" name="Freeform 293">
                <a:extLst>
                  <a:ext uri="{FF2B5EF4-FFF2-40B4-BE49-F238E27FC236}">
                    <a16:creationId xmlns:a16="http://schemas.microsoft.com/office/drawing/2014/main" id="{8374A314-CA18-4D8F-8C0D-32739A5F1A61}"/>
                  </a:ext>
                </a:extLst>
              </p:cNvPr>
              <p:cNvSpPr>
                <a:spLocks/>
              </p:cNvSpPr>
              <p:nvPr/>
            </p:nvSpPr>
            <p:spPr bwMode="auto">
              <a:xfrm>
                <a:off x="5356" y="2609"/>
                <a:ext cx="9" cy="11"/>
              </a:xfrm>
              <a:custGeom>
                <a:avLst/>
                <a:gdLst>
                  <a:gd name="T0" fmla="*/ 9 w 25"/>
                  <a:gd name="T1" fmla="*/ 24 h 35"/>
                  <a:gd name="T2" fmla="*/ 11 w 25"/>
                  <a:gd name="T3" fmla="*/ 14 h 35"/>
                  <a:gd name="T4" fmla="*/ 19 w 25"/>
                  <a:gd name="T5" fmla="*/ 1 h 35"/>
                  <a:gd name="T6" fmla="*/ 16 w 25"/>
                  <a:gd name="T7" fmla="*/ 15 h 35"/>
                  <a:gd name="T8" fmla="*/ 9 w 25"/>
                  <a:gd name="T9" fmla="*/ 24 h 35"/>
                </a:gdLst>
                <a:ahLst/>
                <a:cxnLst>
                  <a:cxn ang="0">
                    <a:pos x="T0" y="T1"/>
                  </a:cxn>
                  <a:cxn ang="0">
                    <a:pos x="T2" y="T3"/>
                  </a:cxn>
                  <a:cxn ang="0">
                    <a:pos x="T4" y="T5"/>
                  </a:cxn>
                  <a:cxn ang="0">
                    <a:pos x="T6" y="T7"/>
                  </a:cxn>
                  <a:cxn ang="0">
                    <a:pos x="T8" y="T9"/>
                  </a:cxn>
                </a:cxnLst>
                <a:rect l="0" t="0" r="r" b="b"/>
                <a:pathLst>
                  <a:path w="25" h="35">
                    <a:moveTo>
                      <a:pt x="9" y="24"/>
                    </a:moveTo>
                    <a:cubicBezTo>
                      <a:pt x="9" y="24"/>
                      <a:pt x="0" y="20"/>
                      <a:pt x="11" y="14"/>
                    </a:cubicBezTo>
                    <a:cubicBezTo>
                      <a:pt x="11" y="14"/>
                      <a:pt x="4" y="0"/>
                      <a:pt x="19" y="1"/>
                    </a:cubicBezTo>
                    <a:cubicBezTo>
                      <a:pt x="19" y="1"/>
                      <a:pt x="25" y="15"/>
                      <a:pt x="16" y="15"/>
                    </a:cubicBezTo>
                    <a:cubicBezTo>
                      <a:pt x="16" y="15"/>
                      <a:pt x="16" y="35"/>
                      <a:pt x="9"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6" name="Freeform 294">
                <a:extLst>
                  <a:ext uri="{FF2B5EF4-FFF2-40B4-BE49-F238E27FC236}">
                    <a16:creationId xmlns:a16="http://schemas.microsoft.com/office/drawing/2014/main" id="{453967BB-86F2-4205-BE2D-921ED78197DB}"/>
                  </a:ext>
                </a:extLst>
              </p:cNvPr>
              <p:cNvSpPr>
                <a:spLocks/>
              </p:cNvSpPr>
              <p:nvPr/>
            </p:nvSpPr>
            <p:spPr bwMode="auto">
              <a:xfrm>
                <a:off x="5353" y="2646"/>
                <a:ext cx="4" cy="6"/>
              </a:xfrm>
              <a:custGeom>
                <a:avLst/>
                <a:gdLst>
                  <a:gd name="T0" fmla="*/ 6 w 13"/>
                  <a:gd name="T1" fmla="*/ 7 h 20"/>
                  <a:gd name="T2" fmla="*/ 13 w 13"/>
                  <a:gd name="T3" fmla="*/ 2 h 20"/>
                  <a:gd name="T4" fmla="*/ 6 w 13"/>
                  <a:gd name="T5" fmla="*/ 7 h 20"/>
                </a:gdLst>
                <a:ahLst/>
                <a:cxnLst>
                  <a:cxn ang="0">
                    <a:pos x="T0" y="T1"/>
                  </a:cxn>
                  <a:cxn ang="0">
                    <a:pos x="T2" y="T3"/>
                  </a:cxn>
                  <a:cxn ang="0">
                    <a:pos x="T4" y="T5"/>
                  </a:cxn>
                </a:cxnLst>
                <a:rect l="0" t="0" r="r" b="b"/>
                <a:pathLst>
                  <a:path w="13" h="20">
                    <a:moveTo>
                      <a:pt x="6" y="7"/>
                    </a:moveTo>
                    <a:cubicBezTo>
                      <a:pt x="6" y="7"/>
                      <a:pt x="0" y="0"/>
                      <a:pt x="13" y="2"/>
                    </a:cubicBezTo>
                    <a:cubicBezTo>
                      <a:pt x="13" y="2"/>
                      <a:pt x="10" y="20"/>
                      <a:pt x="6"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7" name="Freeform 295">
                <a:extLst>
                  <a:ext uri="{FF2B5EF4-FFF2-40B4-BE49-F238E27FC236}">
                    <a16:creationId xmlns:a16="http://schemas.microsoft.com/office/drawing/2014/main" id="{CD6B8EC7-1E15-430F-9C8C-F5842C3BC6AF}"/>
                  </a:ext>
                </a:extLst>
              </p:cNvPr>
              <p:cNvSpPr>
                <a:spLocks/>
              </p:cNvSpPr>
              <p:nvPr/>
            </p:nvSpPr>
            <p:spPr bwMode="auto">
              <a:xfrm>
                <a:off x="5357" y="2682"/>
                <a:ext cx="2" cy="5"/>
              </a:xfrm>
              <a:custGeom>
                <a:avLst/>
                <a:gdLst>
                  <a:gd name="T0" fmla="*/ 0 w 7"/>
                  <a:gd name="T1" fmla="*/ 11 h 15"/>
                  <a:gd name="T2" fmla="*/ 7 w 7"/>
                  <a:gd name="T3" fmla="*/ 1 h 15"/>
                  <a:gd name="T4" fmla="*/ 0 w 7"/>
                  <a:gd name="T5" fmla="*/ 11 h 15"/>
                </a:gdLst>
                <a:ahLst/>
                <a:cxnLst>
                  <a:cxn ang="0">
                    <a:pos x="T0" y="T1"/>
                  </a:cxn>
                  <a:cxn ang="0">
                    <a:pos x="T2" y="T3"/>
                  </a:cxn>
                  <a:cxn ang="0">
                    <a:pos x="T4" y="T5"/>
                  </a:cxn>
                </a:cxnLst>
                <a:rect l="0" t="0" r="r" b="b"/>
                <a:pathLst>
                  <a:path w="7" h="15">
                    <a:moveTo>
                      <a:pt x="0" y="11"/>
                    </a:moveTo>
                    <a:cubicBezTo>
                      <a:pt x="0" y="11"/>
                      <a:pt x="0" y="0"/>
                      <a:pt x="7" y="1"/>
                    </a:cubicBezTo>
                    <a:cubicBezTo>
                      <a:pt x="7" y="1"/>
                      <a:pt x="7" y="15"/>
                      <a:pt x="0"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8" name="Freeform 296">
                <a:extLst>
                  <a:ext uri="{FF2B5EF4-FFF2-40B4-BE49-F238E27FC236}">
                    <a16:creationId xmlns:a16="http://schemas.microsoft.com/office/drawing/2014/main" id="{C51F8C22-04C7-4A17-AA8B-B55CB18484A8}"/>
                  </a:ext>
                </a:extLst>
              </p:cNvPr>
              <p:cNvSpPr>
                <a:spLocks/>
              </p:cNvSpPr>
              <p:nvPr/>
            </p:nvSpPr>
            <p:spPr bwMode="auto">
              <a:xfrm>
                <a:off x="5381" y="2708"/>
                <a:ext cx="2" cy="4"/>
              </a:xfrm>
              <a:custGeom>
                <a:avLst/>
                <a:gdLst>
                  <a:gd name="T0" fmla="*/ 2 w 9"/>
                  <a:gd name="T1" fmla="*/ 9 h 12"/>
                  <a:gd name="T2" fmla="*/ 3 w 9"/>
                  <a:gd name="T3" fmla="*/ 2 h 12"/>
                  <a:gd name="T4" fmla="*/ 7 w 9"/>
                  <a:gd name="T5" fmla="*/ 8 h 12"/>
                  <a:gd name="T6" fmla="*/ 2 w 9"/>
                  <a:gd name="T7" fmla="*/ 9 h 12"/>
                </a:gdLst>
                <a:ahLst/>
                <a:cxnLst>
                  <a:cxn ang="0">
                    <a:pos x="T0" y="T1"/>
                  </a:cxn>
                  <a:cxn ang="0">
                    <a:pos x="T2" y="T3"/>
                  </a:cxn>
                  <a:cxn ang="0">
                    <a:pos x="T4" y="T5"/>
                  </a:cxn>
                  <a:cxn ang="0">
                    <a:pos x="T6" y="T7"/>
                  </a:cxn>
                </a:cxnLst>
                <a:rect l="0" t="0" r="r" b="b"/>
                <a:pathLst>
                  <a:path w="9" h="12">
                    <a:moveTo>
                      <a:pt x="2" y="9"/>
                    </a:moveTo>
                    <a:cubicBezTo>
                      <a:pt x="2" y="9"/>
                      <a:pt x="0" y="5"/>
                      <a:pt x="3" y="2"/>
                    </a:cubicBezTo>
                    <a:cubicBezTo>
                      <a:pt x="3" y="2"/>
                      <a:pt x="9" y="0"/>
                      <a:pt x="7" y="8"/>
                    </a:cubicBezTo>
                    <a:cubicBezTo>
                      <a:pt x="7" y="8"/>
                      <a:pt x="4" y="12"/>
                      <a:pt x="2"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9" name="Freeform 297">
                <a:extLst>
                  <a:ext uri="{FF2B5EF4-FFF2-40B4-BE49-F238E27FC236}">
                    <a16:creationId xmlns:a16="http://schemas.microsoft.com/office/drawing/2014/main" id="{A31F883E-3686-4592-A2EB-4EB4416C6E44}"/>
                  </a:ext>
                </a:extLst>
              </p:cNvPr>
              <p:cNvSpPr>
                <a:spLocks/>
              </p:cNvSpPr>
              <p:nvPr/>
            </p:nvSpPr>
            <p:spPr bwMode="auto">
              <a:xfrm>
                <a:off x="5382" y="2714"/>
                <a:ext cx="5" cy="3"/>
              </a:xfrm>
              <a:custGeom>
                <a:avLst/>
                <a:gdLst>
                  <a:gd name="T0" fmla="*/ 4 w 17"/>
                  <a:gd name="T1" fmla="*/ 3 h 9"/>
                  <a:gd name="T2" fmla="*/ 13 w 17"/>
                  <a:gd name="T3" fmla="*/ 3 h 9"/>
                  <a:gd name="T4" fmla="*/ 1 w 17"/>
                  <a:gd name="T5" fmla="*/ 8 h 9"/>
                  <a:gd name="T6" fmla="*/ 4 w 17"/>
                  <a:gd name="T7" fmla="*/ 3 h 9"/>
                </a:gdLst>
                <a:ahLst/>
                <a:cxnLst>
                  <a:cxn ang="0">
                    <a:pos x="T0" y="T1"/>
                  </a:cxn>
                  <a:cxn ang="0">
                    <a:pos x="T2" y="T3"/>
                  </a:cxn>
                  <a:cxn ang="0">
                    <a:pos x="T4" y="T5"/>
                  </a:cxn>
                  <a:cxn ang="0">
                    <a:pos x="T6" y="T7"/>
                  </a:cxn>
                </a:cxnLst>
                <a:rect l="0" t="0" r="r" b="b"/>
                <a:pathLst>
                  <a:path w="17" h="9">
                    <a:moveTo>
                      <a:pt x="4" y="3"/>
                    </a:moveTo>
                    <a:cubicBezTo>
                      <a:pt x="4" y="3"/>
                      <a:pt x="11" y="0"/>
                      <a:pt x="13" y="3"/>
                    </a:cubicBezTo>
                    <a:cubicBezTo>
                      <a:pt x="13" y="3"/>
                      <a:pt x="17" y="9"/>
                      <a:pt x="1" y="8"/>
                    </a:cubicBezTo>
                    <a:cubicBezTo>
                      <a:pt x="1" y="8"/>
                      <a:pt x="0" y="2"/>
                      <a:pt x="4"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0" name="Freeform 298">
                <a:extLst>
                  <a:ext uri="{FF2B5EF4-FFF2-40B4-BE49-F238E27FC236}">
                    <a16:creationId xmlns:a16="http://schemas.microsoft.com/office/drawing/2014/main" id="{062FB9EF-2D41-417F-AC87-DB07103719BE}"/>
                  </a:ext>
                </a:extLst>
              </p:cNvPr>
              <p:cNvSpPr>
                <a:spLocks/>
              </p:cNvSpPr>
              <p:nvPr/>
            </p:nvSpPr>
            <p:spPr bwMode="auto">
              <a:xfrm>
                <a:off x="5273" y="2699"/>
                <a:ext cx="8" cy="9"/>
              </a:xfrm>
              <a:custGeom>
                <a:avLst/>
                <a:gdLst>
                  <a:gd name="T0" fmla="*/ 6 w 22"/>
                  <a:gd name="T1" fmla="*/ 5 h 28"/>
                  <a:gd name="T2" fmla="*/ 17 w 22"/>
                  <a:gd name="T3" fmla="*/ 8 h 28"/>
                  <a:gd name="T4" fmla="*/ 18 w 22"/>
                  <a:gd name="T5" fmla="*/ 18 h 28"/>
                  <a:gd name="T6" fmla="*/ 6 w 22"/>
                  <a:gd name="T7" fmla="*/ 5 h 28"/>
                </a:gdLst>
                <a:ahLst/>
                <a:cxnLst>
                  <a:cxn ang="0">
                    <a:pos x="T0" y="T1"/>
                  </a:cxn>
                  <a:cxn ang="0">
                    <a:pos x="T2" y="T3"/>
                  </a:cxn>
                  <a:cxn ang="0">
                    <a:pos x="T4" y="T5"/>
                  </a:cxn>
                  <a:cxn ang="0">
                    <a:pos x="T6" y="T7"/>
                  </a:cxn>
                </a:cxnLst>
                <a:rect l="0" t="0" r="r" b="b"/>
                <a:pathLst>
                  <a:path w="22" h="28">
                    <a:moveTo>
                      <a:pt x="6" y="5"/>
                    </a:moveTo>
                    <a:cubicBezTo>
                      <a:pt x="6" y="5"/>
                      <a:pt x="17" y="0"/>
                      <a:pt x="17" y="8"/>
                    </a:cubicBezTo>
                    <a:cubicBezTo>
                      <a:pt x="17" y="8"/>
                      <a:pt x="22" y="16"/>
                      <a:pt x="18" y="18"/>
                    </a:cubicBezTo>
                    <a:cubicBezTo>
                      <a:pt x="18" y="18"/>
                      <a:pt x="0" y="28"/>
                      <a:pt x="6"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1" name="Freeform 299">
                <a:extLst>
                  <a:ext uri="{FF2B5EF4-FFF2-40B4-BE49-F238E27FC236}">
                    <a16:creationId xmlns:a16="http://schemas.microsoft.com/office/drawing/2014/main" id="{A91A7D0A-1230-4B4F-B23E-F555B758DA2D}"/>
                  </a:ext>
                </a:extLst>
              </p:cNvPr>
              <p:cNvSpPr>
                <a:spLocks/>
              </p:cNvSpPr>
              <p:nvPr/>
            </p:nvSpPr>
            <p:spPr bwMode="auto">
              <a:xfrm>
                <a:off x="5306" y="2779"/>
                <a:ext cx="20" cy="11"/>
              </a:xfrm>
              <a:custGeom>
                <a:avLst/>
                <a:gdLst>
                  <a:gd name="T0" fmla="*/ 34 w 58"/>
                  <a:gd name="T1" fmla="*/ 18 h 33"/>
                  <a:gd name="T2" fmla="*/ 22 w 58"/>
                  <a:gd name="T3" fmla="*/ 0 h 33"/>
                  <a:gd name="T4" fmla="*/ 54 w 58"/>
                  <a:gd name="T5" fmla="*/ 32 h 33"/>
                  <a:gd name="T6" fmla="*/ 34 w 58"/>
                  <a:gd name="T7" fmla="*/ 18 h 33"/>
                </a:gdLst>
                <a:ahLst/>
                <a:cxnLst>
                  <a:cxn ang="0">
                    <a:pos x="T0" y="T1"/>
                  </a:cxn>
                  <a:cxn ang="0">
                    <a:pos x="T2" y="T3"/>
                  </a:cxn>
                  <a:cxn ang="0">
                    <a:pos x="T4" y="T5"/>
                  </a:cxn>
                  <a:cxn ang="0">
                    <a:pos x="T6" y="T7"/>
                  </a:cxn>
                </a:cxnLst>
                <a:rect l="0" t="0" r="r" b="b"/>
                <a:pathLst>
                  <a:path w="58" h="33">
                    <a:moveTo>
                      <a:pt x="34" y="18"/>
                    </a:moveTo>
                    <a:cubicBezTo>
                      <a:pt x="34" y="18"/>
                      <a:pt x="0" y="16"/>
                      <a:pt x="22" y="0"/>
                    </a:cubicBezTo>
                    <a:cubicBezTo>
                      <a:pt x="22" y="0"/>
                      <a:pt x="58" y="21"/>
                      <a:pt x="54" y="32"/>
                    </a:cubicBezTo>
                    <a:cubicBezTo>
                      <a:pt x="54" y="32"/>
                      <a:pt x="40" y="33"/>
                      <a:pt x="34"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2" name="Freeform 300">
                <a:extLst>
                  <a:ext uri="{FF2B5EF4-FFF2-40B4-BE49-F238E27FC236}">
                    <a16:creationId xmlns:a16="http://schemas.microsoft.com/office/drawing/2014/main" id="{C41DA9D3-5B99-4937-8ADF-EF72B08F22D9}"/>
                  </a:ext>
                </a:extLst>
              </p:cNvPr>
              <p:cNvSpPr>
                <a:spLocks/>
              </p:cNvSpPr>
              <p:nvPr/>
            </p:nvSpPr>
            <p:spPr bwMode="auto">
              <a:xfrm>
                <a:off x="5336" y="2807"/>
                <a:ext cx="16" cy="25"/>
              </a:xfrm>
              <a:custGeom>
                <a:avLst/>
                <a:gdLst>
                  <a:gd name="T0" fmla="*/ 28 w 48"/>
                  <a:gd name="T1" fmla="*/ 38 h 76"/>
                  <a:gd name="T2" fmla="*/ 15 w 48"/>
                  <a:gd name="T3" fmla="*/ 18 h 76"/>
                  <a:gd name="T4" fmla="*/ 21 w 48"/>
                  <a:gd name="T5" fmla="*/ 0 h 76"/>
                  <a:gd name="T6" fmla="*/ 30 w 48"/>
                  <a:gd name="T7" fmla="*/ 18 h 76"/>
                  <a:gd name="T8" fmla="*/ 43 w 48"/>
                  <a:gd name="T9" fmla="*/ 30 h 76"/>
                  <a:gd name="T10" fmla="*/ 28 w 48"/>
                  <a:gd name="T11" fmla="*/ 38 h 76"/>
                </a:gdLst>
                <a:ahLst/>
                <a:cxnLst>
                  <a:cxn ang="0">
                    <a:pos x="T0" y="T1"/>
                  </a:cxn>
                  <a:cxn ang="0">
                    <a:pos x="T2" y="T3"/>
                  </a:cxn>
                  <a:cxn ang="0">
                    <a:pos x="T4" y="T5"/>
                  </a:cxn>
                  <a:cxn ang="0">
                    <a:pos x="T6" y="T7"/>
                  </a:cxn>
                  <a:cxn ang="0">
                    <a:pos x="T8" y="T9"/>
                  </a:cxn>
                  <a:cxn ang="0">
                    <a:pos x="T10" y="T11"/>
                  </a:cxn>
                </a:cxnLst>
                <a:rect l="0" t="0" r="r" b="b"/>
                <a:pathLst>
                  <a:path w="48" h="76">
                    <a:moveTo>
                      <a:pt x="28" y="38"/>
                    </a:moveTo>
                    <a:cubicBezTo>
                      <a:pt x="28" y="38"/>
                      <a:pt x="15" y="36"/>
                      <a:pt x="15" y="18"/>
                    </a:cubicBezTo>
                    <a:cubicBezTo>
                      <a:pt x="15" y="18"/>
                      <a:pt x="0" y="4"/>
                      <a:pt x="21" y="0"/>
                    </a:cubicBezTo>
                    <a:cubicBezTo>
                      <a:pt x="30" y="18"/>
                      <a:pt x="30" y="18"/>
                      <a:pt x="30" y="18"/>
                    </a:cubicBezTo>
                    <a:cubicBezTo>
                      <a:pt x="30" y="18"/>
                      <a:pt x="48" y="22"/>
                      <a:pt x="43" y="30"/>
                    </a:cubicBezTo>
                    <a:cubicBezTo>
                      <a:pt x="43" y="30"/>
                      <a:pt x="36" y="76"/>
                      <a:pt x="28" y="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3" name="Freeform 301">
                <a:extLst>
                  <a:ext uri="{FF2B5EF4-FFF2-40B4-BE49-F238E27FC236}">
                    <a16:creationId xmlns:a16="http://schemas.microsoft.com/office/drawing/2014/main" id="{DAF7338D-E5EC-4D43-8FFD-3AFB193FA087}"/>
                  </a:ext>
                </a:extLst>
              </p:cNvPr>
              <p:cNvSpPr>
                <a:spLocks/>
              </p:cNvSpPr>
              <p:nvPr/>
            </p:nvSpPr>
            <p:spPr bwMode="auto">
              <a:xfrm>
                <a:off x="5358" y="2839"/>
                <a:ext cx="4" cy="4"/>
              </a:xfrm>
              <a:custGeom>
                <a:avLst/>
                <a:gdLst>
                  <a:gd name="T0" fmla="*/ 4 w 13"/>
                  <a:gd name="T1" fmla="*/ 9 h 14"/>
                  <a:gd name="T2" fmla="*/ 8 w 13"/>
                  <a:gd name="T3" fmla="*/ 14 h 14"/>
                  <a:gd name="T4" fmla="*/ 4 w 13"/>
                  <a:gd name="T5" fmla="*/ 9 h 14"/>
                </a:gdLst>
                <a:ahLst/>
                <a:cxnLst>
                  <a:cxn ang="0">
                    <a:pos x="T0" y="T1"/>
                  </a:cxn>
                  <a:cxn ang="0">
                    <a:pos x="T2" y="T3"/>
                  </a:cxn>
                  <a:cxn ang="0">
                    <a:pos x="T4" y="T5"/>
                  </a:cxn>
                </a:cxnLst>
                <a:rect l="0" t="0" r="r" b="b"/>
                <a:pathLst>
                  <a:path w="13" h="14">
                    <a:moveTo>
                      <a:pt x="4" y="9"/>
                    </a:moveTo>
                    <a:cubicBezTo>
                      <a:pt x="4" y="9"/>
                      <a:pt x="0" y="14"/>
                      <a:pt x="8" y="14"/>
                    </a:cubicBezTo>
                    <a:cubicBezTo>
                      <a:pt x="8" y="14"/>
                      <a:pt x="13" y="0"/>
                      <a:pt x="4"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4" name="Freeform 302">
                <a:extLst>
                  <a:ext uri="{FF2B5EF4-FFF2-40B4-BE49-F238E27FC236}">
                    <a16:creationId xmlns:a16="http://schemas.microsoft.com/office/drawing/2014/main" id="{70B4CDBC-5391-468C-89B2-C6D84ABA3C19}"/>
                  </a:ext>
                </a:extLst>
              </p:cNvPr>
              <p:cNvSpPr>
                <a:spLocks/>
              </p:cNvSpPr>
              <p:nvPr/>
            </p:nvSpPr>
            <p:spPr bwMode="auto">
              <a:xfrm>
                <a:off x="5361" y="2848"/>
                <a:ext cx="17" cy="20"/>
              </a:xfrm>
              <a:custGeom>
                <a:avLst/>
                <a:gdLst>
                  <a:gd name="T0" fmla="*/ 8 w 51"/>
                  <a:gd name="T1" fmla="*/ 16 h 59"/>
                  <a:gd name="T2" fmla="*/ 27 w 51"/>
                  <a:gd name="T3" fmla="*/ 22 h 59"/>
                  <a:gd name="T4" fmla="*/ 33 w 51"/>
                  <a:gd name="T5" fmla="*/ 56 h 59"/>
                  <a:gd name="T6" fmla="*/ 8 w 51"/>
                  <a:gd name="T7" fmla="*/ 16 h 59"/>
                </a:gdLst>
                <a:ahLst/>
                <a:cxnLst>
                  <a:cxn ang="0">
                    <a:pos x="T0" y="T1"/>
                  </a:cxn>
                  <a:cxn ang="0">
                    <a:pos x="T2" y="T3"/>
                  </a:cxn>
                  <a:cxn ang="0">
                    <a:pos x="T4" y="T5"/>
                  </a:cxn>
                  <a:cxn ang="0">
                    <a:pos x="T6" y="T7"/>
                  </a:cxn>
                </a:cxnLst>
                <a:rect l="0" t="0" r="r" b="b"/>
                <a:pathLst>
                  <a:path w="51" h="59">
                    <a:moveTo>
                      <a:pt x="8" y="16"/>
                    </a:moveTo>
                    <a:cubicBezTo>
                      <a:pt x="8" y="16"/>
                      <a:pt x="10" y="0"/>
                      <a:pt x="27" y="22"/>
                    </a:cubicBezTo>
                    <a:cubicBezTo>
                      <a:pt x="27" y="22"/>
                      <a:pt x="51" y="59"/>
                      <a:pt x="33" y="56"/>
                    </a:cubicBezTo>
                    <a:cubicBezTo>
                      <a:pt x="33" y="56"/>
                      <a:pt x="0" y="39"/>
                      <a:pt x="8"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5" name="Freeform 303">
                <a:extLst>
                  <a:ext uri="{FF2B5EF4-FFF2-40B4-BE49-F238E27FC236}">
                    <a16:creationId xmlns:a16="http://schemas.microsoft.com/office/drawing/2014/main" id="{51899153-E234-45AB-B9B4-09DFA9E8D305}"/>
                  </a:ext>
                </a:extLst>
              </p:cNvPr>
              <p:cNvSpPr>
                <a:spLocks/>
              </p:cNvSpPr>
              <p:nvPr/>
            </p:nvSpPr>
            <p:spPr bwMode="auto">
              <a:xfrm>
                <a:off x="5376" y="2872"/>
                <a:ext cx="9" cy="6"/>
              </a:xfrm>
              <a:custGeom>
                <a:avLst/>
                <a:gdLst>
                  <a:gd name="T0" fmla="*/ 17 w 28"/>
                  <a:gd name="T1" fmla="*/ 19 h 19"/>
                  <a:gd name="T2" fmla="*/ 15 w 28"/>
                  <a:gd name="T3" fmla="*/ 0 h 19"/>
                  <a:gd name="T4" fmla="*/ 17 w 28"/>
                  <a:gd name="T5" fmla="*/ 19 h 19"/>
                </a:gdLst>
                <a:ahLst/>
                <a:cxnLst>
                  <a:cxn ang="0">
                    <a:pos x="T0" y="T1"/>
                  </a:cxn>
                  <a:cxn ang="0">
                    <a:pos x="T2" y="T3"/>
                  </a:cxn>
                  <a:cxn ang="0">
                    <a:pos x="T4" y="T5"/>
                  </a:cxn>
                </a:cxnLst>
                <a:rect l="0" t="0" r="r" b="b"/>
                <a:pathLst>
                  <a:path w="28" h="19">
                    <a:moveTo>
                      <a:pt x="17" y="19"/>
                    </a:moveTo>
                    <a:cubicBezTo>
                      <a:pt x="17" y="19"/>
                      <a:pt x="0" y="5"/>
                      <a:pt x="15" y="0"/>
                    </a:cubicBezTo>
                    <a:cubicBezTo>
                      <a:pt x="15" y="0"/>
                      <a:pt x="28" y="9"/>
                      <a:pt x="17"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6" name="Freeform 304">
                <a:extLst>
                  <a:ext uri="{FF2B5EF4-FFF2-40B4-BE49-F238E27FC236}">
                    <a16:creationId xmlns:a16="http://schemas.microsoft.com/office/drawing/2014/main" id="{B36EBF1B-9D0E-4F95-90BA-D99390F1B741}"/>
                  </a:ext>
                </a:extLst>
              </p:cNvPr>
              <p:cNvSpPr>
                <a:spLocks/>
              </p:cNvSpPr>
              <p:nvPr/>
            </p:nvSpPr>
            <p:spPr bwMode="auto">
              <a:xfrm>
                <a:off x="5385" y="2879"/>
                <a:ext cx="6" cy="8"/>
              </a:xfrm>
              <a:custGeom>
                <a:avLst/>
                <a:gdLst>
                  <a:gd name="T0" fmla="*/ 8 w 17"/>
                  <a:gd name="T1" fmla="*/ 24 h 24"/>
                  <a:gd name="T2" fmla="*/ 9 w 17"/>
                  <a:gd name="T3" fmla="*/ 12 h 24"/>
                  <a:gd name="T4" fmla="*/ 16 w 17"/>
                  <a:gd name="T5" fmla="*/ 10 h 24"/>
                  <a:gd name="T6" fmla="*/ 8 w 17"/>
                  <a:gd name="T7" fmla="*/ 24 h 24"/>
                </a:gdLst>
                <a:ahLst/>
                <a:cxnLst>
                  <a:cxn ang="0">
                    <a:pos x="T0" y="T1"/>
                  </a:cxn>
                  <a:cxn ang="0">
                    <a:pos x="T2" y="T3"/>
                  </a:cxn>
                  <a:cxn ang="0">
                    <a:pos x="T4" y="T5"/>
                  </a:cxn>
                  <a:cxn ang="0">
                    <a:pos x="T6" y="T7"/>
                  </a:cxn>
                </a:cxnLst>
                <a:rect l="0" t="0" r="r" b="b"/>
                <a:pathLst>
                  <a:path w="17" h="24">
                    <a:moveTo>
                      <a:pt x="8" y="24"/>
                    </a:moveTo>
                    <a:cubicBezTo>
                      <a:pt x="8" y="24"/>
                      <a:pt x="0" y="17"/>
                      <a:pt x="9" y="12"/>
                    </a:cubicBezTo>
                    <a:cubicBezTo>
                      <a:pt x="9" y="12"/>
                      <a:pt x="7" y="0"/>
                      <a:pt x="16" y="10"/>
                    </a:cubicBezTo>
                    <a:cubicBezTo>
                      <a:pt x="16" y="10"/>
                      <a:pt x="17" y="21"/>
                      <a:pt x="8"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7" name="Freeform 305">
                <a:extLst>
                  <a:ext uri="{FF2B5EF4-FFF2-40B4-BE49-F238E27FC236}">
                    <a16:creationId xmlns:a16="http://schemas.microsoft.com/office/drawing/2014/main" id="{453A33FD-1EF9-4EFB-B386-06AEB0FBDF1C}"/>
                  </a:ext>
                </a:extLst>
              </p:cNvPr>
              <p:cNvSpPr>
                <a:spLocks/>
              </p:cNvSpPr>
              <p:nvPr/>
            </p:nvSpPr>
            <p:spPr bwMode="auto">
              <a:xfrm>
                <a:off x="5391" y="2886"/>
                <a:ext cx="6" cy="7"/>
              </a:xfrm>
              <a:custGeom>
                <a:avLst/>
                <a:gdLst>
                  <a:gd name="T0" fmla="*/ 0 w 16"/>
                  <a:gd name="T1" fmla="*/ 10 h 24"/>
                  <a:gd name="T2" fmla="*/ 11 w 16"/>
                  <a:gd name="T3" fmla="*/ 9 h 24"/>
                  <a:gd name="T4" fmla="*/ 3 w 16"/>
                  <a:gd name="T5" fmla="*/ 16 h 24"/>
                  <a:gd name="T6" fmla="*/ 0 w 16"/>
                  <a:gd name="T7" fmla="*/ 10 h 24"/>
                </a:gdLst>
                <a:ahLst/>
                <a:cxnLst>
                  <a:cxn ang="0">
                    <a:pos x="T0" y="T1"/>
                  </a:cxn>
                  <a:cxn ang="0">
                    <a:pos x="T2" y="T3"/>
                  </a:cxn>
                  <a:cxn ang="0">
                    <a:pos x="T4" y="T5"/>
                  </a:cxn>
                  <a:cxn ang="0">
                    <a:pos x="T6" y="T7"/>
                  </a:cxn>
                </a:cxnLst>
                <a:rect l="0" t="0" r="r" b="b"/>
                <a:pathLst>
                  <a:path w="16" h="24">
                    <a:moveTo>
                      <a:pt x="0" y="10"/>
                    </a:moveTo>
                    <a:cubicBezTo>
                      <a:pt x="0" y="10"/>
                      <a:pt x="10" y="0"/>
                      <a:pt x="11" y="9"/>
                    </a:cubicBezTo>
                    <a:cubicBezTo>
                      <a:pt x="11" y="9"/>
                      <a:pt x="16" y="24"/>
                      <a:pt x="3" y="16"/>
                    </a:cubicBezTo>
                    <a:lnTo>
                      <a:pt x="0"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8" name="Freeform 306">
                <a:extLst>
                  <a:ext uri="{FF2B5EF4-FFF2-40B4-BE49-F238E27FC236}">
                    <a16:creationId xmlns:a16="http://schemas.microsoft.com/office/drawing/2014/main" id="{D8A9ACE4-9CD6-43A7-BE6E-5099F8B96C3B}"/>
                  </a:ext>
                </a:extLst>
              </p:cNvPr>
              <p:cNvSpPr>
                <a:spLocks/>
              </p:cNvSpPr>
              <p:nvPr/>
            </p:nvSpPr>
            <p:spPr bwMode="auto">
              <a:xfrm>
                <a:off x="5423" y="2932"/>
                <a:ext cx="8" cy="5"/>
              </a:xfrm>
              <a:custGeom>
                <a:avLst/>
                <a:gdLst>
                  <a:gd name="T0" fmla="*/ 9 w 24"/>
                  <a:gd name="T1" fmla="*/ 0 h 13"/>
                  <a:gd name="T2" fmla="*/ 18 w 24"/>
                  <a:gd name="T3" fmla="*/ 13 h 13"/>
                  <a:gd name="T4" fmla="*/ 9 w 24"/>
                  <a:gd name="T5" fmla="*/ 0 h 13"/>
                </a:gdLst>
                <a:ahLst/>
                <a:cxnLst>
                  <a:cxn ang="0">
                    <a:pos x="T0" y="T1"/>
                  </a:cxn>
                  <a:cxn ang="0">
                    <a:pos x="T2" y="T3"/>
                  </a:cxn>
                  <a:cxn ang="0">
                    <a:pos x="T4" y="T5"/>
                  </a:cxn>
                </a:cxnLst>
                <a:rect l="0" t="0" r="r" b="b"/>
                <a:pathLst>
                  <a:path w="24" h="13">
                    <a:moveTo>
                      <a:pt x="9" y="0"/>
                    </a:moveTo>
                    <a:cubicBezTo>
                      <a:pt x="9" y="0"/>
                      <a:pt x="24" y="2"/>
                      <a:pt x="18" y="13"/>
                    </a:cubicBezTo>
                    <a:cubicBezTo>
                      <a:pt x="18" y="13"/>
                      <a:pt x="0" y="7"/>
                      <a:pt x="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9" name="Freeform 307">
                <a:extLst>
                  <a:ext uri="{FF2B5EF4-FFF2-40B4-BE49-F238E27FC236}">
                    <a16:creationId xmlns:a16="http://schemas.microsoft.com/office/drawing/2014/main" id="{69462F12-B5E6-4437-B4C8-829AC967CC77}"/>
                  </a:ext>
                </a:extLst>
              </p:cNvPr>
              <p:cNvSpPr>
                <a:spLocks/>
              </p:cNvSpPr>
              <p:nvPr/>
            </p:nvSpPr>
            <p:spPr bwMode="auto">
              <a:xfrm>
                <a:off x="5465" y="2837"/>
                <a:ext cx="4" cy="8"/>
              </a:xfrm>
              <a:custGeom>
                <a:avLst/>
                <a:gdLst>
                  <a:gd name="T0" fmla="*/ 0 w 14"/>
                  <a:gd name="T1" fmla="*/ 21 h 25"/>
                  <a:gd name="T2" fmla="*/ 11 w 14"/>
                  <a:gd name="T3" fmla="*/ 15 h 25"/>
                  <a:gd name="T4" fmla="*/ 0 w 14"/>
                  <a:gd name="T5" fmla="*/ 21 h 25"/>
                </a:gdLst>
                <a:ahLst/>
                <a:cxnLst>
                  <a:cxn ang="0">
                    <a:pos x="T0" y="T1"/>
                  </a:cxn>
                  <a:cxn ang="0">
                    <a:pos x="T2" y="T3"/>
                  </a:cxn>
                  <a:cxn ang="0">
                    <a:pos x="T4" y="T5"/>
                  </a:cxn>
                </a:cxnLst>
                <a:rect l="0" t="0" r="r" b="b"/>
                <a:pathLst>
                  <a:path w="14" h="25">
                    <a:moveTo>
                      <a:pt x="0" y="21"/>
                    </a:moveTo>
                    <a:cubicBezTo>
                      <a:pt x="0" y="21"/>
                      <a:pt x="4" y="0"/>
                      <a:pt x="11" y="15"/>
                    </a:cubicBezTo>
                    <a:cubicBezTo>
                      <a:pt x="11" y="15"/>
                      <a:pt x="14" y="25"/>
                      <a:pt x="0"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0" name="Freeform 308">
                <a:extLst>
                  <a:ext uri="{FF2B5EF4-FFF2-40B4-BE49-F238E27FC236}">
                    <a16:creationId xmlns:a16="http://schemas.microsoft.com/office/drawing/2014/main" id="{EE96FBFB-CB42-43AF-A12A-604B7CFAA89B}"/>
                  </a:ext>
                </a:extLst>
              </p:cNvPr>
              <p:cNvSpPr>
                <a:spLocks/>
              </p:cNvSpPr>
              <p:nvPr/>
            </p:nvSpPr>
            <p:spPr bwMode="auto">
              <a:xfrm>
                <a:off x="5472" y="2835"/>
                <a:ext cx="3" cy="6"/>
              </a:xfrm>
              <a:custGeom>
                <a:avLst/>
                <a:gdLst>
                  <a:gd name="T0" fmla="*/ 0 w 9"/>
                  <a:gd name="T1" fmla="*/ 15 h 21"/>
                  <a:gd name="T2" fmla="*/ 9 w 9"/>
                  <a:gd name="T3" fmla="*/ 15 h 21"/>
                  <a:gd name="T4" fmla="*/ 0 w 9"/>
                  <a:gd name="T5" fmla="*/ 15 h 21"/>
                </a:gdLst>
                <a:ahLst/>
                <a:cxnLst>
                  <a:cxn ang="0">
                    <a:pos x="T0" y="T1"/>
                  </a:cxn>
                  <a:cxn ang="0">
                    <a:pos x="T2" y="T3"/>
                  </a:cxn>
                  <a:cxn ang="0">
                    <a:pos x="T4" y="T5"/>
                  </a:cxn>
                </a:cxnLst>
                <a:rect l="0" t="0" r="r" b="b"/>
                <a:pathLst>
                  <a:path w="9" h="21">
                    <a:moveTo>
                      <a:pt x="0" y="15"/>
                    </a:moveTo>
                    <a:cubicBezTo>
                      <a:pt x="0" y="15"/>
                      <a:pt x="6" y="0"/>
                      <a:pt x="9" y="15"/>
                    </a:cubicBezTo>
                    <a:cubicBezTo>
                      <a:pt x="9" y="15"/>
                      <a:pt x="5" y="21"/>
                      <a:pt x="0"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1" name="Freeform 309">
                <a:extLst>
                  <a:ext uri="{FF2B5EF4-FFF2-40B4-BE49-F238E27FC236}">
                    <a16:creationId xmlns:a16="http://schemas.microsoft.com/office/drawing/2014/main" id="{2687BDFA-8C11-437A-BB2A-7E857DAC0E0C}"/>
                  </a:ext>
                </a:extLst>
              </p:cNvPr>
              <p:cNvSpPr>
                <a:spLocks/>
              </p:cNvSpPr>
              <p:nvPr/>
            </p:nvSpPr>
            <p:spPr bwMode="auto">
              <a:xfrm>
                <a:off x="5466" y="2836"/>
                <a:ext cx="4" cy="2"/>
              </a:xfrm>
              <a:custGeom>
                <a:avLst/>
                <a:gdLst>
                  <a:gd name="T0" fmla="*/ 0 w 12"/>
                  <a:gd name="T1" fmla="*/ 6 h 7"/>
                  <a:gd name="T2" fmla="*/ 12 w 12"/>
                  <a:gd name="T3" fmla="*/ 2 h 7"/>
                  <a:gd name="T4" fmla="*/ 0 w 12"/>
                  <a:gd name="T5" fmla="*/ 6 h 7"/>
                </a:gdLst>
                <a:ahLst/>
                <a:cxnLst>
                  <a:cxn ang="0">
                    <a:pos x="T0" y="T1"/>
                  </a:cxn>
                  <a:cxn ang="0">
                    <a:pos x="T2" y="T3"/>
                  </a:cxn>
                  <a:cxn ang="0">
                    <a:pos x="T4" y="T5"/>
                  </a:cxn>
                </a:cxnLst>
                <a:rect l="0" t="0" r="r" b="b"/>
                <a:pathLst>
                  <a:path w="12" h="7">
                    <a:moveTo>
                      <a:pt x="0" y="6"/>
                    </a:moveTo>
                    <a:cubicBezTo>
                      <a:pt x="0" y="6"/>
                      <a:pt x="2" y="0"/>
                      <a:pt x="12" y="2"/>
                    </a:cubicBezTo>
                    <a:cubicBezTo>
                      <a:pt x="12" y="2"/>
                      <a:pt x="12" y="7"/>
                      <a:pt x="0"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2" name="Freeform 310">
                <a:extLst>
                  <a:ext uri="{FF2B5EF4-FFF2-40B4-BE49-F238E27FC236}">
                    <a16:creationId xmlns:a16="http://schemas.microsoft.com/office/drawing/2014/main" id="{81354A16-9299-4335-8BCA-C49474A74C24}"/>
                  </a:ext>
                </a:extLst>
              </p:cNvPr>
              <p:cNvSpPr>
                <a:spLocks/>
              </p:cNvSpPr>
              <p:nvPr/>
            </p:nvSpPr>
            <p:spPr bwMode="auto">
              <a:xfrm>
                <a:off x="5474" y="2861"/>
                <a:ext cx="39" cy="32"/>
              </a:xfrm>
              <a:custGeom>
                <a:avLst/>
                <a:gdLst>
                  <a:gd name="T0" fmla="*/ 50 w 119"/>
                  <a:gd name="T1" fmla="*/ 18 h 97"/>
                  <a:gd name="T2" fmla="*/ 61 w 119"/>
                  <a:gd name="T3" fmla="*/ 5 h 97"/>
                  <a:gd name="T4" fmla="*/ 64 w 119"/>
                  <a:gd name="T5" fmla="*/ 17 h 97"/>
                  <a:gd name="T6" fmla="*/ 70 w 119"/>
                  <a:gd name="T7" fmla="*/ 35 h 97"/>
                  <a:gd name="T8" fmla="*/ 76 w 119"/>
                  <a:gd name="T9" fmla="*/ 52 h 97"/>
                  <a:gd name="T10" fmla="*/ 90 w 119"/>
                  <a:gd name="T11" fmla="*/ 60 h 97"/>
                  <a:gd name="T12" fmla="*/ 100 w 119"/>
                  <a:gd name="T13" fmla="*/ 69 h 97"/>
                  <a:gd name="T14" fmla="*/ 95 w 119"/>
                  <a:gd name="T15" fmla="*/ 75 h 97"/>
                  <a:gd name="T16" fmla="*/ 95 w 119"/>
                  <a:gd name="T17" fmla="*/ 84 h 97"/>
                  <a:gd name="T18" fmla="*/ 86 w 119"/>
                  <a:gd name="T19" fmla="*/ 85 h 97"/>
                  <a:gd name="T20" fmla="*/ 75 w 119"/>
                  <a:gd name="T21" fmla="*/ 80 h 97"/>
                  <a:gd name="T22" fmla="*/ 58 w 119"/>
                  <a:gd name="T23" fmla="*/ 59 h 97"/>
                  <a:gd name="T24" fmla="*/ 57 w 119"/>
                  <a:gd name="T25" fmla="*/ 54 h 97"/>
                  <a:gd name="T26" fmla="*/ 50 w 119"/>
                  <a:gd name="T27" fmla="*/ 39 h 97"/>
                  <a:gd name="T28" fmla="*/ 21 w 119"/>
                  <a:gd name="T29" fmla="*/ 35 h 97"/>
                  <a:gd name="T30" fmla="*/ 26 w 119"/>
                  <a:gd name="T31" fmla="*/ 22 h 97"/>
                  <a:gd name="T32" fmla="*/ 41 w 119"/>
                  <a:gd name="T33" fmla="*/ 8 h 97"/>
                  <a:gd name="T34" fmla="*/ 50 w 119"/>
                  <a:gd name="T35" fmla="*/ 1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9" h="97">
                    <a:moveTo>
                      <a:pt x="50" y="18"/>
                    </a:moveTo>
                    <a:cubicBezTo>
                      <a:pt x="50" y="18"/>
                      <a:pt x="45" y="2"/>
                      <a:pt x="61" y="5"/>
                    </a:cubicBezTo>
                    <a:cubicBezTo>
                      <a:pt x="61" y="5"/>
                      <a:pt x="64" y="13"/>
                      <a:pt x="64" y="17"/>
                    </a:cubicBezTo>
                    <a:cubicBezTo>
                      <a:pt x="64" y="17"/>
                      <a:pt x="70" y="27"/>
                      <a:pt x="70" y="35"/>
                    </a:cubicBezTo>
                    <a:cubicBezTo>
                      <a:pt x="70" y="35"/>
                      <a:pt x="78" y="43"/>
                      <a:pt x="76" y="52"/>
                    </a:cubicBezTo>
                    <a:cubicBezTo>
                      <a:pt x="76" y="52"/>
                      <a:pt x="90" y="53"/>
                      <a:pt x="90" y="60"/>
                    </a:cubicBezTo>
                    <a:cubicBezTo>
                      <a:pt x="90" y="60"/>
                      <a:pt x="119" y="62"/>
                      <a:pt x="100" y="69"/>
                    </a:cubicBezTo>
                    <a:cubicBezTo>
                      <a:pt x="95" y="75"/>
                      <a:pt x="95" y="75"/>
                      <a:pt x="95" y="75"/>
                    </a:cubicBezTo>
                    <a:cubicBezTo>
                      <a:pt x="95" y="84"/>
                      <a:pt x="95" y="84"/>
                      <a:pt x="95" y="84"/>
                    </a:cubicBezTo>
                    <a:cubicBezTo>
                      <a:pt x="95" y="84"/>
                      <a:pt x="96" y="97"/>
                      <a:pt x="86" y="85"/>
                    </a:cubicBezTo>
                    <a:cubicBezTo>
                      <a:pt x="75" y="80"/>
                      <a:pt x="75" y="80"/>
                      <a:pt x="75" y="80"/>
                    </a:cubicBezTo>
                    <a:cubicBezTo>
                      <a:pt x="75" y="80"/>
                      <a:pt x="53" y="78"/>
                      <a:pt x="58" y="59"/>
                    </a:cubicBezTo>
                    <a:cubicBezTo>
                      <a:pt x="57" y="54"/>
                      <a:pt x="57" y="54"/>
                      <a:pt x="57" y="54"/>
                    </a:cubicBezTo>
                    <a:cubicBezTo>
                      <a:pt x="57" y="54"/>
                      <a:pt x="48" y="50"/>
                      <a:pt x="50" y="39"/>
                    </a:cubicBezTo>
                    <a:cubicBezTo>
                      <a:pt x="50" y="39"/>
                      <a:pt x="23" y="41"/>
                      <a:pt x="21" y="35"/>
                    </a:cubicBezTo>
                    <a:cubicBezTo>
                      <a:pt x="21" y="35"/>
                      <a:pt x="0" y="30"/>
                      <a:pt x="26" y="22"/>
                    </a:cubicBezTo>
                    <a:cubicBezTo>
                      <a:pt x="26" y="22"/>
                      <a:pt x="27" y="0"/>
                      <a:pt x="41" y="8"/>
                    </a:cubicBezTo>
                    <a:lnTo>
                      <a:pt x="50"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3" name="Freeform 311">
                <a:extLst>
                  <a:ext uri="{FF2B5EF4-FFF2-40B4-BE49-F238E27FC236}">
                    <a16:creationId xmlns:a16="http://schemas.microsoft.com/office/drawing/2014/main" id="{8011F898-067B-467C-9EDC-8F7771818971}"/>
                  </a:ext>
                </a:extLst>
              </p:cNvPr>
              <p:cNvSpPr>
                <a:spLocks/>
              </p:cNvSpPr>
              <p:nvPr/>
            </p:nvSpPr>
            <p:spPr bwMode="auto">
              <a:xfrm>
                <a:off x="5519" y="2879"/>
                <a:ext cx="16" cy="18"/>
              </a:xfrm>
              <a:custGeom>
                <a:avLst/>
                <a:gdLst>
                  <a:gd name="T0" fmla="*/ 21 w 48"/>
                  <a:gd name="T1" fmla="*/ 37 h 56"/>
                  <a:gd name="T2" fmla="*/ 11 w 48"/>
                  <a:gd name="T3" fmla="*/ 41 h 56"/>
                  <a:gd name="T4" fmla="*/ 12 w 48"/>
                  <a:gd name="T5" fmla="*/ 23 h 56"/>
                  <a:gd name="T6" fmla="*/ 28 w 48"/>
                  <a:gd name="T7" fmla="*/ 7 h 56"/>
                  <a:gd name="T8" fmla="*/ 36 w 48"/>
                  <a:gd name="T9" fmla="*/ 15 h 56"/>
                  <a:gd name="T10" fmla="*/ 43 w 48"/>
                  <a:gd name="T11" fmla="*/ 30 h 56"/>
                  <a:gd name="T12" fmla="*/ 21 w 48"/>
                  <a:gd name="T13" fmla="*/ 37 h 56"/>
                </a:gdLst>
                <a:ahLst/>
                <a:cxnLst>
                  <a:cxn ang="0">
                    <a:pos x="T0" y="T1"/>
                  </a:cxn>
                  <a:cxn ang="0">
                    <a:pos x="T2" y="T3"/>
                  </a:cxn>
                  <a:cxn ang="0">
                    <a:pos x="T4" y="T5"/>
                  </a:cxn>
                  <a:cxn ang="0">
                    <a:pos x="T6" y="T7"/>
                  </a:cxn>
                  <a:cxn ang="0">
                    <a:pos x="T8" y="T9"/>
                  </a:cxn>
                  <a:cxn ang="0">
                    <a:pos x="T10" y="T11"/>
                  </a:cxn>
                  <a:cxn ang="0">
                    <a:pos x="T12" y="T13"/>
                  </a:cxn>
                </a:cxnLst>
                <a:rect l="0" t="0" r="r" b="b"/>
                <a:pathLst>
                  <a:path w="48" h="56">
                    <a:moveTo>
                      <a:pt x="21" y="37"/>
                    </a:moveTo>
                    <a:cubicBezTo>
                      <a:pt x="21" y="37"/>
                      <a:pt x="22" y="55"/>
                      <a:pt x="11" y="41"/>
                    </a:cubicBezTo>
                    <a:cubicBezTo>
                      <a:pt x="11" y="41"/>
                      <a:pt x="0" y="25"/>
                      <a:pt x="12" y="23"/>
                    </a:cubicBezTo>
                    <a:cubicBezTo>
                      <a:pt x="12" y="23"/>
                      <a:pt x="6" y="0"/>
                      <a:pt x="28" y="7"/>
                    </a:cubicBezTo>
                    <a:cubicBezTo>
                      <a:pt x="28" y="7"/>
                      <a:pt x="36" y="8"/>
                      <a:pt x="36" y="15"/>
                    </a:cubicBezTo>
                    <a:cubicBezTo>
                      <a:pt x="36" y="15"/>
                      <a:pt x="48" y="15"/>
                      <a:pt x="43" y="30"/>
                    </a:cubicBezTo>
                    <a:cubicBezTo>
                      <a:pt x="43" y="30"/>
                      <a:pt x="42" y="56"/>
                      <a:pt x="21" y="3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4" name="Freeform 312">
                <a:extLst>
                  <a:ext uri="{FF2B5EF4-FFF2-40B4-BE49-F238E27FC236}">
                    <a16:creationId xmlns:a16="http://schemas.microsoft.com/office/drawing/2014/main" id="{5AD985C9-1393-4E1C-A3E5-F19136CFB606}"/>
                  </a:ext>
                </a:extLst>
              </p:cNvPr>
              <p:cNvSpPr>
                <a:spLocks/>
              </p:cNvSpPr>
              <p:nvPr/>
            </p:nvSpPr>
            <p:spPr bwMode="auto">
              <a:xfrm>
                <a:off x="5459" y="2811"/>
                <a:ext cx="11" cy="11"/>
              </a:xfrm>
              <a:custGeom>
                <a:avLst/>
                <a:gdLst>
                  <a:gd name="T0" fmla="*/ 22 w 33"/>
                  <a:gd name="T1" fmla="*/ 12 h 34"/>
                  <a:gd name="T2" fmla="*/ 23 w 33"/>
                  <a:gd name="T3" fmla="*/ 0 h 34"/>
                  <a:gd name="T4" fmla="*/ 31 w 33"/>
                  <a:gd name="T5" fmla="*/ 14 h 34"/>
                  <a:gd name="T6" fmla="*/ 22 w 33"/>
                  <a:gd name="T7" fmla="*/ 12 h 34"/>
                </a:gdLst>
                <a:ahLst/>
                <a:cxnLst>
                  <a:cxn ang="0">
                    <a:pos x="T0" y="T1"/>
                  </a:cxn>
                  <a:cxn ang="0">
                    <a:pos x="T2" y="T3"/>
                  </a:cxn>
                  <a:cxn ang="0">
                    <a:pos x="T4" y="T5"/>
                  </a:cxn>
                  <a:cxn ang="0">
                    <a:pos x="T6" y="T7"/>
                  </a:cxn>
                </a:cxnLst>
                <a:rect l="0" t="0" r="r" b="b"/>
                <a:pathLst>
                  <a:path w="33" h="34">
                    <a:moveTo>
                      <a:pt x="22" y="12"/>
                    </a:moveTo>
                    <a:cubicBezTo>
                      <a:pt x="22" y="12"/>
                      <a:pt x="0" y="1"/>
                      <a:pt x="23" y="0"/>
                    </a:cubicBezTo>
                    <a:cubicBezTo>
                      <a:pt x="23" y="0"/>
                      <a:pt x="33" y="1"/>
                      <a:pt x="31" y="14"/>
                    </a:cubicBezTo>
                    <a:cubicBezTo>
                      <a:pt x="31" y="14"/>
                      <a:pt x="29" y="34"/>
                      <a:pt x="22"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5" name="Freeform 313">
                <a:extLst>
                  <a:ext uri="{FF2B5EF4-FFF2-40B4-BE49-F238E27FC236}">
                    <a16:creationId xmlns:a16="http://schemas.microsoft.com/office/drawing/2014/main" id="{AAEC6F30-E5BB-4B56-AE1B-3F09329ED63B}"/>
                  </a:ext>
                </a:extLst>
              </p:cNvPr>
              <p:cNvSpPr>
                <a:spLocks/>
              </p:cNvSpPr>
              <p:nvPr/>
            </p:nvSpPr>
            <p:spPr bwMode="auto">
              <a:xfrm>
                <a:off x="5451" y="2812"/>
                <a:ext cx="14" cy="11"/>
              </a:xfrm>
              <a:custGeom>
                <a:avLst/>
                <a:gdLst>
                  <a:gd name="T0" fmla="*/ 21 w 42"/>
                  <a:gd name="T1" fmla="*/ 11 h 33"/>
                  <a:gd name="T2" fmla="*/ 6 w 42"/>
                  <a:gd name="T3" fmla="*/ 25 h 33"/>
                  <a:gd name="T4" fmla="*/ 25 w 42"/>
                  <a:gd name="T5" fmla="*/ 0 h 33"/>
                  <a:gd name="T6" fmla="*/ 36 w 42"/>
                  <a:gd name="T7" fmla="*/ 26 h 33"/>
                  <a:gd name="T8" fmla="*/ 21 w 42"/>
                  <a:gd name="T9" fmla="*/ 11 h 33"/>
                </a:gdLst>
                <a:ahLst/>
                <a:cxnLst>
                  <a:cxn ang="0">
                    <a:pos x="T0" y="T1"/>
                  </a:cxn>
                  <a:cxn ang="0">
                    <a:pos x="T2" y="T3"/>
                  </a:cxn>
                  <a:cxn ang="0">
                    <a:pos x="T4" y="T5"/>
                  </a:cxn>
                  <a:cxn ang="0">
                    <a:pos x="T6" y="T7"/>
                  </a:cxn>
                  <a:cxn ang="0">
                    <a:pos x="T8" y="T9"/>
                  </a:cxn>
                </a:cxnLst>
                <a:rect l="0" t="0" r="r" b="b"/>
                <a:pathLst>
                  <a:path w="42" h="33">
                    <a:moveTo>
                      <a:pt x="21" y="11"/>
                    </a:moveTo>
                    <a:cubicBezTo>
                      <a:pt x="21" y="11"/>
                      <a:pt x="14" y="33"/>
                      <a:pt x="6" y="25"/>
                    </a:cubicBezTo>
                    <a:cubicBezTo>
                      <a:pt x="6" y="25"/>
                      <a:pt x="0" y="10"/>
                      <a:pt x="25" y="0"/>
                    </a:cubicBezTo>
                    <a:cubicBezTo>
                      <a:pt x="25" y="0"/>
                      <a:pt x="42" y="14"/>
                      <a:pt x="36" y="26"/>
                    </a:cubicBezTo>
                    <a:cubicBezTo>
                      <a:pt x="36" y="26"/>
                      <a:pt x="23" y="19"/>
                      <a:pt x="21"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6" name="Freeform 314">
                <a:extLst>
                  <a:ext uri="{FF2B5EF4-FFF2-40B4-BE49-F238E27FC236}">
                    <a16:creationId xmlns:a16="http://schemas.microsoft.com/office/drawing/2014/main" id="{2D977BC2-2846-49D4-A8BE-449B67EEDB34}"/>
                  </a:ext>
                </a:extLst>
              </p:cNvPr>
              <p:cNvSpPr>
                <a:spLocks/>
              </p:cNvSpPr>
              <p:nvPr/>
            </p:nvSpPr>
            <p:spPr bwMode="auto">
              <a:xfrm>
                <a:off x="5445" y="2816"/>
                <a:ext cx="7" cy="10"/>
              </a:xfrm>
              <a:custGeom>
                <a:avLst/>
                <a:gdLst>
                  <a:gd name="T0" fmla="*/ 5 w 20"/>
                  <a:gd name="T1" fmla="*/ 15 h 28"/>
                  <a:gd name="T2" fmla="*/ 16 w 20"/>
                  <a:gd name="T3" fmla="*/ 4 h 28"/>
                  <a:gd name="T4" fmla="*/ 5 w 20"/>
                  <a:gd name="T5" fmla="*/ 15 h 28"/>
                </a:gdLst>
                <a:ahLst/>
                <a:cxnLst>
                  <a:cxn ang="0">
                    <a:pos x="T0" y="T1"/>
                  </a:cxn>
                  <a:cxn ang="0">
                    <a:pos x="T2" y="T3"/>
                  </a:cxn>
                  <a:cxn ang="0">
                    <a:pos x="T4" y="T5"/>
                  </a:cxn>
                </a:cxnLst>
                <a:rect l="0" t="0" r="r" b="b"/>
                <a:pathLst>
                  <a:path w="20" h="28">
                    <a:moveTo>
                      <a:pt x="5" y="15"/>
                    </a:moveTo>
                    <a:cubicBezTo>
                      <a:pt x="5" y="15"/>
                      <a:pt x="0" y="0"/>
                      <a:pt x="16" y="4"/>
                    </a:cubicBezTo>
                    <a:cubicBezTo>
                      <a:pt x="16" y="4"/>
                      <a:pt x="20" y="28"/>
                      <a:pt x="5"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7" name="Freeform 315">
                <a:extLst>
                  <a:ext uri="{FF2B5EF4-FFF2-40B4-BE49-F238E27FC236}">
                    <a16:creationId xmlns:a16="http://schemas.microsoft.com/office/drawing/2014/main" id="{098C0769-E81F-465A-ABF4-646FC6D9FD1E}"/>
                  </a:ext>
                </a:extLst>
              </p:cNvPr>
              <p:cNvSpPr>
                <a:spLocks/>
              </p:cNvSpPr>
              <p:nvPr/>
            </p:nvSpPr>
            <p:spPr bwMode="auto">
              <a:xfrm>
                <a:off x="5302" y="2725"/>
                <a:ext cx="196" cy="224"/>
              </a:xfrm>
              <a:custGeom>
                <a:avLst/>
                <a:gdLst>
                  <a:gd name="T0" fmla="*/ 8 w 597"/>
                  <a:gd name="T1" fmla="*/ 16 h 680"/>
                  <a:gd name="T2" fmla="*/ 37 w 597"/>
                  <a:gd name="T3" fmla="*/ 79 h 680"/>
                  <a:gd name="T4" fmla="*/ 66 w 597"/>
                  <a:gd name="T5" fmla="*/ 105 h 680"/>
                  <a:gd name="T6" fmla="*/ 134 w 597"/>
                  <a:gd name="T7" fmla="*/ 171 h 680"/>
                  <a:gd name="T8" fmla="*/ 196 w 597"/>
                  <a:gd name="T9" fmla="*/ 232 h 680"/>
                  <a:gd name="T10" fmla="*/ 242 w 597"/>
                  <a:gd name="T11" fmla="*/ 323 h 680"/>
                  <a:gd name="T12" fmla="*/ 283 w 597"/>
                  <a:gd name="T13" fmla="*/ 383 h 680"/>
                  <a:gd name="T14" fmla="*/ 310 w 597"/>
                  <a:gd name="T15" fmla="*/ 436 h 680"/>
                  <a:gd name="T16" fmla="*/ 333 w 597"/>
                  <a:gd name="T17" fmla="*/ 485 h 680"/>
                  <a:gd name="T18" fmla="*/ 385 w 597"/>
                  <a:gd name="T19" fmla="*/ 543 h 680"/>
                  <a:gd name="T20" fmla="*/ 458 w 597"/>
                  <a:gd name="T21" fmla="*/ 608 h 680"/>
                  <a:gd name="T22" fmla="*/ 510 w 597"/>
                  <a:gd name="T23" fmla="*/ 668 h 680"/>
                  <a:gd name="T24" fmla="*/ 523 w 597"/>
                  <a:gd name="T25" fmla="*/ 649 h 680"/>
                  <a:gd name="T26" fmla="*/ 556 w 597"/>
                  <a:gd name="T27" fmla="*/ 655 h 680"/>
                  <a:gd name="T28" fmla="*/ 577 w 597"/>
                  <a:gd name="T29" fmla="*/ 612 h 680"/>
                  <a:gd name="T30" fmla="*/ 570 w 597"/>
                  <a:gd name="T31" fmla="*/ 577 h 680"/>
                  <a:gd name="T32" fmla="*/ 572 w 597"/>
                  <a:gd name="T33" fmla="*/ 541 h 680"/>
                  <a:gd name="T34" fmla="*/ 577 w 597"/>
                  <a:gd name="T35" fmla="*/ 496 h 680"/>
                  <a:gd name="T36" fmla="*/ 562 w 597"/>
                  <a:gd name="T37" fmla="*/ 478 h 680"/>
                  <a:gd name="T38" fmla="*/ 514 w 597"/>
                  <a:gd name="T39" fmla="*/ 476 h 680"/>
                  <a:gd name="T40" fmla="*/ 509 w 597"/>
                  <a:gd name="T41" fmla="*/ 476 h 680"/>
                  <a:gd name="T42" fmla="*/ 508 w 597"/>
                  <a:gd name="T43" fmla="*/ 445 h 680"/>
                  <a:gd name="T44" fmla="*/ 499 w 597"/>
                  <a:gd name="T45" fmla="*/ 433 h 680"/>
                  <a:gd name="T46" fmla="*/ 484 w 597"/>
                  <a:gd name="T47" fmla="*/ 388 h 680"/>
                  <a:gd name="T48" fmla="*/ 443 w 597"/>
                  <a:gd name="T49" fmla="*/ 372 h 680"/>
                  <a:gd name="T50" fmla="*/ 452 w 597"/>
                  <a:gd name="T51" fmla="*/ 355 h 680"/>
                  <a:gd name="T52" fmla="*/ 436 w 597"/>
                  <a:gd name="T53" fmla="*/ 345 h 680"/>
                  <a:gd name="T54" fmla="*/ 452 w 597"/>
                  <a:gd name="T55" fmla="*/ 313 h 680"/>
                  <a:gd name="T56" fmla="*/ 397 w 597"/>
                  <a:gd name="T57" fmla="*/ 323 h 680"/>
                  <a:gd name="T58" fmla="*/ 399 w 597"/>
                  <a:gd name="T59" fmla="*/ 293 h 680"/>
                  <a:gd name="T60" fmla="*/ 401 w 597"/>
                  <a:gd name="T61" fmla="*/ 285 h 680"/>
                  <a:gd name="T62" fmla="*/ 418 w 597"/>
                  <a:gd name="T63" fmla="*/ 267 h 680"/>
                  <a:gd name="T64" fmla="*/ 399 w 597"/>
                  <a:gd name="T65" fmla="*/ 275 h 680"/>
                  <a:gd name="T66" fmla="*/ 383 w 597"/>
                  <a:gd name="T67" fmla="*/ 239 h 680"/>
                  <a:gd name="T68" fmla="*/ 370 w 597"/>
                  <a:gd name="T69" fmla="*/ 256 h 680"/>
                  <a:gd name="T70" fmla="*/ 334 w 597"/>
                  <a:gd name="T71" fmla="*/ 234 h 680"/>
                  <a:gd name="T72" fmla="*/ 306 w 597"/>
                  <a:gd name="T73" fmla="*/ 205 h 680"/>
                  <a:gd name="T74" fmla="*/ 289 w 597"/>
                  <a:gd name="T75" fmla="*/ 208 h 680"/>
                  <a:gd name="T76" fmla="*/ 193 w 597"/>
                  <a:gd name="T77" fmla="*/ 117 h 680"/>
                  <a:gd name="T78" fmla="*/ 164 w 597"/>
                  <a:gd name="T79" fmla="*/ 94 h 680"/>
                  <a:gd name="T80" fmla="*/ 150 w 597"/>
                  <a:gd name="T81" fmla="*/ 69 h 680"/>
                  <a:gd name="T82" fmla="*/ 117 w 597"/>
                  <a:gd name="T83" fmla="*/ 41 h 680"/>
                  <a:gd name="T84" fmla="*/ 86 w 597"/>
                  <a:gd name="T85" fmla="*/ 36 h 680"/>
                  <a:gd name="T86" fmla="*/ 46 w 597"/>
                  <a:gd name="T87" fmla="*/ 30 h 6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97" h="680">
                    <a:moveTo>
                      <a:pt x="46" y="30"/>
                    </a:moveTo>
                    <a:cubicBezTo>
                      <a:pt x="46" y="30"/>
                      <a:pt x="23" y="0"/>
                      <a:pt x="8" y="16"/>
                    </a:cubicBezTo>
                    <a:cubicBezTo>
                      <a:pt x="8" y="16"/>
                      <a:pt x="0" y="29"/>
                      <a:pt x="10" y="46"/>
                    </a:cubicBezTo>
                    <a:cubicBezTo>
                      <a:pt x="10" y="46"/>
                      <a:pt x="20" y="73"/>
                      <a:pt x="37" y="79"/>
                    </a:cubicBezTo>
                    <a:cubicBezTo>
                      <a:pt x="37" y="79"/>
                      <a:pt x="41" y="92"/>
                      <a:pt x="52" y="92"/>
                    </a:cubicBezTo>
                    <a:cubicBezTo>
                      <a:pt x="66" y="105"/>
                      <a:pt x="66" y="105"/>
                      <a:pt x="66" y="105"/>
                    </a:cubicBezTo>
                    <a:cubicBezTo>
                      <a:pt x="66" y="105"/>
                      <a:pt x="67" y="118"/>
                      <a:pt x="90" y="117"/>
                    </a:cubicBezTo>
                    <a:cubicBezTo>
                      <a:pt x="90" y="117"/>
                      <a:pt x="123" y="170"/>
                      <a:pt x="134" y="171"/>
                    </a:cubicBezTo>
                    <a:cubicBezTo>
                      <a:pt x="134" y="171"/>
                      <a:pt x="129" y="203"/>
                      <a:pt x="151" y="202"/>
                    </a:cubicBezTo>
                    <a:cubicBezTo>
                      <a:pt x="151" y="202"/>
                      <a:pt x="189" y="230"/>
                      <a:pt x="196" y="232"/>
                    </a:cubicBezTo>
                    <a:cubicBezTo>
                      <a:pt x="196" y="232"/>
                      <a:pt x="207" y="293"/>
                      <a:pt x="215" y="297"/>
                    </a:cubicBezTo>
                    <a:cubicBezTo>
                      <a:pt x="215" y="297"/>
                      <a:pt x="204" y="326"/>
                      <a:pt x="242" y="323"/>
                    </a:cubicBezTo>
                    <a:cubicBezTo>
                      <a:pt x="249" y="334"/>
                      <a:pt x="249" y="334"/>
                      <a:pt x="249" y="334"/>
                    </a:cubicBezTo>
                    <a:cubicBezTo>
                      <a:pt x="249" y="334"/>
                      <a:pt x="257" y="363"/>
                      <a:pt x="283" y="383"/>
                    </a:cubicBezTo>
                    <a:cubicBezTo>
                      <a:pt x="283" y="383"/>
                      <a:pt x="281" y="405"/>
                      <a:pt x="290" y="405"/>
                    </a:cubicBezTo>
                    <a:cubicBezTo>
                      <a:pt x="290" y="405"/>
                      <a:pt x="306" y="434"/>
                      <a:pt x="310" y="436"/>
                    </a:cubicBezTo>
                    <a:cubicBezTo>
                      <a:pt x="310" y="436"/>
                      <a:pt x="304" y="457"/>
                      <a:pt x="311" y="465"/>
                    </a:cubicBezTo>
                    <a:cubicBezTo>
                      <a:pt x="311" y="465"/>
                      <a:pt x="326" y="482"/>
                      <a:pt x="333" y="485"/>
                    </a:cubicBezTo>
                    <a:cubicBezTo>
                      <a:pt x="333" y="485"/>
                      <a:pt x="348" y="524"/>
                      <a:pt x="364" y="527"/>
                    </a:cubicBezTo>
                    <a:cubicBezTo>
                      <a:pt x="364" y="527"/>
                      <a:pt x="381" y="536"/>
                      <a:pt x="385" y="543"/>
                    </a:cubicBezTo>
                    <a:cubicBezTo>
                      <a:pt x="385" y="543"/>
                      <a:pt x="384" y="563"/>
                      <a:pt x="394" y="563"/>
                    </a:cubicBezTo>
                    <a:cubicBezTo>
                      <a:pt x="394" y="563"/>
                      <a:pt x="438" y="609"/>
                      <a:pt x="458" y="608"/>
                    </a:cubicBezTo>
                    <a:cubicBezTo>
                      <a:pt x="471" y="621"/>
                      <a:pt x="471" y="621"/>
                      <a:pt x="471" y="621"/>
                    </a:cubicBezTo>
                    <a:cubicBezTo>
                      <a:pt x="471" y="621"/>
                      <a:pt x="508" y="677"/>
                      <a:pt x="510" y="668"/>
                    </a:cubicBezTo>
                    <a:cubicBezTo>
                      <a:pt x="510" y="668"/>
                      <a:pt x="512" y="665"/>
                      <a:pt x="504" y="646"/>
                    </a:cubicBezTo>
                    <a:cubicBezTo>
                      <a:pt x="504" y="646"/>
                      <a:pt x="503" y="631"/>
                      <a:pt x="523" y="649"/>
                    </a:cubicBezTo>
                    <a:cubicBezTo>
                      <a:pt x="523" y="649"/>
                      <a:pt x="538" y="660"/>
                      <a:pt x="541" y="644"/>
                    </a:cubicBezTo>
                    <a:cubicBezTo>
                      <a:pt x="541" y="644"/>
                      <a:pt x="552" y="638"/>
                      <a:pt x="556" y="655"/>
                    </a:cubicBezTo>
                    <a:cubicBezTo>
                      <a:pt x="556" y="655"/>
                      <a:pt x="576" y="680"/>
                      <a:pt x="574" y="647"/>
                    </a:cubicBezTo>
                    <a:cubicBezTo>
                      <a:pt x="574" y="647"/>
                      <a:pt x="574" y="622"/>
                      <a:pt x="577" y="612"/>
                    </a:cubicBezTo>
                    <a:cubicBezTo>
                      <a:pt x="577" y="612"/>
                      <a:pt x="580" y="590"/>
                      <a:pt x="574" y="588"/>
                    </a:cubicBezTo>
                    <a:cubicBezTo>
                      <a:pt x="574" y="588"/>
                      <a:pt x="575" y="577"/>
                      <a:pt x="570" y="577"/>
                    </a:cubicBezTo>
                    <a:cubicBezTo>
                      <a:pt x="571" y="567"/>
                      <a:pt x="571" y="567"/>
                      <a:pt x="571" y="567"/>
                    </a:cubicBezTo>
                    <a:cubicBezTo>
                      <a:pt x="571" y="567"/>
                      <a:pt x="590" y="551"/>
                      <a:pt x="572" y="541"/>
                    </a:cubicBezTo>
                    <a:cubicBezTo>
                      <a:pt x="574" y="526"/>
                      <a:pt x="574" y="526"/>
                      <a:pt x="574" y="526"/>
                    </a:cubicBezTo>
                    <a:cubicBezTo>
                      <a:pt x="574" y="526"/>
                      <a:pt x="597" y="512"/>
                      <a:pt x="577" y="496"/>
                    </a:cubicBezTo>
                    <a:cubicBezTo>
                      <a:pt x="572" y="497"/>
                      <a:pt x="572" y="497"/>
                      <a:pt x="572" y="497"/>
                    </a:cubicBezTo>
                    <a:cubicBezTo>
                      <a:pt x="572" y="497"/>
                      <a:pt x="569" y="478"/>
                      <a:pt x="562" y="478"/>
                    </a:cubicBezTo>
                    <a:cubicBezTo>
                      <a:pt x="562" y="478"/>
                      <a:pt x="569" y="458"/>
                      <a:pt x="523" y="464"/>
                    </a:cubicBezTo>
                    <a:cubicBezTo>
                      <a:pt x="523" y="464"/>
                      <a:pt x="522" y="477"/>
                      <a:pt x="514" y="476"/>
                    </a:cubicBezTo>
                    <a:cubicBezTo>
                      <a:pt x="514" y="476"/>
                      <a:pt x="509" y="490"/>
                      <a:pt x="502" y="485"/>
                    </a:cubicBezTo>
                    <a:cubicBezTo>
                      <a:pt x="502" y="485"/>
                      <a:pt x="499" y="477"/>
                      <a:pt x="509" y="476"/>
                    </a:cubicBezTo>
                    <a:cubicBezTo>
                      <a:pt x="509" y="476"/>
                      <a:pt x="510" y="467"/>
                      <a:pt x="519" y="467"/>
                    </a:cubicBezTo>
                    <a:cubicBezTo>
                      <a:pt x="519" y="467"/>
                      <a:pt x="528" y="442"/>
                      <a:pt x="508" y="445"/>
                    </a:cubicBezTo>
                    <a:cubicBezTo>
                      <a:pt x="508" y="445"/>
                      <a:pt x="505" y="440"/>
                      <a:pt x="499" y="440"/>
                    </a:cubicBezTo>
                    <a:cubicBezTo>
                      <a:pt x="499" y="433"/>
                      <a:pt x="499" y="433"/>
                      <a:pt x="499" y="433"/>
                    </a:cubicBezTo>
                    <a:cubicBezTo>
                      <a:pt x="499" y="433"/>
                      <a:pt x="508" y="424"/>
                      <a:pt x="501" y="419"/>
                    </a:cubicBezTo>
                    <a:cubicBezTo>
                      <a:pt x="501" y="419"/>
                      <a:pt x="494" y="388"/>
                      <a:pt x="484" y="388"/>
                    </a:cubicBezTo>
                    <a:cubicBezTo>
                      <a:pt x="469" y="390"/>
                      <a:pt x="469" y="390"/>
                      <a:pt x="469" y="390"/>
                    </a:cubicBezTo>
                    <a:cubicBezTo>
                      <a:pt x="469" y="390"/>
                      <a:pt x="451" y="372"/>
                      <a:pt x="443" y="372"/>
                    </a:cubicBezTo>
                    <a:cubicBezTo>
                      <a:pt x="439" y="363"/>
                      <a:pt x="439" y="363"/>
                      <a:pt x="439" y="363"/>
                    </a:cubicBezTo>
                    <a:cubicBezTo>
                      <a:pt x="439" y="363"/>
                      <a:pt x="452" y="364"/>
                      <a:pt x="452" y="355"/>
                    </a:cubicBezTo>
                    <a:cubicBezTo>
                      <a:pt x="452" y="355"/>
                      <a:pt x="477" y="349"/>
                      <a:pt x="454" y="344"/>
                    </a:cubicBezTo>
                    <a:cubicBezTo>
                      <a:pt x="436" y="345"/>
                      <a:pt x="436" y="345"/>
                      <a:pt x="436" y="345"/>
                    </a:cubicBezTo>
                    <a:cubicBezTo>
                      <a:pt x="436" y="345"/>
                      <a:pt x="466" y="332"/>
                      <a:pt x="466" y="320"/>
                    </a:cubicBezTo>
                    <a:cubicBezTo>
                      <a:pt x="466" y="320"/>
                      <a:pt x="471" y="313"/>
                      <a:pt x="452" y="313"/>
                    </a:cubicBezTo>
                    <a:cubicBezTo>
                      <a:pt x="452" y="313"/>
                      <a:pt x="441" y="296"/>
                      <a:pt x="435" y="307"/>
                    </a:cubicBezTo>
                    <a:cubicBezTo>
                      <a:pt x="435" y="307"/>
                      <a:pt x="407" y="323"/>
                      <a:pt x="397" y="323"/>
                    </a:cubicBezTo>
                    <a:cubicBezTo>
                      <a:pt x="397" y="323"/>
                      <a:pt x="394" y="317"/>
                      <a:pt x="425" y="304"/>
                    </a:cubicBezTo>
                    <a:cubicBezTo>
                      <a:pt x="425" y="304"/>
                      <a:pt x="428" y="289"/>
                      <a:pt x="399" y="293"/>
                    </a:cubicBezTo>
                    <a:cubicBezTo>
                      <a:pt x="399" y="293"/>
                      <a:pt x="368" y="283"/>
                      <a:pt x="380" y="270"/>
                    </a:cubicBezTo>
                    <a:cubicBezTo>
                      <a:pt x="380" y="270"/>
                      <a:pt x="392" y="285"/>
                      <a:pt x="401" y="285"/>
                    </a:cubicBezTo>
                    <a:cubicBezTo>
                      <a:pt x="401" y="285"/>
                      <a:pt x="417" y="290"/>
                      <a:pt x="423" y="283"/>
                    </a:cubicBezTo>
                    <a:cubicBezTo>
                      <a:pt x="423" y="283"/>
                      <a:pt x="441" y="277"/>
                      <a:pt x="418" y="267"/>
                    </a:cubicBezTo>
                    <a:cubicBezTo>
                      <a:pt x="418" y="267"/>
                      <a:pt x="405" y="258"/>
                      <a:pt x="406" y="274"/>
                    </a:cubicBezTo>
                    <a:cubicBezTo>
                      <a:pt x="399" y="275"/>
                      <a:pt x="399" y="275"/>
                      <a:pt x="399" y="275"/>
                    </a:cubicBezTo>
                    <a:cubicBezTo>
                      <a:pt x="399" y="275"/>
                      <a:pt x="400" y="264"/>
                      <a:pt x="392" y="264"/>
                    </a:cubicBezTo>
                    <a:cubicBezTo>
                      <a:pt x="392" y="264"/>
                      <a:pt x="397" y="239"/>
                      <a:pt x="383" y="239"/>
                    </a:cubicBezTo>
                    <a:cubicBezTo>
                      <a:pt x="383" y="239"/>
                      <a:pt x="358" y="243"/>
                      <a:pt x="378" y="249"/>
                    </a:cubicBezTo>
                    <a:cubicBezTo>
                      <a:pt x="378" y="249"/>
                      <a:pt x="384" y="273"/>
                      <a:pt x="370" y="256"/>
                    </a:cubicBezTo>
                    <a:cubicBezTo>
                      <a:pt x="370" y="256"/>
                      <a:pt x="356" y="237"/>
                      <a:pt x="342" y="236"/>
                    </a:cubicBezTo>
                    <a:cubicBezTo>
                      <a:pt x="334" y="234"/>
                      <a:pt x="334" y="234"/>
                      <a:pt x="334" y="234"/>
                    </a:cubicBezTo>
                    <a:cubicBezTo>
                      <a:pt x="334" y="234"/>
                      <a:pt x="330" y="209"/>
                      <a:pt x="321" y="207"/>
                    </a:cubicBezTo>
                    <a:cubicBezTo>
                      <a:pt x="321" y="207"/>
                      <a:pt x="306" y="194"/>
                      <a:pt x="306" y="205"/>
                    </a:cubicBezTo>
                    <a:cubicBezTo>
                      <a:pt x="306" y="205"/>
                      <a:pt x="318" y="233"/>
                      <a:pt x="306" y="221"/>
                    </a:cubicBezTo>
                    <a:cubicBezTo>
                      <a:pt x="306" y="221"/>
                      <a:pt x="303" y="208"/>
                      <a:pt x="289" y="208"/>
                    </a:cubicBezTo>
                    <a:cubicBezTo>
                      <a:pt x="289" y="208"/>
                      <a:pt x="277" y="181"/>
                      <a:pt x="255" y="181"/>
                    </a:cubicBezTo>
                    <a:cubicBezTo>
                      <a:pt x="255" y="181"/>
                      <a:pt x="257" y="147"/>
                      <a:pt x="193" y="117"/>
                    </a:cubicBezTo>
                    <a:cubicBezTo>
                      <a:pt x="193" y="117"/>
                      <a:pt x="184" y="99"/>
                      <a:pt x="164" y="97"/>
                    </a:cubicBezTo>
                    <a:cubicBezTo>
                      <a:pt x="164" y="94"/>
                      <a:pt x="164" y="94"/>
                      <a:pt x="164" y="94"/>
                    </a:cubicBezTo>
                    <a:cubicBezTo>
                      <a:pt x="164" y="94"/>
                      <a:pt x="173" y="74"/>
                      <a:pt x="153" y="73"/>
                    </a:cubicBezTo>
                    <a:cubicBezTo>
                      <a:pt x="150" y="69"/>
                      <a:pt x="150" y="69"/>
                      <a:pt x="150" y="69"/>
                    </a:cubicBezTo>
                    <a:cubicBezTo>
                      <a:pt x="150" y="69"/>
                      <a:pt x="144" y="43"/>
                      <a:pt x="131" y="41"/>
                    </a:cubicBezTo>
                    <a:cubicBezTo>
                      <a:pt x="131" y="41"/>
                      <a:pt x="121" y="30"/>
                      <a:pt x="117" y="41"/>
                    </a:cubicBezTo>
                    <a:cubicBezTo>
                      <a:pt x="106" y="39"/>
                      <a:pt x="106" y="39"/>
                      <a:pt x="106" y="39"/>
                    </a:cubicBezTo>
                    <a:cubicBezTo>
                      <a:pt x="106" y="39"/>
                      <a:pt x="91" y="24"/>
                      <a:pt x="86" y="36"/>
                    </a:cubicBezTo>
                    <a:cubicBezTo>
                      <a:pt x="60" y="37"/>
                      <a:pt x="60" y="37"/>
                      <a:pt x="60" y="37"/>
                    </a:cubicBezTo>
                    <a:cubicBezTo>
                      <a:pt x="60" y="37"/>
                      <a:pt x="56" y="26"/>
                      <a:pt x="46"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8" name="Freeform 316">
                <a:extLst>
                  <a:ext uri="{FF2B5EF4-FFF2-40B4-BE49-F238E27FC236}">
                    <a16:creationId xmlns:a16="http://schemas.microsoft.com/office/drawing/2014/main" id="{9334F8E9-64E6-4272-9737-03B449F28147}"/>
                  </a:ext>
                </a:extLst>
              </p:cNvPr>
              <p:cNvSpPr>
                <a:spLocks/>
              </p:cNvSpPr>
              <p:nvPr/>
            </p:nvSpPr>
            <p:spPr bwMode="auto">
              <a:xfrm>
                <a:off x="5412" y="2794"/>
                <a:ext cx="9" cy="12"/>
              </a:xfrm>
              <a:custGeom>
                <a:avLst/>
                <a:gdLst>
                  <a:gd name="T0" fmla="*/ 2 w 28"/>
                  <a:gd name="T1" fmla="*/ 14 h 36"/>
                  <a:gd name="T2" fmla="*/ 11 w 28"/>
                  <a:gd name="T3" fmla="*/ 0 h 36"/>
                  <a:gd name="T4" fmla="*/ 17 w 28"/>
                  <a:gd name="T5" fmla="*/ 14 h 36"/>
                  <a:gd name="T6" fmla="*/ 2 w 28"/>
                  <a:gd name="T7" fmla="*/ 14 h 36"/>
                </a:gdLst>
                <a:ahLst/>
                <a:cxnLst>
                  <a:cxn ang="0">
                    <a:pos x="T0" y="T1"/>
                  </a:cxn>
                  <a:cxn ang="0">
                    <a:pos x="T2" y="T3"/>
                  </a:cxn>
                  <a:cxn ang="0">
                    <a:pos x="T4" y="T5"/>
                  </a:cxn>
                  <a:cxn ang="0">
                    <a:pos x="T6" y="T7"/>
                  </a:cxn>
                </a:cxnLst>
                <a:rect l="0" t="0" r="r" b="b"/>
                <a:pathLst>
                  <a:path w="28" h="36">
                    <a:moveTo>
                      <a:pt x="2" y="14"/>
                    </a:moveTo>
                    <a:cubicBezTo>
                      <a:pt x="2" y="14"/>
                      <a:pt x="0" y="2"/>
                      <a:pt x="11" y="0"/>
                    </a:cubicBezTo>
                    <a:cubicBezTo>
                      <a:pt x="11" y="0"/>
                      <a:pt x="28" y="6"/>
                      <a:pt x="17" y="14"/>
                    </a:cubicBezTo>
                    <a:cubicBezTo>
                      <a:pt x="17" y="14"/>
                      <a:pt x="11" y="36"/>
                      <a:pt x="2"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9" name="Freeform 317">
                <a:extLst>
                  <a:ext uri="{FF2B5EF4-FFF2-40B4-BE49-F238E27FC236}">
                    <a16:creationId xmlns:a16="http://schemas.microsoft.com/office/drawing/2014/main" id="{0AFB886B-C1C2-4680-BA78-070F4D2DD2C7}"/>
                  </a:ext>
                </a:extLst>
              </p:cNvPr>
              <p:cNvSpPr>
                <a:spLocks/>
              </p:cNvSpPr>
              <p:nvPr/>
            </p:nvSpPr>
            <p:spPr bwMode="auto">
              <a:xfrm>
                <a:off x="5442" y="2820"/>
                <a:ext cx="7" cy="3"/>
              </a:xfrm>
              <a:custGeom>
                <a:avLst/>
                <a:gdLst>
                  <a:gd name="T0" fmla="*/ 3 w 19"/>
                  <a:gd name="T1" fmla="*/ 10 h 10"/>
                  <a:gd name="T2" fmla="*/ 9 w 19"/>
                  <a:gd name="T3" fmla="*/ 0 h 10"/>
                  <a:gd name="T4" fmla="*/ 3 w 19"/>
                  <a:gd name="T5" fmla="*/ 10 h 10"/>
                </a:gdLst>
                <a:ahLst/>
                <a:cxnLst>
                  <a:cxn ang="0">
                    <a:pos x="T0" y="T1"/>
                  </a:cxn>
                  <a:cxn ang="0">
                    <a:pos x="T2" y="T3"/>
                  </a:cxn>
                  <a:cxn ang="0">
                    <a:pos x="T4" y="T5"/>
                  </a:cxn>
                </a:cxnLst>
                <a:rect l="0" t="0" r="r" b="b"/>
                <a:pathLst>
                  <a:path w="19" h="10">
                    <a:moveTo>
                      <a:pt x="3" y="10"/>
                    </a:moveTo>
                    <a:cubicBezTo>
                      <a:pt x="3" y="10"/>
                      <a:pt x="0" y="0"/>
                      <a:pt x="9" y="0"/>
                    </a:cubicBezTo>
                    <a:cubicBezTo>
                      <a:pt x="9" y="0"/>
                      <a:pt x="19" y="10"/>
                      <a:pt x="3"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0" name="Freeform 318">
                <a:extLst>
                  <a:ext uri="{FF2B5EF4-FFF2-40B4-BE49-F238E27FC236}">
                    <a16:creationId xmlns:a16="http://schemas.microsoft.com/office/drawing/2014/main" id="{7624995B-855B-4F21-9496-01F6DD567B20}"/>
                  </a:ext>
                </a:extLst>
              </p:cNvPr>
              <p:cNvSpPr>
                <a:spLocks/>
              </p:cNvSpPr>
              <p:nvPr/>
            </p:nvSpPr>
            <p:spPr bwMode="auto">
              <a:xfrm>
                <a:off x="5480" y="2941"/>
                <a:ext cx="167" cy="60"/>
              </a:xfrm>
              <a:custGeom>
                <a:avLst/>
                <a:gdLst>
                  <a:gd name="T0" fmla="*/ 97 w 506"/>
                  <a:gd name="T1" fmla="*/ 18 h 181"/>
                  <a:gd name="T2" fmla="*/ 114 w 506"/>
                  <a:gd name="T3" fmla="*/ 13 h 181"/>
                  <a:gd name="T4" fmla="*/ 128 w 506"/>
                  <a:gd name="T5" fmla="*/ 30 h 181"/>
                  <a:gd name="T6" fmla="*/ 132 w 506"/>
                  <a:gd name="T7" fmla="*/ 30 h 181"/>
                  <a:gd name="T8" fmla="*/ 152 w 506"/>
                  <a:gd name="T9" fmla="*/ 34 h 181"/>
                  <a:gd name="T10" fmla="*/ 160 w 506"/>
                  <a:gd name="T11" fmla="*/ 35 h 181"/>
                  <a:gd name="T12" fmla="*/ 176 w 506"/>
                  <a:gd name="T13" fmla="*/ 54 h 181"/>
                  <a:gd name="T14" fmla="*/ 196 w 506"/>
                  <a:gd name="T15" fmla="*/ 63 h 181"/>
                  <a:gd name="T16" fmla="*/ 248 w 506"/>
                  <a:gd name="T17" fmla="*/ 68 h 181"/>
                  <a:gd name="T18" fmla="*/ 285 w 506"/>
                  <a:gd name="T19" fmla="*/ 69 h 181"/>
                  <a:gd name="T20" fmla="*/ 303 w 506"/>
                  <a:gd name="T21" fmla="*/ 35 h 181"/>
                  <a:gd name="T22" fmla="*/ 316 w 506"/>
                  <a:gd name="T23" fmla="*/ 54 h 181"/>
                  <a:gd name="T24" fmla="*/ 331 w 506"/>
                  <a:gd name="T25" fmla="*/ 54 h 181"/>
                  <a:gd name="T26" fmla="*/ 348 w 506"/>
                  <a:gd name="T27" fmla="*/ 56 h 181"/>
                  <a:gd name="T28" fmla="*/ 367 w 506"/>
                  <a:gd name="T29" fmla="*/ 61 h 181"/>
                  <a:gd name="T30" fmla="*/ 397 w 506"/>
                  <a:gd name="T31" fmla="*/ 78 h 181"/>
                  <a:gd name="T32" fmla="*/ 406 w 506"/>
                  <a:gd name="T33" fmla="*/ 102 h 181"/>
                  <a:gd name="T34" fmla="*/ 422 w 506"/>
                  <a:gd name="T35" fmla="*/ 107 h 181"/>
                  <a:gd name="T36" fmla="*/ 429 w 506"/>
                  <a:gd name="T37" fmla="*/ 110 h 181"/>
                  <a:gd name="T38" fmla="*/ 439 w 506"/>
                  <a:gd name="T39" fmla="*/ 107 h 181"/>
                  <a:gd name="T40" fmla="*/ 472 w 506"/>
                  <a:gd name="T41" fmla="*/ 106 h 181"/>
                  <a:gd name="T42" fmla="*/ 491 w 506"/>
                  <a:gd name="T43" fmla="*/ 136 h 181"/>
                  <a:gd name="T44" fmla="*/ 492 w 506"/>
                  <a:gd name="T45" fmla="*/ 152 h 181"/>
                  <a:gd name="T46" fmla="*/ 504 w 506"/>
                  <a:gd name="T47" fmla="*/ 168 h 181"/>
                  <a:gd name="T48" fmla="*/ 494 w 506"/>
                  <a:gd name="T49" fmla="*/ 166 h 181"/>
                  <a:gd name="T50" fmla="*/ 435 w 506"/>
                  <a:gd name="T51" fmla="*/ 144 h 181"/>
                  <a:gd name="T52" fmla="*/ 418 w 506"/>
                  <a:gd name="T53" fmla="*/ 144 h 181"/>
                  <a:gd name="T54" fmla="*/ 375 w 506"/>
                  <a:gd name="T55" fmla="*/ 142 h 181"/>
                  <a:gd name="T56" fmla="*/ 313 w 506"/>
                  <a:gd name="T57" fmla="*/ 137 h 181"/>
                  <a:gd name="T58" fmla="*/ 272 w 506"/>
                  <a:gd name="T59" fmla="*/ 125 h 181"/>
                  <a:gd name="T60" fmla="*/ 252 w 506"/>
                  <a:gd name="T61" fmla="*/ 114 h 181"/>
                  <a:gd name="T62" fmla="*/ 220 w 506"/>
                  <a:gd name="T63" fmla="*/ 109 h 181"/>
                  <a:gd name="T64" fmla="*/ 196 w 506"/>
                  <a:gd name="T65" fmla="*/ 102 h 181"/>
                  <a:gd name="T66" fmla="*/ 162 w 506"/>
                  <a:gd name="T67" fmla="*/ 120 h 181"/>
                  <a:gd name="T68" fmla="*/ 113 w 506"/>
                  <a:gd name="T69" fmla="*/ 93 h 181"/>
                  <a:gd name="T70" fmla="*/ 79 w 506"/>
                  <a:gd name="T71" fmla="*/ 93 h 181"/>
                  <a:gd name="T72" fmla="*/ 72 w 506"/>
                  <a:gd name="T73" fmla="*/ 75 h 181"/>
                  <a:gd name="T74" fmla="*/ 58 w 506"/>
                  <a:gd name="T75" fmla="*/ 69 h 181"/>
                  <a:gd name="T76" fmla="*/ 42 w 506"/>
                  <a:gd name="T77" fmla="*/ 58 h 181"/>
                  <a:gd name="T78" fmla="*/ 36 w 506"/>
                  <a:gd name="T79" fmla="*/ 59 h 181"/>
                  <a:gd name="T80" fmla="*/ 9 w 506"/>
                  <a:gd name="T81" fmla="*/ 63 h 181"/>
                  <a:gd name="T82" fmla="*/ 33 w 506"/>
                  <a:gd name="T83" fmla="*/ 39 h 181"/>
                  <a:gd name="T84" fmla="*/ 44 w 506"/>
                  <a:gd name="T85" fmla="*/ 10 h 181"/>
                  <a:gd name="T86" fmla="*/ 52 w 506"/>
                  <a:gd name="T87" fmla="*/ 14 h 181"/>
                  <a:gd name="T88" fmla="*/ 80 w 506"/>
                  <a:gd name="T89" fmla="*/ 16 h 181"/>
                  <a:gd name="T90" fmla="*/ 97 w 506"/>
                  <a:gd name="T91" fmla="*/ 18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06" h="181">
                    <a:moveTo>
                      <a:pt x="97" y="18"/>
                    </a:moveTo>
                    <a:cubicBezTo>
                      <a:pt x="97" y="18"/>
                      <a:pt x="99" y="0"/>
                      <a:pt x="114" y="13"/>
                    </a:cubicBezTo>
                    <a:cubicBezTo>
                      <a:pt x="114" y="13"/>
                      <a:pt x="128" y="26"/>
                      <a:pt x="128" y="30"/>
                    </a:cubicBezTo>
                    <a:cubicBezTo>
                      <a:pt x="132" y="30"/>
                      <a:pt x="132" y="30"/>
                      <a:pt x="132" y="30"/>
                    </a:cubicBezTo>
                    <a:cubicBezTo>
                      <a:pt x="132" y="30"/>
                      <a:pt x="144" y="18"/>
                      <a:pt x="152" y="34"/>
                    </a:cubicBezTo>
                    <a:cubicBezTo>
                      <a:pt x="160" y="35"/>
                      <a:pt x="160" y="35"/>
                      <a:pt x="160" y="35"/>
                    </a:cubicBezTo>
                    <a:cubicBezTo>
                      <a:pt x="160" y="35"/>
                      <a:pt x="173" y="22"/>
                      <a:pt x="176" y="54"/>
                    </a:cubicBezTo>
                    <a:cubicBezTo>
                      <a:pt x="176" y="54"/>
                      <a:pt x="194" y="55"/>
                      <a:pt x="196" y="63"/>
                    </a:cubicBezTo>
                    <a:cubicBezTo>
                      <a:pt x="196" y="63"/>
                      <a:pt x="245" y="60"/>
                      <a:pt x="248" y="68"/>
                    </a:cubicBezTo>
                    <a:cubicBezTo>
                      <a:pt x="248" y="68"/>
                      <a:pt x="277" y="63"/>
                      <a:pt x="285" y="69"/>
                    </a:cubicBezTo>
                    <a:cubicBezTo>
                      <a:pt x="285" y="69"/>
                      <a:pt x="291" y="35"/>
                      <a:pt x="303" y="35"/>
                    </a:cubicBezTo>
                    <a:cubicBezTo>
                      <a:pt x="303" y="35"/>
                      <a:pt x="315" y="32"/>
                      <a:pt x="316" y="54"/>
                    </a:cubicBezTo>
                    <a:cubicBezTo>
                      <a:pt x="331" y="54"/>
                      <a:pt x="331" y="54"/>
                      <a:pt x="331" y="54"/>
                    </a:cubicBezTo>
                    <a:cubicBezTo>
                      <a:pt x="331" y="54"/>
                      <a:pt x="341" y="44"/>
                      <a:pt x="348" y="56"/>
                    </a:cubicBezTo>
                    <a:cubicBezTo>
                      <a:pt x="348" y="56"/>
                      <a:pt x="367" y="57"/>
                      <a:pt x="367" y="61"/>
                    </a:cubicBezTo>
                    <a:cubicBezTo>
                      <a:pt x="367" y="61"/>
                      <a:pt x="397" y="55"/>
                      <a:pt x="397" y="78"/>
                    </a:cubicBezTo>
                    <a:cubicBezTo>
                      <a:pt x="397" y="78"/>
                      <a:pt x="406" y="81"/>
                      <a:pt x="406" y="102"/>
                    </a:cubicBezTo>
                    <a:cubicBezTo>
                      <a:pt x="406" y="102"/>
                      <a:pt x="423" y="104"/>
                      <a:pt x="422" y="107"/>
                    </a:cubicBezTo>
                    <a:cubicBezTo>
                      <a:pt x="429" y="110"/>
                      <a:pt x="429" y="110"/>
                      <a:pt x="429" y="110"/>
                    </a:cubicBezTo>
                    <a:cubicBezTo>
                      <a:pt x="429" y="110"/>
                      <a:pt x="437" y="116"/>
                      <a:pt x="439" y="107"/>
                    </a:cubicBezTo>
                    <a:cubicBezTo>
                      <a:pt x="439" y="107"/>
                      <a:pt x="466" y="104"/>
                      <a:pt x="472" y="106"/>
                    </a:cubicBezTo>
                    <a:cubicBezTo>
                      <a:pt x="472" y="106"/>
                      <a:pt x="506" y="111"/>
                      <a:pt x="491" y="136"/>
                    </a:cubicBezTo>
                    <a:cubicBezTo>
                      <a:pt x="492" y="152"/>
                      <a:pt x="492" y="152"/>
                      <a:pt x="492" y="152"/>
                    </a:cubicBezTo>
                    <a:cubicBezTo>
                      <a:pt x="492" y="152"/>
                      <a:pt x="505" y="161"/>
                      <a:pt x="504" y="168"/>
                    </a:cubicBezTo>
                    <a:cubicBezTo>
                      <a:pt x="504" y="168"/>
                      <a:pt x="502" y="181"/>
                      <a:pt x="494" y="166"/>
                    </a:cubicBezTo>
                    <a:cubicBezTo>
                      <a:pt x="494" y="166"/>
                      <a:pt x="452" y="162"/>
                      <a:pt x="435" y="144"/>
                    </a:cubicBezTo>
                    <a:cubicBezTo>
                      <a:pt x="418" y="144"/>
                      <a:pt x="418" y="144"/>
                      <a:pt x="418" y="144"/>
                    </a:cubicBezTo>
                    <a:cubicBezTo>
                      <a:pt x="418" y="144"/>
                      <a:pt x="384" y="155"/>
                      <a:pt x="375" y="142"/>
                    </a:cubicBezTo>
                    <a:cubicBezTo>
                      <a:pt x="375" y="142"/>
                      <a:pt x="324" y="151"/>
                      <a:pt x="313" y="137"/>
                    </a:cubicBezTo>
                    <a:cubicBezTo>
                      <a:pt x="313" y="137"/>
                      <a:pt x="283" y="139"/>
                      <a:pt x="272" y="125"/>
                    </a:cubicBezTo>
                    <a:cubicBezTo>
                      <a:pt x="272" y="125"/>
                      <a:pt x="255" y="120"/>
                      <a:pt x="252" y="114"/>
                    </a:cubicBezTo>
                    <a:cubicBezTo>
                      <a:pt x="252" y="114"/>
                      <a:pt x="228" y="116"/>
                      <a:pt x="220" y="109"/>
                    </a:cubicBezTo>
                    <a:cubicBezTo>
                      <a:pt x="220" y="109"/>
                      <a:pt x="196" y="114"/>
                      <a:pt x="196" y="102"/>
                    </a:cubicBezTo>
                    <a:cubicBezTo>
                      <a:pt x="196" y="102"/>
                      <a:pt x="174" y="120"/>
                      <a:pt x="162" y="120"/>
                    </a:cubicBezTo>
                    <a:cubicBezTo>
                      <a:pt x="162" y="120"/>
                      <a:pt x="137" y="114"/>
                      <a:pt x="113" y="93"/>
                    </a:cubicBezTo>
                    <a:cubicBezTo>
                      <a:pt x="113" y="93"/>
                      <a:pt x="84" y="99"/>
                      <a:pt x="79" y="93"/>
                    </a:cubicBezTo>
                    <a:cubicBezTo>
                      <a:pt x="79" y="93"/>
                      <a:pt x="40" y="87"/>
                      <a:pt x="72" y="75"/>
                    </a:cubicBezTo>
                    <a:cubicBezTo>
                      <a:pt x="72" y="75"/>
                      <a:pt x="75" y="69"/>
                      <a:pt x="58" y="69"/>
                    </a:cubicBezTo>
                    <a:cubicBezTo>
                      <a:pt x="58" y="69"/>
                      <a:pt x="42" y="63"/>
                      <a:pt x="42" y="58"/>
                    </a:cubicBezTo>
                    <a:cubicBezTo>
                      <a:pt x="36" y="59"/>
                      <a:pt x="36" y="59"/>
                      <a:pt x="36" y="59"/>
                    </a:cubicBezTo>
                    <a:cubicBezTo>
                      <a:pt x="36" y="59"/>
                      <a:pt x="28" y="70"/>
                      <a:pt x="9" y="63"/>
                    </a:cubicBezTo>
                    <a:cubicBezTo>
                      <a:pt x="9" y="63"/>
                      <a:pt x="0" y="55"/>
                      <a:pt x="33" y="39"/>
                    </a:cubicBezTo>
                    <a:cubicBezTo>
                      <a:pt x="33" y="39"/>
                      <a:pt x="26" y="19"/>
                      <a:pt x="44" y="10"/>
                    </a:cubicBezTo>
                    <a:cubicBezTo>
                      <a:pt x="44" y="10"/>
                      <a:pt x="50" y="8"/>
                      <a:pt x="52" y="14"/>
                    </a:cubicBezTo>
                    <a:cubicBezTo>
                      <a:pt x="52" y="14"/>
                      <a:pt x="80" y="11"/>
                      <a:pt x="80" y="16"/>
                    </a:cubicBezTo>
                    <a:lnTo>
                      <a:pt x="97"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1" name="Freeform 319">
                <a:extLst>
                  <a:ext uri="{FF2B5EF4-FFF2-40B4-BE49-F238E27FC236}">
                    <a16:creationId xmlns:a16="http://schemas.microsoft.com/office/drawing/2014/main" id="{6134D581-8763-4456-B32A-450012050D03}"/>
                  </a:ext>
                </a:extLst>
              </p:cNvPr>
              <p:cNvSpPr>
                <a:spLocks/>
              </p:cNvSpPr>
              <p:nvPr/>
            </p:nvSpPr>
            <p:spPr bwMode="auto">
              <a:xfrm>
                <a:off x="5613" y="2959"/>
                <a:ext cx="26" cy="10"/>
              </a:xfrm>
              <a:custGeom>
                <a:avLst/>
                <a:gdLst>
                  <a:gd name="T0" fmla="*/ 10 w 78"/>
                  <a:gd name="T1" fmla="*/ 11 h 30"/>
                  <a:gd name="T2" fmla="*/ 70 w 78"/>
                  <a:gd name="T3" fmla="*/ 17 h 30"/>
                  <a:gd name="T4" fmla="*/ 60 w 78"/>
                  <a:gd name="T5" fmla="*/ 21 h 30"/>
                  <a:gd name="T6" fmla="*/ 49 w 78"/>
                  <a:gd name="T7" fmla="*/ 27 h 30"/>
                  <a:gd name="T8" fmla="*/ 6 w 78"/>
                  <a:gd name="T9" fmla="*/ 27 h 30"/>
                  <a:gd name="T10" fmla="*/ 10 w 78"/>
                  <a:gd name="T11" fmla="*/ 11 h 30"/>
                </a:gdLst>
                <a:ahLst/>
                <a:cxnLst>
                  <a:cxn ang="0">
                    <a:pos x="T0" y="T1"/>
                  </a:cxn>
                  <a:cxn ang="0">
                    <a:pos x="T2" y="T3"/>
                  </a:cxn>
                  <a:cxn ang="0">
                    <a:pos x="T4" y="T5"/>
                  </a:cxn>
                  <a:cxn ang="0">
                    <a:pos x="T6" y="T7"/>
                  </a:cxn>
                  <a:cxn ang="0">
                    <a:pos x="T8" y="T9"/>
                  </a:cxn>
                  <a:cxn ang="0">
                    <a:pos x="T10" y="T11"/>
                  </a:cxn>
                </a:cxnLst>
                <a:rect l="0" t="0" r="r" b="b"/>
                <a:pathLst>
                  <a:path w="78" h="30">
                    <a:moveTo>
                      <a:pt x="10" y="11"/>
                    </a:moveTo>
                    <a:cubicBezTo>
                      <a:pt x="10" y="11"/>
                      <a:pt x="78" y="0"/>
                      <a:pt x="70" y="17"/>
                    </a:cubicBezTo>
                    <a:cubicBezTo>
                      <a:pt x="70" y="17"/>
                      <a:pt x="69" y="21"/>
                      <a:pt x="60" y="21"/>
                    </a:cubicBezTo>
                    <a:cubicBezTo>
                      <a:pt x="60" y="21"/>
                      <a:pt x="53" y="27"/>
                      <a:pt x="49" y="27"/>
                    </a:cubicBezTo>
                    <a:cubicBezTo>
                      <a:pt x="49" y="27"/>
                      <a:pt x="19" y="30"/>
                      <a:pt x="6" y="27"/>
                    </a:cubicBezTo>
                    <a:cubicBezTo>
                      <a:pt x="6" y="27"/>
                      <a:pt x="0" y="17"/>
                      <a:pt x="10"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2" name="Freeform 320">
                <a:extLst>
                  <a:ext uri="{FF2B5EF4-FFF2-40B4-BE49-F238E27FC236}">
                    <a16:creationId xmlns:a16="http://schemas.microsoft.com/office/drawing/2014/main" id="{84E6BF1C-3F08-4C5A-B46A-45D77210D8EC}"/>
                  </a:ext>
                </a:extLst>
              </p:cNvPr>
              <p:cNvSpPr>
                <a:spLocks/>
              </p:cNvSpPr>
              <p:nvPr/>
            </p:nvSpPr>
            <p:spPr bwMode="auto">
              <a:xfrm>
                <a:off x="5657" y="2959"/>
                <a:ext cx="9" cy="8"/>
              </a:xfrm>
              <a:custGeom>
                <a:avLst/>
                <a:gdLst>
                  <a:gd name="T0" fmla="*/ 2 w 28"/>
                  <a:gd name="T1" fmla="*/ 15 h 22"/>
                  <a:gd name="T2" fmla="*/ 18 w 28"/>
                  <a:gd name="T3" fmla="*/ 9 h 22"/>
                  <a:gd name="T4" fmla="*/ 2 w 28"/>
                  <a:gd name="T5" fmla="*/ 15 h 22"/>
                </a:gdLst>
                <a:ahLst/>
                <a:cxnLst>
                  <a:cxn ang="0">
                    <a:pos x="T0" y="T1"/>
                  </a:cxn>
                  <a:cxn ang="0">
                    <a:pos x="T2" y="T3"/>
                  </a:cxn>
                  <a:cxn ang="0">
                    <a:pos x="T4" y="T5"/>
                  </a:cxn>
                </a:cxnLst>
                <a:rect l="0" t="0" r="r" b="b"/>
                <a:pathLst>
                  <a:path w="28" h="22">
                    <a:moveTo>
                      <a:pt x="2" y="15"/>
                    </a:moveTo>
                    <a:cubicBezTo>
                      <a:pt x="2" y="15"/>
                      <a:pt x="0" y="0"/>
                      <a:pt x="18" y="9"/>
                    </a:cubicBezTo>
                    <a:cubicBezTo>
                      <a:pt x="18" y="9"/>
                      <a:pt x="28" y="22"/>
                      <a:pt x="2"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3" name="Freeform 321">
                <a:extLst>
                  <a:ext uri="{FF2B5EF4-FFF2-40B4-BE49-F238E27FC236}">
                    <a16:creationId xmlns:a16="http://schemas.microsoft.com/office/drawing/2014/main" id="{51ADE537-DA98-445A-8860-161C4151A57D}"/>
                  </a:ext>
                </a:extLst>
              </p:cNvPr>
              <p:cNvSpPr>
                <a:spLocks/>
              </p:cNvSpPr>
              <p:nvPr/>
            </p:nvSpPr>
            <p:spPr bwMode="auto">
              <a:xfrm>
                <a:off x="5642" y="2982"/>
                <a:ext cx="27" cy="16"/>
              </a:xfrm>
              <a:custGeom>
                <a:avLst/>
                <a:gdLst>
                  <a:gd name="T0" fmla="*/ 25 w 83"/>
                  <a:gd name="T1" fmla="*/ 13 h 49"/>
                  <a:gd name="T2" fmla="*/ 39 w 83"/>
                  <a:gd name="T3" fmla="*/ 12 h 49"/>
                  <a:gd name="T4" fmla="*/ 49 w 83"/>
                  <a:gd name="T5" fmla="*/ 8 h 49"/>
                  <a:gd name="T6" fmla="*/ 64 w 83"/>
                  <a:gd name="T7" fmla="*/ 20 h 49"/>
                  <a:gd name="T8" fmla="*/ 65 w 83"/>
                  <a:gd name="T9" fmla="*/ 36 h 49"/>
                  <a:gd name="T10" fmla="*/ 54 w 83"/>
                  <a:gd name="T11" fmla="*/ 38 h 49"/>
                  <a:gd name="T12" fmla="*/ 39 w 83"/>
                  <a:gd name="T13" fmla="*/ 37 h 49"/>
                  <a:gd name="T14" fmla="*/ 22 w 83"/>
                  <a:gd name="T15" fmla="*/ 26 h 49"/>
                  <a:gd name="T16" fmla="*/ 12 w 83"/>
                  <a:gd name="T17" fmla="*/ 9 h 49"/>
                  <a:gd name="T18" fmla="*/ 25 w 83"/>
                  <a:gd name="T19" fmla="*/ 13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3" h="49">
                    <a:moveTo>
                      <a:pt x="25" y="13"/>
                    </a:moveTo>
                    <a:cubicBezTo>
                      <a:pt x="39" y="12"/>
                      <a:pt x="39" y="12"/>
                      <a:pt x="39" y="12"/>
                    </a:cubicBezTo>
                    <a:cubicBezTo>
                      <a:pt x="39" y="12"/>
                      <a:pt x="44" y="0"/>
                      <a:pt x="49" y="8"/>
                    </a:cubicBezTo>
                    <a:cubicBezTo>
                      <a:pt x="49" y="8"/>
                      <a:pt x="64" y="7"/>
                      <a:pt x="64" y="20"/>
                    </a:cubicBezTo>
                    <a:cubicBezTo>
                      <a:pt x="64" y="20"/>
                      <a:pt x="83" y="22"/>
                      <a:pt x="65" y="36"/>
                    </a:cubicBezTo>
                    <a:cubicBezTo>
                      <a:pt x="54" y="38"/>
                      <a:pt x="54" y="38"/>
                      <a:pt x="54" y="38"/>
                    </a:cubicBezTo>
                    <a:cubicBezTo>
                      <a:pt x="54" y="38"/>
                      <a:pt x="44" y="49"/>
                      <a:pt x="39" y="37"/>
                    </a:cubicBezTo>
                    <a:cubicBezTo>
                      <a:pt x="39" y="37"/>
                      <a:pt x="29" y="26"/>
                      <a:pt x="22" y="26"/>
                    </a:cubicBezTo>
                    <a:cubicBezTo>
                      <a:pt x="22" y="26"/>
                      <a:pt x="0" y="15"/>
                      <a:pt x="12" y="9"/>
                    </a:cubicBezTo>
                    <a:cubicBezTo>
                      <a:pt x="12" y="9"/>
                      <a:pt x="26" y="10"/>
                      <a:pt x="25"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4" name="Freeform 322">
                <a:extLst>
                  <a:ext uri="{FF2B5EF4-FFF2-40B4-BE49-F238E27FC236}">
                    <a16:creationId xmlns:a16="http://schemas.microsoft.com/office/drawing/2014/main" id="{79493AA9-188D-4C48-AFB0-24362D1F4EF2}"/>
                  </a:ext>
                </a:extLst>
              </p:cNvPr>
              <p:cNvSpPr>
                <a:spLocks/>
              </p:cNvSpPr>
              <p:nvPr/>
            </p:nvSpPr>
            <p:spPr bwMode="auto">
              <a:xfrm>
                <a:off x="5668" y="2985"/>
                <a:ext cx="18" cy="15"/>
              </a:xfrm>
              <a:custGeom>
                <a:avLst/>
                <a:gdLst>
                  <a:gd name="T0" fmla="*/ 19 w 55"/>
                  <a:gd name="T1" fmla="*/ 26 h 45"/>
                  <a:gd name="T2" fmla="*/ 24 w 55"/>
                  <a:gd name="T3" fmla="*/ 11 h 45"/>
                  <a:gd name="T4" fmla="*/ 39 w 55"/>
                  <a:gd name="T5" fmla="*/ 9 h 45"/>
                  <a:gd name="T6" fmla="*/ 44 w 55"/>
                  <a:gd name="T7" fmla="*/ 25 h 45"/>
                  <a:gd name="T8" fmla="*/ 39 w 55"/>
                  <a:gd name="T9" fmla="*/ 38 h 45"/>
                  <a:gd name="T10" fmla="*/ 19 w 55"/>
                  <a:gd name="T11" fmla="*/ 45 h 45"/>
                  <a:gd name="T12" fmla="*/ 14 w 55"/>
                  <a:gd name="T13" fmla="*/ 34 h 45"/>
                  <a:gd name="T14" fmla="*/ 19 w 55"/>
                  <a:gd name="T15" fmla="*/ 26 h 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45">
                    <a:moveTo>
                      <a:pt x="19" y="26"/>
                    </a:moveTo>
                    <a:cubicBezTo>
                      <a:pt x="19" y="26"/>
                      <a:pt x="4" y="13"/>
                      <a:pt x="24" y="11"/>
                    </a:cubicBezTo>
                    <a:cubicBezTo>
                      <a:pt x="24" y="11"/>
                      <a:pt x="38" y="0"/>
                      <a:pt x="39" y="9"/>
                    </a:cubicBezTo>
                    <a:cubicBezTo>
                      <a:pt x="39" y="9"/>
                      <a:pt x="55" y="17"/>
                      <a:pt x="44" y="25"/>
                    </a:cubicBezTo>
                    <a:cubicBezTo>
                      <a:pt x="39" y="38"/>
                      <a:pt x="39" y="38"/>
                      <a:pt x="39" y="38"/>
                    </a:cubicBezTo>
                    <a:cubicBezTo>
                      <a:pt x="39" y="38"/>
                      <a:pt x="39" y="45"/>
                      <a:pt x="19" y="45"/>
                    </a:cubicBezTo>
                    <a:cubicBezTo>
                      <a:pt x="19" y="45"/>
                      <a:pt x="0" y="41"/>
                      <a:pt x="14" y="34"/>
                    </a:cubicBezTo>
                    <a:lnTo>
                      <a:pt x="19" y="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5" name="Freeform 323">
                <a:extLst>
                  <a:ext uri="{FF2B5EF4-FFF2-40B4-BE49-F238E27FC236}">
                    <a16:creationId xmlns:a16="http://schemas.microsoft.com/office/drawing/2014/main" id="{6480B661-5499-472F-A969-67C70C1EFEF7}"/>
                  </a:ext>
                </a:extLst>
              </p:cNvPr>
              <p:cNvSpPr>
                <a:spLocks/>
              </p:cNvSpPr>
              <p:nvPr/>
            </p:nvSpPr>
            <p:spPr bwMode="auto">
              <a:xfrm>
                <a:off x="5684" y="2983"/>
                <a:ext cx="44" cy="27"/>
              </a:xfrm>
              <a:custGeom>
                <a:avLst/>
                <a:gdLst>
                  <a:gd name="T0" fmla="*/ 12 w 134"/>
                  <a:gd name="T1" fmla="*/ 55 h 82"/>
                  <a:gd name="T2" fmla="*/ 5 w 134"/>
                  <a:gd name="T3" fmla="*/ 42 h 82"/>
                  <a:gd name="T4" fmla="*/ 14 w 134"/>
                  <a:gd name="T5" fmla="*/ 30 h 82"/>
                  <a:gd name="T6" fmla="*/ 30 w 134"/>
                  <a:gd name="T7" fmla="*/ 25 h 82"/>
                  <a:gd name="T8" fmla="*/ 56 w 134"/>
                  <a:gd name="T9" fmla="*/ 39 h 82"/>
                  <a:gd name="T10" fmla="*/ 70 w 134"/>
                  <a:gd name="T11" fmla="*/ 40 h 82"/>
                  <a:gd name="T12" fmla="*/ 73 w 134"/>
                  <a:gd name="T13" fmla="*/ 29 h 82"/>
                  <a:gd name="T14" fmla="*/ 56 w 134"/>
                  <a:gd name="T15" fmla="*/ 13 h 82"/>
                  <a:gd name="T16" fmla="*/ 47 w 134"/>
                  <a:gd name="T17" fmla="*/ 18 h 82"/>
                  <a:gd name="T18" fmla="*/ 41 w 134"/>
                  <a:gd name="T19" fmla="*/ 9 h 82"/>
                  <a:gd name="T20" fmla="*/ 80 w 134"/>
                  <a:gd name="T21" fmla="*/ 15 h 82"/>
                  <a:gd name="T22" fmla="*/ 91 w 134"/>
                  <a:gd name="T23" fmla="*/ 17 h 82"/>
                  <a:gd name="T24" fmla="*/ 124 w 134"/>
                  <a:gd name="T25" fmla="*/ 25 h 82"/>
                  <a:gd name="T26" fmla="*/ 126 w 134"/>
                  <a:gd name="T27" fmla="*/ 30 h 82"/>
                  <a:gd name="T28" fmla="*/ 125 w 134"/>
                  <a:gd name="T29" fmla="*/ 41 h 82"/>
                  <a:gd name="T30" fmla="*/ 113 w 134"/>
                  <a:gd name="T31" fmla="*/ 42 h 82"/>
                  <a:gd name="T32" fmla="*/ 107 w 134"/>
                  <a:gd name="T33" fmla="*/ 40 h 82"/>
                  <a:gd name="T34" fmla="*/ 92 w 134"/>
                  <a:gd name="T35" fmla="*/ 39 h 82"/>
                  <a:gd name="T36" fmla="*/ 81 w 134"/>
                  <a:gd name="T37" fmla="*/ 46 h 82"/>
                  <a:gd name="T38" fmla="*/ 55 w 134"/>
                  <a:gd name="T39" fmla="*/ 50 h 82"/>
                  <a:gd name="T40" fmla="*/ 22 w 134"/>
                  <a:gd name="T41" fmla="*/ 54 h 82"/>
                  <a:gd name="T42" fmla="*/ 12 w 134"/>
                  <a:gd name="T43" fmla="*/ 55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4" h="82">
                    <a:moveTo>
                      <a:pt x="12" y="55"/>
                    </a:moveTo>
                    <a:cubicBezTo>
                      <a:pt x="12" y="55"/>
                      <a:pt x="0" y="54"/>
                      <a:pt x="5" y="42"/>
                    </a:cubicBezTo>
                    <a:cubicBezTo>
                      <a:pt x="5" y="42"/>
                      <a:pt x="1" y="25"/>
                      <a:pt x="14" y="30"/>
                    </a:cubicBezTo>
                    <a:cubicBezTo>
                      <a:pt x="14" y="30"/>
                      <a:pt x="23" y="19"/>
                      <a:pt x="30" y="25"/>
                    </a:cubicBezTo>
                    <a:cubicBezTo>
                      <a:pt x="30" y="25"/>
                      <a:pt x="53" y="29"/>
                      <a:pt x="56" y="39"/>
                    </a:cubicBezTo>
                    <a:cubicBezTo>
                      <a:pt x="70" y="40"/>
                      <a:pt x="70" y="40"/>
                      <a:pt x="70" y="40"/>
                    </a:cubicBezTo>
                    <a:cubicBezTo>
                      <a:pt x="70" y="40"/>
                      <a:pt x="93" y="31"/>
                      <a:pt x="73" y="29"/>
                    </a:cubicBezTo>
                    <a:cubicBezTo>
                      <a:pt x="73" y="29"/>
                      <a:pt x="56" y="21"/>
                      <a:pt x="56" y="13"/>
                    </a:cubicBezTo>
                    <a:cubicBezTo>
                      <a:pt x="56" y="13"/>
                      <a:pt x="48" y="9"/>
                      <a:pt x="47" y="18"/>
                    </a:cubicBezTo>
                    <a:cubicBezTo>
                      <a:pt x="47" y="18"/>
                      <a:pt x="32" y="23"/>
                      <a:pt x="41" y="9"/>
                    </a:cubicBezTo>
                    <a:cubicBezTo>
                      <a:pt x="41" y="9"/>
                      <a:pt x="80" y="0"/>
                      <a:pt x="80" y="15"/>
                    </a:cubicBezTo>
                    <a:cubicBezTo>
                      <a:pt x="80" y="15"/>
                      <a:pt x="85" y="24"/>
                      <a:pt x="91" y="17"/>
                    </a:cubicBezTo>
                    <a:cubicBezTo>
                      <a:pt x="91" y="17"/>
                      <a:pt x="124" y="7"/>
                      <a:pt x="124" y="25"/>
                    </a:cubicBezTo>
                    <a:cubicBezTo>
                      <a:pt x="126" y="30"/>
                      <a:pt x="126" y="30"/>
                      <a:pt x="126" y="30"/>
                    </a:cubicBezTo>
                    <a:cubicBezTo>
                      <a:pt x="126" y="30"/>
                      <a:pt x="134" y="41"/>
                      <a:pt x="125" y="41"/>
                    </a:cubicBezTo>
                    <a:cubicBezTo>
                      <a:pt x="125" y="41"/>
                      <a:pt x="113" y="56"/>
                      <a:pt x="113" y="42"/>
                    </a:cubicBezTo>
                    <a:cubicBezTo>
                      <a:pt x="107" y="40"/>
                      <a:pt x="107" y="40"/>
                      <a:pt x="107" y="40"/>
                    </a:cubicBezTo>
                    <a:cubicBezTo>
                      <a:pt x="107" y="40"/>
                      <a:pt x="85" y="60"/>
                      <a:pt x="92" y="39"/>
                    </a:cubicBezTo>
                    <a:cubicBezTo>
                      <a:pt x="92" y="39"/>
                      <a:pt x="86" y="30"/>
                      <a:pt x="81" y="46"/>
                    </a:cubicBezTo>
                    <a:cubicBezTo>
                      <a:pt x="81" y="46"/>
                      <a:pt x="63" y="54"/>
                      <a:pt x="55" y="50"/>
                    </a:cubicBezTo>
                    <a:cubicBezTo>
                      <a:pt x="55" y="50"/>
                      <a:pt x="44" y="58"/>
                      <a:pt x="22" y="54"/>
                    </a:cubicBezTo>
                    <a:cubicBezTo>
                      <a:pt x="22" y="54"/>
                      <a:pt x="14" y="82"/>
                      <a:pt x="12" y="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6" name="Freeform 324">
                <a:extLst>
                  <a:ext uri="{FF2B5EF4-FFF2-40B4-BE49-F238E27FC236}">
                    <a16:creationId xmlns:a16="http://schemas.microsoft.com/office/drawing/2014/main" id="{4804A888-D983-481A-8BD0-380BFA4AC7D3}"/>
                  </a:ext>
                </a:extLst>
              </p:cNvPr>
              <p:cNvSpPr>
                <a:spLocks/>
              </p:cNvSpPr>
              <p:nvPr/>
            </p:nvSpPr>
            <p:spPr bwMode="auto">
              <a:xfrm>
                <a:off x="5529" y="2752"/>
                <a:ext cx="9" cy="13"/>
              </a:xfrm>
              <a:custGeom>
                <a:avLst/>
                <a:gdLst>
                  <a:gd name="T0" fmla="*/ 3 w 28"/>
                  <a:gd name="T1" fmla="*/ 13 h 37"/>
                  <a:gd name="T2" fmla="*/ 17 w 28"/>
                  <a:gd name="T3" fmla="*/ 17 h 37"/>
                  <a:gd name="T4" fmla="*/ 17 w 28"/>
                  <a:gd name="T5" fmla="*/ 37 h 37"/>
                  <a:gd name="T6" fmla="*/ 3 w 28"/>
                  <a:gd name="T7" fmla="*/ 13 h 37"/>
                </a:gdLst>
                <a:ahLst/>
                <a:cxnLst>
                  <a:cxn ang="0">
                    <a:pos x="T0" y="T1"/>
                  </a:cxn>
                  <a:cxn ang="0">
                    <a:pos x="T2" y="T3"/>
                  </a:cxn>
                  <a:cxn ang="0">
                    <a:pos x="T4" y="T5"/>
                  </a:cxn>
                  <a:cxn ang="0">
                    <a:pos x="T6" y="T7"/>
                  </a:cxn>
                </a:cxnLst>
                <a:rect l="0" t="0" r="r" b="b"/>
                <a:pathLst>
                  <a:path w="28" h="37">
                    <a:moveTo>
                      <a:pt x="3" y="13"/>
                    </a:moveTo>
                    <a:cubicBezTo>
                      <a:pt x="3" y="13"/>
                      <a:pt x="17" y="0"/>
                      <a:pt x="17" y="17"/>
                    </a:cubicBezTo>
                    <a:cubicBezTo>
                      <a:pt x="17" y="17"/>
                      <a:pt x="28" y="28"/>
                      <a:pt x="17" y="37"/>
                    </a:cubicBezTo>
                    <a:cubicBezTo>
                      <a:pt x="17" y="37"/>
                      <a:pt x="0" y="35"/>
                      <a:pt x="3"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7" name="Freeform 325">
                <a:extLst>
                  <a:ext uri="{FF2B5EF4-FFF2-40B4-BE49-F238E27FC236}">
                    <a16:creationId xmlns:a16="http://schemas.microsoft.com/office/drawing/2014/main" id="{49BD5F14-474A-4A91-BE06-2D2DE0334402}"/>
                  </a:ext>
                </a:extLst>
              </p:cNvPr>
              <p:cNvSpPr>
                <a:spLocks/>
              </p:cNvSpPr>
              <p:nvPr/>
            </p:nvSpPr>
            <p:spPr bwMode="auto">
              <a:xfrm>
                <a:off x="5690" y="2702"/>
                <a:ext cx="2" cy="3"/>
              </a:xfrm>
              <a:custGeom>
                <a:avLst/>
                <a:gdLst>
                  <a:gd name="T0" fmla="*/ 0 w 5"/>
                  <a:gd name="T1" fmla="*/ 10 h 10"/>
                  <a:gd name="T2" fmla="*/ 2 w 5"/>
                  <a:gd name="T3" fmla="*/ 7 h 10"/>
                  <a:gd name="T4" fmla="*/ 0 w 5"/>
                  <a:gd name="T5" fmla="*/ 10 h 10"/>
                </a:gdLst>
                <a:ahLst/>
                <a:cxnLst>
                  <a:cxn ang="0">
                    <a:pos x="T0" y="T1"/>
                  </a:cxn>
                  <a:cxn ang="0">
                    <a:pos x="T2" y="T3"/>
                  </a:cxn>
                  <a:cxn ang="0">
                    <a:pos x="T4" y="T5"/>
                  </a:cxn>
                </a:cxnLst>
                <a:rect l="0" t="0" r="r" b="b"/>
                <a:pathLst>
                  <a:path w="5" h="10">
                    <a:moveTo>
                      <a:pt x="0" y="10"/>
                    </a:moveTo>
                    <a:cubicBezTo>
                      <a:pt x="0" y="10"/>
                      <a:pt x="1" y="9"/>
                      <a:pt x="2" y="7"/>
                    </a:cubicBezTo>
                    <a:cubicBezTo>
                      <a:pt x="5" y="0"/>
                      <a:pt x="0" y="10"/>
                      <a:pt x="0"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8" name="Freeform 326">
                <a:extLst>
                  <a:ext uri="{FF2B5EF4-FFF2-40B4-BE49-F238E27FC236}">
                    <a16:creationId xmlns:a16="http://schemas.microsoft.com/office/drawing/2014/main" id="{3B5DC5A3-6F74-4A54-98B4-7AB5C248F76C}"/>
                  </a:ext>
                </a:extLst>
              </p:cNvPr>
              <p:cNvSpPr>
                <a:spLocks noEditPoints="1"/>
              </p:cNvSpPr>
              <p:nvPr/>
            </p:nvSpPr>
            <p:spPr bwMode="auto">
              <a:xfrm>
                <a:off x="5543" y="2701"/>
                <a:ext cx="186" cy="214"/>
              </a:xfrm>
              <a:custGeom>
                <a:avLst/>
                <a:gdLst>
                  <a:gd name="T0" fmla="*/ 489 w 567"/>
                  <a:gd name="T1" fmla="*/ 285 h 648"/>
                  <a:gd name="T2" fmla="*/ 485 w 567"/>
                  <a:gd name="T3" fmla="*/ 253 h 648"/>
                  <a:gd name="T4" fmla="*/ 466 w 567"/>
                  <a:gd name="T5" fmla="*/ 222 h 648"/>
                  <a:gd name="T6" fmla="*/ 454 w 567"/>
                  <a:gd name="T7" fmla="*/ 206 h 648"/>
                  <a:gd name="T8" fmla="*/ 484 w 567"/>
                  <a:gd name="T9" fmla="*/ 197 h 648"/>
                  <a:gd name="T10" fmla="*/ 468 w 567"/>
                  <a:gd name="T11" fmla="*/ 170 h 648"/>
                  <a:gd name="T12" fmla="*/ 491 w 567"/>
                  <a:gd name="T13" fmla="*/ 162 h 648"/>
                  <a:gd name="T14" fmla="*/ 514 w 567"/>
                  <a:gd name="T15" fmla="*/ 140 h 648"/>
                  <a:gd name="T16" fmla="*/ 566 w 567"/>
                  <a:gd name="T17" fmla="*/ 106 h 648"/>
                  <a:gd name="T18" fmla="*/ 508 w 567"/>
                  <a:gd name="T19" fmla="*/ 75 h 648"/>
                  <a:gd name="T20" fmla="*/ 489 w 567"/>
                  <a:gd name="T21" fmla="*/ 71 h 648"/>
                  <a:gd name="T22" fmla="*/ 461 w 567"/>
                  <a:gd name="T23" fmla="*/ 27 h 648"/>
                  <a:gd name="T24" fmla="*/ 449 w 567"/>
                  <a:gd name="T25" fmla="*/ 13 h 648"/>
                  <a:gd name="T26" fmla="*/ 434 w 567"/>
                  <a:gd name="T27" fmla="*/ 23 h 648"/>
                  <a:gd name="T28" fmla="*/ 427 w 567"/>
                  <a:gd name="T29" fmla="*/ 28 h 648"/>
                  <a:gd name="T30" fmla="*/ 409 w 567"/>
                  <a:gd name="T31" fmla="*/ 49 h 648"/>
                  <a:gd name="T32" fmla="*/ 386 w 567"/>
                  <a:gd name="T33" fmla="*/ 86 h 648"/>
                  <a:gd name="T34" fmla="*/ 366 w 567"/>
                  <a:gd name="T35" fmla="*/ 104 h 648"/>
                  <a:gd name="T36" fmla="*/ 338 w 567"/>
                  <a:gd name="T37" fmla="*/ 127 h 648"/>
                  <a:gd name="T38" fmla="*/ 311 w 567"/>
                  <a:gd name="T39" fmla="*/ 136 h 648"/>
                  <a:gd name="T40" fmla="*/ 232 w 567"/>
                  <a:gd name="T41" fmla="*/ 225 h 648"/>
                  <a:gd name="T42" fmla="*/ 147 w 567"/>
                  <a:gd name="T43" fmla="*/ 268 h 648"/>
                  <a:gd name="T44" fmla="*/ 142 w 567"/>
                  <a:gd name="T45" fmla="*/ 328 h 648"/>
                  <a:gd name="T46" fmla="*/ 58 w 567"/>
                  <a:gd name="T47" fmla="*/ 303 h 648"/>
                  <a:gd name="T48" fmla="*/ 12 w 567"/>
                  <a:gd name="T49" fmla="*/ 352 h 648"/>
                  <a:gd name="T50" fmla="*/ 28 w 567"/>
                  <a:gd name="T51" fmla="*/ 412 h 648"/>
                  <a:gd name="T52" fmla="*/ 30 w 567"/>
                  <a:gd name="T53" fmla="*/ 451 h 648"/>
                  <a:gd name="T54" fmla="*/ 39 w 567"/>
                  <a:gd name="T55" fmla="*/ 466 h 648"/>
                  <a:gd name="T56" fmla="*/ 71 w 567"/>
                  <a:gd name="T57" fmla="*/ 478 h 648"/>
                  <a:gd name="T58" fmla="*/ 76 w 567"/>
                  <a:gd name="T59" fmla="*/ 512 h 648"/>
                  <a:gd name="T60" fmla="*/ 95 w 567"/>
                  <a:gd name="T61" fmla="*/ 564 h 648"/>
                  <a:gd name="T62" fmla="*/ 136 w 567"/>
                  <a:gd name="T63" fmla="*/ 569 h 648"/>
                  <a:gd name="T64" fmla="*/ 160 w 567"/>
                  <a:gd name="T65" fmla="*/ 569 h 648"/>
                  <a:gd name="T66" fmla="*/ 186 w 567"/>
                  <a:gd name="T67" fmla="*/ 590 h 648"/>
                  <a:gd name="T68" fmla="*/ 217 w 567"/>
                  <a:gd name="T69" fmla="*/ 589 h 648"/>
                  <a:gd name="T70" fmla="*/ 241 w 567"/>
                  <a:gd name="T71" fmla="*/ 573 h 648"/>
                  <a:gd name="T72" fmla="*/ 283 w 567"/>
                  <a:gd name="T73" fmla="*/ 585 h 648"/>
                  <a:gd name="T74" fmla="*/ 315 w 567"/>
                  <a:gd name="T75" fmla="*/ 593 h 648"/>
                  <a:gd name="T76" fmla="*/ 316 w 567"/>
                  <a:gd name="T77" fmla="*/ 623 h 648"/>
                  <a:gd name="T78" fmla="*/ 395 w 567"/>
                  <a:gd name="T79" fmla="*/ 602 h 648"/>
                  <a:gd name="T80" fmla="*/ 405 w 567"/>
                  <a:gd name="T81" fmla="*/ 605 h 648"/>
                  <a:gd name="T82" fmla="*/ 399 w 567"/>
                  <a:gd name="T83" fmla="*/ 571 h 648"/>
                  <a:gd name="T84" fmla="*/ 417 w 567"/>
                  <a:gd name="T85" fmla="*/ 538 h 648"/>
                  <a:gd name="T86" fmla="*/ 405 w 567"/>
                  <a:gd name="T87" fmla="*/ 497 h 648"/>
                  <a:gd name="T88" fmla="*/ 454 w 567"/>
                  <a:gd name="T89" fmla="*/ 450 h 648"/>
                  <a:gd name="T90" fmla="*/ 468 w 567"/>
                  <a:gd name="T91" fmla="*/ 425 h 648"/>
                  <a:gd name="T92" fmla="*/ 468 w 567"/>
                  <a:gd name="T93" fmla="*/ 393 h 648"/>
                  <a:gd name="T94" fmla="*/ 493 w 567"/>
                  <a:gd name="T95" fmla="*/ 347 h 648"/>
                  <a:gd name="T96" fmla="*/ 516 w 567"/>
                  <a:gd name="T97" fmla="*/ 350 h 648"/>
                  <a:gd name="T98" fmla="*/ 538 w 567"/>
                  <a:gd name="T99" fmla="*/ 352 h 648"/>
                  <a:gd name="T100" fmla="*/ 490 w 567"/>
                  <a:gd name="T101" fmla="*/ 299 h 648"/>
                  <a:gd name="T102" fmla="*/ 297 w 567"/>
                  <a:gd name="T103" fmla="*/ 583 h 648"/>
                  <a:gd name="T104" fmla="*/ 305 w 567"/>
                  <a:gd name="T105" fmla="*/ 588 h 648"/>
                  <a:gd name="T106" fmla="*/ 424 w 567"/>
                  <a:gd name="T107" fmla="*/ 468 h 648"/>
                  <a:gd name="T108" fmla="*/ 434 w 567"/>
                  <a:gd name="T109" fmla="*/ 469 h 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67" h="648">
                    <a:moveTo>
                      <a:pt x="490" y="299"/>
                    </a:moveTo>
                    <a:cubicBezTo>
                      <a:pt x="489" y="285"/>
                      <a:pt x="489" y="285"/>
                      <a:pt x="489" y="285"/>
                    </a:cubicBezTo>
                    <a:cubicBezTo>
                      <a:pt x="496" y="281"/>
                      <a:pt x="499" y="269"/>
                      <a:pt x="499" y="269"/>
                    </a:cubicBezTo>
                    <a:cubicBezTo>
                      <a:pt x="499" y="262"/>
                      <a:pt x="485" y="253"/>
                      <a:pt x="485" y="253"/>
                    </a:cubicBezTo>
                    <a:cubicBezTo>
                      <a:pt x="486" y="243"/>
                      <a:pt x="473" y="240"/>
                      <a:pt x="473" y="240"/>
                    </a:cubicBezTo>
                    <a:cubicBezTo>
                      <a:pt x="482" y="221"/>
                      <a:pt x="466" y="222"/>
                      <a:pt x="466" y="222"/>
                    </a:cubicBezTo>
                    <a:cubicBezTo>
                      <a:pt x="464" y="212"/>
                      <a:pt x="464" y="212"/>
                      <a:pt x="464" y="212"/>
                    </a:cubicBezTo>
                    <a:cubicBezTo>
                      <a:pt x="473" y="203"/>
                      <a:pt x="454" y="206"/>
                      <a:pt x="454" y="206"/>
                    </a:cubicBezTo>
                    <a:cubicBezTo>
                      <a:pt x="455" y="197"/>
                      <a:pt x="455" y="197"/>
                      <a:pt x="455" y="197"/>
                    </a:cubicBezTo>
                    <a:cubicBezTo>
                      <a:pt x="462" y="198"/>
                      <a:pt x="484" y="197"/>
                      <a:pt x="484" y="197"/>
                    </a:cubicBezTo>
                    <a:cubicBezTo>
                      <a:pt x="490" y="188"/>
                      <a:pt x="471" y="177"/>
                      <a:pt x="471" y="177"/>
                    </a:cubicBezTo>
                    <a:cubicBezTo>
                      <a:pt x="468" y="170"/>
                      <a:pt x="468" y="170"/>
                      <a:pt x="468" y="170"/>
                    </a:cubicBezTo>
                    <a:cubicBezTo>
                      <a:pt x="478" y="170"/>
                      <a:pt x="476" y="156"/>
                      <a:pt x="476" y="156"/>
                    </a:cubicBezTo>
                    <a:cubicBezTo>
                      <a:pt x="477" y="143"/>
                      <a:pt x="491" y="162"/>
                      <a:pt x="491" y="162"/>
                    </a:cubicBezTo>
                    <a:cubicBezTo>
                      <a:pt x="504" y="167"/>
                      <a:pt x="517" y="155"/>
                      <a:pt x="517" y="155"/>
                    </a:cubicBezTo>
                    <a:cubicBezTo>
                      <a:pt x="546" y="151"/>
                      <a:pt x="514" y="140"/>
                      <a:pt x="514" y="140"/>
                    </a:cubicBezTo>
                    <a:cubicBezTo>
                      <a:pt x="493" y="124"/>
                      <a:pt x="523" y="116"/>
                      <a:pt x="523" y="116"/>
                    </a:cubicBezTo>
                    <a:cubicBezTo>
                      <a:pt x="537" y="134"/>
                      <a:pt x="566" y="106"/>
                      <a:pt x="566" y="106"/>
                    </a:cubicBezTo>
                    <a:cubicBezTo>
                      <a:pt x="567" y="95"/>
                      <a:pt x="531" y="86"/>
                      <a:pt x="531" y="86"/>
                    </a:cubicBezTo>
                    <a:cubicBezTo>
                      <a:pt x="524" y="73"/>
                      <a:pt x="508" y="75"/>
                      <a:pt x="508" y="75"/>
                    </a:cubicBezTo>
                    <a:cubicBezTo>
                      <a:pt x="491" y="80"/>
                      <a:pt x="504" y="70"/>
                      <a:pt x="504" y="70"/>
                    </a:cubicBezTo>
                    <a:cubicBezTo>
                      <a:pt x="504" y="61"/>
                      <a:pt x="489" y="71"/>
                      <a:pt x="489" y="71"/>
                    </a:cubicBezTo>
                    <a:cubicBezTo>
                      <a:pt x="467" y="72"/>
                      <a:pt x="478" y="52"/>
                      <a:pt x="478" y="52"/>
                    </a:cubicBezTo>
                    <a:cubicBezTo>
                      <a:pt x="494" y="30"/>
                      <a:pt x="461" y="27"/>
                      <a:pt x="461" y="27"/>
                    </a:cubicBezTo>
                    <a:cubicBezTo>
                      <a:pt x="460" y="0"/>
                      <a:pt x="454" y="4"/>
                      <a:pt x="451" y="8"/>
                    </a:cubicBezTo>
                    <a:cubicBezTo>
                      <a:pt x="451" y="9"/>
                      <a:pt x="450" y="11"/>
                      <a:pt x="449" y="13"/>
                    </a:cubicBezTo>
                    <a:cubicBezTo>
                      <a:pt x="443" y="30"/>
                      <a:pt x="436" y="32"/>
                      <a:pt x="436" y="32"/>
                    </a:cubicBezTo>
                    <a:cubicBezTo>
                      <a:pt x="434" y="23"/>
                      <a:pt x="434" y="23"/>
                      <a:pt x="434" y="23"/>
                    </a:cubicBezTo>
                    <a:cubicBezTo>
                      <a:pt x="444" y="21"/>
                      <a:pt x="439" y="5"/>
                      <a:pt x="439" y="5"/>
                    </a:cubicBezTo>
                    <a:cubicBezTo>
                      <a:pt x="425" y="4"/>
                      <a:pt x="427" y="28"/>
                      <a:pt x="427" y="28"/>
                    </a:cubicBezTo>
                    <a:cubicBezTo>
                      <a:pt x="421" y="33"/>
                      <a:pt x="421" y="33"/>
                      <a:pt x="421" y="33"/>
                    </a:cubicBezTo>
                    <a:cubicBezTo>
                      <a:pt x="415" y="33"/>
                      <a:pt x="409" y="49"/>
                      <a:pt x="409" y="49"/>
                    </a:cubicBezTo>
                    <a:cubicBezTo>
                      <a:pt x="397" y="50"/>
                      <a:pt x="400" y="59"/>
                      <a:pt x="400" y="59"/>
                    </a:cubicBezTo>
                    <a:cubicBezTo>
                      <a:pt x="398" y="67"/>
                      <a:pt x="386" y="86"/>
                      <a:pt x="386" y="86"/>
                    </a:cubicBezTo>
                    <a:cubicBezTo>
                      <a:pt x="377" y="86"/>
                      <a:pt x="368" y="90"/>
                      <a:pt x="368" y="90"/>
                    </a:cubicBezTo>
                    <a:cubicBezTo>
                      <a:pt x="354" y="95"/>
                      <a:pt x="366" y="104"/>
                      <a:pt x="366" y="104"/>
                    </a:cubicBezTo>
                    <a:cubicBezTo>
                      <a:pt x="376" y="110"/>
                      <a:pt x="357" y="127"/>
                      <a:pt x="357" y="127"/>
                    </a:cubicBezTo>
                    <a:cubicBezTo>
                      <a:pt x="338" y="127"/>
                      <a:pt x="338" y="127"/>
                      <a:pt x="338" y="127"/>
                    </a:cubicBezTo>
                    <a:cubicBezTo>
                      <a:pt x="335" y="114"/>
                      <a:pt x="325" y="128"/>
                      <a:pt x="325" y="128"/>
                    </a:cubicBezTo>
                    <a:cubicBezTo>
                      <a:pt x="317" y="128"/>
                      <a:pt x="311" y="136"/>
                      <a:pt x="311" y="136"/>
                    </a:cubicBezTo>
                    <a:cubicBezTo>
                      <a:pt x="276" y="133"/>
                      <a:pt x="282" y="162"/>
                      <a:pt x="282" y="162"/>
                    </a:cubicBezTo>
                    <a:cubicBezTo>
                      <a:pt x="266" y="177"/>
                      <a:pt x="232" y="225"/>
                      <a:pt x="232" y="225"/>
                    </a:cubicBezTo>
                    <a:cubicBezTo>
                      <a:pt x="215" y="225"/>
                      <a:pt x="181" y="239"/>
                      <a:pt x="181" y="239"/>
                    </a:cubicBezTo>
                    <a:cubicBezTo>
                      <a:pt x="142" y="236"/>
                      <a:pt x="147" y="268"/>
                      <a:pt x="147" y="268"/>
                    </a:cubicBezTo>
                    <a:cubicBezTo>
                      <a:pt x="130" y="263"/>
                      <a:pt x="129" y="304"/>
                      <a:pt x="129" y="304"/>
                    </a:cubicBezTo>
                    <a:cubicBezTo>
                      <a:pt x="118" y="310"/>
                      <a:pt x="135" y="323"/>
                      <a:pt x="142" y="328"/>
                    </a:cubicBezTo>
                    <a:cubicBezTo>
                      <a:pt x="121" y="314"/>
                      <a:pt x="97" y="313"/>
                      <a:pt x="97" y="313"/>
                    </a:cubicBezTo>
                    <a:cubicBezTo>
                      <a:pt x="86" y="296"/>
                      <a:pt x="58" y="303"/>
                      <a:pt x="58" y="303"/>
                    </a:cubicBezTo>
                    <a:cubicBezTo>
                      <a:pt x="40" y="276"/>
                      <a:pt x="30" y="307"/>
                      <a:pt x="30" y="307"/>
                    </a:cubicBezTo>
                    <a:cubicBezTo>
                      <a:pt x="8" y="322"/>
                      <a:pt x="12" y="352"/>
                      <a:pt x="12" y="352"/>
                    </a:cubicBezTo>
                    <a:cubicBezTo>
                      <a:pt x="0" y="389"/>
                      <a:pt x="24" y="387"/>
                      <a:pt x="24" y="387"/>
                    </a:cubicBezTo>
                    <a:cubicBezTo>
                      <a:pt x="24" y="395"/>
                      <a:pt x="28" y="412"/>
                      <a:pt x="28" y="412"/>
                    </a:cubicBezTo>
                    <a:cubicBezTo>
                      <a:pt x="10" y="424"/>
                      <a:pt x="33" y="440"/>
                      <a:pt x="33" y="440"/>
                    </a:cubicBezTo>
                    <a:cubicBezTo>
                      <a:pt x="22" y="444"/>
                      <a:pt x="30" y="451"/>
                      <a:pt x="30" y="451"/>
                    </a:cubicBezTo>
                    <a:cubicBezTo>
                      <a:pt x="61" y="450"/>
                      <a:pt x="56" y="457"/>
                      <a:pt x="56" y="457"/>
                    </a:cubicBezTo>
                    <a:cubicBezTo>
                      <a:pt x="41" y="458"/>
                      <a:pt x="39" y="466"/>
                      <a:pt x="39" y="466"/>
                    </a:cubicBezTo>
                    <a:cubicBezTo>
                      <a:pt x="32" y="485"/>
                      <a:pt x="50" y="467"/>
                      <a:pt x="50" y="467"/>
                    </a:cubicBezTo>
                    <a:cubicBezTo>
                      <a:pt x="66" y="458"/>
                      <a:pt x="71" y="478"/>
                      <a:pt x="71" y="478"/>
                    </a:cubicBezTo>
                    <a:cubicBezTo>
                      <a:pt x="69" y="495"/>
                      <a:pt x="69" y="495"/>
                      <a:pt x="69" y="495"/>
                    </a:cubicBezTo>
                    <a:cubicBezTo>
                      <a:pt x="46" y="507"/>
                      <a:pt x="76" y="512"/>
                      <a:pt x="76" y="512"/>
                    </a:cubicBezTo>
                    <a:cubicBezTo>
                      <a:pt x="71" y="529"/>
                      <a:pt x="81" y="543"/>
                      <a:pt x="81" y="543"/>
                    </a:cubicBezTo>
                    <a:cubicBezTo>
                      <a:pt x="80" y="591"/>
                      <a:pt x="95" y="564"/>
                      <a:pt x="95" y="564"/>
                    </a:cubicBezTo>
                    <a:cubicBezTo>
                      <a:pt x="101" y="564"/>
                      <a:pt x="101" y="564"/>
                      <a:pt x="101" y="564"/>
                    </a:cubicBezTo>
                    <a:cubicBezTo>
                      <a:pt x="127" y="597"/>
                      <a:pt x="136" y="569"/>
                      <a:pt x="136" y="569"/>
                    </a:cubicBezTo>
                    <a:cubicBezTo>
                      <a:pt x="150" y="570"/>
                      <a:pt x="150" y="570"/>
                      <a:pt x="150" y="570"/>
                    </a:cubicBezTo>
                    <a:cubicBezTo>
                      <a:pt x="155" y="577"/>
                      <a:pt x="160" y="569"/>
                      <a:pt x="160" y="569"/>
                    </a:cubicBezTo>
                    <a:cubicBezTo>
                      <a:pt x="169" y="522"/>
                      <a:pt x="166" y="590"/>
                      <a:pt x="166" y="590"/>
                    </a:cubicBezTo>
                    <a:cubicBezTo>
                      <a:pt x="165" y="619"/>
                      <a:pt x="186" y="590"/>
                      <a:pt x="186" y="590"/>
                    </a:cubicBezTo>
                    <a:cubicBezTo>
                      <a:pt x="197" y="585"/>
                      <a:pt x="197" y="585"/>
                      <a:pt x="197" y="585"/>
                    </a:cubicBezTo>
                    <a:cubicBezTo>
                      <a:pt x="197" y="613"/>
                      <a:pt x="217" y="589"/>
                      <a:pt x="217" y="589"/>
                    </a:cubicBezTo>
                    <a:cubicBezTo>
                      <a:pt x="221" y="591"/>
                      <a:pt x="230" y="581"/>
                      <a:pt x="230" y="581"/>
                    </a:cubicBezTo>
                    <a:cubicBezTo>
                      <a:pt x="230" y="571"/>
                      <a:pt x="241" y="573"/>
                      <a:pt x="241" y="573"/>
                    </a:cubicBezTo>
                    <a:cubicBezTo>
                      <a:pt x="239" y="589"/>
                      <a:pt x="261" y="582"/>
                      <a:pt x="261" y="582"/>
                    </a:cubicBezTo>
                    <a:cubicBezTo>
                      <a:pt x="267" y="616"/>
                      <a:pt x="283" y="585"/>
                      <a:pt x="283" y="585"/>
                    </a:cubicBezTo>
                    <a:cubicBezTo>
                      <a:pt x="291" y="586"/>
                      <a:pt x="291" y="586"/>
                      <a:pt x="291" y="586"/>
                    </a:cubicBezTo>
                    <a:cubicBezTo>
                      <a:pt x="293" y="597"/>
                      <a:pt x="315" y="593"/>
                      <a:pt x="315" y="593"/>
                    </a:cubicBezTo>
                    <a:cubicBezTo>
                      <a:pt x="311" y="602"/>
                      <a:pt x="317" y="613"/>
                      <a:pt x="317" y="613"/>
                    </a:cubicBezTo>
                    <a:cubicBezTo>
                      <a:pt x="316" y="623"/>
                      <a:pt x="316" y="623"/>
                      <a:pt x="316" y="623"/>
                    </a:cubicBezTo>
                    <a:cubicBezTo>
                      <a:pt x="316" y="635"/>
                      <a:pt x="319" y="648"/>
                      <a:pt x="330" y="635"/>
                    </a:cubicBezTo>
                    <a:cubicBezTo>
                      <a:pt x="342" y="622"/>
                      <a:pt x="395" y="602"/>
                      <a:pt x="395" y="602"/>
                    </a:cubicBezTo>
                    <a:cubicBezTo>
                      <a:pt x="390" y="626"/>
                      <a:pt x="400" y="629"/>
                      <a:pt x="400" y="629"/>
                    </a:cubicBezTo>
                    <a:cubicBezTo>
                      <a:pt x="418" y="627"/>
                      <a:pt x="405" y="605"/>
                      <a:pt x="405" y="605"/>
                    </a:cubicBezTo>
                    <a:cubicBezTo>
                      <a:pt x="406" y="593"/>
                      <a:pt x="402" y="583"/>
                      <a:pt x="402" y="583"/>
                    </a:cubicBezTo>
                    <a:cubicBezTo>
                      <a:pt x="399" y="571"/>
                      <a:pt x="399" y="571"/>
                      <a:pt x="399" y="571"/>
                    </a:cubicBezTo>
                    <a:cubicBezTo>
                      <a:pt x="406" y="571"/>
                      <a:pt x="408" y="547"/>
                      <a:pt x="408" y="547"/>
                    </a:cubicBezTo>
                    <a:cubicBezTo>
                      <a:pt x="417" y="538"/>
                      <a:pt x="417" y="538"/>
                      <a:pt x="417" y="538"/>
                    </a:cubicBezTo>
                    <a:cubicBezTo>
                      <a:pt x="429" y="529"/>
                      <a:pt x="414" y="523"/>
                      <a:pt x="414" y="523"/>
                    </a:cubicBezTo>
                    <a:cubicBezTo>
                      <a:pt x="416" y="512"/>
                      <a:pt x="405" y="497"/>
                      <a:pt x="405" y="497"/>
                    </a:cubicBezTo>
                    <a:cubicBezTo>
                      <a:pt x="413" y="501"/>
                      <a:pt x="435" y="475"/>
                      <a:pt x="435" y="475"/>
                    </a:cubicBezTo>
                    <a:cubicBezTo>
                      <a:pt x="442" y="475"/>
                      <a:pt x="454" y="450"/>
                      <a:pt x="454" y="450"/>
                    </a:cubicBezTo>
                    <a:cubicBezTo>
                      <a:pt x="470" y="449"/>
                      <a:pt x="470" y="449"/>
                      <a:pt x="470" y="449"/>
                    </a:cubicBezTo>
                    <a:cubicBezTo>
                      <a:pt x="482" y="435"/>
                      <a:pt x="468" y="425"/>
                      <a:pt x="468" y="425"/>
                    </a:cubicBezTo>
                    <a:cubicBezTo>
                      <a:pt x="467" y="417"/>
                      <a:pt x="467" y="417"/>
                      <a:pt x="467" y="417"/>
                    </a:cubicBezTo>
                    <a:cubicBezTo>
                      <a:pt x="473" y="414"/>
                      <a:pt x="468" y="393"/>
                      <a:pt x="468" y="393"/>
                    </a:cubicBezTo>
                    <a:cubicBezTo>
                      <a:pt x="474" y="383"/>
                      <a:pt x="484" y="358"/>
                      <a:pt x="484" y="358"/>
                    </a:cubicBezTo>
                    <a:cubicBezTo>
                      <a:pt x="492" y="356"/>
                      <a:pt x="493" y="347"/>
                      <a:pt x="493" y="347"/>
                    </a:cubicBezTo>
                    <a:cubicBezTo>
                      <a:pt x="489" y="333"/>
                      <a:pt x="500" y="342"/>
                      <a:pt x="500" y="342"/>
                    </a:cubicBezTo>
                    <a:cubicBezTo>
                      <a:pt x="500" y="358"/>
                      <a:pt x="516" y="350"/>
                      <a:pt x="516" y="350"/>
                    </a:cubicBezTo>
                    <a:cubicBezTo>
                      <a:pt x="522" y="364"/>
                      <a:pt x="530" y="353"/>
                      <a:pt x="530" y="353"/>
                    </a:cubicBezTo>
                    <a:cubicBezTo>
                      <a:pt x="538" y="352"/>
                      <a:pt x="538" y="352"/>
                      <a:pt x="538" y="352"/>
                    </a:cubicBezTo>
                    <a:cubicBezTo>
                      <a:pt x="543" y="362"/>
                      <a:pt x="548" y="350"/>
                      <a:pt x="548" y="350"/>
                    </a:cubicBezTo>
                    <a:cubicBezTo>
                      <a:pt x="563" y="336"/>
                      <a:pt x="490" y="299"/>
                      <a:pt x="490" y="299"/>
                    </a:cubicBezTo>
                    <a:close/>
                    <a:moveTo>
                      <a:pt x="305" y="588"/>
                    </a:moveTo>
                    <a:cubicBezTo>
                      <a:pt x="305" y="588"/>
                      <a:pt x="294" y="591"/>
                      <a:pt x="297" y="583"/>
                    </a:cubicBezTo>
                    <a:cubicBezTo>
                      <a:pt x="297" y="583"/>
                      <a:pt x="302" y="581"/>
                      <a:pt x="306" y="583"/>
                    </a:cubicBezTo>
                    <a:cubicBezTo>
                      <a:pt x="306" y="583"/>
                      <a:pt x="307" y="588"/>
                      <a:pt x="305" y="588"/>
                    </a:cubicBezTo>
                    <a:close/>
                    <a:moveTo>
                      <a:pt x="434" y="469"/>
                    </a:moveTo>
                    <a:cubicBezTo>
                      <a:pt x="434" y="469"/>
                      <a:pt x="424" y="479"/>
                      <a:pt x="424" y="468"/>
                    </a:cubicBezTo>
                    <a:cubicBezTo>
                      <a:pt x="424" y="468"/>
                      <a:pt x="422" y="462"/>
                      <a:pt x="429" y="464"/>
                    </a:cubicBezTo>
                    <a:cubicBezTo>
                      <a:pt x="429" y="464"/>
                      <a:pt x="441" y="463"/>
                      <a:pt x="434" y="46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9" name="Freeform 327">
                <a:extLst>
                  <a:ext uri="{FF2B5EF4-FFF2-40B4-BE49-F238E27FC236}">
                    <a16:creationId xmlns:a16="http://schemas.microsoft.com/office/drawing/2014/main" id="{F582E6A8-0C85-4127-B0C9-70A9018F684D}"/>
                  </a:ext>
                </a:extLst>
              </p:cNvPr>
              <p:cNvSpPr>
                <a:spLocks noEditPoints="1"/>
              </p:cNvSpPr>
              <p:nvPr/>
            </p:nvSpPr>
            <p:spPr bwMode="auto">
              <a:xfrm>
                <a:off x="5927" y="2837"/>
                <a:ext cx="364" cy="196"/>
              </a:xfrm>
              <a:custGeom>
                <a:avLst/>
                <a:gdLst>
                  <a:gd name="T0" fmla="*/ 1058 w 1104"/>
                  <a:gd name="T1" fmla="*/ 564 h 595"/>
                  <a:gd name="T2" fmla="*/ 1012 w 1104"/>
                  <a:gd name="T3" fmla="*/ 528 h 595"/>
                  <a:gd name="T4" fmla="*/ 1014 w 1104"/>
                  <a:gd name="T5" fmla="*/ 506 h 595"/>
                  <a:gd name="T6" fmla="*/ 975 w 1104"/>
                  <a:gd name="T7" fmla="*/ 502 h 595"/>
                  <a:gd name="T8" fmla="*/ 936 w 1104"/>
                  <a:gd name="T9" fmla="*/ 438 h 595"/>
                  <a:gd name="T10" fmla="*/ 891 w 1104"/>
                  <a:gd name="T11" fmla="*/ 371 h 595"/>
                  <a:gd name="T12" fmla="*/ 934 w 1104"/>
                  <a:gd name="T13" fmla="*/ 347 h 595"/>
                  <a:gd name="T14" fmla="*/ 820 w 1104"/>
                  <a:gd name="T15" fmla="*/ 293 h 595"/>
                  <a:gd name="T16" fmla="*/ 784 w 1104"/>
                  <a:gd name="T17" fmla="*/ 233 h 595"/>
                  <a:gd name="T18" fmla="*/ 735 w 1104"/>
                  <a:gd name="T19" fmla="*/ 209 h 595"/>
                  <a:gd name="T20" fmla="*/ 601 w 1104"/>
                  <a:gd name="T21" fmla="*/ 151 h 595"/>
                  <a:gd name="T22" fmla="*/ 497 w 1104"/>
                  <a:gd name="T23" fmla="*/ 123 h 595"/>
                  <a:gd name="T24" fmla="*/ 383 w 1104"/>
                  <a:gd name="T25" fmla="*/ 84 h 595"/>
                  <a:gd name="T26" fmla="*/ 335 w 1104"/>
                  <a:gd name="T27" fmla="*/ 119 h 595"/>
                  <a:gd name="T28" fmla="*/ 301 w 1104"/>
                  <a:gd name="T29" fmla="*/ 155 h 595"/>
                  <a:gd name="T30" fmla="*/ 242 w 1104"/>
                  <a:gd name="T31" fmla="*/ 181 h 595"/>
                  <a:gd name="T32" fmla="*/ 200 w 1104"/>
                  <a:gd name="T33" fmla="*/ 117 h 595"/>
                  <a:gd name="T34" fmla="*/ 194 w 1104"/>
                  <a:gd name="T35" fmla="*/ 45 h 595"/>
                  <a:gd name="T36" fmla="*/ 171 w 1104"/>
                  <a:gd name="T37" fmla="*/ 28 h 595"/>
                  <a:gd name="T38" fmla="*/ 128 w 1104"/>
                  <a:gd name="T39" fmla="*/ 15 h 595"/>
                  <a:gd name="T40" fmla="*/ 63 w 1104"/>
                  <a:gd name="T41" fmla="*/ 31 h 595"/>
                  <a:gd name="T42" fmla="*/ 31 w 1104"/>
                  <a:gd name="T43" fmla="*/ 54 h 595"/>
                  <a:gd name="T44" fmla="*/ 14 w 1104"/>
                  <a:gd name="T45" fmla="*/ 53 h 595"/>
                  <a:gd name="T46" fmla="*/ 62 w 1104"/>
                  <a:gd name="T47" fmla="*/ 73 h 595"/>
                  <a:gd name="T48" fmla="*/ 96 w 1104"/>
                  <a:gd name="T49" fmla="*/ 110 h 595"/>
                  <a:gd name="T50" fmla="*/ 182 w 1104"/>
                  <a:gd name="T51" fmla="*/ 136 h 595"/>
                  <a:gd name="T52" fmla="*/ 150 w 1104"/>
                  <a:gd name="T53" fmla="*/ 127 h 595"/>
                  <a:gd name="T54" fmla="*/ 117 w 1104"/>
                  <a:gd name="T55" fmla="*/ 146 h 595"/>
                  <a:gd name="T56" fmla="*/ 110 w 1104"/>
                  <a:gd name="T57" fmla="*/ 163 h 595"/>
                  <a:gd name="T58" fmla="*/ 133 w 1104"/>
                  <a:gd name="T59" fmla="*/ 225 h 595"/>
                  <a:gd name="T60" fmla="*/ 179 w 1104"/>
                  <a:gd name="T61" fmla="*/ 156 h 595"/>
                  <a:gd name="T62" fmla="*/ 178 w 1104"/>
                  <a:gd name="T63" fmla="*/ 181 h 595"/>
                  <a:gd name="T64" fmla="*/ 296 w 1104"/>
                  <a:gd name="T65" fmla="*/ 242 h 595"/>
                  <a:gd name="T66" fmla="*/ 428 w 1104"/>
                  <a:gd name="T67" fmla="*/ 331 h 595"/>
                  <a:gd name="T68" fmla="*/ 447 w 1104"/>
                  <a:gd name="T69" fmla="*/ 377 h 595"/>
                  <a:gd name="T70" fmla="*/ 462 w 1104"/>
                  <a:gd name="T71" fmla="*/ 399 h 595"/>
                  <a:gd name="T72" fmla="*/ 471 w 1104"/>
                  <a:gd name="T73" fmla="*/ 425 h 595"/>
                  <a:gd name="T74" fmla="*/ 454 w 1104"/>
                  <a:gd name="T75" fmla="*/ 418 h 595"/>
                  <a:gd name="T76" fmla="*/ 396 w 1104"/>
                  <a:gd name="T77" fmla="*/ 444 h 595"/>
                  <a:gd name="T78" fmla="*/ 462 w 1104"/>
                  <a:gd name="T79" fmla="*/ 464 h 595"/>
                  <a:gd name="T80" fmla="*/ 495 w 1104"/>
                  <a:gd name="T81" fmla="*/ 456 h 595"/>
                  <a:gd name="T82" fmla="*/ 564 w 1104"/>
                  <a:gd name="T83" fmla="*/ 504 h 595"/>
                  <a:gd name="T84" fmla="*/ 601 w 1104"/>
                  <a:gd name="T85" fmla="*/ 510 h 595"/>
                  <a:gd name="T86" fmla="*/ 671 w 1104"/>
                  <a:gd name="T87" fmla="*/ 511 h 595"/>
                  <a:gd name="T88" fmla="*/ 697 w 1104"/>
                  <a:gd name="T89" fmla="*/ 490 h 595"/>
                  <a:gd name="T90" fmla="*/ 682 w 1104"/>
                  <a:gd name="T91" fmla="*/ 458 h 595"/>
                  <a:gd name="T92" fmla="*/ 697 w 1104"/>
                  <a:gd name="T93" fmla="*/ 443 h 595"/>
                  <a:gd name="T94" fmla="*/ 718 w 1104"/>
                  <a:gd name="T95" fmla="*/ 428 h 595"/>
                  <a:gd name="T96" fmla="*/ 747 w 1104"/>
                  <a:gd name="T97" fmla="*/ 418 h 595"/>
                  <a:gd name="T98" fmla="*/ 814 w 1104"/>
                  <a:gd name="T99" fmla="*/ 440 h 595"/>
                  <a:gd name="T100" fmla="*/ 870 w 1104"/>
                  <a:gd name="T101" fmla="*/ 485 h 595"/>
                  <a:gd name="T102" fmla="*/ 914 w 1104"/>
                  <a:gd name="T103" fmla="*/ 532 h 595"/>
                  <a:gd name="T104" fmla="*/ 985 w 1104"/>
                  <a:gd name="T105" fmla="*/ 562 h 595"/>
                  <a:gd name="T106" fmla="*/ 1053 w 1104"/>
                  <a:gd name="T107" fmla="*/ 580 h 595"/>
                  <a:gd name="T108" fmla="*/ 1076 w 1104"/>
                  <a:gd name="T109" fmla="*/ 575 h 595"/>
                  <a:gd name="T110" fmla="*/ 439 w 1104"/>
                  <a:gd name="T111" fmla="*/ 453 h 595"/>
                  <a:gd name="T112" fmla="*/ 459 w 1104"/>
                  <a:gd name="T113" fmla="*/ 453 h 595"/>
                  <a:gd name="T114" fmla="*/ 646 w 1104"/>
                  <a:gd name="T115" fmla="*/ 450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104" h="595">
                    <a:moveTo>
                      <a:pt x="1076" y="575"/>
                    </a:moveTo>
                    <a:cubicBezTo>
                      <a:pt x="1076" y="564"/>
                      <a:pt x="1058" y="564"/>
                      <a:pt x="1058" y="564"/>
                    </a:cubicBezTo>
                    <a:cubicBezTo>
                      <a:pt x="1056" y="554"/>
                      <a:pt x="1037" y="547"/>
                      <a:pt x="1037" y="547"/>
                    </a:cubicBezTo>
                    <a:cubicBezTo>
                      <a:pt x="1067" y="539"/>
                      <a:pt x="1012" y="528"/>
                      <a:pt x="1012" y="528"/>
                    </a:cubicBezTo>
                    <a:cubicBezTo>
                      <a:pt x="1007" y="517"/>
                      <a:pt x="1007" y="517"/>
                      <a:pt x="1007" y="517"/>
                    </a:cubicBezTo>
                    <a:cubicBezTo>
                      <a:pt x="1014" y="506"/>
                      <a:pt x="1014" y="506"/>
                      <a:pt x="1014" y="506"/>
                    </a:cubicBezTo>
                    <a:cubicBezTo>
                      <a:pt x="1024" y="493"/>
                      <a:pt x="992" y="502"/>
                      <a:pt x="992" y="502"/>
                    </a:cubicBezTo>
                    <a:cubicBezTo>
                      <a:pt x="975" y="502"/>
                      <a:pt x="975" y="502"/>
                      <a:pt x="975" y="502"/>
                    </a:cubicBezTo>
                    <a:cubicBezTo>
                      <a:pt x="976" y="476"/>
                      <a:pt x="957" y="474"/>
                      <a:pt x="957" y="474"/>
                    </a:cubicBezTo>
                    <a:cubicBezTo>
                      <a:pt x="966" y="452"/>
                      <a:pt x="936" y="438"/>
                      <a:pt x="936" y="438"/>
                    </a:cubicBezTo>
                    <a:cubicBezTo>
                      <a:pt x="914" y="422"/>
                      <a:pt x="889" y="384"/>
                      <a:pt x="889" y="384"/>
                    </a:cubicBezTo>
                    <a:cubicBezTo>
                      <a:pt x="891" y="371"/>
                      <a:pt x="891" y="371"/>
                      <a:pt x="891" y="371"/>
                    </a:cubicBezTo>
                    <a:cubicBezTo>
                      <a:pt x="925" y="371"/>
                      <a:pt x="925" y="371"/>
                      <a:pt x="925" y="371"/>
                    </a:cubicBezTo>
                    <a:cubicBezTo>
                      <a:pt x="948" y="371"/>
                      <a:pt x="934" y="347"/>
                      <a:pt x="934" y="347"/>
                    </a:cubicBezTo>
                    <a:cubicBezTo>
                      <a:pt x="923" y="325"/>
                      <a:pt x="893" y="325"/>
                      <a:pt x="893" y="325"/>
                    </a:cubicBezTo>
                    <a:cubicBezTo>
                      <a:pt x="868" y="304"/>
                      <a:pt x="820" y="293"/>
                      <a:pt x="820" y="293"/>
                    </a:cubicBezTo>
                    <a:cubicBezTo>
                      <a:pt x="834" y="276"/>
                      <a:pt x="820" y="259"/>
                      <a:pt x="820" y="259"/>
                    </a:cubicBezTo>
                    <a:cubicBezTo>
                      <a:pt x="815" y="237"/>
                      <a:pt x="784" y="233"/>
                      <a:pt x="784" y="233"/>
                    </a:cubicBezTo>
                    <a:cubicBezTo>
                      <a:pt x="761" y="190"/>
                      <a:pt x="747" y="211"/>
                      <a:pt x="747" y="211"/>
                    </a:cubicBezTo>
                    <a:cubicBezTo>
                      <a:pt x="735" y="209"/>
                      <a:pt x="735" y="209"/>
                      <a:pt x="735" y="209"/>
                    </a:cubicBezTo>
                    <a:cubicBezTo>
                      <a:pt x="706" y="177"/>
                      <a:pt x="674" y="181"/>
                      <a:pt x="674" y="181"/>
                    </a:cubicBezTo>
                    <a:cubicBezTo>
                      <a:pt x="601" y="151"/>
                      <a:pt x="601" y="151"/>
                      <a:pt x="601" y="151"/>
                    </a:cubicBezTo>
                    <a:cubicBezTo>
                      <a:pt x="582" y="136"/>
                      <a:pt x="553" y="140"/>
                      <a:pt x="553" y="140"/>
                    </a:cubicBezTo>
                    <a:cubicBezTo>
                      <a:pt x="552" y="121"/>
                      <a:pt x="497" y="123"/>
                      <a:pt x="497" y="123"/>
                    </a:cubicBezTo>
                    <a:cubicBezTo>
                      <a:pt x="489" y="110"/>
                      <a:pt x="433" y="86"/>
                      <a:pt x="433" y="86"/>
                    </a:cubicBezTo>
                    <a:cubicBezTo>
                      <a:pt x="393" y="63"/>
                      <a:pt x="383" y="84"/>
                      <a:pt x="383" y="84"/>
                    </a:cubicBezTo>
                    <a:cubicBezTo>
                      <a:pt x="352" y="89"/>
                      <a:pt x="369" y="108"/>
                      <a:pt x="369" y="108"/>
                    </a:cubicBezTo>
                    <a:cubicBezTo>
                      <a:pt x="360" y="108"/>
                      <a:pt x="335" y="119"/>
                      <a:pt x="335" y="119"/>
                    </a:cubicBezTo>
                    <a:cubicBezTo>
                      <a:pt x="329" y="101"/>
                      <a:pt x="308" y="142"/>
                      <a:pt x="308" y="142"/>
                    </a:cubicBezTo>
                    <a:cubicBezTo>
                      <a:pt x="301" y="140"/>
                      <a:pt x="301" y="155"/>
                      <a:pt x="301" y="155"/>
                    </a:cubicBezTo>
                    <a:cubicBezTo>
                      <a:pt x="288" y="157"/>
                      <a:pt x="272" y="179"/>
                      <a:pt x="272" y="179"/>
                    </a:cubicBezTo>
                    <a:cubicBezTo>
                      <a:pt x="242" y="181"/>
                      <a:pt x="242" y="181"/>
                      <a:pt x="242" y="181"/>
                    </a:cubicBezTo>
                    <a:cubicBezTo>
                      <a:pt x="242" y="151"/>
                      <a:pt x="216" y="151"/>
                      <a:pt x="216" y="151"/>
                    </a:cubicBezTo>
                    <a:cubicBezTo>
                      <a:pt x="216" y="138"/>
                      <a:pt x="200" y="117"/>
                      <a:pt x="200" y="117"/>
                    </a:cubicBezTo>
                    <a:cubicBezTo>
                      <a:pt x="196" y="82"/>
                      <a:pt x="196" y="82"/>
                      <a:pt x="196" y="82"/>
                    </a:cubicBezTo>
                    <a:cubicBezTo>
                      <a:pt x="210" y="69"/>
                      <a:pt x="194" y="45"/>
                      <a:pt x="194" y="45"/>
                    </a:cubicBezTo>
                    <a:cubicBezTo>
                      <a:pt x="205" y="31"/>
                      <a:pt x="185" y="31"/>
                      <a:pt x="185" y="31"/>
                    </a:cubicBezTo>
                    <a:cubicBezTo>
                      <a:pt x="178" y="39"/>
                      <a:pt x="171" y="28"/>
                      <a:pt x="171" y="28"/>
                    </a:cubicBezTo>
                    <a:cubicBezTo>
                      <a:pt x="153" y="30"/>
                      <a:pt x="153" y="30"/>
                      <a:pt x="153" y="30"/>
                    </a:cubicBezTo>
                    <a:cubicBezTo>
                      <a:pt x="150" y="18"/>
                      <a:pt x="128" y="15"/>
                      <a:pt x="128" y="15"/>
                    </a:cubicBezTo>
                    <a:cubicBezTo>
                      <a:pt x="102" y="0"/>
                      <a:pt x="77" y="30"/>
                      <a:pt x="77" y="30"/>
                    </a:cubicBezTo>
                    <a:cubicBezTo>
                      <a:pt x="63" y="31"/>
                      <a:pt x="63" y="31"/>
                      <a:pt x="63" y="31"/>
                    </a:cubicBezTo>
                    <a:cubicBezTo>
                      <a:pt x="41" y="30"/>
                      <a:pt x="48" y="39"/>
                      <a:pt x="48" y="39"/>
                    </a:cubicBezTo>
                    <a:cubicBezTo>
                      <a:pt x="50" y="63"/>
                      <a:pt x="31" y="54"/>
                      <a:pt x="31" y="54"/>
                    </a:cubicBezTo>
                    <a:cubicBezTo>
                      <a:pt x="41" y="45"/>
                      <a:pt x="19" y="33"/>
                      <a:pt x="19" y="33"/>
                    </a:cubicBezTo>
                    <a:cubicBezTo>
                      <a:pt x="0" y="29"/>
                      <a:pt x="14" y="53"/>
                      <a:pt x="14" y="53"/>
                    </a:cubicBezTo>
                    <a:cubicBezTo>
                      <a:pt x="30" y="83"/>
                      <a:pt x="40" y="73"/>
                      <a:pt x="40" y="73"/>
                    </a:cubicBezTo>
                    <a:cubicBezTo>
                      <a:pt x="49" y="65"/>
                      <a:pt x="62" y="73"/>
                      <a:pt x="62" y="73"/>
                    </a:cubicBezTo>
                    <a:cubicBezTo>
                      <a:pt x="68" y="79"/>
                      <a:pt x="84" y="75"/>
                      <a:pt x="84" y="75"/>
                    </a:cubicBezTo>
                    <a:cubicBezTo>
                      <a:pt x="78" y="110"/>
                      <a:pt x="96" y="110"/>
                      <a:pt x="96" y="110"/>
                    </a:cubicBezTo>
                    <a:cubicBezTo>
                      <a:pt x="124" y="123"/>
                      <a:pt x="178" y="114"/>
                      <a:pt x="178" y="114"/>
                    </a:cubicBezTo>
                    <a:cubicBezTo>
                      <a:pt x="192" y="101"/>
                      <a:pt x="182" y="136"/>
                      <a:pt x="182" y="136"/>
                    </a:cubicBezTo>
                    <a:cubicBezTo>
                      <a:pt x="159" y="135"/>
                      <a:pt x="159" y="135"/>
                      <a:pt x="159" y="135"/>
                    </a:cubicBezTo>
                    <a:cubicBezTo>
                      <a:pt x="159" y="129"/>
                      <a:pt x="150" y="127"/>
                      <a:pt x="150" y="127"/>
                    </a:cubicBezTo>
                    <a:cubicBezTo>
                      <a:pt x="137" y="130"/>
                      <a:pt x="127" y="146"/>
                      <a:pt x="127" y="146"/>
                    </a:cubicBezTo>
                    <a:cubicBezTo>
                      <a:pt x="117" y="146"/>
                      <a:pt x="117" y="146"/>
                      <a:pt x="117" y="146"/>
                    </a:cubicBezTo>
                    <a:cubicBezTo>
                      <a:pt x="117" y="135"/>
                      <a:pt x="88" y="145"/>
                      <a:pt x="88" y="145"/>
                    </a:cubicBezTo>
                    <a:cubicBezTo>
                      <a:pt x="69" y="160"/>
                      <a:pt x="110" y="163"/>
                      <a:pt x="110" y="163"/>
                    </a:cubicBezTo>
                    <a:cubicBezTo>
                      <a:pt x="118" y="167"/>
                      <a:pt x="135" y="191"/>
                      <a:pt x="135" y="191"/>
                    </a:cubicBezTo>
                    <a:cubicBezTo>
                      <a:pt x="116" y="191"/>
                      <a:pt x="133" y="225"/>
                      <a:pt x="133" y="225"/>
                    </a:cubicBezTo>
                    <a:cubicBezTo>
                      <a:pt x="153" y="232"/>
                      <a:pt x="163" y="193"/>
                      <a:pt x="163" y="193"/>
                    </a:cubicBezTo>
                    <a:cubicBezTo>
                      <a:pt x="178" y="152"/>
                      <a:pt x="179" y="156"/>
                      <a:pt x="179" y="156"/>
                    </a:cubicBezTo>
                    <a:cubicBezTo>
                      <a:pt x="197" y="156"/>
                      <a:pt x="188" y="168"/>
                      <a:pt x="188" y="168"/>
                    </a:cubicBezTo>
                    <a:cubicBezTo>
                      <a:pt x="175" y="171"/>
                      <a:pt x="178" y="181"/>
                      <a:pt x="178" y="181"/>
                    </a:cubicBezTo>
                    <a:cubicBezTo>
                      <a:pt x="174" y="209"/>
                      <a:pt x="230" y="214"/>
                      <a:pt x="230" y="214"/>
                    </a:cubicBezTo>
                    <a:cubicBezTo>
                      <a:pt x="249" y="255"/>
                      <a:pt x="296" y="242"/>
                      <a:pt x="296" y="242"/>
                    </a:cubicBezTo>
                    <a:cubicBezTo>
                      <a:pt x="304" y="253"/>
                      <a:pt x="406" y="289"/>
                      <a:pt x="406" y="289"/>
                    </a:cubicBezTo>
                    <a:cubicBezTo>
                      <a:pt x="413" y="307"/>
                      <a:pt x="428" y="331"/>
                      <a:pt x="428" y="331"/>
                    </a:cubicBezTo>
                    <a:cubicBezTo>
                      <a:pt x="431" y="353"/>
                      <a:pt x="456" y="370"/>
                      <a:pt x="456" y="370"/>
                    </a:cubicBezTo>
                    <a:cubicBezTo>
                      <a:pt x="472" y="382"/>
                      <a:pt x="447" y="377"/>
                      <a:pt x="447" y="377"/>
                    </a:cubicBezTo>
                    <a:cubicBezTo>
                      <a:pt x="428" y="377"/>
                      <a:pt x="441" y="388"/>
                      <a:pt x="441" y="388"/>
                    </a:cubicBezTo>
                    <a:cubicBezTo>
                      <a:pt x="471" y="388"/>
                      <a:pt x="462" y="399"/>
                      <a:pt x="462" y="399"/>
                    </a:cubicBezTo>
                    <a:cubicBezTo>
                      <a:pt x="449" y="403"/>
                      <a:pt x="462" y="411"/>
                      <a:pt x="462" y="411"/>
                    </a:cubicBezTo>
                    <a:cubicBezTo>
                      <a:pt x="475" y="417"/>
                      <a:pt x="471" y="425"/>
                      <a:pt x="471" y="425"/>
                    </a:cubicBezTo>
                    <a:cubicBezTo>
                      <a:pt x="467" y="443"/>
                      <a:pt x="462" y="424"/>
                      <a:pt x="462" y="424"/>
                    </a:cubicBezTo>
                    <a:cubicBezTo>
                      <a:pt x="464" y="419"/>
                      <a:pt x="454" y="418"/>
                      <a:pt x="454" y="418"/>
                    </a:cubicBezTo>
                    <a:cubicBezTo>
                      <a:pt x="451" y="418"/>
                      <a:pt x="449" y="404"/>
                      <a:pt x="449" y="404"/>
                    </a:cubicBezTo>
                    <a:cubicBezTo>
                      <a:pt x="404" y="408"/>
                      <a:pt x="396" y="444"/>
                      <a:pt x="396" y="444"/>
                    </a:cubicBezTo>
                    <a:cubicBezTo>
                      <a:pt x="370" y="466"/>
                      <a:pt x="401" y="464"/>
                      <a:pt x="401" y="464"/>
                    </a:cubicBezTo>
                    <a:cubicBezTo>
                      <a:pt x="444" y="471"/>
                      <a:pt x="462" y="464"/>
                      <a:pt x="462" y="464"/>
                    </a:cubicBezTo>
                    <a:cubicBezTo>
                      <a:pt x="464" y="444"/>
                      <a:pt x="477" y="452"/>
                      <a:pt x="477" y="452"/>
                    </a:cubicBezTo>
                    <a:cubicBezTo>
                      <a:pt x="478" y="464"/>
                      <a:pt x="495" y="456"/>
                      <a:pt x="495" y="456"/>
                    </a:cubicBezTo>
                    <a:cubicBezTo>
                      <a:pt x="508" y="443"/>
                      <a:pt x="520" y="444"/>
                      <a:pt x="520" y="444"/>
                    </a:cubicBezTo>
                    <a:cubicBezTo>
                      <a:pt x="514" y="456"/>
                      <a:pt x="564" y="504"/>
                      <a:pt x="564" y="504"/>
                    </a:cubicBezTo>
                    <a:cubicBezTo>
                      <a:pt x="582" y="526"/>
                      <a:pt x="586" y="511"/>
                      <a:pt x="586" y="511"/>
                    </a:cubicBezTo>
                    <a:cubicBezTo>
                      <a:pt x="589" y="499"/>
                      <a:pt x="601" y="510"/>
                      <a:pt x="601" y="510"/>
                    </a:cubicBezTo>
                    <a:cubicBezTo>
                      <a:pt x="647" y="511"/>
                      <a:pt x="647" y="511"/>
                      <a:pt x="647" y="511"/>
                    </a:cubicBezTo>
                    <a:cubicBezTo>
                      <a:pt x="654" y="527"/>
                      <a:pt x="671" y="511"/>
                      <a:pt x="671" y="511"/>
                    </a:cubicBezTo>
                    <a:cubicBezTo>
                      <a:pt x="676" y="509"/>
                      <a:pt x="683" y="497"/>
                      <a:pt x="683" y="497"/>
                    </a:cubicBezTo>
                    <a:cubicBezTo>
                      <a:pt x="709" y="511"/>
                      <a:pt x="697" y="490"/>
                      <a:pt x="697" y="490"/>
                    </a:cubicBezTo>
                    <a:cubicBezTo>
                      <a:pt x="686" y="463"/>
                      <a:pt x="674" y="468"/>
                      <a:pt x="674" y="468"/>
                    </a:cubicBezTo>
                    <a:cubicBezTo>
                      <a:pt x="662" y="449"/>
                      <a:pt x="682" y="458"/>
                      <a:pt x="682" y="458"/>
                    </a:cubicBezTo>
                    <a:cubicBezTo>
                      <a:pt x="704" y="456"/>
                      <a:pt x="704" y="456"/>
                      <a:pt x="704" y="456"/>
                    </a:cubicBezTo>
                    <a:cubicBezTo>
                      <a:pt x="715" y="450"/>
                      <a:pt x="697" y="443"/>
                      <a:pt x="697" y="443"/>
                    </a:cubicBezTo>
                    <a:cubicBezTo>
                      <a:pt x="695" y="423"/>
                      <a:pt x="717" y="444"/>
                      <a:pt x="717" y="444"/>
                    </a:cubicBezTo>
                    <a:cubicBezTo>
                      <a:pt x="738" y="439"/>
                      <a:pt x="718" y="428"/>
                      <a:pt x="718" y="428"/>
                    </a:cubicBezTo>
                    <a:cubicBezTo>
                      <a:pt x="716" y="411"/>
                      <a:pt x="734" y="430"/>
                      <a:pt x="734" y="430"/>
                    </a:cubicBezTo>
                    <a:cubicBezTo>
                      <a:pt x="750" y="438"/>
                      <a:pt x="747" y="418"/>
                      <a:pt x="747" y="418"/>
                    </a:cubicBezTo>
                    <a:cubicBezTo>
                      <a:pt x="755" y="430"/>
                      <a:pt x="772" y="417"/>
                      <a:pt x="772" y="417"/>
                    </a:cubicBezTo>
                    <a:cubicBezTo>
                      <a:pt x="769" y="433"/>
                      <a:pt x="814" y="440"/>
                      <a:pt x="814" y="440"/>
                    </a:cubicBezTo>
                    <a:cubicBezTo>
                      <a:pt x="839" y="440"/>
                      <a:pt x="851" y="454"/>
                      <a:pt x="851" y="454"/>
                    </a:cubicBezTo>
                    <a:cubicBezTo>
                      <a:pt x="851" y="466"/>
                      <a:pt x="870" y="485"/>
                      <a:pt x="870" y="485"/>
                    </a:cubicBezTo>
                    <a:cubicBezTo>
                      <a:pt x="869" y="497"/>
                      <a:pt x="882" y="496"/>
                      <a:pt x="882" y="496"/>
                    </a:cubicBezTo>
                    <a:cubicBezTo>
                      <a:pt x="899" y="539"/>
                      <a:pt x="914" y="532"/>
                      <a:pt x="914" y="532"/>
                    </a:cubicBezTo>
                    <a:cubicBezTo>
                      <a:pt x="927" y="571"/>
                      <a:pt x="959" y="556"/>
                      <a:pt x="959" y="556"/>
                    </a:cubicBezTo>
                    <a:cubicBezTo>
                      <a:pt x="966" y="573"/>
                      <a:pt x="985" y="562"/>
                      <a:pt x="985" y="562"/>
                    </a:cubicBezTo>
                    <a:cubicBezTo>
                      <a:pt x="1005" y="571"/>
                      <a:pt x="1005" y="571"/>
                      <a:pt x="1005" y="571"/>
                    </a:cubicBezTo>
                    <a:cubicBezTo>
                      <a:pt x="1026" y="569"/>
                      <a:pt x="1053" y="580"/>
                      <a:pt x="1053" y="580"/>
                    </a:cubicBezTo>
                    <a:cubicBezTo>
                      <a:pt x="1055" y="595"/>
                      <a:pt x="1071" y="590"/>
                      <a:pt x="1071" y="590"/>
                    </a:cubicBezTo>
                    <a:cubicBezTo>
                      <a:pt x="1104" y="590"/>
                      <a:pt x="1076" y="575"/>
                      <a:pt x="1076" y="575"/>
                    </a:cubicBezTo>
                    <a:close/>
                    <a:moveTo>
                      <a:pt x="459" y="453"/>
                    </a:moveTo>
                    <a:cubicBezTo>
                      <a:pt x="459" y="453"/>
                      <a:pt x="445" y="458"/>
                      <a:pt x="439" y="453"/>
                    </a:cubicBezTo>
                    <a:cubicBezTo>
                      <a:pt x="439" y="453"/>
                      <a:pt x="441" y="448"/>
                      <a:pt x="450" y="447"/>
                    </a:cubicBezTo>
                    <a:cubicBezTo>
                      <a:pt x="450" y="447"/>
                      <a:pt x="463" y="438"/>
                      <a:pt x="459" y="453"/>
                    </a:cubicBezTo>
                    <a:close/>
                    <a:moveTo>
                      <a:pt x="640" y="456"/>
                    </a:moveTo>
                    <a:cubicBezTo>
                      <a:pt x="640" y="456"/>
                      <a:pt x="627" y="437"/>
                      <a:pt x="646" y="450"/>
                    </a:cubicBezTo>
                    <a:cubicBezTo>
                      <a:pt x="646" y="450"/>
                      <a:pt x="653" y="469"/>
                      <a:pt x="640" y="45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0" name="Freeform 328">
                <a:extLst>
                  <a:ext uri="{FF2B5EF4-FFF2-40B4-BE49-F238E27FC236}">
                    <a16:creationId xmlns:a16="http://schemas.microsoft.com/office/drawing/2014/main" id="{486B4A9A-8628-4C2A-BE77-3BC814534B26}"/>
                  </a:ext>
                </a:extLst>
              </p:cNvPr>
              <p:cNvSpPr>
                <a:spLocks/>
              </p:cNvSpPr>
              <p:nvPr/>
            </p:nvSpPr>
            <p:spPr bwMode="auto">
              <a:xfrm>
                <a:off x="6241" y="2909"/>
                <a:ext cx="76" cy="44"/>
              </a:xfrm>
              <a:custGeom>
                <a:avLst/>
                <a:gdLst>
                  <a:gd name="T0" fmla="*/ 23 w 231"/>
                  <a:gd name="T1" fmla="*/ 83 h 133"/>
                  <a:gd name="T2" fmla="*/ 59 w 231"/>
                  <a:gd name="T3" fmla="*/ 91 h 133"/>
                  <a:gd name="T4" fmla="*/ 78 w 231"/>
                  <a:gd name="T5" fmla="*/ 91 h 133"/>
                  <a:gd name="T6" fmla="*/ 97 w 231"/>
                  <a:gd name="T7" fmla="*/ 81 h 133"/>
                  <a:gd name="T8" fmla="*/ 107 w 231"/>
                  <a:gd name="T9" fmla="*/ 78 h 133"/>
                  <a:gd name="T10" fmla="*/ 118 w 231"/>
                  <a:gd name="T11" fmla="*/ 81 h 133"/>
                  <a:gd name="T12" fmla="*/ 134 w 231"/>
                  <a:gd name="T13" fmla="*/ 82 h 133"/>
                  <a:gd name="T14" fmla="*/ 143 w 231"/>
                  <a:gd name="T15" fmla="*/ 85 h 133"/>
                  <a:gd name="T16" fmla="*/ 157 w 231"/>
                  <a:gd name="T17" fmla="*/ 75 h 133"/>
                  <a:gd name="T18" fmla="*/ 165 w 231"/>
                  <a:gd name="T19" fmla="*/ 59 h 133"/>
                  <a:gd name="T20" fmla="*/ 194 w 231"/>
                  <a:gd name="T21" fmla="*/ 50 h 133"/>
                  <a:gd name="T22" fmla="*/ 194 w 231"/>
                  <a:gd name="T23" fmla="*/ 42 h 133"/>
                  <a:gd name="T24" fmla="*/ 186 w 231"/>
                  <a:gd name="T25" fmla="*/ 24 h 133"/>
                  <a:gd name="T26" fmla="*/ 203 w 231"/>
                  <a:gd name="T27" fmla="*/ 10 h 133"/>
                  <a:gd name="T28" fmla="*/ 210 w 231"/>
                  <a:gd name="T29" fmla="*/ 13 h 133"/>
                  <a:gd name="T30" fmla="*/ 227 w 231"/>
                  <a:gd name="T31" fmla="*/ 15 h 133"/>
                  <a:gd name="T32" fmla="*/ 218 w 231"/>
                  <a:gd name="T33" fmla="*/ 51 h 133"/>
                  <a:gd name="T34" fmla="*/ 212 w 231"/>
                  <a:gd name="T35" fmla="*/ 69 h 133"/>
                  <a:gd name="T36" fmla="*/ 182 w 231"/>
                  <a:gd name="T37" fmla="*/ 83 h 133"/>
                  <a:gd name="T38" fmla="*/ 107 w 231"/>
                  <a:gd name="T39" fmla="*/ 128 h 133"/>
                  <a:gd name="T40" fmla="*/ 71 w 231"/>
                  <a:gd name="T41" fmla="*/ 118 h 133"/>
                  <a:gd name="T42" fmla="*/ 60 w 231"/>
                  <a:gd name="T43" fmla="*/ 118 h 133"/>
                  <a:gd name="T44" fmla="*/ 43 w 231"/>
                  <a:gd name="T45" fmla="*/ 111 h 133"/>
                  <a:gd name="T46" fmla="*/ 15 w 231"/>
                  <a:gd name="T47" fmla="*/ 101 h 133"/>
                  <a:gd name="T48" fmla="*/ 11 w 231"/>
                  <a:gd name="T49" fmla="*/ 85 h 133"/>
                  <a:gd name="T50" fmla="*/ 23 w 231"/>
                  <a:gd name="T51" fmla="*/ 83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31" h="133">
                    <a:moveTo>
                      <a:pt x="23" y="83"/>
                    </a:moveTo>
                    <a:cubicBezTo>
                      <a:pt x="23" y="83"/>
                      <a:pt x="56" y="80"/>
                      <a:pt x="59" y="91"/>
                    </a:cubicBezTo>
                    <a:cubicBezTo>
                      <a:pt x="78" y="91"/>
                      <a:pt x="78" y="91"/>
                      <a:pt x="78" y="91"/>
                    </a:cubicBezTo>
                    <a:cubicBezTo>
                      <a:pt x="78" y="91"/>
                      <a:pt x="80" y="81"/>
                      <a:pt x="97" y="81"/>
                    </a:cubicBezTo>
                    <a:cubicBezTo>
                      <a:pt x="97" y="81"/>
                      <a:pt x="107" y="67"/>
                      <a:pt x="107" y="78"/>
                    </a:cubicBezTo>
                    <a:cubicBezTo>
                      <a:pt x="118" y="81"/>
                      <a:pt x="118" y="81"/>
                      <a:pt x="118" y="81"/>
                    </a:cubicBezTo>
                    <a:cubicBezTo>
                      <a:pt x="118" y="81"/>
                      <a:pt x="130" y="70"/>
                      <a:pt x="134" y="82"/>
                    </a:cubicBezTo>
                    <a:cubicBezTo>
                      <a:pt x="143" y="85"/>
                      <a:pt x="143" y="85"/>
                      <a:pt x="143" y="85"/>
                    </a:cubicBezTo>
                    <a:cubicBezTo>
                      <a:pt x="143" y="85"/>
                      <a:pt x="149" y="75"/>
                      <a:pt x="157" y="75"/>
                    </a:cubicBezTo>
                    <a:cubicBezTo>
                      <a:pt x="157" y="75"/>
                      <a:pt x="156" y="59"/>
                      <a:pt x="165" y="59"/>
                    </a:cubicBezTo>
                    <a:cubicBezTo>
                      <a:pt x="165" y="59"/>
                      <a:pt x="175" y="49"/>
                      <a:pt x="194" y="50"/>
                    </a:cubicBezTo>
                    <a:cubicBezTo>
                      <a:pt x="194" y="50"/>
                      <a:pt x="201" y="40"/>
                      <a:pt x="194" y="42"/>
                    </a:cubicBezTo>
                    <a:cubicBezTo>
                      <a:pt x="194" y="42"/>
                      <a:pt x="185" y="30"/>
                      <a:pt x="186" y="24"/>
                    </a:cubicBezTo>
                    <a:cubicBezTo>
                      <a:pt x="186" y="24"/>
                      <a:pt x="178" y="0"/>
                      <a:pt x="203" y="10"/>
                    </a:cubicBezTo>
                    <a:cubicBezTo>
                      <a:pt x="210" y="13"/>
                      <a:pt x="210" y="13"/>
                      <a:pt x="210" y="13"/>
                    </a:cubicBezTo>
                    <a:cubicBezTo>
                      <a:pt x="210" y="13"/>
                      <a:pt x="220" y="4"/>
                      <a:pt x="227" y="15"/>
                    </a:cubicBezTo>
                    <a:cubicBezTo>
                      <a:pt x="227" y="15"/>
                      <a:pt x="231" y="54"/>
                      <a:pt x="218" y="51"/>
                    </a:cubicBezTo>
                    <a:cubicBezTo>
                      <a:pt x="218" y="51"/>
                      <a:pt x="195" y="49"/>
                      <a:pt x="212" y="69"/>
                    </a:cubicBezTo>
                    <a:cubicBezTo>
                      <a:pt x="230" y="88"/>
                      <a:pt x="182" y="90"/>
                      <a:pt x="182" y="83"/>
                    </a:cubicBezTo>
                    <a:cubicBezTo>
                      <a:pt x="182" y="83"/>
                      <a:pt x="172" y="118"/>
                      <a:pt x="107" y="128"/>
                    </a:cubicBezTo>
                    <a:cubicBezTo>
                      <a:pt x="107" y="128"/>
                      <a:pt x="76" y="133"/>
                      <a:pt x="71" y="118"/>
                    </a:cubicBezTo>
                    <a:cubicBezTo>
                      <a:pt x="71" y="118"/>
                      <a:pt x="63" y="103"/>
                      <a:pt x="60" y="118"/>
                    </a:cubicBezTo>
                    <a:cubicBezTo>
                      <a:pt x="60" y="118"/>
                      <a:pt x="52" y="131"/>
                      <a:pt x="43" y="111"/>
                    </a:cubicBezTo>
                    <a:cubicBezTo>
                      <a:pt x="43" y="111"/>
                      <a:pt x="24" y="101"/>
                      <a:pt x="15" y="101"/>
                    </a:cubicBezTo>
                    <a:cubicBezTo>
                      <a:pt x="15" y="101"/>
                      <a:pt x="0" y="86"/>
                      <a:pt x="11" y="85"/>
                    </a:cubicBezTo>
                    <a:cubicBezTo>
                      <a:pt x="11" y="85"/>
                      <a:pt x="20" y="72"/>
                      <a:pt x="23" y="8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1" name="Freeform 329">
                <a:extLst>
                  <a:ext uri="{FF2B5EF4-FFF2-40B4-BE49-F238E27FC236}">
                    <a16:creationId xmlns:a16="http://schemas.microsoft.com/office/drawing/2014/main" id="{E9A508B2-E94F-40A9-AF7E-42443A9F5530}"/>
                  </a:ext>
                </a:extLst>
              </p:cNvPr>
              <p:cNvSpPr>
                <a:spLocks/>
              </p:cNvSpPr>
              <p:nvPr/>
            </p:nvSpPr>
            <p:spPr bwMode="auto">
              <a:xfrm>
                <a:off x="6352" y="2932"/>
                <a:ext cx="29" cy="36"/>
              </a:xfrm>
              <a:custGeom>
                <a:avLst/>
                <a:gdLst>
                  <a:gd name="T0" fmla="*/ 41 w 88"/>
                  <a:gd name="T1" fmla="*/ 58 h 109"/>
                  <a:gd name="T2" fmla="*/ 18 w 88"/>
                  <a:gd name="T3" fmla="*/ 13 h 109"/>
                  <a:gd name="T4" fmla="*/ 56 w 88"/>
                  <a:gd name="T5" fmla="*/ 51 h 109"/>
                  <a:gd name="T6" fmla="*/ 77 w 88"/>
                  <a:gd name="T7" fmla="*/ 83 h 109"/>
                  <a:gd name="T8" fmla="*/ 41 w 88"/>
                  <a:gd name="T9" fmla="*/ 58 h 109"/>
                </a:gdLst>
                <a:ahLst/>
                <a:cxnLst>
                  <a:cxn ang="0">
                    <a:pos x="T0" y="T1"/>
                  </a:cxn>
                  <a:cxn ang="0">
                    <a:pos x="T2" y="T3"/>
                  </a:cxn>
                  <a:cxn ang="0">
                    <a:pos x="T4" y="T5"/>
                  </a:cxn>
                  <a:cxn ang="0">
                    <a:pos x="T6" y="T7"/>
                  </a:cxn>
                  <a:cxn ang="0">
                    <a:pos x="T8" y="T9"/>
                  </a:cxn>
                </a:cxnLst>
                <a:rect l="0" t="0" r="r" b="b"/>
                <a:pathLst>
                  <a:path w="88" h="109">
                    <a:moveTo>
                      <a:pt x="41" y="58"/>
                    </a:moveTo>
                    <a:cubicBezTo>
                      <a:pt x="41" y="58"/>
                      <a:pt x="0" y="31"/>
                      <a:pt x="18" y="13"/>
                    </a:cubicBezTo>
                    <a:cubicBezTo>
                      <a:pt x="18" y="13"/>
                      <a:pt x="33" y="0"/>
                      <a:pt x="56" y="51"/>
                    </a:cubicBezTo>
                    <a:cubicBezTo>
                      <a:pt x="56" y="51"/>
                      <a:pt x="88" y="56"/>
                      <a:pt x="77" y="83"/>
                    </a:cubicBezTo>
                    <a:cubicBezTo>
                      <a:pt x="77" y="83"/>
                      <a:pt x="59" y="109"/>
                      <a:pt x="41" y="5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2" name="Freeform 330">
                <a:extLst>
                  <a:ext uri="{FF2B5EF4-FFF2-40B4-BE49-F238E27FC236}">
                    <a16:creationId xmlns:a16="http://schemas.microsoft.com/office/drawing/2014/main" id="{1283A8A3-3498-4738-B94C-1E7949832F85}"/>
                  </a:ext>
                </a:extLst>
              </p:cNvPr>
              <p:cNvSpPr>
                <a:spLocks/>
              </p:cNvSpPr>
              <p:nvPr/>
            </p:nvSpPr>
            <p:spPr bwMode="auto">
              <a:xfrm>
                <a:off x="6386" y="2957"/>
                <a:ext cx="29" cy="17"/>
              </a:xfrm>
              <a:custGeom>
                <a:avLst/>
                <a:gdLst>
                  <a:gd name="T0" fmla="*/ 51 w 89"/>
                  <a:gd name="T1" fmla="*/ 35 h 52"/>
                  <a:gd name="T2" fmla="*/ 7 w 89"/>
                  <a:gd name="T3" fmla="*/ 0 h 52"/>
                  <a:gd name="T4" fmla="*/ 45 w 89"/>
                  <a:gd name="T5" fmla="*/ 44 h 52"/>
                  <a:gd name="T6" fmla="*/ 51 w 89"/>
                  <a:gd name="T7" fmla="*/ 35 h 52"/>
                </a:gdLst>
                <a:ahLst/>
                <a:cxnLst>
                  <a:cxn ang="0">
                    <a:pos x="T0" y="T1"/>
                  </a:cxn>
                  <a:cxn ang="0">
                    <a:pos x="T2" y="T3"/>
                  </a:cxn>
                  <a:cxn ang="0">
                    <a:pos x="T4" y="T5"/>
                  </a:cxn>
                  <a:cxn ang="0">
                    <a:pos x="T6" y="T7"/>
                  </a:cxn>
                </a:cxnLst>
                <a:rect l="0" t="0" r="r" b="b"/>
                <a:pathLst>
                  <a:path w="89" h="52">
                    <a:moveTo>
                      <a:pt x="51" y="35"/>
                    </a:moveTo>
                    <a:cubicBezTo>
                      <a:pt x="51" y="35"/>
                      <a:pt x="39" y="3"/>
                      <a:pt x="7" y="0"/>
                    </a:cubicBezTo>
                    <a:cubicBezTo>
                      <a:pt x="7" y="0"/>
                      <a:pt x="0" y="4"/>
                      <a:pt x="45" y="44"/>
                    </a:cubicBezTo>
                    <a:cubicBezTo>
                      <a:pt x="45" y="44"/>
                      <a:pt x="89" y="52"/>
                      <a:pt x="51"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3" name="Freeform 331">
                <a:extLst>
                  <a:ext uri="{FF2B5EF4-FFF2-40B4-BE49-F238E27FC236}">
                    <a16:creationId xmlns:a16="http://schemas.microsoft.com/office/drawing/2014/main" id="{9DDFEEF8-EBD6-4783-8507-32560E8B2E21}"/>
                  </a:ext>
                </a:extLst>
              </p:cNvPr>
              <p:cNvSpPr>
                <a:spLocks/>
              </p:cNvSpPr>
              <p:nvPr/>
            </p:nvSpPr>
            <p:spPr bwMode="auto">
              <a:xfrm>
                <a:off x="6319" y="3001"/>
                <a:ext cx="10" cy="4"/>
              </a:xfrm>
              <a:custGeom>
                <a:avLst/>
                <a:gdLst>
                  <a:gd name="T0" fmla="*/ 10 w 32"/>
                  <a:gd name="T1" fmla="*/ 13 h 15"/>
                  <a:gd name="T2" fmla="*/ 23 w 32"/>
                  <a:gd name="T3" fmla="*/ 4 h 15"/>
                  <a:gd name="T4" fmla="*/ 10 w 32"/>
                  <a:gd name="T5" fmla="*/ 13 h 15"/>
                </a:gdLst>
                <a:ahLst/>
                <a:cxnLst>
                  <a:cxn ang="0">
                    <a:pos x="T0" y="T1"/>
                  </a:cxn>
                  <a:cxn ang="0">
                    <a:pos x="T2" y="T3"/>
                  </a:cxn>
                  <a:cxn ang="0">
                    <a:pos x="T4" y="T5"/>
                  </a:cxn>
                </a:cxnLst>
                <a:rect l="0" t="0" r="r" b="b"/>
                <a:pathLst>
                  <a:path w="32" h="15">
                    <a:moveTo>
                      <a:pt x="10" y="13"/>
                    </a:moveTo>
                    <a:cubicBezTo>
                      <a:pt x="10" y="13"/>
                      <a:pt x="0" y="0"/>
                      <a:pt x="23" y="4"/>
                    </a:cubicBezTo>
                    <a:cubicBezTo>
                      <a:pt x="23" y="4"/>
                      <a:pt x="32" y="15"/>
                      <a:pt x="10"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4" name="Freeform 332">
                <a:extLst>
                  <a:ext uri="{FF2B5EF4-FFF2-40B4-BE49-F238E27FC236}">
                    <a16:creationId xmlns:a16="http://schemas.microsoft.com/office/drawing/2014/main" id="{8DABA43B-29CA-4B88-B794-2E4A520E6DF4}"/>
                  </a:ext>
                </a:extLst>
              </p:cNvPr>
              <p:cNvSpPr>
                <a:spLocks/>
              </p:cNvSpPr>
              <p:nvPr/>
            </p:nvSpPr>
            <p:spPr bwMode="auto">
              <a:xfrm>
                <a:off x="6351" y="2925"/>
                <a:ext cx="7" cy="8"/>
              </a:xfrm>
              <a:custGeom>
                <a:avLst/>
                <a:gdLst>
                  <a:gd name="T0" fmla="*/ 11 w 21"/>
                  <a:gd name="T1" fmla="*/ 7 h 23"/>
                  <a:gd name="T2" fmla="*/ 16 w 21"/>
                  <a:gd name="T3" fmla="*/ 23 h 23"/>
                  <a:gd name="T4" fmla="*/ 11 w 21"/>
                  <a:gd name="T5" fmla="*/ 7 h 23"/>
                </a:gdLst>
                <a:ahLst/>
                <a:cxnLst>
                  <a:cxn ang="0">
                    <a:pos x="T0" y="T1"/>
                  </a:cxn>
                  <a:cxn ang="0">
                    <a:pos x="T2" y="T3"/>
                  </a:cxn>
                  <a:cxn ang="0">
                    <a:pos x="T4" y="T5"/>
                  </a:cxn>
                </a:cxnLst>
                <a:rect l="0" t="0" r="r" b="b"/>
                <a:pathLst>
                  <a:path w="21" h="23">
                    <a:moveTo>
                      <a:pt x="11" y="7"/>
                    </a:moveTo>
                    <a:cubicBezTo>
                      <a:pt x="11" y="7"/>
                      <a:pt x="21" y="0"/>
                      <a:pt x="16" y="23"/>
                    </a:cubicBezTo>
                    <a:cubicBezTo>
                      <a:pt x="16" y="23"/>
                      <a:pt x="0" y="21"/>
                      <a:pt x="11"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5" name="Freeform 333">
                <a:extLst>
                  <a:ext uri="{FF2B5EF4-FFF2-40B4-BE49-F238E27FC236}">
                    <a16:creationId xmlns:a16="http://schemas.microsoft.com/office/drawing/2014/main" id="{30F2FF5A-C19A-4341-8407-F83C5FC3BE85}"/>
                  </a:ext>
                </a:extLst>
              </p:cNvPr>
              <p:cNvSpPr>
                <a:spLocks/>
              </p:cNvSpPr>
              <p:nvPr/>
            </p:nvSpPr>
            <p:spPr bwMode="auto">
              <a:xfrm>
                <a:off x="6273" y="2926"/>
                <a:ext cx="6" cy="3"/>
              </a:xfrm>
              <a:custGeom>
                <a:avLst/>
                <a:gdLst>
                  <a:gd name="T0" fmla="*/ 3 w 19"/>
                  <a:gd name="T1" fmla="*/ 9 h 10"/>
                  <a:gd name="T2" fmla="*/ 14 w 19"/>
                  <a:gd name="T3" fmla="*/ 1 h 10"/>
                  <a:gd name="T4" fmla="*/ 3 w 19"/>
                  <a:gd name="T5" fmla="*/ 9 h 10"/>
                </a:gdLst>
                <a:ahLst/>
                <a:cxnLst>
                  <a:cxn ang="0">
                    <a:pos x="T0" y="T1"/>
                  </a:cxn>
                  <a:cxn ang="0">
                    <a:pos x="T2" y="T3"/>
                  </a:cxn>
                  <a:cxn ang="0">
                    <a:pos x="T4" y="T5"/>
                  </a:cxn>
                </a:cxnLst>
                <a:rect l="0" t="0" r="r" b="b"/>
                <a:pathLst>
                  <a:path w="19" h="10">
                    <a:moveTo>
                      <a:pt x="3" y="9"/>
                    </a:moveTo>
                    <a:cubicBezTo>
                      <a:pt x="3" y="9"/>
                      <a:pt x="0" y="0"/>
                      <a:pt x="14" y="1"/>
                    </a:cubicBezTo>
                    <a:cubicBezTo>
                      <a:pt x="14" y="1"/>
                      <a:pt x="19" y="10"/>
                      <a:pt x="3"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6" name="Freeform 334">
                <a:extLst>
                  <a:ext uri="{FF2B5EF4-FFF2-40B4-BE49-F238E27FC236}">
                    <a16:creationId xmlns:a16="http://schemas.microsoft.com/office/drawing/2014/main" id="{AD2F5AFD-815D-43A8-B59D-44B43D830273}"/>
                  </a:ext>
                </a:extLst>
              </p:cNvPr>
              <p:cNvSpPr>
                <a:spLocks/>
              </p:cNvSpPr>
              <p:nvPr/>
            </p:nvSpPr>
            <p:spPr bwMode="auto">
              <a:xfrm>
                <a:off x="6230" y="2937"/>
                <a:ext cx="9" cy="10"/>
              </a:xfrm>
              <a:custGeom>
                <a:avLst/>
                <a:gdLst>
                  <a:gd name="T0" fmla="*/ 22 w 30"/>
                  <a:gd name="T1" fmla="*/ 10 h 31"/>
                  <a:gd name="T2" fmla="*/ 29 w 30"/>
                  <a:gd name="T3" fmla="*/ 0 h 31"/>
                  <a:gd name="T4" fmla="*/ 22 w 30"/>
                  <a:gd name="T5" fmla="*/ 10 h 31"/>
                </a:gdLst>
                <a:ahLst/>
                <a:cxnLst>
                  <a:cxn ang="0">
                    <a:pos x="T0" y="T1"/>
                  </a:cxn>
                  <a:cxn ang="0">
                    <a:pos x="T2" y="T3"/>
                  </a:cxn>
                  <a:cxn ang="0">
                    <a:pos x="T4" y="T5"/>
                  </a:cxn>
                </a:cxnLst>
                <a:rect l="0" t="0" r="r" b="b"/>
                <a:pathLst>
                  <a:path w="30" h="31">
                    <a:moveTo>
                      <a:pt x="22" y="10"/>
                    </a:moveTo>
                    <a:cubicBezTo>
                      <a:pt x="22" y="10"/>
                      <a:pt x="0" y="0"/>
                      <a:pt x="29" y="0"/>
                    </a:cubicBezTo>
                    <a:cubicBezTo>
                      <a:pt x="29" y="0"/>
                      <a:pt x="30" y="31"/>
                      <a:pt x="22"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7" name="Freeform 335">
                <a:extLst>
                  <a:ext uri="{FF2B5EF4-FFF2-40B4-BE49-F238E27FC236}">
                    <a16:creationId xmlns:a16="http://schemas.microsoft.com/office/drawing/2014/main" id="{ECA73A4F-A86A-4675-8EEC-E5CA232C6D22}"/>
                  </a:ext>
                </a:extLst>
              </p:cNvPr>
              <p:cNvSpPr>
                <a:spLocks/>
              </p:cNvSpPr>
              <p:nvPr/>
            </p:nvSpPr>
            <p:spPr bwMode="auto">
              <a:xfrm>
                <a:off x="6275" y="3002"/>
                <a:ext cx="6" cy="15"/>
              </a:xfrm>
              <a:custGeom>
                <a:avLst/>
                <a:gdLst>
                  <a:gd name="T0" fmla="*/ 15 w 19"/>
                  <a:gd name="T1" fmla="*/ 13 h 47"/>
                  <a:gd name="T2" fmla="*/ 4 w 19"/>
                  <a:gd name="T3" fmla="*/ 26 h 47"/>
                  <a:gd name="T4" fmla="*/ 15 w 19"/>
                  <a:gd name="T5" fmla="*/ 13 h 47"/>
                </a:gdLst>
                <a:ahLst/>
                <a:cxnLst>
                  <a:cxn ang="0">
                    <a:pos x="T0" y="T1"/>
                  </a:cxn>
                  <a:cxn ang="0">
                    <a:pos x="T2" y="T3"/>
                  </a:cxn>
                  <a:cxn ang="0">
                    <a:pos x="T4" y="T5"/>
                  </a:cxn>
                </a:cxnLst>
                <a:rect l="0" t="0" r="r" b="b"/>
                <a:pathLst>
                  <a:path w="19" h="47">
                    <a:moveTo>
                      <a:pt x="15" y="13"/>
                    </a:moveTo>
                    <a:cubicBezTo>
                      <a:pt x="15" y="13"/>
                      <a:pt x="0" y="0"/>
                      <a:pt x="4" y="26"/>
                    </a:cubicBezTo>
                    <a:cubicBezTo>
                      <a:pt x="4" y="26"/>
                      <a:pt x="19" y="47"/>
                      <a:pt x="15"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8" name="Freeform 336">
                <a:extLst>
                  <a:ext uri="{FF2B5EF4-FFF2-40B4-BE49-F238E27FC236}">
                    <a16:creationId xmlns:a16="http://schemas.microsoft.com/office/drawing/2014/main" id="{FB41F050-FB35-44DB-9070-EA8F9B1BFB84}"/>
                  </a:ext>
                </a:extLst>
              </p:cNvPr>
              <p:cNvSpPr>
                <a:spLocks/>
              </p:cNvSpPr>
              <p:nvPr/>
            </p:nvSpPr>
            <p:spPr bwMode="auto">
              <a:xfrm>
                <a:off x="6280" y="3006"/>
                <a:ext cx="12" cy="8"/>
              </a:xfrm>
              <a:custGeom>
                <a:avLst/>
                <a:gdLst>
                  <a:gd name="T0" fmla="*/ 8 w 35"/>
                  <a:gd name="T1" fmla="*/ 23 h 25"/>
                  <a:gd name="T2" fmla="*/ 17 w 35"/>
                  <a:gd name="T3" fmla="*/ 9 h 25"/>
                  <a:gd name="T4" fmla="*/ 26 w 35"/>
                  <a:gd name="T5" fmla="*/ 24 h 25"/>
                  <a:gd name="T6" fmla="*/ 8 w 35"/>
                  <a:gd name="T7" fmla="*/ 23 h 25"/>
                </a:gdLst>
                <a:ahLst/>
                <a:cxnLst>
                  <a:cxn ang="0">
                    <a:pos x="T0" y="T1"/>
                  </a:cxn>
                  <a:cxn ang="0">
                    <a:pos x="T2" y="T3"/>
                  </a:cxn>
                  <a:cxn ang="0">
                    <a:pos x="T4" y="T5"/>
                  </a:cxn>
                  <a:cxn ang="0">
                    <a:pos x="T6" y="T7"/>
                  </a:cxn>
                </a:cxnLst>
                <a:rect l="0" t="0" r="r" b="b"/>
                <a:pathLst>
                  <a:path w="35" h="25">
                    <a:moveTo>
                      <a:pt x="8" y="23"/>
                    </a:moveTo>
                    <a:cubicBezTo>
                      <a:pt x="8" y="23"/>
                      <a:pt x="0" y="0"/>
                      <a:pt x="17" y="9"/>
                    </a:cubicBezTo>
                    <a:cubicBezTo>
                      <a:pt x="17" y="9"/>
                      <a:pt x="35" y="14"/>
                      <a:pt x="26" y="24"/>
                    </a:cubicBezTo>
                    <a:cubicBezTo>
                      <a:pt x="26" y="24"/>
                      <a:pt x="13" y="25"/>
                      <a:pt x="8"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9" name="Freeform 337">
                <a:extLst>
                  <a:ext uri="{FF2B5EF4-FFF2-40B4-BE49-F238E27FC236}">
                    <a16:creationId xmlns:a16="http://schemas.microsoft.com/office/drawing/2014/main" id="{A5ABA2BE-AD95-4FEB-8477-04635C81C4CB}"/>
                  </a:ext>
                </a:extLst>
              </p:cNvPr>
              <p:cNvSpPr>
                <a:spLocks/>
              </p:cNvSpPr>
              <p:nvPr/>
            </p:nvSpPr>
            <p:spPr bwMode="auto">
              <a:xfrm>
                <a:off x="6290" y="3016"/>
                <a:ext cx="5" cy="8"/>
              </a:xfrm>
              <a:custGeom>
                <a:avLst/>
                <a:gdLst>
                  <a:gd name="T0" fmla="*/ 2 w 16"/>
                  <a:gd name="T1" fmla="*/ 17 h 25"/>
                  <a:gd name="T2" fmla="*/ 8 w 16"/>
                  <a:gd name="T3" fmla="*/ 10 h 25"/>
                  <a:gd name="T4" fmla="*/ 2 w 16"/>
                  <a:gd name="T5" fmla="*/ 17 h 25"/>
                </a:gdLst>
                <a:ahLst/>
                <a:cxnLst>
                  <a:cxn ang="0">
                    <a:pos x="T0" y="T1"/>
                  </a:cxn>
                  <a:cxn ang="0">
                    <a:pos x="T2" y="T3"/>
                  </a:cxn>
                  <a:cxn ang="0">
                    <a:pos x="T4" y="T5"/>
                  </a:cxn>
                </a:cxnLst>
                <a:rect l="0" t="0" r="r" b="b"/>
                <a:pathLst>
                  <a:path w="16" h="25">
                    <a:moveTo>
                      <a:pt x="2" y="17"/>
                    </a:moveTo>
                    <a:cubicBezTo>
                      <a:pt x="2" y="17"/>
                      <a:pt x="0" y="0"/>
                      <a:pt x="8" y="10"/>
                    </a:cubicBezTo>
                    <a:cubicBezTo>
                      <a:pt x="8" y="10"/>
                      <a:pt x="16" y="25"/>
                      <a:pt x="2"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0" name="Freeform 338">
                <a:extLst>
                  <a:ext uri="{FF2B5EF4-FFF2-40B4-BE49-F238E27FC236}">
                    <a16:creationId xmlns:a16="http://schemas.microsoft.com/office/drawing/2014/main" id="{BC84F069-8B50-4699-95F9-449B93D39CBB}"/>
                  </a:ext>
                </a:extLst>
              </p:cNvPr>
              <p:cNvSpPr>
                <a:spLocks/>
              </p:cNvSpPr>
              <p:nvPr/>
            </p:nvSpPr>
            <p:spPr bwMode="auto">
              <a:xfrm>
                <a:off x="6220" y="2929"/>
                <a:ext cx="8" cy="9"/>
              </a:xfrm>
              <a:custGeom>
                <a:avLst/>
                <a:gdLst>
                  <a:gd name="T0" fmla="*/ 3 w 23"/>
                  <a:gd name="T1" fmla="*/ 12 h 26"/>
                  <a:gd name="T2" fmla="*/ 13 w 23"/>
                  <a:gd name="T3" fmla="*/ 0 h 26"/>
                  <a:gd name="T4" fmla="*/ 3 w 23"/>
                  <a:gd name="T5" fmla="*/ 12 h 26"/>
                </a:gdLst>
                <a:ahLst/>
                <a:cxnLst>
                  <a:cxn ang="0">
                    <a:pos x="T0" y="T1"/>
                  </a:cxn>
                  <a:cxn ang="0">
                    <a:pos x="T2" y="T3"/>
                  </a:cxn>
                  <a:cxn ang="0">
                    <a:pos x="T4" y="T5"/>
                  </a:cxn>
                </a:cxnLst>
                <a:rect l="0" t="0" r="r" b="b"/>
                <a:pathLst>
                  <a:path w="23" h="26">
                    <a:moveTo>
                      <a:pt x="3" y="12"/>
                    </a:moveTo>
                    <a:cubicBezTo>
                      <a:pt x="3" y="12"/>
                      <a:pt x="0" y="0"/>
                      <a:pt x="13" y="0"/>
                    </a:cubicBezTo>
                    <a:cubicBezTo>
                      <a:pt x="13" y="0"/>
                      <a:pt x="23" y="26"/>
                      <a:pt x="3"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1" name="Freeform 339">
                <a:extLst>
                  <a:ext uri="{FF2B5EF4-FFF2-40B4-BE49-F238E27FC236}">
                    <a16:creationId xmlns:a16="http://schemas.microsoft.com/office/drawing/2014/main" id="{5064B00A-3B90-4332-9459-8829194966AF}"/>
                  </a:ext>
                </a:extLst>
              </p:cNvPr>
              <p:cNvSpPr>
                <a:spLocks/>
              </p:cNvSpPr>
              <p:nvPr/>
            </p:nvSpPr>
            <p:spPr bwMode="auto">
              <a:xfrm>
                <a:off x="6200" y="2916"/>
                <a:ext cx="5" cy="7"/>
              </a:xfrm>
              <a:custGeom>
                <a:avLst/>
                <a:gdLst>
                  <a:gd name="T0" fmla="*/ 4 w 14"/>
                  <a:gd name="T1" fmla="*/ 20 h 21"/>
                  <a:gd name="T2" fmla="*/ 12 w 14"/>
                  <a:gd name="T3" fmla="*/ 7 h 21"/>
                  <a:gd name="T4" fmla="*/ 4 w 14"/>
                  <a:gd name="T5" fmla="*/ 20 h 21"/>
                </a:gdLst>
                <a:ahLst/>
                <a:cxnLst>
                  <a:cxn ang="0">
                    <a:pos x="T0" y="T1"/>
                  </a:cxn>
                  <a:cxn ang="0">
                    <a:pos x="T2" y="T3"/>
                  </a:cxn>
                  <a:cxn ang="0">
                    <a:pos x="T4" y="T5"/>
                  </a:cxn>
                </a:cxnLst>
                <a:rect l="0" t="0" r="r" b="b"/>
                <a:pathLst>
                  <a:path w="14" h="21">
                    <a:moveTo>
                      <a:pt x="4" y="20"/>
                    </a:moveTo>
                    <a:cubicBezTo>
                      <a:pt x="4" y="20"/>
                      <a:pt x="0" y="0"/>
                      <a:pt x="12" y="7"/>
                    </a:cubicBezTo>
                    <a:cubicBezTo>
                      <a:pt x="12" y="7"/>
                      <a:pt x="14" y="21"/>
                      <a:pt x="4"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2" name="Freeform 340">
                <a:extLst>
                  <a:ext uri="{FF2B5EF4-FFF2-40B4-BE49-F238E27FC236}">
                    <a16:creationId xmlns:a16="http://schemas.microsoft.com/office/drawing/2014/main" id="{9E33C6C5-8AFD-4D2A-AE2F-E9601BA999D9}"/>
                  </a:ext>
                </a:extLst>
              </p:cNvPr>
              <p:cNvSpPr>
                <a:spLocks/>
              </p:cNvSpPr>
              <p:nvPr/>
            </p:nvSpPr>
            <p:spPr bwMode="auto">
              <a:xfrm>
                <a:off x="6232" y="2875"/>
                <a:ext cx="6" cy="5"/>
              </a:xfrm>
              <a:custGeom>
                <a:avLst/>
                <a:gdLst>
                  <a:gd name="T0" fmla="*/ 5 w 18"/>
                  <a:gd name="T1" fmla="*/ 13 h 15"/>
                  <a:gd name="T2" fmla="*/ 10 w 18"/>
                  <a:gd name="T3" fmla="*/ 2 h 15"/>
                  <a:gd name="T4" fmla="*/ 5 w 18"/>
                  <a:gd name="T5" fmla="*/ 13 h 15"/>
                </a:gdLst>
                <a:ahLst/>
                <a:cxnLst>
                  <a:cxn ang="0">
                    <a:pos x="T0" y="T1"/>
                  </a:cxn>
                  <a:cxn ang="0">
                    <a:pos x="T2" y="T3"/>
                  </a:cxn>
                  <a:cxn ang="0">
                    <a:pos x="T4" y="T5"/>
                  </a:cxn>
                </a:cxnLst>
                <a:rect l="0" t="0" r="r" b="b"/>
                <a:pathLst>
                  <a:path w="18" h="15">
                    <a:moveTo>
                      <a:pt x="5" y="13"/>
                    </a:moveTo>
                    <a:cubicBezTo>
                      <a:pt x="5" y="13"/>
                      <a:pt x="0" y="0"/>
                      <a:pt x="10" y="2"/>
                    </a:cubicBezTo>
                    <a:cubicBezTo>
                      <a:pt x="10" y="2"/>
                      <a:pt x="18" y="15"/>
                      <a:pt x="5"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3" name="Freeform 341">
                <a:extLst>
                  <a:ext uri="{FF2B5EF4-FFF2-40B4-BE49-F238E27FC236}">
                    <a16:creationId xmlns:a16="http://schemas.microsoft.com/office/drawing/2014/main" id="{F825B15C-94B7-4C64-A926-F5E6D5BF2CBF}"/>
                  </a:ext>
                </a:extLst>
              </p:cNvPr>
              <p:cNvSpPr>
                <a:spLocks/>
              </p:cNvSpPr>
              <p:nvPr/>
            </p:nvSpPr>
            <p:spPr bwMode="auto">
              <a:xfrm>
                <a:off x="6212" y="2867"/>
                <a:ext cx="15" cy="10"/>
              </a:xfrm>
              <a:custGeom>
                <a:avLst/>
                <a:gdLst>
                  <a:gd name="T0" fmla="*/ 19 w 48"/>
                  <a:gd name="T1" fmla="*/ 25 h 31"/>
                  <a:gd name="T2" fmla="*/ 9 w 48"/>
                  <a:gd name="T3" fmla="*/ 25 h 31"/>
                  <a:gd name="T4" fmla="*/ 5 w 48"/>
                  <a:gd name="T5" fmla="*/ 12 h 31"/>
                  <a:gd name="T6" fmla="*/ 40 w 48"/>
                  <a:gd name="T7" fmla="*/ 11 h 31"/>
                  <a:gd name="T8" fmla="*/ 40 w 48"/>
                  <a:gd name="T9" fmla="*/ 25 h 31"/>
                  <a:gd name="T10" fmla="*/ 19 w 48"/>
                  <a:gd name="T11" fmla="*/ 25 h 31"/>
                </a:gdLst>
                <a:ahLst/>
                <a:cxnLst>
                  <a:cxn ang="0">
                    <a:pos x="T0" y="T1"/>
                  </a:cxn>
                  <a:cxn ang="0">
                    <a:pos x="T2" y="T3"/>
                  </a:cxn>
                  <a:cxn ang="0">
                    <a:pos x="T4" y="T5"/>
                  </a:cxn>
                  <a:cxn ang="0">
                    <a:pos x="T6" y="T7"/>
                  </a:cxn>
                  <a:cxn ang="0">
                    <a:pos x="T8" y="T9"/>
                  </a:cxn>
                  <a:cxn ang="0">
                    <a:pos x="T10" y="T11"/>
                  </a:cxn>
                </a:cxnLst>
                <a:rect l="0" t="0" r="r" b="b"/>
                <a:pathLst>
                  <a:path w="48" h="31">
                    <a:moveTo>
                      <a:pt x="19" y="25"/>
                    </a:moveTo>
                    <a:cubicBezTo>
                      <a:pt x="19" y="25"/>
                      <a:pt x="15" y="19"/>
                      <a:pt x="9" y="25"/>
                    </a:cubicBezTo>
                    <a:cubicBezTo>
                      <a:pt x="3" y="31"/>
                      <a:pt x="0" y="20"/>
                      <a:pt x="5" y="12"/>
                    </a:cubicBezTo>
                    <a:cubicBezTo>
                      <a:pt x="5" y="12"/>
                      <a:pt x="14" y="0"/>
                      <a:pt x="40" y="11"/>
                    </a:cubicBezTo>
                    <a:cubicBezTo>
                      <a:pt x="40" y="11"/>
                      <a:pt x="48" y="25"/>
                      <a:pt x="40" y="25"/>
                    </a:cubicBezTo>
                    <a:cubicBezTo>
                      <a:pt x="40" y="25"/>
                      <a:pt x="26" y="31"/>
                      <a:pt x="19"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4" name="Freeform 342">
                <a:extLst>
                  <a:ext uri="{FF2B5EF4-FFF2-40B4-BE49-F238E27FC236}">
                    <a16:creationId xmlns:a16="http://schemas.microsoft.com/office/drawing/2014/main" id="{A08D43C8-30B0-4FF4-BF01-85A3BC505AE7}"/>
                  </a:ext>
                </a:extLst>
              </p:cNvPr>
              <p:cNvSpPr>
                <a:spLocks/>
              </p:cNvSpPr>
              <p:nvPr/>
            </p:nvSpPr>
            <p:spPr bwMode="auto">
              <a:xfrm>
                <a:off x="6265" y="2857"/>
                <a:ext cx="5" cy="11"/>
              </a:xfrm>
              <a:custGeom>
                <a:avLst/>
                <a:gdLst>
                  <a:gd name="T0" fmla="*/ 6 w 16"/>
                  <a:gd name="T1" fmla="*/ 14 h 33"/>
                  <a:gd name="T2" fmla="*/ 11 w 16"/>
                  <a:gd name="T3" fmla="*/ 5 h 33"/>
                  <a:gd name="T4" fmla="*/ 13 w 16"/>
                  <a:gd name="T5" fmla="*/ 13 h 33"/>
                  <a:gd name="T6" fmla="*/ 6 w 16"/>
                  <a:gd name="T7" fmla="*/ 14 h 33"/>
                </a:gdLst>
                <a:ahLst/>
                <a:cxnLst>
                  <a:cxn ang="0">
                    <a:pos x="T0" y="T1"/>
                  </a:cxn>
                  <a:cxn ang="0">
                    <a:pos x="T2" y="T3"/>
                  </a:cxn>
                  <a:cxn ang="0">
                    <a:pos x="T4" y="T5"/>
                  </a:cxn>
                  <a:cxn ang="0">
                    <a:pos x="T6" y="T7"/>
                  </a:cxn>
                </a:cxnLst>
                <a:rect l="0" t="0" r="r" b="b"/>
                <a:pathLst>
                  <a:path w="16" h="33">
                    <a:moveTo>
                      <a:pt x="6" y="14"/>
                    </a:moveTo>
                    <a:cubicBezTo>
                      <a:pt x="6" y="14"/>
                      <a:pt x="0" y="0"/>
                      <a:pt x="11" y="5"/>
                    </a:cubicBezTo>
                    <a:cubicBezTo>
                      <a:pt x="13" y="13"/>
                      <a:pt x="13" y="13"/>
                      <a:pt x="13" y="13"/>
                    </a:cubicBezTo>
                    <a:cubicBezTo>
                      <a:pt x="13" y="13"/>
                      <a:pt x="16" y="33"/>
                      <a:pt x="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5" name="Freeform 343">
                <a:extLst>
                  <a:ext uri="{FF2B5EF4-FFF2-40B4-BE49-F238E27FC236}">
                    <a16:creationId xmlns:a16="http://schemas.microsoft.com/office/drawing/2014/main" id="{012E4262-E73B-4517-8A44-3C1F9EE72CD8}"/>
                  </a:ext>
                </a:extLst>
              </p:cNvPr>
              <p:cNvSpPr>
                <a:spLocks/>
              </p:cNvSpPr>
              <p:nvPr/>
            </p:nvSpPr>
            <p:spPr bwMode="auto">
              <a:xfrm>
                <a:off x="6270" y="2876"/>
                <a:ext cx="15" cy="13"/>
              </a:xfrm>
              <a:custGeom>
                <a:avLst/>
                <a:gdLst>
                  <a:gd name="T0" fmla="*/ 20 w 45"/>
                  <a:gd name="T1" fmla="*/ 16 h 38"/>
                  <a:gd name="T2" fmla="*/ 16 w 45"/>
                  <a:gd name="T3" fmla="*/ 6 h 38"/>
                  <a:gd name="T4" fmla="*/ 29 w 45"/>
                  <a:gd name="T5" fmla="*/ 4 h 38"/>
                  <a:gd name="T6" fmla="*/ 35 w 45"/>
                  <a:gd name="T7" fmla="*/ 19 h 38"/>
                  <a:gd name="T8" fmla="*/ 20 w 45"/>
                  <a:gd name="T9" fmla="*/ 16 h 38"/>
                </a:gdLst>
                <a:ahLst/>
                <a:cxnLst>
                  <a:cxn ang="0">
                    <a:pos x="T0" y="T1"/>
                  </a:cxn>
                  <a:cxn ang="0">
                    <a:pos x="T2" y="T3"/>
                  </a:cxn>
                  <a:cxn ang="0">
                    <a:pos x="T4" y="T5"/>
                  </a:cxn>
                  <a:cxn ang="0">
                    <a:pos x="T6" y="T7"/>
                  </a:cxn>
                  <a:cxn ang="0">
                    <a:pos x="T8" y="T9"/>
                  </a:cxn>
                </a:cxnLst>
                <a:rect l="0" t="0" r="r" b="b"/>
                <a:pathLst>
                  <a:path w="45" h="38">
                    <a:moveTo>
                      <a:pt x="20" y="16"/>
                    </a:moveTo>
                    <a:cubicBezTo>
                      <a:pt x="20" y="16"/>
                      <a:pt x="0" y="14"/>
                      <a:pt x="16" y="6"/>
                    </a:cubicBezTo>
                    <a:cubicBezTo>
                      <a:pt x="16" y="6"/>
                      <a:pt x="24" y="0"/>
                      <a:pt x="29" y="4"/>
                    </a:cubicBezTo>
                    <a:cubicBezTo>
                      <a:pt x="29" y="4"/>
                      <a:pt x="45" y="8"/>
                      <a:pt x="35" y="19"/>
                    </a:cubicBezTo>
                    <a:cubicBezTo>
                      <a:pt x="35" y="19"/>
                      <a:pt x="22" y="38"/>
                      <a:pt x="20"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6" name="Freeform 344">
                <a:extLst>
                  <a:ext uri="{FF2B5EF4-FFF2-40B4-BE49-F238E27FC236}">
                    <a16:creationId xmlns:a16="http://schemas.microsoft.com/office/drawing/2014/main" id="{4179CD47-2377-4021-8744-95F942E04449}"/>
                  </a:ext>
                </a:extLst>
              </p:cNvPr>
              <p:cNvSpPr>
                <a:spLocks/>
              </p:cNvSpPr>
              <p:nvPr/>
            </p:nvSpPr>
            <p:spPr bwMode="auto">
              <a:xfrm>
                <a:off x="6287" y="2882"/>
                <a:ext cx="29" cy="19"/>
              </a:xfrm>
              <a:custGeom>
                <a:avLst/>
                <a:gdLst>
                  <a:gd name="T0" fmla="*/ 19 w 89"/>
                  <a:gd name="T1" fmla="*/ 17 h 58"/>
                  <a:gd name="T2" fmla="*/ 1 w 89"/>
                  <a:gd name="T3" fmla="*/ 7 h 58"/>
                  <a:gd name="T4" fmla="*/ 29 w 89"/>
                  <a:gd name="T5" fmla="*/ 15 h 58"/>
                  <a:gd name="T6" fmla="*/ 57 w 89"/>
                  <a:gd name="T7" fmla="*/ 32 h 58"/>
                  <a:gd name="T8" fmla="*/ 78 w 89"/>
                  <a:gd name="T9" fmla="*/ 52 h 58"/>
                  <a:gd name="T10" fmla="*/ 56 w 89"/>
                  <a:gd name="T11" fmla="*/ 41 h 58"/>
                  <a:gd name="T12" fmla="*/ 19 w 89"/>
                  <a:gd name="T13" fmla="*/ 17 h 58"/>
                </a:gdLst>
                <a:ahLst/>
                <a:cxnLst>
                  <a:cxn ang="0">
                    <a:pos x="T0" y="T1"/>
                  </a:cxn>
                  <a:cxn ang="0">
                    <a:pos x="T2" y="T3"/>
                  </a:cxn>
                  <a:cxn ang="0">
                    <a:pos x="T4" y="T5"/>
                  </a:cxn>
                  <a:cxn ang="0">
                    <a:pos x="T6" y="T7"/>
                  </a:cxn>
                  <a:cxn ang="0">
                    <a:pos x="T8" y="T9"/>
                  </a:cxn>
                  <a:cxn ang="0">
                    <a:pos x="T10" y="T11"/>
                  </a:cxn>
                  <a:cxn ang="0">
                    <a:pos x="T12" y="T13"/>
                  </a:cxn>
                </a:cxnLst>
                <a:rect l="0" t="0" r="r" b="b"/>
                <a:pathLst>
                  <a:path w="89" h="58">
                    <a:moveTo>
                      <a:pt x="19" y="17"/>
                    </a:moveTo>
                    <a:cubicBezTo>
                      <a:pt x="19" y="17"/>
                      <a:pt x="0" y="20"/>
                      <a:pt x="1" y="7"/>
                    </a:cubicBezTo>
                    <a:cubicBezTo>
                      <a:pt x="1" y="7"/>
                      <a:pt x="10" y="0"/>
                      <a:pt x="29" y="15"/>
                    </a:cubicBezTo>
                    <a:cubicBezTo>
                      <a:pt x="29" y="15"/>
                      <a:pt x="47" y="21"/>
                      <a:pt x="57" y="32"/>
                    </a:cubicBezTo>
                    <a:cubicBezTo>
                      <a:pt x="57" y="32"/>
                      <a:pt x="89" y="42"/>
                      <a:pt x="78" y="52"/>
                    </a:cubicBezTo>
                    <a:cubicBezTo>
                      <a:pt x="78" y="52"/>
                      <a:pt x="66" y="58"/>
                      <a:pt x="56" y="41"/>
                    </a:cubicBezTo>
                    <a:cubicBezTo>
                      <a:pt x="56" y="41"/>
                      <a:pt x="26" y="17"/>
                      <a:pt x="19"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7" name="Freeform 345">
                <a:extLst>
                  <a:ext uri="{FF2B5EF4-FFF2-40B4-BE49-F238E27FC236}">
                    <a16:creationId xmlns:a16="http://schemas.microsoft.com/office/drawing/2014/main" id="{B77AC047-666A-4BB1-98A7-7C4041D1484B}"/>
                  </a:ext>
                </a:extLst>
              </p:cNvPr>
              <p:cNvSpPr>
                <a:spLocks/>
              </p:cNvSpPr>
              <p:nvPr/>
            </p:nvSpPr>
            <p:spPr bwMode="auto">
              <a:xfrm>
                <a:off x="6315" y="2897"/>
                <a:ext cx="18" cy="29"/>
              </a:xfrm>
              <a:custGeom>
                <a:avLst/>
                <a:gdLst>
                  <a:gd name="T0" fmla="*/ 20 w 55"/>
                  <a:gd name="T1" fmla="*/ 44 h 90"/>
                  <a:gd name="T2" fmla="*/ 10 w 55"/>
                  <a:gd name="T3" fmla="*/ 24 h 90"/>
                  <a:gd name="T4" fmla="*/ 19 w 55"/>
                  <a:gd name="T5" fmla="*/ 23 h 90"/>
                  <a:gd name="T6" fmla="*/ 32 w 55"/>
                  <a:gd name="T7" fmla="*/ 36 h 90"/>
                  <a:gd name="T8" fmla="*/ 39 w 55"/>
                  <a:gd name="T9" fmla="*/ 62 h 90"/>
                  <a:gd name="T10" fmla="*/ 26 w 55"/>
                  <a:gd name="T11" fmla="*/ 78 h 90"/>
                  <a:gd name="T12" fmla="*/ 20 w 55"/>
                  <a:gd name="T13" fmla="*/ 44 h 90"/>
                </a:gdLst>
                <a:ahLst/>
                <a:cxnLst>
                  <a:cxn ang="0">
                    <a:pos x="T0" y="T1"/>
                  </a:cxn>
                  <a:cxn ang="0">
                    <a:pos x="T2" y="T3"/>
                  </a:cxn>
                  <a:cxn ang="0">
                    <a:pos x="T4" y="T5"/>
                  </a:cxn>
                  <a:cxn ang="0">
                    <a:pos x="T6" y="T7"/>
                  </a:cxn>
                  <a:cxn ang="0">
                    <a:pos x="T8" y="T9"/>
                  </a:cxn>
                  <a:cxn ang="0">
                    <a:pos x="T10" y="T11"/>
                  </a:cxn>
                  <a:cxn ang="0">
                    <a:pos x="T12" y="T13"/>
                  </a:cxn>
                </a:cxnLst>
                <a:rect l="0" t="0" r="r" b="b"/>
                <a:pathLst>
                  <a:path w="55" h="90">
                    <a:moveTo>
                      <a:pt x="20" y="44"/>
                    </a:moveTo>
                    <a:cubicBezTo>
                      <a:pt x="20" y="44"/>
                      <a:pt x="15" y="28"/>
                      <a:pt x="10" y="24"/>
                    </a:cubicBezTo>
                    <a:cubicBezTo>
                      <a:pt x="5" y="21"/>
                      <a:pt x="0" y="0"/>
                      <a:pt x="19" y="23"/>
                    </a:cubicBezTo>
                    <a:cubicBezTo>
                      <a:pt x="19" y="23"/>
                      <a:pt x="32" y="23"/>
                      <a:pt x="32" y="36"/>
                    </a:cubicBezTo>
                    <a:cubicBezTo>
                      <a:pt x="32" y="36"/>
                      <a:pt x="55" y="49"/>
                      <a:pt x="39" y="62"/>
                    </a:cubicBezTo>
                    <a:cubicBezTo>
                      <a:pt x="39" y="62"/>
                      <a:pt x="43" y="90"/>
                      <a:pt x="26" y="78"/>
                    </a:cubicBezTo>
                    <a:cubicBezTo>
                      <a:pt x="26" y="78"/>
                      <a:pt x="19" y="57"/>
                      <a:pt x="20" y="4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8" name="Freeform 346">
                <a:extLst>
                  <a:ext uri="{FF2B5EF4-FFF2-40B4-BE49-F238E27FC236}">
                    <a16:creationId xmlns:a16="http://schemas.microsoft.com/office/drawing/2014/main" id="{0078AF88-AC79-42B2-A892-D3D8F8D50A9C}"/>
                  </a:ext>
                </a:extLst>
              </p:cNvPr>
              <p:cNvSpPr>
                <a:spLocks/>
              </p:cNvSpPr>
              <p:nvPr/>
            </p:nvSpPr>
            <p:spPr bwMode="auto">
              <a:xfrm>
                <a:off x="6373" y="2964"/>
                <a:ext cx="6" cy="5"/>
              </a:xfrm>
              <a:custGeom>
                <a:avLst/>
                <a:gdLst>
                  <a:gd name="T0" fmla="*/ 8 w 19"/>
                  <a:gd name="T1" fmla="*/ 13 h 15"/>
                  <a:gd name="T2" fmla="*/ 13 w 19"/>
                  <a:gd name="T3" fmla="*/ 0 h 15"/>
                  <a:gd name="T4" fmla="*/ 8 w 19"/>
                  <a:gd name="T5" fmla="*/ 13 h 15"/>
                </a:gdLst>
                <a:ahLst/>
                <a:cxnLst>
                  <a:cxn ang="0">
                    <a:pos x="T0" y="T1"/>
                  </a:cxn>
                  <a:cxn ang="0">
                    <a:pos x="T2" y="T3"/>
                  </a:cxn>
                  <a:cxn ang="0">
                    <a:pos x="T4" y="T5"/>
                  </a:cxn>
                </a:cxnLst>
                <a:rect l="0" t="0" r="r" b="b"/>
                <a:pathLst>
                  <a:path w="19" h="15">
                    <a:moveTo>
                      <a:pt x="8" y="13"/>
                    </a:moveTo>
                    <a:cubicBezTo>
                      <a:pt x="8" y="13"/>
                      <a:pt x="0" y="0"/>
                      <a:pt x="13" y="0"/>
                    </a:cubicBezTo>
                    <a:cubicBezTo>
                      <a:pt x="13" y="0"/>
                      <a:pt x="19" y="15"/>
                      <a:pt x="8"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9" name="Freeform 347">
                <a:extLst>
                  <a:ext uri="{FF2B5EF4-FFF2-40B4-BE49-F238E27FC236}">
                    <a16:creationId xmlns:a16="http://schemas.microsoft.com/office/drawing/2014/main" id="{97CF1148-6359-42A7-91DF-9379353F1051}"/>
                  </a:ext>
                </a:extLst>
              </p:cNvPr>
              <p:cNvSpPr>
                <a:spLocks/>
              </p:cNvSpPr>
              <p:nvPr/>
            </p:nvSpPr>
            <p:spPr bwMode="auto">
              <a:xfrm>
                <a:off x="6384" y="2974"/>
                <a:ext cx="13" cy="9"/>
              </a:xfrm>
              <a:custGeom>
                <a:avLst/>
                <a:gdLst>
                  <a:gd name="T0" fmla="*/ 18 w 39"/>
                  <a:gd name="T1" fmla="*/ 14 h 28"/>
                  <a:gd name="T2" fmla="*/ 27 w 39"/>
                  <a:gd name="T3" fmla="*/ 5 h 28"/>
                  <a:gd name="T4" fmla="*/ 18 w 39"/>
                  <a:gd name="T5" fmla="*/ 14 h 28"/>
                </a:gdLst>
                <a:ahLst/>
                <a:cxnLst>
                  <a:cxn ang="0">
                    <a:pos x="T0" y="T1"/>
                  </a:cxn>
                  <a:cxn ang="0">
                    <a:pos x="T2" y="T3"/>
                  </a:cxn>
                  <a:cxn ang="0">
                    <a:pos x="T4" y="T5"/>
                  </a:cxn>
                </a:cxnLst>
                <a:rect l="0" t="0" r="r" b="b"/>
                <a:pathLst>
                  <a:path w="39" h="28">
                    <a:moveTo>
                      <a:pt x="18" y="14"/>
                    </a:moveTo>
                    <a:cubicBezTo>
                      <a:pt x="18" y="14"/>
                      <a:pt x="0" y="0"/>
                      <a:pt x="27" y="5"/>
                    </a:cubicBezTo>
                    <a:cubicBezTo>
                      <a:pt x="27" y="5"/>
                      <a:pt x="39" y="28"/>
                      <a:pt x="18"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0" name="Freeform 348">
                <a:extLst>
                  <a:ext uri="{FF2B5EF4-FFF2-40B4-BE49-F238E27FC236}">
                    <a16:creationId xmlns:a16="http://schemas.microsoft.com/office/drawing/2014/main" id="{2C1BFD9D-70DB-422F-A045-743A76A7E1A1}"/>
                  </a:ext>
                </a:extLst>
              </p:cNvPr>
              <p:cNvSpPr>
                <a:spLocks/>
              </p:cNvSpPr>
              <p:nvPr/>
            </p:nvSpPr>
            <p:spPr bwMode="auto">
              <a:xfrm>
                <a:off x="6394" y="2980"/>
                <a:ext cx="9" cy="7"/>
              </a:xfrm>
              <a:custGeom>
                <a:avLst/>
                <a:gdLst>
                  <a:gd name="T0" fmla="*/ 15 w 28"/>
                  <a:gd name="T1" fmla="*/ 15 h 23"/>
                  <a:gd name="T2" fmla="*/ 25 w 28"/>
                  <a:gd name="T3" fmla="*/ 0 h 23"/>
                  <a:gd name="T4" fmla="*/ 15 w 28"/>
                  <a:gd name="T5" fmla="*/ 15 h 23"/>
                </a:gdLst>
                <a:ahLst/>
                <a:cxnLst>
                  <a:cxn ang="0">
                    <a:pos x="T0" y="T1"/>
                  </a:cxn>
                  <a:cxn ang="0">
                    <a:pos x="T2" y="T3"/>
                  </a:cxn>
                  <a:cxn ang="0">
                    <a:pos x="T4" y="T5"/>
                  </a:cxn>
                </a:cxnLst>
                <a:rect l="0" t="0" r="r" b="b"/>
                <a:pathLst>
                  <a:path w="28" h="23">
                    <a:moveTo>
                      <a:pt x="15" y="15"/>
                    </a:moveTo>
                    <a:cubicBezTo>
                      <a:pt x="15" y="15"/>
                      <a:pt x="0" y="0"/>
                      <a:pt x="25" y="0"/>
                    </a:cubicBezTo>
                    <a:cubicBezTo>
                      <a:pt x="25" y="0"/>
                      <a:pt x="28" y="23"/>
                      <a:pt x="15"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1" name="Freeform 349">
                <a:extLst>
                  <a:ext uri="{FF2B5EF4-FFF2-40B4-BE49-F238E27FC236}">
                    <a16:creationId xmlns:a16="http://schemas.microsoft.com/office/drawing/2014/main" id="{9697999D-7C8A-4403-8CAA-F4DFC02283F7}"/>
                  </a:ext>
                </a:extLst>
              </p:cNvPr>
              <p:cNvSpPr>
                <a:spLocks/>
              </p:cNvSpPr>
              <p:nvPr/>
            </p:nvSpPr>
            <p:spPr bwMode="auto">
              <a:xfrm>
                <a:off x="6405" y="2995"/>
                <a:ext cx="5" cy="4"/>
              </a:xfrm>
              <a:custGeom>
                <a:avLst/>
                <a:gdLst>
                  <a:gd name="T0" fmla="*/ 6 w 17"/>
                  <a:gd name="T1" fmla="*/ 11 h 13"/>
                  <a:gd name="T2" fmla="*/ 13 w 17"/>
                  <a:gd name="T3" fmla="*/ 2 h 13"/>
                  <a:gd name="T4" fmla="*/ 6 w 17"/>
                  <a:gd name="T5" fmla="*/ 11 h 13"/>
                </a:gdLst>
                <a:ahLst/>
                <a:cxnLst>
                  <a:cxn ang="0">
                    <a:pos x="T0" y="T1"/>
                  </a:cxn>
                  <a:cxn ang="0">
                    <a:pos x="T2" y="T3"/>
                  </a:cxn>
                  <a:cxn ang="0">
                    <a:pos x="T4" y="T5"/>
                  </a:cxn>
                </a:cxnLst>
                <a:rect l="0" t="0" r="r" b="b"/>
                <a:pathLst>
                  <a:path w="17" h="13">
                    <a:moveTo>
                      <a:pt x="6" y="11"/>
                    </a:moveTo>
                    <a:cubicBezTo>
                      <a:pt x="6" y="11"/>
                      <a:pt x="0" y="0"/>
                      <a:pt x="13" y="2"/>
                    </a:cubicBezTo>
                    <a:cubicBezTo>
                      <a:pt x="13" y="2"/>
                      <a:pt x="17" y="13"/>
                      <a:pt x="6"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2" name="Freeform 350">
                <a:extLst>
                  <a:ext uri="{FF2B5EF4-FFF2-40B4-BE49-F238E27FC236}">
                    <a16:creationId xmlns:a16="http://schemas.microsoft.com/office/drawing/2014/main" id="{CEE3C6E7-A90B-467F-9CB6-1F7BA841AF16}"/>
                  </a:ext>
                </a:extLst>
              </p:cNvPr>
              <p:cNvSpPr>
                <a:spLocks/>
              </p:cNvSpPr>
              <p:nvPr/>
            </p:nvSpPr>
            <p:spPr bwMode="auto">
              <a:xfrm>
                <a:off x="6401" y="2992"/>
                <a:ext cx="7" cy="3"/>
              </a:xfrm>
              <a:custGeom>
                <a:avLst/>
                <a:gdLst>
                  <a:gd name="T0" fmla="*/ 3 w 20"/>
                  <a:gd name="T1" fmla="*/ 9 h 10"/>
                  <a:gd name="T2" fmla="*/ 9 w 20"/>
                  <a:gd name="T3" fmla="*/ 0 h 10"/>
                  <a:gd name="T4" fmla="*/ 3 w 20"/>
                  <a:gd name="T5" fmla="*/ 9 h 10"/>
                </a:gdLst>
                <a:ahLst/>
                <a:cxnLst>
                  <a:cxn ang="0">
                    <a:pos x="T0" y="T1"/>
                  </a:cxn>
                  <a:cxn ang="0">
                    <a:pos x="T2" y="T3"/>
                  </a:cxn>
                  <a:cxn ang="0">
                    <a:pos x="T4" y="T5"/>
                  </a:cxn>
                </a:cxnLst>
                <a:rect l="0" t="0" r="r" b="b"/>
                <a:pathLst>
                  <a:path w="20" h="10">
                    <a:moveTo>
                      <a:pt x="3" y="9"/>
                    </a:moveTo>
                    <a:cubicBezTo>
                      <a:pt x="3" y="9"/>
                      <a:pt x="0" y="0"/>
                      <a:pt x="9" y="0"/>
                    </a:cubicBezTo>
                    <a:cubicBezTo>
                      <a:pt x="9" y="0"/>
                      <a:pt x="20" y="10"/>
                      <a:pt x="3"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3" name="Freeform 351">
                <a:extLst>
                  <a:ext uri="{FF2B5EF4-FFF2-40B4-BE49-F238E27FC236}">
                    <a16:creationId xmlns:a16="http://schemas.microsoft.com/office/drawing/2014/main" id="{DB537C79-7528-4247-9FE0-A8835300F680}"/>
                  </a:ext>
                </a:extLst>
              </p:cNvPr>
              <p:cNvSpPr>
                <a:spLocks/>
              </p:cNvSpPr>
              <p:nvPr/>
            </p:nvSpPr>
            <p:spPr bwMode="auto">
              <a:xfrm>
                <a:off x="6399" y="2979"/>
                <a:ext cx="20" cy="20"/>
              </a:xfrm>
              <a:custGeom>
                <a:avLst/>
                <a:gdLst>
                  <a:gd name="T0" fmla="*/ 30 w 62"/>
                  <a:gd name="T1" fmla="*/ 29 h 61"/>
                  <a:gd name="T2" fmla="*/ 19 w 62"/>
                  <a:gd name="T3" fmla="*/ 18 h 61"/>
                  <a:gd name="T4" fmla="*/ 29 w 62"/>
                  <a:gd name="T5" fmla="*/ 14 h 61"/>
                  <a:gd name="T6" fmla="*/ 34 w 62"/>
                  <a:gd name="T7" fmla="*/ 23 h 61"/>
                  <a:gd name="T8" fmla="*/ 48 w 62"/>
                  <a:gd name="T9" fmla="*/ 39 h 61"/>
                  <a:gd name="T10" fmla="*/ 59 w 62"/>
                  <a:gd name="T11" fmla="*/ 54 h 61"/>
                  <a:gd name="T12" fmla="*/ 45 w 62"/>
                  <a:gd name="T13" fmla="*/ 46 h 61"/>
                  <a:gd name="T14" fmla="*/ 30 w 62"/>
                  <a:gd name="T15" fmla="*/ 29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2" h="61">
                    <a:moveTo>
                      <a:pt x="30" y="29"/>
                    </a:moveTo>
                    <a:cubicBezTo>
                      <a:pt x="30" y="29"/>
                      <a:pt x="0" y="34"/>
                      <a:pt x="19" y="18"/>
                    </a:cubicBezTo>
                    <a:cubicBezTo>
                      <a:pt x="19" y="18"/>
                      <a:pt x="22" y="0"/>
                      <a:pt x="29" y="14"/>
                    </a:cubicBezTo>
                    <a:cubicBezTo>
                      <a:pt x="34" y="23"/>
                      <a:pt x="34" y="23"/>
                      <a:pt x="34" y="23"/>
                    </a:cubicBezTo>
                    <a:cubicBezTo>
                      <a:pt x="34" y="23"/>
                      <a:pt x="51" y="25"/>
                      <a:pt x="48" y="39"/>
                    </a:cubicBezTo>
                    <a:cubicBezTo>
                      <a:pt x="48" y="39"/>
                      <a:pt x="62" y="40"/>
                      <a:pt x="59" y="54"/>
                    </a:cubicBezTo>
                    <a:cubicBezTo>
                      <a:pt x="59" y="54"/>
                      <a:pt x="45" y="61"/>
                      <a:pt x="45" y="46"/>
                    </a:cubicBezTo>
                    <a:cubicBezTo>
                      <a:pt x="45" y="46"/>
                      <a:pt x="21" y="46"/>
                      <a:pt x="30"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4" name="Freeform 352">
                <a:extLst>
                  <a:ext uri="{FF2B5EF4-FFF2-40B4-BE49-F238E27FC236}">
                    <a16:creationId xmlns:a16="http://schemas.microsoft.com/office/drawing/2014/main" id="{E948ECA7-9F99-44B0-8434-A84A9ACB2AB2}"/>
                  </a:ext>
                </a:extLst>
              </p:cNvPr>
              <p:cNvSpPr>
                <a:spLocks/>
              </p:cNvSpPr>
              <p:nvPr/>
            </p:nvSpPr>
            <p:spPr bwMode="auto">
              <a:xfrm>
                <a:off x="6418" y="2972"/>
                <a:ext cx="31" cy="22"/>
              </a:xfrm>
              <a:custGeom>
                <a:avLst/>
                <a:gdLst>
                  <a:gd name="T0" fmla="*/ 21 w 94"/>
                  <a:gd name="T1" fmla="*/ 16 h 67"/>
                  <a:gd name="T2" fmla="*/ 8 w 94"/>
                  <a:gd name="T3" fmla="*/ 4 h 67"/>
                  <a:gd name="T4" fmla="*/ 26 w 94"/>
                  <a:gd name="T5" fmla="*/ 11 h 67"/>
                  <a:gd name="T6" fmla="*/ 45 w 94"/>
                  <a:gd name="T7" fmla="*/ 25 h 67"/>
                  <a:gd name="T8" fmla="*/ 94 w 94"/>
                  <a:gd name="T9" fmla="*/ 55 h 67"/>
                  <a:gd name="T10" fmla="*/ 49 w 94"/>
                  <a:gd name="T11" fmla="*/ 39 h 67"/>
                  <a:gd name="T12" fmla="*/ 21 w 94"/>
                  <a:gd name="T13" fmla="*/ 16 h 67"/>
                </a:gdLst>
                <a:ahLst/>
                <a:cxnLst>
                  <a:cxn ang="0">
                    <a:pos x="T0" y="T1"/>
                  </a:cxn>
                  <a:cxn ang="0">
                    <a:pos x="T2" y="T3"/>
                  </a:cxn>
                  <a:cxn ang="0">
                    <a:pos x="T4" y="T5"/>
                  </a:cxn>
                  <a:cxn ang="0">
                    <a:pos x="T6" y="T7"/>
                  </a:cxn>
                  <a:cxn ang="0">
                    <a:pos x="T8" y="T9"/>
                  </a:cxn>
                  <a:cxn ang="0">
                    <a:pos x="T10" y="T11"/>
                  </a:cxn>
                  <a:cxn ang="0">
                    <a:pos x="T12" y="T13"/>
                  </a:cxn>
                </a:cxnLst>
                <a:rect l="0" t="0" r="r" b="b"/>
                <a:pathLst>
                  <a:path w="94" h="67">
                    <a:moveTo>
                      <a:pt x="21" y="16"/>
                    </a:moveTo>
                    <a:cubicBezTo>
                      <a:pt x="21" y="16"/>
                      <a:pt x="0" y="22"/>
                      <a:pt x="8" y="4"/>
                    </a:cubicBezTo>
                    <a:cubicBezTo>
                      <a:pt x="8" y="4"/>
                      <a:pt x="15" y="0"/>
                      <a:pt x="26" y="11"/>
                    </a:cubicBezTo>
                    <a:cubicBezTo>
                      <a:pt x="26" y="11"/>
                      <a:pt x="39" y="10"/>
                      <a:pt x="45" y="25"/>
                    </a:cubicBezTo>
                    <a:cubicBezTo>
                      <a:pt x="45" y="25"/>
                      <a:pt x="83" y="39"/>
                      <a:pt x="94" y="55"/>
                    </a:cubicBezTo>
                    <a:cubicBezTo>
                      <a:pt x="94" y="55"/>
                      <a:pt x="90" y="67"/>
                      <a:pt x="49" y="39"/>
                    </a:cubicBezTo>
                    <a:cubicBezTo>
                      <a:pt x="49" y="39"/>
                      <a:pt x="21" y="24"/>
                      <a:pt x="21"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5" name="Freeform 353">
                <a:extLst>
                  <a:ext uri="{FF2B5EF4-FFF2-40B4-BE49-F238E27FC236}">
                    <a16:creationId xmlns:a16="http://schemas.microsoft.com/office/drawing/2014/main" id="{3DBDC449-D6BD-4916-B709-2133DDA6FD31}"/>
                  </a:ext>
                </a:extLst>
              </p:cNvPr>
              <p:cNvSpPr>
                <a:spLocks/>
              </p:cNvSpPr>
              <p:nvPr/>
            </p:nvSpPr>
            <p:spPr bwMode="auto">
              <a:xfrm>
                <a:off x="6450" y="3001"/>
                <a:ext cx="10" cy="8"/>
              </a:xfrm>
              <a:custGeom>
                <a:avLst/>
                <a:gdLst>
                  <a:gd name="T0" fmla="*/ 13 w 30"/>
                  <a:gd name="T1" fmla="*/ 12 h 25"/>
                  <a:gd name="T2" fmla="*/ 24 w 30"/>
                  <a:gd name="T3" fmla="*/ 0 h 25"/>
                  <a:gd name="T4" fmla="*/ 13 w 30"/>
                  <a:gd name="T5" fmla="*/ 12 h 25"/>
                </a:gdLst>
                <a:ahLst/>
                <a:cxnLst>
                  <a:cxn ang="0">
                    <a:pos x="T0" y="T1"/>
                  </a:cxn>
                  <a:cxn ang="0">
                    <a:pos x="T2" y="T3"/>
                  </a:cxn>
                  <a:cxn ang="0">
                    <a:pos x="T4" y="T5"/>
                  </a:cxn>
                </a:cxnLst>
                <a:rect l="0" t="0" r="r" b="b"/>
                <a:pathLst>
                  <a:path w="30" h="25">
                    <a:moveTo>
                      <a:pt x="13" y="12"/>
                    </a:moveTo>
                    <a:cubicBezTo>
                      <a:pt x="13" y="12"/>
                      <a:pt x="0" y="0"/>
                      <a:pt x="24" y="0"/>
                    </a:cubicBezTo>
                    <a:cubicBezTo>
                      <a:pt x="24" y="0"/>
                      <a:pt x="30" y="25"/>
                      <a:pt x="13"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6" name="Freeform 354">
                <a:extLst>
                  <a:ext uri="{FF2B5EF4-FFF2-40B4-BE49-F238E27FC236}">
                    <a16:creationId xmlns:a16="http://schemas.microsoft.com/office/drawing/2014/main" id="{865DD591-9745-4E52-8F34-93A5303BBC7C}"/>
                  </a:ext>
                </a:extLst>
              </p:cNvPr>
              <p:cNvSpPr>
                <a:spLocks/>
              </p:cNvSpPr>
              <p:nvPr/>
            </p:nvSpPr>
            <p:spPr bwMode="auto">
              <a:xfrm>
                <a:off x="6459" y="2988"/>
                <a:ext cx="21" cy="27"/>
              </a:xfrm>
              <a:custGeom>
                <a:avLst/>
                <a:gdLst>
                  <a:gd name="T0" fmla="*/ 13 w 64"/>
                  <a:gd name="T1" fmla="*/ 0 h 83"/>
                  <a:gd name="T2" fmla="*/ 26 w 64"/>
                  <a:gd name="T3" fmla="*/ 31 h 83"/>
                  <a:gd name="T4" fmla="*/ 36 w 64"/>
                  <a:gd name="T5" fmla="*/ 42 h 83"/>
                  <a:gd name="T6" fmla="*/ 45 w 64"/>
                  <a:gd name="T7" fmla="*/ 61 h 83"/>
                  <a:gd name="T8" fmla="*/ 55 w 64"/>
                  <a:gd name="T9" fmla="*/ 68 h 83"/>
                  <a:gd name="T10" fmla="*/ 57 w 64"/>
                  <a:gd name="T11" fmla="*/ 82 h 83"/>
                  <a:gd name="T12" fmla="*/ 39 w 64"/>
                  <a:gd name="T13" fmla="*/ 64 h 83"/>
                  <a:gd name="T14" fmla="*/ 13 w 64"/>
                  <a:gd name="T15" fmla="*/ 0 h 8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4" h="83">
                    <a:moveTo>
                      <a:pt x="13" y="0"/>
                    </a:moveTo>
                    <a:cubicBezTo>
                      <a:pt x="13" y="0"/>
                      <a:pt x="26" y="11"/>
                      <a:pt x="26" y="31"/>
                    </a:cubicBezTo>
                    <a:cubicBezTo>
                      <a:pt x="26" y="31"/>
                      <a:pt x="38" y="27"/>
                      <a:pt x="36" y="42"/>
                    </a:cubicBezTo>
                    <a:cubicBezTo>
                      <a:pt x="36" y="42"/>
                      <a:pt x="48" y="44"/>
                      <a:pt x="45" y="61"/>
                    </a:cubicBezTo>
                    <a:cubicBezTo>
                      <a:pt x="45" y="61"/>
                      <a:pt x="54" y="63"/>
                      <a:pt x="55" y="68"/>
                    </a:cubicBezTo>
                    <a:cubicBezTo>
                      <a:pt x="55" y="68"/>
                      <a:pt x="64" y="74"/>
                      <a:pt x="57" y="82"/>
                    </a:cubicBezTo>
                    <a:cubicBezTo>
                      <a:pt x="57" y="82"/>
                      <a:pt x="42" y="83"/>
                      <a:pt x="39" y="64"/>
                    </a:cubicBezTo>
                    <a:cubicBezTo>
                      <a:pt x="39" y="64"/>
                      <a:pt x="0" y="33"/>
                      <a:pt x="1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7" name="Freeform 355">
                <a:extLst>
                  <a:ext uri="{FF2B5EF4-FFF2-40B4-BE49-F238E27FC236}">
                    <a16:creationId xmlns:a16="http://schemas.microsoft.com/office/drawing/2014/main" id="{225FB49B-5C0D-487F-851E-DFE81F33D634}"/>
                  </a:ext>
                </a:extLst>
              </p:cNvPr>
              <p:cNvSpPr>
                <a:spLocks/>
              </p:cNvSpPr>
              <p:nvPr/>
            </p:nvSpPr>
            <p:spPr bwMode="auto">
              <a:xfrm>
                <a:off x="6444" y="3004"/>
                <a:ext cx="21" cy="19"/>
              </a:xfrm>
              <a:custGeom>
                <a:avLst/>
                <a:gdLst>
                  <a:gd name="T0" fmla="*/ 18 w 65"/>
                  <a:gd name="T1" fmla="*/ 19 h 58"/>
                  <a:gd name="T2" fmla="*/ 65 w 65"/>
                  <a:gd name="T3" fmla="*/ 40 h 58"/>
                  <a:gd name="T4" fmla="*/ 41 w 65"/>
                  <a:gd name="T5" fmla="*/ 40 h 58"/>
                  <a:gd name="T6" fmla="*/ 7 w 65"/>
                  <a:gd name="T7" fmla="*/ 29 h 58"/>
                  <a:gd name="T8" fmla="*/ 18 w 65"/>
                  <a:gd name="T9" fmla="*/ 19 h 58"/>
                </a:gdLst>
                <a:ahLst/>
                <a:cxnLst>
                  <a:cxn ang="0">
                    <a:pos x="T0" y="T1"/>
                  </a:cxn>
                  <a:cxn ang="0">
                    <a:pos x="T2" y="T3"/>
                  </a:cxn>
                  <a:cxn ang="0">
                    <a:pos x="T4" y="T5"/>
                  </a:cxn>
                  <a:cxn ang="0">
                    <a:pos x="T6" y="T7"/>
                  </a:cxn>
                  <a:cxn ang="0">
                    <a:pos x="T8" y="T9"/>
                  </a:cxn>
                </a:cxnLst>
                <a:rect l="0" t="0" r="r" b="b"/>
                <a:pathLst>
                  <a:path w="65" h="58">
                    <a:moveTo>
                      <a:pt x="18" y="19"/>
                    </a:moveTo>
                    <a:cubicBezTo>
                      <a:pt x="18" y="19"/>
                      <a:pt x="54" y="10"/>
                      <a:pt x="65" y="40"/>
                    </a:cubicBezTo>
                    <a:cubicBezTo>
                      <a:pt x="65" y="40"/>
                      <a:pt x="60" y="58"/>
                      <a:pt x="41" y="40"/>
                    </a:cubicBezTo>
                    <a:cubicBezTo>
                      <a:pt x="41" y="40"/>
                      <a:pt x="12" y="43"/>
                      <a:pt x="7" y="29"/>
                    </a:cubicBezTo>
                    <a:cubicBezTo>
                      <a:pt x="7" y="29"/>
                      <a:pt x="0" y="0"/>
                      <a:pt x="18"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8" name="Freeform 356">
                <a:extLst>
                  <a:ext uri="{FF2B5EF4-FFF2-40B4-BE49-F238E27FC236}">
                    <a16:creationId xmlns:a16="http://schemas.microsoft.com/office/drawing/2014/main" id="{EEE0FDB6-F3E0-454B-969A-9519D7B6E1C5}"/>
                  </a:ext>
                </a:extLst>
              </p:cNvPr>
              <p:cNvSpPr>
                <a:spLocks/>
              </p:cNvSpPr>
              <p:nvPr/>
            </p:nvSpPr>
            <p:spPr bwMode="auto">
              <a:xfrm>
                <a:off x="6450" y="3041"/>
                <a:ext cx="5" cy="10"/>
              </a:xfrm>
              <a:custGeom>
                <a:avLst/>
                <a:gdLst>
                  <a:gd name="T0" fmla="*/ 6 w 15"/>
                  <a:gd name="T1" fmla="*/ 27 h 30"/>
                  <a:gd name="T2" fmla="*/ 15 w 15"/>
                  <a:gd name="T3" fmla="*/ 27 h 30"/>
                  <a:gd name="T4" fmla="*/ 6 w 15"/>
                  <a:gd name="T5" fmla="*/ 27 h 30"/>
                </a:gdLst>
                <a:ahLst/>
                <a:cxnLst>
                  <a:cxn ang="0">
                    <a:pos x="T0" y="T1"/>
                  </a:cxn>
                  <a:cxn ang="0">
                    <a:pos x="T2" y="T3"/>
                  </a:cxn>
                  <a:cxn ang="0">
                    <a:pos x="T4" y="T5"/>
                  </a:cxn>
                </a:cxnLst>
                <a:rect l="0" t="0" r="r" b="b"/>
                <a:pathLst>
                  <a:path w="15" h="30">
                    <a:moveTo>
                      <a:pt x="6" y="27"/>
                    </a:moveTo>
                    <a:cubicBezTo>
                      <a:pt x="6" y="27"/>
                      <a:pt x="0" y="0"/>
                      <a:pt x="15" y="27"/>
                    </a:cubicBezTo>
                    <a:cubicBezTo>
                      <a:pt x="15" y="27"/>
                      <a:pt x="12" y="30"/>
                      <a:pt x="6" y="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9" name="Freeform 357">
                <a:extLst>
                  <a:ext uri="{FF2B5EF4-FFF2-40B4-BE49-F238E27FC236}">
                    <a16:creationId xmlns:a16="http://schemas.microsoft.com/office/drawing/2014/main" id="{CDA21F92-13A9-42CE-8EAA-E857A882B38C}"/>
                  </a:ext>
                </a:extLst>
              </p:cNvPr>
              <p:cNvSpPr>
                <a:spLocks/>
              </p:cNvSpPr>
              <p:nvPr/>
            </p:nvSpPr>
            <p:spPr bwMode="auto">
              <a:xfrm>
                <a:off x="6457" y="3051"/>
                <a:ext cx="6" cy="5"/>
              </a:xfrm>
              <a:custGeom>
                <a:avLst/>
                <a:gdLst>
                  <a:gd name="T0" fmla="*/ 6 w 20"/>
                  <a:gd name="T1" fmla="*/ 11 h 15"/>
                  <a:gd name="T2" fmla="*/ 10 w 20"/>
                  <a:gd name="T3" fmla="*/ 0 h 15"/>
                  <a:gd name="T4" fmla="*/ 6 w 20"/>
                  <a:gd name="T5" fmla="*/ 11 h 15"/>
                </a:gdLst>
                <a:ahLst/>
                <a:cxnLst>
                  <a:cxn ang="0">
                    <a:pos x="T0" y="T1"/>
                  </a:cxn>
                  <a:cxn ang="0">
                    <a:pos x="T2" y="T3"/>
                  </a:cxn>
                  <a:cxn ang="0">
                    <a:pos x="T4" y="T5"/>
                  </a:cxn>
                </a:cxnLst>
                <a:rect l="0" t="0" r="r" b="b"/>
                <a:pathLst>
                  <a:path w="20" h="15">
                    <a:moveTo>
                      <a:pt x="6" y="11"/>
                    </a:moveTo>
                    <a:cubicBezTo>
                      <a:pt x="6" y="11"/>
                      <a:pt x="0" y="0"/>
                      <a:pt x="10" y="0"/>
                    </a:cubicBezTo>
                    <a:cubicBezTo>
                      <a:pt x="10" y="0"/>
                      <a:pt x="20" y="15"/>
                      <a:pt x="6"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0" name="Freeform 358">
                <a:extLst>
                  <a:ext uri="{FF2B5EF4-FFF2-40B4-BE49-F238E27FC236}">
                    <a16:creationId xmlns:a16="http://schemas.microsoft.com/office/drawing/2014/main" id="{A22E3045-99D5-4886-BBBD-7AA53DD6A74E}"/>
                  </a:ext>
                </a:extLst>
              </p:cNvPr>
              <p:cNvSpPr>
                <a:spLocks/>
              </p:cNvSpPr>
              <p:nvPr/>
            </p:nvSpPr>
            <p:spPr bwMode="auto">
              <a:xfrm>
                <a:off x="6472" y="3022"/>
                <a:ext cx="22" cy="16"/>
              </a:xfrm>
              <a:custGeom>
                <a:avLst/>
                <a:gdLst>
                  <a:gd name="T0" fmla="*/ 13 w 69"/>
                  <a:gd name="T1" fmla="*/ 18 h 48"/>
                  <a:gd name="T2" fmla="*/ 17 w 69"/>
                  <a:gd name="T3" fmla="*/ 5 h 48"/>
                  <a:gd name="T4" fmla="*/ 26 w 69"/>
                  <a:gd name="T5" fmla="*/ 12 h 48"/>
                  <a:gd name="T6" fmla="*/ 34 w 69"/>
                  <a:gd name="T7" fmla="*/ 17 h 48"/>
                  <a:gd name="T8" fmla="*/ 55 w 69"/>
                  <a:gd name="T9" fmla="*/ 41 h 48"/>
                  <a:gd name="T10" fmla="*/ 23 w 69"/>
                  <a:gd name="T11" fmla="*/ 23 h 48"/>
                  <a:gd name="T12" fmla="*/ 13 w 69"/>
                  <a:gd name="T13" fmla="*/ 18 h 48"/>
                </a:gdLst>
                <a:ahLst/>
                <a:cxnLst>
                  <a:cxn ang="0">
                    <a:pos x="T0" y="T1"/>
                  </a:cxn>
                  <a:cxn ang="0">
                    <a:pos x="T2" y="T3"/>
                  </a:cxn>
                  <a:cxn ang="0">
                    <a:pos x="T4" y="T5"/>
                  </a:cxn>
                  <a:cxn ang="0">
                    <a:pos x="T6" y="T7"/>
                  </a:cxn>
                  <a:cxn ang="0">
                    <a:pos x="T8" y="T9"/>
                  </a:cxn>
                  <a:cxn ang="0">
                    <a:pos x="T10" y="T11"/>
                  </a:cxn>
                  <a:cxn ang="0">
                    <a:pos x="T12" y="T13"/>
                  </a:cxn>
                </a:cxnLst>
                <a:rect l="0" t="0" r="r" b="b"/>
                <a:pathLst>
                  <a:path w="69" h="48">
                    <a:moveTo>
                      <a:pt x="13" y="18"/>
                    </a:moveTo>
                    <a:cubicBezTo>
                      <a:pt x="13" y="18"/>
                      <a:pt x="0" y="0"/>
                      <a:pt x="17" y="5"/>
                    </a:cubicBezTo>
                    <a:cubicBezTo>
                      <a:pt x="26" y="12"/>
                      <a:pt x="26" y="12"/>
                      <a:pt x="26" y="12"/>
                    </a:cubicBezTo>
                    <a:cubicBezTo>
                      <a:pt x="34" y="17"/>
                      <a:pt x="34" y="17"/>
                      <a:pt x="34" y="17"/>
                    </a:cubicBezTo>
                    <a:cubicBezTo>
                      <a:pt x="34" y="17"/>
                      <a:pt x="69" y="16"/>
                      <a:pt x="55" y="41"/>
                    </a:cubicBezTo>
                    <a:cubicBezTo>
                      <a:pt x="55" y="41"/>
                      <a:pt x="34" y="48"/>
                      <a:pt x="23" y="23"/>
                    </a:cubicBezTo>
                    <a:lnTo>
                      <a:pt x="13"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1" name="Freeform 359">
                <a:extLst>
                  <a:ext uri="{FF2B5EF4-FFF2-40B4-BE49-F238E27FC236}">
                    <a16:creationId xmlns:a16="http://schemas.microsoft.com/office/drawing/2014/main" id="{F36E265F-75BE-46D5-86BD-E9A44D466755}"/>
                  </a:ext>
                </a:extLst>
              </p:cNvPr>
              <p:cNvSpPr>
                <a:spLocks/>
              </p:cNvSpPr>
              <p:nvPr/>
            </p:nvSpPr>
            <p:spPr bwMode="auto">
              <a:xfrm>
                <a:off x="6555" y="3031"/>
                <a:ext cx="6" cy="8"/>
              </a:xfrm>
              <a:custGeom>
                <a:avLst/>
                <a:gdLst>
                  <a:gd name="T0" fmla="*/ 0 w 18"/>
                  <a:gd name="T1" fmla="*/ 11 h 27"/>
                  <a:gd name="T2" fmla="*/ 15 w 18"/>
                  <a:gd name="T3" fmla="*/ 7 h 27"/>
                  <a:gd name="T4" fmla="*/ 0 w 18"/>
                  <a:gd name="T5" fmla="*/ 11 h 27"/>
                </a:gdLst>
                <a:ahLst/>
                <a:cxnLst>
                  <a:cxn ang="0">
                    <a:pos x="T0" y="T1"/>
                  </a:cxn>
                  <a:cxn ang="0">
                    <a:pos x="T2" y="T3"/>
                  </a:cxn>
                  <a:cxn ang="0">
                    <a:pos x="T4" y="T5"/>
                  </a:cxn>
                </a:cxnLst>
                <a:rect l="0" t="0" r="r" b="b"/>
                <a:pathLst>
                  <a:path w="18" h="27">
                    <a:moveTo>
                      <a:pt x="0" y="11"/>
                    </a:moveTo>
                    <a:cubicBezTo>
                      <a:pt x="0" y="11"/>
                      <a:pt x="0" y="0"/>
                      <a:pt x="15" y="7"/>
                    </a:cubicBezTo>
                    <a:cubicBezTo>
                      <a:pt x="15" y="7"/>
                      <a:pt x="18" y="27"/>
                      <a:pt x="0"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2" name="Freeform 360">
                <a:extLst>
                  <a:ext uri="{FF2B5EF4-FFF2-40B4-BE49-F238E27FC236}">
                    <a16:creationId xmlns:a16="http://schemas.microsoft.com/office/drawing/2014/main" id="{C762C07A-2C37-44CF-B49D-2B2217402CFA}"/>
                  </a:ext>
                </a:extLst>
              </p:cNvPr>
              <p:cNvSpPr>
                <a:spLocks/>
              </p:cNvSpPr>
              <p:nvPr/>
            </p:nvSpPr>
            <p:spPr bwMode="auto">
              <a:xfrm>
                <a:off x="6570" y="3049"/>
                <a:ext cx="7" cy="4"/>
              </a:xfrm>
              <a:custGeom>
                <a:avLst/>
                <a:gdLst>
                  <a:gd name="T0" fmla="*/ 7 w 22"/>
                  <a:gd name="T1" fmla="*/ 10 h 10"/>
                  <a:gd name="T2" fmla="*/ 11 w 22"/>
                  <a:gd name="T3" fmla="*/ 0 h 10"/>
                  <a:gd name="T4" fmla="*/ 7 w 22"/>
                  <a:gd name="T5" fmla="*/ 10 h 10"/>
                </a:gdLst>
                <a:ahLst/>
                <a:cxnLst>
                  <a:cxn ang="0">
                    <a:pos x="T0" y="T1"/>
                  </a:cxn>
                  <a:cxn ang="0">
                    <a:pos x="T2" y="T3"/>
                  </a:cxn>
                  <a:cxn ang="0">
                    <a:pos x="T4" y="T5"/>
                  </a:cxn>
                </a:cxnLst>
                <a:rect l="0" t="0" r="r" b="b"/>
                <a:pathLst>
                  <a:path w="22" h="10">
                    <a:moveTo>
                      <a:pt x="7" y="10"/>
                    </a:moveTo>
                    <a:cubicBezTo>
                      <a:pt x="7" y="10"/>
                      <a:pt x="0" y="1"/>
                      <a:pt x="11" y="0"/>
                    </a:cubicBezTo>
                    <a:cubicBezTo>
                      <a:pt x="11" y="0"/>
                      <a:pt x="22" y="6"/>
                      <a:pt x="7"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3" name="Freeform 361">
                <a:extLst>
                  <a:ext uri="{FF2B5EF4-FFF2-40B4-BE49-F238E27FC236}">
                    <a16:creationId xmlns:a16="http://schemas.microsoft.com/office/drawing/2014/main" id="{1CA99CD8-66AF-41C6-9EFA-F4B70EF5D624}"/>
                  </a:ext>
                </a:extLst>
              </p:cNvPr>
              <p:cNvSpPr>
                <a:spLocks/>
              </p:cNvSpPr>
              <p:nvPr/>
            </p:nvSpPr>
            <p:spPr bwMode="auto">
              <a:xfrm>
                <a:off x="6580" y="3088"/>
                <a:ext cx="8" cy="5"/>
              </a:xfrm>
              <a:custGeom>
                <a:avLst/>
                <a:gdLst>
                  <a:gd name="T0" fmla="*/ 6 w 22"/>
                  <a:gd name="T1" fmla="*/ 14 h 14"/>
                  <a:gd name="T2" fmla="*/ 13 w 22"/>
                  <a:gd name="T3" fmla="*/ 0 h 14"/>
                  <a:gd name="T4" fmla="*/ 6 w 22"/>
                  <a:gd name="T5" fmla="*/ 14 h 14"/>
                </a:gdLst>
                <a:ahLst/>
                <a:cxnLst>
                  <a:cxn ang="0">
                    <a:pos x="T0" y="T1"/>
                  </a:cxn>
                  <a:cxn ang="0">
                    <a:pos x="T2" y="T3"/>
                  </a:cxn>
                  <a:cxn ang="0">
                    <a:pos x="T4" y="T5"/>
                  </a:cxn>
                </a:cxnLst>
                <a:rect l="0" t="0" r="r" b="b"/>
                <a:pathLst>
                  <a:path w="22" h="14">
                    <a:moveTo>
                      <a:pt x="6" y="14"/>
                    </a:moveTo>
                    <a:cubicBezTo>
                      <a:pt x="6" y="14"/>
                      <a:pt x="0" y="0"/>
                      <a:pt x="13" y="0"/>
                    </a:cubicBezTo>
                    <a:cubicBezTo>
                      <a:pt x="13" y="0"/>
                      <a:pt x="22" y="11"/>
                      <a:pt x="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4" name="Freeform 362">
                <a:extLst>
                  <a:ext uri="{FF2B5EF4-FFF2-40B4-BE49-F238E27FC236}">
                    <a16:creationId xmlns:a16="http://schemas.microsoft.com/office/drawing/2014/main" id="{E12D4809-958A-4B73-8C29-E40C14C22DFD}"/>
                  </a:ext>
                </a:extLst>
              </p:cNvPr>
              <p:cNvSpPr>
                <a:spLocks/>
              </p:cNvSpPr>
              <p:nvPr/>
            </p:nvSpPr>
            <p:spPr bwMode="auto">
              <a:xfrm>
                <a:off x="6580" y="3096"/>
                <a:ext cx="8" cy="5"/>
              </a:xfrm>
              <a:custGeom>
                <a:avLst/>
                <a:gdLst>
                  <a:gd name="T0" fmla="*/ 9 w 25"/>
                  <a:gd name="T1" fmla="*/ 15 h 16"/>
                  <a:gd name="T2" fmla="*/ 20 w 25"/>
                  <a:gd name="T3" fmla="*/ 7 h 16"/>
                  <a:gd name="T4" fmla="*/ 9 w 25"/>
                  <a:gd name="T5" fmla="*/ 15 h 16"/>
                </a:gdLst>
                <a:ahLst/>
                <a:cxnLst>
                  <a:cxn ang="0">
                    <a:pos x="T0" y="T1"/>
                  </a:cxn>
                  <a:cxn ang="0">
                    <a:pos x="T2" y="T3"/>
                  </a:cxn>
                  <a:cxn ang="0">
                    <a:pos x="T4" y="T5"/>
                  </a:cxn>
                </a:cxnLst>
                <a:rect l="0" t="0" r="r" b="b"/>
                <a:pathLst>
                  <a:path w="25" h="16">
                    <a:moveTo>
                      <a:pt x="9" y="15"/>
                    </a:moveTo>
                    <a:cubicBezTo>
                      <a:pt x="9" y="15"/>
                      <a:pt x="0" y="0"/>
                      <a:pt x="20" y="7"/>
                    </a:cubicBezTo>
                    <a:cubicBezTo>
                      <a:pt x="20" y="7"/>
                      <a:pt x="25" y="16"/>
                      <a:pt x="9"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5" name="Freeform 363">
                <a:extLst>
                  <a:ext uri="{FF2B5EF4-FFF2-40B4-BE49-F238E27FC236}">
                    <a16:creationId xmlns:a16="http://schemas.microsoft.com/office/drawing/2014/main" id="{67273050-73A3-4D25-9BE6-E5CB11D0C80B}"/>
                  </a:ext>
                </a:extLst>
              </p:cNvPr>
              <p:cNvSpPr>
                <a:spLocks/>
              </p:cNvSpPr>
              <p:nvPr/>
            </p:nvSpPr>
            <p:spPr bwMode="auto">
              <a:xfrm>
                <a:off x="6584" y="3115"/>
                <a:ext cx="9" cy="9"/>
              </a:xfrm>
              <a:custGeom>
                <a:avLst/>
                <a:gdLst>
                  <a:gd name="T0" fmla="*/ 15 w 26"/>
                  <a:gd name="T1" fmla="*/ 11 h 26"/>
                  <a:gd name="T2" fmla="*/ 24 w 26"/>
                  <a:gd name="T3" fmla="*/ 20 h 26"/>
                  <a:gd name="T4" fmla="*/ 15 w 26"/>
                  <a:gd name="T5" fmla="*/ 11 h 26"/>
                </a:gdLst>
                <a:ahLst/>
                <a:cxnLst>
                  <a:cxn ang="0">
                    <a:pos x="T0" y="T1"/>
                  </a:cxn>
                  <a:cxn ang="0">
                    <a:pos x="T2" y="T3"/>
                  </a:cxn>
                  <a:cxn ang="0">
                    <a:pos x="T4" y="T5"/>
                  </a:cxn>
                </a:cxnLst>
                <a:rect l="0" t="0" r="r" b="b"/>
                <a:pathLst>
                  <a:path w="26" h="26">
                    <a:moveTo>
                      <a:pt x="15" y="11"/>
                    </a:moveTo>
                    <a:cubicBezTo>
                      <a:pt x="15" y="11"/>
                      <a:pt x="26" y="0"/>
                      <a:pt x="24" y="20"/>
                    </a:cubicBezTo>
                    <a:cubicBezTo>
                      <a:pt x="24" y="20"/>
                      <a:pt x="0" y="26"/>
                      <a:pt x="15"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6" name="Freeform 364">
                <a:extLst>
                  <a:ext uri="{FF2B5EF4-FFF2-40B4-BE49-F238E27FC236}">
                    <a16:creationId xmlns:a16="http://schemas.microsoft.com/office/drawing/2014/main" id="{E405FFF0-3689-4265-8ECB-5A787F250B8C}"/>
                  </a:ext>
                </a:extLst>
              </p:cNvPr>
              <p:cNvSpPr>
                <a:spLocks/>
              </p:cNvSpPr>
              <p:nvPr/>
            </p:nvSpPr>
            <p:spPr bwMode="auto">
              <a:xfrm>
                <a:off x="6564" y="3105"/>
                <a:ext cx="15" cy="27"/>
              </a:xfrm>
              <a:custGeom>
                <a:avLst/>
                <a:gdLst>
                  <a:gd name="T0" fmla="*/ 25 w 47"/>
                  <a:gd name="T1" fmla="*/ 29 h 81"/>
                  <a:gd name="T2" fmla="*/ 10 w 47"/>
                  <a:gd name="T3" fmla="*/ 4 h 81"/>
                  <a:gd name="T4" fmla="*/ 17 w 47"/>
                  <a:gd name="T5" fmla="*/ 29 h 81"/>
                  <a:gd name="T6" fmla="*/ 32 w 47"/>
                  <a:gd name="T7" fmla="*/ 56 h 81"/>
                  <a:gd name="T8" fmla="*/ 45 w 47"/>
                  <a:gd name="T9" fmla="*/ 53 h 81"/>
                  <a:gd name="T10" fmla="*/ 25 w 47"/>
                  <a:gd name="T11" fmla="*/ 29 h 81"/>
                </a:gdLst>
                <a:ahLst/>
                <a:cxnLst>
                  <a:cxn ang="0">
                    <a:pos x="T0" y="T1"/>
                  </a:cxn>
                  <a:cxn ang="0">
                    <a:pos x="T2" y="T3"/>
                  </a:cxn>
                  <a:cxn ang="0">
                    <a:pos x="T4" y="T5"/>
                  </a:cxn>
                  <a:cxn ang="0">
                    <a:pos x="T6" y="T7"/>
                  </a:cxn>
                  <a:cxn ang="0">
                    <a:pos x="T8" y="T9"/>
                  </a:cxn>
                  <a:cxn ang="0">
                    <a:pos x="T10" y="T11"/>
                  </a:cxn>
                </a:cxnLst>
                <a:rect l="0" t="0" r="r" b="b"/>
                <a:pathLst>
                  <a:path w="47" h="81">
                    <a:moveTo>
                      <a:pt x="25" y="29"/>
                    </a:moveTo>
                    <a:cubicBezTo>
                      <a:pt x="25" y="29"/>
                      <a:pt x="18" y="0"/>
                      <a:pt x="10" y="4"/>
                    </a:cubicBezTo>
                    <a:cubicBezTo>
                      <a:pt x="10" y="4"/>
                      <a:pt x="0" y="23"/>
                      <a:pt x="17" y="29"/>
                    </a:cubicBezTo>
                    <a:cubicBezTo>
                      <a:pt x="17" y="29"/>
                      <a:pt x="9" y="56"/>
                      <a:pt x="32" y="56"/>
                    </a:cubicBezTo>
                    <a:cubicBezTo>
                      <a:pt x="32" y="56"/>
                      <a:pt x="45" y="81"/>
                      <a:pt x="45" y="53"/>
                    </a:cubicBezTo>
                    <a:cubicBezTo>
                      <a:pt x="45" y="53"/>
                      <a:pt x="47" y="18"/>
                      <a:pt x="25"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7" name="Freeform 365">
                <a:extLst>
                  <a:ext uri="{FF2B5EF4-FFF2-40B4-BE49-F238E27FC236}">
                    <a16:creationId xmlns:a16="http://schemas.microsoft.com/office/drawing/2014/main" id="{1B3DD0EB-E41F-4DE8-9EC1-E17CF73C4BDB}"/>
                  </a:ext>
                </a:extLst>
              </p:cNvPr>
              <p:cNvSpPr>
                <a:spLocks/>
              </p:cNvSpPr>
              <p:nvPr/>
            </p:nvSpPr>
            <p:spPr bwMode="auto">
              <a:xfrm>
                <a:off x="6589" y="3135"/>
                <a:ext cx="11" cy="8"/>
              </a:xfrm>
              <a:custGeom>
                <a:avLst/>
                <a:gdLst>
                  <a:gd name="T0" fmla="*/ 17 w 35"/>
                  <a:gd name="T1" fmla="*/ 7 h 23"/>
                  <a:gd name="T2" fmla="*/ 29 w 35"/>
                  <a:gd name="T3" fmla="*/ 0 h 23"/>
                  <a:gd name="T4" fmla="*/ 17 w 35"/>
                  <a:gd name="T5" fmla="*/ 7 h 23"/>
                </a:gdLst>
                <a:ahLst/>
                <a:cxnLst>
                  <a:cxn ang="0">
                    <a:pos x="T0" y="T1"/>
                  </a:cxn>
                  <a:cxn ang="0">
                    <a:pos x="T2" y="T3"/>
                  </a:cxn>
                  <a:cxn ang="0">
                    <a:pos x="T4" y="T5"/>
                  </a:cxn>
                </a:cxnLst>
                <a:rect l="0" t="0" r="r" b="b"/>
                <a:pathLst>
                  <a:path w="35" h="23">
                    <a:moveTo>
                      <a:pt x="17" y="7"/>
                    </a:moveTo>
                    <a:cubicBezTo>
                      <a:pt x="17" y="7"/>
                      <a:pt x="0" y="2"/>
                      <a:pt x="29" y="0"/>
                    </a:cubicBezTo>
                    <a:cubicBezTo>
                      <a:pt x="29" y="0"/>
                      <a:pt x="35" y="23"/>
                      <a:pt x="17"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8" name="Freeform 366">
                <a:extLst>
                  <a:ext uri="{FF2B5EF4-FFF2-40B4-BE49-F238E27FC236}">
                    <a16:creationId xmlns:a16="http://schemas.microsoft.com/office/drawing/2014/main" id="{161AE4D1-B2A6-4196-A756-2A7EEFAA897A}"/>
                  </a:ext>
                </a:extLst>
              </p:cNvPr>
              <p:cNvSpPr>
                <a:spLocks/>
              </p:cNvSpPr>
              <p:nvPr/>
            </p:nvSpPr>
            <p:spPr bwMode="auto">
              <a:xfrm>
                <a:off x="6576" y="3128"/>
                <a:ext cx="7" cy="6"/>
              </a:xfrm>
              <a:custGeom>
                <a:avLst/>
                <a:gdLst>
                  <a:gd name="T0" fmla="*/ 5 w 19"/>
                  <a:gd name="T1" fmla="*/ 17 h 18"/>
                  <a:gd name="T2" fmla="*/ 9 w 19"/>
                  <a:gd name="T3" fmla="*/ 11 h 18"/>
                  <a:gd name="T4" fmla="*/ 15 w 19"/>
                  <a:gd name="T5" fmla="*/ 18 h 18"/>
                  <a:gd name="T6" fmla="*/ 5 w 19"/>
                  <a:gd name="T7" fmla="*/ 17 h 18"/>
                </a:gdLst>
                <a:ahLst/>
                <a:cxnLst>
                  <a:cxn ang="0">
                    <a:pos x="T0" y="T1"/>
                  </a:cxn>
                  <a:cxn ang="0">
                    <a:pos x="T2" y="T3"/>
                  </a:cxn>
                  <a:cxn ang="0">
                    <a:pos x="T4" y="T5"/>
                  </a:cxn>
                  <a:cxn ang="0">
                    <a:pos x="T6" y="T7"/>
                  </a:cxn>
                </a:cxnLst>
                <a:rect l="0" t="0" r="r" b="b"/>
                <a:pathLst>
                  <a:path w="19" h="18">
                    <a:moveTo>
                      <a:pt x="5" y="17"/>
                    </a:moveTo>
                    <a:cubicBezTo>
                      <a:pt x="5" y="17"/>
                      <a:pt x="0" y="13"/>
                      <a:pt x="9" y="11"/>
                    </a:cubicBezTo>
                    <a:cubicBezTo>
                      <a:pt x="9" y="11"/>
                      <a:pt x="19" y="0"/>
                      <a:pt x="15" y="18"/>
                    </a:cubicBezTo>
                    <a:lnTo>
                      <a:pt x="5" y="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9" name="Freeform 367">
                <a:extLst>
                  <a:ext uri="{FF2B5EF4-FFF2-40B4-BE49-F238E27FC236}">
                    <a16:creationId xmlns:a16="http://schemas.microsoft.com/office/drawing/2014/main" id="{B91F90DF-3867-4C17-B5DD-4227EDE23093}"/>
                  </a:ext>
                </a:extLst>
              </p:cNvPr>
              <p:cNvSpPr>
                <a:spLocks/>
              </p:cNvSpPr>
              <p:nvPr/>
            </p:nvSpPr>
            <p:spPr bwMode="auto">
              <a:xfrm>
                <a:off x="6580" y="3134"/>
                <a:ext cx="15" cy="14"/>
              </a:xfrm>
              <a:custGeom>
                <a:avLst/>
                <a:gdLst>
                  <a:gd name="T0" fmla="*/ 8 w 44"/>
                  <a:gd name="T1" fmla="*/ 19 h 44"/>
                  <a:gd name="T2" fmla="*/ 18 w 44"/>
                  <a:gd name="T3" fmla="*/ 4 h 44"/>
                  <a:gd name="T4" fmla="*/ 8 w 44"/>
                  <a:gd name="T5" fmla="*/ 19 h 44"/>
                </a:gdLst>
                <a:ahLst/>
                <a:cxnLst>
                  <a:cxn ang="0">
                    <a:pos x="T0" y="T1"/>
                  </a:cxn>
                  <a:cxn ang="0">
                    <a:pos x="T2" y="T3"/>
                  </a:cxn>
                  <a:cxn ang="0">
                    <a:pos x="T4" y="T5"/>
                  </a:cxn>
                </a:cxnLst>
                <a:rect l="0" t="0" r="r" b="b"/>
                <a:pathLst>
                  <a:path w="44" h="44">
                    <a:moveTo>
                      <a:pt x="8" y="19"/>
                    </a:moveTo>
                    <a:cubicBezTo>
                      <a:pt x="8" y="19"/>
                      <a:pt x="0" y="0"/>
                      <a:pt x="18" y="4"/>
                    </a:cubicBezTo>
                    <a:cubicBezTo>
                      <a:pt x="18" y="4"/>
                      <a:pt x="44" y="44"/>
                      <a:pt x="8"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0" name="Freeform 368">
                <a:extLst>
                  <a:ext uri="{FF2B5EF4-FFF2-40B4-BE49-F238E27FC236}">
                    <a16:creationId xmlns:a16="http://schemas.microsoft.com/office/drawing/2014/main" id="{B93AE534-345E-46BC-8A93-0D2240C6F4FA}"/>
                  </a:ext>
                </a:extLst>
              </p:cNvPr>
              <p:cNvSpPr>
                <a:spLocks/>
              </p:cNvSpPr>
              <p:nvPr/>
            </p:nvSpPr>
            <p:spPr bwMode="auto">
              <a:xfrm>
                <a:off x="6594" y="3144"/>
                <a:ext cx="7" cy="4"/>
              </a:xfrm>
              <a:custGeom>
                <a:avLst/>
                <a:gdLst>
                  <a:gd name="T0" fmla="*/ 7 w 24"/>
                  <a:gd name="T1" fmla="*/ 9 h 15"/>
                  <a:gd name="T2" fmla="*/ 18 w 24"/>
                  <a:gd name="T3" fmla="*/ 1 h 15"/>
                  <a:gd name="T4" fmla="*/ 7 w 24"/>
                  <a:gd name="T5" fmla="*/ 9 h 15"/>
                </a:gdLst>
                <a:ahLst/>
                <a:cxnLst>
                  <a:cxn ang="0">
                    <a:pos x="T0" y="T1"/>
                  </a:cxn>
                  <a:cxn ang="0">
                    <a:pos x="T2" y="T3"/>
                  </a:cxn>
                  <a:cxn ang="0">
                    <a:pos x="T4" y="T5"/>
                  </a:cxn>
                </a:cxnLst>
                <a:rect l="0" t="0" r="r" b="b"/>
                <a:pathLst>
                  <a:path w="24" h="15">
                    <a:moveTo>
                      <a:pt x="7" y="9"/>
                    </a:moveTo>
                    <a:cubicBezTo>
                      <a:pt x="7" y="9"/>
                      <a:pt x="0" y="0"/>
                      <a:pt x="18" y="1"/>
                    </a:cubicBezTo>
                    <a:cubicBezTo>
                      <a:pt x="18" y="1"/>
                      <a:pt x="24" y="15"/>
                      <a:pt x="7"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1" name="Freeform 369">
                <a:extLst>
                  <a:ext uri="{FF2B5EF4-FFF2-40B4-BE49-F238E27FC236}">
                    <a16:creationId xmlns:a16="http://schemas.microsoft.com/office/drawing/2014/main" id="{D84B7842-817A-43D8-999A-B1526A376F68}"/>
                  </a:ext>
                </a:extLst>
              </p:cNvPr>
              <p:cNvSpPr>
                <a:spLocks/>
              </p:cNvSpPr>
              <p:nvPr/>
            </p:nvSpPr>
            <p:spPr bwMode="auto">
              <a:xfrm>
                <a:off x="6595" y="3157"/>
                <a:ext cx="9" cy="12"/>
              </a:xfrm>
              <a:custGeom>
                <a:avLst/>
                <a:gdLst>
                  <a:gd name="T0" fmla="*/ 10 w 26"/>
                  <a:gd name="T1" fmla="*/ 21 h 34"/>
                  <a:gd name="T2" fmla="*/ 18 w 26"/>
                  <a:gd name="T3" fmla="*/ 11 h 34"/>
                  <a:gd name="T4" fmla="*/ 10 w 26"/>
                  <a:gd name="T5" fmla="*/ 21 h 34"/>
                </a:gdLst>
                <a:ahLst/>
                <a:cxnLst>
                  <a:cxn ang="0">
                    <a:pos x="T0" y="T1"/>
                  </a:cxn>
                  <a:cxn ang="0">
                    <a:pos x="T2" y="T3"/>
                  </a:cxn>
                  <a:cxn ang="0">
                    <a:pos x="T4" y="T5"/>
                  </a:cxn>
                </a:cxnLst>
                <a:rect l="0" t="0" r="r" b="b"/>
                <a:pathLst>
                  <a:path w="26" h="34">
                    <a:moveTo>
                      <a:pt x="10" y="21"/>
                    </a:moveTo>
                    <a:cubicBezTo>
                      <a:pt x="10" y="21"/>
                      <a:pt x="0" y="0"/>
                      <a:pt x="18" y="11"/>
                    </a:cubicBezTo>
                    <a:cubicBezTo>
                      <a:pt x="18" y="11"/>
                      <a:pt x="26" y="34"/>
                      <a:pt x="10"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2" name="Freeform 370">
                <a:extLst>
                  <a:ext uri="{FF2B5EF4-FFF2-40B4-BE49-F238E27FC236}">
                    <a16:creationId xmlns:a16="http://schemas.microsoft.com/office/drawing/2014/main" id="{35BD2388-51C4-4BF5-A380-42BBEA9EBD21}"/>
                  </a:ext>
                </a:extLst>
              </p:cNvPr>
              <p:cNvSpPr>
                <a:spLocks/>
              </p:cNvSpPr>
              <p:nvPr/>
            </p:nvSpPr>
            <p:spPr bwMode="auto">
              <a:xfrm>
                <a:off x="6608" y="3180"/>
                <a:ext cx="9" cy="11"/>
              </a:xfrm>
              <a:custGeom>
                <a:avLst/>
                <a:gdLst>
                  <a:gd name="T0" fmla="*/ 11 w 25"/>
                  <a:gd name="T1" fmla="*/ 15 h 34"/>
                  <a:gd name="T2" fmla="*/ 11 w 25"/>
                  <a:gd name="T3" fmla="*/ 2 h 34"/>
                  <a:gd name="T4" fmla="*/ 20 w 25"/>
                  <a:gd name="T5" fmla="*/ 18 h 34"/>
                  <a:gd name="T6" fmla="*/ 11 w 25"/>
                  <a:gd name="T7" fmla="*/ 15 h 34"/>
                </a:gdLst>
                <a:ahLst/>
                <a:cxnLst>
                  <a:cxn ang="0">
                    <a:pos x="T0" y="T1"/>
                  </a:cxn>
                  <a:cxn ang="0">
                    <a:pos x="T2" y="T3"/>
                  </a:cxn>
                  <a:cxn ang="0">
                    <a:pos x="T4" y="T5"/>
                  </a:cxn>
                  <a:cxn ang="0">
                    <a:pos x="T6" y="T7"/>
                  </a:cxn>
                </a:cxnLst>
                <a:rect l="0" t="0" r="r" b="b"/>
                <a:pathLst>
                  <a:path w="25" h="34">
                    <a:moveTo>
                      <a:pt x="11" y="15"/>
                    </a:moveTo>
                    <a:cubicBezTo>
                      <a:pt x="11" y="15"/>
                      <a:pt x="0" y="2"/>
                      <a:pt x="11" y="2"/>
                    </a:cubicBezTo>
                    <a:cubicBezTo>
                      <a:pt x="11" y="2"/>
                      <a:pt x="25" y="0"/>
                      <a:pt x="20" y="18"/>
                    </a:cubicBezTo>
                    <a:cubicBezTo>
                      <a:pt x="20" y="18"/>
                      <a:pt x="13" y="34"/>
                      <a:pt x="11"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3" name="Freeform 371">
                <a:extLst>
                  <a:ext uri="{FF2B5EF4-FFF2-40B4-BE49-F238E27FC236}">
                    <a16:creationId xmlns:a16="http://schemas.microsoft.com/office/drawing/2014/main" id="{77FA3809-162D-4EB3-9253-95784AFB040A}"/>
                  </a:ext>
                </a:extLst>
              </p:cNvPr>
              <p:cNvSpPr>
                <a:spLocks/>
              </p:cNvSpPr>
              <p:nvPr/>
            </p:nvSpPr>
            <p:spPr bwMode="auto">
              <a:xfrm>
                <a:off x="6612" y="3192"/>
                <a:ext cx="9" cy="12"/>
              </a:xfrm>
              <a:custGeom>
                <a:avLst/>
                <a:gdLst>
                  <a:gd name="T0" fmla="*/ 10 w 27"/>
                  <a:gd name="T1" fmla="*/ 17 h 36"/>
                  <a:gd name="T2" fmla="*/ 17 w 27"/>
                  <a:gd name="T3" fmla="*/ 8 h 36"/>
                  <a:gd name="T4" fmla="*/ 10 w 27"/>
                  <a:gd name="T5" fmla="*/ 17 h 36"/>
                </a:gdLst>
                <a:ahLst/>
                <a:cxnLst>
                  <a:cxn ang="0">
                    <a:pos x="T0" y="T1"/>
                  </a:cxn>
                  <a:cxn ang="0">
                    <a:pos x="T2" y="T3"/>
                  </a:cxn>
                  <a:cxn ang="0">
                    <a:pos x="T4" y="T5"/>
                  </a:cxn>
                </a:cxnLst>
                <a:rect l="0" t="0" r="r" b="b"/>
                <a:pathLst>
                  <a:path w="27" h="36">
                    <a:moveTo>
                      <a:pt x="10" y="17"/>
                    </a:moveTo>
                    <a:cubicBezTo>
                      <a:pt x="10" y="17"/>
                      <a:pt x="0" y="0"/>
                      <a:pt x="17" y="8"/>
                    </a:cubicBezTo>
                    <a:cubicBezTo>
                      <a:pt x="17" y="8"/>
                      <a:pt x="27" y="36"/>
                      <a:pt x="10"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4" name="Freeform 372">
                <a:extLst>
                  <a:ext uri="{FF2B5EF4-FFF2-40B4-BE49-F238E27FC236}">
                    <a16:creationId xmlns:a16="http://schemas.microsoft.com/office/drawing/2014/main" id="{2C0176F7-EC5E-42F4-BBC6-336F8D2F140B}"/>
                  </a:ext>
                </a:extLst>
              </p:cNvPr>
              <p:cNvSpPr>
                <a:spLocks/>
              </p:cNvSpPr>
              <p:nvPr/>
            </p:nvSpPr>
            <p:spPr bwMode="auto">
              <a:xfrm>
                <a:off x="6621" y="3206"/>
                <a:ext cx="8" cy="6"/>
              </a:xfrm>
              <a:custGeom>
                <a:avLst/>
                <a:gdLst>
                  <a:gd name="T0" fmla="*/ 7 w 23"/>
                  <a:gd name="T1" fmla="*/ 14 h 16"/>
                  <a:gd name="T2" fmla="*/ 17 w 23"/>
                  <a:gd name="T3" fmla="*/ 5 h 16"/>
                  <a:gd name="T4" fmla="*/ 7 w 23"/>
                  <a:gd name="T5" fmla="*/ 14 h 16"/>
                </a:gdLst>
                <a:ahLst/>
                <a:cxnLst>
                  <a:cxn ang="0">
                    <a:pos x="T0" y="T1"/>
                  </a:cxn>
                  <a:cxn ang="0">
                    <a:pos x="T2" y="T3"/>
                  </a:cxn>
                  <a:cxn ang="0">
                    <a:pos x="T4" y="T5"/>
                  </a:cxn>
                </a:cxnLst>
                <a:rect l="0" t="0" r="r" b="b"/>
                <a:pathLst>
                  <a:path w="23" h="16">
                    <a:moveTo>
                      <a:pt x="7" y="14"/>
                    </a:moveTo>
                    <a:cubicBezTo>
                      <a:pt x="7" y="14"/>
                      <a:pt x="0" y="0"/>
                      <a:pt x="17" y="5"/>
                    </a:cubicBezTo>
                    <a:cubicBezTo>
                      <a:pt x="17" y="5"/>
                      <a:pt x="23" y="16"/>
                      <a:pt x="7"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5" name="Freeform 373">
                <a:extLst>
                  <a:ext uri="{FF2B5EF4-FFF2-40B4-BE49-F238E27FC236}">
                    <a16:creationId xmlns:a16="http://schemas.microsoft.com/office/drawing/2014/main" id="{406F3059-A7F3-4A46-B8CB-31E93FE60A73}"/>
                  </a:ext>
                </a:extLst>
              </p:cNvPr>
              <p:cNvSpPr>
                <a:spLocks/>
              </p:cNvSpPr>
              <p:nvPr/>
            </p:nvSpPr>
            <p:spPr bwMode="auto">
              <a:xfrm>
                <a:off x="6572" y="3219"/>
                <a:ext cx="13" cy="9"/>
              </a:xfrm>
              <a:custGeom>
                <a:avLst/>
                <a:gdLst>
                  <a:gd name="T0" fmla="*/ 19 w 40"/>
                  <a:gd name="T1" fmla="*/ 13 h 28"/>
                  <a:gd name="T2" fmla="*/ 23 w 40"/>
                  <a:gd name="T3" fmla="*/ 0 h 28"/>
                  <a:gd name="T4" fmla="*/ 26 w 40"/>
                  <a:gd name="T5" fmla="*/ 11 h 28"/>
                  <a:gd name="T6" fmla="*/ 32 w 40"/>
                  <a:gd name="T7" fmla="*/ 28 h 28"/>
                  <a:gd name="T8" fmla="*/ 19 w 40"/>
                  <a:gd name="T9" fmla="*/ 13 h 28"/>
                </a:gdLst>
                <a:ahLst/>
                <a:cxnLst>
                  <a:cxn ang="0">
                    <a:pos x="T0" y="T1"/>
                  </a:cxn>
                  <a:cxn ang="0">
                    <a:pos x="T2" y="T3"/>
                  </a:cxn>
                  <a:cxn ang="0">
                    <a:pos x="T4" y="T5"/>
                  </a:cxn>
                  <a:cxn ang="0">
                    <a:pos x="T6" y="T7"/>
                  </a:cxn>
                  <a:cxn ang="0">
                    <a:pos x="T8" y="T9"/>
                  </a:cxn>
                </a:cxnLst>
                <a:rect l="0" t="0" r="r" b="b"/>
                <a:pathLst>
                  <a:path w="40" h="28">
                    <a:moveTo>
                      <a:pt x="19" y="13"/>
                    </a:moveTo>
                    <a:cubicBezTo>
                      <a:pt x="19" y="13"/>
                      <a:pt x="3" y="0"/>
                      <a:pt x="23" y="0"/>
                    </a:cubicBezTo>
                    <a:cubicBezTo>
                      <a:pt x="26" y="11"/>
                      <a:pt x="26" y="11"/>
                      <a:pt x="26" y="11"/>
                    </a:cubicBezTo>
                    <a:cubicBezTo>
                      <a:pt x="26" y="11"/>
                      <a:pt x="40" y="24"/>
                      <a:pt x="32" y="28"/>
                    </a:cubicBezTo>
                    <a:cubicBezTo>
                      <a:pt x="32" y="28"/>
                      <a:pt x="0" y="28"/>
                      <a:pt x="19"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6" name="Freeform 374">
                <a:extLst>
                  <a:ext uri="{FF2B5EF4-FFF2-40B4-BE49-F238E27FC236}">
                    <a16:creationId xmlns:a16="http://schemas.microsoft.com/office/drawing/2014/main" id="{4DA6CBF8-9BD5-4F3D-8032-9034EBB18EF9}"/>
                  </a:ext>
                </a:extLst>
              </p:cNvPr>
              <p:cNvSpPr>
                <a:spLocks/>
              </p:cNvSpPr>
              <p:nvPr/>
            </p:nvSpPr>
            <p:spPr bwMode="auto">
              <a:xfrm>
                <a:off x="6587" y="3229"/>
                <a:ext cx="12" cy="11"/>
              </a:xfrm>
              <a:custGeom>
                <a:avLst/>
                <a:gdLst>
                  <a:gd name="T0" fmla="*/ 11 w 39"/>
                  <a:gd name="T1" fmla="*/ 17 h 32"/>
                  <a:gd name="T2" fmla="*/ 20 w 39"/>
                  <a:gd name="T3" fmla="*/ 7 h 32"/>
                  <a:gd name="T4" fmla="*/ 11 w 39"/>
                  <a:gd name="T5" fmla="*/ 17 h 32"/>
                </a:gdLst>
                <a:ahLst/>
                <a:cxnLst>
                  <a:cxn ang="0">
                    <a:pos x="T0" y="T1"/>
                  </a:cxn>
                  <a:cxn ang="0">
                    <a:pos x="T2" y="T3"/>
                  </a:cxn>
                  <a:cxn ang="0">
                    <a:pos x="T4" y="T5"/>
                  </a:cxn>
                </a:cxnLst>
                <a:rect l="0" t="0" r="r" b="b"/>
                <a:pathLst>
                  <a:path w="39" h="32">
                    <a:moveTo>
                      <a:pt x="11" y="17"/>
                    </a:moveTo>
                    <a:cubicBezTo>
                      <a:pt x="11" y="17"/>
                      <a:pt x="0" y="0"/>
                      <a:pt x="20" y="7"/>
                    </a:cubicBezTo>
                    <a:cubicBezTo>
                      <a:pt x="20" y="7"/>
                      <a:pt x="39" y="32"/>
                      <a:pt x="11"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7" name="Freeform 375">
                <a:extLst>
                  <a:ext uri="{FF2B5EF4-FFF2-40B4-BE49-F238E27FC236}">
                    <a16:creationId xmlns:a16="http://schemas.microsoft.com/office/drawing/2014/main" id="{E2DBB705-F8D5-45D2-B1F3-BD8AB04087F2}"/>
                  </a:ext>
                </a:extLst>
              </p:cNvPr>
              <p:cNvSpPr>
                <a:spLocks/>
              </p:cNvSpPr>
              <p:nvPr/>
            </p:nvSpPr>
            <p:spPr bwMode="auto">
              <a:xfrm>
                <a:off x="6518" y="3209"/>
                <a:ext cx="59" cy="47"/>
              </a:xfrm>
              <a:custGeom>
                <a:avLst/>
                <a:gdLst>
                  <a:gd name="T0" fmla="*/ 20 w 181"/>
                  <a:gd name="T1" fmla="*/ 10 h 142"/>
                  <a:gd name="T2" fmla="*/ 22 w 181"/>
                  <a:gd name="T3" fmla="*/ 0 h 142"/>
                  <a:gd name="T4" fmla="*/ 26 w 181"/>
                  <a:gd name="T5" fmla="*/ 5 h 142"/>
                  <a:gd name="T6" fmla="*/ 55 w 181"/>
                  <a:gd name="T7" fmla="*/ 25 h 142"/>
                  <a:gd name="T8" fmla="*/ 84 w 181"/>
                  <a:gd name="T9" fmla="*/ 43 h 142"/>
                  <a:gd name="T10" fmla="*/ 103 w 181"/>
                  <a:gd name="T11" fmla="*/ 61 h 142"/>
                  <a:gd name="T12" fmla="*/ 155 w 181"/>
                  <a:gd name="T13" fmla="*/ 98 h 142"/>
                  <a:gd name="T14" fmla="*/ 178 w 181"/>
                  <a:gd name="T15" fmla="*/ 124 h 142"/>
                  <a:gd name="T16" fmla="*/ 104 w 181"/>
                  <a:gd name="T17" fmla="*/ 87 h 142"/>
                  <a:gd name="T18" fmla="*/ 20 w 181"/>
                  <a:gd name="T19" fmla="*/ 1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1" h="142">
                    <a:moveTo>
                      <a:pt x="20" y="10"/>
                    </a:moveTo>
                    <a:cubicBezTo>
                      <a:pt x="20" y="10"/>
                      <a:pt x="0" y="1"/>
                      <a:pt x="22" y="0"/>
                    </a:cubicBezTo>
                    <a:cubicBezTo>
                      <a:pt x="26" y="5"/>
                      <a:pt x="26" y="5"/>
                      <a:pt x="26" y="5"/>
                    </a:cubicBezTo>
                    <a:cubicBezTo>
                      <a:pt x="26" y="5"/>
                      <a:pt x="46" y="0"/>
                      <a:pt x="55" y="25"/>
                    </a:cubicBezTo>
                    <a:cubicBezTo>
                      <a:pt x="55" y="25"/>
                      <a:pt x="86" y="34"/>
                      <a:pt x="84" y="43"/>
                    </a:cubicBezTo>
                    <a:cubicBezTo>
                      <a:pt x="103" y="61"/>
                      <a:pt x="103" y="61"/>
                      <a:pt x="103" y="61"/>
                    </a:cubicBezTo>
                    <a:cubicBezTo>
                      <a:pt x="103" y="61"/>
                      <a:pt x="145" y="78"/>
                      <a:pt x="155" y="98"/>
                    </a:cubicBezTo>
                    <a:cubicBezTo>
                      <a:pt x="155" y="98"/>
                      <a:pt x="181" y="104"/>
                      <a:pt x="178" y="124"/>
                    </a:cubicBezTo>
                    <a:cubicBezTo>
                      <a:pt x="178" y="124"/>
                      <a:pt x="159" y="142"/>
                      <a:pt x="104" y="87"/>
                    </a:cubicBezTo>
                    <a:cubicBezTo>
                      <a:pt x="104" y="87"/>
                      <a:pt x="46" y="64"/>
                      <a:pt x="20"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8" name="Freeform 376">
                <a:extLst>
                  <a:ext uri="{FF2B5EF4-FFF2-40B4-BE49-F238E27FC236}">
                    <a16:creationId xmlns:a16="http://schemas.microsoft.com/office/drawing/2014/main" id="{9C7FAC77-6D03-46D6-A9A8-53AAD0A58603}"/>
                  </a:ext>
                </a:extLst>
              </p:cNvPr>
              <p:cNvSpPr>
                <a:spLocks/>
              </p:cNvSpPr>
              <p:nvPr/>
            </p:nvSpPr>
            <p:spPr bwMode="auto">
              <a:xfrm>
                <a:off x="6177" y="3589"/>
                <a:ext cx="69" cy="61"/>
              </a:xfrm>
              <a:custGeom>
                <a:avLst/>
                <a:gdLst>
                  <a:gd name="T0" fmla="*/ 195 w 212"/>
                  <a:gd name="T1" fmla="*/ 18 h 187"/>
                  <a:gd name="T2" fmla="*/ 161 w 212"/>
                  <a:gd name="T3" fmla="*/ 25 h 187"/>
                  <a:gd name="T4" fmla="*/ 116 w 212"/>
                  <a:gd name="T5" fmla="*/ 36 h 187"/>
                  <a:gd name="T6" fmla="*/ 101 w 212"/>
                  <a:gd name="T7" fmla="*/ 34 h 187"/>
                  <a:gd name="T8" fmla="*/ 84 w 212"/>
                  <a:gd name="T9" fmla="*/ 33 h 187"/>
                  <a:gd name="T10" fmla="*/ 22 w 212"/>
                  <a:gd name="T11" fmla="*/ 12 h 187"/>
                  <a:gd name="T12" fmla="*/ 17 w 212"/>
                  <a:gd name="T13" fmla="*/ 42 h 187"/>
                  <a:gd name="T14" fmla="*/ 34 w 212"/>
                  <a:gd name="T15" fmla="*/ 76 h 187"/>
                  <a:gd name="T16" fmla="*/ 59 w 212"/>
                  <a:gd name="T17" fmla="*/ 109 h 187"/>
                  <a:gd name="T18" fmla="*/ 43 w 212"/>
                  <a:gd name="T19" fmla="*/ 109 h 187"/>
                  <a:gd name="T20" fmla="*/ 43 w 212"/>
                  <a:gd name="T21" fmla="*/ 113 h 187"/>
                  <a:gd name="T22" fmla="*/ 93 w 212"/>
                  <a:gd name="T23" fmla="*/ 158 h 187"/>
                  <a:gd name="T24" fmla="*/ 98 w 212"/>
                  <a:gd name="T25" fmla="*/ 168 h 187"/>
                  <a:gd name="T26" fmla="*/ 112 w 212"/>
                  <a:gd name="T27" fmla="*/ 172 h 187"/>
                  <a:gd name="T28" fmla="*/ 131 w 212"/>
                  <a:gd name="T29" fmla="*/ 144 h 187"/>
                  <a:gd name="T30" fmla="*/ 149 w 212"/>
                  <a:gd name="T31" fmla="*/ 137 h 187"/>
                  <a:gd name="T32" fmla="*/ 166 w 212"/>
                  <a:gd name="T33" fmla="*/ 129 h 187"/>
                  <a:gd name="T34" fmla="*/ 194 w 212"/>
                  <a:gd name="T35" fmla="*/ 89 h 187"/>
                  <a:gd name="T36" fmla="*/ 204 w 212"/>
                  <a:gd name="T37" fmla="*/ 77 h 187"/>
                  <a:gd name="T38" fmla="*/ 195 w 212"/>
                  <a:gd name="T39" fmla="*/ 18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2" h="187">
                    <a:moveTo>
                      <a:pt x="195" y="18"/>
                    </a:moveTo>
                    <a:cubicBezTo>
                      <a:pt x="170" y="18"/>
                      <a:pt x="161" y="25"/>
                      <a:pt x="161" y="25"/>
                    </a:cubicBezTo>
                    <a:cubicBezTo>
                      <a:pt x="121" y="24"/>
                      <a:pt x="116" y="36"/>
                      <a:pt x="116" y="36"/>
                    </a:cubicBezTo>
                    <a:cubicBezTo>
                      <a:pt x="110" y="38"/>
                      <a:pt x="101" y="34"/>
                      <a:pt x="101" y="34"/>
                    </a:cubicBezTo>
                    <a:cubicBezTo>
                      <a:pt x="84" y="33"/>
                      <a:pt x="84" y="33"/>
                      <a:pt x="84" y="33"/>
                    </a:cubicBezTo>
                    <a:cubicBezTo>
                      <a:pt x="65" y="20"/>
                      <a:pt x="22" y="12"/>
                      <a:pt x="22" y="12"/>
                    </a:cubicBezTo>
                    <a:cubicBezTo>
                      <a:pt x="0" y="16"/>
                      <a:pt x="17" y="42"/>
                      <a:pt x="17" y="42"/>
                    </a:cubicBezTo>
                    <a:cubicBezTo>
                      <a:pt x="18" y="56"/>
                      <a:pt x="34" y="76"/>
                      <a:pt x="34" y="76"/>
                    </a:cubicBezTo>
                    <a:cubicBezTo>
                      <a:pt x="65" y="103"/>
                      <a:pt x="59" y="109"/>
                      <a:pt x="59" y="109"/>
                    </a:cubicBezTo>
                    <a:cubicBezTo>
                      <a:pt x="29" y="89"/>
                      <a:pt x="43" y="109"/>
                      <a:pt x="43" y="109"/>
                    </a:cubicBezTo>
                    <a:cubicBezTo>
                      <a:pt x="43" y="113"/>
                      <a:pt x="43" y="113"/>
                      <a:pt x="43" y="113"/>
                    </a:cubicBezTo>
                    <a:cubicBezTo>
                      <a:pt x="64" y="152"/>
                      <a:pt x="93" y="158"/>
                      <a:pt x="93" y="158"/>
                    </a:cubicBezTo>
                    <a:cubicBezTo>
                      <a:pt x="57" y="167"/>
                      <a:pt x="98" y="168"/>
                      <a:pt x="98" y="168"/>
                    </a:cubicBezTo>
                    <a:cubicBezTo>
                      <a:pt x="112" y="172"/>
                      <a:pt x="112" y="172"/>
                      <a:pt x="112" y="172"/>
                    </a:cubicBezTo>
                    <a:cubicBezTo>
                      <a:pt x="152" y="187"/>
                      <a:pt x="131" y="144"/>
                      <a:pt x="131" y="144"/>
                    </a:cubicBezTo>
                    <a:cubicBezTo>
                      <a:pt x="147" y="165"/>
                      <a:pt x="149" y="137"/>
                      <a:pt x="149" y="137"/>
                    </a:cubicBezTo>
                    <a:cubicBezTo>
                      <a:pt x="144" y="121"/>
                      <a:pt x="166" y="129"/>
                      <a:pt x="166" y="129"/>
                    </a:cubicBezTo>
                    <a:cubicBezTo>
                      <a:pt x="189" y="158"/>
                      <a:pt x="194" y="89"/>
                      <a:pt x="194" y="89"/>
                    </a:cubicBezTo>
                    <a:cubicBezTo>
                      <a:pt x="212" y="88"/>
                      <a:pt x="204" y="77"/>
                      <a:pt x="204" y="77"/>
                    </a:cubicBezTo>
                    <a:cubicBezTo>
                      <a:pt x="210" y="0"/>
                      <a:pt x="195" y="18"/>
                      <a:pt x="195"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9" name="Freeform 377">
                <a:extLst>
                  <a:ext uri="{FF2B5EF4-FFF2-40B4-BE49-F238E27FC236}">
                    <a16:creationId xmlns:a16="http://schemas.microsoft.com/office/drawing/2014/main" id="{7527414D-C1EA-41C0-85D3-CCC0CFA2256B}"/>
                  </a:ext>
                </a:extLst>
              </p:cNvPr>
              <p:cNvSpPr>
                <a:spLocks/>
              </p:cNvSpPr>
              <p:nvPr/>
            </p:nvSpPr>
            <p:spPr bwMode="auto">
              <a:xfrm>
                <a:off x="6231" y="3633"/>
                <a:ext cx="11" cy="8"/>
              </a:xfrm>
              <a:custGeom>
                <a:avLst/>
                <a:gdLst>
                  <a:gd name="T0" fmla="*/ 8 w 33"/>
                  <a:gd name="T1" fmla="*/ 13 h 24"/>
                  <a:gd name="T2" fmla="*/ 22 w 33"/>
                  <a:gd name="T3" fmla="*/ 6 h 24"/>
                  <a:gd name="T4" fmla="*/ 8 w 33"/>
                  <a:gd name="T5" fmla="*/ 13 h 24"/>
                </a:gdLst>
                <a:ahLst/>
                <a:cxnLst>
                  <a:cxn ang="0">
                    <a:pos x="T0" y="T1"/>
                  </a:cxn>
                  <a:cxn ang="0">
                    <a:pos x="T2" y="T3"/>
                  </a:cxn>
                  <a:cxn ang="0">
                    <a:pos x="T4" y="T5"/>
                  </a:cxn>
                </a:cxnLst>
                <a:rect l="0" t="0" r="r" b="b"/>
                <a:pathLst>
                  <a:path w="33" h="24">
                    <a:moveTo>
                      <a:pt x="8" y="13"/>
                    </a:moveTo>
                    <a:cubicBezTo>
                      <a:pt x="8" y="13"/>
                      <a:pt x="0" y="0"/>
                      <a:pt x="22" y="6"/>
                    </a:cubicBezTo>
                    <a:cubicBezTo>
                      <a:pt x="22" y="6"/>
                      <a:pt x="33" y="24"/>
                      <a:pt x="8"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0" name="Freeform 378">
                <a:extLst>
                  <a:ext uri="{FF2B5EF4-FFF2-40B4-BE49-F238E27FC236}">
                    <a16:creationId xmlns:a16="http://schemas.microsoft.com/office/drawing/2014/main" id="{9D9839CC-18AC-4D46-BB90-9D90A001E0F8}"/>
                  </a:ext>
                </a:extLst>
              </p:cNvPr>
              <p:cNvSpPr>
                <a:spLocks/>
              </p:cNvSpPr>
              <p:nvPr/>
            </p:nvSpPr>
            <p:spPr bwMode="auto">
              <a:xfrm>
                <a:off x="6163" y="3571"/>
                <a:ext cx="12" cy="11"/>
              </a:xfrm>
              <a:custGeom>
                <a:avLst/>
                <a:gdLst>
                  <a:gd name="T0" fmla="*/ 11 w 38"/>
                  <a:gd name="T1" fmla="*/ 33 h 33"/>
                  <a:gd name="T2" fmla="*/ 20 w 38"/>
                  <a:gd name="T3" fmla="*/ 9 h 33"/>
                  <a:gd name="T4" fmla="*/ 11 w 38"/>
                  <a:gd name="T5" fmla="*/ 33 h 33"/>
                </a:gdLst>
                <a:ahLst/>
                <a:cxnLst>
                  <a:cxn ang="0">
                    <a:pos x="T0" y="T1"/>
                  </a:cxn>
                  <a:cxn ang="0">
                    <a:pos x="T2" y="T3"/>
                  </a:cxn>
                  <a:cxn ang="0">
                    <a:pos x="T4" y="T5"/>
                  </a:cxn>
                </a:cxnLst>
                <a:rect l="0" t="0" r="r" b="b"/>
                <a:pathLst>
                  <a:path w="38" h="33">
                    <a:moveTo>
                      <a:pt x="11" y="33"/>
                    </a:moveTo>
                    <a:cubicBezTo>
                      <a:pt x="11" y="33"/>
                      <a:pt x="0" y="0"/>
                      <a:pt x="20" y="9"/>
                    </a:cubicBezTo>
                    <a:cubicBezTo>
                      <a:pt x="20" y="9"/>
                      <a:pt x="38" y="18"/>
                      <a:pt x="11"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1" name="Freeform 379">
                <a:extLst>
                  <a:ext uri="{FF2B5EF4-FFF2-40B4-BE49-F238E27FC236}">
                    <a16:creationId xmlns:a16="http://schemas.microsoft.com/office/drawing/2014/main" id="{EC828241-922B-4A57-91DB-9C7341DD2692}"/>
                  </a:ext>
                </a:extLst>
              </p:cNvPr>
              <p:cNvSpPr>
                <a:spLocks/>
              </p:cNvSpPr>
              <p:nvPr/>
            </p:nvSpPr>
            <p:spPr bwMode="auto">
              <a:xfrm>
                <a:off x="6233" y="3575"/>
                <a:ext cx="17" cy="14"/>
              </a:xfrm>
              <a:custGeom>
                <a:avLst/>
                <a:gdLst>
                  <a:gd name="T0" fmla="*/ 15 w 53"/>
                  <a:gd name="T1" fmla="*/ 17 h 44"/>
                  <a:gd name="T2" fmla="*/ 15 w 53"/>
                  <a:gd name="T3" fmla="*/ 0 h 44"/>
                  <a:gd name="T4" fmla="*/ 32 w 53"/>
                  <a:gd name="T5" fmla="*/ 28 h 44"/>
                  <a:gd name="T6" fmla="*/ 30 w 53"/>
                  <a:gd name="T7" fmla="*/ 40 h 44"/>
                  <a:gd name="T8" fmla="*/ 18 w 53"/>
                  <a:gd name="T9" fmla="*/ 36 h 44"/>
                  <a:gd name="T10" fmla="*/ 15 w 53"/>
                  <a:gd name="T11" fmla="*/ 17 h 44"/>
                </a:gdLst>
                <a:ahLst/>
                <a:cxnLst>
                  <a:cxn ang="0">
                    <a:pos x="T0" y="T1"/>
                  </a:cxn>
                  <a:cxn ang="0">
                    <a:pos x="T2" y="T3"/>
                  </a:cxn>
                  <a:cxn ang="0">
                    <a:pos x="T4" y="T5"/>
                  </a:cxn>
                  <a:cxn ang="0">
                    <a:pos x="T6" y="T7"/>
                  </a:cxn>
                  <a:cxn ang="0">
                    <a:pos x="T8" y="T9"/>
                  </a:cxn>
                  <a:cxn ang="0">
                    <a:pos x="T10" y="T11"/>
                  </a:cxn>
                </a:cxnLst>
                <a:rect l="0" t="0" r="r" b="b"/>
                <a:pathLst>
                  <a:path w="53" h="44">
                    <a:moveTo>
                      <a:pt x="15" y="17"/>
                    </a:moveTo>
                    <a:cubicBezTo>
                      <a:pt x="15" y="17"/>
                      <a:pt x="0" y="1"/>
                      <a:pt x="15" y="0"/>
                    </a:cubicBezTo>
                    <a:cubicBezTo>
                      <a:pt x="15" y="0"/>
                      <a:pt x="41" y="18"/>
                      <a:pt x="32" y="28"/>
                    </a:cubicBezTo>
                    <a:cubicBezTo>
                      <a:pt x="32" y="28"/>
                      <a:pt x="53" y="38"/>
                      <a:pt x="30" y="40"/>
                    </a:cubicBezTo>
                    <a:cubicBezTo>
                      <a:pt x="30" y="40"/>
                      <a:pt x="8" y="44"/>
                      <a:pt x="18" y="36"/>
                    </a:cubicBezTo>
                    <a:cubicBezTo>
                      <a:pt x="18" y="36"/>
                      <a:pt x="25" y="26"/>
                      <a:pt x="1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2" name="Freeform 380">
                <a:extLst>
                  <a:ext uri="{FF2B5EF4-FFF2-40B4-BE49-F238E27FC236}">
                    <a16:creationId xmlns:a16="http://schemas.microsoft.com/office/drawing/2014/main" id="{D5412F59-6A1B-49ED-BD3E-F2A69460BCF1}"/>
                  </a:ext>
                </a:extLst>
              </p:cNvPr>
              <p:cNvSpPr>
                <a:spLocks/>
              </p:cNvSpPr>
              <p:nvPr/>
            </p:nvSpPr>
            <p:spPr bwMode="auto">
              <a:xfrm>
                <a:off x="6675" y="3474"/>
                <a:ext cx="7" cy="9"/>
              </a:xfrm>
              <a:custGeom>
                <a:avLst/>
                <a:gdLst>
                  <a:gd name="T0" fmla="*/ 8 w 22"/>
                  <a:gd name="T1" fmla="*/ 12 h 26"/>
                  <a:gd name="T2" fmla="*/ 22 w 22"/>
                  <a:gd name="T3" fmla="*/ 1 h 26"/>
                  <a:gd name="T4" fmla="*/ 8 w 22"/>
                  <a:gd name="T5" fmla="*/ 12 h 26"/>
                </a:gdLst>
                <a:ahLst/>
                <a:cxnLst>
                  <a:cxn ang="0">
                    <a:pos x="T0" y="T1"/>
                  </a:cxn>
                  <a:cxn ang="0">
                    <a:pos x="T2" y="T3"/>
                  </a:cxn>
                  <a:cxn ang="0">
                    <a:pos x="T4" y="T5"/>
                  </a:cxn>
                </a:cxnLst>
                <a:rect l="0" t="0" r="r" b="b"/>
                <a:pathLst>
                  <a:path w="22" h="26">
                    <a:moveTo>
                      <a:pt x="8" y="12"/>
                    </a:moveTo>
                    <a:cubicBezTo>
                      <a:pt x="8" y="12"/>
                      <a:pt x="0" y="0"/>
                      <a:pt x="22" y="1"/>
                    </a:cubicBezTo>
                    <a:cubicBezTo>
                      <a:pt x="22" y="1"/>
                      <a:pt x="22" y="26"/>
                      <a:pt x="8"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3" name="Freeform 381">
                <a:extLst>
                  <a:ext uri="{FF2B5EF4-FFF2-40B4-BE49-F238E27FC236}">
                    <a16:creationId xmlns:a16="http://schemas.microsoft.com/office/drawing/2014/main" id="{A4DFB0CA-D50C-48DC-86AC-62669A3DFA5A}"/>
                  </a:ext>
                </a:extLst>
              </p:cNvPr>
              <p:cNvSpPr>
                <a:spLocks/>
              </p:cNvSpPr>
              <p:nvPr/>
            </p:nvSpPr>
            <p:spPr bwMode="auto">
              <a:xfrm>
                <a:off x="6682" y="3482"/>
                <a:ext cx="98" cy="132"/>
              </a:xfrm>
              <a:custGeom>
                <a:avLst/>
                <a:gdLst>
                  <a:gd name="T0" fmla="*/ 12 w 295"/>
                  <a:gd name="T1" fmla="*/ 21 h 401"/>
                  <a:gd name="T2" fmla="*/ 12 w 295"/>
                  <a:gd name="T3" fmla="*/ 13 h 401"/>
                  <a:gd name="T4" fmla="*/ 20 w 295"/>
                  <a:gd name="T5" fmla="*/ 8 h 401"/>
                  <a:gd name="T6" fmla="*/ 45 w 295"/>
                  <a:gd name="T7" fmla="*/ 18 h 401"/>
                  <a:gd name="T8" fmla="*/ 64 w 295"/>
                  <a:gd name="T9" fmla="*/ 32 h 401"/>
                  <a:gd name="T10" fmla="*/ 77 w 295"/>
                  <a:gd name="T11" fmla="*/ 68 h 401"/>
                  <a:gd name="T12" fmla="*/ 89 w 295"/>
                  <a:gd name="T13" fmla="*/ 77 h 401"/>
                  <a:gd name="T14" fmla="*/ 93 w 295"/>
                  <a:gd name="T15" fmla="*/ 95 h 401"/>
                  <a:gd name="T16" fmla="*/ 89 w 295"/>
                  <a:gd name="T17" fmla="*/ 101 h 401"/>
                  <a:gd name="T18" fmla="*/ 97 w 295"/>
                  <a:gd name="T19" fmla="*/ 115 h 401"/>
                  <a:gd name="T20" fmla="*/ 107 w 295"/>
                  <a:gd name="T21" fmla="*/ 123 h 401"/>
                  <a:gd name="T22" fmla="*/ 120 w 295"/>
                  <a:gd name="T23" fmla="*/ 133 h 401"/>
                  <a:gd name="T24" fmla="*/ 138 w 295"/>
                  <a:gd name="T25" fmla="*/ 136 h 401"/>
                  <a:gd name="T26" fmla="*/ 135 w 295"/>
                  <a:gd name="T27" fmla="*/ 123 h 401"/>
                  <a:gd name="T28" fmla="*/ 140 w 295"/>
                  <a:gd name="T29" fmla="*/ 108 h 401"/>
                  <a:gd name="T30" fmla="*/ 148 w 295"/>
                  <a:gd name="T31" fmla="*/ 116 h 401"/>
                  <a:gd name="T32" fmla="*/ 153 w 295"/>
                  <a:gd name="T33" fmla="*/ 141 h 401"/>
                  <a:gd name="T34" fmla="*/ 162 w 295"/>
                  <a:gd name="T35" fmla="*/ 163 h 401"/>
                  <a:gd name="T36" fmla="*/ 166 w 295"/>
                  <a:gd name="T37" fmla="*/ 164 h 401"/>
                  <a:gd name="T38" fmla="*/ 215 w 295"/>
                  <a:gd name="T39" fmla="*/ 182 h 401"/>
                  <a:gd name="T40" fmla="*/ 223 w 295"/>
                  <a:gd name="T41" fmla="*/ 179 h 401"/>
                  <a:gd name="T42" fmla="*/ 240 w 295"/>
                  <a:gd name="T43" fmla="*/ 176 h 401"/>
                  <a:gd name="T44" fmla="*/ 278 w 295"/>
                  <a:gd name="T45" fmla="*/ 160 h 401"/>
                  <a:gd name="T46" fmla="*/ 283 w 295"/>
                  <a:gd name="T47" fmla="*/ 180 h 401"/>
                  <a:gd name="T48" fmla="*/ 278 w 295"/>
                  <a:gd name="T49" fmla="*/ 206 h 401"/>
                  <a:gd name="T50" fmla="*/ 261 w 295"/>
                  <a:gd name="T51" fmla="*/ 233 h 401"/>
                  <a:gd name="T52" fmla="*/ 235 w 295"/>
                  <a:gd name="T53" fmla="*/ 242 h 401"/>
                  <a:gd name="T54" fmla="*/ 219 w 295"/>
                  <a:gd name="T55" fmla="*/ 247 h 401"/>
                  <a:gd name="T56" fmla="*/ 210 w 295"/>
                  <a:gd name="T57" fmla="*/ 258 h 401"/>
                  <a:gd name="T58" fmla="*/ 210 w 295"/>
                  <a:gd name="T59" fmla="*/ 271 h 401"/>
                  <a:gd name="T60" fmla="*/ 208 w 295"/>
                  <a:gd name="T61" fmla="*/ 291 h 401"/>
                  <a:gd name="T62" fmla="*/ 203 w 295"/>
                  <a:gd name="T63" fmla="*/ 299 h 401"/>
                  <a:gd name="T64" fmla="*/ 168 w 295"/>
                  <a:gd name="T65" fmla="*/ 338 h 401"/>
                  <a:gd name="T66" fmla="*/ 133 w 295"/>
                  <a:gd name="T67" fmla="*/ 380 h 401"/>
                  <a:gd name="T68" fmla="*/ 117 w 295"/>
                  <a:gd name="T69" fmla="*/ 372 h 401"/>
                  <a:gd name="T70" fmla="*/ 105 w 295"/>
                  <a:gd name="T71" fmla="*/ 374 h 401"/>
                  <a:gd name="T72" fmla="*/ 94 w 295"/>
                  <a:gd name="T73" fmla="*/ 372 h 401"/>
                  <a:gd name="T74" fmla="*/ 88 w 295"/>
                  <a:gd name="T75" fmla="*/ 362 h 401"/>
                  <a:gd name="T76" fmla="*/ 101 w 295"/>
                  <a:gd name="T77" fmla="*/ 354 h 401"/>
                  <a:gd name="T78" fmla="*/ 114 w 295"/>
                  <a:gd name="T79" fmla="*/ 338 h 401"/>
                  <a:gd name="T80" fmla="*/ 105 w 295"/>
                  <a:gd name="T81" fmla="*/ 290 h 401"/>
                  <a:gd name="T82" fmla="*/ 65 w 295"/>
                  <a:gd name="T83" fmla="*/ 269 h 401"/>
                  <a:gd name="T84" fmla="*/ 42 w 295"/>
                  <a:gd name="T85" fmla="*/ 257 h 401"/>
                  <a:gd name="T86" fmla="*/ 68 w 295"/>
                  <a:gd name="T87" fmla="*/ 237 h 401"/>
                  <a:gd name="T88" fmla="*/ 79 w 295"/>
                  <a:gd name="T89" fmla="*/ 234 h 401"/>
                  <a:gd name="T90" fmla="*/ 88 w 295"/>
                  <a:gd name="T91" fmla="*/ 223 h 401"/>
                  <a:gd name="T92" fmla="*/ 101 w 295"/>
                  <a:gd name="T93" fmla="*/ 186 h 401"/>
                  <a:gd name="T94" fmla="*/ 92 w 295"/>
                  <a:gd name="T95" fmla="*/ 144 h 401"/>
                  <a:gd name="T96" fmla="*/ 106 w 295"/>
                  <a:gd name="T97" fmla="*/ 132 h 401"/>
                  <a:gd name="T98" fmla="*/ 80 w 295"/>
                  <a:gd name="T99" fmla="*/ 128 h 401"/>
                  <a:gd name="T100" fmla="*/ 78 w 295"/>
                  <a:gd name="T101" fmla="*/ 101 h 401"/>
                  <a:gd name="T102" fmla="*/ 78 w 295"/>
                  <a:gd name="T103" fmla="*/ 95 h 401"/>
                  <a:gd name="T104" fmla="*/ 79 w 295"/>
                  <a:gd name="T105" fmla="*/ 81 h 401"/>
                  <a:gd name="T106" fmla="*/ 66 w 295"/>
                  <a:gd name="T107" fmla="*/ 80 h 401"/>
                  <a:gd name="T108" fmla="*/ 51 w 295"/>
                  <a:gd name="T109" fmla="*/ 76 h 401"/>
                  <a:gd name="T110" fmla="*/ 22 w 295"/>
                  <a:gd name="T111" fmla="*/ 52 h 401"/>
                  <a:gd name="T112" fmla="*/ 28 w 295"/>
                  <a:gd name="T113" fmla="*/ 36 h 401"/>
                  <a:gd name="T114" fmla="*/ 10 w 295"/>
                  <a:gd name="T115" fmla="*/ 33 h 401"/>
                  <a:gd name="T116" fmla="*/ 12 w 295"/>
                  <a:gd name="T117" fmla="*/ 21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5" h="401">
                    <a:moveTo>
                      <a:pt x="12" y="21"/>
                    </a:moveTo>
                    <a:cubicBezTo>
                      <a:pt x="12" y="13"/>
                      <a:pt x="12" y="13"/>
                      <a:pt x="12" y="13"/>
                    </a:cubicBezTo>
                    <a:cubicBezTo>
                      <a:pt x="12" y="13"/>
                      <a:pt x="1" y="0"/>
                      <a:pt x="20" y="8"/>
                    </a:cubicBezTo>
                    <a:cubicBezTo>
                      <a:pt x="20" y="8"/>
                      <a:pt x="40" y="20"/>
                      <a:pt x="45" y="18"/>
                    </a:cubicBezTo>
                    <a:cubicBezTo>
                      <a:pt x="45" y="18"/>
                      <a:pt x="57" y="20"/>
                      <a:pt x="64" y="32"/>
                    </a:cubicBezTo>
                    <a:cubicBezTo>
                      <a:pt x="64" y="32"/>
                      <a:pt x="79" y="44"/>
                      <a:pt x="77" y="68"/>
                    </a:cubicBezTo>
                    <a:cubicBezTo>
                      <a:pt x="77" y="68"/>
                      <a:pt x="88" y="71"/>
                      <a:pt x="89" y="77"/>
                    </a:cubicBezTo>
                    <a:cubicBezTo>
                      <a:pt x="89" y="77"/>
                      <a:pt x="105" y="80"/>
                      <a:pt x="93" y="95"/>
                    </a:cubicBezTo>
                    <a:cubicBezTo>
                      <a:pt x="89" y="101"/>
                      <a:pt x="89" y="101"/>
                      <a:pt x="89" y="101"/>
                    </a:cubicBezTo>
                    <a:cubicBezTo>
                      <a:pt x="89" y="101"/>
                      <a:pt x="98" y="104"/>
                      <a:pt x="97" y="115"/>
                    </a:cubicBezTo>
                    <a:cubicBezTo>
                      <a:pt x="97" y="115"/>
                      <a:pt x="107" y="119"/>
                      <a:pt x="107" y="123"/>
                    </a:cubicBezTo>
                    <a:cubicBezTo>
                      <a:pt x="107" y="123"/>
                      <a:pt x="120" y="116"/>
                      <a:pt x="120" y="133"/>
                    </a:cubicBezTo>
                    <a:cubicBezTo>
                      <a:pt x="138" y="136"/>
                      <a:pt x="138" y="136"/>
                      <a:pt x="138" y="136"/>
                    </a:cubicBezTo>
                    <a:cubicBezTo>
                      <a:pt x="135" y="123"/>
                      <a:pt x="135" y="123"/>
                      <a:pt x="135" y="123"/>
                    </a:cubicBezTo>
                    <a:cubicBezTo>
                      <a:pt x="135" y="123"/>
                      <a:pt x="125" y="85"/>
                      <a:pt x="140" y="108"/>
                    </a:cubicBezTo>
                    <a:cubicBezTo>
                      <a:pt x="140" y="108"/>
                      <a:pt x="148" y="112"/>
                      <a:pt x="148" y="116"/>
                    </a:cubicBezTo>
                    <a:cubicBezTo>
                      <a:pt x="148" y="116"/>
                      <a:pt x="158" y="111"/>
                      <a:pt x="153" y="141"/>
                    </a:cubicBezTo>
                    <a:cubicBezTo>
                      <a:pt x="153" y="141"/>
                      <a:pt x="163" y="153"/>
                      <a:pt x="162" y="163"/>
                    </a:cubicBezTo>
                    <a:cubicBezTo>
                      <a:pt x="166" y="164"/>
                      <a:pt x="166" y="164"/>
                      <a:pt x="166" y="164"/>
                    </a:cubicBezTo>
                    <a:cubicBezTo>
                      <a:pt x="166" y="164"/>
                      <a:pt x="181" y="156"/>
                      <a:pt x="215" y="182"/>
                    </a:cubicBezTo>
                    <a:cubicBezTo>
                      <a:pt x="223" y="179"/>
                      <a:pt x="223" y="179"/>
                      <a:pt x="223" y="179"/>
                    </a:cubicBezTo>
                    <a:cubicBezTo>
                      <a:pt x="240" y="176"/>
                      <a:pt x="240" y="176"/>
                      <a:pt x="240" y="176"/>
                    </a:cubicBezTo>
                    <a:cubicBezTo>
                      <a:pt x="240" y="176"/>
                      <a:pt x="261" y="147"/>
                      <a:pt x="278" y="160"/>
                    </a:cubicBezTo>
                    <a:cubicBezTo>
                      <a:pt x="278" y="160"/>
                      <a:pt x="295" y="167"/>
                      <a:pt x="283" y="180"/>
                    </a:cubicBezTo>
                    <a:cubicBezTo>
                      <a:pt x="283" y="180"/>
                      <a:pt x="286" y="204"/>
                      <a:pt x="278" y="206"/>
                    </a:cubicBezTo>
                    <a:cubicBezTo>
                      <a:pt x="278" y="206"/>
                      <a:pt x="261" y="225"/>
                      <a:pt x="261" y="233"/>
                    </a:cubicBezTo>
                    <a:cubicBezTo>
                      <a:pt x="261" y="233"/>
                      <a:pt x="266" y="242"/>
                      <a:pt x="235" y="242"/>
                    </a:cubicBezTo>
                    <a:cubicBezTo>
                      <a:pt x="219" y="247"/>
                      <a:pt x="219" y="247"/>
                      <a:pt x="219" y="247"/>
                    </a:cubicBezTo>
                    <a:cubicBezTo>
                      <a:pt x="219" y="247"/>
                      <a:pt x="214" y="258"/>
                      <a:pt x="210" y="258"/>
                    </a:cubicBezTo>
                    <a:cubicBezTo>
                      <a:pt x="210" y="271"/>
                      <a:pt x="210" y="271"/>
                      <a:pt x="210" y="271"/>
                    </a:cubicBezTo>
                    <a:cubicBezTo>
                      <a:pt x="210" y="271"/>
                      <a:pt x="224" y="279"/>
                      <a:pt x="208" y="291"/>
                    </a:cubicBezTo>
                    <a:cubicBezTo>
                      <a:pt x="203" y="299"/>
                      <a:pt x="203" y="299"/>
                      <a:pt x="203" y="299"/>
                    </a:cubicBezTo>
                    <a:cubicBezTo>
                      <a:pt x="203" y="299"/>
                      <a:pt x="189" y="322"/>
                      <a:pt x="168" y="338"/>
                    </a:cubicBezTo>
                    <a:cubicBezTo>
                      <a:pt x="168" y="338"/>
                      <a:pt x="157" y="373"/>
                      <a:pt x="133" y="380"/>
                    </a:cubicBezTo>
                    <a:cubicBezTo>
                      <a:pt x="133" y="380"/>
                      <a:pt x="119" y="401"/>
                      <a:pt x="117" y="372"/>
                    </a:cubicBezTo>
                    <a:cubicBezTo>
                      <a:pt x="105" y="374"/>
                      <a:pt x="105" y="374"/>
                      <a:pt x="105" y="374"/>
                    </a:cubicBezTo>
                    <a:cubicBezTo>
                      <a:pt x="105" y="374"/>
                      <a:pt x="97" y="360"/>
                      <a:pt x="94" y="372"/>
                    </a:cubicBezTo>
                    <a:cubicBezTo>
                      <a:pt x="94" y="372"/>
                      <a:pt x="85" y="380"/>
                      <a:pt x="88" y="362"/>
                    </a:cubicBezTo>
                    <a:cubicBezTo>
                      <a:pt x="88" y="362"/>
                      <a:pt x="94" y="354"/>
                      <a:pt x="101" y="354"/>
                    </a:cubicBezTo>
                    <a:cubicBezTo>
                      <a:pt x="101" y="354"/>
                      <a:pt x="105" y="340"/>
                      <a:pt x="114" y="338"/>
                    </a:cubicBezTo>
                    <a:cubicBezTo>
                      <a:pt x="114" y="338"/>
                      <a:pt x="133" y="299"/>
                      <a:pt x="105" y="290"/>
                    </a:cubicBezTo>
                    <a:cubicBezTo>
                      <a:pt x="105" y="290"/>
                      <a:pt x="70" y="283"/>
                      <a:pt x="65" y="269"/>
                    </a:cubicBezTo>
                    <a:cubicBezTo>
                      <a:pt x="65" y="269"/>
                      <a:pt x="42" y="274"/>
                      <a:pt x="42" y="257"/>
                    </a:cubicBezTo>
                    <a:cubicBezTo>
                      <a:pt x="42" y="257"/>
                      <a:pt x="36" y="245"/>
                      <a:pt x="68" y="237"/>
                    </a:cubicBezTo>
                    <a:cubicBezTo>
                      <a:pt x="79" y="234"/>
                      <a:pt x="79" y="234"/>
                      <a:pt x="79" y="234"/>
                    </a:cubicBezTo>
                    <a:cubicBezTo>
                      <a:pt x="88" y="223"/>
                      <a:pt x="88" y="223"/>
                      <a:pt x="88" y="223"/>
                    </a:cubicBezTo>
                    <a:cubicBezTo>
                      <a:pt x="88" y="223"/>
                      <a:pt x="84" y="188"/>
                      <a:pt x="101" y="186"/>
                    </a:cubicBezTo>
                    <a:cubicBezTo>
                      <a:pt x="101" y="186"/>
                      <a:pt x="99" y="154"/>
                      <a:pt x="92" y="144"/>
                    </a:cubicBezTo>
                    <a:cubicBezTo>
                      <a:pt x="92" y="144"/>
                      <a:pt x="82" y="136"/>
                      <a:pt x="106" y="132"/>
                    </a:cubicBezTo>
                    <a:cubicBezTo>
                      <a:pt x="106" y="132"/>
                      <a:pt x="97" y="117"/>
                      <a:pt x="80" y="128"/>
                    </a:cubicBezTo>
                    <a:cubicBezTo>
                      <a:pt x="80" y="128"/>
                      <a:pt x="63" y="108"/>
                      <a:pt x="78" y="101"/>
                    </a:cubicBezTo>
                    <a:cubicBezTo>
                      <a:pt x="78" y="95"/>
                      <a:pt x="78" y="95"/>
                      <a:pt x="78" y="95"/>
                    </a:cubicBezTo>
                    <a:cubicBezTo>
                      <a:pt x="78" y="95"/>
                      <a:pt x="60" y="85"/>
                      <a:pt x="79" y="81"/>
                    </a:cubicBezTo>
                    <a:cubicBezTo>
                      <a:pt x="79" y="81"/>
                      <a:pt x="82" y="72"/>
                      <a:pt x="66" y="80"/>
                    </a:cubicBezTo>
                    <a:cubicBezTo>
                      <a:pt x="66" y="80"/>
                      <a:pt x="60" y="104"/>
                      <a:pt x="51" y="76"/>
                    </a:cubicBezTo>
                    <a:cubicBezTo>
                      <a:pt x="51" y="76"/>
                      <a:pt x="29" y="53"/>
                      <a:pt x="22" y="52"/>
                    </a:cubicBezTo>
                    <a:cubicBezTo>
                      <a:pt x="14" y="51"/>
                      <a:pt x="23" y="37"/>
                      <a:pt x="28" y="36"/>
                    </a:cubicBezTo>
                    <a:cubicBezTo>
                      <a:pt x="28" y="36"/>
                      <a:pt x="36" y="29"/>
                      <a:pt x="10" y="33"/>
                    </a:cubicBezTo>
                    <a:cubicBezTo>
                      <a:pt x="10" y="33"/>
                      <a:pt x="0" y="21"/>
                      <a:pt x="12"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4" name="Freeform 382">
                <a:extLst>
                  <a:ext uri="{FF2B5EF4-FFF2-40B4-BE49-F238E27FC236}">
                    <a16:creationId xmlns:a16="http://schemas.microsoft.com/office/drawing/2014/main" id="{8E1618C6-CF68-4EB0-813C-56B1BA3017A0}"/>
                  </a:ext>
                </a:extLst>
              </p:cNvPr>
              <p:cNvSpPr>
                <a:spLocks noEditPoints="1"/>
              </p:cNvSpPr>
              <p:nvPr/>
            </p:nvSpPr>
            <p:spPr bwMode="auto">
              <a:xfrm>
                <a:off x="6566" y="3589"/>
                <a:ext cx="141" cy="115"/>
              </a:xfrm>
              <a:custGeom>
                <a:avLst/>
                <a:gdLst>
                  <a:gd name="T0" fmla="*/ 395 w 429"/>
                  <a:gd name="T1" fmla="*/ 30 h 348"/>
                  <a:gd name="T2" fmla="*/ 348 w 429"/>
                  <a:gd name="T3" fmla="*/ 45 h 348"/>
                  <a:gd name="T4" fmla="*/ 344 w 429"/>
                  <a:gd name="T5" fmla="*/ 21 h 348"/>
                  <a:gd name="T6" fmla="*/ 318 w 429"/>
                  <a:gd name="T7" fmla="*/ 10 h 348"/>
                  <a:gd name="T8" fmla="*/ 286 w 429"/>
                  <a:gd name="T9" fmla="*/ 69 h 348"/>
                  <a:gd name="T10" fmla="*/ 261 w 429"/>
                  <a:gd name="T11" fmla="*/ 108 h 348"/>
                  <a:gd name="T12" fmla="*/ 173 w 429"/>
                  <a:gd name="T13" fmla="*/ 174 h 348"/>
                  <a:gd name="T14" fmla="*/ 77 w 429"/>
                  <a:gd name="T15" fmla="*/ 230 h 348"/>
                  <a:gd name="T16" fmla="*/ 47 w 429"/>
                  <a:gd name="T17" fmla="*/ 259 h 348"/>
                  <a:gd name="T18" fmla="*/ 20 w 429"/>
                  <a:gd name="T19" fmla="*/ 274 h 348"/>
                  <a:gd name="T20" fmla="*/ 26 w 429"/>
                  <a:gd name="T21" fmla="*/ 298 h 348"/>
                  <a:gd name="T22" fmla="*/ 21 w 429"/>
                  <a:gd name="T23" fmla="*/ 310 h 348"/>
                  <a:gd name="T24" fmla="*/ 54 w 429"/>
                  <a:gd name="T25" fmla="*/ 316 h 348"/>
                  <a:gd name="T26" fmla="*/ 99 w 429"/>
                  <a:gd name="T27" fmla="*/ 330 h 348"/>
                  <a:gd name="T28" fmla="*/ 151 w 429"/>
                  <a:gd name="T29" fmla="*/ 348 h 348"/>
                  <a:gd name="T30" fmla="*/ 224 w 429"/>
                  <a:gd name="T31" fmla="*/ 301 h 348"/>
                  <a:gd name="T32" fmla="*/ 247 w 429"/>
                  <a:gd name="T33" fmla="*/ 250 h 348"/>
                  <a:gd name="T34" fmla="*/ 255 w 429"/>
                  <a:gd name="T35" fmla="*/ 227 h 348"/>
                  <a:gd name="T36" fmla="*/ 255 w 429"/>
                  <a:gd name="T37" fmla="*/ 206 h 348"/>
                  <a:gd name="T38" fmla="*/ 275 w 429"/>
                  <a:gd name="T39" fmla="*/ 206 h 348"/>
                  <a:gd name="T40" fmla="*/ 306 w 429"/>
                  <a:gd name="T41" fmla="*/ 179 h 348"/>
                  <a:gd name="T42" fmla="*/ 335 w 429"/>
                  <a:gd name="T43" fmla="*/ 187 h 348"/>
                  <a:gd name="T44" fmla="*/ 340 w 429"/>
                  <a:gd name="T45" fmla="*/ 147 h 348"/>
                  <a:gd name="T46" fmla="*/ 409 w 429"/>
                  <a:gd name="T47" fmla="*/ 85 h 348"/>
                  <a:gd name="T48" fmla="*/ 417 w 429"/>
                  <a:gd name="T49" fmla="*/ 41 h 348"/>
                  <a:gd name="T50" fmla="*/ 37 w 429"/>
                  <a:gd name="T51" fmla="*/ 275 h 348"/>
                  <a:gd name="T52" fmla="*/ 37 w 429"/>
                  <a:gd name="T53" fmla="*/ 275 h 348"/>
                  <a:gd name="T54" fmla="*/ 63 w 429"/>
                  <a:gd name="T55" fmla="*/ 249 h 348"/>
                  <a:gd name="T56" fmla="*/ 181 w 429"/>
                  <a:gd name="T57" fmla="*/ 216 h 348"/>
                  <a:gd name="T58" fmla="*/ 181 w 429"/>
                  <a:gd name="T59" fmla="*/ 216 h 348"/>
                  <a:gd name="T60" fmla="*/ 219 w 429"/>
                  <a:gd name="T61" fmla="*/ 151 h 348"/>
                  <a:gd name="T62" fmla="*/ 214 w 429"/>
                  <a:gd name="T63" fmla="*/ 237 h 348"/>
                  <a:gd name="T64" fmla="*/ 214 w 429"/>
                  <a:gd name="T65" fmla="*/ 237 h 348"/>
                  <a:gd name="T66" fmla="*/ 271 w 429"/>
                  <a:gd name="T67" fmla="*/ 147 h 348"/>
                  <a:gd name="T68" fmla="*/ 272 w 429"/>
                  <a:gd name="T69" fmla="*/ 164 h 348"/>
                  <a:gd name="T70" fmla="*/ 272 w 429"/>
                  <a:gd name="T71" fmla="*/ 164 h 348"/>
                  <a:gd name="T72" fmla="*/ 325 w 429"/>
                  <a:gd name="T73" fmla="*/ 149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29" h="348">
                    <a:moveTo>
                      <a:pt x="409" y="26"/>
                    </a:moveTo>
                    <a:cubicBezTo>
                      <a:pt x="403" y="14"/>
                      <a:pt x="395" y="30"/>
                      <a:pt x="395" y="30"/>
                    </a:cubicBezTo>
                    <a:cubicBezTo>
                      <a:pt x="377" y="30"/>
                      <a:pt x="369" y="44"/>
                      <a:pt x="369" y="44"/>
                    </a:cubicBezTo>
                    <a:cubicBezTo>
                      <a:pt x="348" y="45"/>
                      <a:pt x="348" y="45"/>
                      <a:pt x="348" y="45"/>
                    </a:cubicBezTo>
                    <a:cubicBezTo>
                      <a:pt x="346" y="34"/>
                      <a:pt x="354" y="26"/>
                      <a:pt x="354" y="26"/>
                    </a:cubicBezTo>
                    <a:cubicBezTo>
                      <a:pt x="359" y="0"/>
                      <a:pt x="344" y="21"/>
                      <a:pt x="344" y="21"/>
                    </a:cubicBezTo>
                    <a:cubicBezTo>
                      <a:pt x="339" y="18"/>
                      <a:pt x="339" y="18"/>
                      <a:pt x="339" y="18"/>
                    </a:cubicBezTo>
                    <a:cubicBezTo>
                      <a:pt x="332" y="5"/>
                      <a:pt x="318" y="10"/>
                      <a:pt x="318" y="10"/>
                    </a:cubicBezTo>
                    <a:cubicBezTo>
                      <a:pt x="304" y="20"/>
                      <a:pt x="307" y="48"/>
                      <a:pt x="307" y="48"/>
                    </a:cubicBezTo>
                    <a:cubicBezTo>
                      <a:pt x="299" y="49"/>
                      <a:pt x="286" y="69"/>
                      <a:pt x="286" y="69"/>
                    </a:cubicBezTo>
                    <a:cubicBezTo>
                      <a:pt x="262" y="72"/>
                      <a:pt x="263" y="100"/>
                      <a:pt x="263" y="100"/>
                    </a:cubicBezTo>
                    <a:cubicBezTo>
                      <a:pt x="261" y="108"/>
                      <a:pt x="261" y="108"/>
                      <a:pt x="261" y="108"/>
                    </a:cubicBezTo>
                    <a:cubicBezTo>
                      <a:pt x="252" y="112"/>
                      <a:pt x="238" y="136"/>
                      <a:pt x="238" y="136"/>
                    </a:cubicBezTo>
                    <a:cubicBezTo>
                      <a:pt x="201" y="141"/>
                      <a:pt x="173" y="174"/>
                      <a:pt x="173" y="174"/>
                    </a:cubicBezTo>
                    <a:cubicBezTo>
                      <a:pt x="154" y="172"/>
                      <a:pt x="128" y="198"/>
                      <a:pt x="128" y="198"/>
                    </a:cubicBezTo>
                    <a:cubicBezTo>
                      <a:pt x="97" y="195"/>
                      <a:pt x="77" y="230"/>
                      <a:pt x="77" y="230"/>
                    </a:cubicBezTo>
                    <a:cubicBezTo>
                      <a:pt x="66" y="231"/>
                      <a:pt x="61" y="243"/>
                      <a:pt x="61" y="243"/>
                    </a:cubicBezTo>
                    <a:cubicBezTo>
                      <a:pt x="43" y="241"/>
                      <a:pt x="47" y="259"/>
                      <a:pt x="47" y="259"/>
                    </a:cubicBezTo>
                    <a:cubicBezTo>
                      <a:pt x="29" y="250"/>
                      <a:pt x="33" y="271"/>
                      <a:pt x="33" y="271"/>
                    </a:cubicBezTo>
                    <a:cubicBezTo>
                      <a:pt x="24" y="266"/>
                      <a:pt x="20" y="274"/>
                      <a:pt x="20" y="274"/>
                    </a:cubicBezTo>
                    <a:cubicBezTo>
                      <a:pt x="0" y="287"/>
                      <a:pt x="26" y="291"/>
                      <a:pt x="26" y="291"/>
                    </a:cubicBezTo>
                    <a:cubicBezTo>
                      <a:pt x="26" y="298"/>
                      <a:pt x="26" y="298"/>
                      <a:pt x="26" y="298"/>
                    </a:cubicBezTo>
                    <a:cubicBezTo>
                      <a:pt x="7" y="297"/>
                      <a:pt x="9" y="301"/>
                      <a:pt x="9" y="301"/>
                    </a:cubicBezTo>
                    <a:cubicBezTo>
                      <a:pt x="6" y="322"/>
                      <a:pt x="21" y="310"/>
                      <a:pt x="21" y="310"/>
                    </a:cubicBezTo>
                    <a:cubicBezTo>
                      <a:pt x="15" y="318"/>
                      <a:pt x="24" y="322"/>
                      <a:pt x="24" y="322"/>
                    </a:cubicBezTo>
                    <a:cubicBezTo>
                      <a:pt x="57" y="322"/>
                      <a:pt x="54" y="316"/>
                      <a:pt x="54" y="316"/>
                    </a:cubicBezTo>
                    <a:cubicBezTo>
                      <a:pt x="63" y="316"/>
                      <a:pt x="63" y="316"/>
                      <a:pt x="63" y="316"/>
                    </a:cubicBezTo>
                    <a:cubicBezTo>
                      <a:pt x="67" y="338"/>
                      <a:pt x="99" y="330"/>
                      <a:pt x="99" y="330"/>
                    </a:cubicBezTo>
                    <a:cubicBezTo>
                      <a:pt x="99" y="344"/>
                      <a:pt x="130" y="341"/>
                      <a:pt x="130" y="341"/>
                    </a:cubicBezTo>
                    <a:cubicBezTo>
                      <a:pt x="136" y="346"/>
                      <a:pt x="151" y="348"/>
                      <a:pt x="151" y="348"/>
                    </a:cubicBezTo>
                    <a:cubicBezTo>
                      <a:pt x="169" y="348"/>
                      <a:pt x="208" y="306"/>
                      <a:pt x="208" y="306"/>
                    </a:cubicBezTo>
                    <a:cubicBezTo>
                      <a:pt x="223" y="310"/>
                      <a:pt x="224" y="301"/>
                      <a:pt x="224" y="301"/>
                    </a:cubicBezTo>
                    <a:cubicBezTo>
                      <a:pt x="232" y="293"/>
                      <a:pt x="242" y="263"/>
                      <a:pt x="242" y="263"/>
                    </a:cubicBezTo>
                    <a:cubicBezTo>
                      <a:pt x="251" y="259"/>
                      <a:pt x="247" y="250"/>
                      <a:pt x="247" y="250"/>
                    </a:cubicBezTo>
                    <a:cubicBezTo>
                      <a:pt x="235" y="250"/>
                      <a:pt x="242" y="245"/>
                      <a:pt x="242" y="245"/>
                    </a:cubicBezTo>
                    <a:cubicBezTo>
                      <a:pt x="266" y="246"/>
                      <a:pt x="255" y="227"/>
                      <a:pt x="255" y="227"/>
                    </a:cubicBezTo>
                    <a:cubicBezTo>
                      <a:pt x="258" y="216"/>
                      <a:pt x="251" y="214"/>
                      <a:pt x="251" y="214"/>
                    </a:cubicBezTo>
                    <a:cubicBezTo>
                      <a:pt x="238" y="204"/>
                      <a:pt x="255" y="206"/>
                      <a:pt x="255" y="206"/>
                    </a:cubicBezTo>
                    <a:cubicBezTo>
                      <a:pt x="267" y="222"/>
                      <a:pt x="269" y="207"/>
                      <a:pt x="269" y="207"/>
                    </a:cubicBezTo>
                    <a:cubicBezTo>
                      <a:pt x="255" y="184"/>
                      <a:pt x="275" y="206"/>
                      <a:pt x="275" y="206"/>
                    </a:cubicBezTo>
                    <a:cubicBezTo>
                      <a:pt x="298" y="195"/>
                      <a:pt x="308" y="195"/>
                      <a:pt x="308" y="195"/>
                    </a:cubicBezTo>
                    <a:cubicBezTo>
                      <a:pt x="292" y="179"/>
                      <a:pt x="306" y="179"/>
                      <a:pt x="306" y="179"/>
                    </a:cubicBezTo>
                    <a:cubicBezTo>
                      <a:pt x="315" y="196"/>
                      <a:pt x="320" y="187"/>
                      <a:pt x="320" y="187"/>
                    </a:cubicBezTo>
                    <a:cubicBezTo>
                      <a:pt x="325" y="172"/>
                      <a:pt x="335" y="187"/>
                      <a:pt x="335" y="187"/>
                    </a:cubicBezTo>
                    <a:cubicBezTo>
                      <a:pt x="376" y="196"/>
                      <a:pt x="341" y="171"/>
                      <a:pt x="341" y="171"/>
                    </a:cubicBezTo>
                    <a:cubicBezTo>
                      <a:pt x="326" y="166"/>
                      <a:pt x="340" y="147"/>
                      <a:pt x="340" y="147"/>
                    </a:cubicBezTo>
                    <a:cubicBezTo>
                      <a:pt x="371" y="141"/>
                      <a:pt x="394" y="96"/>
                      <a:pt x="394" y="96"/>
                    </a:cubicBezTo>
                    <a:cubicBezTo>
                      <a:pt x="409" y="85"/>
                      <a:pt x="409" y="85"/>
                      <a:pt x="409" y="85"/>
                    </a:cubicBezTo>
                    <a:cubicBezTo>
                      <a:pt x="425" y="68"/>
                      <a:pt x="409" y="54"/>
                      <a:pt x="409" y="54"/>
                    </a:cubicBezTo>
                    <a:cubicBezTo>
                      <a:pt x="411" y="48"/>
                      <a:pt x="417" y="41"/>
                      <a:pt x="417" y="41"/>
                    </a:cubicBezTo>
                    <a:cubicBezTo>
                      <a:pt x="429" y="22"/>
                      <a:pt x="409" y="26"/>
                      <a:pt x="409" y="26"/>
                    </a:cubicBezTo>
                    <a:close/>
                    <a:moveTo>
                      <a:pt x="37" y="275"/>
                    </a:moveTo>
                    <a:cubicBezTo>
                      <a:pt x="37" y="275"/>
                      <a:pt x="35" y="267"/>
                      <a:pt x="48" y="270"/>
                    </a:cubicBezTo>
                    <a:cubicBezTo>
                      <a:pt x="48" y="270"/>
                      <a:pt x="53" y="277"/>
                      <a:pt x="37" y="275"/>
                    </a:cubicBezTo>
                    <a:close/>
                    <a:moveTo>
                      <a:pt x="53" y="255"/>
                    </a:moveTo>
                    <a:cubicBezTo>
                      <a:pt x="53" y="255"/>
                      <a:pt x="49" y="249"/>
                      <a:pt x="63" y="249"/>
                    </a:cubicBezTo>
                    <a:cubicBezTo>
                      <a:pt x="63" y="249"/>
                      <a:pt x="70" y="261"/>
                      <a:pt x="53" y="255"/>
                    </a:cubicBezTo>
                    <a:close/>
                    <a:moveTo>
                      <a:pt x="181" y="216"/>
                    </a:moveTo>
                    <a:cubicBezTo>
                      <a:pt x="181" y="216"/>
                      <a:pt x="176" y="191"/>
                      <a:pt x="191" y="195"/>
                    </a:cubicBezTo>
                    <a:cubicBezTo>
                      <a:pt x="191" y="195"/>
                      <a:pt x="200" y="216"/>
                      <a:pt x="181" y="216"/>
                    </a:cubicBezTo>
                    <a:close/>
                    <a:moveTo>
                      <a:pt x="208" y="156"/>
                    </a:moveTo>
                    <a:cubicBezTo>
                      <a:pt x="208" y="156"/>
                      <a:pt x="205" y="147"/>
                      <a:pt x="219" y="151"/>
                    </a:cubicBezTo>
                    <a:cubicBezTo>
                      <a:pt x="219" y="151"/>
                      <a:pt x="227" y="158"/>
                      <a:pt x="208" y="156"/>
                    </a:cubicBezTo>
                    <a:close/>
                    <a:moveTo>
                      <a:pt x="214" y="237"/>
                    </a:moveTo>
                    <a:cubicBezTo>
                      <a:pt x="214" y="237"/>
                      <a:pt x="229" y="230"/>
                      <a:pt x="232" y="245"/>
                    </a:cubicBezTo>
                    <a:cubicBezTo>
                      <a:pt x="232" y="245"/>
                      <a:pt x="218" y="251"/>
                      <a:pt x="214" y="237"/>
                    </a:cubicBezTo>
                    <a:close/>
                    <a:moveTo>
                      <a:pt x="261" y="155"/>
                    </a:moveTo>
                    <a:cubicBezTo>
                      <a:pt x="261" y="155"/>
                      <a:pt x="260" y="146"/>
                      <a:pt x="271" y="147"/>
                    </a:cubicBezTo>
                    <a:cubicBezTo>
                      <a:pt x="271" y="147"/>
                      <a:pt x="276" y="163"/>
                      <a:pt x="261" y="155"/>
                    </a:cubicBezTo>
                    <a:close/>
                    <a:moveTo>
                      <a:pt x="272" y="164"/>
                    </a:moveTo>
                    <a:cubicBezTo>
                      <a:pt x="272" y="164"/>
                      <a:pt x="269" y="158"/>
                      <a:pt x="283" y="160"/>
                    </a:cubicBezTo>
                    <a:cubicBezTo>
                      <a:pt x="283" y="160"/>
                      <a:pt x="286" y="168"/>
                      <a:pt x="272" y="164"/>
                    </a:cubicBezTo>
                    <a:close/>
                    <a:moveTo>
                      <a:pt x="312" y="156"/>
                    </a:moveTo>
                    <a:cubicBezTo>
                      <a:pt x="312" y="156"/>
                      <a:pt x="311" y="148"/>
                      <a:pt x="325" y="149"/>
                    </a:cubicBezTo>
                    <a:cubicBezTo>
                      <a:pt x="325" y="149"/>
                      <a:pt x="330" y="158"/>
                      <a:pt x="312" y="15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5" name="Freeform 383">
                <a:extLst>
                  <a:ext uri="{FF2B5EF4-FFF2-40B4-BE49-F238E27FC236}">
                    <a16:creationId xmlns:a16="http://schemas.microsoft.com/office/drawing/2014/main" id="{25727A3C-6246-46F9-847F-4988F7EF7F3B}"/>
                  </a:ext>
                </a:extLst>
              </p:cNvPr>
              <p:cNvSpPr>
                <a:spLocks/>
              </p:cNvSpPr>
              <p:nvPr/>
            </p:nvSpPr>
            <p:spPr bwMode="auto">
              <a:xfrm>
                <a:off x="6585" y="3712"/>
                <a:ext cx="6" cy="3"/>
              </a:xfrm>
              <a:custGeom>
                <a:avLst/>
                <a:gdLst>
                  <a:gd name="T0" fmla="*/ 3 w 17"/>
                  <a:gd name="T1" fmla="*/ 8 h 8"/>
                  <a:gd name="T2" fmla="*/ 9 w 17"/>
                  <a:gd name="T3" fmla="*/ 0 h 8"/>
                  <a:gd name="T4" fmla="*/ 3 w 17"/>
                  <a:gd name="T5" fmla="*/ 8 h 8"/>
                </a:gdLst>
                <a:ahLst/>
                <a:cxnLst>
                  <a:cxn ang="0">
                    <a:pos x="T0" y="T1"/>
                  </a:cxn>
                  <a:cxn ang="0">
                    <a:pos x="T2" y="T3"/>
                  </a:cxn>
                  <a:cxn ang="0">
                    <a:pos x="T4" y="T5"/>
                  </a:cxn>
                </a:cxnLst>
                <a:rect l="0" t="0" r="r" b="b"/>
                <a:pathLst>
                  <a:path w="17" h="8">
                    <a:moveTo>
                      <a:pt x="3" y="8"/>
                    </a:moveTo>
                    <a:cubicBezTo>
                      <a:pt x="3" y="8"/>
                      <a:pt x="0" y="2"/>
                      <a:pt x="9" y="0"/>
                    </a:cubicBezTo>
                    <a:cubicBezTo>
                      <a:pt x="9" y="0"/>
                      <a:pt x="17" y="8"/>
                      <a:pt x="3"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6" name="Freeform 384">
                <a:extLst>
                  <a:ext uri="{FF2B5EF4-FFF2-40B4-BE49-F238E27FC236}">
                    <a16:creationId xmlns:a16="http://schemas.microsoft.com/office/drawing/2014/main" id="{7C342DA7-FF8F-4BE6-A3C9-9B19B4692C11}"/>
                  </a:ext>
                </a:extLst>
              </p:cNvPr>
              <p:cNvSpPr>
                <a:spLocks/>
              </p:cNvSpPr>
              <p:nvPr/>
            </p:nvSpPr>
            <p:spPr bwMode="auto">
              <a:xfrm>
                <a:off x="6589" y="3705"/>
                <a:ext cx="7" cy="6"/>
              </a:xfrm>
              <a:custGeom>
                <a:avLst/>
                <a:gdLst>
                  <a:gd name="T0" fmla="*/ 6 w 21"/>
                  <a:gd name="T1" fmla="*/ 8 h 20"/>
                  <a:gd name="T2" fmla="*/ 16 w 21"/>
                  <a:gd name="T3" fmla="*/ 14 h 20"/>
                  <a:gd name="T4" fmla="*/ 0 w 21"/>
                  <a:gd name="T5" fmla="*/ 16 h 20"/>
                  <a:gd name="T6" fmla="*/ 6 w 21"/>
                  <a:gd name="T7" fmla="*/ 8 h 20"/>
                </a:gdLst>
                <a:ahLst/>
                <a:cxnLst>
                  <a:cxn ang="0">
                    <a:pos x="T0" y="T1"/>
                  </a:cxn>
                  <a:cxn ang="0">
                    <a:pos x="T2" y="T3"/>
                  </a:cxn>
                  <a:cxn ang="0">
                    <a:pos x="T4" y="T5"/>
                  </a:cxn>
                  <a:cxn ang="0">
                    <a:pos x="T6" y="T7"/>
                  </a:cxn>
                </a:cxnLst>
                <a:rect l="0" t="0" r="r" b="b"/>
                <a:pathLst>
                  <a:path w="21" h="20">
                    <a:moveTo>
                      <a:pt x="6" y="8"/>
                    </a:moveTo>
                    <a:cubicBezTo>
                      <a:pt x="6" y="8"/>
                      <a:pt x="21" y="0"/>
                      <a:pt x="16" y="14"/>
                    </a:cubicBezTo>
                    <a:cubicBezTo>
                      <a:pt x="16" y="14"/>
                      <a:pt x="8" y="20"/>
                      <a:pt x="0" y="16"/>
                    </a:cubicBezTo>
                    <a:cubicBezTo>
                      <a:pt x="0" y="16"/>
                      <a:pt x="1" y="9"/>
                      <a:pt x="6"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7" name="Freeform 385">
                <a:extLst>
                  <a:ext uri="{FF2B5EF4-FFF2-40B4-BE49-F238E27FC236}">
                    <a16:creationId xmlns:a16="http://schemas.microsoft.com/office/drawing/2014/main" id="{91EE4B8F-48D5-43F0-AA8B-533B6E00018A}"/>
                  </a:ext>
                </a:extLst>
              </p:cNvPr>
              <p:cNvSpPr>
                <a:spLocks/>
              </p:cNvSpPr>
              <p:nvPr/>
            </p:nvSpPr>
            <p:spPr bwMode="auto">
              <a:xfrm>
                <a:off x="6596" y="3707"/>
                <a:ext cx="5" cy="6"/>
              </a:xfrm>
              <a:custGeom>
                <a:avLst/>
                <a:gdLst>
                  <a:gd name="T0" fmla="*/ 2 w 15"/>
                  <a:gd name="T1" fmla="*/ 10 h 18"/>
                  <a:gd name="T2" fmla="*/ 11 w 15"/>
                  <a:gd name="T3" fmla="*/ 2 h 18"/>
                  <a:gd name="T4" fmla="*/ 2 w 15"/>
                  <a:gd name="T5" fmla="*/ 10 h 18"/>
                </a:gdLst>
                <a:ahLst/>
                <a:cxnLst>
                  <a:cxn ang="0">
                    <a:pos x="T0" y="T1"/>
                  </a:cxn>
                  <a:cxn ang="0">
                    <a:pos x="T2" y="T3"/>
                  </a:cxn>
                  <a:cxn ang="0">
                    <a:pos x="T4" y="T5"/>
                  </a:cxn>
                </a:cxnLst>
                <a:rect l="0" t="0" r="r" b="b"/>
                <a:pathLst>
                  <a:path w="15" h="18">
                    <a:moveTo>
                      <a:pt x="2" y="10"/>
                    </a:moveTo>
                    <a:cubicBezTo>
                      <a:pt x="2" y="10"/>
                      <a:pt x="0" y="0"/>
                      <a:pt x="11" y="2"/>
                    </a:cubicBezTo>
                    <a:cubicBezTo>
                      <a:pt x="11" y="2"/>
                      <a:pt x="15" y="18"/>
                      <a:pt x="2"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8" name="Freeform 386">
                <a:extLst>
                  <a:ext uri="{FF2B5EF4-FFF2-40B4-BE49-F238E27FC236}">
                    <a16:creationId xmlns:a16="http://schemas.microsoft.com/office/drawing/2014/main" id="{089A2A58-EA4C-4976-84FE-C12F37643F3D}"/>
                  </a:ext>
                </a:extLst>
              </p:cNvPr>
              <p:cNvSpPr>
                <a:spLocks/>
              </p:cNvSpPr>
              <p:nvPr/>
            </p:nvSpPr>
            <p:spPr bwMode="auto">
              <a:xfrm>
                <a:off x="6554" y="3776"/>
                <a:ext cx="11" cy="9"/>
              </a:xfrm>
              <a:custGeom>
                <a:avLst/>
                <a:gdLst>
                  <a:gd name="T0" fmla="*/ 5 w 34"/>
                  <a:gd name="T1" fmla="*/ 20 h 27"/>
                  <a:gd name="T2" fmla="*/ 11 w 34"/>
                  <a:gd name="T3" fmla="*/ 8 h 27"/>
                  <a:gd name="T4" fmla="*/ 23 w 34"/>
                  <a:gd name="T5" fmla="*/ 8 h 27"/>
                  <a:gd name="T6" fmla="*/ 28 w 34"/>
                  <a:gd name="T7" fmla="*/ 24 h 27"/>
                  <a:gd name="T8" fmla="*/ 15 w 34"/>
                  <a:gd name="T9" fmla="*/ 18 h 27"/>
                  <a:gd name="T10" fmla="*/ 5 w 34"/>
                  <a:gd name="T11" fmla="*/ 20 h 27"/>
                </a:gdLst>
                <a:ahLst/>
                <a:cxnLst>
                  <a:cxn ang="0">
                    <a:pos x="T0" y="T1"/>
                  </a:cxn>
                  <a:cxn ang="0">
                    <a:pos x="T2" y="T3"/>
                  </a:cxn>
                  <a:cxn ang="0">
                    <a:pos x="T4" y="T5"/>
                  </a:cxn>
                  <a:cxn ang="0">
                    <a:pos x="T6" y="T7"/>
                  </a:cxn>
                  <a:cxn ang="0">
                    <a:pos x="T8" y="T9"/>
                  </a:cxn>
                  <a:cxn ang="0">
                    <a:pos x="T10" y="T11"/>
                  </a:cxn>
                </a:cxnLst>
                <a:rect l="0" t="0" r="r" b="b"/>
                <a:pathLst>
                  <a:path w="34" h="27">
                    <a:moveTo>
                      <a:pt x="5" y="20"/>
                    </a:moveTo>
                    <a:cubicBezTo>
                      <a:pt x="5" y="20"/>
                      <a:pt x="0" y="10"/>
                      <a:pt x="11" y="8"/>
                    </a:cubicBezTo>
                    <a:cubicBezTo>
                      <a:pt x="11" y="8"/>
                      <a:pt x="19" y="0"/>
                      <a:pt x="23" y="8"/>
                    </a:cubicBezTo>
                    <a:cubicBezTo>
                      <a:pt x="23" y="8"/>
                      <a:pt x="34" y="18"/>
                      <a:pt x="28" y="24"/>
                    </a:cubicBezTo>
                    <a:cubicBezTo>
                      <a:pt x="28" y="24"/>
                      <a:pt x="19" y="27"/>
                      <a:pt x="15" y="18"/>
                    </a:cubicBezTo>
                    <a:cubicBezTo>
                      <a:pt x="15" y="18"/>
                      <a:pt x="9" y="20"/>
                      <a:pt x="5"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9" name="Freeform 387">
                <a:extLst>
                  <a:ext uri="{FF2B5EF4-FFF2-40B4-BE49-F238E27FC236}">
                    <a16:creationId xmlns:a16="http://schemas.microsoft.com/office/drawing/2014/main" id="{D4BD98FA-C935-4429-8F40-E20C9A22C0AA}"/>
                  </a:ext>
                </a:extLst>
              </p:cNvPr>
              <p:cNvSpPr>
                <a:spLocks/>
              </p:cNvSpPr>
              <p:nvPr/>
            </p:nvSpPr>
            <p:spPr bwMode="auto">
              <a:xfrm>
                <a:off x="6612" y="3810"/>
                <a:ext cx="6" cy="6"/>
              </a:xfrm>
              <a:custGeom>
                <a:avLst/>
                <a:gdLst>
                  <a:gd name="T0" fmla="*/ 2 w 19"/>
                  <a:gd name="T1" fmla="*/ 12 h 18"/>
                  <a:gd name="T2" fmla="*/ 13 w 19"/>
                  <a:gd name="T3" fmla="*/ 4 h 18"/>
                  <a:gd name="T4" fmla="*/ 2 w 19"/>
                  <a:gd name="T5" fmla="*/ 12 h 18"/>
                </a:gdLst>
                <a:ahLst/>
                <a:cxnLst>
                  <a:cxn ang="0">
                    <a:pos x="T0" y="T1"/>
                  </a:cxn>
                  <a:cxn ang="0">
                    <a:pos x="T2" y="T3"/>
                  </a:cxn>
                  <a:cxn ang="0">
                    <a:pos x="T4" y="T5"/>
                  </a:cxn>
                </a:cxnLst>
                <a:rect l="0" t="0" r="r" b="b"/>
                <a:pathLst>
                  <a:path w="19" h="18">
                    <a:moveTo>
                      <a:pt x="2" y="12"/>
                    </a:moveTo>
                    <a:cubicBezTo>
                      <a:pt x="2" y="12"/>
                      <a:pt x="0" y="0"/>
                      <a:pt x="13" y="4"/>
                    </a:cubicBezTo>
                    <a:cubicBezTo>
                      <a:pt x="13" y="4"/>
                      <a:pt x="19" y="18"/>
                      <a:pt x="2"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0" name="Freeform 388">
                <a:extLst>
                  <a:ext uri="{FF2B5EF4-FFF2-40B4-BE49-F238E27FC236}">
                    <a16:creationId xmlns:a16="http://schemas.microsoft.com/office/drawing/2014/main" id="{F0C701C1-8656-4B14-AD46-0DD644267D8D}"/>
                  </a:ext>
                </a:extLst>
              </p:cNvPr>
              <p:cNvSpPr>
                <a:spLocks/>
              </p:cNvSpPr>
              <p:nvPr/>
            </p:nvSpPr>
            <p:spPr bwMode="auto">
              <a:xfrm>
                <a:off x="6782" y="3757"/>
                <a:ext cx="7" cy="4"/>
              </a:xfrm>
              <a:custGeom>
                <a:avLst/>
                <a:gdLst>
                  <a:gd name="T0" fmla="*/ 4 w 21"/>
                  <a:gd name="T1" fmla="*/ 8 h 14"/>
                  <a:gd name="T2" fmla="*/ 12 w 21"/>
                  <a:gd name="T3" fmla="*/ 1 h 14"/>
                  <a:gd name="T4" fmla="*/ 4 w 21"/>
                  <a:gd name="T5" fmla="*/ 8 h 14"/>
                </a:gdLst>
                <a:ahLst/>
                <a:cxnLst>
                  <a:cxn ang="0">
                    <a:pos x="T0" y="T1"/>
                  </a:cxn>
                  <a:cxn ang="0">
                    <a:pos x="T2" y="T3"/>
                  </a:cxn>
                  <a:cxn ang="0">
                    <a:pos x="T4" y="T5"/>
                  </a:cxn>
                </a:cxnLst>
                <a:rect l="0" t="0" r="r" b="b"/>
                <a:pathLst>
                  <a:path w="21" h="14">
                    <a:moveTo>
                      <a:pt x="4" y="8"/>
                    </a:moveTo>
                    <a:cubicBezTo>
                      <a:pt x="4" y="8"/>
                      <a:pt x="0" y="0"/>
                      <a:pt x="12" y="1"/>
                    </a:cubicBezTo>
                    <a:cubicBezTo>
                      <a:pt x="12" y="1"/>
                      <a:pt x="21" y="14"/>
                      <a:pt x="4"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1" name="Freeform 389">
                <a:extLst>
                  <a:ext uri="{FF2B5EF4-FFF2-40B4-BE49-F238E27FC236}">
                    <a16:creationId xmlns:a16="http://schemas.microsoft.com/office/drawing/2014/main" id="{E516BBA5-DC62-4DCA-97B3-2D0A830B8C2C}"/>
                  </a:ext>
                </a:extLst>
              </p:cNvPr>
              <p:cNvSpPr>
                <a:spLocks/>
              </p:cNvSpPr>
              <p:nvPr/>
            </p:nvSpPr>
            <p:spPr bwMode="auto">
              <a:xfrm>
                <a:off x="6771" y="3185"/>
                <a:ext cx="9" cy="8"/>
              </a:xfrm>
              <a:custGeom>
                <a:avLst/>
                <a:gdLst>
                  <a:gd name="T0" fmla="*/ 9 w 26"/>
                  <a:gd name="T1" fmla="*/ 8 h 25"/>
                  <a:gd name="T2" fmla="*/ 22 w 26"/>
                  <a:gd name="T3" fmla="*/ 4 h 25"/>
                  <a:gd name="T4" fmla="*/ 10 w 26"/>
                  <a:gd name="T5" fmla="*/ 15 h 25"/>
                  <a:gd name="T6" fmla="*/ 0 w 26"/>
                  <a:gd name="T7" fmla="*/ 11 h 25"/>
                  <a:gd name="T8" fmla="*/ 9 w 26"/>
                  <a:gd name="T9" fmla="*/ 8 h 25"/>
                </a:gdLst>
                <a:ahLst/>
                <a:cxnLst>
                  <a:cxn ang="0">
                    <a:pos x="T0" y="T1"/>
                  </a:cxn>
                  <a:cxn ang="0">
                    <a:pos x="T2" y="T3"/>
                  </a:cxn>
                  <a:cxn ang="0">
                    <a:pos x="T4" y="T5"/>
                  </a:cxn>
                  <a:cxn ang="0">
                    <a:pos x="T6" y="T7"/>
                  </a:cxn>
                  <a:cxn ang="0">
                    <a:pos x="T8" y="T9"/>
                  </a:cxn>
                </a:cxnLst>
                <a:rect l="0" t="0" r="r" b="b"/>
                <a:pathLst>
                  <a:path w="26" h="25">
                    <a:moveTo>
                      <a:pt x="9" y="8"/>
                    </a:moveTo>
                    <a:cubicBezTo>
                      <a:pt x="9" y="8"/>
                      <a:pt x="13" y="0"/>
                      <a:pt x="22" y="4"/>
                    </a:cubicBezTo>
                    <a:cubicBezTo>
                      <a:pt x="22" y="4"/>
                      <a:pt x="26" y="15"/>
                      <a:pt x="10" y="15"/>
                    </a:cubicBezTo>
                    <a:cubicBezTo>
                      <a:pt x="10" y="15"/>
                      <a:pt x="0" y="25"/>
                      <a:pt x="0" y="11"/>
                    </a:cubicBezTo>
                    <a:lnTo>
                      <a:pt x="9"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2" name="Freeform 390">
                <a:extLst>
                  <a:ext uri="{FF2B5EF4-FFF2-40B4-BE49-F238E27FC236}">
                    <a16:creationId xmlns:a16="http://schemas.microsoft.com/office/drawing/2014/main" id="{4FF11D3C-28F0-4466-AA95-0495F7767121}"/>
                  </a:ext>
                </a:extLst>
              </p:cNvPr>
              <p:cNvSpPr>
                <a:spLocks/>
              </p:cNvSpPr>
              <p:nvPr/>
            </p:nvSpPr>
            <p:spPr bwMode="auto">
              <a:xfrm>
                <a:off x="6791" y="3166"/>
                <a:ext cx="5" cy="5"/>
              </a:xfrm>
              <a:custGeom>
                <a:avLst/>
                <a:gdLst>
                  <a:gd name="T0" fmla="*/ 3 w 15"/>
                  <a:gd name="T1" fmla="*/ 11 h 15"/>
                  <a:gd name="T2" fmla="*/ 13 w 15"/>
                  <a:gd name="T3" fmla="*/ 4 h 15"/>
                  <a:gd name="T4" fmla="*/ 3 w 15"/>
                  <a:gd name="T5" fmla="*/ 11 h 15"/>
                </a:gdLst>
                <a:ahLst/>
                <a:cxnLst>
                  <a:cxn ang="0">
                    <a:pos x="T0" y="T1"/>
                  </a:cxn>
                  <a:cxn ang="0">
                    <a:pos x="T2" y="T3"/>
                  </a:cxn>
                  <a:cxn ang="0">
                    <a:pos x="T4" y="T5"/>
                  </a:cxn>
                </a:cxnLst>
                <a:rect l="0" t="0" r="r" b="b"/>
                <a:pathLst>
                  <a:path w="15" h="15">
                    <a:moveTo>
                      <a:pt x="3" y="11"/>
                    </a:moveTo>
                    <a:cubicBezTo>
                      <a:pt x="3" y="11"/>
                      <a:pt x="0" y="0"/>
                      <a:pt x="13" y="4"/>
                    </a:cubicBezTo>
                    <a:cubicBezTo>
                      <a:pt x="13" y="4"/>
                      <a:pt x="15" y="15"/>
                      <a:pt x="3"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3" name="Freeform 391">
                <a:extLst>
                  <a:ext uri="{FF2B5EF4-FFF2-40B4-BE49-F238E27FC236}">
                    <a16:creationId xmlns:a16="http://schemas.microsoft.com/office/drawing/2014/main" id="{9342D0C5-D471-4BA0-9B43-11934A498F2F}"/>
                  </a:ext>
                </a:extLst>
              </p:cNvPr>
              <p:cNvSpPr>
                <a:spLocks/>
              </p:cNvSpPr>
              <p:nvPr/>
            </p:nvSpPr>
            <p:spPr bwMode="auto">
              <a:xfrm>
                <a:off x="6779" y="3161"/>
                <a:ext cx="7" cy="3"/>
              </a:xfrm>
              <a:custGeom>
                <a:avLst/>
                <a:gdLst>
                  <a:gd name="T0" fmla="*/ 18 w 22"/>
                  <a:gd name="T1" fmla="*/ 10 h 10"/>
                  <a:gd name="T2" fmla="*/ 22 w 22"/>
                  <a:gd name="T3" fmla="*/ 0 h 10"/>
                  <a:gd name="T4" fmla="*/ 18 w 22"/>
                  <a:gd name="T5" fmla="*/ 10 h 10"/>
                </a:gdLst>
                <a:ahLst/>
                <a:cxnLst>
                  <a:cxn ang="0">
                    <a:pos x="T0" y="T1"/>
                  </a:cxn>
                  <a:cxn ang="0">
                    <a:pos x="T2" y="T3"/>
                  </a:cxn>
                  <a:cxn ang="0">
                    <a:pos x="T4" y="T5"/>
                  </a:cxn>
                </a:cxnLst>
                <a:rect l="0" t="0" r="r" b="b"/>
                <a:pathLst>
                  <a:path w="22" h="10">
                    <a:moveTo>
                      <a:pt x="18" y="10"/>
                    </a:moveTo>
                    <a:cubicBezTo>
                      <a:pt x="18" y="10"/>
                      <a:pt x="0" y="3"/>
                      <a:pt x="22" y="0"/>
                    </a:cubicBezTo>
                    <a:cubicBezTo>
                      <a:pt x="22" y="0"/>
                      <a:pt x="22" y="8"/>
                      <a:pt x="18"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4" name="Freeform 392">
                <a:extLst>
                  <a:ext uri="{FF2B5EF4-FFF2-40B4-BE49-F238E27FC236}">
                    <a16:creationId xmlns:a16="http://schemas.microsoft.com/office/drawing/2014/main" id="{760EA88B-9654-4A5A-9DF9-3526B0D0919C}"/>
                  </a:ext>
                </a:extLst>
              </p:cNvPr>
              <p:cNvSpPr>
                <a:spLocks/>
              </p:cNvSpPr>
              <p:nvPr/>
            </p:nvSpPr>
            <p:spPr bwMode="auto">
              <a:xfrm>
                <a:off x="6756" y="3155"/>
                <a:ext cx="32" cy="22"/>
              </a:xfrm>
              <a:custGeom>
                <a:avLst/>
                <a:gdLst>
                  <a:gd name="T0" fmla="*/ 21 w 95"/>
                  <a:gd name="T1" fmla="*/ 51 h 69"/>
                  <a:gd name="T2" fmla="*/ 8 w 95"/>
                  <a:gd name="T3" fmla="*/ 35 h 69"/>
                  <a:gd name="T4" fmla="*/ 39 w 95"/>
                  <a:gd name="T5" fmla="*/ 8 h 69"/>
                  <a:gd name="T6" fmla="*/ 63 w 95"/>
                  <a:gd name="T7" fmla="*/ 15 h 69"/>
                  <a:gd name="T8" fmla="*/ 73 w 95"/>
                  <a:gd name="T9" fmla="*/ 30 h 69"/>
                  <a:gd name="T10" fmla="*/ 77 w 95"/>
                  <a:gd name="T11" fmla="*/ 39 h 69"/>
                  <a:gd name="T12" fmla="*/ 60 w 95"/>
                  <a:gd name="T13" fmla="*/ 53 h 69"/>
                  <a:gd name="T14" fmla="*/ 37 w 95"/>
                  <a:gd name="T15" fmla="*/ 59 h 69"/>
                  <a:gd name="T16" fmla="*/ 21 w 95"/>
                  <a:gd name="T17" fmla="*/ 51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5" h="69">
                    <a:moveTo>
                      <a:pt x="21" y="51"/>
                    </a:moveTo>
                    <a:cubicBezTo>
                      <a:pt x="21" y="51"/>
                      <a:pt x="0" y="58"/>
                      <a:pt x="8" y="35"/>
                    </a:cubicBezTo>
                    <a:cubicBezTo>
                      <a:pt x="8" y="35"/>
                      <a:pt x="4" y="8"/>
                      <a:pt x="39" y="8"/>
                    </a:cubicBezTo>
                    <a:cubicBezTo>
                      <a:pt x="39" y="8"/>
                      <a:pt x="58" y="0"/>
                      <a:pt x="63" y="15"/>
                    </a:cubicBezTo>
                    <a:cubicBezTo>
                      <a:pt x="63" y="15"/>
                      <a:pt x="82" y="21"/>
                      <a:pt x="73" y="30"/>
                    </a:cubicBezTo>
                    <a:cubicBezTo>
                      <a:pt x="77" y="39"/>
                      <a:pt x="77" y="39"/>
                      <a:pt x="77" y="39"/>
                    </a:cubicBezTo>
                    <a:cubicBezTo>
                      <a:pt x="77" y="39"/>
                      <a:pt x="95" y="51"/>
                      <a:pt x="60" y="53"/>
                    </a:cubicBezTo>
                    <a:cubicBezTo>
                      <a:pt x="60" y="53"/>
                      <a:pt x="48" y="69"/>
                      <a:pt x="37" y="59"/>
                    </a:cubicBezTo>
                    <a:cubicBezTo>
                      <a:pt x="37" y="59"/>
                      <a:pt x="22" y="58"/>
                      <a:pt x="21" y="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5" name="Freeform 393">
                <a:extLst>
                  <a:ext uri="{FF2B5EF4-FFF2-40B4-BE49-F238E27FC236}">
                    <a16:creationId xmlns:a16="http://schemas.microsoft.com/office/drawing/2014/main" id="{210FC17E-7C76-49D2-92FB-1B655F41DD84}"/>
                  </a:ext>
                </a:extLst>
              </p:cNvPr>
              <p:cNvSpPr>
                <a:spLocks/>
              </p:cNvSpPr>
              <p:nvPr/>
            </p:nvSpPr>
            <p:spPr bwMode="auto">
              <a:xfrm>
                <a:off x="6777" y="3133"/>
                <a:ext cx="28" cy="17"/>
              </a:xfrm>
              <a:custGeom>
                <a:avLst/>
                <a:gdLst>
                  <a:gd name="T0" fmla="*/ 11 w 85"/>
                  <a:gd name="T1" fmla="*/ 44 h 51"/>
                  <a:gd name="T2" fmla="*/ 25 w 85"/>
                  <a:gd name="T3" fmla="*/ 25 h 51"/>
                  <a:gd name="T4" fmla="*/ 66 w 85"/>
                  <a:gd name="T5" fmla="*/ 11 h 51"/>
                  <a:gd name="T6" fmla="*/ 84 w 85"/>
                  <a:gd name="T7" fmla="*/ 11 h 51"/>
                  <a:gd name="T8" fmla="*/ 66 w 85"/>
                  <a:gd name="T9" fmla="*/ 21 h 51"/>
                  <a:gd name="T10" fmla="*/ 41 w 85"/>
                  <a:gd name="T11" fmla="*/ 36 h 51"/>
                  <a:gd name="T12" fmla="*/ 11 w 85"/>
                  <a:gd name="T13" fmla="*/ 44 h 51"/>
                </a:gdLst>
                <a:ahLst/>
                <a:cxnLst>
                  <a:cxn ang="0">
                    <a:pos x="T0" y="T1"/>
                  </a:cxn>
                  <a:cxn ang="0">
                    <a:pos x="T2" y="T3"/>
                  </a:cxn>
                  <a:cxn ang="0">
                    <a:pos x="T4" y="T5"/>
                  </a:cxn>
                  <a:cxn ang="0">
                    <a:pos x="T6" y="T7"/>
                  </a:cxn>
                  <a:cxn ang="0">
                    <a:pos x="T8" y="T9"/>
                  </a:cxn>
                  <a:cxn ang="0">
                    <a:pos x="T10" y="T11"/>
                  </a:cxn>
                  <a:cxn ang="0">
                    <a:pos x="T12" y="T13"/>
                  </a:cxn>
                </a:cxnLst>
                <a:rect l="0" t="0" r="r" b="b"/>
                <a:pathLst>
                  <a:path w="85" h="51">
                    <a:moveTo>
                      <a:pt x="11" y="44"/>
                    </a:moveTo>
                    <a:cubicBezTo>
                      <a:pt x="11" y="44"/>
                      <a:pt x="0" y="31"/>
                      <a:pt x="25" y="25"/>
                    </a:cubicBezTo>
                    <a:cubicBezTo>
                      <a:pt x="25" y="25"/>
                      <a:pt x="43" y="13"/>
                      <a:pt x="66" y="11"/>
                    </a:cubicBezTo>
                    <a:cubicBezTo>
                      <a:pt x="66" y="11"/>
                      <a:pt x="85" y="0"/>
                      <a:pt x="84" y="11"/>
                    </a:cubicBezTo>
                    <a:cubicBezTo>
                      <a:pt x="84" y="11"/>
                      <a:pt x="73" y="24"/>
                      <a:pt x="66" y="21"/>
                    </a:cubicBezTo>
                    <a:cubicBezTo>
                      <a:pt x="66" y="21"/>
                      <a:pt x="65" y="39"/>
                      <a:pt x="41" y="36"/>
                    </a:cubicBezTo>
                    <a:cubicBezTo>
                      <a:pt x="41" y="36"/>
                      <a:pt x="42" y="51"/>
                      <a:pt x="11" y="4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6" name="Freeform 394">
                <a:extLst>
                  <a:ext uri="{FF2B5EF4-FFF2-40B4-BE49-F238E27FC236}">
                    <a16:creationId xmlns:a16="http://schemas.microsoft.com/office/drawing/2014/main" id="{41C22C29-E8D6-48B5-A433-41825C8DE7B5}"/>
                  </a:ext>
                </a:extLst>
              </p:cNvPr>
              <p:cNvSpPr>
                <a:spLocks/>
              </p:cNvSpPr>
              <p:nvPr/>
            </p:nvSpPr>
            <p:spPr bwMode="auto">
              <a:xfrm>
                <a:off x="6800" y="3142"/>
                <a:ext cx="7" cy="5"/>
              </a:xfrm>
              <a:custGeom>
                <a:avLst/>
                <a:gdLst>
                  <a:gd name="T0" fmla="*/ 5 w 22"/>
                  <a:gd name="T1" fmla="*/ 12 h 16"/>
                  <a:gd name="T2" fmla="*/ 10 w 22"/>
                  <a:gd name="T3" fmla="*/ 0 h 16"/>
                  <a:gd name="T4" fmla="*/ 5 w 22"/>
                  <a:gd name="T5" fmla="*/ 12 h 16"/>
                </a:gdLst>
                <a:ahLst/>
                <a:cxnLst>
                  <a:cxn ang="0">
                    <a:pos x="T0" y="T1"/>
                  </a:cxn>
                  <a:cxn ang="0">
                    <a:pos x="T2" y="T3"/>
                  </a:cxn>
                  <a:cxn ang="0">
                    <a:pos x="T4" y="T5"/>
                  </a:cxn>
                </a:cxnLst>
                <a:rect l="0" t="0" r="r" b="b"/>
                <a:pathLst>
                  <a:path w="22" h="16">
                    <a:moveTo>
                      <a:pt x="5" y="12"/>
                    </a:moveTo>
                    <a:cubicBezTo>
                      <a:pt x="5" y="12"/>
                      <a:pt x="0" y="0"/>
                      <a:pt x="10" y="0"/>
                    </a:cubicBezTo>
                    <a:cubicBezTo>
                      <a:pt x="10" y="0"/>
                      <a:pt x="22" y="16"/>
                      <a:pt x="5"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7" name="Freeform 395">
                <a:extLst>
                  <a:ext uri="{FF2B5EF4-FFF2-40B4-BE49-F238E27FC236}">
                    <a16:creationId xmlns:a16="http://schemas.microsoft.com/office/drawing/2014/main" id="{46AC801E-1FFF-48EC-9273-481370FB2E8E}"/>
                  </a:ext>
                </a:extLst>
              </p:cNvPr>
              <p:cNvSpPr>
                <a:spLocks/>
              </p:cNvSpPr>
              <p:nvPr/>
            </p:nvSpPr>
            <p:spPr bwMode="auto">
              <a:xfrm>
                <a:off x="6417" y="2701"/>
                <a:ext cx="6" cy="9"/>
              </a:xfrm>
              <a:custGeom>
                <a:avLst/>
                <a:gdLst>
                  <a:gd name="T0" fmla="*/ 4 w 18"/>
                  <a:gd name="T1" fmla="*/ 6 h 26"/>
                  <a:gd name="T2" fmla="*/ 14 w 18"/>
                  <a:gd name="T3" fmla="*/ 20 h 26"/>
                  <a:gd name="T4" fmla="*/ 4 w 18"/>
                  <a:gd name="T5" fmla="*/ 6 h 26"/>
                </a:gdLst>
                <a:ahLst/>
                <a:cxnLst>
                  <a:cxn ang="0">
                    <a:pos x="T0" y="T1"/>
                  </a:cxn>
                  <a:cxn ang="0">
                    <a:pos x="T2" y="T3"/>
                  </a:cxn>
                  <a:cxn ang="0">
                    <a:pos x="T4" y="T5"/>
                  </a:cxn>
                </a:cxnLst>
                <a:rect l="0" t="0" r="r" b="b"/>
                <a:pathLst>
                  <a:path w="18" h="26">
                    <a:moveTo>
                      <a:pt x="4" y="6"/>
                    </a:moveTo>
                    <a:cubicBezTo>
                      <a:pt x="4" y="6"/>
                      <a:pt x="18" y="0"/>
                      <a:pt x="14" y="20"/>
                    </a:cubicBezTo>
                    <a:cubicBezTo>
                      <a:pt x="14" y="20"/>
                      <a:pt x="0" y="26"/>
                      <a:pt x="4"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8" name="Freeform 396">
                <a:extLst>
                  <a:ext uri="{FF2B5EF4-FFF2-40B4-BE49-F238E27FC236}">
                    <a16:creationId xmlns:a16="http://schemas.microsoft.com/office/drawing/2014/main" id="{16F23DEB-8F0B-4CFF-BCB8-DBA2A5D95815}"/>
                  </a:ext>
                </a:extLst>
              </p:cNvPr>
              <p:cNvSpPr>
                <a:spLocks/>
              </p:cNvSpPr>
              <p:nvPr/>
            </p:nvSpPr>
            <p:spPr bwMode="auto">
              <a:xfrm>
                <a:off x="6178" y="2583"/>
                <a:ext cx="5" cy="4"/>
              </a:xfrm>
              <a:custGeom>
                <a:avLst/>
                <a:gdLst>
                  <a:gd name="T0" fmla="*/ 5 w 15"/>
                  <a:gd name="T1" fmla="*/ 10 h 15"/>
                  <a:gd name="T2" fmla="*/ 10 w 15"/>
                  <a:gd name="T3" fmla="*/ 0 h 15"/>
                  <a:gd name="T4" fmla="*/ 10 w 15"/>
                  <a:gd name="T5" fmla="*/ 15 h 15"/>
                  <a:gd name="T6" fmla="*/ 5 w 15"/>
                  <a:gd name="T7" fmla="*/ 10 h 15"/>
                </a:gdLst>
                <a:ahLst/>
                <a:cxnLst>
                  <a:cxn ang="0">
                    <a:pos x="T0" y="T1"/>
                  </a:cxn>
                  <a:cxn ang="0">
                    <a:pos x="T2" y="T3"/>
                  </a:cxn>
                  <a:cxn ang="0">
                    <a:pos x="T4" y="T5"/>
                  </a:cxn>
                  <a:cxn ang="0">
                    <a:pos x="T6" y="T7"/>
                  </a:cxn>
                </a:cxnLst>
                <a:rect l="0" t="0" r="r" b="b"/>
                <a:pathLst>
                  <a:path w="15" h="15">
                    <a:moveTo>
                      <a:pt x="5" y="10"/>
                    </a:moveTo>
                    <a:cubicBezTo>
                      <a:pt x="5" y="10"/>
                      <a:pt x="0" y="0"/>
                      <a:pt x="10" y="0"/>
                    </a:cubicBezTo>
                    <a:cubicBezTo>
                      <a:pt x="10" y="0"/>
                      <a:pt x="15" y="8"/>
                      <a:pt x="10" y="15"/>
                    </a:cubicBezTo>
                    <a:cubicBezTo>
                      <a:pt x="10" y="15"/>
                      <a:pt x="4" y="14"/>
                      <a:pt x="5"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9" name="Freeform 397">
                <a:extLst>
                  <a:ext uri="{FF2B5EF4-FFF2-40B4-BE49-F238E27FC236}">
                    <a16:creationId xmlns:a16="http://schemas.microsoft.com/office/drawing/2014/main" id="{3A78AF9B-3B49-497C-A840-5E0AB5FA26CC}"/>
                  </a:ext>
                </a:extLst>
              </p:cNvPr>
              <p:cNvSpPr>
                <a:spLocks/>
              </p:cNvSpPr>
              <p:nvPr/>
            </p:nvSpPr>
            <p:spPr bwMode="auto">
              <a:xfrm>
                <a:off x="6181" y="2579"/>
                <a:ext cx="4" cy="4"/>
              </a:xfrm>
              <a:custGeom>
                <a:avLst/>
                <a:gdLst>
                  <a:gd name="T0" fmla="*/ 4 w 12"/>
                  <a:gd name="T1" fmla="*/ 11 h 14"/>
                  <a:gd name="T2" fmla="*/ 10 w 12"/>
                  <a:gd name="T3" fmla="*/ 0 h 14"/>
                  <a:gd name="T4" fmla="*/ 4 w 12"/>
                  <a:gd name="T5" fmla="*/ 11 h 14"/>
                </a:gdLst>
                <a:ahLst/>
                <a:cxnLst>
                  <a:cxn ang="0">
                    <a:pos x="T0" y="T1"/>
                  </a:cxn>
                  <a:cxn ang="0">
                    <a:pos x="T2" y="T3"/>
                  </a:cxn>
                  <a:cxn ang="0">
                    <a:pos x="T4" y="T5"/>
                  </a:cxn>
                </a:cxnLst>
                <a:rect l="0" t="0" r="r" b="b"/>
                <a:pathLst>
                  <a:path w="12" h="14">
                    <a:moveTo>
                      <a:pt x="4" y="11"/>
                    </a:moveTo>
                    <a:cubicBezTo>
                      <a:pt x="4" y="11"/>
                      <a:pt x="0" y="0"/>
                      <a:pt x="10" y="0"/>
                    </a:cubicBezTo>
                    <a:cubicBezTo>
                      <a:pt x="10" y="0"/>
                      <a:pt x="12" y="14"/>
                      <a:pt x="4"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0" name="Freeform 398">
                <a:extLst>
                  <a:ext uri="{FF2B5EF4-FFF2-40B4-BE49-F238E27FC236}">
                    <a16:creationId xmlns:a16="http://schemas.microsoft.com/office/drawing/2014/main" id="{38689404-BF3E-4BB1-B8D7-566725ABFF99}"/>
                  </a:ext>
                </a:extLst>
              </p:cNvPr>
              <p:cNvSpPr>
                <a:spLocks/>
              </p:cNvSpPr>
              <p:nvPr/>
            </p:nvSpPr>
            <p:spPr bwMode="auto">
              <a:xfrm>
                <a:off x="6032" y="3495"/>
                <a:ext cx="33" cy="13"/>
              </a:xfrm>
              <a:custGeom>
                <a:avLst/>
                <a:gdLst>
                  <a:gd name="T0" fmla="*/ 19 w 100"/>
                  <a:gd name="T1" fmla="*/ 16 h 39"/>
                  <a:gd name="T2" fmla="*/ 38 w 100"/>
                  <a:gd name="T3" fmla="*/ 13 h 39"/>
                  <a:gd name="T4" fmla="*/ 66 w 100"/>
                  <a:gd name="T5" fmla="*/ 12 h 39"/>
                  <a:gd name="T6" fmla="*/ 81 w 100"/>
                  <a:gd name="T7" fmla="*/ 14 h 39"/>
                  <a:gd name="T8" fmla="*/ 91 w 100"/>
                  <a:gd name="T9" fmla="*/ 17 h 39"/>
                  <a:gd name="T10" fmla="*/ 69 w 100"/>
                  <a:gd name="T11" fmla="*/ 24 h 39"/>
                  <a:gd name="T12" fmla="*/ 60 w 100"/>
                  <a:gd name="T13" fmla="*/ 28 h 39"/>
                  <a:gd name="T14" fmla="*/ 22 w 100"/>
                  <a:gd name="T15" fmla="*/ 30 h 39"/>
                  <a:gd name="T16" fmla="*/ 19 w 100"/>
                  <a:gd name="T17" fmla="*/ 16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0" h="39">
                    <a:moveTo>
                      <a:pt x="19" y="16"/>
                    </a:moveTo>
                    <a:cubicBezTo>
                      <a:pt x="19" y="16"/>
                      <a:pt x="26" y="12"/>
                      <a:pt x="38" y="13"/>
                    </a:cubicBezTo>
                    <a:cubicBezTo>
                      <a:pt x="38" y="13"/>
                      <a:pt x="46" y="0"/>
                      <a:pt x="66" y="12"/>
                    </a:cubicBezTo>
                    <a:cubicBezTo>
                      <a:pt x="66" y="12"/>
                      <a:pt x="75" y="18"/>
                      <a:pt x="81" y="14"/>
                    </a:cubicBezTo>
                    <a:cubicBezTo>
                      <a:pt x="81" y="14"/>
                      <a:pt x="87" y="4"/>
                      <a:pt x="91" y="17"/>
                    </a:cubicBezTo>
                    <a:cubicBezTo>
                      <a:pt x="91" y="17"/>
                      <a:pt x="100" y="24"/>
                      <a:pt x="69" y="24"/>
                    </a:cubicBezTo>
                    <a:cubicBezTo>
                      <a:pt x="60" y="28"/>
                      <a:pt x="60" y="28"/>
                      <a:pt x="60" y="28"/>
                    </a:cubicBezTo>
                    <a:cubicBezTo>
                      <a:pt x="60" y="28"/>
                      <a:pt x="50" y="39"/>
                      <a:pt x="22" y="30"/>
                    </a:cubicBezTo>
                    <a:cubicBezTo>
                      <a:pt x="22" y="30"/>
                      <a:pt x="0" y="23"/>
                      <a:pt x="19"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1" name="Freeform 399">
                <a:extLst>
                  <a:ext uri="{FF2B5EF4-FFF2-40B4-BE49-F238E27FC236}">
                    <a16:creationId xmlns:a16="http://schemas.microsoft.com/office/drawing/2014/main" id="{5A944742-100F-4E12-978C-4A581241F82B}"/>
                  </a:ext>
                </a:extLst>
              </p:cNvPr>
              <p:cNvSpPr>
                <a:spLocks/>
              </p:cNvSpPr>
              <p:nvPr/>
            </p:nvSpPr>
            <p:spPr bwMode="auto">
              <a:xfrm>
                <a:off x="6041" y="3123"/>
                <a:ext cx="7" cy="6"/>
              </a:xfrm>
              <a:custGeom>
                <a:avLst/>
                <a:gdLst>
                  <a:gd name="T0" fmla="*/ 4 w 22"/>
                  <a:gd name="T1" fmla="*/ 14 h 19"/>
                  <a:gd name="T2" fmla="*/ 16 w 22"/>
                  <a:gd name="T3" fmla="*/ 3 h 19"/>
                  <a:gd name="T4" fmla="*/ 4 w 22"/>
                  <a:gd name="T5" fmla="*/ 14 h 19"/>
                </a:gdLst>
                <a:ahLst/>
                <a:cxnLst>
                  <a:cxn ang="0">
                    <a:pos x="T0" y="T1"/>
                  </a:cxn>
                  <a:cxn ang="0">
                    <a:pos x="T2" y="T3"/>
                  </a:cxn>
                  <a:cxn ang="0">
                    <a:pos x="T4" y="T5"/>
                  </a:cxn>
                </a:cxnLst>
                <a:rect l="0" t="0" r="r" b="b"/>
                <a:pathLst>
                  <a:path w="22" h="19">
                    <a:moveTo>
                      <a:pt x="4" y="14"/>
                    </a:moveTo>
                    <a:cubicBezTo>
                      <a:pt x="4" y="14"/>
                      <a:pt x="0" y="0"/>
                      <a:pt x="16" y="3"/>
                    </a:cubicBezTo>
                    <a:cubicBezTo>
                      <a:pt x="16" y="3"/>
                      <a:pt x="22" y="19"/>
                      <a:pt x="4"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2" name="Freeform 400">
                <a:extLst>
                  <a:ext uri="{FF2B5EF4-FFF2-40B4-BE49-F238E27FC236}">
                    <a16:creationId xmlns:a16="http://schemas.microsoft.com/office/drawing/2014/main" id="{3DE6D780-3E1F-421C-ACB9-F8F3992305BB}"/>
                  </a:ext>
                </a:extLst>
              </p:cNvPr>
              <p:cNvSpPr>
                <a:spLocks/>
              </p:cNvSpPr>
              <p:nvPr/>
            </p:nvSpPr>
            <p:spPr bwMode="auto">
              <a:xfrm>
                <a:off x="6080" y="3137"/>
                <a:ext cx="14" cy="11"/>
              </a:xfrm>
              <a:custGeom>
                <a:avLst/>
                <a:gdLst>
                  <a:gd name="T0" fmla="*/ 15 w 43"/>
                  <a:gd name="T1" fmla="*/ 12 h 34"/>
                  <a:gd name="T2" fmla="*/ 39 w 43"/>
                  <a:gd name="T3" fmla="*/ 15 h 34"/>
                  <a:gd name="T4" fmla="*/ 19 w 43"/>
                  <a:gd name="T5" fmla="*/ 18 h 34"/>
                  <a:gd name="T6" fmla="*/ 3 w 43"/>
                  <a:gd name="T7" fmla="*/ 27 h 34"/>
                  <a:gd name="T8" fmla="*/ 15 w 43"/>
                  <a:gd name="T9" fmla="*/ 12 h 34"/>
                </a:gdLst>
                <a:ahLst/>
                <a:cxnLst>
                  <a:cxn ang="0">
                    <a:pos x="T0" y="T1"/>
                  </a:cxn>
                  <a:cxn ang="0">
                    <a:pos x="T2" y="T3"/>
                  </a:cxn>
                  <a:cxn ang="0">
                    <a:pos x="T4" y="T5"/>
                  </a:cxn>
                  <a:cxn ang="0">
                    <a:pos x="T6" y="T7"/>
                  </a:cxn>
                  <a:cxn ang="0">
                    <a:pos x="T8" y="T9"/>
                  </a:cxn>
                </a:cxnLst>
                <a:rect l="0" t="0" r="r" b="b"/>
                <a:pathLst>
                  <a:path w="43" h="34">
                    <a:moveTo>
                      <a:pt x="15" y="12"/>
                    </a:moveTo>
                    <a:cubicBezTo>
                      <a:pt x="15" y="12"/>
                      <a:pt x="43" y="0"/>
                      <a:pt x="39" y="15"/>
                    </a:cubicBezTo>
                    <a:cubicBezTo>
                      <a:pt x="39" y="15"/>
                      <a:pt x="37" y="19"/>
                      <a:pt x="19" y="18"/>
                    </a:cubicBezTo>
                    <a:cubicBezTo>
                      <a:pt x="19" y="18"/>
                      <a:pt x="18" y="34"/>
                      <a:pt x="3" y="27"/>
                    </a:cubicBezTo>
                    <a:cubicBezTo>
                      <a:pt x="3" y="27"/>
                      <a:pt x="0" y="14"/>
                      <a:pt x="15"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3" name="Freeform 401">
                <a:extLst>
                  <a:ext uri="{FF2B5EF4-FFF2-40B4-BE49-F238E27FC236}">
                    <a16:creationId xmlns:a16="http://schemas.microsoft.com/office/drawing/2014/main" id="{863EB5EB-71F6-4441-AB4F-BD7C5A10B7CE}"/>
                  </a:ext>
                </a:extLst>
              </p:cNvPr>
              <p:cNvSpPr>
                <a:spLocks/>
              </p:cNvSpPr>
              <p:nvPr/>
            </p:nvSpPr>
            <p:spPr bwMode="auto">
              <a:xfrm>
                <a:off x="6029" y="3088"/>
                <a:ext cx="17" cy="13"/>
              </a:xfrm>
              <a:custGeom>
                <a:avLst/>
                <a:gdLst>
                  <a:gd name="T0" fmla="*/ 19 w 50"/>
                  <a:gd name="T1" fmla="*/ 36 h 41"/>
                  <a:gd name="T2" fmla="*/ 15 w 50"/>
                  <a:gd name="T3" fmla="*/ 5 h 41"/>
                  <a:gd name="T4" fmla="*/ 31 w 50"/>
                  <a:gd name="T5" fmla="*/ 20 h 41"/>
                  <a:gd name="T6" fmla="*/ 32 w 50"/>
                  <a:gd name="T7" fmla="*/ 31 h 41"/>
                  <a:gd name="T8" fmla="*/ 39 w 50"/>
                  <a:gd name="T9" fmla="*/ 41 h 41"/>
                  <a:gd name="T10" fmla="*/ 19 w 50"/>
                  <a:gd name="T11" fmla="*/ 36 h 41"/>
                </a:gdLst>
                <a:ahLst/>
                <a:cxnLst>
                  <a:cxn ang="0">
                    <a:pos x="T0" y="T1"/>
                  </a:cxn>
                  <a:cxn ang="0">
                    <a:pos x="T2" y="T3"/>
                  </a:cxn>
                  <a:cxn ang="0">
                    <a:pos x="T4" y="T5"/>
                  </a:cxn>
                  <a:cxn ang="0">
                    <a:pos x="T6" y="T7"/>
                  </a:cxn>
                  <a:cxn ang="0">
                    <a:pos x="T8" y="T9"/>
                  </a:cxn>
                  <a:cxn ang="0">
                    <a:pos x="T10" y="T11"/>
                  </a:cxn>
                </a:cxnLst>
                <a:rect l="0" t="0" r="r" b="b"/>
                <a:pathLst>
                  <a:path w="50" h="41">
                    <a:moveTo>
                      <a:pt x="19" y="36"/>
                    </a:moveTo>
                    <a:cubicBezTo>
                      <a:pt x="19" y="36"/>
                      <a:pt x="0" y="32"/>
                      <a:pt x="15" y="5"/>
                    </a:cubicBezTo>
                    <a:cubicBezTo>
                      <a:pt x="15" y="5"/>
                      <a:pt x="30" y="0"/>
                      <a:pt x="31" y="20"/>
                    </a:cubicBezTo>
                    <a:cubicBezTo>
                      <a:pt x="31" y="20"/>
                      <a:pt x="21" y="31"/>
                      <a:pt x="32" y="31"/>
                    </a:cubicBezTo>
                    <a:cubicBezTo>
                      <a:pt x="32" y="31"/>
                      <a:pt x="50" y="31"/>
                      <a:pt x="39" y="41"/>
                    </a:cubicBezTo>
                    <a:cubicBezTo>
                      <a:pt x="39" y="41"/>
                      <a:pt x="24" y="41"/>
                      <a:pt x="19"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4" name="Freeform 402">
                <a:extLst>
                  <a:ext uri="{FF2B5EF4-FFF2-40B4-BE49-F238E27FC236}">
                    <a16:creationId xmlns:a16="http://schemas.microsoft.com/office/drawing/2014/main" id="{2182FE5E-1E96-4C40-9F20-735EB31194D6}"/>
                  </a:ext>
                </a:extLst>
              </p:cNvPr>
              <p:cNvSpPr>
                <a:spLocks/>
              </p:cNvSpPr>
              <p:nvPr/>
            </p:nvSpPr>
            <p:spPr bwMode="auto">
              <a:xfrm>
                <a:off x="6023" y="3049"/>
                <a:ext cx="8" cy="4"/>
              </a:xfrm>
              <a:custGeom>
                <a:avLst/>
                <a:gdLst>
                  <a:gd name="T0" fmla="*/ 7 w 25"/>
                  <a:gd name="T1" fmla="*/ 13 h 13"/>
                  <a:gd name="T2" fmla="*/ 17 w 25"/>
                  <a:gd name="T3" fmla="*/ 1 h 13"/>
                  <a:gd name="T4" fmla="*/ 7 w 25"/>
                  <a:gd name="T5" fmla="*/ 13 h 13"/>
                </a:gdLst>
                <a:ahLst/>
                <a:cxnLst>
                  <a:cxn ang="0">
                    <a:pos x="T0" y="T1"/>
                  </a:cxn>
                  <a:cxn ang="0">
                    <a:pos x="T2" y="T3"/>
                  </a:cxn>
                  <a:cxn ang="0">
                    <a:pos x="T4" y="T5"/>
                  </a:cxn>
                </a:cxnLst>
                <a:rect l="0" t="0" r="r" b="b"/>
                <a:pathLst>
                  <a:path w="25" h="13">
                    <a:moveTo>
                      <a:pt x="7" y="13"/>
                    </a:moveTo>
                    <a:cubicBezTo>
                      <a:pt x="7" y="13"/>
                      <a:pt x="0" y="0"/>
                      <a:pt x="17" y="1"/>
                    </a:cubicBezTo>
                    <a:cubicBezTo>
                      <a:pt x="17" y="1"/>
                      <a:pt x="25" y="12"/>
                      <a:pt x="7"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5" name="Freeform 403">
                <a:extLst>
                  <a:ext uri="{FF2B5EF4-FFF2-40B4-BE49-F238E27FC236}">
                    <a16:creationId xmlns:a16="http://schemas.microsoft.com/office/drawing/2014/main" id="{E6DF21F2-75FD-4575-9366-56A94F5BF612}"/>
                  </a:ext>
                </a:extLst>
              </p:cNvPr>
              <p:cNvSpPr>
                <a:spLocks/>
              </p:cNvSpPr>
              <p:nvPr/>
            </p:nvSpPr>
            <p:spPr bwMode="auto">
              <a:xfrm>
                <a:off x="6132" y="3021"/>
                <a:ext cx="8" cy="4"/>
              </a:xfrm>
              <a:custGeom>
                <a:avLst/>
                <a:gdLst>
                  <a:gd name="T0" fmla="*/ 8 w 26"/>
                  <a:gd name="T1" fmla="*/ 12 h 12"/>
                  <a:gd name="T2" fmla="*/ 19 w 26"/>
                  <a:gd name="T3" fmla="*/ 3 h 12"/>
                  <a:gd name="T4" fmla="*/ 8 w 26"/>
                  <a:gd name="T5" fmla="*/ 12 h 12"/>
                </a:gdLst>
                <a:ahLst/>
                <a:cxnLst>
                  <a:cxn ang="0">
                    <a:pos x="T0" y="T1"/>
                  </a:cxn>
                  <a:cxn ang="0">
                    <a:pos x="T2" y="T3"/>
                  </a:cxn>
                  <a:cxn ang="0">
                    <a:pos x="T4" y="T5"/>
                  </a:cxn>
                </a:cxnLst>
                <a:rect l="0" t="0" r="r" b="b"/>
                <a:pathLst>
                  <a:path w="26" h="12">
                    <a:moveTo>
                      <a:pt x="8" y="12"/>
                    </a:moveTo>
                    <a:cubicBezTo>
                      <a:pt x="8" y="12"/>
                      <a:pt x="0" y="0"/>
                      <a:pt x="19" y="3"/>
                    </a:cubicBezTo>
                    <a:cubicBezTo>
                      <a:pt x="19" y="3"/>
                      <a:pt x="26" y="12"/>
                      <a:pt x="8"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6" name="Freeform 404">
                <a:extLst>
                  <a:ext uri="{FF2B5EF4-FFF2-40B4-BE49-F238E27FC236}">
                    <a16:creationId xmlns:a16="http://schemas.microsoft.com/office/drawing/2014/main" id="{CED5EC3C-2135-49BA-8678-9860C01E733D}"/>
                  </a:ext>
                </a:extLst>
              </p:cNvPr>
              <p:cNvSpPr>
                <a:spLocks/>
              </p:cNvSpPr>
              <p:nvPr/>
            </p:nvSpPr>
            <p:spPr bwMode="auto">
              <a:xfrm>
                <a:off x="5987" y="2931"/>
                <a:ext cx="20" cy="32"/>
              </a:xfrm>
              <a:custGeom>
                <a:avLst/>
                <a:gdLst>
                  <a:gd name="T0" fmla="*/ 34 w 59"/>
                  <a:gd name="T1" fmla="*/ 16 h 97"/>
                  <a:gd name="T2" fmla="*/ 46 w 59"/>
                  <a:gd name="T3" fmla="*/ 18 h 97"/>
                  <a:gd name="T4" fmla="*/ 47 w 59"/>
                  <a:gd name="T5" fmla="*/ 31 h 97"/>
                  <a:gd name="T6" fmla="*/ 46 w 59"/>
                  <a:gd name="T7" fmla="*/ 42 h 97"/>
                  <a:gd name="T8" fmla="*/ 50 w 59"/>
                  <a:gd name="T9" fmla="*/ 66 h 97"/>
                  <a:gd name="T10" fmla="*/ 36 w 59"/>
                  <a:gd name="T11" fmla="*/ 64 h 97"/>
                  <a:gd name="T12" fmla="*/ 30 w 59"/>
                  <a:gd name="T13" fmla="*/ 68 h 97"/>
                  <a:gd name="T14" fmla="*/ 30 w 59"/>
                  <a:gd name="T15" fmla="*/ 81 h 97"/>
                  <a:gd name="T16" fmla="*/ 18 w 59"/>
                  <a:gd name="T17" fmla="*/ 94 h 97"/>
                  <a:gd name="T18" fmla="*/ 17 w 59"/>
                  <a:gd name="T19" fmla="*/ 76 h 97"/>
                  <a:gd name="T20" fmla="*/ 24 w 59"/>
                  <a:gd name="T21" fmla="*/ 54 h 97"/>
                  <a:gd name="T22" fmla="*/ 20 w 59"/>
                  <a:gd name="T23" fmla="*/ 50 h 97"/>
                  <a:gd name="T24" fmla="*/ 25 w 59"/>
                  <a:gd name="T25" fmla="*/ 42 h 97"/>
                  <a:gd name="T26" fmla="*/ 26 w 59"/>
                  <a:gd name="T27" fmla="*/ 35 h 97"/>
                  <a:gd name="T28" fmla="*/ 30 w 59"/>
                  <a:gd name="T29" fmla="*/ 23 h 97"/>
                  <a:gd name="T30" fmla="*/ 34 w 59"/>
                  <a:gd name="T31" fmla="*/ 16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9" h="97">
                    <a:moveTo>
                      <a:pt x="34" y="16"/>
                    </a:moveTo>
                    <a:cubicBezTo>
                      <a:pt x="34" y="16"/>
                      <a:pt x="36" y="0"/>
                      <a:pt x="46" y="18"/>
                    </a:cubicBezTo>
                    <a:cubicBezTo>
                      <a:pt x="46" y="18"/>
                      <a:pt x="57" y="29"/>
                      <a:pt x="47" y="31"/>
                    </a:cubicBezTo>
                    <a:cubicBezTo>
                      <a:pt x="46" y="42"/>
                      <a:pt x="46" y="42"/>
                      <a:pt x="46" y="42"/>
                    </a:cubicBezTo>
                    <a:cubicBezTo>
                      <a:pt x="46" y="42"/>
                      <a:pt x="59" y="50"/>
                      <a:pt x="50" y="66"/>
                    </a:cubicBezTo>
                    <a:cubicBezTo>
                      <a:pt x="50" y="66"/>
                      <a:pt x="39" y="75"/>
                      <a:pt x="36" y="64"/>
                    </a:cubicBezTo>
                    <a:cubicBezTo>
                      <a:pt x="36" y="64"/>
                      <a:pt x="21" y="64"/>
                      <a:pt x="30" y="68"/>
                    </a:cubicBezTo>
                    <a:cubicBezTo>
                      <a:pt x="30" y="68"/>
                      <a:pt x="45" y="81"/>
                      <a:pt x="30" y="81"/>
                    </a:cubicBezTo>
                    <a:cubicBezTo>
                      <a:pt x="30" y="81"/>
                      <a:pt x="36" y="97"/>
                      <a:pt x="18" y="94"/>
                    </a:cubicBezTo>
                    <a:cubicBezTo>
                      <a:pt x="18" y="94"/>
                      <a:pt x="0" y="85"/>
                      <a:pt x="17" y="76"/>
                    </a:cubicBezTo>
                    <a:cubicBezTo>
                      <a:pt x="17" y="76"/>
                      <a:pt x="17" y="53"/>
                      <a:pt x="24" y="54"/>
                    </a:cubicBezTo>
                    <a:cubicBezTo>
                      <a:pt x="24" y="54"/>
                      <a:pt x="27" y="51"/>
                      <a:pt x="20" y="50"/>
                    </a:cubicBezTo>
                    <a:cubicBezTo>
                      <a:pt x="20" y="50"/>
                      <a:pt x="10" y="42"/>
                      <a:pt x="25" y="42"/>
                    </a:cubicBezTo>
                    <a:cubicBezTo>
                      <a:pt x="26" y="35"/>
                      <a:pt x="26" y="35"/>
                      <a:pt x="26" y="35"/>
                    </a:cubicBezTo>
                    <a:cubicBezTo>
                      <a:pt x="26" y="35"/>
                      <a:pt x="15" y="26"/>
                      <a:pt x="30" y="23"/>
                    </a:cubicBezTo>
                    <a:lnTo>
                      <a:pt x="34"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7" name="Freeform 405">
                <a:extLst>
                  <a:ext uri="{FF2B5EF4-FFF2-40B4-BE49-F238E27FC236}">
                    <a16:creationId xmlns:a16="http://schemas.microsoft.com/office/drawing/2014/main" id="{657618CA-2A5B-4310-9390-93C3A56E9C33}"/>
                  </a:ext>
                </a:extLst>
              </p:cNvPr>
              <p:cNvSpPr>
                <a:spLocks/>
              </p:cNvSpPr>
              <p:nvPr/>
            </p:nvSpPr>
            <p:spPr bwMode="auto">
              <a:xfrm>
                <a:off x="5996" y="2881"/>
                <a:ext cx="8" cy="4"/>
              </a:xfrm>
              <a:custGeom>
                <a:avLst/>
                <a:gdLst>
                  <a:gd name="T0" fmla="*/ 10 w 22"/>
                  <a:gd name="T1" fmla="*/ 9 h 11"/>
                  <a:gd name="T2" fmla="*/ 16 w 22"/>
                  <a:gd name="T3" fmla="*/ 0 h 11"/>
                  <a:gd name="T4" fmla="*/ 10 w 22"/>
                  <a:gd name="T5" fmla="*/ 9 h 11"/>
                </a:gdLst>
                <a:ahLst/>
                <a:cxnLst>
                  <a:cxn ang="0">
                    <a:pos x="T0" y="T1"/>
                  </a:cxn>
                  <a:cxn ang="0">
                    <a:pos x="T2" y="T3"/>
                  </a:cxn>
                  <a:cxn ang="0">
                    <a:pos x="T4" y="T5"/>
                  </a:cxn>
                </a:cxnLst>
                <a:rect l="0" t="0" r="r" b="b"/>
                <a:pathLst>
                  <a:path w="22" h="11">
                    <a:moveTo>
                      <a:pt x="10" y="9"/>
                    </a:moveTo>
                    <a:cubicBezTo>
                      <a:pt x="10" y="9"/>
                      <a:pt x="0" y="0"/>
                      <a:pt x="16" y="0"/>
                    </a:cubicBezTo>
                    <a:cubicBezTo>
                      <a:pt x="16" y="0"/>
                      <a:pt x="22" y="11"/>
                      <a:pt x="10"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8" name="Freeform 406">
                <a:extLst>
                  <a:ext uri="{FF2B5EF4-FFF2-40B4-BE49-F238E27FC236}">
                    <a16:creationId xmlns:a16="http://schemas.microsoft.com/office/drawing/2014/main" id="{E25125B8-9C01-47D6-B8B2-C1B84381DA60}"/>
                  </a:ext>
                </a:extLst>
              </p:cNvPr>
              <p:cNvSpPr>
                <a:spLocks/>
              </p:cNvSpPr>
              <p:nvPr/>
            </p:nvSpPr>
            <p:spPr bwMode="auto">
              <a:xfrm>
                <a:off x="6004" y="2849"/>
                <a:ext cx="4" cy="7"/>
              </a:xfrm>
              <a:custGeom>
                <a:avLst/>
                <a:gdLst>
                  <a:gd name="T0" fmla="*/ 3 w 14"/>
                  <a:gd name="T1" fmla="*/ 17 h 20"/>
                  <a:gd name="T2" fmla="*/ 14 w 14"/>
                  <a:gd name="T3" fmla="*/ 6 h 20"/>
                  <a:gd name="T4" fmla="*/ 3 w 14"/>
                  <a:gd name="T5" fmla="*/ 17 h 20"/>
                </a:gdLst>
                <a:ahLst/>
                <a:cxnLst>
                  <a:cxn ang="0">
                    <a:pos x="T0" y="T1"/>
                  </a:cxn>
                  <a:cxn ang="0">
                    <a:pos x="T2" y="T3"/>
                  </a:cxn>
                  <a:cxn ang="0">
                    <a:pos x="T4" y="T5"/>
                  </a:cxn>
                </a:cxnLst>
                <a:rect l="0" t="0" r="r" b="b"/>
                <a:pathLst>
                  <a:path w="14" h="20">
                    <a:moveTo>
                      <a:pt x="3" y="17"/>
                    </a:moveTo>
                    <a:cubicBezTo>
                      <a:pt x="3" y="17"/>
                      <a:pt x="0" y="0"/>
                      <a:pt x="14" y="6"/>
                    </a:cubicBezTo>
                    <a:cubicBezTo>
                      <a:pt x="14" y="6"/>
                      <a:pt x="13" y="20"/>
                      <a:pt x="3"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9" name="Freeform 407">
                <a:extLst>
                  <a:ext uri="{FF2B5EF4-FFF2-40B4-BE49-F238E27FC236}">
                    <a16:creationId xmlns:a16="http://schemas.microsoft.com/office/drawing/2014/main" id="{07067F48-5910-4362-82C3-835803C70D53}"/>
                  </a:ext>
                </a:extLst>
              </p:cNvPr>
              <p:cNvSpPr>
                <a:spLocks/>
              </p:cNvSpPr>
              <p:nvPr/>
            </p:nvSpPr>
            <p:spPr bwMode="auto">
              <a:xfrm>
                <a:off x="6010" y="2859"/>
                <a:ext cx="3" cy="7"/>
              </a:xfrm>
              <a:custGeom>
                <a:avLst/>
                <a:gdLst>
                  <a:gd name="T0" fmla="*/ 5 w 11"/>
                  <a:gd name="T1" fmla="*/ 12 h 21"/>
                  <a:gd name="T2" fmla="*/ 11 w 11"/>
                  <a:gd name="T3" fmla="*/ 3 h 21"/>
                  <a:gd name="T4" fmla="*/ 5 w 11"/>
                  <a:gd name="T5" fmla="*/ 12 h 21"/>
                </a:gdLst>
                <a:ahLst/>
                <a:cxnLst>
                  <a:cxn ang="0">
                    <a:pos x="T0" y="T1"/>
                  </a:cxn>
                  <a:cxn ang="0">
                    <a:pos x="T2" y="T3"/>
                  </a:cxn>
                  <a:cxn ang="0">
                    <a:pos x="T4" y="T5"/>
                  </a:cxn>
                </a:cxnLst>
                <a:rect l="0" t="0" r="r" b="b"/>
                <a:pathLst>
                  <a:path w="11" h="21">
                    <a:moveTo>
                      <a:pt x="5" y="12"/>
                    </a:moveTo>
                    <a:cubicBezTo>
                      <a:pt x="5" y="12"/>
                      <a:pt x="0" y="0"/>
                      <a:pt x="11" y="3"/>
                    </a:cubicBezTo>
                    <a:cubicBezTo>
                      <a:pt x="11" y="3"/>
                      <a:pt x="10" y="21"/>
                      <a:pt x="5"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0" name="Freeform 408">
                <a:extLst>
                  <a:ext uri="{FF2B5EF4-FFF2-40B4-BE49-F238E27FC236}">
                    <a16:creationId xmlns:a16="http://schemas.microsoft.com/office/drawing/2014/main" id="{4C9268B9-E4A3-47B8-ABD9-57015A0E54DD}"/>
                  </a:ext>
                </a:extLst>
              </p:cNvPr>
              <p:cNvSpPr>
                <a:spLocks/>
              </p:cNvSpPr>
              <p:nvPr/>
            </p:nvSpPr>
            <p:spPr bwMode="auto">
              <a:xfrm>
                <a:off x="6015" y="2863"/>
                <a:ext cx="30" cy="7"/>
              </a:xfrm>
              <a:custGeom>
                <a:avLst/>
                <a:gdLst>
                  <a:gd name="T0" fmla="*/ 7 w 90"/>
                  <a:gd name="T1" fmla="*/ 11 h 24"/>
                  <a:gd name="T2" fmla="*/ 9 w 90"/>
                  <a:gd name="T3" fmla="*/ 3 h 24"/>
                  <a:gd name="T4" fmla="*/ 47 w 90"/>
                  <a:gd name="T5" fmla="*/ 9 h 24"/>
                  <a:gd name="T6" fmla="*/ 72 w 90"/>
                  <a:gd name="T7" fmla="*/ 15 h 24"/>
                  <a:gd name="T8" fmla="*/ 35 w 90"/>
                  <a:gd name="T9" fmla="*/ 16 h 24"/>
                  <a:gd name="T10" fmla="*/ 7 w 90"/>
                  <a:gd name="T11" fmla="*/ 11 h 24"/>
                </a:gdLst>
                <a:ahLst/>
                <a:cxnLst>
                  <a:cxn ang="0">
                    <a:pos x="T0" y="T1"/>
                  </a:cxn>
                  <a:cxn ang="0">
                    <a:pos x="T2" y="T3"/>
                  </a:cxn>
                  <a:cxn ang="0">
                    <a:pos x="T4" y="T5"/>
                  </a:cxn>
                  <a:cxn ang="0">
                    <a:pos x="T6" y="T7"/>
                  </a:cxn>
                  <a:cxn ang="0">
                    <a:pos x="T8" y="T9"/>
                  </a:cxn>
                  <a:cxn ang="0">
                    <a:pos x="T10" y="T11"/>
                  </a:cxn>
                </a:cxnLst>
                <a:rect l="0" t="0" r="r" b="b"/>
                <a:pathLst>
                  <a:path w="90" h="24">
                    <a:moveTo>
                      <a:pt x="7" y="11"/>
                    </a:moveTo>
                    <a:cubicBezTo>
                      <a:pt x="7" y="11"/>
                      <a:pt x="0" y="3"/>
                      <a:pt x="9" y="3"/>
                    </a:cubicBezTo>
                    <a:cubicBezTo>
                      <a:pt x="9" y="3"/>
                      <a:pt x="45" y="0"/>
                      <a:pt x="47" y="9"/>
                    </a:cubicBezTo>
                    <a:cubicBezTo>
                      <a:pt x="47" y="9"/>
                      <a:pt x="90" y="5"/>
                      <a:pt x="72" y="15"/>
                    </a:cubicBezTo>
                    <a:cubicBezTo>
                      <a:pt x="72" y="15"/>
                      <a:pt x="60" y="24"/>
                      <a:pt x="35" y="16"/>
                    </a:cubicBezTo>
                    <a:cubicBezTo>
                      <a:pt x="35" y="16"/>
                      <a:pt x="19" y="9"/>
                      <a:pt x="7"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1" name="Freeform 409">
                <a:extLst>
                  <a:ext uri="{FF2B5EF4-FFF2-40B4-BE49-F238E27FC236}">
                    <a16:creationId xmlns:a16="http://schemas.microsoft.com/office/drawing/2014/main" id="{6735479D-1720-4844-B94F-DD78496B61BE}"/>
                  </a:ext>
                </a:extLst>
              </p:cNvPr>
              <p:cNvSpPr>
                <a:spLocks/>
              </p:cNvSpPr>
              <p:nvPr/>
            </p:nvSpPr>
            <p:spPr bwMode="auto">
              <a:xfrm>
                <a:off x="6010" y="2846"/>
                <a:ext cx="24" cy="13"/>
              </a:xfrm>
              <a:custGeom>
                <a:avLst/>
                <a:gdLst>
                  <a:gd name="T0" fmla="*/ 19 w 73"/>
                  <a:gd name="T1" fmla="*/ 11 h 40"/>
                  <a:gd name="T2" fmla="*/ 29 w 73"/>
                  <a:gd name="T3" fmla="*/ 0 h 40"/>
                  <a:gd name="T4" fmla="*/ 54 w 73"/>
                  <a:gd name="T5" fmla="*/ 20 h 40"/>
                  <a:gd name="T6" fmla="*/ 56 w 73"/>
                  <a:gd name="T7" fmla="*/ 38 h 40"/>
                  <a:gd name="T8" fmla="*/ 38 w 73"/>
                  <a:gd name="T9" fmla="*/ 13 h 40"/>
                  <a:gd name="T10" fmla="*/ 31 w 73"/>
                  <a:gd name="T11" fmla="*/ 11 h 40"/>
                  <a:gd name="T12" fmla="*/ 19 w 73"/>
                  <a:gd name="T13" fmla="*/ 11 h 40"/>
                </a:gdLst>
                <a:ahLst/>
                <a:cxnLst>
                  <a:cxn ang="0">
                    <a:pos x="T0" y="T1"/>
                  </a:cxn>
                  <a:cxn ang="0">
                    <a:pos x="T2" y="T3"/>
                  </a:cxn>
                  <a:cxn ang="0">
                    <a:pos x="T4" y="T5"/>
                  </a:cxn>
                  <a:cxn ang="0">
                    <a:pos x="T6" y="T7"/>
                  </a:cxn>
                  <a:cxn ang="0">
                    <a:pos x="T8" y="T9"/>
                  </a:cxn>
                  <a:cxn ang="0">
                    <a:pos x="T10" y="T11"/>
                  </a:cxn>
                  <a:cxn ang="0">
                    <a:pos x="T12" y="T13"/>
                  </a:cxn>
                </a:cxnLst>
                <a:rect l="0" t="0" r="r" b="b"/>
                <a:pathLst>
                  <a:path w="73" h="40">
                    <a:moveTo>
                      <a:pt x="19" y="11"/>
                    </a:moveTo>
                    <a:cubicBezTo>
                      <a:pt x="17" y="9"/>
                      <a:pt x="0" y="0"/>
                      <a:pt x="29" y="0"/>
                    </a:cubicBezTo>
                    <a:cubicBezTo>
                      <a:pt x="29" y="0"/>
                      <a:pt x="49" y="2"/>
                      <a:pt x="54" y="20"/>
                    </a:cubicBezTo>
                    <a:cubicBezTo>
                      <a:pt x="54" y="20"/>
                      <a:pt x="73" y="28"/>
                      <a:pt x="56" y="38"/>
                    </a:cubicBezTo>
                    <a:cubicBezTo>
                      <a:pt x="56" y="38"/>
                      <a:pt x="31" y="40"/>
                      <a:pt x="38" y="13"/>
                    </a:cubicBezTo>
                    <a:cubicBezTo>
                      <a:pt x="31" y="11"/>
                      <a:pt x="31" y="11"/>
                      <a:pt x="31" y="11"/>
                    </a:cubicBezTo>
                    <a:cubicBezTo>
                      <a:pt x="31" y="11"/>
                      <a:pt x="27" y="22"/>
                      <a:pt x="19"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2" name="Freeform 410">
                <a:extLst>
                  <a:ext uri="{FF2B5EF4-FFF2-40B4-BE49-F238E27FC236}">
                    <a16:creationId xmlns:a16="http://schemas.microsoft.com/office/drawing/2014/main" id="{0AD1F38E-43ED-4829-966F-8BB50EB0BAF6}"/>
                  </a:ext>
                </a:extLst>
              </p:cNvPr>
              <p:cNvSpPr>
                <a:spLocks/>
              </p:cNvSpPr>
              <p:nvPr/>
            </p:nvSpPr>
            <p:spPr bwMode="auto">
              <a:xfrm>
                <a:off x="5879" y="2984"/>
                <a:ext cx="13" cy="4"/>
              </a:xfrm>
              <a:custGeom>
                <a:avLst/>
                <a:gdLst>
                  <a:gd name="T0" fmla="*/ 5 w 42"/>
                  <a:gd name="T1" fmla="*/ 8 h 10"/>
                  <a:gd name="T2" fmla="*/ 20 w 42"/>
                  <a:gd name="T3" fmla="*/ 1 h 10"/>
                  <a:gd name="T4" fmla="*/ 5 w 42"/>
                  <a:gd name="T5" fmla="*/ 8 h 10"/>
                </a:gdLst>
                <a:ahLst/>
                <a:cxnLst>
                  <a:cxn ang="0">
                    <a:pos x="T0" y="T1"/>
                  </a:cxn>
                  <a:cxn ang="0">
                    <a:pos x="T2" y="T3"/>
                  </a:cxn>
                  <a:cxn ang="0">
                    <a:pos x="T4" y="T5"/>
                  </a:cxn>
                </a:cxnLst>
                <a:rect l="0" t="0" r="r" b="b"/>
                <a:pathLst>
                  <a:path w="42" h="10">
                    <a:moveTo>
                      <a:pt x="5" y="8"/>
                    </a:moveTo>
                    <a:cubicBezTo>
                      <a:pt x="5" y="8"/>
                      <a:pt x="0" y="0"/>
                      <a:pt x="20" y="1"/>
                    </a:cubicBezTo>
                    <a:cubicBezTo>
                      <a:pt x="20" y="1"/>
                      <a:pt x="42" y="10"/>
                      <a:pt x="5"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3" name="Freeform 411">
                <a:extLst>
                  <a:ext uri="{FF2B5EF4-FFF2-40B4-BE49-F238E27FC236}">
                    <a16:creationId xmlns:a16="http://schemas.microsoft.com/office/drawing/2014/main" id="{7D9725A5-EB81-43E0-9A06-2182A55C286C}"/>
                  </a:ext>
                </a:extLst>
              </p:cNvPr>
              <p:cNvSpPr>
                <a:spLocks/>
              </p:cNvSpPr>
              <p:nvPr/>
            </p:nvSpPr>
            <p:spPr bwMode="auto">
              <a:xfrm>
                <a:off x="5898" y="2986"/>
                <a:ext cx="6" cy="4"/>
              </a:xfrm>
              <a:custGeom>
                <a:avLst/>
                <a:gdLst>
                  <a:gd name="T0" fmla="*/ 4 w 16"/>
                  <a:gd name="T1" fmla="*/ 9 h 12"/>
                  <a:gd name="T2" fmla="*/ 11 w 16"/>
                  <a:gd name="T3" fmla="*/ 0 h 12"/>
                  <a:gd name="T4" fmla="*/ 4 w 16"/>
                  <a:gd name="T5" fmla="*/ 9 h 12"/>
                </a:gdLst>
                <a:ahLst/>
                <a:cxnLst>
                  <a:cxn ang="0">
                    <a:pos x="T0" y="T1"/>
                  </a:cxn>
                  <a:cxn ang="0">
                    <a:pos x="T2" y="T3"/>
                  </a:cxn>
                  <a:cxn ang="0">
                    <a:pos x="T4" y="T5"/>
                  </a:cxn>
                </a:cxnLst>
                <a:rect l="0" t="0" r="r" b="b"/>
                <a:pathLst>
                  <a:path w="16" h="12">
                    <a:moveTo>
                      <a:pt x="4" y="9"/>
                    </a:moveTo>
                    <a:cubicBezTo>
                      <a:pt x="4" y="9"/>
                      <a:pt x="0" y="1"/>
                      <a:pt x="11" y="0"/>
                    </a:cubicBezTo>
                    <a:cubicBezTo>
                      <a:pt x="11" y="0"/>
                      <a:pt x="16" y="12"/>
                      <a:pt x="4"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4" name="Freeform 412">
                <a:extLst>
                  <a:ext uri="{FF2B5EF4-FFF2-40B4-BE49-F238E27FC236}">
                    <a16:creationId xmlns:a16="http://schemas.microsoft.com/office/drawing/2014/main" id="{484EF77A-7B14-4EA5-98CF-36D07CDEC42E}"/>
                  </a:ext>
                </a:extLst>
              </p:cNvPr>
              <p:cNvSpPr>
                <a:spLocks/>
              </p:cNvSpPr>
              <p:nvPr/>
            </p:nvSpPr>
            <p:spPr bwMode="auto">
              <a:xfrm>
                <a:off x="5892" y="2965"/>
                <a:ext cx="6" cy="6"/>
              </a:xfrm>
              <a:custGeom>
                <a:avLst/>
                <a:gdLst>
                  <a:gd name="T0" fmla="*/ 4 w 17"/>
                  <a:gd name="T1" fmla="*/ 11 h 17"/>
                  <a:gd name="T2" fmla="*/ 12 w 17"/>
                  <a:gd name="T3" fmla="*/ 0 h 17"/>
                  <a:gd name="T4" fmla="*/ 4 w 17"/>
                  <a:gd name="T5" fmla="*/ 11 h 17"/>
                </a:gdLst>
                <a:ahLst/>
                <a:cxnLst>
                  <a:cxn ang="0">
                    <a:pos x="T0" y="T1"/>
                  </a:cxn>
                  <a:cxn ang="0">
                    <a:pos x="T2" y="T3"/>
                  </a:cxn>
                  <a:cxn ang="0">
                    <a:pos x="T4" y="T5"/>
                  </a:cxn>
                </a:cxnLst>
                <a:rect l="0" t="0" r="r" b="b"/>
                <a:pathLst>
                  <a:path w="17" h="17">
                    <a:moveTo>
                      <a:pt x="4" y="11"/>
                    </a:moveTo>
                    <a:cubicBezTo>
                      <a:pt x="4" y="11"/>
                      <a:pt x="0" y="0"/>
                      <a:pt x="12" y="0"/>
                    </a:cubicBezTo>
                    <a:cubicBezTo>
                      <a:pt x="12" y="0"/>
                      <a:pt x="17" y="17"/>
                      <a:pt x="4"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5" name="Freeform 413">
                <a:extLst>
                  <a:ext uri="{FF2B5EF4-FFF2-40B4-BE49-F238E27FC236}">
                    <a16:creationId xmlns:a16="http://schemas.microsoft.com/office/drawing/2014/main" id="{6BFC9988-3204-4A29-AA15-52D69F9B7826}"/>
                  </a:ext>
                </a:extLst>
              </p:cNvPr>
              <p:cNvSpPr>
                <a:spLocks/>
              </p:cNvSpPr>
              <p:nvPr/>
            </p:nvSpPr>
            <p:spPr bwMode="auto">
              <a:xfrm>
                <a:off x="5910" y="2976"/>
                <a:ext cx="9" cy="8"/>
              </a:xfrm>
              <a:custGeom>
                <a:avLst/>
                <a:gdLst>
                  <a:gd name="T0" fmla="*/ 9 w 26"/>
                  <a:gd name="T1" fmla="*/ 22 h 24"/>
                  <a:gd name="T2" fmla="*/ 22 w 26"/>
                  <a:gd name="T3" fmla="*/ 5 h 24"/>
                  <a:gd name="T4" fmla="*/ 9 w 26"/>
                  <a:gd name="T5" fmla="*/ 22 h 24"/>
                </a:gdLst>
                <a:ahLst/>
                <a:cxnLst>
                  <a:cxn ang="0">
                    <a:pos x="T0" y="T1"/>
                  </a:cxn>
                  <a:cxn ang="0">
                    <a:pos x="T2" y="T3"/>
                  </a:cxn>
                  <a:cxn ang="0">
                    <a:pos x="T4" y="T5"/>
                  </a:cxn>
                </a:cxnLst>
                <a:rect l="0" t="0" r="r" b="b"/>
                <a:pathLst>
                  <a:path w="26" h="24">
                    <a:moveTo>
                      <a:pt x="9" y="22"/>
                    </a:moveTo>
                    <a:cubicBezTo>
                      <a:pt x="9" y="22"/>
                      <a:pt x="0" y="0"/>
                      <a:pt x="22" y="5"/>
                    </a:cubicBezTo>
                    <a:cubicBezTo>
                      <a:pt x="22" y="5"/>
                      <a:pt x="26" y="24"/>
                      <a:pt x="9"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6" name="Freeform 414">
                <a:extLst>
                  <a:ext uri="{FF2B5EF4-FFF2-40B4-BE49-F238E27FC236}">
                    <a16:creationId xmlns:a16="http://schemas.microsoft.com/office/drawing/2014/main" id="{A600E654-2B8E-4E50-8A48-90E29309960A}"/>
                  </a:ext>
                </a:extLst>
              </p:cNvPr>
              <p:cNvSpPr>
                <a:spLocks/>
              </p:cNvSpPr>
              <p:nvPr/>
            </p:nvSpPr>
            <p:spPr bwMode="auto">
              <a:xfrm>
                <a:off x="5933" y="2983"/>
                <a:ext cx="6" cy="6"/>
              </a:xfrm>
              <a:custGeom>
                <a:avLst/>
                <a:gdLst>
                  <a:gd name="T0" fmla="*/ 8 w 19"/>
                  <a:gd name="T1" fmla="*/ 13 h 17"/>
                  <a:gd name="T2" fmla="*/ 10 w 19"/>
                  <a:gd name="T3" fmla="*/ 6 h 17"/>
                  <a:gd name="T4" fmla="*/ 17 w 19"/>
                  <a:gd name="T5" fmla="*/ 7 h 17"/>
                  <a:gd name="T6" fmla="*/ 8 w 19"/>
                  <a:gd name="T7" fmla="*/ 13 h 17"/>
                </a:gdLst>
                <a:ahLst/>
                <a:cxnLst>
                  <a:cxn ang="0">
                    <a:pos x="T0" y="T1"/>
                  </a:cxn>
                  <a:cxn ang="0">
                    <a:pos x="T2" y="T3"/>
                  </a:cxn>
                  <a:cxn ang="0">
                    <a:pos x="T4" y="T5"/>
                  </a:cxn>
                  <a:cxn ang="0">
                    <a:pos x="T6" y="T7"/>
                  </a:cxn>
                </a:cxnLst>
                <a:rect l="0" t="0" r="r" b="b"/>
                <a:pathLst>
                  <a:path w="19" h="17">
                    <a:moveTo>
                      <a:pt x="8" y="13"/>
                    </a:moveTo>
                    <a:cubicBezTo>
                      <a:pt x="8" y="13"/>
                      <a:pt x="0" y="7"/>
                      <a:pt x="10" y="6"/>
                    </a:cubicBezTo>
                    <a:cubicBezTo>
                      <a:pt x="10" y="6"/>
                      <a:pt x="17" y="0"/>
                      <a:pt x="17" y="7"/>
                    </a:cubicBezTo>
                    <a:cubicBezTo>
                      <a:pt x="17" y="7"/>
                      <a:pt x="19" y="17"/>
                      <a:pt x="8"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7" name="Freeform 415">
                <a:extLst>
                  <a:ext uri="{FF2B5EF4-FFF2-40B4-BE49-F238E27FC236}">
                    <a16:creationId xmlns:a16="http://schemas.microsoft.com/office/drawing/2014/main" id="{1FDC9EDD-7D69-4E5A-8EC2-3BC674E6B85B}"/>
                  </a:ext>
                </a:extLst>
              </p:cNvPr>
              <p:cNvSpPr>
                <a:spLocks/>
              </p:cNvSpPr>
              <p:nvPr/>
            </p:nvSpPr>
            <p:spPr bwMode="auto">
              <a:xfrm>
                <a:off x="5933" y="2963"/>
                <a:ext cx="18" cy="22"/>
              </a:xfrm>
              <a:custGeom>
                <a:avLst/>
                <a:gdLst>
                  <a:gd name="T0" fmla="*/ 41 w 54"/>
                  <a:gd name="T1" fmla="*/ 12 h 67"/>
                  <a:gd name="T2" fmla="*/ 51 w 54"/>
                  <a:gd name="T3" fmla="*/ 13 h 67"/>
                  <a:gd name="T4" fmla="*/ 46 w 54"/>
                  <a:gd name="T5" fmla="*/ 19 h 67"/>
                  <a:gd name="T6" fmla="*/ 43 w 54"/>
                  <a:gd name="T7" fmla="*/ 45 h 67"/>
                  <a:gd name="T8" fmla="*/ 36 w 54"/>
                  <a:gd name="T9" fmla="*/ 46 h 67"/>
                  <a:gd name="T10" fmla="*/ 26 w 54"/>
                  <a:gd name="T11" fmla="*/ 67 h 67"/>
                  <a:gd name="T12" fmla="*/ 18 w 54"/>
                  <a:gd name="T13" fmla="*/ 46 h 67"/>
                  <a:gd name="T14" fmla="*/ 16 w 54"/>
                  <a:gd name="T15" fmla="*/ 36 h 67"/>
                  <a:gd name="T16" fmla="*/ 22 w 54"/>
                  <a:gd name="T17" fmla="*/ 42 h 67"/>
                  <a:gd name="T18" fmla="*/ 34 w 54"/>
                  <a:gd name="T19" fmla="*/ 26 h 67"/>
                  <a:gd name="T20" fmla="*/ 41 w 54"/>
                  <a:gd name="T21" fmla="*/ 12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4" h="67">
                    <a:moveTo>
                      <a:pt x="41" y="12"/>
                    </a:moveTo>
                    <a:cubicBezTo>
                      <a:pt x="41" y="12"/>
                      <a:pt x="48" y="0"/>
                      <a:pt x="51" y="13"/>
                    </a:cubicBezTo>
                    <a:cubicBezTo>
                      <a:pt x="46" y="19"/>
                      <a:pt x="46" y="19"/>
                      <a:pt x="46" y="19"/>
                    </a:cubicBezTo>
                    <a:cubicBezTo>
                      <a:pt x="46" y="19"/>
                      <a:pt x="54" y="32"/>
                      <a:pt x="43" y="45"/>
                    </a:cubicBezTo>
                    <a:cubicBezTo>
                      <a:pt x="36" y="46"/>
                      <a:pt x="36" y="46"/>
                      <a:pt x="36" y="46"/>
                    </a:cubicBezTo>
                    <a:cubicBezTo>
                      <a:pt x="36" y="46"/>
                      <a:pt x="35" y="66"/>
                      <a:pt x="26" y="67"/>
                    </a:cubicBezTo>
                    <a:cubicBezTo>
                      <a:pt x="26" y="67"/>
                      <a:pt x="18" y="65"/>
                      <a:pt x="18" y="46"/>
                    </a:cubicBezTo>
                    <a:cubicBezTo>
                      <a:pt x="18" y="46"/>
                      <a:pt x="0" y="38"/>
                      <a:pt x="16" y="36"/>
                    </a:cubicBezTo>
                    <a:cubicBezTo>
                      <a:pt x="22" y="42"/>
                      <a:pt x="22" y="42"/>
                      <a:pt x="22" y="42"/>
                    </a:cubicBezTo>
                    <a:cubicBezTo>
                      <a:pt x="22" y="42"/>
                      <a:pt x="22" y="24"/>
                      <a:pt x="34" y="26"/>
                    </a:cubicBezTo>
                    <a:lnTo>
                      <a:pt x="41"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8" name="Freeform 416">
                <a:extLst>
                  <a:ext uri="{FF2B5EF4-FFF2-40B4-BE49-F238E27FC236}">
                    <a16:creationId xmlns:a16="http://schemas.microsoft.com/office/drawing/2014/main" id="{B79AC9B0-6C35-4F4E-8341-D618D827042A}"/>
                  </a:ext>
                </a:extLst>
              </p:cNvPr>
              <p:cNvSpPr>
                <a:spLocks/>
              </p:cNvSpPr>
              <p:nvPr/>
            </p:nvSpPr>
            <p:spPr bwMode="auto">
              <a:xfrm>
                <a:off x="5843" y="2974"/>
                <a:ext cx="24" cy="11"/>
              </a:xfrm>
              <a:custGeom>
                <a:avLst/>
                <a:gdLst>
                  <a:gd name="T0" fmla="*/ 16 w 74"/>
                  <a:gd name="T1" fmla="*/ 22 h 33"/>
                  <a:gd name="T2" fmla="*/ 24 w 74"/>
                  <a:gd name="T3" fmla="*/ 22 h 33"/>
                  <a:gd name="T4" fmla="*/ 44 w 74"/>
                  <a:gd name="T5" fmla="*/ 24 h 33"/>
                  <a:gd name="T6" fmla="*/ 46 w 74"/>
                  <a:gd name="T7" fmla="*/ 16 h 33"/>
                  <a:gd name="T8" fmla="*/ 58 w 74"/>
                  <a:gd name="T9" fmla="*/ 7 h 33"/>
                  <a:gd name="T10" fmla="*/ 37 w 74"/>
                  <a:gd name="T11" fmla="*/ 8 h 33"/>
                  <a:gd name="T12" fmla="*/ 10 w 74"/>
                  <a:gd name="T13" fmla="*/ 18 h 33"/>
                  <a:gd name="T14" fmla="*/ 16 w 74"/>
                  <a:gd name="T15" fmla="*/ 22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4" h="33">
                    <a:moveTo>
                      <a:pt x="16" y="22"/>
                    </a:moveTo>
                    <a:cubicBezTo>
                      <a:pt x="24" y="22"/>
                      <a:pt x="24" y="22"/>
                      <a:pt x="24" y="22"/>
                    </a:cubicBezTo>
                    <a:cubicBezTo>
                      <a:pt x="24" y="22"/>
                      <a:pt x="34" y="33"/>
                      <a:pt x="44" y="24"/>
                    </a:cubicBezTo>
                    <a:cubicBezTo>
                      <a:pt x="46" y="16"/>
                      <a:pt x="46" y="16"/>
                      <a:pt x="46" y="16"/>
                    </a:cubicBezTo>
                    <a:cubicBezTo>
                      <a:pt x="46" y="16"/>
                      <a:pt x="74" y="17"/>
                      <a:pt x="58" y="7"/>
                    </a:cubicBezTo>
                    <a:cubicBezTo>
                      <a:pt x="58" y="7"/>
                      <a:pt x="42" y="0"/>
                      <a:pt x="37" y="8"/>
                    </a:cubicBezTo>
                    <a:cubicBezTo>
                      <a:pt x="37" y="8"/>
                      <a:pt x="7" y="3"/>
                      <a:pt x="10" y="18"/>
                    </a:cubicBezTo>
                    <a:cubicBezTo>
                      <a:pt x="10" y="18"/>
                      <a:pt x="0" y="29"/>
                      <a:pt x="16"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9" name="Freeform 417">
                <a:extLst>
                  <a:ext uri="{FF2B5EF4-FFF2-40B4-BE49-F238E27FC236}">
                    <a16:creationId xmlns:a16="http://schemas.microsoft.com/office/drawing/2014/main" id="{DA69DE3B-0F8A-4739-A688-65EF0B086B38}"/>
                  </a:ext>
                </a:extLst>
              </p:cNvPr>
              <p:cNvSpPr>
                <a:spLocks noEditPoints="1"/>
              </p:cNvSpPr>
              <p:nvPr/>
            </p:nvSpPr>
            <p:spPr bwMode="auto">
              <a:xfrm>
                <a:off x="5920" y="3038"/>
                <a:ext cx="28" cy="20"/>
              </a:xfrm>
              <a:custGeom>
                <a:avLst/>
                <a:gdLst>
                  <a:gd name="T0" fmla="*/ 71 w 85"/>
                  <a:gd name="T1" fmla="*/ 27 h 58"/>
                  <a:gd name="T2" fmla="*/ 66 w 85"/>
                  <a:gd name="T3" fmla="*/ 18 h 58"/>
                  <a:gd name="T4" fmla="*/ 53 w 85"/>
                  <a:gd name="T5" fmla="*/ 21 h 58"/>
                  <a:gd name="T6" fmla="*/ 32 w 85"/>
                  <a:gd name="T7" fmla="*/ 21 h 58"/>
                  <a:gd name="T8" fmla="*/ 17 w 85"/>
                  <a:gd name="T9" fmla="*/ 18 h 58"/>
                  <a:gd name="T10" fmla="*/ 10 w 85"/>
                  <a:gd name="T11" fmla="*/ 35 h 58"/>
                  <a:gd name="T12" fmla="*/ 1 w 85"/>
                  <a:gd name="T13" fmla="*/ 43 h 58"/>
                  <a:gd name="T14" fmla="*/ 19 w 85"/>
                  <a:gd name="T15" fmla="*/ 48 h 58"/>
                  <a:gd name="T16" fmla="*/ 32 w 85"/>
                  <a:gd name="T17" fmla="*/ 48 h 58"/>
                  <a:gd name="T18" fmla="*/ 40 w 85"/>
                  <a:gd name="T19" fmla="*/ 48 h 58"/>
                  <a:gd name="T20" fmla="*/ 58 w 85"/>
                  <a:gd name="T21" fmla="*/ 48 h 58"/>
                  <a:gd name="T22" fmla="*/ 71 w 85"/>
                  <a:gd name="T23" fmla="*/ 27 h 58"/>
                  <a:gd name="T24" fmla="*/ 16 w 85"/>
                  <a:gd name="T25" fmla="*/ 29 h 58"/>
                  <a:gd name="T26" fmla="*/ 23 w 85"/>
                  <a:gd name="T27" fmla="*/ 22 h 58"/>
                  <a:gd name="T28" fmla="*/ 16 w 85"/>
                  <a:gd name="T29"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5" h="58">
                    <a:moveTo>
                      <a:pt x="71" y="27"/>
                    </a:moveTo>
                    <a:cubicBezTo>
                      <a:pt x="71" y="22"/>
                      <a:pt x="66" y="18"/>
                      <a:pt x="66" y="18"/>
                    </a:cubicBezTo>
                    <a:cubicBezTo>
                      <a:pt x="63" y="10"/>
                      <a:pt x="53" y="21"/>
                      <a:pt x="53" y="21"/>
                    </a:cubicBezTo>
                    <a:cubicBezTo>
                      <a:pt x="32" y="21"/>
                      <a:pt x="32" y="21"/>
                      <a:pt x="32" y="21"/>
                    </a:cubicBezTo>
                    <a:cubicBezTo>
                      <a:pt x="21" y="0"/>
                      <a:pt x="17" y="18"/>
                      <a:pt x="17" y="18"/>
                    </a:cubicBezTo>
                    <a:cubicBezTo>
                      <a:pt x="5" y="21"/>
                      <a:pt x="10" y="35"/>
                      <a:pt x="10" y="35"/>
                    </a:cubicBezTo>
                    <a:cubicBezTo>
                      <a:pt x="2" y="37"/>
                      <a:pt x="1" y="43"/>
                      <a:pt x="1" y="43"/>
                    </a:cubicBezTo>
                    <a:cubicBezTo>
                      <a:pt x="0" y="52"/>
                      <a:pt x="19" y="48"/>
                      <a:pt x="19" y="48"/>
                    </a:cubicBezTo>
                    <a:cubicBezTo>
                      <a:pt x="24" y="56"/>
                      <a:pt x="32" y="48"/>
                      <a:pt x="32" y="48"/>
                    </a:cubicBezTo>
                    <a:cubicBezTo>
                      <a:pt x="40" y="48"/>
                      <a:pt x="40" y="48"/>
                      <a:pt x="40" y="48"/>
                    </a:cubicBezTo>
                    <a:cubicBezTo>
                      <a:pt x="43" y="58"/>
                      <a:pt x="58" y="48"/>
                      <a:pt x="58" y="48"/>
                    </a:cubicBezTo>
                    <a:cubicBezTo>
                      <a:pt x="85" y="26"/>
                      <a:pt x="71" y="27"/>
                      <a:pt x="71" y="27"/>
                    </a:cubicBezTo>
                    <a:close/>
                    <a:moveTo>
                      <a:pt x="16" y="29"/>
                    </a:moveTo>
                    <a:cubicBezTo>
                      <a:pt x="16" y="29"/>
                      <a:pt x="11" y="22"/>
                      <a:pt x="23" y="22"/>
                    </a:cubicBezTo>
                    <a:cubicBezTo>
                      <a:pt x="23" y="22"/>
                      <a:pt x="33" y="38"/>
                      <a:pt x="16"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0" name="Freeform 418">
                <a:extLst>
                  <a:ext uri="{FF2B5EF4-FFF2-40B4-BE49-F238E27FC236}">
                    <a16:creationId xmlns:a16="http://schemas.microsoft.com/office/drawing/2014/main" id="{1793BBBF-898D-4342-A92A-82F332AE5790}"/>
                  </a:ext>
                </a:extLst>
              </p:cNvPr>
              <p:cNvSpPr>
                <a:spLocks/>
              </p:cNvSpPr>
              <p:nvPr/>
            </p:nvSpPr>
            <p:spPr bwMode="auto">
              <a:xfrm>
                <a:off x="5660" y="3218"/>
                <a:ext cx="4" cy="6"/>
              </a:xfrm>
              <a:custGeom>
                <a:avLst/>
                <a:gdLst>
                  <a:gd name="T0" fmla="*/ 0 w 11"/>
                  <a:gd name="T1" fmla="*/ 8 h 18"/>
                  <a:gd name="T2" fmla="*/ 11 w 11"/>
                  <a:gd name="T3" fmla="*/ 4 h 18"/>
                  <a:gd name="T4" fmla="*/ 0 w 11"/>
                  <a:gd name="T5" fmla="*/ 8 h 18"/>
                </a:gdLst>
                <a:ahLst/>
                <a:cxnLst>
                  <a:cxn ang="0">
                    <a:pos x="T0" y="T1"/>
                  </a:cxn>
                  <a:cxn ang="0">
                    <a:pos x="T2" y="T3"/>
                  </a:cxn>
                  <a:cxn ang="0">
                    <a:pos x="T4" y="T5"/>
                  </a:cxn>
                </a:cxnLst>
                <a:rect l="0" t="0" r="r" b="b"/>
                <a:pathLst>
                  <a:path w="11" h="18">
                    <a:moveTo>
                      <a:pt x="0" y="8"/>
                    </a:moveTo>
                    <a:cubicBezTo>
                      <a:pt x="0" y="8"/>
                      <a:pt x="0" y="0"/>
                      <a:pt x="11" y="4"/>
                    </a:cubicBezTo>
                    <a:cubicBezTo>
                      <a:pt x="11" y="4"/>
                      <a:pt x="8" y="18"/>
                      <a:pt x="0"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1" name="Freeform 419">
                <a:extLst>
                  <a:ext uri="{FF2B5EF4-FFF2-40B4-BE49-F238E27FC236}">
                    <a16:creationId xmlns:a16="http://schemas.microsoft.com/office/drawing/2014/main" id="{6FE36D92-78BE-4AEE-9ACF-33EDFD6AB11C}"/>
                  </a:ext>
                </a:extLst>
              </p:cNvPr>
              <p:cNvSpPr>
                <a:spLocks/>
              </p:cNvSpPr>
              <p:nvPr/>
            </p:nvSpPr>
            <p:spPr bwMode="auto">
              <a:xfrm>
                <a:off x="5717" y="3005"/>
                <a:ext cx="44" cy="26"/>
              </a:xfrm>
              <a:custGeom>
                <a:avLst/>
                <a:gdLst>
                  <a:gd name="T0" fmla="*/ 57 w 131"/>
                  <a:gd name="T1" fmla="*/ 36 h 78"/>
                  <a:gd name="T2" fmla="*/ 21 w 131"/>
                  <a:gd name="T3" fmla="*/ 23 h 78"/>
                  <a:gd name="T4" fmla="*/ 68 w 131"/>
                  <a:gd name="T5" fmla="*/ 8 h 78"/>
                  <a:gd name="T6" fmla="*/ 81 w 131"/>
                  <a:gd name="T7" fmla="*/ 11 h 78"/>
                  <a:gd name="T8" fmla="*/ 95 w 131"/>
                  <a:gd name="T9" fmla="*/ 24 h 78"/>
                  <a:gd name="T10" fmla="*/ 117 w 131"/>
                  <a:gd name="T11" fmla="*/ 43 h 78"/>
                  <a:gd name="T12" fmla="*/ 105 w 131"/>
                  <a:gd name="T13" fmla="*/ 60 h 78"/>
                  <a:gd name="T14" fmla="*/ 57 w 131"/>
                  <a:gd name="T15" fmla="*/ 36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1" h="78">
                    <a:moveTo>
                      <a:pt x="57" y="36"/>
                    </a:moveTo>
                    <a:cubicBezTo>
                      <a:pt x="57" y="36"/>
                      <a:pt x="28" y="34"/>
                      <a:pt x="21" y="23"/>
                    </a:cubicBezTo>
                    <a:cubicBezTo>
                      <a:pt x="21" y="23"/>
                      <a:pt x="0" y="6"/>
                      <a:pt x="68" y="8"/>
                    </a:cubicBezTo>
                    <a:cubicBezTo>
                      <a:pt x="68" y="8"/>
                      <a:pt x="75" y="0"/>
                      <a:pt x="81" y="11"/>
                    </a:cubicBezTo>
                    <a:cubicBezTo>
                      <a:pt x="81" y="11"/>
                      <a:pt x="92" y="15"/>
                      <a:pt x="95" y="24"/>
                    </a:cubicBezTo>
                    <a:cubicBezTo>
                      <a:pt x="95" y="24"/>
                      <a:pt x="116" y="24"/>
                      <a:pt x="117" y="43"/>
                    </a:cubicBezTo>
                    <a:cubicBezTo>
                      <a:pt x="117" y="43"/>
                      <a:pt x="131" y="52"/>
                      <a:pt x="105" y="60"/>
                    </a:cubicBezTo>
                    <a:cubicBezTo>
                      <a:pt x="105" y="60"/>
                      <a:pt x="103" y="78"/>
                      <a:pt x="57"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2" name="Freeform 420">
                <a:extLst>
                  <a:ext uri="{FF2B5EF4-FFF2-40B4-BE49-F238E27FC236}">
                    <a16:creationId xmlns:a16="http://schemas.microsoft.com/office/drawing/2014/main" id="{C517A123-9407-4422-99B8-3B60DE5CE3B3}"/>
                  </a:ext>
                </a:extLst>
              </p:cNvPr>
              <p:cNvSpPr>
                <a:spLocks/>
              </p:cNvSpPr>
              <p:nvPr/>
            </p:nvSpPr>
            <p:spPr bwMode="auto">
              <a:xfrm>
                <a:off x="5790" y="3030"/>
                <a:ext cx="17" cy="9"/>
              </a:xfrm>
              <a:custGeom>
                <a:avLst/>
                <a:gdLst>
                  <a:gd name="T0" fmla="*/ 7 w 51"/>
                  <a:gd name="T1" fmla="*/ 13 h 27"/>
                  <a:gd name="T2" fmla="*/ 40 w 51"/>
                  <a:gd name="T3" fmla="*/ 0 h 27"/>
                  <a:gd name="T4" fmla="*/ 7 w 51"/>
                  <a:gd name="T5" fmla="*/ 27 h 27"/>
                  <a:gd name="T6" fmla="*/ 7 w 51"/>
                  <a:gd name="T7" fmla="*/ 13 h 27"/>
                </a:gdLst>
                <a:ahLst/>
                <a:cxnLst>
                  <a:cxn ang="0">
                    <a:pos x="T0" y="T1"/>
                  </a:cxn>
                  <a:cxn ang="0">
                    <a:pos x="T2" y="T3"/>
                  </a:cxn>
                  <a:cxn ang="0">
                    <a:pos x="T4" y="T5"/>
                  </a:cxn>
                  <a:cxn ang="0">
                    <a:pos x="T6" y="T7"/>
                  </a:cxn>
                </a:cxnLst>
                <a:rect l="0" t="0" r="r" b="b"/>
                <a:pathLst>
                  <a:path w="51" h="27">
                    <a:moveTo>
                      <a:pt x="7" y="13"/>
                    </a:moveTo>
                    <a:cubicBezTo>
                      <a:pt x="7" y="13"/>
                      <a:pt x="27" y="0"/>
                      <a:pt x="40" y="0"/>
                    </a:cubicBezTo>
                    <a:cubicBezTo>
                      <a:pt x="40" y="0"/>
                      <a:pt x="51" y="13"/>
                      <a:pt x="7" y="27"/>
                    </a:cubicBezTo>
                    <a:cubicBezTo>
                      <a:pt x="7" y="27"/>
                      <a:pt x="0" y="23"/>
                      <a:pt x="7"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3" name="Freeform 421">
                <a:extLst>
                  <a:ext uri="{FF2B5EF4-FFF2-40B4-BE49-F238E27FC236}">
                    <a16:creationId xmlns:a16="http://schemas.microsoft.com/office/drawing/2014/main" id="{1648A81C-EA27-4970-9832-5A6847360275}"/>
                  </a:ext>
                </a:extLst>
              </p:cNvPr>
              <p:cNvSpPr>
                <a:spLocks/>
              </p:cNvSpPr>
              <p:nvPr/>
            </p:nvSpPr>
            <p:spPr bwMode="auto">
              <a:xfrm>
                <a:off x="5753" y="2964"/>
                <a:ext cx="5" cy="5"/>
              </a:xfrm>
              <a:custGeom>
                <a:avLst/>
                <a:gdLst>
                  <a:gd name="T0" fmla="*/ 3 w 14"/>
                  <a:gd name="T1" fmla="*/ 11 h 14"/>
                  <a:gd name="T2" fmla="*/ 9 w 14"/>
                  <a:gd name="T3" fmla="*/ 0 h 14"/>
                  <a:gd name="T4" fmla="*/ 3 w 14"/>
                  <a:gd name="T5" fmla="*/ 11 h 14"/>
                </a:gdLst>
                <a:ahLst/>
                <a:cxnLst>
                  <a:cxn ang="0">
                    <a:pos x="T0" y="T1"/>
                  </a:cxn>
                  <a:cxn ang="0">
                    <a:pos x="T2" y="T3"/>
                  </a:cxn>
                  <a:cxn ang="0">
                    <a:pos x="T4" y="T5"/>
                  </a:cxn>
                </a:cxnLst>
                <a:rect l="0" t="0" r="r" b="b"/>
                <a:pathLst>
                  <a:path w="14" h="14">
                    <a:moveTo>
                      <a:pt x="3" y="11"/>
                    </a:moveTo>
                    <a:cubicBezTo>
                      <a:pt x="3" y="11"/>
                      <a:pt x="0" y="0"/>
                      <a:pt x="9" y="0"/>
                    </a:cubicBezTo>
                    <a:cubicBezTo>
                      <a:pt x="9" y="0"/>
                      <a:pt x="14" y="14"/>
                      <a:pt x="3"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4" name="Freeform 422">
                <a:extLst>
                  <a:ext uri="{FF2B5EF4-FFF2-40B4-BE49-F238E27FC236}">
                    <a16:creationId xmlns:a16="http://schemas.microsoft.com/office/drawing/2014/main" id="{CB01E784-AAF2-4F5E-89E5-2773B26F85DB}"/>
                  </a:ext>
                </a:extLst>
              </p:cNvPr>
              <p:cNvSpPr>
                <a:spLocks/>
              </p:cNvSpPr>
              <p:nvPr/>
            </p:nvSpPr>
            <p:spPr bwMode="auto">
              <a:xfrm>
                <a:off x="5729" y="2990"/>
                <a:ext cx="6" cy="4"/>
              </a:xfrm>
              <a:custGeom>
                <a:avLst/>
                <a:gdLst>
                  <a:gd name="T0" fmla="*/ 6 w 18"/>
                  <a:gd name="T1" fmla="*/ 11 h 11"/>
                  <a:gd name="T2" fmla="*/ 14 w 18"/>
                  <a:gd name="T3" fmla="*/ 0 h 11"/>
                  <a:gd name="T4" fmla="*/ 6 w 18"/>
                  <a:gd name="T5" fmla="*/ 11 h 11"/>
                </a:gdLst>
                <a:ahLst/>
                <a:cxnLst>
                  <a:cxn ang="0">
                    <a:pos x="T0" y="T1"/>
                  </a:cxn>
                  <a:cxn ang="0">
                    <a:pos x="T2" y="T3"/>
                  </a:cxn>
                  <a:cxn ang="0">
                    <a:pos x="T4" y="T5"/>
                  </a:cxn>
                </a:cxnLst>
                <a:rect l="0" t="0" r="r" b="b"/>
                <a:pathLst>
                  <a:path w="18" h="11">
                    <a:moveTo>
                      <a:pt x="6" y="11"/>
                    </a:moveTo>
                    <a:cubicBezTo>
                      <a:pt x="6" y="11"/>
                      <a:pt x="0" y="1"/>
                      <a:pt x="14" y="0"/>
                    </a:cubicBezTo>
                    <a:cubicBezTo>
                      <a:pt x="14" y="0"/>
                      <a:pt x="18" y="10"/>
                      <a:pt x="6"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5" name="Freeform 423">
                <a:extLst>
                  <a:ext uri="{FF2B5EF4-FFF2-40B4-BE49-F238E27FC236}">
                    <a16:creationId xmlns:a16="http://schemas.microsoft.com/office/drawing/2014/main" id="{CD7B0774-9822-4BAE-93A3-D6BC6262D1C9}"/>
                  </a:ext>
                </a:extLst>
              </p:cNvPr>
              <p:cNvSpPr>
                <a:spLocks/>
              </p:cNvSpPr>
              <p:nvPr/>
            </p:nvSpPr>
            <p:spPr bwMode="auto">
              <a:xfrm>
                <a:off x="5731" y="2983"/>
                <a:ext cx="71" cy="22"/>
              </a:xfrm>
              <a:custGeom>
                <a:avLst/>
                <a:gdLst>
                  <a:gd name="T0" fmla="*/ 24 w 218"/>
                  <a:gd name="T1" fmla="*/ 41 h 66"/>
                  <a:gd name="T2" fmla="*/ 25 w 218"/>
                  <a:gd name="T3" fmla="*/ 29 h 66"/>
                  <a:gd name="T4" fmla="*/ 45 w 218"/>
                  <a:gd name="T5" fmla="*/ 17 h 66"/>
                  <a:gd name="T6" fmla="*/ 74 w 218"/>
                  <a:gd name="T7" fmla="*/ 18 h 66"/>
                  <a:gd name="T8" fmla="*/ 109 w 218"/>
                  <a:gd name="T9" fmla="*/ 35 h 66"/>
                  <a:gd name="T10" fmla="*/ 120 w 218"/>
                  <a:gd name="T11" fmla="*/ 34 h 66"/>
                  <a:gd name="T12" fmla="*/ 137 w 218"/>
                  <a:gd name="T13" fmla="*/ 21 h 66"/>
                  <a:gd name="T14" fmla="*/ 151 w 218"/>
                  <a:gd name="T15" fmla="*/ 30 h 66"/>
                  <a:gd name="T16" fmla="*/ 165 w 218"/>
                  <a:gd name="T17" fmla="*/ 30 h 66"/>
                  <a:gd name="T18" fmla="*/ 187 w 218"/>
                  <a:gd name="T19" fmla="*/ 16 h 66"/>
                  <a:gd name="T20" fmla="*/ 187 w 218"/>
                  <a:gd name="T21" fmla="*/ 11 h 66"/>
                  <a:gd name="T22" fmla="*/ 197 w 218"/>
                  <a:gd name="T23" fmla="*/ 9 h 66"/>
                  <a:gd name="T24" fmla="*/ 202 w 218"/>
                  <a:gd name="T25" fmla="*/ 10 h 66"/>
                  <a:gd name="T26" fmla="*/ 214 w 218"/>
                  <a:gd name="T27" fmla="*/ 13 h 66"/>
                  <a:gd name="T28" fmla="*/ 191 w 218"/>
                  <a:gd name="T29" fmla="*/ 20 h 66"/>
                  <a:gd name="T30" fmla="*/ 173 w 218"/>
                  <a:gd name="T31" fmla="*/ 36 h 66"/>
                  <a:gd name="T32" fmla="*/ 149 w 218"/>
                  <a:gd name="T33" fmla="*/ 40 h 66"/>
                  <a:gd name="T34" fmla="*/ 135 w 218"/>
                  <a:gd name="T35" fmla="*/ 45 h 66"/>
                  <a:gd name="T36" fmla="*/ 125 w 218"/>
                  <a:gd name="T37" fmla="*/ 45 h 66"/>
                  <a:gd name="T38" fmla="*/ 110 w 218"/>
                  <a:gd name="T39" fmla="*/ 44 h 66"/>
                  <a:gd name="T40" fmla="*/ 97 w 218"/>
                  <a:gd name="T41" fmla="*/ 52 h 66"/>
                  <a:gd name="T42" fmla="*/ 83 w 218"/>
                  <a:gd name="T43" fmla="*/ 41 h 66"/>
                  <a:gd name="T44" fmla="*/ 77 w 218"/>
                  <a:gd name="T45" fmla="*/ 42 h 66"/>
                  <a:gd name="T46" fmla="*/ 68 w 218"/>
                  <a:gd name="T47" fmla="*/ 42 h 66"/>
                  <a:gd name="T48" fmla="*/ 24 w 218"/>
                  <a:gd name="T49" fmla="*/ 41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18" h="66">
                    <a:moveTo>
                      <a:pt x="24" y="41"/>
                    </a:moveTo>
                    <a:cubicBezTo>
                      <a:pt x="24" y="41"/>
                      <a:pt x="0" y="36"/>
                      <a:pt x="25" y="29"/>
                    </a:cubicBezTo>
                    <a:cubicBezTo>
                      <a:pt x="25" y="29"/>
                      <a:pt x="39" y="18"/>
                      <a:pt x="45" y="17"/>
                    </a:cubicBezTo>
                    <a:cubicBezTo>
                      <a:pt x="45" y="17"/>
                      <a:pt x="62" y="8"/>
                      <a:pt x="74" y="18"/>
                    </a:cubicBezTo>
                    <a:cubicBezTo>
                      <a:pt x="74" y="18"/>
                      <a:pt x="94" y="10"/>
                      <a:pt x="109" y="35"/>
                    </a:cubicBezTo>
                    <a:cubicBezTo>
                      <a:pt x="120" y="34"/>
                      <a:pt x="120" y="34"/>
                      <a:pt x="120" y="34"/>
                    </a:cubicBezTo>
                    <a:cubicBezTo>
                      <a:pt x="120" y="34"/>
                      <a:pt x="122" y="20"/>
                      <a:pt x="137" y="21"/>
                    </a:cubicBezTo>
                    <a:cubicBezTo>
                      <a:pt x="137" y="21"/>
                      <a:pt x="151" y="23"/>
                      <a:pt x="151" y="30"/>
                    </a:cubicBezTo>
                    <a:cubicBezTo>
                      <a:pt x="165" y="30"/>
                      <a:pt x="165" y="30"/>
                      <a:pt x="165" y="30"/>
                    </a:cubicBezTo>
                    <a:cubicBezTo>
                      <a:pt x="165" y="30"/>
                      <a:pt x="171" y="18"/>
                      <a:pt x="187" y="16"/>
                    </a:cubicBezTo>
                    <a:cubicBezTo>
                      <a:pt x="187" y="11"/>
                      <a:pt x="187" y="11"/>
                      <a:pt x="187" y="11"/>
                    </a:cubicBezTo>
                    <a:cubicBezTo>
                      <a:pt x="187" y="11"/>
                      <a:pt x="187" y="0"/>
                      <a:pt x="197" y="9"/>
                    </a:cubicBezTo>
                    <a:cubicBezTo>
                      <a:pt x="202" y="10"/>
                      <a:pt x="202" y="10"/>
                      <a:pt x="202" y="10"/>
                    </a:cubicBezTo>
                    <a:cubicBezTo>
                      <a:pt x="202" y="10"/>
                      <a:pt x="218" y="2"/>
                      <a:pt x="214" y="13"/>
                    </a:cubicBezTo>
                    <a:cubicBezTo>
                      <a:pt x="214" y="13"/>
                      <a:pt x="216" y="20"/>
                      <a:pt x="191" y="20"/>
                    </a:cubicBezTo>
                    <a:cubicBezTo>
                      <a:pt x="191" y="20"/>
                      <a:pt x="203" y="36"/>
                      <a:pt x="173" y="36"/>
                    </a:cubicBezTo>
                    <a:cubicBezTo>
                      <a:pt x="173" y="36"/>
                      <a:pt x="171" y="40"/>
                      <a:pt x="149" y="40"/>
                    </a:cubicBezTo>
                    <a:cubicBezTo>
                      <a:pt x="149" y="40"/>
                      <a:pt x="146" y="46"/>
                      <a:pt x="135" y="45"/>
                    </a:cubicBezTo>
                    <a:cubicBezTo>
                      <a:pt x="135" y="45"/>
                      <a:pt x="130" y="56"/>
                      <a:pt x="125" y="45"/>
                    </a:cubicBezTo>
                    <a:cubicBezTo>
                      <a:pt x="110" y="44"/>
                      <a:pt x="110" y="44"/>
                      <a:pt x="110" y="44"/>
                    </a:cubicBezTo>
                    <a:cubicBezTo>
                      <a:pt x="110" y="44"/>
                      <a:pt x="107" y="52"/>
                      <a:pt x="97" y="52"/>
                    </a:cubicBezTo>
                    <a:cubicBezTo>
                      <a:pt x="97" y="52"/>
                      <a:pt x="84" y="66"/>
                      <a:pt x="83" y="41"/>
                    </a:cubicBezTo>
                    <a:cubicBezTo>
                      <a:pt x="77" y="42"/>
                      <a:pt x="77" y="42"/>
                      <a:pt x="77" y="42"/>
                    </a:cubicBezTo>
                    <a:cubicBezTo>
                      <a:pt x="77" y="42"/>
                      <a:pt x="73" y="56"/>
                      <a:pt x="68" y="42"/>
                    </a:cubicBezTo>
                    <a:lnTo>
                      <a:pt x="24" y="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6" name="Freeform 424">
                <a:extLst>
                  <a:ext uri="{FF2B5EF4-FFF2-40B4-BE49-F238E27FC236}">
                    <a16:creationId xmlns:a16="http://schemas.microsoft.com/office/drawing/2014/main" id="{5D4996EB-6587-4FEF-AA9C-B119E0E885DF}"/>
                  </a:ext>
                </a:extLst>
              </p:cNvPr>
              <p:cNvSpPr>
                <a:spLocks/>
              </p:cNvSpPr>
              <p:nvPr/>
            </p:nvSpPr>
            <p:spPr bwMode="auto">
              <a:xfrm>
                <a:off x="5800" y="2984"/>
                <a:ext cx="13" cy="10"/>
              </a:xfrm>
              <a:custGeom>
                <a:avLst/>
                <a:gdLst>
                  <a:gd name="T0" fmla="*/ 17 w 40"/>
                  <a:gd name="T1" fmla="*/ 12 h 28"/>
                  <a:gd name="T2" fmla="*/ 35 w 40"/>
                  <a:gd name="T3" fmla="*/ 5 h 28"/>
                  <a:gd name="T4" fmla="*/ 28 w 40"/>
                  <a:gd name="T5" fmla="*/ 15 h 28"/>
                  <a:gd name="T6" fmla="*/ 4 w 40"/>
                  <a:gd name="T7" fmla="*/ 27 h 28"/>
                  <a:gd name="T8" fmla="*/ 17 w 40"/>
                  <a:gd name="T9" fmla="*/ 12 h 28"/>
                </a:gdLst>
                <a:ahLst/>
                <a:cxnLst>
                  <a:cxn ang="0">
                    <a:pos x="T0" y="T1"/>
                  </a:cxn>
                  <a:cxn ang="0">
                    <a:pos x="T2" y="T3"/>
                  </a:cxn>
                  <a:cxn ang="0">
                    <a:pos x="T4" y="T5"/>
                  </a:cxn>
                  <a:cxn ang="0">
                    <a:pos x="T6" y="T7"/>
                  </a:cxn>
                  <a:cxn ang="0">
                    <a:pos x="T8" y="T9"/>
                  </a:cxn>
                </a:cxnLst>
                <a:rect l="0" t="0" r="r" b="b"/>
                <a:pathLst>
                  <a:path w="40" h="28">
                    <a:moveTo>
                      <a:pt x="17" y="12"/>
                    </a:moveTo>
                    <a:cubicBezTo>
                      <a:pt x="17" y="12"/>
                      <a:pt x="20" y="0"/>
                      <a:pt x="35" y="5"/>
                    </a:cubicBezTo>
                    <a:cubicBezTo>
                      <a:pt x="35" y="5"/>
                      <a:pt x="40" y="14"/>
                      <a:pt x="28" y="15"/>
                    </a:cubicBezTo>
                    <a:cubicBezTo>
                      <a:pt x="28" y="15"/>
                      <a:pt x="15" y="28"/>
                      <a:pt x="4" y="27"/>
                    </a:cubicBezTo>
                    <a:cubicBezTo>
                      <a:pt x="4" y="27"/>
                      <a:pt x="0" y="18"/>
                      <a:pt x="17"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7" name="Freeform 425">
                <a:extLst>
                  <a:ext uri="{FF2B5EF4-FFF2-40B4-BE49-F238E27FC236}">
                    <a16:creationId xmlns:a16="http://schemas.microsoft.com/office/drawing/2014/main" id="{10D26635-375C-4824-8495-5F95400E98EE}"/>
                  </a:ext>
                </a:extLst>
              </p:cNvPr>
              <p:cNvSpPr>
                <a:spLocks/>
              </p:cNvSpPr>
              <p:nvPr/>
            </p:nvSpPr>
            <p:spPr bwMode="auto">
              <a:xfrm>
                <a:off x="5810" y="2988"/>
                <a:ext cx="8" cy="7"/>
              </a:xfrm>
              <a:custGeom>
                <a:avLst/>
                <a:gdLst>
                  <a:gd name="T0" fmla="*/ 13 w 25"/>
                  <a:gd name="T1" fmla="*/ 13 h 21"/>
                  <a:gd name="T2" fmla="*/ 25 w 25"/>
                  <a:gd name="T3" fmla="*/ 0 h 21"/>
                  <a:gd name="T4" fmla="*/ 13 w 25"/>
                  <a:gd name="T5" fmla="*/ 13 h 21"/>
                </a:gdLst>
                <a:ahLst/>
                <a:cxnLst>
                  <a:cxn ang="0">
                    <a:pos x="T0" y="T1"/>
                  </a:cxn>
                  <a:cxn ang="0">
                    <a:pos x="T2" y="T3"/>
                  </a:cxn>
                  <a:cxn ang="0">
                    <a:pos x="T4" y="T5"/>
                  </a:cxn>
                </a:cxnLst>
                <a:rect l="0" t="0" r="r" b="b"/>
                <a:pathLst>
                  <a:path w="25" h="21">
                    <a:moveTo>
                      <a:pt x="13" y="13"/>
                    </a:moveTo>
                    <a:cubicBezTo>
                      <a:pt x="13" y="13"/>
                      <a:pt x="0" y="0"/>
                      <a:pt x="25" y="0"/>
                    </a:cubicBezTo>
                    <a:cubicBezTo>
                      <a:pt x="25" y="0"/>
                      <a:pt x="22" y="21"/>
                      <a:pt x="13"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8" name="Freeform 426">
                <a:extLst>
                  <a:ext uri="{FF2B5EF4-FFF2-40B4-BE49-F238E27FC236}">
                    <a16:creationId xmlns:a16="http://schemas.microsoft.com/office/drawing/2014/main" id="{A43DD997-D835-406A-A66F-8D92E7B2B0F8}"/>
                  </a:ext>
                </a:extLst>
              </p:cNvPr>
              <p:cNvSpPr>
                <a:spLocks/>
              </p:cNvSpPr>
              <p:nvPr/>
            </p:nvSpPr>
            <p:spPr bwMode="auto">
              <a:xfrm>
                <a:off x="5819" y="2981"/>
                <a:ext cx="16" cy="12"/>
              </a:xfrm>
              <a:custGeom>
                <a:avLst/>
                <a:gdLst>
                  <a:gd name="T0" fmla="*/ 3 w 49"/>
                  <a:gd name="T1" fmla="*/ 32 h 37"/>
                  <a:gd name="T2" fmla="*/ 4 w 49"/>
                  <a:gd name="T3" fmla="*/ 20 h 37"/>
                  <a:gd name="T4" fmla="*/ 18 w 49"/>
                  <a:gd name="T5" fmla="*/ 17 h 37"/>
                  <a:gd name="T6" fmla="*/ 33 w 49"/>
                  <a:gd name="T7" fmla="*/ 16 h 37"/>
                  <a:gd name="T8" fmla="*/ 45 w 49"/>
                  <a:gd name="T9" fmla="*/ 19 h 37"/>
                  <a:gd name="T10" fmla="*/ 17 w 49"/>
                  <a:gd name="T11" fmla="*/ 28 h 37"/>
                  <a:gd name="T12" fmla="*/ 3 w 49"/>
                  <a:gd name="T13" fmla="*/ 32 h 37"/>
                </a:gdLst>
                <a:ahLst/>
                <a:cxnLst>
                  <a:cxn ang="0">
                    <a:pos x="T0" y="T1"/>
                  </a:cxn>
                  <a:cxn ang="0">
                    <a:pos x="T2" y="T3"/>
                  </a:cxn>
                  <a:cxn ang="0">
                    <a:pos x="T4" y="T5"/>
                  </a:cxn>
                  <a:cxn ang="0">
                    <a:pos x="T6" y="T7"/>
                  </a:cxn>
                  <a:cxn ang="0">
                    <a:pos x="T8" y="T9"/>
                  </a:cxn>
                  <a:cxn ang="0">
                    <a:pos x="T10" y="T11"/>
                  </a:cxn>
                  <a:cxn ang="0">
                    <a:pos x="T12" y="T13"/>
                  </a:cxn>
                </a:cxnLst>
                <a:rect l="0" t="0" r="r" b="b"/>
                <a:pathLst>
                  <a:path w="49" h="37">
                    <a:moveTo>
                      <a:pt x="3" y="32"/>
                    </a:moveTo>
                    <a:cubicBezTo>
                      <a:pt x="3" y="32"/>
                      <a:pt x="0" y="23"/>
                      <a:pt x="4" y="20"/>
                    </a:cubicBezTo>
                    <a:cubicBezTo>
                      <a:pt x="4" y="20"/>
                      <a:pt x="7" y="5"/>
                      <a:pt x="18" y="17"/>
                    </a:cubicBezTo>
                    <a:cubicBezTo>
                      <a:pt x="33" y="16"/>
                      <a:pt x="33" y="16"/>
                      <a:pt x="33" y="16"/>
                    </a:cubicBezTo>
                    <a:cubicBezTo>
                      <a:pt x="33" y="16"/>
                      <a:pt x="38" y="0"/>
                      <a:pt x="45" y="19"/>
                    </a:cubicBezTo>
                    <a:cubicBezTo>
                      <a:pt x="45" y="19"/>
                      <a:pt x="49" y="29"/>
                      <a:pt x="17" y="28"/>
                    </a:cubicBezTo>
                    <a:cubicBezTo>
                      <a:pt x="17" y="28"/>
                      <a:pt x="14" y="37"/>
                      <a:pt x="3" y="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9" name="Freeform 427">
                <a:extLst>
                  <a:ext uri="{FF2B5EF4-FFF2-40B4-BE49-F238E27FC236}">
                    <a16:creationId xmlns:a16="http://schemas.microsoft.com/office/drawing/2014/main" id="{0A8AF693-D9D0-44D4-B4B4-B5AA81198954}"/>
                  </a:ext>
                </a:extLst>
              </p:cNvPr>
              <p:cNvSpPr>
                <a:spLocks/>
              </p:cNvSpPr>
              <p:nvPr/>
            </p:nvSpPr>
            <p:spPr bwMode="auto">
              <a:xfrm>
                <a:off x="5798" y="2988"/>
                <a:ext cx="74" cy="42"/>
              </a:xfrm>
              <a:custGeom>
                <a:avLst/>
                <a:gdLst>
                  <a:gd name="T0" fmla="*/ 37 w 223"/>
                  <a:gd name="T1" fmla="*/ 99 h 126"/>
                  <a:gd name="T2" fmla="*/ 25 w 223"/>
                  <a:gd name="T3" fmla="*/ 87 h 126"/>
                  <a:gd name="T4" fmla="*/ 80 w 223"/>
                  <a:gd name="T5" fmla="*/ 51 h 126"/>
                  <a:gd name="T6" fmla="*/ 98 w 223"/>
                  <a:gd name="T7" fmla="*/ 40 h 126"/>
                  <a:gd name="T8" fmla="*/ 124 w 223"/>
                  <a:gd name="T9" fmla="*/ 14 h 126"/>
                  <a:gd name="T10" fmla="*/ 138 w 223"/>
                  <a:gd name="T11" fmla="*/ 14 h 126"/>
                  <a:gd name="T12" fmla="*/ 151 w 223"/>
                  <a:gd name="T13" fmla="*/ 13 h 126"/>
                  <a:gd name="T14" fmla="*/ 161 w 223"/>
                  <a:gd name="T15" fmla="*/ 14 h 126"/>
                  <a:gd name="T16" fmla="*/ 197 w 223"/>
                  <a:gd name="T17" fmla="*/ 7 h 126"/>
                  <a:gd name="T18" fmla="*/ 221 w 223"/>
                  <a:gd name="T19" fmla="*/ 6 h 126"/>
                  <a:gd name="T20" fmla="*/ 183 w 223"/>
                  <a:gd name="T21" fmla="*/ 29 h 126"/>
                  <a:gd name="T22" fmla="*/ 162 w 223"/>
                  <a:gd name="T23" fmla="*/ 40 h 126"/>
                  <a:gd name="T24" fmla="*/ 128 w 223"/>
                  <a:gd name="T25" fmla="*/ 55 h 126"/>
                  <a:gd name="T26" fmla="*/ 105 w 223"/>
                  <a:gd name="T27" fmla="*/ 69 h 126"/>
                  <a:gd name="T28" fmla="*/ 53 w 223"/>
                  <a:gd name="T29" fmla="*/ 110 h 126"/>
                  <a:gd name="T30" fmla="*/ 45 w 223"/>
                  <a:gd name="T31" fmla="*/ 117 h 126"/>
                  <a:gd name="T32" fmla="*/ 17 w 223"/>
                  <a:gd name="T33" fmla="*/ 116 h 126"/>
                  <a:gd name="T34" fmla="*/ 14 w 223"/>
                  <a:gd name="T35" fmla="*/ 105 h 126"/>
                  <a:gd name="T36" fmla="*/ 37 w 223"/>
                  <a:gd name="T37" fmla="*/ 99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3" h="126">
                    <a:moveTo>
                      <a:pt x="37" y="99"/>
                    </a:moveTo>
                    <a:cubicBezTo>
                      <a:pt x="37" y="99"/>
                      <a:pt x="16" y="103"/>
                      <a:pt x="25" y="87"/>
                    </a:cubicBezTo>
                    <a:cubicBezTo>
                      <a:pt x="25" y="87"/>
                      <a:pt x="34" y="51"/>
                      <a:pt x="80" y="51"/>
                    </a:cubicBezTo>
                    <a:cubicBezTo>
                      <a:pt x="80" y="51"/>
                      <a:pt x="83" y="39"/>
                      <a:pt x="98" y="40"/>
                    </a:cubicBezTo>
                    <a:cubicBezTo>
                      <a:pt x="98" y="40"/>
                      <a:pt x="106" y="16"/>
                      <a:pt x="124" y="14"/>
                    </a:cubicBezTo>
                    <a:cubicBezTo>
                      <a:pt x="138" y="14"/>
                      <a:pt x="138" y="14"/>
                      <a:pt x="138" y="14"/>
                    </a:cubicBezTo>
                    <a:cubicBezTo>
                      <a:pt x="138" y="14"/>
                      <a:pt x="144" y="4"/>
                      <a:pt x="151" y="13"/>
                    </a:cubicBezTo>
                    <a:cubicBezTo>
                      <a:pt x="161" y="14"/>
                      <a:pt x="161" y="14"/>
                      <a:pt x="161" y="14"/>
                    </a:cubicBezTo>
                    <a:cubicBezTo>
                      <a:pt x="161" y="14"/>
                      <a:pt x="171" y="6"/>
                      <a:pt x="197" y="7"/>
                    </a:cubicBezTo>
                    <a:cubicBezTo>
                      <a:pt x="197" y="7"/>
                      <a:pt x="207" y="0"/>
                      <a:pt x="221" y="6"/>
                    </a:cubicBezTo>
                    <a:cubicBezTo>
                      <a:pt x="221" y="6"/>
                      <a:pt x="223" y="25"/>
                      <a:pt x="183" y="29"/>
                    </a:cubicBezTo>
                    <a:cubicBezTo>
                      <a:pt x="183" y="29"/>
                      <a:pt x="174" y="40"/>
                      <a:pt x="162" y="40"/>
                    </a:cubicBezTo>
                    <a:cubicBezTo>
                      <a:pt x="162" y="40"/>
                      <a:pt x="146" y="55"/>
                      <a:pt x="128" y="55"/>
                    </a:cubicBezTo>
                    <a:cubicBezTo>
                      <a:pt x="128" y="55"/>
                      <a:pt x="112" y="65"/>
                      <a:pt x="105" y="69"/>
                    </a:cubicBezTo>
                    <a:cubicBezTo>
                      <a:pt x="105" y="69"/>
                      <a:pt x="85" y="109"/>
                      <a:pt x="53" y="110"/>
                    </a:cubicBezTo>
                    <a:cubicBezTo>
                      <a:pt x="45" y="117"/>
                      <a:pt x="45" y="117"/>
                      <a:pt x="45" y="117"/>
                    </a:cubicBezTo>
                    <a:cubicBezTo>
                      <a:pt x="45" y="117"/>
                      <a:pt x="25" y="126"/>
                      <a:pt x="17" y="116"/>
                    </a:cubicBezTo>
                    <a:cubicBezTo>
                      <a:pt x="17" y="116"/>
                      <a:pt x="0" y="115"/>
                      <a:pt x="14" y="105"/>
                    </a:cubicBezTo>
                    <a:cubicBezTo>
                      <a:pt x="14" y="105"/>
                      <a:pt x="33" y="107"/>
                      <a:pt x="37" y="9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0" name="Freeform 428">
                <a:extLst>
                  <a:ext uri="{FF2B5EF4-FFF2-40B4-BE49-F238E27FC236}">
                    <a16:creationId xmlns:a16="http://schemas.microsoft.com/office/drawing/2014/main" id="{A2DB5DF8-338C-4A1E-92B0-796BA5377639}"/>
                  </a:ext>
                </a:extLst>
              </p:cNvPr>
              <p:cNvSpPr>
                <a:spLocks/>
              </p:cNvSpPr>
              <p:nvPr/>
            </p:nvSpPr>
            <p:spPr bwMode="auto">
              <a:xfrm>
                <a:off x="5844" y="2889"/>
                <a:ext cx="29" cy="18"/>
              </a:xfrm>
              <a:custGeom>
                <a:avLst/>
                <a:gdLst>
                  <a:gd name="T0" fmla="*/ 36 w 88"/>
                  <a:gd name="T1" fmla="*/ 4 h 54"/>
                  <a:gd name="T2" fmla="*/ 61 w 88"/>
                  <a:gd name="T3" fmla="*/ 4 h 54"/>
                  <a:gd name="T4" fmla="*/ 71 w 88"/>
                  <a:gd name="T5" fmla="*/ 20 h 54"/>
                  <a:gd name="T6" fmla="*/ 80 w 88"/>
                  <a:gd name="T7" fmla="*/ 32 h 54"/>
                  <a:gd name="T8" fmla="*/ 58 w 88"/>
                  <a:gd name="T9" fmla="*/ 50 h 54"/>
                  <a:gd name="T10" fmla="*/ 23 w 88"/>
                  <a:gd name="T11" fmla="*/ 30 h 54"/>
                  <a:gd name="T12" fmla="*/ 36 w 88"/>
                  <a:gd name="T13" fmla="*/ 4 h 54"/>
                </a:gdLst>
                <a:ahLst/>
                <a:cxnLst>
                  <a:cxn ang="0">
                    <a:pos x="T0" y="T1"/>
                  </a:cxn>
                  <a:cxn ang="0">
                    <a:pos x="T2" y="T3"/>
                  </a:cxn>
                  <a:cxn ang="0">
                    <a:pos x="T4" y="T5"/>
                  </a:cxn>
                  <a:cxn ang="0">
                    <a:pos x="T6" y="T7"/>
                  </a:cxn>
                  <a:cxn ang="0">
                    <a:pos x="T8" y="T9"/>
                  </a:cxn>
                  <a:cxn ang="0">
                    <a:pos x="T10" y="T11"/>
                  </a:cxn>
                  <a:cxn ang="0">
                    <a:pos x="T12" y="T13"/>
                  </a:cxn>
                </a:cxnLst>
                <a:rect l="0" t="0" r="r" b="b"/>
                <a:pathLst>
                  <a:path w="88" h="54">
                    <a:moveTo>
                      <a:pt x="36" y="4"/>
                    </a:moveTo>
                    <a:cubicBezTo>
                      <a:pt x="36" y="4"/>
                      <a:pt x="50" y="0"/>
                      <a:pt x="61" y="4"/>
                    </a:cubicBezTo>
                    <a:cubicBezTo>
                      <a:pt x="61" y="4"/>
                      <a:pt x="77" y="10"/>
                      <a:pt x="71" y="20"/>
                    </a:cubicBezTo>
                    <a:cubicBezTo>
                      <a:pt x="71" y="20"/>
                      <a:pt x="88" y="23"/>
                      <a:pt x="80" y="32"/>
                    </a:cubicBezTo>
                    <a:cubicBezTo>
                      <a:pt x="80" y="32"/>
                      <a:pt x="71" y="43"/>
                      <a:pt x="58" y="50"/>
                    </a:cubicBezTo>
                    <a:cubicBezTo>
                      <a:pt x="58" y="50"/>
                      <a:pt x="45" y="54"/>
                      <a:pt x="23" y="30"/>
                    </a:cubicBezTo>
                    <a:cubicBezTo>
                      <a:pt x="23" y="30"/>
                      <a:pt x="0" y="6"/>
                      <a:pt x="36"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1" name="Freeform 429">
                <a:extLst>
                  <a:ext uri="{FF2B5EF4-FFF2-40B4-BE49-F238E27FC236}">
                    <a16:creationId xmlns:a16="http://schemas.microsoft.com/office/drawing/2014/main" id="{8AB39B02-6F83-48B1-9D78-58347EFED8F0}"/>
                  </a:ext>
                </a:extLst>
              </p:cNvPr>
              <p:cNvSpPr>
                <a:spLocks/>
              </p:cNvSpPr>
              <p:nvPr/>
            </p:nvSpPr>
            <p:spPr bwMode="auto">
              <a:xfrm>
                <a:off x="5871" y="2858"/>
                <a:ext cx="23" cy="9"/>
              </a:xfrm>
              <a:custGeom>
                <a:avLst/>
                <a:gdLst>
                  <a:gd name="T0" fmla="*/ 7 w 70"/>
                  <a:gd name="T1" fmla="*/ 24 h 29"/>
                  <a:gd name="T2" fmla="*/ 20 w 70"/>
                  <a:gd name="T3" fmla="*/ 7 h 29"/>
                  <a:gd name="T4" fmla="*/ 39 w 70"/>
                  <a:gd name="T5" fmla="*/ 11 h 29"/>
                  <a:gd name="T6" fmla="*/ 7 w 70"/>
                  <a:gd name="T7" fmla="*/ 24 h 29"/>
                </a:gdLst>
                <a:ahLst/>
                <a:cxnLst>
                  <a:cxn ang="0">
                    <a:pos x="T0" y="T1"/>
                  </a:cxn>
                  <a:cxn ang="0">
                    <a:pos x="T2" y="T3"/>
                  </a:cxn>
                  <a:cxn ang="0">
                    <a:pos x="T4" y="T5"/>
                  </a:cxn>
                  <a:cxn ang="0">
                    <a:pos x="T6" y="T7"/>
                  </a:cxn>
                </a:cxnLst>
                <a:rect l="0" t="0" r="r" b="b"/>
                <a:pathLst>
                  <a:path w="70" h="29">
                    <a:moveTo>
                      <a:pt x="7" y="24"/>
                    </a:moveTo>
                    <a:cubicBezTo>
                      <a:pt x="7" y="24"/>
                      <a:pt x="0" y="7"/>
                      <a:pt x="20" y="7"/>
                    </a:cubicBezTo>
                    <a:cubicBezTo>
                      <a:pt x="20" y="7"/>
                      <a:pt x="26" y="0"/>
                      <a:pt x="39" y="11"/>
                    </a:cubicBezTo>
                    <a:cubicBezTo>
                      <a:pt x="39" y="11"/>
                      <a:pt x="70" y="29"/>
                      <a:pt x="7"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2" name="Freeform 430">
                <a:extLst>
                  <a:ext uri="{FF2B5EF4-FFF2-40B4-BE49-F238E27FC236}">
                    <a16:creationId xmlns:a16="http://schemas.microsoft.com/office/drawing/2014/main" id="{06833FBD-0E11-4165-B946-059F86334158}"/>
                  </a:ext>
                </a:extLst>
              </p:cNvPr>
              <p:cNvSpPr>
                <a:spLocks/>
              </p:cNvSpPr>
              <p:nvPr/>
            </p:nvSpPr>
            <p:spPr bwMode="auto">
              <a:xfrm>
                <a:off x="5915" y="2863"/>
                <a:ext cx="12" cy="10"/>
              </a:xfrm>
              <a:custGeom>
                <a:avLst/>
                <a:gdLst>
                  <a:gd name="T0" fmla="*/ 14 w 35"/>
                  <a:gd name="T1" fmla="*/ 10 h 28"/>
                  <a:gd name="T2" fmla="*/ 35 w 35"/>
                  <a:gd name="T3" fmla="*/ 10 h 28"/>
                  <a:gd name="T4" fmla="*/ 19 w 35"/>
                  <a:gd name="T5" fmla="*/ 27 h 28"/>
                  <a:gd name="T6" fmla="*/ 5 w 35"/>
                  <a:gd name="T7" fmla="*/ 17 h 28"/>
                  <a:gd name="T8" fmla="*/ 14 w 35"/>
                  <a:gd name="T9" fmla="*/ 10 h 28"/>
                </a:gdLst>
                <a:ahLst/>
                <a:cxnLst>
                  <a:cxn ang="0">
                    <a:pos x="T0" y="T1"/>
                  </a:cxn>
                  <a:cxn ang="0">
                    <a:pos x="T2" y="T3"/>
                  </a:cxn>
                  <a:cxn ang="0">
                    <a:pos x="T4" y="T5"/>
                  </a:cxn>
                  <a:cxn ang="0">
                    <a:pos x="T6" y="T7"/>
                  </a:cxn>
                  <a:cxn ang="0">
                    <a:pos x="T8" y="T9"/>
                  </a:cxn>
                </a:cxnLst>
                <a:rect l="0" t="0" r="r" b="b"/>
                <a:pathLst>
                  <a:path w="35" h="28">
                    <a:moveTo>
                      <a:pt x="14" y="10"/>
                    </a:moveTo>
                    <a:cubicBezTo>
                      <a:pt x="14" y="10"/>
                      <a:pt x="24" y="0"/>
                      <a:pt x="35" y="10"/>
                    </a:cubicBezTo>
                    <a:cubicBezTo>
                      <a:pt x="35" y="10"/>
                      <a:pt x="35" y="25"/>
                      <a:pt x="19" y="27"/>
                    </a:cubicBezTo>
                    <a:cubicBezTo>
                      <a:pt x="19" y="27"/>
                      <a:pt x="5" y="28"/>
                      <a:pt x="5" y="17"/>
                    </a:cubicBezTo>
                    <a:cubicBezTo>
                      <a:pt x="5" y="17"/>
                      <a:pt x="0" y="11"/>
                      <a:pt x="14"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3" name="Freeform 431">
                <a:extLst>
                  <a:ext uri="{FF2B5EF4-FFF2-40B4-BE49-F238E27FC236}">
                    <a16:creationId xmlns:a16="http://schemas.microsoft.com/office/drawing/2014/main" id="{D7AFBF34-2CF7-4B13-BA54-3D295A86F331}"/>
                  </a:ext>
                </a:extLst>
              </p:cNvPr>
              <p:cNvSpPr>
                <a:spLocks/>
              </p:cNvSpPr>
              <p:nvPr/>
            </p:nvSpPr>
            <p:spPr bwMode="auto">
              <a:xfrm>
                <a:off x="5914" y="2854"/>
                <a:ext cx="6" cy="3"/>
              </a:xfrm>
              <a:custGeom>
                <a:avLst/>
                <a:gdLst>
                  <a:gd name="T0" fmla="*/ 9 w 20"/>
                  <a:gd name="T1" fmla="*/ 9 h 10"/>
                  <a:gd name="T2" fmla="*/ 16 w 20"/>
                  <a:gd name="T3" fmla="*/ 0 h 10"/>
                  <a:gd name="T4" fmla="*/ 9 w 20"/>
                  <a:gd name="T5" fmla="*/ 9 h 10"/>
                </a:gdLst>
                <a:ahLst/>
                <a:cxnLst>
                  <a:cxn ang="0">
                    <a:pos x="T0" y="T1"/>
                  </a:cxn>
                  <a:cxn ang="0">
                    <a:pos x="T2" y="T3"/>
                  </a:cxn>
                  <a:cxn ang="0">
                    <a:pos x="T4" y="T5"/>
                  </a:cxn>
                </a:cxnLst>
                <a:rect l="0" t="0" r="r" b="b"/>
                <a:pathLst>
                  <a:path w="20" h="10">
                    <a:moveTo>
                      <a:pt x="9" y="9"/>
                    </a:moveTo>
                    <a:cubicBezTo>
                      <a:pt x="9" y="9"/>
                      <a:pt x="0" y="0"/>
                      <a:pt x="16" y="0"/>
                    </a:cubicBezTo>
                    <a:cubicBezTo>
                      <a:pt x="16" y="0"/>
                      <a:pt x="20" y="10"/>
                      <a:pt x="9"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4" name="Freeform 432">
                <a:extLst>
                  <a:ext uri="{FF2B5EF4-FFF2-40B4-BE49-F238E27FC236}">
                    <a16:creationId xmlns:a16="http://schemas.microsoft.com/office/drawing/2014/main" id="{69820D68-CA67-4191-9D5D-2A25525283FC}"/>
                  </a:ext>
                </a:extLst>
              </p:cNvPr>
              <p:cNvSpPr>
                <a:spLocks/>
              </p:cNvSpPr>
              <p:nvPr/>
            </p:nvSpPr>
            <p:spPr bwMode="auto">
              <a:xfrm>
                <a:off x="5880" y="2884"/>
                <a:ext cx="56" cy="21"/>
              </a:xfrm>
              <a:custGeom>
                <a:avLst/>
                <a:gdLst>
                  <a:gd name="T0" fmla="*/ 68 w 172"/>
                  <a:gd name="T1" fmla="*/ 37 h 66"/>
                  <a:gd name="T2" fmla="*/ 54 w 172"/>
                  <a:gd name="T3" fmla="*/ 34 h 66"/>
                  <a:gd name="T4" fmla="*/ 40 w 172"/>
                  <a:gd name="T5" fmla="*/ 45 h 66"/>
                  <a:gd name="T6" fmla="*/ 36 w 172"/>
                  <a:gd name="T7" fmla="*/ 55 h 66"/>
                  <a:gd name="T8" fmla="*/ 33 w 172"/>
                  <a:gd name="T9" fmla="*/ 42 h 66"/>
                  <a:gd name="T10" fmla="*/ 22 w 172"/>
                  <a:gd name="T11" fmla="*/ 26 h 66"/>
                  <a:gd name="T12" fmla="*/ 6 w 172"/>
                  <a:gd name="T13" fmla="*/ 34 h 66"/>
                  <a:gd name="T14" fmla="*/ 11 w 172"/>
                  <a:gd name="T15" fmla="*/ 21 h 66"/>
                  <a:gd name="T16" fmla="*/ 21 w 172"/>
                  <a:gd name="T17" fmla="*/ 18 h 66"/>
                  <a:gd name="T18" fmla="*/ 43 w 172"/>
                  <a:gd name="T19" fmla="*/ 10 h 66"/>
                  <a:gd name="T20" fmla="*/ 68 w 172"/>
                  <a:gd name="T21" fmla="*/ 13 h 66"/>
                  <a:gd name="T22" fmla="*/ 81 w 172"/>
                  <a:gd name="T23" fmla="*/ 10 h 66"/>
                  <a:gd name="T24" fmla="*/ 86 w 172"/>
                  <a:gd name="T25" fmla="*/ 9 h 66"/>
                  <a:gd name="T26" fmla="*/ 101 w 172"/>
                  <a:gd name="T27" fmla="*/ 9 h 66"/>
                  <a:gd name="T28" fmla="*/ 109 w 172"/>
                  <a:gd name="T29" fmla="*/ 13 h 66"/>
                  <a:gd name="T30" fmla="*/ 120 w 172"/>
                  <a:gd name="T31" fmla="*/ 19 h 66"/>
                  <a:gd name="T32" fmla="*/ 126 w 172"/>
                  <a:gd name="T33" fmla="*/ 20 h 66"/>
                  <a:gd name="T34" fmla="*/ 141 w 172"/>
                  <a:gd name="T35" fmla="*/ 19 h 66"/>
                  <a:gd name="T36" fmla="*/ 145 w 172"/>
                  <a:gd name="T37" fmla="*/ 23 h 66"/>
                  <a:gd name="T38" fmla="*/ 153 w 172"/>
                  <a:gd name="T39" fmla="*/ 37 h 66"/>
                  <a:gd name="T40" fmla="*/ 165 w 172"/>
                  <a:gd name="T41" fmla="*/ 49 h 66"/>
                  <a:gd name="T42" fmla="*/ 158 w 172"/>
                  <a:gd name="T43" fmla="*/ 66 h 66"/>
                  <a:gd name="T44" fmla="*/ 126 w 172"/>
                  <a:gd name="T45" fmla="*/ 49 h 66"/>
                  <a:gd name="T46" fmla="*/ 106 w 172"/>
                  <a:gd name="T47" fmla="*/ 34 h 66"/>
                  <a:gd name="T48" fmla="*/ 93 w 172"/>
                  <a:gd name="T49" fmla="*/ 39 h 66"/>
                  <a:gd name="T50" fmla="*/ 83 w 172"/>
                  <a:gd name="T51" fmla="*/ 40 h 66"/>
                  <a:gd name="T52" fmla="*/ 68 w 172"/>
                  <a:gd name="T53" fmla="*/ 37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2" h="66">
                    <a:moveTo>
                      <a:pt x="68" y="37"/>
                    </a:moveTo>
                    <a:cubicBezTo>
                      <a:pt x="68" y="37"/>
                      <a:pt x="61" y="21"/>
                      <a:pt x="54" y="34"/>
                    </a:cubicBezTo>
                    <a:cubicBezTo>
                      <a:pt x="54" y="34"/>
                      <a:pt x="50" y="45"/>
                      <a:pt x="40" y="45"/>
                    </a:cubicBezTo>
                    <a:cubicBezTo>
                      <a:pt x="40" y="45"/>
                      <a:pt x="41" y="56"/>
                      <a:pt x="36" y="55"/>
                    </a:cubicBezTo>
                    <a:cubicBezTo>
                      <a:pt x="36" y="55"/>
                      <a:pt x="34" y="52"/>
                      <a:pt x="33" y="42"/>
                    </a:cubicBezTo>
                    <a:cubicBezTo>
                      <a:pt x="33" y="42"/>
                      <a:pt x="28" y="29"/>
                      <a:pt x="22" y="26"/>
                    </a:cubicBezTo>
                    <a:cubicBezTo>
                      <a:pt x="22" y="26"/>
                      <a:pt x="11" y="38"/>
                      <a:pt x="6" y="34"/>
                    </a:cubicBezTo>
                    <a:cubicBezTo>
                      <a:pt x="6" y="34"/>
                      <a:pt x="0" y="21"/>
                      <a:pt x="11" y="21"/>
                    </a:cubicBezTo>
                    <a:cubicBezTo>
                      <a:pt x="21" y="18"/>
                      <a:pt x="21" y="18"/>
                      <a:pt x="21" y="18"/>
                    </a:cubicBezTo>
                    <a:cubicBezTo>
                      <a:pt x="21" y="18"/>
                      <a:pt x="18" y="10"/>
                      <a:pt x="43" y="10"/>
                    </a:cubicBezTo>
                    <a:cubicBezTo>
                      <a:pt x="43" y="10"/>
                      <a:pt x="68" y="9"/>
                      <a:pt x="68" y="13"/>
                    </a:cubicBezTo>
                    <a:cubicBezTo>
                      <a:pt x="68" y="13"/>
                      <a:pt x="75" y="15"/>
                      <a:pt x="81" y="10"/>
                    </a:cubicBezTo>
                    <a:cubicBezTo>
                      <a:pt x="86" y="9"/>
                      <a:pt x="86" y="9"/>
                      <a:pt x="86" y="9"/>
                    </a:cubicBezTo>
                    <a:cubicBezTo>
                      <a:pt x="86" y="9"/>
                      <a:pt x="94" y="0"/>
                      <a:pt x="101" y="9"/>
                    </a:cubicBezTo>
                    <a:cubicBezTo>
                      <a:pt x="101" y="9"/>
                      <a:pt x="110" y="10"/>
                      <a:pt x="109" y="13"/>
                    </a:cubicBezTo>
                    <a:cubicBezTo>
                      <a:pt x="109" y="13"/>
                      <a:pt x="120" y="12"/>
                      <a:pt x="120" y="19"/>
                    </a:cubicBezTo>
                    <a:cubicBezTo>
                      <a:pt x="126" y="20"/>
                      <a:pt x="126" y="20"/>
                      <a:pt x="126" y="20"/>
                    </a:cubicBezTo>
                    <a:cubicBezTo>
                      <a:pt x="126" y="20"/>
                      <a:pt x="138" y="8"/>
                      <a:pt x="141" y="19"/>
                    </a:cubicBezTo>
                    <a:cubicBezTo>
                      <a:pt x="145" y="23"/>
                      <a:pt x="145" y="23"/>
                      <a:pt x="145" y="23"/>
                    </a:cubicBezTo>
                    <a:cubicBezTo>
                      <a:pt x="145" y="23"/>
                      <a:pt x="153" y="22"/>
                      <a:pt x="153" y="37"/>
                    </a:cubicBezTo>
                    <a:cubicBezTo>
                      <a:pt x="153" y="37"/>
                      <a:pt x="166" y="40"/>
                      <a:pt x="165" y="49"/>
                    </a:cubicBezTo>
                    <a:cubicBezTo>
                      <a:pt x="165" y="49"/>
                      <a:pt x="172" y="62"/>
                      <a:pt x="158" y="66"/>
                    </a:cubicBezTo>
                    <a:cubicBezTo>
                      <a:pt x="158" y="66"/>
                      <a:pt x="138" y="49"/>
                      <a:pt x="126" y="49"/>
                    </a:cubicBezTo>
                    <a:cubicBezTo>
                      <a:pt x="126" y="49"/>
                      <a:pt x="106" y="39"/>
                      <a:pt x="106" y="34"/>
                    </a:cubicBezTo>
                    <a:cubicBezTo>
                      <a:pt x="106" y="34"/>
                      <a:pt x="95" y="31"/>
                      <a:pt x="93" y="39"/>
                    </a:cubicBezTo>
                    <a:cubicBezTo>
                      <a:pt x="93" y="39"/>
                      <a:pt x="90" y="46"/>
                      <a:pt x="83" y="40"/>
                    </a:cubicBezTo>
                    <a:cubicBezTo>
                      <a:pt x="83" y="40"/>
                      <a:pt x="69" y="41"/>
                      <a:pt x="68" y="3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5" name="Freeform 433">
                <a:extLst>
                  <a:ext uri="{FF2B5EF4-FFF2-40B4-BE49-F238E27FC236}">
                    <a16:creationId xmlns:a16="http://schemas.microsoft.com/office/drawing/2014/main" id="{E09E9F60-ACED-4B19-A86D-A8E88748714B}"/>
                  </a:ext>
                </a:extLst>
              </p:cNvPr>
              <p:cNvSpPr>
                <a:spLocks/>
              </p:cNvSpPr>
              <p:nvPr/>
            </p:nvSpPr>
            <p:spPr bwMode="auto">
              <a:xfrm>
                <a:off x="5816" y="2862"/>
                <a:ext cx="20" cy="13"/>
              </a:xfrm>
              <a:custGeom>
                <a:avLst/>
                <a:gdLst>
                  <a:gd name="T0" fmla="*/ 10 w 60"/>
                  <a:gd name="T1" fmla="*/ 19 h 39"/>
                  <a:gd name="T2" fmla="*/ 11 w 60"/>
                  <a:gd name="T3" fmla="*/ 12 h 39"/>
                  <a:gd name="T4" fmla="*/ 16 w 60"/>
                  <a:gd name="T5" fmla="*/ 4 h 39"/>
                  <a:gd name="T6" fmla="*/ 32 w 60"/>
                  <a:gd name="T7" fmla="*/ 8 h 39"/>
                  <a:gd name="T8" fmla="*/ 45 w 60"/>
                  <a:gd name="T9" fmla="*/ 14 h 39"/>
                  <a:gd name="T10" fmla="*/ 50 w 60"/>
                  <a:gd name="T11" fmla="*/ 14 h 39"/>
                  <a:gd name="T12" fmla="*/ 60 w 60"/>
                  <a:gd name="T13" fmla="*/ 17 h 39"/>
                  <a:gd name="T14" fmla="*/ 47 w 60"/>
                  <a:gd name="T15" fmla="*/ 23 h 39"/>
                  <a:gd name="T16" fmla="*/ 38 w 60"/>
                  <a:gd name="T17" fmla="*/ 23 h 39"/>
                  <a:gd name="T18" fmla="*/ 33 w 60"/>
                  <a:gd name="T19" fmla="*/ 23 h 39"/>
                  <a:gd name="T20" fmla="*/ 21 w 60"/>
                  <a:gd name="T21" fmla="*/ 28 h 39"/>
                  <a:gd name="T22" fmla="*/ 10 w 60"/>
                  <a:gd name="T23" fmla="*/ 1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0" h="39">
                    <a:moveTo>
                      <a:pt x="10" y="19"/>
                    </a:moveTo>
                    <a:cubicBezTo>
                      <a:pt x="10" y="19"/>
                      <a:pt x="0" y="16"/>
                      <a:pt x="11" y="12"/>
                    </a:cubicBezTo>
                    <a:cubicBezTo>
                      <a:pt x="11" y="12"/>
                      <a:pt x="10" y="5"/>
                      <a:pt x="16" y="4"/>
                    </a:cubicBezTo>
                    <a:cubicBezTo>
                      <a:pt x="16" y="4"/>
                      <a:pt x="32" y="0"/>
                      <a:pt x="32" y="8"/>
                    </a:cubicBezTo>
                    <a:cubicBezTo>
                      <a:pt x="32" y="8"/>
                      <a:pt x="45" y="8"/>
                      <a:pt x="45" y="14"/>
                    </a:cubicBezTo>
                    <a:cubicBezTo>
                      <a:pt x="50" y="14"/>
                      <a:pt x="50" y="14"/>
                      <a:pt x="50" y="14"/>
                    </a:cubicBezTo>
                    <a:cubicBezTo>
                      <a:pt x="50" y="14"/>
                      <a:pt x="59" y="3"/>
                      <a:pt x="60" y="17"/>
                    </a:cubicBezTo>
                    <a:cubicBezTo>
                      <a:pt x="60" y="17"/>
                      <a:pt x="60" y="23"/>
                      <a:pt x="47" y="23"/>
                    </a:cubicBezTo>
                    <a:cubicBezTo>
                      <a:pt x="47" y="23"/>
                      <a:pt x="38" y="28"/>
                      <a:pt x="38" y="23"/>
                    </a:cubicBezTo>
                    <a:cubicBezTo>
                      <a:pt x="33" y="23"/>
                      <a:pt x="33" y="23"/>
                      <a:pt x="33" y="23"/>
                    </a:cubicBezTo>
                    <a:cubicBezTo>
                      <a:pt x="33" y="23"/>
                      <a:pt x="26" y="28"/>
                      <a:pt x="21" y="28"/>
                    </a:cubicBezTo>
                    <a:cubicBezTo>
                      <a:pt x="21" y="28"/>
                      <a:pt x="7" y="39"/>
                      <a:pt x="10"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6" name="Freeform 434">
                <a:extLst>
                  <a:ext uri="{FF2B5EF4-FFF2-40B4-BE49-F238E27FC236}">
                    <a16:creationId xmlns:a16="http://schemas.microsoft.com/office/drawing/2014/main" id="{3AE5A858-F4E0-4626-9484-AE07BC40DE50}"/>
                  </a:ext>
                </a:extLst>
              </p:cNvPr>
              <p:cNvSpPr>
                <a:spLocks/>
              </p:cNvSpPr>
              <p:nvPr/>
            </p:nvSpPr>
            <p:spPr bwMode="auto">
              <a:xfrm>
                <a:off x="5837" y="2865"/>
                <a:ext cx="19" cy="6"/>
              </a:xfrm>
              <a:custGeom>
                <a:avLst/>
                <a:gdLst>
                  <a:gd name="T0" fmla="*/ 6 w 59"/>
                  <a:gd name="T1" fmla="*/ 12 h 18"/>
                  <a:gd name="T2" fmla="*/ 7 w 59"/>
                  <a:gd name="T3" fmla="*/ 4 h 18"/>
                  <a:gd name="T4" fmla="*/ 55 w 59"/>
                  <a:gd name="T5" fmla="*/ 8 h 18"/>
                  <a:gd name="T6" fmla="*/ 25 w 59"/>
                  <a:gd name="T7" fmla="*/ 13 h 18"/>
                  <a:gd name="T8" fmla="*/ 6 w 59"/>
                  <a:gd name="T9" fmla="*/ 12 h 18"/>
                </a:gdLst>
                <a:ahLst/>
                <a:cxnLst>
                  <a:cxn ang="0">
                    <a:pos x="T0" y="T1"/>
                  </a:cxn>
                  <a:cxn ang="0">
                    <a:pos x="T2" y="T3"/>
                  </a:cxn>
                  <a:cxn ang="0">
                    <a:pos x="T4" y="T5"/>
                  </a:cxn>
                  <a:cxn ang="0">
                    <a:pos x="T6" y="T7"/>
                  </a:cxn>
                  <a:cxn ang="0">
                    <a:pos x="T8" y="T9"/>
                  </a:cxn>
                </a:cxnLst>
                <a:rect l="0" t="0" r="r" b="b"/>
                <a:pathLst>
                  <a:path w="59" h="18">
                    <a:moveTo>
                      <a:pt x="6" y="12"/>
                    </a:moveTo>
                    <a:cubicBezTo>
                      <a:pt x="6" y="12"/>
                      <a:pt x="0" y="5"/>
                      <a:pt x="7" y="4"/>
                    </a:cubicBezTo>
                    <a:cubicBezTo>
                      <a:pt x="7" y="4"/>
                      <a:pt x="59" y="0"/>
                      <a:pt x="55" y="8"/>
                    </a:cubicBezTo>
                    <a:cubicBezTo>
                      <a:pt x="25" y="13"/>
                      <a:pt x="25" y="13"/>
                      <a:pt x="25" y="13"/>
                    </a:cubicBezTo>
                    <a:cubicBezTo>
                      <a:pt x="25" y="13"/>
                      <a:pt x="14" y="18"/>
                      <a:pt x="6"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7" name="Freeform 435">
                <a:extLst>
                  <a:ext uri="{FF2B5EF4-FFF2-40B4-BE49-F238E27FC236}">
                    <a16:creationId xmlns:a16="http://schemas.microsoft.com/office/drawing/2014/main" id="{3BB9BF0E-1EE8-4953-A655-4E91A97113DD}"/>
                  </a:ext>
                </a:extLst>
              </p:cNvPr>
              <p:cNvSpPr>
                <a:spLocks/>
              </p:cNvSpPr>
              <p:nvPr/>
            </p:nvSpPr>
            <p:spPr bwMode="auto">
              <a:xfrm>
                <a:off x="5846" y="2876"/>
                <a:ext cx="7" cy="6"/>
              </a:xfrm>
              <a:custGeom>
                <a:avLst/>
                <a:gdLst>
                  <a:gd name="T0" fmla="*/ 5 w 20"/>
                  <a:gd name="T1" fmla="*/ 13 h 17"/>
                  <a:gd name="T2" fmla="*/ 12 w 20"/>
                  <a:gd name="T3" fmla="*/ 4 h 17"/>
                  <a:gd name="T4" fmla="*/ 5 w 20"/>
                  <a:gd name="T5" fmla="*/ 13 h 17"/>
                </a:gdLst>
                <a:ahLst/>
                <a:cxnLst>
                  <a:cxn ang="0">
                    <a:pos x="T0" y="T1"/>
                  </a:cxn>
                  <a:cxn ang="0">
                    <a:pos x="T2" y="T3"/>
                  </a:cxn>
                  <a:cxn ang="0">
                    <a:pos x="T4" y="T5"/>
                  </a:cxn>
                </a:cxnLst>
                <a:rect l="0" t="0" r="r" b="b"/>
                <a:pathLst>
                  <a:path w="20" h="17">
                    <a:moveTo>
                      <a:pt x="5" y="13"/>
                    </a:moveTo>
                    <a:cubicBezTo>
                      <a:pt x="5" y="13"/>
                      <a:pt x="0" y="0"/>
                      <a:pt x="12" y="4"/>
                    </a:cubicBezTo>
                    <a:cubicBezTo>
                      <a:pt x="12" y="4"/>
                      <a:pt x="20" y="17"/>
                      <a:pt x="5"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8" name="Freeform 436">
                <a:extLst>
                  <a:ext uri="{FF2B5EF4-FFF2-40B4-BE49-F238E27FC236}">
                    <a16:creationId xmlns:a16="http://schemas.microsoft.com/office/drawing/2014/main" id="{44AA8F10-ECED-42C1-80FB-F909AC8C9E71}"/>
                  </a:ext>
                </a:extLst>
              </p:cNvPr>
              <p:cNvSpPr>
                <a:spLocks/>
              </p:cNvSpPr>
              <p:nvPr/>
            </p:nvSpPr>
            <p:spPr bwMode="auto">
              <a:xfrm>
                <a:off x="5882" y="2899"/>
                <a:ext cx="7" cy="5"/>
              </a:xfrm>
              <a:custGeom>
                <a:avLst/>
                <a:gdLst>
                  <a:gd name="T0" fmla="*/ 4 w 21"/>
                  <a:gd name="T1" fmla="*/ 15 h 15"/>
                  <a:gd name="T2" fmla="*/ 13 w 21"/>
                  <a:gd name="T3" fmla="*/ 6 h 15"/>
                  <a:gd name="T4" fmla="*/ 4 w 21"/>
                  <a:gd name="T5" fmla="*/ 15 h 15"/>
                </a:gdLst>
                <a:ahLst/>
                <a:cxnLst>
                  <a:cxn ang="0">
                    <a:pos x="T0" y="T1"/>
                  </a:cxn>
                  <a:cxn ang="0">
                    <a:pos x="T2" y="T3"/>
                  </a:cxn>
                  <a:cxn ang="0">
                    <a:pos x="T4" y="T5"/>
                  </a:cxn>
                </a:cxnLst>
                <a:rect l="0" t="0" r="r" b="b"/>
                <a:pathLst>
                  <a:path w="21" h="15">
                    <a:moveTo>
                      <a:pt x="4" y="15"/>
                    </a:moveTo>
                    <a:cubicBezTo>
                      <a:pt x="4" y="15"/>
                      <a:pt x="0" y="0"/>
                      <a:pt x="13" y="6"/>
                    </a:cubicBezTo>
                    <a:cubicBezTo>
                      <a:pt x="13" y="6"/>
                      <a:pt x="21" y="15"/>
                      <a:pt x="4"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9" name="Freeform 437">
                <a:extLst>
                  <a:ext uri="{FF2B5EF4-FFF2-40B4-BE49-F238E27FC236}">
                    <a16:creationId xmlns:a16="http://schemas.microsoft.com/office/drawing/2014/main" id="{ED6E42EE-1989-4274-BDC9-41823033D8C8}"/>
                  </a:ext>
                </a:extLst>
              </p:cNvPr>
              <p:cNvSpPr>
                <a:spLocks/>
              </p:cNvSpPr>
              <p:nvPr/>
            </p:nvSpPr>
            <p:spPr bwMode="auto">
              <a:xfrm>
                <a:off x="5876" y="2893"/>
                <a:ext cx="6" cy="3"/>
              </a:xfrm>
              <a:custGeom>
                <a:avLst/>
                <a:gdLst>
                  <a:gd name="T0" fmla="*/ 4 w 21"/>
                  <a:gd name="T1" fmla="*/ 6 h 7"/>
                  <a:gd name="T2" fmla="*/ 14 w 21"/>
                  <a:gd name="T3" fmla="*/ 0 h 7"/>
                  <a:gd name="T4" fmla="*/ 4 w 21"/>
                  <a:gd name="T5" fmla="*/ 6 h 7"/>
                </a:gdLst>
                <a:ahLst/>
                <a:cxnLst>
                  <a:cxn ang="0">
                    <a:pos x="T0" y="T1"/>
                  </a:cxn>
                  <a:cxn ang="0">
                    <a:pos x="T2" y="T3"/>
                  </a:cxn>
                  <a:cxn ang="0">
                    <a:pos x="T4" y="T5"/>
                  </a:cxn>
                </a:cxnLst>
                <a:rect l="0" t="0" r="r" b="b"/>
                <a:pathLst>
                  <a:path w="21" h="7">
                    <a:moveTo>
                      <a:pt x="4" y="6"/>
                    </a:moveTo>
                    <a:cubicBezTo>
                      <a:pt x="4" y="6"/>
                      <a:pt x="0" y="0"/>
                      <a:pt x="14" y="0"/>
                    </a:cubicBezTo>
                    <a:cubicBezTo>
                      <a:pt x="14" y="0"/>
                      <a:pt x="21" y="7"/>
                      <a:pt x="4"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0" name="Freeform 438">
                <a:extLst>
                  <a:ext uri="{FF2B5EF4-FFF2-40B4-BE49-F238E27FC236}">
                    <a16:creationId xmlns:a16="http://schemas.microsoft.com/office/drawing/2014/main" id="{7EEE53B0-C129-43A5-AF82-EF50F60F1509}"/>
                  </a:ext>
                </a:extLst>
              </p:cNvPr>
              <p:cNvSpPr>
                <a:spLocks/>
              </p:cNvSpPr>
              <p:nvPr/>
            </p:nvSpPr>
            <p:spPr bwMode="auto">
              <a:xfrm>
                <a:off x="5868" y="2845"/>
                <a:ext cx="5" cy="4"/>
              </a:xfrm>
              <a:custGeom>
                <a:avLst/>
                <a:gdLst>
                  <a:gd name="T0" fmla="*/ 4 w 15"/>
                  <a:gd name="T1" fmla="*/ 14 h 14"/>
                  <a:gd name="T2" fmla="*/ 10 w 15"/>
                  <a:gd name="T3" fmla="*/ 5 h 14"/>
                  <a:gd name="T4" fmla="*/ 4 w 15"/>
                  <a:gd name="T5" fmla="*/ 14 h 14"/>
                </a:gdLst>
                <a:ahLst/>
                <a:cxnLst>
                  <a:cxn ang="0">
                    <a:pos x="T0" y="T1"/>
                  </a:cxn>
                  <a:cxn ang="0">
                    <a:pos x="T2" y="T3"/>
                  </a:cxn>
                  <a:cxn ang="0">
                    <a:pos x="T4" y="T5"/>
                  </a:cxn>
                </a:cxnLst>
                <a:rect l="0" t="0" r="r" b="b"/>
                <a:pathLst>
                  <a:path w="15" h="14">
                    <a:moveTo>
                      <a:pt x="4" y="14"/>
                    </a:moveTo>
                    <a:cubicBezTo>
                      <a:pt x="4" y="14"/>
                      <a:pt x="0" y="0"/>
                      <a:pt x="10" y="5"/>
                    </a:cubicBezTo>
                    <a:cubicBezTo>
                      <a:pt x="10" y="5"/>
                      <a:pt x="15" y="14"/>
                      <a:pt x="4"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1" name="Freeform 439">
                <a:extLst>
                  <a:ext uri="{FF2B5EF4-FFF2-40B4-BE49-F238E27FC236}">
                    <a16:creationId xmlns:a16="http://schemas.microsoft.com/office/drawing/2014/main" id="{D66B2550-FD2B-45A5-AC76-B4CAD8FCB229}"/>
                  </a:ext>
                </a:extLst>
              </p:cNvPr>
              <p:cNvSpPr>
                <a:spLocks/>
              </p:cNvSpPr>
              <p:nvPr/>
            </p:nvSpPr>
            <p:spPr bwMode="auto">
              <a:xfrm>
                <a:off x="5772" y="2838"/>
                <a:ext cx="6" cy="6"/>
              </a:xfrm>
              <a:custGeom>
                <a:avLst/>
                <a:gdLst>
                  <a:gd name="T0" fmla="*/ 3 w 19"/>
                  <a:gd name="T1" fmla="*/ 12 h 18"/>
                  <a:gd name="T2" fmla="*/ 13 w 19"/>
                  <a:gd name="T3" fmla="*/ 2 h 18"/>
                  <a:gd name="T4" fmla="*/ 3 w 19"/>
                  <a:gd name="T5" fmla="*/ 12 h 18"/>
                </a:gdLst>
                <a:ahLst/>
                <a:cxnLst>
                  <a:cxn ang="0">
                    <a:pos x="T0" y="T1"/>
                  </a:cxn>
                  <a:cxn ang="0">
                    <a:pos x="T2" y="T3"/>
                  </a:cxn>
                  <a:cxn ang="0">
                    <a:pos x="T4" y="T5"/>
                  </a:cxn>
                </a:cxnLst>
                <a:rect l="0" t="0" r="r" b="b"/>
                <a:pathLst>
                  <a:path w="19" h="18">
                    <a:moveTo>
                      <a:pt x="3" y="12"/>
                    </a:moveTo>
                    <a:cubicBezTo>
                      <a:pt x="3" y="12"/>
                      <a:pt x="0" y="0"/>
                      <a:pt x="13" y="2"/>
                    </a:cubicBezTo>
                    <a:cubicBezTo>
                      <a:pt x="13" y="2"/>
                      <a:pt x="19" y="18"/>
                      <a:pt x="3"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2" name="Freeform 440">
                <a:extLst>
                  <a:ext uri="{FF2B5EF4-FFF2-40B4-BE49-F238E27FC236}">
                    <a16:creationId xmlns:a16="http://schemas.microsoft.com/office/drawing/2014/main" id="{A15CACF3-C858-4229-982B-D5372985C934}"/>
                  </a:ext>
                </a:extLst>
              </p:cNvPr>
              <p:cNvSpPr>
                <a:spLocks noEditPoints="1"/>
              </p:cNvSpPr>
              <p:nvPr/>
            </p:nvSpPr>
            <p:spPr bwMode="auto">
              <a:xfrm>
                <a:off x="5716" y="2801"/>
                <a:ext cx="120" cy="143"/>
              </a:xfrm>
              <a:custGeom>
                <a:avLst/>
                <a:gdLst>
                  <a:gd name="T0" fmla="*/ 340 w 362"/>
                  <a:gd name="T1" fmla="*/ 16 h 433"/>
                  <a:gd name="T2" fmla="*/ 282 w 362"/>
                  <a:gd name="T3" fmla="*/ 54 h 433"/>
                  <a:gd name="T4" fmla="*/ 233 w 362"/>
                  <a:gd name="T5" fmla="*/ 55 h 433"/>
                  <a:gd name="T6" fmla="*/ 160 w 362"/>
                  <a:gd name="T7" fmla="*/ 41 h 433"/>
                  <a:gd name="T8" fmla="*/ 138 w 362"/>
                  <a:gd name="T9" fmla="*/ 25 h 433"/>
                  <a:gd name="T10" fmla="*/ 98 w 362"/>
                  <a:gd name="T11" fmla="*/ 51 h 433"/>
                  <a:gd name="T12" fmla="*/ 70 w 362"/>
                  <a:gd name="T13" fmla="*/ 79 h 433"/>
                  <a:gd name="T14" fmla="*/ 66 w 362"/>
                  <a:gd name="T15" fmla="*/ 107 h 433"/>
                  <a:gd name="T16" fmla="*/ 45 w 362"/>
                  <a:gd name="T17" fmla="*/ 166 h 433"/>
                  <a:gd name="T18" fmla="*/ 34 w 362"/>
                  <a:gd name="T19" fmla="*/ 234 h 433"/>
                  <a:gd name="T20" fmla="*/ 18 w 362"/>
                  <a:gd name="T21" fmla="*/ 271 h 433"/>
                  <a:gd name="T22" fmla="*/ 29 w 362"/>
                  <a:gd name="T23" fmla="*/ 296 h 433"/>
                  <a:gd name="T24" fmla="*/ 52 w 362"/>
                  <a:gd name="T25" fmla="*/ 303 h 433"/>
                  <a:gd name="T26" fmla="*/ 52 w 362"/>
                  <a:gd name="T27" fmla="*/ 371 h 433"/>
                  <a:gd name="T28" fmla="*/ 54 w 362"/>
                  <a:gd name="T29" fmla="*/ 419 h 433"/>
                  <a:gd name="T30" fmla="*/ 92 w 362"/>
                  <a:gd name="T31" fmla="*/ 392 h 433"/>
                  <a:gd name="T32" fmla="*/ 97 w 362"/>
                  <a:gd name="T33" fmla="*/ 315 h 433"/>
                  <a:gd name="T34" fmla="*/ 89 w 362"/>
                  <a:gd name="T35" fmla="*/ 265 h 433"/>
                  <a:gd name="T36" fmla="*/ 136 w 362"/>
                  <a:gd name="T37" fmla="*/ 253 h 433"/>
                  <a:gd name="T38" fmla="*/ 137 w 362"/>
                  <a:gd name="T39" fmla="*/ 284 h 433"/>
                  <a:gd name="T40" fmla="*/ 161 w 362"/>
                  <a:gd name="T41" fmla="*/ 327 h 433"/>
                  <a:gd name="T42" fmla="*/ 156 w 362"/>
                  <a:gd name="T43" fmla="*/ 362 h 433"/>
                  <a:gd name="T44" fmla="*/ 188 w 362"/>
                  <a:gd name="T45" fmla="*/ 358 h 433"/>
                  <a:gd name="T46" fmla="*/ 221 w 362"/>
                  <a:gd name="T47" fmla="*/ 352 h 433"/>
                  <a:gd name="T48" fmla="*/ 227 w 362"/>
                  <a:gd name="T49" fmla="*/ 372 h 433"/>
                  <a:gd name="T50" fmla="*/ 204 w 362"/>
                  <a:gd name="T51" fmla="*/ 387 h 433"/>
                  <a:gd name="T52" fmla="*/ 221 w 362"/>
                  <a:gd name="T53" fmla="*/ 418 h 433"/>
                  <a:gd name="T54" fmla="*/ 238 w 362"/>
                  <a:gd name="T55" fmla="*/ 388 h 433"/>
                  <a:gd name="T56" fmla="*/ 248 w 362"/>
                  <a:gd name="T57" fmla="*/ 365 h 433"/>
                  <a:gd name="T58" fmla="*/ 218 w 362"/>
                  <a:gd name="T59" fmla="*/ 330 h 433"/>
                  <a:gd name="T60" fmla="*/ 200 w 362"/>
                  <a:gd name="T61" fmla="*/ 281 h 433"/>
                  <a:gd name="T62" fmla="*/ 160 w 362"/>
                  <a:gd name="T63" fmla="*/ 223 h 433"/>
                  <a:gd name="T64" fmla="*/ 172 w 362"/>
                  <a:gd name="T65" fmla="*/ 197 h 433"/>
                  <a:gd name="T66" fmla="*/ 249 w 362"/>
                  <a:gd name="T67" fmla="*/ 151 h 433"/>
                  <a:gd name="T68" fmla="*/ 254 w 362"/>
                  <a:gd name="T69" fmla="*/ 131 h 433"/>
                  <a:gd name="T70" fmla="*/ 194 w 362"/>
                  <a:gd name="T71" fmla="*/ 152 h 433"/>
                  <a:gd name="T72" fmla="*/ 139 w 362"/>
                  <a:gd name="T73" fmla="*/ 180 h 433"/>
                  <a:gd name="T74" fmla="*/ 106 w 362"/>
                  <a:gd name="T75" fmla="*/ 167 h 433"/>
                  <a:gd name="T76" fmla="*/ 80 w 362"/>
                  <a:gd name="T77" fmla="*/ 101 h 433"/>
                  <a:gd name="T78" fmla="*/ 159 w 362"/>
                  <a:gd name="T79" fmla="*/ 73 h 433"/>
                  <a:gd name="T80" fmla="*/ 225 w 362"/>
                  <a:gd name="T81" fmla="*/ 67 h 433"/>
                  <a:gd name="T82" fmla="*/ 291 w 362"/>
                  <a:gd name="T83" fmla="*/ 79 h 433"/>
                  <a:gd name="T84" fmla="*/ 355 w 362"/>
                  <a:gd name="T85" fmla="*/ 10 h 433"/>
                  <a:gd name="T86" fmla="*/ 225 w 362"/>
                  <a:gd name="T87" fmla="*/ 384 h 433"/>
                  <a:gd name="T88" fmla="*/ 153 w 362"/>
                  <a:gd name="T89" fmla="*/ 260 h 433"/>
                  <a:gd name="T90" fmla="*/ 158 w 362"/>
                  <a:gd name="T91" fmla="*/ 268 h 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62" h="433">
                    <a:moveTo>
                      <a:pt x="357" y="0"/>
                    </a:moveTo>
                    <a:cubicBezTo>
                      <a:pt x="343" y="0"/>
                      <a:pt x="345" y="6"/>
                      <a:pt x="345" y="6"/>
                    </a:cubicBezTo>
                    <a:cubicBezTo>
                      <a:pt x="332" y="6"/>
                      <a:pt x="340" y="16"/>
                      <a:pt x="340" y="16"/>
                    </a:cubicBezTo>
                    <a:cubicBezTo>
                      <a:pt x="328" y="17"/>
                      <a:pt x="326" y="30"/>
                      <a:pt x="326" y="30"/>
                    </a:cubicBezTo>
                    <a:cubicBezTo>
                      <a:pt x="314" y="31"/>
                      <a:pt x="291" y="54"/>
                      <a:pt x="291" y="54"/>
                    </a:cubicBezTo>
                    <a:cubicBezTo>
                      <a:pt x="282" y="54"/>
                      <a:pt x="282" y="54"/>
                      <a:pt x="282" y="54"/>
                    </a:cubicBezTo>
                    <a:cubicBezTo>
                      <a:pt x="278" y="45"/>
                      <a:pt x="257" y="50"/>
                      <a:pt x="257" y="50"/>
                    </a:cubicBezTo>
                    <a:cubicBezTo>
                      <a:pt x="250" y="45"/>
                      <a:pt x="250" y="45"/>
                      <a:pt x="250" y="45"/>
                    </a:cubicBezTo>
                    <a:cubicBezTo>
                      <a:pt x="243" y="35"/>
                      <a:pt x="233" y="55"/>
                      <a:pt x="233" y="55"/>
                    </a:cubicBezTo>
                    <a:cubicBezTo>
                      <a:pt x="226" y="54"/>
                      <a:pt x="226" y="54"/>
                      <a:pt x="226" y="54"/>
                    </a:cubicBezTo>
                    <a:cubicBezTo>
                      <a:pt x="225" y="41"/>
                      <a:pt x="211" y="45"/>
                      <a:pt x="211" y="45"/>
                    </a:cubicBezTo>
                    <a:cubicBezTo>
                      <a:pt x="211" y="36"/>
                      <a:pt x="160" y="41"/>
                      <a:pt x="160" y="41"/>
                    </a:cubicBezTo>
                    <a:cubicBezTo>
                      <a:pt x="153" y="19"/>
                      <a:pt x="146" y="29"/>
                      <a:pt x="146" y="29"/>
                    </a:cubicBezTo>
                    <a:cubicBezTo>
                      <a:pt x="142" y="29"/>
                      <a:pt x="142" y="29"/>
                      <a:pt x="142" y="29"/>
                    </a:cubicBezTo>
                    <a:cubicBezTo>
                      <a:pt x="142" y="24"/>
                      <a:pt x="138" y="25"/>
                      <a:pt x="138" y="25"/>
                    </a:cubicBezTo>
                    <a:cubicBezTo>
                      <a:pt x="116" y="22"/>
                      <a:pt x="123" y="36"/>
                      <a:pt x="123" y="36"/>
                    </a:cubicBezTo>
                    <a:cubicBezTo>
                      <a:pt x="115" y="41"/>
                      <a:pt x="114" y="51"/>
                      <a:pt x="114" y="51"/>
                    </a:cubicBezTo>
                    <a:cubicBezTo>
                      <a:pt x="98" y="51"/>
                      <a:pt x="98" y="51"/>
                      <a:pt x="98" y="51"/>
                    </a:cubicBezTo>
                    <a:cubicBezTo>
                      <a:pt x="93" y="35"/>
                      <a:pt x="88" y="52"/>
                      <a:pt x="88" y="52"/>
                    </a:cubicBezTo>
                    <a:cubicBezTo>
                      <a:pt x="76" y="53"/>
                      <a:pt x="82" y="70"/>
                      <a:pt x="82" y="70"/>
                    </a:cubicBezTo>
                    <a:cubicBezTo>
                      <a:pt x="71" y="69"/>
                      <a:pt x="70" y="79"/>
                      <a:pt x="70" y="79"/>
                    </a:cubicBezTo>
                    <a:cubicBezTo>
                      <a:pt x="60" y="90"/>
                      <a:pt x="75" y="92"/>
                      <a:pt x="75" y="92"/>
                    </a:cubicBezTo>
                    <a:cubicBezTo>
                      <a:pt x="75" y="115"/>
                      <a:pt x="64" y="100"/>
                      <a:pt x="64" y="100"/>
                    </a:cubicBezTo>
                    <a:cubicBezTo>
                      <a:pt x="50" y="105"/>
                      <a:pt x="66" y="107"/>
                      <a:pt x="66" y="107"/>
                    </a:cubicBezTo>
                    <a:cubicBezTo>
                      <a:pt x="65" y="121"/>
                      <a:pt x="70" y="138"/>
                      <a:pt x="70" y="138"/>
                    </a:cubicBezTo>
                    <a:cubicBezTo>
                      <a:pt x="75" y="155"/>
                      <a:pt x="63" y="142"/>
                      <a:pt x="63" y="142"/>
                    </a:cubicBezTo>
                    <a:cubicBezTo>
                      <a:pt x="54" y="140"/>
                      <a:pt x="45" y="166"/>
                      <a:pt x="45" y="166"/>
                    </a:cubicBezTo>
                    <a:cubicBezTo>
                      <a:pt x="33" y="180"/>
                      <a:pt x="47" y="202"/>
                      <a:pt x="47" y="202"/>
                    </a:cubicBezTo>
                    <a:cubicBezTo>
                      <a:pt x="47" y="208"/>
                      <a:pt x="47" y="208"/>
                      <a:pt x="47" y="208"/>
                    </a:cubicBezTo>
                    <a:cubicBezTo>
                      <a:pt x="32" y="213"/>
                      <a:pt x="34" y="234"/>
                      <a:pt x="34" y="234"/>
                    </a:cubicBezTo>
                    <a:cubicBezTo>
                      <a:pt x="29" y="246"/>
                      <a:pt x="29" y="246"/>
                      <a:pt x="29" y="246"/>
                    </a:cubicBezTo>
                    <a:cubicBezTo>
                      <a:pt x="0" y="248"/>
                      <a:pt x="19" y="262"/>
                      <a:pt x="19" y="262"/>
                    </a:cubicBezTo>
                    <a:cubicBezTo>
                      <a:pt x="18" y="271"/>
                      <a:pt x="18" y="271"/>
                      <a:pt x="18" y="271"/>
                    </a:cubicBezTo>
                    <a:cubicBezTo>
                      <a:pt x="6" y="276"/>
                      <a:pt x="19" y="287"/>
                      <a:pt x="19" y="287"/>
                    </a:cubicBezTo>
                    <a:cubicBezTo>
                      <a:pt x="17" y="292"/>
                      <a:pt x="17" y="292"/>
                      <a:pt x="17" y="292"/>
                    </a:cubicBezTo>
                    <a:cubicBezTo>
                      <a:pt x="19" y="312"/>
                      <a:pt x="29" y="296"/>
                      <a:pt x="29" y="296"/>
                    </a:cubicBezTo>
                    <a:cubicBezTo>
                      <a:pt x="52" y="296"/>
                      <a:pt x="52" y="296"/>
                      <a:pt x="52" y="296"/>
                    </a:cubicBezTo>
                    <a:cubicBezTo>
                      <a:pt x="56" y="302"/>
                      <a:pt x="56" y="302"/>
                      <a:pt x="56" y="302"/>
                    </a:cubicBezTo>
                    <a:cubicBezTo>
                      <a:pt x="52" y="303"/>
                      <a:pt x="52" y="303"/>
                      <a:pt x="52" y="303"/>
                    </a:cubicBezTo>
                    <a:cubicBezTo>
                      <a:pt x="45" y="319"/>
                      <a:pt x="60" y="326"/>
                      <a:pt x="60" y="326"/>
                    </a:cubicBezTo>
                    <a:cubicBezTo>
                      <a:pt x="61" y="359"/>
                      <a:pt x="61" y="359"/>
                      <a:pt x="61" y="359"/>
                    </a:cubicBezTo>
                    <a:cubicBezTo>
                      <a:pt x="38" y="363"/>
                      <a:pt x="52" y="371"/>
                      <a:pt x="52" y="371"/>
                    </a:cubicBezTo>
                    <a:cubicBezTo>
                      <a:pt x="60" y="371"/>
                      <a:pt x="51" y="381"/>
                      <a:pt x="51" y="381"/>
                    </a:cubicBezTo>
                    <a:cubicBezTo>
                      <a:pt x="47" y="387"/>
                      <a:pt x="47" y="387"/>
                      <a:pt x="47" y="387"/>
                    </a:cubicBezTo>
                    <a:cubicBezTo>
                      <a:pt x="37" y="400"/>
                      <a:pt x="54" y="419"/>
                      <a:pt x="54" y="419"/>
                    </a:cubicBezTo>
                    <a:cubicBezTo>
                      <a:pt x="66" y="433"/>
                      <a:pt x="73" y="414"/>
                      <a:pt x="73" y="414"/>
                    </a:cubicBezTo>
                    <a:cubicBezTo>
                      <a:pt x="96" y="414"/>
                      <a:pt x="96" y="414"/>
                      <a:pt x="96" y="414"/>
                    </a:cubicBezTo>
                    <a:cubicBezTo>
                      <a:pt x="113" y="408"/>
                      <a:pt x="92" y="392"/>
                      <a:pt x="92" y="392"/>
                    </a:cubicBezTo>
                    <a:cubicBezTo>
                      <a:pt x="91" y="376"/>
                      <a:pt x="91" y="376"/>
                      <a:pt x="91" y="376"/>
                    </a:cubicBezTo>
                    <a:cubicBezTo>
                      <a:pt x="111" y="374"/>
                      <a:pt x="98" y="356"/>
                      <a:pt x="98" y="356"/>
                    </a:cubicBezTo>
                    <a:cubicBezTo>
                      <a:pt x="97" y="315"/>
                      <a:pt x="97" y="315"/>
                      <a:pt x="97" y="315"/>
                    </a:cubicBezTo>
                    <a:cubicBezTo>
                      <a:pt x="105" y="302"/>
                      <a:pt x="95" y="296"/>
                      <a:pt x="95" y="296"/>
                    </a:cubicBezTo>
                    <a:cubicBezTo>
                      <a:pt x="98" y="280"/>
                      <a:pt x="89" y="271"/>
                      <a:pt x="89" y="271"/>
                    </a:cubicBezTo>
                    <a:cubicBezTo>
                      <a:pt x="89" y="265"/>
                      <a:pt x="89" y="265"/>
                      <a:pt x="89" y="265"/>
                    </a:cubicBezTo>
                    <a:cubicBezTo>
                      <a:pt x="99" y="260"/>
                      <a:pt x="111" y="247"/>
                      <a:pt x="111" y="247"/>
                    </a:cubicBezTo>
                    <a:cubicBezTo>
                      <a:pt x="126" y="242"/>
                      <a:pt x="137" y="248"/>
                      <a:pt x="137" y="248"/>
                    </a:cubicBezTo>
                    <a:cubicBezTo>
                      <a:pt x="136" y="253"/>
                      <a:pt x="136" y="253"/>
                      <a:pt x="136" y="253"/>
                    </a:cubicBezTo>
                    <a:cubicBezTo>
                      <a:pt x="121" y="255"/>
                      <a:pt x="131" y="259"/>
                      <a:pt x="131" y="259"/>
                    </a:cubicBezTo>
                    <a:cubicBezTo>
                      <a:pt x="146" y="259"/>
                      <a:pt x="138" y="268"/>
                      <a:pt x="138" y="268"/>
                    </a:cubicBezTo>
                    <a:cubicBezTo>
                      <a:pt x="137" y="284"/>
                      <a:pt x="137" y="284"/>
                      <a:pt x="137" y="284"/>
                    </a:cubicBezTo>
                    <a:cubicBezTo>
                      <a:pt x="129" y="284"/>
                      <a:pt x="126" y="294"/>
                      <a:pt x="126" y="294"/>
                    </a:cubicBezTo>
                    <a:cubicBezTo>
                      <a:pt x="133" y="308"/>
                      <a:pt x="144" y="315"/>
                      <a:pt x="144" y="315"/>
                    </a:cubicBezTo>
                    <a:cubicBezTo>
                      <a:pt x="149" y="324"/>
                      <a:pt x="161" y="327"/>
                      <a:pt x="161" y="327"/>
                    </a:cubicBezTo>
                    <a:cubicBezTo>
                      <a:pt x="176" y="328"/>
                      <a:pt x="163" y="341"/>
                      <a:pt x="163" y="341"/>
                    </a:cubicBezTo>
                    <a:cubicBezTo>
                      <a:pt x="162" y="349"/>
                      <a:pt x="162" y="349"/>
                      <a:pt x="162" y="349"/>
                    </a:cubicBezTo>
                    <a:cubicBezTo>
                      <a:pt x="153" y="350"/>
                      <a:pt x="156" y="362"/>
                      <a:pt x="156" y="362"/>
                    </a:cubicBezTo>
                    <a:cubicBezTo>
                      <a:pt x="160" y="373"/>
                      <a:pt x="178" y="372"/>
                      <a:pt x="178" y="372"/>
                    </a:cubicBezTo>
                    <a:cubicBezTo>
                      <a:pt x="197" y="380"/>
                      <a:pt x="186" y="368"/>
                      <a:pt x="186" y="368"/>
                    </a:cubicBezTo>
                    <a:cubicBezTo>
                      <a:pt x="188" y="358"/>
                      <a:pt x="188" y="358"/>
                      <a:pt x="188" y="358"/>
                    </a:cubicBezTo>
                    <a:cubicBezTo>
                      <a:pt x="191" y="356"/>
                      <a:pt x="196" y="351"/>
                      <a:pt x="196" y="351"/>
                    </a:cubicBezTo>
                    <a:cubicBezTo>
                      <a:pt x="213" y="353"/>
                      <a:pt x="213" y="353"/>
                      <a:pt x="213" y="353"/>
                    </a:cubicBezTo>
                    <a:cubicBezTo>
                      <a:pt x="215" y="340"/>
                      <a:pt x="221" y="352"/>
                      <a:pt x="221" y="352"/>
                    </a:cubicBezTo>
                    <a:cubicBezTo>
                      <a:pt x="234" y="349"/>
                      <a:pt x="236" y="362"/>
                      <a:pt x="236" y="362"/>
                    </a:cubicBezTo>
                    <a:cubicBezTo>
                      <a:pt x="240" y="369"/>
                      <a:pt x="232" y="374"/>
                      <a:pt x="232" y="374"/>
                    </a:cubicBezTo>
                    <a:cubicBezTo>
                      <a:pt x="227" y="372"/>
                      <a:pt x="227" y="372"/>
                      <a:pt x="227" y="372"/>
                    </a:cubicBezTo>
                    <a:cubicBezTo>
                      <a:pt x="229" y="361"/>
                      <a:pt x="208" y="366"/>
                      <a:pt x="208" y="366"/>
                    </a:cubicBezTo>
                    <a:cubicBezTo>
                      <a:pt x="190" y="370"/>
                      <a:pt x="207" y="379"/>
                      <a:pt x="207" y="379"/>
                    </a:cubicBezTo>
                    <a:cubicBezTo>
                      <a:pt x="204" y="387"/>
                      <a:pt x="204" y="387"/>
                      <a:pt x="204" y="387"/>
                    </a:cubicBezTo>
                    <a:cubicBezTo>
                      <a:pt x="190" y="396"/>
                      <a:pt x="210" y="400"/>
                      <a:pt x="210" y="400"/>
                    </a:cubicBezTo>
                    <a:cubicBezTo>
                      <a:pt x="214" y="407"/>
                      <a:pt x="214" y="407"/>
                      <a:pt x="214" y="407"/>
                    </a:cubicBezTo>
                    <a:cubicBezTo>
                      <a:pt x="221" y="418"/>
                      <a:pt x="221" y="418"/>
                      <a:pt x="221" y="418"/>
                    </a:cubicBezTo>
                    <a:cubicBezTo>
                      <a:pt x="236" y="433"/>
                      <a:pt x="236" y="406"/>
                      <a:pt x="236" y="406"/>
                    </a:cubicBezTo>
                    <a:cubicBezTo>
                      <a:pt x="251" y="407"/>
                      <a:pt x="251" y="401"/>
                      <a:pt x="251" y="401"/>
                    </a:cubicBezTo>
                    <a:cubicBezTo>
                      <a:pt x="251" y="389"/>
                      <a:pt x="238" y="388"/>
                      <a:pt x="238" y="388"/>
                    </a:cubicBezTo>
                    <a:cubicBezTo>
                      <a:pt x="238" y="380"/>
                      <a:pt x="238" y="380"/>
                      <a:pt x="238" y="380"/>
                    </a:cubicBezTo>
                    <a:cubicBezTo>
                      <a:pt x="244" y="378"/>
                      <a:pt x="244" y="366"/>
                      <a:pt x="244" y="366"/>
                    </a:cubicBezTo>
                    <a:cubicBezTo>
                      <a:pt x="248" y="365"/>
                      <a:pt x="248" y="365"/>
                      <a:pt x="248" y="365"/>
                    </a:cubicBezTo>
                    <a:cubicBezTo>
                      <a:pt x="254" y="361"/>
                      <a:pt x="246" y="354"/>
                      <a:pt x="246" y="354"/>
                    </a:cubicBezTo>
                    <a:cubicBezTo>
                      <a:pt x="245" y="350"/>
                      <a:pt x="234" y="349"/>
                      <a:pt x="234" y="349"/>
                    </a:cubicBezTo>
                    <a:cubicBezTo>
                      <a:pt x="236" y="328"/>
                      <a:pt x="218" y="330"/>
                      <a:pt x="218" y="330"/>
                    </a:cubicBezTo>
                    <a:cubicBezTo>
                      <a:pt x="218" y="312"/>
                      <a:pt x="200" y="306"/>
                      <a:pt x="200" y="306"/>
                    </a:cubicBezTo>
                    <a:cubicBezTo>
                      <a:pt x="190" y="303"/>
                      <a:pt x="199" y="298"/>
                      <a:pt x="199" y="298"/>
                    </a:cubicBezTo>
                    <a:cubicBezTo>
                      <a:pt x="200" y="281"/>
                      <a:pt x="200" y="281"/>
                      <a:pt x="200" y="281"/>
                    </a:cubicBezTo>
                    <a:cubicBezTo>
                      <a:pt x="217" y="278"/>
                      <a:pt x="200" y="269"/>
                      <a:pt x="200" y="269"/>
                    </a:cubicBezTo>
                    <a:cubicBezTo>
                      <a:pt x="199" y="257"/>
                      <a:pt x="186" y="256"/>
                      <a:pt x="186" y="256"/>
                    </a:cubicBezTo>
                    <a:cubicBezTo>
                      <a:pt x="183" y="218"/>
                      <a:pt x="160" y="223"/>
                      <a:pt x="160" y="223"/>
                    </a:cubicBezTo>
                    <a:cubicBezTo>
                      <a:pt x="160" y="213"/>
                      <a:pt x="148" y="207"/>
                      <a:pt x="148" y="207"/>
                    </a:cubicBezTo>
                    <a:cubicBezTo>
                      <a:pt x="139" y="191"/>
                      <a:pt x="159" y="204"/>
                      <a:pt x="159" y="204"/>
                    </a:cubicBezTo>
                    <a:cubicBezTo>
                      <a:pt x="171" y="219"/>
                      <a:pt x="172" y="197"/>
                      <a:pt x="172" y="197"/>
                    </a:cubicBezTo>
                    <a:cubicBezTo>
                      <a:pt x="179" y="197"/>
                      <a:pt x="183" y="192"/>
                      <a:pt x="183" y="192"/>
                    </a:cubicBezTo>
                    <a:cubicBezTo>
                      <a:pt x="208" y="193"/>
                      <a:pt x="229" y="151"/>
                      <a:pt x="229" y="151"/>
                    </a:cubicBezTo>
                    <a:cubicBezTo>
                      <a:pt x="249" y="151"/>
                      <a:pt x="249" y="151"/>
                      <a:pt x="249" y="151"/>
                    </a:cubicBezTo>
                    <a:cubicBezTo>
                      <a:pt x="252" y="171"/>
                      <a:pt x="259" y="151"/>
                      <a:pt x="259" y="151"/>
                    </a:cubicBezTo>
                    <a:cubicBezTo>
                      <a:pt x="268" y="142"/>
                      <a:pt x="258" y="136"/>
                      <a:pt x="258" y="136"/>
                    </a:cubicBezTo>
                    <a:cubicBezTo>
                      <a:pt x="254" y="131"/>
                      <a:pt x="254" y="131"/>
                      <a:pt x="254" y="131"/>
                    </a:cubicBezTo>
                    <a:cubicBezTo>
                      <a:pt x="251" y="123"/>
                      <a:pt x="241" y="130"/>
                      <a:pt x="241" y="130"/>
                    </a:cubicBezTo>
                    <a:cubicBezTo>
                      <a:pt x="225" y="130"/>
                      <a:pt x="226" y="139"/>
                      <a:pt x="226" y="139"/>
                    </a:cubicBezTo>
                    <a:cubicBezTo>
                      <a:pt x="190" y="138"/>
                      <a:pt x="194" y="152"/>
                      <a:pt x="194" y="152"/>
                    </a:cubicBezTo>
                    <a:cubicBezTo>
                      <a:pt x="171" y="151"/>
                      <a:pt x="171" y="151"/>
                      <a:pt x="171" y="151"/>
                    </a:cubicBezTo>
                    <a:cubicBezTo>
                      <a:pt x="173" y="147"/>
                      <a:pt x="166" y="146"/>
                      <a:pt x="166" y="146"/>
                    </a:cubicBezTo>
                    <a:cubicBezTo>
                      <a:pt x="145" y="148"/>
                      <a:pt x="139" y="180"/>
                      <a:pt x="139" y="180"/>
                    </a:cubicBezTo>
                    <a:cubicBezTo>
                      <a:pt x="134" y="180"/>
                      <a:pt x="134" y="180"/>
                      <a:pt x="134" y="180"/>
                    </a:cubicBezTo>
                    <a:cubicBezTo>
                      <a:pt x="134" y="173"/>
                      <a:pt x="112" y="174"/>
                      <a:pt x="112" y="174"/>
                    </a:cubicBezTo>
                    <a:cubicBezTo>
                      <a:pt x="112" y="167"/>
                      <a:pt x="106" y="167"/>
                      <a:pt x="106" y="167"/>
                    </a:cubicBezTo>
                    <a:cubicBezTo>
                      <a:pt x="108" y="148"/>
                      <a:pt x="95" y="148"/>
                      <a:pt x="95" y="148"/>
                    </a:cubicBezTo>
                    <a:cubicBezTo>
                      <a:pt x="86" y="147"/>
                      <a:pt x="79" y="128"/>
                      <a:pt x="79" y="128"/>
                    </a:cubicBezTo>
                    <a:cubicBezTo>
                      <a:pt x="80" y="101"/>
                      <a:pt x="80" y="101"/>
                      <a:pt x="80" y="101"/>
                    </a:cubicBezTo>
                    <a:cubicBezTo>
                      <a:pt x="82" y="74"/>
                      <a:pt x="102" y="67"/>
                      <a:pt x="102" y="67"/>
                    </a:cubicBezTo>
                    <a:cubicBezTo>
                      <a:pt x="118" y="66"/>
                      <a:pt x="118" y="66"/>
                      <a:pt x="118" y="66"/>
                    </a:cubicBezTo>
                    <a:cubicBezTo>
                      <a:pt x="119" y="81"/>
                      <a:pt x="159" y="73"/>
                      <a:pt x="159" y="73"/>
                    </a:cubicBezTo>
                    <a:cubicBezTo>
                      <a:pt x="160" y="62"/>
                      <a:pt x="171" y="67"/>
                      <a:pt x="171" y="67"/>
                    </a:cubicBezTo>
                    <a:cubicBezTo>
                      <a:pt x="171" y="81"/>
                      <a:pt x="218" y="74"/>
                      <a:pt x="218" y="74"/>
                    </a:cubicBezTo>
                    <a:cubicBezTo>
                      <a:pt x="221" y="61"/>
                      <a:pt x="225" y="67"/>
                      <a:pt x="225" y="67"/>
                    </a:cubicBezTo>
                    <a:cubicBezTo>
                      <a:pt x="224" y="79"/>
                      <a:pt x="240" y="73"/>
                      <a:pt x="240" y="73"/>
                    </a:cubicBezTo>
                    <a:cubicBezTo>
                      <a:pt x="241" y="60"/>
                      <a:pt x="246" y="73"/>
                      <a:pt x="246" y="73"/>
                    </a:cubicBezTo>
                    <a:cubicBezTo>
                      <a:pt x="255" y="94"/>
                      <a:pt x="291" y="79"/>
                      <a:pt x="291" y="79"/>
                    </a:cubicBezTo>
                    <a:cubicBezTo>
                      <a:pt x="319" y="76"/>
                      <a:pt x="324" y="64"/>
                      <a:pt x="324" y="64"/>
                    </a:cubicBezTo>
                    <a:cubicBezTo>
                      <a:pt x="332" y="48"/>
                      <a:pt x="332" y="48"/>
                      <a:pt x="332" y="48"/>
                    </a:cubicBezTo>
                    <a:cubicBezTo>
                      <a:pt x="348" y="38"/>
                      <a:pt x="355" y="10"/>
                      <a:pt x="355" y="10"/>
                    </a:cubicBezTo>
                    <a:cubicBezTo>
                      <a:pt x="362" y="4"/>
                      <a:pt x="357" y="0"/>
                      <a:pt x="357" y="0"/>
                    </a:cubicBezTo>
                    <a:close/>
                    <a:moveTo>
                      <a:pt x="219" y="401"/>
                    </a:moveTo>
                    <a:cubicBezTo>
                      <a:pt x="219" y="401"/>
                      <a:pt x="213" y="386"/>
                      <a:pt x="225" y="384"/>
                    </a:cubicBezTo>
                    <a:cubicBezTo>
                      <a:pt x="225" y="384"/>
                      <a:pt x="231" y="374"/>
                      <a:pt x="231" y="383"/>
                    </a:cubicBezTo>
                    <a:cubicBezTo>
                      <a:pt x="231" y="383"/>
                      <a:pt x="227" y="406"/>
                      <a:pt x="219" y="401"/>
                    </a:cubicBezTo>
                    <a:close/>
                    <a:moveTo>
                      <a:pt x="153" y="260"/>
                    </a:moveTo>
                    <a:cubicBezTo>
                      <a:pt x="153" y="260"/>
                      <a:pt x="148" y="244"/>
                      <a:pt x="159" y="244"/>
                    </a:cubicBezTo>
                    <a:cubicBezTo>
                      <a:pt x="159" y="244"/>
                      <a:pt x="179" y="241"/>
                      <a:pt x="171" y="255"/>
                    </a:cubicBezTo>
                    <a:cubicBezTo>
                      <a:pt x="171" y="255"/>
                      <a:pt x="163" y="253"/>
                      <a:pt x="158" y="268"/>
                    </a:cubicBezTo>
                    <a:cubicBezTo>
                      <a:pt x="158" y="268"/>
                      <a:pt x="148" y="271"/>
                      <a:pt x="147" y="264"/>
                    </a:cubicBezTo>
                    <a:cubicBezTo>
                      <a:pt x="147" y="264"/>
                      <a:pt x="149" y="260"/>
                      <a:pt x="153" y="26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3" name="Freeform 441">
                <a:extLst>
                  <a:ext uri="{FF2B5EF4-FFF2-40B4-BE49-F238E27FC236}">
                    <a16:creationId xmlns:a16="http://schemas.microsoft.com/office/drawing/2014/main" id="{CA3D4E99-6DF9-4214-86BF-E666386D3572}"/>
                  </a:ext>
                </a:extLst>
              </p:cNvPr>
              <p:cNvSpPr>
                <a:spLocks/>
              </p:cNvSpPr>
              <p:nvPr/>
            </p:nvSpPr>
            <p:spPr bwMode="auto">
              <a:xfrm>
                <a:off x="5772" y="2926"/>
                <a:ext cx="7" cy="9"/>
              </a:xfrm>
              <a:custGeom>
                <a:avLst/>
                <a:gdLst>
                  <a:gd name="T0" fmla="*/ 11 w 20"/>
                  <a:gd name="T1" fmla="*/ 7 h 26"/>
                  <a:gd name="T2" fmla="*/ 18 w 20"/>
                  <a:gd name="T3" fmla="*/ 7 h 26"/>
                  <a:gd name="T4" fmla="*/ 19 w 20"/>
                  <a:gd name="T5" fmla="*/ 23 h 26"/>
                  <a:gd name="T6" fmla="*/ 16 w 20"/>
                  <a:gd name="T7" fmla="*/ 26 h 26"/>
                  <a:gd name="T8" fmla="*/ 11 w 20"/>
                  <a:gd name="T9" fmla="*/ 22 h 26"/>
                  <a:gd name="T10" fmla="*/ 11 w 20"/>
                  <a:gd name="T11" fmla="*/ 7 h 26"/>
                </a:gdLst>
                <a:ahLst/>
                <a:cxnLst>
                  <a:cxn ang="0">
                    <a:pos x="T0" y="T1"/>
                  </a:cxn>
                  <a:cxn ang="0">
                    <a:pos x="T2" y="T3"/>
                  </a:cxn>
                  <a:cxn ang="0">
                    <a:pos x="T4" y="T5"/>
                  </a:cxn>
                  <a:cxn ang="0">
                    <a:pos x="T6" y="T7"/>
                  </a:cxn>
                  <a:cxn ang="0">
                    <a:pos x="T8" y="T9"/>
                  </a:cxn>
                  <a:cxn ang="0">
                    <a:pos x="T10" y="T11"/>
                  </a:cxn>
                </a:cxnLst>
                <a:rect l="0" t="0" r="r" b="b"/>
                <a:pathLst>
                  <a:path w="20" h="26">
                    <a:moveTo>
                      <a:pt x="11" y="7"/>
                    </a:moveTo>
                    <a:cubicBezTo>
                      <a:pt x="11" y="7"/>
                      <a:pt x="11" y="0"/>
                      <a:pt x="18" y="7"/>
                    </a:cubicBezTo>
                    <a:cubicBezTo>
                      <a:pt x="18" y="7"/>
                      <a:pt x="20" y="18"/>
                      <a:pt x="19" y="23"/>
                    </a:cubicBezTo>
                    <a:cubicBezTo>
                      <a:pt x="18" y="24"/>
                      <a:pt x="17" y="26"/>
                      <a:pt x="16" y="26"/>
                    </a:cubicBezTo>
                    <a:cubicBezTo>
                      <a:pt x="9" y="26"/>
                      <a:pt x="11" y="22"/>
                      <a:pt x="11" y="22"/>
                    </a:cubicBezTo>
                    <a:cubicBezTo>
                      <a:pt x="11" y="22"/>
                      <a:pt x="0" y="9"/>
                      <a:pt x="11"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4" name="Freeform 442">
                <a:extLst>
                  <a:ext uri="{FF2B5EF4-FFF2-40B4-BE49-F238E27FC236}">
                    <a16:creationId xmlns:a16="http://schemas.microsoft.com/office/drawing/2014/main" id="{8851FE25-8CBB-4D4E-80F2-DA3DD3C9DE19}"/>
                  </a:ext>
                </a:extLst>
              </p:cNvPr>
              <p:cNvSpPr>
                <a:spLocks/>
              </p:cNvSpPr>
              <p:nvPr/>
            </p:nvSpPr>
            <p:spPr bwMode="auto">
              <a:xfrm>
                <a:off x="5793" y="2907"/>
                <a:ext cx="10" cy="8"/>
              </a:xfrm>
              <a:custGeom>
                <a:avLst/>
                <a:gdLst>
                  <a:gd name="T0" fmla="*/ 10 w 31"/>
                  <a:gd name="T1" fmla="*/ 15 h 24"/>
                  <a:gd name="T2" fmla="*/ 14 w 31"/>
                  <a:gd name="T3" fmla="*/ 4 h 24"/>
                  <a:gd name="T4" fmla="*/ 21 w 31"/>
                  <a:gd name="T5" fmla="*/ 13 h 24"/>
                  <a:gd name="T6" fmla="*/ 10 w 31"/>
                  <a:gd name="T7" fmla="*/ 15 h 24"/>
                </a:gdLst>
                <a:ahLst/>
                <a:cxnLst>
                  <a:cxn ang="0">
                    <a:pos x="T0" y="T1"/>
                  </a:cxn>
                  <a:cxn ang="0">
                    <a:pos x="T2" y="T3"/>
                  </a:cxn>
                  <a:cxn ang="0">
                    <a:pos x="T4" y="T5"/>
                  </a:cxn>
                  <a:cxn ang="0">
                    <a:pos x="T6" y="T7"/>
                  </a:cxn>
                </a:cxnLst>
                <a:rect l="0" t="0" r="r" b="b"/>
                <a:pathLst>
                  <a:path w="31" h="24">
                    <a:moveTo>
                      <a:pt x="10" y="15"/>
                    </a:moveTo>
                    <a:cubicBezTo>
                      <a:pt x="10" y="15"/>
                      <a:pt x="0" y="4"/>
                      <a:pt x="14" y="4"/>
                    </a:cubicBezTo>
                    <a:cubicBezTo>
                      <a:pt x="14" y="4"/>
                      <a:pt x="31" y="0"/>
                      <a:pt x="21" y="13"/>
                    </a:cubicBezTo>
                    <a:cubicBezTo>
                      <a:pt x="21" y="13"/>
                      <a:pt x="15" y="24"/>
                      <a:pt x="10"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5" name="Freeform 443">
                <a:extLst>
                  <a:ext uri="{FF2B5EF4-FFF2-40B4-BE49-F238E27FC236}">
                    <a16:creationId xmlns:a16="http://schemas.microsoft.com/office/drawing/2014/main" id="{253316FA-FF8D-44EB-AC78-4031A8E8F110}"/>
                  </a:ext>
                </a:extLst>
              </p:cNvPr>
              <p:cNvSpPr>
                <a:spLocks/>
              </p:cNvSpPr>
              <p:nvPr/>
            </p:nvSpPr>
            <p:spPr bwMode="auto">
              <a:xfrm>
                <a:off x="5790" y="2853"/>
                <a:ext cx="11" cy="12"/>
              </a:xfrm>
              <a:custGeom>
                <a:avLst/>
                <a:gdLst>
                  <a:gd name="T0" fmla="*/ 8 w 33"/>
                  <a:gd name="T1" fmla="*/ 26 h 36"/>
                  <a:gd name="T2" fmla="*/ 10 w 33"/>
                  <a:gd name="T3" fmla="*/ 10 h 36"/>
                  <a:gd name="T4" fmla="*/ 17 w 33"/>
                  <a:gd name="T5" fmla="*/ 7 h 36"/>
                  <a:gd name="T6" fmla="*/ 28 w 33"/>
                  <a:gd name="T7" fmla="*/ 5 h 36"/>
                  <a:gd name="T8" fmla="*/ 22 w 33"/>
                  <a:gd name="T9" fmla="*/ 23 h 36"/>
                  <a:gd name="T10" fmla="*/ 8 w 33"/>
                  <a:gd name="T11" fmla="*/ 26 h 36"/>
                </a:gdLst>
                <a:ahLst/>
                <a:cxnLst>
                  <a:cxn ang="0">
                    <a:pos x="T0" y="T1"/>
                  </a:cxn>
                  <a:cxn ang="0">
                    <a:pos x="T2" y="T3"/>
                  </a:cxn>
                  <a:cxn ang="0">
                    <a:pos x="T4" y="T5"/>
                  </a:cxn>
                  <a:cxn ang="0">
                    <a:pos x="T6" y="T7"/>
                  </a:cxn>
                  <a:cxn ang="0">
                    <a:pos x="T8" y="T9"/>
                  </a:cxn>
                  <a:cxn ang="0">
                    <a:pos x="T10" y="T11"/>
                  </a:cxn>
                </a:cxnLst>
                <a:rect l="0" t="0" r="r" b="b"/>
                <a:pathLst>
                  <a:path w="33" h="36">
                    <a:moveTo>
                      <a:pt x="8" y="26"/>
                    </a:moveTo>
                    <a:cubicBezTo>
                      <a:pt x="8" y="26"/>
                      <a:pt x="0" y="13"/>
                      <a:pt x="10" y="10"/>
                    </a:cubicBezTo>
                    <a:cubicBezTo>
                      <a:pt x="17" y="7"/>
                      <a:pt x="17" y="7"/>
                      <a:pt x="17" y="7"/>
                    </a:cubicBezTo>
                    <a:cubicBezTo>
                      <a:pt x="17" y="7"/>
                      <a:pt x="24" y="0"/>
                      <a:pt x="28" y="5"/>
                    </a:cubicBezTo>
                    <a:cubicBezTo>
                      <a:pt x="28" y="5"/>
                      <a:pt x="33" y="13"/>
                      <a:pt x="22" y="23"/>
                    </a:cubicBezTo>
                    <a:cubicBezTo>
                      <a:pt x="22" y="23"/>
                      <a:pt x="12" y="36"/>
                      <a:pt x="8" y="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6" name="Freeform 444">
                <a:extLst>
                  <a:ext uri="{FF2B5EF4-FFF2-40B4-BE49-F238E27FC236}">
                    <a16:creationId xmlns:a16="http://schemas.microsoft.com/office/drawing/2014/main" id="{F01E07AE-D4D9-43CB-A2E2-A4258C296586}"/>
                  </a:ext>
                </a:extLst>
              </p:cNvPr>
              <p:cNvSpPr>
                <a:spLocks/>
              </p:cNvSpPr>
              <p:nvPr/>
            </p:nvSpPr>
            <p:spPr bwMode="auto">
              <a:xfrm>
                <a:off x="5799" y="2856"/>
                <a:ext cx="8" cy="9"/>
              </a:xfrm>
              <a:custGeom>
                <a:avLst/>
                <a:gdLst>
                  <a:gd name="T0" fmla="*/ 2 w 24"/>
                  <a:gd name="T1" fmla="*/ 14 h 27"/>
                  <a:gd name="T2" fmla="*/ 6 w 24"/>
                  <a:gd name="T3" fmla="*/ 8 h 27"/>
                  <a:gd name="T4" fmla="*/ 18 w 24"/>
                  <a:gd name="T5" fmla="*/ 4 h 27"/>
                  <a:gd name="T6" fmla="*/ 2 w 24"/>
                  <a:gd name="T7" fmla="*/ 14 h 27"/>
                </a:gdLst>
                <a:ahLst/>
                <a:cxnLst>
                  <a:cxn ang="0">
                    <a:pos x="T0" y="T1"/>
                  </a:cxn>
                  <a:cxn ang="0">
                    <a:pos x="T2" y="T3"/>
                  </a:cxn>
                  <a:cxn ang="0">
                    <a:pos x="T4" y="T5"/>
                  </a:cxn>
                  <a:cxn ang="0">
                    <a:pos x="T6" y="T7"/>
                  </a:cxn>
                </a:cxnLst>
                <a:rect l="0" t="0" r="r" b="b"/>
                <a:pathLst>
                  <a:path w="24" h="27">
                    <a:moveTo>
                      <a:pt x="2" y="14"/>
                    </a:moveTo>
                    <a:cubicBezTo>
                      <a:pt x="2" y="14"/>
                      <a:pt x="0" y="7"/>
                      <a:pt x="6" y="8"/>
                    </a:cubicBezTo>
                    <a:cubicBezTo>
                      <a:pt x="6" y="8"/>
                      <a:pt x="8" y="0"/>
                      <a:pt x="18" y="4"/>
                    </a:cubicBezTo>
                    <a:cubicBezTo>
                      <a:pt x="18" y="4"/>
                      <a:pt x="24" y="27"/>
                      <a:pt x="2"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7" name="Freeform 445">
                <a:extLst>
                  <a:ext uri="{FF2B5EF4-FFF2-40B4-BE49-F238E27FC236}">
                    <a16:creationId xmlns:a16="http://schemas.microsoft.com/office/drawing/2014/main" id="{4A6B5BC8-5C34-4516-B205-148008358220}"/>
                  </a:ext>
                </a:extLst>
              </p:cNvPr>
              <p:cNvSpPr>
                <a:spLocks/>
              </p:cNvSpPr>
              <p:nvPr/>
            </p:nvSpPr>
            <p:spPr bwMode="auto">
              <a:xfrm>
                <a:off x="5737" y="2733"/>
                <a:ext cx="10" cy="8"/>
              </a:xfrm>
              <a:custGeom>
                <a:avLst/>
                <a:gdLst>
                  <a:gd name="T0" fmla="*/ 5 w 32"/>
                  <a:gd name="T1" fmla="*/ 20 h 24"/>
                  <a:gd name="T2" fmla="*/ 19 w 32"/>
                  <a:gd name="T3" fmla="*/ 9 h 24"/>
                  <a:gd name="T4" fmla="*/ 28 w 32"/>
                  <a:gd name="T5" fmla="*/ 3 h 24"/>
                  <a:gd name="T6" fmla="*/ 5 w 32"/>
                  <a:gd name="T7" fmla="*/ 20 h 24"/>
                </a:gdLst>
                <a:ahLst/>
                <a:cxnLst>
                  <a:cxn ang="0">
                    <a:pos x="T0" y="T1"/>
                  </a:cxn>
                  <a:cxn ang="0">
                    <a:pos x="T2" y="T3"/>
                  </a:cxn>
                  <a:cxn ang="0">
                    <a:pos x="T4" y="T5"/>
                  </a:cxn>
                  <a:cxn ang="0">
                    <a:pos x="T6" y="T7"/>
                  </a:cxn>
                </a:cxnLst>
                <a:rect l="0" t="0" r="r" b="b"/>
                <a:pathLst>
                  <a:path w="32" h="24">
                    <a:moveTo>
                      <a:pt x="5" y="20"/>
                    </a:moveTo>
                    <a:cubicBezTo>
                      <a:pt x="5" y="20"/>
                      <a:pt x="0" y="9"/>
                      <a:pt x="19" y="9"/>
                    </a:cubicBezTo>
                    <a:cubicBezTo>
                      <a:pt x="19" y="9"/>
                      <a:pt x="21" y="0"/>
                      <a:pt x="28" y="3"/>
                    </a:cubicBezTo>
                    <a:cubicBezTo>
                      <a:pt x="28" y="3"/>
                      <a:pt x="32" y="24"/>
                      <a:pt x="5"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8" name="Freeform 446">
                <a:extLst>
                  <a:ext uri="{FF2B5EF4-FFF2-40B4-BE49-F238E27FC236}">
                    <a16:creationId xmlns:a16="http://schemas.microsoft.com/office/drawing/2014/main" id="{E3080100-CFB1-47C7-983D-BFAEEABBE096}"/>
                  </a:ext>
                </a:extLst>
              </p:cNvPr>
              <p:cNvSpPr>
                <a:spLocks/>
              </p:cNvSpPr>
              <p:nvPr/>
            </p:nvSpPr>
            <p:spPr bwMode="auto">
              <a:xfrm>
                <a:off x="5756" y="2718"/>
                <a:ext cx="13" cy="8"/>
              </a:xfrm>
              <a:custGeom>
                <a:avLst/>
                <a:gdLst>
                  <a:gd name="T0" fmla="*/ 4 w 37"/>
                  <a:gd name="T1" fmla="*/ 20 h 25"/>
                  <a:gd name="T2" fmla="*/ 16 w 37"/>
                  <a:gd name="T3" fmla="*/ 6 h 25"/>
                  <a:gd name="T4" fmla="*/ 31 w 37"/>
                  <a:gd name="T5" fmla="*/ 19 h 25"/>
                  <a:gd name="T6" fmla="*/ 22 w 37"/>
                  <a:gd name="T7" fmla="*/ 16 h 25"/>
                  <a:gd name="T8" fmla="*/ 17 w 37"/>
                  <a:gd name="T9" fmla="*/ 21 h 25"/>
                  <a:gd name="T10" fmla="*/ 4 w 37"/>
                  <a:gd name="T11" fmla="*/ 20 h 25"/>
                </a:gdLst>
                <a:ahLst/>
                <a:cxnLst>
                  <a:cxn ang="0">
                    <a:pos x="T0" y="T1"/>
                  </a:cxn>
                  <a:cxn ang="0">
                    <a:pos x="T2" y="T3"/>
                  </a:cxn>
                  <a:cxn ang="0">
                    <a:pos x="T4" y="T5"/>
                  </a:cxn>
                  <a:cxn ang="0">
                    <a:pos x="T6" y="T7"/>
                  </a:cxn>
                  <a:cxn ang="0">
                    <a:pos x="T8" y="T9"/>
                  </a:cxn>
                  <a:cxn ang="0">
                    <a:pos x="T10" y="T11"/>
                  </a:cxn>
                </a:cxnLst>
                <a:rect l="0" t="0" r="r" b="b"/>
                <a:pathLst>
                  <a:path w="37" h="25">
                    <a:moveTo>
                      <a:pt x="4" y="20"/>
                    </a:moveTo>
                    <a:cubicBezTo>
                      <a:pt x="4" y="20"/>
                      <a:pt x="0" y="6"/>
                      <a:pt x="16" y="6"/>
                    </a:cubicBezTo>
                    <a:cubicBezTo>
                      <a:pt x="16" y="6"/>
                      <a:pt x="37" y="0"/>
                      <a:pt x="31" y="19"/>
                    </a:cubicBezTo>
                    <a:cubicBezTo>
                      <a:pt x="31" y="19"/>
                      <a:pt x="22" y="21"/>
                      <a:pt x="22" y="16"/>
                    </a:cubicBezTo>
                    <a:cubicBezTo>
                      <a:pt x="22" y="16"/>
                      <a:pt x="17" y="11"/>
                      <a:pt x="17" y="21"/>
                    </a:cubicBezTo>
                    <a:cubicBezTo>
                      <a:pt x="17" y="21"/>
                      <a:pt x="8" y="25"/>
                      <a:pt x="4"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9" name="Freeform 447">
                <a:extLst>
                  <a:ext uri="{FF2B5EF4-FFF2-40B4-BE49-F238E27FC236}">
                    <a16:creationId xmlns:a16="http://schemas.microsoft.com/office/drawing/2014/main" id="{02E7709E-0EFC-411F-9030-C3DCF5161359}"/>
                  </a:ext>
                </a:extLst>
              </p:cNvPr>
              <p:cNvSpPr>
                <a:spLocks/>
              </p:cNvSpPr>
              <p:nvPr/>
            </p:nvSpPr>
            <p:spPr bwMode="auto">
              <a:xfrm>
                <a:off x="5686" y="2683"/>
                <a:ext cx="7" cy="6"/>
              </a:xfrm>
              <a:custGeom>
                <a:avLst/>
                <a:gdLst>
                  <a:gd name="T0" fmla="*/ 5 w 19"/>
                  <a:gd name="T1" fmla="*/ 13 h 18"/>
                  <a:gd name="T2" fmla="*/ 15 w 19"/>
                  <a:gd name="T3" fmla="*/ 2 h 18"/>
                  <a:gd name="T4" fmla="*/ 5 w 19"/>
                  <a:gd name="T5" fmla="*/ 13 h 18"/>
                </a:gdLst>
                <a:ahLst/>
                <a:cxnLst>
                  <a:cxn ang="0">
                    <a:pos x="T0" y="T1"/>
                  </a:cxn>
                  <a:cxn ang="0">
                    <a:pos x="T2" y="T3"/>
                  </a:cxn>
                  <a:cxn ang="0">
                    <a:pos x="T4" y="T5"/>
                  </a:cxn>
                </a:cxnLst>
                <a:rect l="0" t="0" r="r" b="b"/>
                <a:pathLst>
                  <a:path w="19" h="18">
                    <a:moveTo>
                      <a:pt x="5" y="13"/>
                    </a:moveTo>
                    <a:cubicBezTo>
                      <a:pt x="5" y="13"/>
                      <a:pt x="0" y="0"/>
                      <a:pt x="15" y="2"/>
                    </a:cubicBezTo>
                    <a:cubicBezTo>
                      <a:pt x="15" y="2"/>
                      <a:pt x="19" y="18"/>
                      <a:pt x="5"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0" name="Freeform 448">
                <a:extLst>
                  <a:ext uri="{FF2B5EF4-FFF2-40B4-BE49-F238E27FC236}">
                    <a16:creationId xmlns:a16="http://schemas.microsoft.com/office/drawing/2014/main" id="{C155E5BE-55B2-44C3-8F46-24CF2D71F080}"/>
                  </a:ext>
                </a:extLst>
              </p:cNvPr>
              <p:cNvSpPr>
                <a:spLocks/>
              </p:cNvSpPr>
              <p:nvPr/>
            </p:nvSpPr>
            <p:spPr bwMode="auto">
              <a:xfrm>
                <a:off x="5772" y="2706"/>
                <a:ext cx="12" cy="9"/>
              </a:xfrm>
              <a:custGeom>
                <a:avLst/>
                <a:gdLst>
                  <a:gd name="T0" fmla="*/ 11 w 35"/>
                  <a:gd name="T1" fmla="*/ 24 h 27"/>
                  <a:gd name="T2" fmla="*/ 8 w 35"/>
                  <a:gd name="T3" fmla="*/ 8 h 27"/>
                  <a:gd name="T4" fmla="*/ 30 w 35"/>
                  <a:gd name="T5" fmla="*/ 22 h 27"/>
                  <a:gd name="T6" fmla="*/ 11 w 35"/>
                  <a:gd name="T7" fmla="*/ 24 h 27"/>
                </a:gdLst>
                <a:ahLst/>
                <a:cxnLst>
                  <a:cxn ang="0">
                    <a:pos x="T0" y="T1"/>
                  </a:cxn>
                  <a:cxn ang="0">
                    <a:pos x="T2" y="T3"/>
                  </a:cxn>
                  <a:cxn ang="0">
                    <a:pos x="T4" y="T5"/>
                  </a:cxn>
                  <a:cxn ang="0">
                    <a:pos x="T6" y="T7"/>
                  </a:cxn>
                </a:cxnLst>
                <a:rect l="0" t="0" r="r" b="b"/>
                <a:pathLst>
                  <a:path w="35" h="27">
                    <a:moveTo>
                      <a:pt x="11" y="24"/>
                    </a:moveTo>
                    <a:cubicBezTo>
                      <a:pt x="11" y="24"/>
                      <a:pt x="0" y="13"/>
                      <a:pt x="8" y="8"/>
                    </a:cubicBezTo>
                    <a:cubicBezTo>
                      <a:pt x="8" y="8"/>
                      <a:pt x="35" y="0"/>
                      <a:pt x="30" y="22"/>
                    </a:cubicBezTo>
                    <a:cubicBezTo>
                      <a:pt x="30" y="22"/>
                      <a:pt x="20" y="27"/>
                      <a:pt x="11"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1" name="Freeform 449">
                <a:extLst>
                  <a:ext uri="{FF2B5EF4-FFF2-40B4-BE49-F238E27FC236}">
                    <a16:creationId xmlns:a16="http://schemas.microsoft.com/office/drawing/2014/main" id="{2357735D-030E-4A4D-9FB0-2182A0BDE1DD}"/>
                  </a:ext>
                </a:extLst>
              </p:cNvPr>
              <p:cNvSpPr>
                <a:spLocks/>
              </p:cNvSpPr>
              <p:nvPr/>
            </p:nvSpPr>
            <p:spPr bwMode="auto">
              <a:xfrm>
                <a:off x="5693" y="2620"/>
                <a:ext cx="45" cy="60"/>
              </a:xfrm>
              <a:custGeom>
                <a:avLst/>
                <a:gdLst>
                  <a:gd name="T0" fmla="*/ 2 w 138"/>
                  <a:gd name="T1" fmla="*/ 172 h 183"/>
                  <a:gd name="T2" fmla="*/ 17 w 138"/>
                  <a:gd name="T3" fmla="*/ 146 h 183"/>
                  <a:gd name="T4" fmla="*/ 46 w 138"/>
                  <a:gd name="T5" fmla="*/ 123 h 183"/>
                  <a:gd name="T6" fmla="*/ 78 w 138"/>
                  <a:gd name="T7" fmla="*/ 89 h 183"/>
                  <a:gd name="T8" fmla="*/ 110 w 138"/>
                  <a:gd name="T9" fmla="*/ 57 h 183"/>
                  <a:gd name="T10" fmla="*/ 115 w 138"/>
                  <a:gd name="T11" fmla="*/ 40 h 183"/>
                  <a:gd name="T12" fmla="*/ 112 w 138"/>
                  <a:gd name="T13" fmla="*/ 29 h 183"/>
                  <a:gd name="T14" fmla="*/ 115 w 138"/>
                  <a:gd name="T15" fmla="*/ 19 h 183"/>
                  <a:gd name="T16" fmla="*/ 118 w 138"/>
                  <a:gd name="T17" fmla="*/ 14 h 183"/>
                  <a:gd name="T18" fmla="*/ 129 w 138"/>
                  <a:gd name="T19" fmla="*/ 0 h 183"/>
                  <a:gd name="T20" fmla="*/ 125 w 138"/>
                  <a:gd name="T21" fmla="*/ 14 h 183"/>
                  <a:gd name="T22" fmla="*/ 126 w 138"/>
                  <a:gd name="T23" fmla="*/ 34 h 183"/>
                  <a:gd name="T24" fmla="*/ 131 w 138"/>
                  <a:gd name="T25" fmla="*/ 47 h 183"/>
                  <a:gd name="T26" fmla="*/ 130 w 138"/>
                  <a:gd name="T27" fmla="*/ 62 h 183"/>
                  <a:gd name="T28" fmla="*/ 117 w 138"/>
                  <a:gd name="T29" fmla="*/ 65 h 183"/>
                  <a:gd name="T30" fmla="*/ 86 w 138"/>
                  <a:gd name="T31" fmla="*/ 88 h 183"/>
                  <a:gd name="T32" fmla="*/ 58 w 138"/>
                  <a:gd name="T33" fmla="*/ 126 h 183"/>
                  <a:gd name="T34" fmla="*/ 47 w 138"/>
                  <a:gd name="T35" fmla="*/ 137 h 183"/>
                  <a:gd name="T36" fmla="*/ 17 w 138"/>
                  <a:gd name="T37" fmla="*/ 159 h 183"/>
                  <a:gd name="T38" fmla="*/ 2 w 138"/>
                  <a:gd name="T39" fmla="*/ 172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8" h="183">
                    <a:moveTo>
                      <a:pt x="2" y="172"/>
                    </a:moveTo>
                    <a:cubicBezTo>
                      <a:pt x="2" y="172"/>
                      <a:pt x="0" y="159"/>
                      <a:pt x="17" y="146"/>
                    </a:cubicBezTo>
                    <a:cubicBezTo>
                      <a:pt x="17" y="146"/>
                      <a:pt x="34" y="125"/>
                      <a:pt x="46" y="123"/>
                    </a:cubicBezTo>
                    <a:cubicBezTo>
                      <a:pt x="46" y="123"/>
                      <a:pt x="65" y="90"/>
                      <a:pt x="78" y="89"/>
                    </a:cubicBezTo>
                    <a:cubicBezTo>
                      <a:pt x="78" y="89"/>
                      <a:pt x="80" y="71"/>
                      <a:pt x="110" y="57"/>
                    </a:cubicBezTo>
                    <a:cubicBezTo>
                      <a:pt x="115" y="40"/>
                      <a:pt x="115" y="40"/>
                      <a:pt x="115" y="40"/>
                    </a:cubicBezTo>
                    <a:cubicBezTo>
                      <a:pt x="115" y="40"/>
                      <a:pt x="119" y="30"/>
                      <a:pt x="112" y="29"/>
                    </a:cubicBezTo>
                    <a:cubicBezTo>
                      <a:pt x="112" y="29"/>
                      <a:pt x="110" y="19"/>
                      <a:pt x="115" y="19"/>
                    </a:cubicBezTo>
                    <a:cubicBezTo>
                      <a:pt x="118" y="14"/>
                      <a:pt x="118" y="14"/>
                      <a:pt x="118" y="14"/>
                    </a:cubicBezTo>
                    <a:cubicBezTo>
                      <a:pt x="118" y="14"/>
                      <a:pt x="118" y="2"/>
                      <a:pt x="129" y="0"/>
                    </a:cubicBezTo>
                    <a:cubicBezTo>
                      <a:pt x="129" y="0"/>
                      <a:pt x="135" y="2"/>
                      <a:pt x="125" y="14"/>
                    </a:cubicBezTo>
                    <a:cubicBezTo>
                      <a:pt x="126" y="34"/>
                      <a:pt x="126" y="34"/>
                      <a:pt x="126" y="34"/>
                    </a:cubicBezTo>
                    <a:cubicBezTo>
                      <a:pt x="126" y="34"/>
                      <a:pt x="132" y="38"/>
                      <a:pt x="131" y="47"/>
                    </a:cubicBezTo>
                    <a:cubicBezTo>
                      <a:pt x="131" y="47"/>
                      <a:pt x="138" y="56"/>
                      <a:pt x="130" y="62"/>
                    </a:cubicBezTo>
                    <a:cubicBezTo>
                      <a:pt x="130" y="62"/>
                      <a:pt x="124" y="65"/>
                      <a:pt x="117" y="65"/>
                    </a:cubicBezTo>
                    <a:cubicBezTo>
                      <a:pt x="117" y="65"/>
                      <a:pt x="102" y="88"/>
                      <a:pt x="86" y="88"/>
                    </a:cubicBezTo>
                    <a:cubicBezTo>
                      <a:pt x="86" y="88"/>
                      <a:pt x="83" y="123"/>
                      <a:pt x="58" y="126"/>
                    </a:cubicBezTo>
                    <a:cubicBezTo>
                      <a:pt x="47" y="137"/>
                      <a:pt x="47" y="137"/>
                      <a:pt x="47" y="137"/>
                    </a:cubicBezTo>
                    <a:cubicBezTo>
                      <a:pt x="47" y="137"/>
                      <a:pt x="37" y="163"/>
                      <a:pt x="17" y="159"/>
                    </a:cubicBezTo>
                    <a:cubicBezTo>
                      <a:pt x="17" y="159"/>
                      <a:pt x="20" y="183"/>
                      <a:pt x="2" y="17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2" name="Freeform 450">
                <a:extLst>
                  <a:ext uri="{FF2B5EF4-FFF2-40B4-BE49-F238E27FC236}">
                    <a16:creationId xmlns:a16="http://schemas.microsoft.com/office/drawing/2014/main" id="{2C058ECB-7157-491E-9EB7-A2191986CF37}"/>
                  </a:ext>
                </a:extLst>
              </p:cNvPr>
              <p:cNvSpPr>
                <a:spLocks/>
              </p:cNvSpPr>
              <p:nvPr/>
            </p:nvSpPr>
            <p:spPr bwMode="auto">
              <a:xfrm>
                <a:off x="5736" y="2633"/>
                <a:ext cx="8" cy="8"/>
              </a:xfrm>
              <a:custGeom>
                <a:avLst/>
                <a:gdLst>
                  <a:gd name="T0" fmla="*/ 7 w 24"/>
                  <a:gd name="T1" fmla="*/ 20 h 25"/>
                  <a:gd name="T2" fmla="*/ 21 w 24"/>
                  <a:gd name="T3" fmla="*/ 8 h 25"/>
                  <a:gd name="T4" fmla="*/ 15 w 24"/>
                  <a:gd name="T5" fmla="*/ 16 h 25"/>
                  <a:gd name="T6" fmla="*/ 7 w 24"/>
                  <a:gd name="T7" fmla="*/ 20 h 25"/>
                </a:gdLst>
                <a:ahLst/>
                <a:cxnLst>
                  <a:cxn ang="0">
                    <a:pos x="T0" y="T1"/>
                  </a:cxn>
                  <a:cxn ang="0">
                    <a:pos x="T2" y="T3"/>
                  </a:cxn>
                  <a:cxn ang="0">
                    <a:pos x="T4" y="T5"/>
                  </a:cxn>
                  <a:cxn ang="0">
                    <a:pos x="T6" y="T7"/>
                  </a:cxn>
                </a:cxnLst>
                <a:rect l="0" t="0" r="r" b="b"/>
                <a:pathLst>
                  <a:path w="24" h="25">
                    <a:moveTo>
                      <a:pt x="7" y="20"/>
                    </a:moveTo>
                    <a:cubicBezTo>
                      <a:pt x="7" y="20"/>
                      <a:pt x="0" y="0"/>
                      <a:pt x="21" y="8"/>
                    </a:cubicBezTo>
                    <a:cubicBezTo>
                      <a:pt x="21" y="8"/>
                      <a:pt x="24" y="16"/>
                      <a:pt x="15" y="16"/>
                    </a:cubicBezTo>
                    <a:cubicBezTo>
                      <a:pt x="15" y="16"/>
                      <a:pt x="19" y="25"/>
                      <a:pt x="7"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3" name="Freeform 451">
                <a:extLst>
                  <a:ext uri="{FF2B5EF4-FFF2-40B4-BE49-F238E27FC236}">
                    <a16:creationId xmlns:a16="http://schemas.microsoft.com/office/drawing/2014/main" id="{49E584BC-CBF5-4B94-AB75-22FB8E2EF6E2}"/>
                  </a:ext>
                </a:extLst>
              </p:cNvPr>
              <p:cNvSpPr>
                <a:spLocks/>
              </p:cNvSpPr>
              <p:nvPr/>
            </p:nvSpPr>
            <p:spPr bwMode="auto">
              <a:xfrm>
                <a:off x="5738" y="2602"/>
                <a:ext cx="14" cy="15"/>
              </a:xfrm>
              <a:custGeom>
                <a:avLst/>
                <a:gdLst>
                  <a:gd name="T0" fmla="*/ 7 w 42"/>
                  <a:gd name="T1" fmla="*/ 39 h 46"/>
                  <a:gd name="T2" fmla="*/ 11 w 42"/>
                  <a:gd name="T3" fmla="*/ 23 h 46"/>
                  <a:gd name="T4" fmla="*/ 7 w 42"/>
                  <a:gd name="T5" fmla="*/ 11 h 46"/>
                  <a:gd name="T6" fmla="*/ 17 w 42"/>
                  <a:gd name="T7" fmla="*/ 8 h 46"/>
                  <a:gd name="T8" fmla="*/ 19 w 42"/>
                  <a:gd name="T9" fmla="*/ 15 h 46"/>
                  <a:gd name="T10" fmla="*/ 26 w 42"/>
                  <a:gd name="T11" fmla="*/ 13 h 46"/>
                  <a:gd name="T12" fmla="*/ 34 w 42"/>
                  <a:gd name="T13" fmla="*/ 9 h 46"/>
                  <a:gd name="T14" fmla="*/ 25 w 42"/>
                  <a:gd name="T15" fmla="*/ 28 h 46"/>
                  <a:gd name="T16" fmla="*/ 19 w 42"/>
                  <a:gd name="T17" fmla="*/ 29 h 46"/>
                  <a:gd name="T18" fmla="*/ 7 w 42"/>
                  <a:gd name="T19" fmla="*/ 39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 h="46">
                    <a:moveTo>
                      <a:pt x="7" y="39"/>
                    </a:moveTo>
                    <a:cubicBezTo>
                      <a:pt x="7" y="39"/>
                      <a:pt x="0" y="26"/>
                      <a:pt x="11" y="23"/>
                    </a:cubicBezTo>
                    <a:cubicBezTo>
                      <a:pt x="11" y="23"/>
                      <a:pt x="3" y="20"/>
                      <a:pt x="7" y="11"/>
                    </a:cubicBezTo>
                    <a:cubicBezTo>
                      <a:pt x="7" y="11"/>
                      <a:pt x="10" y="0"/>
                      <a:pt x="17" y="8"/>
                    </a:cubicBezTo>
                    <a:cubicBezTo>
                      <a:pt x="19" y="15"/>
                      <a:pt x="19" y="15"/>
                      <a:pt x="19" y="15"/>
                    </a:cubicBezTo>
                    <a:cubicBezTo>
                      <a:pt x="26" y="13"/>
                      <a:pt x="26" y="13"/>
                      <a:pt x="26" y="13"/>
                    </a:cubicBezTo>
                    <a:cubicBezTo>
                      <a:pt x="26" y="13"/>
                      <a:pt x="26" y="5"/>
                      <a:pt x="34" y="9"/>
                    </a:cubicBezTo>
                    <a:cubicBezTo>
                      <a:pt x="34" y="9"/>
                      <a:pt x="42" y="34"/>
                      <a:pt x="25" y="28"/>
                    </a:cubicBezTo>
                    <a:cubicBezTo>
                      <a:pt x="25" y="28"/>
                      <a:pt x="16" y="18"/>
                      <a:pt x="19" y="29"/>
                    </a:cubicBezTo>
                    <a:cubicBezTo>
                      <a:pt x="19" y="29"/>
                      <a:pt x="25" y="46"/>
                      <a:pt x="7"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4" name="Freeform 452">
                <a:extLst>
                  <a:ext uri="{FF2B5EF4-FFF2-40B4-BE49-F238E27FC236}">
                    <a16:creationId xmlns:a16="http://schemas.microsoft.com/office/drawing/2014/main" id="{C7444527-B3C6-4FED-9E2C-B14B87B093CC}"/>
                  </a:ext>
                </a:extLst>
              </p:cNvPr>
              <p:cNvSpPr>
                <a:spLocks/>
              </p:cNvSpPr>
              <p:nvPr/>
            </p:nvSpPr>
            <p:spPr bwMode="auto">
              <a:xfrm>
                <a:off x="5742" y="2574"/>
                <a:ext cx="8" cy="6"/>
              </a:xfrm>
              <a:custGeom>
                <a:avLst/>
                <a:gdLst>
                  <a:gd name="T0" fmla="*/ 8 w 22"/>
                  <a:gd name="T1" fmla="*/ 15 h 16"/>
                  <a:gd name="T2" fmla="*/ 14 w 22"/>
                  <a:gd name="T3" fmla="*/ 4 h 16"/>
                  <a:gd name="T4" fmla="*/ 8 w 22"/>
                  <a:gd name="T5" fmla="*/ 15 h 16"/>
                </a:gdLst>
                <a:ahLst/>
                <a:cxnLst>
                  <a:cxn ang="0">
                    <a:pos x="T0" y="T1"/>
                  </a:cxn>
                  <a:cxn ang="0">
                    <a:pos x="T2" y="T3"/>
                  </a:cxn>
                  <a:cxn ang="0">
                    <a:pos x="T4" y="T5"/>
                  </a:cxn>
                </a:cxnLst>
                <a:rect l="0" t="0" r="r" b="b"/>
                <a:pathLst>
                  <a:path w="22" h="16">
                    <a:moveTo>
                      <a:pt x="8" y="15"/>
                    </a:moveTo>
                    <a:cubicBezTo>
                      <a:pt x="8" y="15"/>
                      <a:pt x="0" y="0"/>
                      <a:pt x="14" y="4"/>
                    </a:cubicBezTo>
                    <a:cubicBezTo>
                      <a:pt x="14" y="4"/>
                      <a:pt x="22" y="16"/>
                      <a:pt x="8"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5" name="Freeform 453">
                <a:extLst>
                  <a:ext uri="{FF2B5EF4-FFF2-40B4-BE49-F238E27FC236}">
                    <a16:creationId xmlns:a16="http://schemas.microsoft.com/office/drawing/2014/main" id="{09A6523E-3EDA-4297-B011-95E48F1D89AC}"/>
                  </a:ext>
                </a:extLst>
              </p:cNvPr>
              <p:cNvSpPr>
                <a:spLocks/>
              </p:cNvSpPr>
              <p:nvPr/>
            </p:nvSpPr>
            <p:spPr bwMode="auto">
              <a:xfrm>
                <a:off x="5744" y="2579"/>
                <a:ext cx="28" cy="29"/>
              </a:xfrm>
              <a:custGeom>
                <a:avLst/>
                <a:gdLst>
                  <a:gd name="T0" fmla="*/ 18 w 83"/>
                  <a:gd name="T1" fmla="*/ 18 h 88"/>
                  <a:gd name="T2" fmla="*/ 12 w 83"/>
                  <a:gd name="T3" fmla="*/ 8 h 88"/>
                  <a:gd name="T4" fmla="*/ 27 w 83"/>
                  <a:gd name="T5" fmla="*/ 9 h 88"/>
                  <a:gd name="T6" fmla="*/ 54 w 83"/>
                  <a:gd name="T7" fmla="*/ 13 h 88"/>
                  <a:gd name="T8" fmla="*/ 73 w 83"/>
                  <a:gd name="T9" fmla="*/ 28 h 88"/>
                  <a:gd name="T10" fmla="*/ 71 w 83"/>
                  <a:gd name="T11" fmla="*/ 38 h 88"/>
                  <a:gd name="T12" fmla="*/ 70 w 83"/>
                  <a:gd name="T13" fmla="*/ 53 h 88"/>
                  <a:gd name="T14" fmla="*/ 73 w 83"/>
                  <a:gd name="T15" fmla="*/ 66 h 88"/>
                  <a:gd name="T16" fmla="*/ 63 w 83"/>
                  <a:gd name="T17" fmla="*/ 78 h 88"/>
                  <a:gd name="T18" fmla="*/ 51 w 83"/>
                  <a:gd name="T19" fmla="*/ 80 h 88"/>
                  <a:gd name="T20" fmla="*/ 39 w 83"/>
                  <a:gd name="T21" fmla="*/ 36 h 88"/>
                  <a:gd name="T22" fmla="*/ 18 w 83"/>
                  <a:gd name="T23" fmla="*/ 1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3" h="88">
                    <a:moveTo>
                      <a:pt x="18" y="18"/>
                    </a:moveTo>
                    <a:cubicBezTo>
                      <a:pt x="18" y="18"/>
                      <a:pt x="0" y="19"/>
                      <a:pt x="12" y="8"/>
                    </a:cubicBezTo>
                    <a:cubicBezTo>
                      <a:pt x="12" y="8"/>
                      <a:pt x="23" y="0"/>
                      <a:pt x="27" y="9"/>
                    </a:cubicBezTo>
                    <a:cubicBezTo>
                      <a:pt x="27" y="9"/>
                      <a:pt x="54" y="7"/>
                      <a:pt x="54" y="13"/>
                    </a:cubicBezTo>
                    <a:cubicBezTo>
                      <a:pt x="54" y="13"/>
                      <a:pt x="69" y="19"/>
                      <a:pt x="73" y="28"/>
                    </a:cubicBezTo>
                    <a:cubicBezTo>
                      <a:pt x="73" y="28"/>
                      <a:pt x="81" y="32"/>
                      <a:pt x="71" y="38"/>
                    </a:cubicBezTo>
                    <a:cubicBezTo>
                      <a:pt x="70" y="53"/>
                      <a:pt x="70" y="53"/>
                      <a:pt x="70" y="53"/>
                    </a:cubicBezTo>
                    <a:cubicBezTo>
                      <a:pt x="70" y="53"/>
                      <a:pt x="83" y="57"/>
                      <a:pt x="73" y="66"/>
                    </a:cubicBezTo>
                    <a:cubicBezTo>
                      <a:pt x="63" y="78"/>
                      <a:pt x="63" y="78"/>
                      <a:pt x="63" y="78"/>
                    </a:cubicBezTo>
                    <a:cubicBezTo>
                      <a:pt x="63" y="78"/>
                      <a:pt x="58" y="88"/>
                      <a:pt x="51" y="80"/>
                    </a:cubicBezTo>
                    <a:cubicBezTo>
                      <a:pt x="51" y="80"/>
                      <a:pt x="36" y="56"/>
                      <a:pt x="39" y="36"/>
                    </a:cubicBezTo>
                    <a:cubicBezTo>
                      <a:pt x="39" y="36"/>
                      <a:pt x="22" y="27"/>
                      <a:pt x="18"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6" name="Freeform 454">
                <a:extLst>
                  <a:ext uri="{FF2B5EF4-FFF2-40B4-BE49-F238E27FC236}">
                    <a16:creationId xmlns:a16="http://schemas.microsoft.com/office/drawing/2014/main" id="{D906DBD0-34C2-44B6-8A4E-57A6D1AE259D}"/>
                  </a:ext>
                </a:extLst>
              </p:cNvPr>
              <p:cNvSpPr>
                <a:spLocks/>
              </p:cNvSpPr>
              <p:nvPr/>
            </p:nvSpPr>
            <p:spPr bwMode="auto">
              <a:xfrm>
                <a:off x="5775" y="2598"/>
                <a:ext cx="6" cy="7"/>
              </a:xfrm>
              <a:custGeom>
                <a:avLst/>
                <a:gdLst>
                  <a:gd name="T0" fmla="*/ 6 w 18"/>
                  <a:gd name="T1" fmla="*/ 23 h 23"/>
                  <a:gd name="T2" fmla="*/ 11 w 18"/>
                  <a:gd name="T3" fmla="*/ 2 h 23"/>
                  <a:gd name="T4" fmla="*/ 6 w 18"/>
                  <a:gd name="T5" fmla="*/ 23 h 23"/>
                </a:gdLst>
                <a:ahLst/>
                <a:cxnLst>
                  <a:cxn ang="0">
                    <a:pos x="T0" y="T1"/>
                  </a:cxn>
                  <a:cxn ang="0">
                    <a:pos x="T2" y="T3"/>
                  </a:cxn>
                  <a:cxn ang="0">
                    <a:pos x="T4" y="T5"/>
                  </a:cxn>
                </a:cxnLst>
                <a:rect l="0" t="0" r="r" b="b"/>
                <a:pathLst>
                  <a:path w="18" h="23">
                    <a:moveTo>
                      <a:pt x="6" y="23"/>
                    </a:moveTo>
                    <a:cubicBezTo>
                      <a:pt x="6" y="23"/>
                      <a:pt x="0" y="0"/>
                      <a:pt x="11" y="2"/>
                    </a:cubicBezTo>
                    <a:cubicBezTo>
                      <a:pt x="11" y="2"/>
                      <a:pt x="18" y="23"/>
                      <a:pt x="6"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7" name="Freeform 455">
                <a:extLst>
                  <a:ext uri="{FF2B5EF4-FFF2-40B4-BE49-F238E27FC236}">
                    <a16:creationId xmlns:a16="http://schemas.microsoft.com/office/drawing/2014/main" id="{9C690E9C-C338-4186-9D7D-D2C4B2D0E7DC}"/>
                  </a:ext>
                </a:extLst>
              </p:cNvPr>
              <p:cNvSpPr>
                <a:spLocks/>
              </p:cNvSpPr>
              <p:nvPr/>
            </p:nvSpPr>
            <p:spPr bwMode="auto">
              <a:xfrm>
                <a:off x="5784" y="2600"/>
                <a:ext cx="7" cy="9"/>
              </a:xfrm>
              <a:custGeom>
                <a:avLst/>
                <a:gdLst>
                  <a:gd name="T0" fmla="*/ 9 w 23"/>
                  <a:gd name="T1" fmla="*/ 12 h 26"/>
                  <a:gd name="T2" fmla="*/ 9 w 23"/>
                  <a:gd name="T3" fmla="*/ 5 h 26"/>
                  <a:gd name="T4" fmla="*/ 17 w 23"/>
                  <a:gd name="T5" fmla="*/ 4 h 26"/>
                  <a:gd name="T6" fmla="*/ 9 w 23"/>
                  <a:gd name="T7" fmla="*/ 12 h 26"/>
                </a:gdLst>
                <a:ahLst/>
                <a:cxnLst>
                  <a:cxn ang="0">
                    <a:pos x="T0" y="T1"/>
                  </a:cxn>
                  <a:cxn ang="0">
                    <a:pos x="T2" y="T3"/>
                  </a:cxn>
                  <a:cxn ang="0">
                    <a:pos x="T4" y="T5"/>
                  </a:cxn>
                  <a:cxn ang="0">
                    <a:pos x="T6" y="T7"/>
                  </a:cxn>
                </a:cxnLst>
                <a:rect l="0" t="0" r="r" b="b"/>
                <a:pathLst>
                  <a:path w="23" h="26">
                    <a:moveTo>
                      <a:pt x="9" y="12"/>
                    </a:moveTo>
                    <a:cubicBezTo>
                      <a:pt x="9" y="12"/>
                      <a:pt x="0" y="7"/>
                      <a:pt x="9" y="5"/>
                    </a:cubicBezTo>
                    <a:cubicBezTo>
                      <a:pt x="9" y="5"/>
                      <a:pt x="16" y="0"/>
                      <a:pt x="17" y="4"/>
                    </a:cubicBezTo>
                    <a:cubicBezTo>
                      <a:pt x="17" y="4"/>
                      <a:pt x="23" y="26"/>
                      <a:pt x="9"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8" name="Freeform 456">
                <a:extLst>
                  <a:ext uri="{FF2B5EF4-FFF2-40B4-BE49-F238E27FC236}">
                    <a16:creationId xmlns:a16="http://schemas.microsoft.com/office/drawing/2014/main" id="{1D3A85FE-E647-4233-B52A-A51E6290BBAA}"/>
                  </a:ext>
                </a:extLst>
              </p:cNvPr>
              <p:cNvSpPr>
                <a:spLocks/>
              </p:cNvSpPr>
              <p:nvPr/>
            </p:nvSpPr>
            <p:spPr bwMode="auto">
              <a:xfrm>
                <a:off x="5773" y="2581"/>
                <a:ext cx="8" cy="7"/>
              </a:xfrm>
              <a:custGeom>
                <a:avLst/>
                <a:gdLst>
                  <a:gd name="T0" fmla="*/ 3 w 24"/>
                  <a:gd name="T1" fmla="*/ 18 h 23"/>
                  <a:gd name="T2" fmla="*/ 8 w 24"/>
                  <a:gd name="T3" fmla="*/ 5 h 23"/>
                  <a:gd name="T4" fmla="*/ 14 w 24"/>
                  <a:gd name="T5" fmla="*/ 3 h 23"/>
                  <a:gd name="T6" fmla="*/ 18 w 24"/>
                  <a:gd name="T7" fmla="*/ 16 h 23"/>
                  <a:gd name="T8" fmla="*/ 3 w 24"/>
                  <a:gd name="T9" fmla="*/ 18 h 23"/>
                </a:gdLst>
                <a:ahLst/>
                <a:cxnLst>
                  <a:cxn ang="0">
                    <a:pos x="T0" y="T1"/>
                  </a:cxn>
                  <a:cxn ang="0">
                    <a:pos x="T2" y="T3"/>
                  </a:cxn>
                  <a:cxn ang="0">
                    <a:pos x="T4" y="T5"/>
                  </a:cxn>
                  <a:cxn ang="0">
                    <a:pos x="T6" y="T7"/>
                  </a:cxn>
                  <a:cxn ang="0">
                    <a:pos x="T8" y="T9"/>
                  </a:cxn>
                </a:cxnLst>
                <a:rect l="0" t="0" r="r" b="b"/>
                <a:pathLst>
                  <a:path w="24" h="23">
                    <a:moveTo>
                      <a:pt x="3" y="18"/>
                    </a:moveTo>
                    <a:cubicBezTo>
                      <a:pt x="3" y="18"/>
                      <a:pt x="0" y="3"/>
                      <a:pt x="8" y="5"/>
                    </a:cubicBezTo>
                    <a:cubicBezTo>
                      <a:pt x="8" y="5"/>
                      <a:pt x="13" y="0"/>
                      <a:pt x="14" y="3"/>
                    </a:cubicBezTo>
                    <a:cubicBezTo>
                      <a:pt x="14" y="3"/>
                      <a:pt x="24" y="11"/>
                      <a:pt x="18" y="16"/>
                    </a:cubicBezTo>
                    <a:cubicBezTo>
                      <a:pt x="18" y="16"/>
                      <a:pt x="13" y="23"/>
                      <a:pt x="3"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9" name="Freeform 457">
                <a:extLst>
                  <a:ext uri="{FF2B5EF4-FFF2-40B4-BE49-F238E27FC236}">
                    <a16:creationId xmlns:a16="http://schemas.microsoft.com/office/drawing/2014/main" id="{77E6CAF5-7AC5-47B7-AE1E-241FEB538522}"/>
                  </a:ext>
                </a:extLst>
              </p:cNvPr>
              <p:cNvSpPr>
                <a:spLocks/>
              </p:cNvSpPr>
              <p:nvPr/>
            </p:nvSpPr>
            <p:spPr bwMode="auto">
              <a:xfrm>
                <a:off x="5796" y="2598"/>
                <a:ext cx="19" cy="15"/>
              </a:xfrm>
              <a:custGeom>
                <a:avLst/>
                <a:gdLst>
                  <a:gd name="T0" fmla="*/ 14 w 60"/>
                  <a:gd name="T1" fmla="*/ 18 h 47"/>
                  <a:gd name="T2" fmla="*/ 14 w 60"/>
                  <a:gd name="T3" fmla="*/ 13 h 47"/>
                  <a:gd name="T4" fmla="*/ 20 w 60"/>
                  <a:gd name="T5" fmla="*/ 4 h 47"/>
                  <a:gd name="T6" fmla="*/ 25 w 60"/>
                  <a:gd name="T7" fmla="*/ 13 h 47"/>
                  <a:gd name="T8" fmla="*/ 33 w 60"/>
                  <a:gd name="T9" fmla="*/ 13 h 47"/>
                  <a:gd name="T10" fmla="*/ 40 w 60"/>
                  <a:gd name="T11" fmla="*/ 6 h 47"/>
                  <a:gd name="T12" fmla="*/ 37 w 60"/>
                  <a:gd name="T13" fmla="*/ 16 h 47"/>
                  <a:gd name="T14" fmla="*/ 36 w 60"/>
                  <a:gd name="T15" fmla="*/ 23 h 47"/>
                  <a:gd name="T16" fmla="*/ 51 w 60"/>
                  <a:gd name="T17" fmla="*/ 47 h 47"/>
                  <a:gd name="T18" fmla="*/ 29 w 60"/>
                  <a:gd name="T19" fmla="*/ 28 h 47"/>
                  <a:gd name="T20" fmla="*/ 14 w 60"/>
                  <a:gd name="T21" fmla="*/ 18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0" h="47">
                    <a:moveTo>
                      <a:pt x="14" y="18"/>
                    </a:moveTo>
                    <a:cubicBezTo>
                      <a:pt x="14" y="13"/>
                      <a:pt x="14" y="13"/>
                      <a:pt x="14" y="13"/>
                    </a:cubicBezTo>
                    <a:cubicBezTo>
                      <a:pt x="14" y="13"/>
                      <a:pt x="5" y="4"/>
                      <a:pt x="20" y="4"/>
                    </a:cubicBezTo>
                    <a:cubicBezTo>
                      <a:pt x="20" y="4"/>
                      <a:pt x="25" y="4"/>
                      <a:pt x="25" y="13"/>
                    </a:cubicBezTo>
                    <a:cubicBezTo>
                      <a:pt x="33" y="13"/>
                      <a:pt x="33" y="13"/>
                      <a:pt x="33" y="13"/>
                    </a:cubicBezTo>
                    <a:cubicBezTo>
                      <a:pt x="33" y="13"/>
                      <a:pt x="35" y="0"/>
                      <a:pt x="40" y="6"/>
                    </a:cubicBezTo>
                    <a:cubicBezTo>
                      <a:pt x="40" y="6"/>
                      <a:pt x="42" y="12"/>
                      <a:pt x="37" y="16"/>
                    </a:cubicBezTo>
                    <a:cubicBezTo>
                      <a:pt x="36" y="23"/>
                      <a:pt x="36" y="23"/>
                      <a:pt x="36" y="23"/>
                    </a:cubicBezTo>
                    <a:cubicBezTo>
                      <a:pt x="36" y="23"/>
                      <a:pt x="60" y="32"/>
                      <a:pt x="51" y="47"/>
                    </a:cubicBezTo>
                    <a:cubicBezTo>
                      <a:pt x="51" y="47"/>
                      <a:pt x="41" y="46"/>
                      <a:pt x="29" y="28"/>
                    </a:cubicBezTo>
                    <a:cubicBezTo>
                      <a:pt x="29" y="28"/>
                      <a:pt x="0" y="31"/>
                      <a:pt x="14"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0" name="Freeform 458">
                <a:extLst>
                  <a:ext uri="{FF2B5EF4-FFF2-40B4-BE49-F238E27FC236}">
                    <a16:creationId xmlns:a16="http://schemas.microsoft.com/office/drawing/2014/main" id="{879C7F1C-A4D1-4847-AA27-7C32DC458557}"/>
                  </a:ext>
                </a:extLst>
              </p:cNvPr>
              <p:cNvSpPr>
                <a:spLocks/>
              </p:cNvSpPr>
              <p:nvPr/>
            </p:nvSpPr>
            <p:spPr bwMode="auto">
              <a:xfrm>
                <a:off x="5773" y="2612"/>
                <a:ext cx="26" cy="30"/>
              </a:xfrm>
              <a:custGeom>
                <a:avLst/>
                <a:gdLst>
                  <a:gd name="T0" fmla="*/ 22 w 80"/>
                  <a:gd name="T1" fmla="*/ 24 h 93"/>
                  <a:gd name="T2" fmla="*/ 22 w 80"/>
                  <a:gd name="T3" fmla="*/ 16 h 93"/>
                  <a:gd name="T4" fmla="*/ 15 w 80"/>
                  <a:gd name="T5" fmla="*/ 0 h 93"/>
                  <a:gd name="T6" fmla="*/ 41 w 80"/>
                  <a:gd name="T7" fmla="*/ 16 h 93"/>
                  <a:gd name="T8" fmla="*/ 52 w 80"/>
                  <a:gd name="T9" fmla="*/ 20 h 93"/>
                  <a:gd name="T10" fmla="*/ 61 w 80"/>
                  <a:gd name="T11" fmla="*/ 20 h 93"/>
                  <a:gd name="T12" fmla="*/ 62 w 80"/>
                  <a:gd name="T13" fmla="*/ 24 h 93"/>
                  <a:gd name="T14" fmla="*/ 76 w 80"/>
                  <a:gd name="T15" fmla="*/ 35 h 93"/>
                  <a:gd name="T16" fmla="*/ 57 w 80"/>
                  <a:gd name="T17" fmla="*/ 50 h 93"/>
                  <a:gd name="T18" fmla="*/ 53 w 80"/>
                  <a:gd name="T19" fmla="*/ 64 h 93"/>
                  <a:gd name="T20" fmla="*/ 48 w 80"/>
                  <a:gd name="T21" fmla="*/ 83 h 93"/>
                  <a:gd name="T22" fmla="*/ 47 w 80"/>
                  <a:gd name="T23" fmla="*/ 73 h 93"/>
                  <a:gd name="T24" fmla="*/ 36 w 80"/>
                  <a:gd name="T25" fmla="*/ 71 h 93"/>
                  <a:gd name="T26" fmla="*/ 20 w 80"/>
                  <a:gd name="T27" fmla="*/ 77 h 93"/>
                  <a:gd name="T28" fmla="*/ 14 w 80"/>
                  <a:gd name="T29" fmla="*/ 61 h 93"/>
                  <a:gd name="T30" fmla="*/ 18 w 80"/>
                  <a:gd name="T31" fmla="*/ 54 h 93"/>
                  <a:gd name="T32" fmla="*/ 22 w 80"/>
                  <a:gd name="T33" fmla="*/ 24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0" h="93">
                    <a:moveTo>
                      <a:pt x="22" y="24"/>
                    </a:moveTo>
                    <a:cubicBezTo>
                      <a:pt x="22" y="16"/>
                      <a:pt x="22" y="16"/>
                      <a:pt x="22" y="16"/>
                    </a:cubicBezTo>
                    <a:cubicBezTo>
                      <a:pt x="22" y="16"/>
                      <a:pt x="0" y="8"/>
                      <a:pt x="15" y="0"/>
                    </a:cubicBezTo>
                    <a:cubicBezTo>
                      <a:pt x="15" y="0"/>
                      <a:pt x="27" y="3"/>
                      <a:pt x="41" y="16"/>
                    </a:cubicBezTo>
                    <a:cubicBezTo>
                      <a:pt x="52" y="20"/>
                      <a:pt x="52" y="20"/>
                      <a:pt x="52" y="20"/>
                    </a:cubicBezTo>
                    <a:cubicBezTo>
                      <a:pt x="52" y="20"/>
                      <a:pt x="60" y="12"/>
                      <a:pt x="61" y="20"/>
                    </a:cubicBezTo>
                    <a:cubicBezTo>
                      <a:pt x="62" y="24"/>
                      <a:pt x="62" y="24"/>
                      <a:pt x="62" y="24"/>
                    </a:cubicBezTo>
                    <a:cubicBezTo>
                      <a:pt x="62" y="24"/>
                      <a:pt x="75" y="21"/>
                      <a:pt x="76" y="35"/>
                    </a:cubicBezTo>
                    <a:cubicBezTo>
                      <a:pt x="76" y="35"/>
                      <a:pt x="80" y="52"/>
                      <a:pt x="57" y="50"/>
                    </a:cubicBezTo>
                    <a:cubicBezTo>
                      <a:pt x="57" y="50"/>
                      <a:pt x="56" y="64"/>
                      <a:pt x="53" y="64"/>
                    </a:cubicBezTo>
                    <a:cubicBezTo>
                      <a:pt x="53" y="64"/>
                      <a:pt x="56" y="83"/>
                      <a:pt x="48" y="83"/>
                    </a:cubicBezTo>
                    <a:cubicBezTo>
                      <a:pt x="48" y="83"/>
                      <a:pt x="30" y="84"/>
                      <a:pt x="47" y="73"/>
                    </a:cubicBezTo>
                    <a:cubicBezTo>
                      <a:pt x="47" y="73"/>
                      <a:pt x="47" y="66"/>
                      <a:pt x="36" y="71"/>
                    </a:cubicBezTo>
                    <a:cubicBezTo>
                      <a:pt x="36" y="71"/>
                      <a:pt x="28" y="77"/>
                      <a:pt x="20" y="77"/>
                    </a:cubicBezTo>
                    <a:cubicBezTo>
                      <a:pt x="20" y="77"/>
                      <a:pt x="11" y="93"/>
                      <a:pt x="14" y="61"/>
                    </a:cubicBezTo>
                    <a:cubicBezTo>
                      <a:pt x="14" y="61"/>
                      <a:pt x="13" y="54"/>
                      <a:pt x="18" y="54"/>
                    </a:cubicBezTo>
                    <a:cubicBezTo>
                      <a:pt x="18" y="54"/>
                      <a:pt x="17" y="27"/>
                      <a:pt x="22"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1" name="Freeform 459">
                <a:extLst>
                  <a:ext uri="{FF2B5EF4-FFF2-40B4-BE49-F238E27FC236}">
                    <a16:creationId xmlns:a16="http://schemas.microsoft.com/office/drawing/2014/main" id="{3204C241-4268-4DAD-B316-0B812A7C41DE}"/>
                  </a:ext>
                </a:extLst>
              </p:cNvPr>
              <p:cNvSpPr>
                <a:spLocks/>
              </p:cNvSpPr>
              <p:nvPr/>
            </p:nvSpPr>
            <p:spPr bwMode="auto">
              <a:xfrm>
                <a:off x="5781" y="2627"/>
                <a:ext cx="34" cy="39"/>
              </a:xfrm>
              <a:custGeom>
                <a:avLst/>
                <a:gdLst>
                  <a:gd name="T0" fmla="*/ 37 w 102"/>
                  <a:gd name="T1" fmla="*/ 57 h 118"/>
                  <a:gd name="T2" fmla="*/ 38 w 102"/>
                  <a:gd name="T3" fmla="*/ 39 h 118"/>
                  <a:gd name="T4" fmla="*/ 41 w 102"/>
                  <a:gd name="T5" fmla="*/ 26 h 118"/>
                  <a:gd name="T6" fmla="*/ 46 w 102"/>
                  <a:gd name="T7" fmla="*/ 9 h 118"/>
                  <a:gd name="T8" fmla="*/ 67 w 102"/>
                  <a:gd name="T9" fmla="*/ 8 h 118"/>
                  <a:gd name="T10" fmla="*/ 67 w 102"/>
                  <a:gd name="T11" fmla="*/ 30 h 118"/>
                  <a:gd name="T12" fmla="*/ 48 w 102"/>
                  <a:gd name="T13" fmla="*/ 70 h 118"/>
                  <a:gd name="T14" fmla="*/ 48 w 102"/>
                  <a:gd name="T15" fmla="*/ 80 h 118"/>
                  <a:gd name="T16" fmla="*/ 54 w 102"/>
                  <a:gd name="T17" fmla="*/ 90 h 118"/>
                  <a:gd name="T18" fmla="*/ 59 w 102"/>
                  <a:gd name="T19" fmla="*/ 87 h 118"/>
                  <a:gd name="T20" fmla="*/ 62 w 102"/>
                  <a:gd name="T21" fmla="*/ 77 h 118"/>
                  <a:gd name="T22" fmla="*/ 82 w 102"/>
                  <a:gd name="T23" fmla="*/ 36 h 118"/>
                  <a:gd name="T24" fmla="*/ 90 w 102"/>
                  <a:gd name="T25" fmla="*/ 21 h 118"/>
                  <a:gd name="T26" fmla="*/ 96 w 102"/>
                  <a:gd name="T27" fmla="*/ 7 h 118"/>
                  <a:gd name="T28" fmla="*/ 93 w 102"/>
                  <a:gd name="T29" fmla="*/ 43 h 118"/>
                  <a:gd name="T30" fmla="*/ 80 w 102"/>
                  <a:gd name="T31" fmla="*/ 52 h 118"/>
                  <a:gd name="T32" fmla="*/ 58 w 102"/>
                  <a:gd name="T33" fmla="*/ 98 h 118"/>
                  <a:gd name="T34" fmla="*/ 43 w 102"/>
                  <a:gd name="T35" fmla="*/ 118 h 118"/>
                  <a:gd name="T36" fmla="*/ 34 w 102"/>
                  <a:gd name="T37" fmla="*/ 98 h 118"/>
                  <a:gd name="T38" fmla="*/ 14 w 102"/>
                  <a:gd name="T39" fmla="*/ 79 h 118"/>
                  <a:gd name="T40" fmla="*/ 14 w 102"/>
                  <a:gd name="T41" fmla="*/ 66 h 118"/>
                  <a:gd name="T42" fmla="*/ 21 w 102"/>
                  <a:gd name="T43" fmla="*/ 62 h 118"/>
                  <a:gd name="T44" fmla="*/ 37 w 102"/>
                  <a:gd name="T45" fmla="*/ 57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2" h="118">
                    <a:moveTo>
                      <a:pt x="37" y="57"/>
                    </a:moveTo>
                    <a:cubicBezTo>
                      <a:pt x="38" y="39"/>
                      <a:pt x="38" y="39"/>
                      <a:pt x="38" y="39"/>
                    </a:cubicBezTo>
                    <a:cubicBezTo>
                      <a:pt x="38" y="39"/>
                      <a:pt x="25" y="34"/>
                      <a:pt x="41" y="26"/>
                    </a:cubicBezTo>
                    <a:cubicBezTo>
                      <a:pt x="41" y="26"/>
                      <a:pt x="37" y="12"/>
                      <a:pt x="46" y="9"/>
                    </a:cubicBezTo>
                    <a:cubicBezTo>
                      <a:pt x="46" y="9"/>
                      <a:pt x="57" y="3"/>
                      <a:pt x="67" y="8"/>
                    </a:cubicBezTo>
                    <a:cubicBezTo>
                      <a:pt x="67" y="8"/>
                      <a:pt x="76" y="16"/>
                      <a:pt x="67" y="30"/>
                    </a:cubicBezTo>
                    <a:cubicBezTo>
                      <a:pt x="67" y="30"/>
                      <a:pt x="60" y="61"/>
                      <a:pt x="48" y="70"/>
                    </a:cubicBezTo>
                    <a:cubicBezTo>
                      <a:pt x="48" y="80"/>
                      <a:pt x="48" y="80"/>
                      <a:pt x="48" y="80"/>
                    </a:cubicBezTo>
                    <a:cubicBezTo>
                      <a:pt x="48" y="80"/>
                      <a:pt x="49" y="88"/>
                      <a:pt x="54" y="90"/>
                    </a:cubicBezTo>
                    <a:cubicBezTo>
                      <a:pt x="59" y="87"/>
                      <a:pt x="59" y="87"/>
                      <a:pt x="59" y="87"/>
                    </a:cubicBezTo>
                    <a:cubicBezTo>
                      <a:pt x="62" y="77"/>
                      <a:pt x="62" y="77"/>
                      <a:pt x="62" y="77"/>
                    </a:cubicBezTo>
                    <a:cubicBezTo>
                      <a:pt x="62" y="77"/>
                      <a:pt x="64" y="55"/>
                      <a:pt x="82" y="36"/>
                    </a:cubicBezTo>
                    <a:cubicBezTo>
                      <a:pt x="82" y="36"/>
                      <a:pt x="84" y="23"/>
                      <a:pt x="90" y="21"/>
                    </a:cubicBezTo>
                    <a:cubicBezTo>
                      <a:pt x="90" y="21"/>
                      <a:pt x="90" y="0"/>
                      <a:pt x="96" y="7"/>
                    </a:cubicBezTo>
                    <a:cubicBezTo>
                      <a:pt x="96" y="7"/>
                      <a:pt x="102" y="35"/>
                      <a:pt x="93" y="43"/>
                    </a:cubicBezTo>
                    <a:cubicBezTo>
                      <a:pt x="80" y="52"/>
                      <a:pt x="80" y="52"/>
                      <a:pt x="80" y="52"/>
                    </a:cubicBezTo>
                    <a:cubicBezTo>
                      <a:pt x="80" y="52"/>
                      <a:pt x="70" y="87"/>
                      <a:pt x="58" y="98"/>
                    </a:cubicBezTo>
                    <a:cubicBezTo>
                      <a:pt x="58" y="98"/>
                      <a:pt x="62" y="118"/>
                      <a:pt x="43" y="118"/>
                    </a:cubicBezTo>
                    <a:cubicBezTo>
                      <a:pt x="43" y="118"/>
                      <a:pt x="34" y="107"/>
                      <a:pt x="34" y="98"/>
                    </a:cubicBezTo>
                    <a:cubicBezTo>
                      <a:pt x="34" y="98"/>
                      <a:pt x="14" y="95"/>
                      <a:pt x="14" y="79"/>
                    </a:cubicBezTo>
                    <a:cubicBezTo>
                      <a:pt x="14" y="79"/>
                      <a:pt x="0" y="71"/>
                      <a:pt x="14" y="66"/>
                    </a:cubicBezTo>
                    <a:cubicBezTo>
                      <a:pt x="14" y="66"/>
                      <a:pt x="19" y="56"/>
                      <a:pt x="21" y="62"/>
                    </a:cubicBezTo>
                    <a:cubicBezTo>
                      <a:pt x="21" y="62"/>
                      <a:pt x="30" y="62"/>
                      <a:pt x="37" y="5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2" name="Freeform 460">
                <a:extLst>
                  <a:ext uri="{FF2B5EF4-FFF2-40B4-BE49-F238E27FC236}">
                    <a16:creationId xmlns:a16="http://schemas.microsoft.com/office/drawing/2014/main" id="{43E05FC8-7567-4B47-A59A-05FFC1285B4A}"/>
                  </a:ext>
                </a:extLst>
              </p:cNvPr>
              <p:cNvSpPr>
                <a:spLocks/>
              </p:cNvSpPr>
              <p:nvPr/>
            </p:nvSpPr>
            <p:spPr bwMode="auto">
              <a:xfrm>
                <a:off x="5803" y="2660"/>
                <a:ext cx="7" cy="6"/>
              </a:xfrm>
              <a:custGeom>
                <a:avLst/>
                <a:gdLst>
                  <a:gd name="T0" fmla="*/ 4 w 22"/>
                  <a:gd name="T1" fmla="*/ 11 h 16"/>
                  <a:gd name="T2" fmla="*/ 13 w 22"/>
                  <a:gd name="T3" fmla="*/ 4 h 16"/>
                  <a:gd name="T4" fmla="*/ 4 w 22"/>
                  <a:gd name="T5" fmla="*/ 11 h 16"/>
                </a:gdLst>
                <a:ahLst/>
                <a:cxnLst>
                  <a:cxn ang="0">
                    <a:pos x="T0" y="T1"/>
                  </a:cxn>
                  <a:cxn ang="0">
                    <a:pos x="T2" y="T3"/>
                  </a:cxn>
                  <a:cxn ang="0">
                    <a:pos x="T4" y="T5"/>
                  </a:cxn>
                </a:cxnLst>
                <a:rect l="0" t="0" r="r" b="b"/>
                <a:pathLst>
                  <a:path w="22" h="16">
                    <a:moveTo>
                      <a:pt x="4" y="11"/>
                    </a:moveTo>
                    <a:cubicBezTo>
                      <a:pt x="4" y="11"/>
                      <a:pt x="0" y="0"/>
                      <a:pt x="13" y="4"/>
                    </a:cubicBezTo>
                    <a:cubicBezTo>
                      <a:pt x="13" y="4"/>
                      <a:pt x="22" y="16"/>
                      <a:pt x="4"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3" name="Freeform 461">
                <a:extLst>
                  <a:ext uri="{FF2B5EF4-FFF2-40B4-BE49-F238E27FC236}">
                    <a16:creationId xmlns:a16="http://schemas.microsoft.com/office/drawing/2014/main" id="{F0C0CE87-2B4B-4EB4-A87E-D45F75FCDA20}"/>
                  </a:ext>
                </a:extLst>
              </p:cNvPr>
              <p:cNvSpPr>
                <a:spLocks/>
              </p:cNvSpPr>
              <p:nvPr/>
            </p:nvSpPr>
            <p:spPr bwMode="auto">
              <a:xfrm>
                <a:off x="5823" y="2660"/>
                <a:ext cx="6" cy="5"/>
              </a:xfrm>
              <a:custGeom>
                <a:avLst/>
                <a:gdLst>
                  <a:gd name="T0" fmla="*/ 4 w 20"/>
                  <a:gd name="T1" fmla="*/ 12 h 14"/>
                  <a:gd name="T2" fmla="*/ 15 w 20"/>
                  <a:gd name="T3" fmla="*/ 2 h 14"/>
                  <a:gd name="T4" fmla="*/ 4 w 20"/>
                  <a:gd name="T5" fmla="*/ 12 h 14"/>
                </a:gdLst>
                <a:ahLst/>
                <a:cxnLst>
                  <a:cxn ang="0">
                    <a:pos x="T0" y="T1"/>
                  </a:cxn>
                  <a:cxn ang="0">
                    <a:pos x="T2" y="T3"/>
                  </a:cxn>
                  <a:cxn ang="0">
                    <a:pos x="T4" y="T5"/>
                  </a:cxn>
                </a:cxnLst>
                <a:rect l="0" t="0" r="r" b="b"/>
                <a:pathLst>
                  <a:path w="20" h="14">
                    <a:moveTo>
                      <a:pt x="4" y="12"/>
                    </a:moveTo>
                    <a:cubicBezTo>
                      <a:pt x="4" y="12"/>
                      <a:pt x="0" y="0"/>
                      <a:pt x="15" y="2"/>
                    </a:cubicBezTo>
                    <a:cubicBezTo>
                      <a:pt x="15" y="2"/>
                      <a:pt x="20" y="14"/>
                      <a:pt x="4"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4" name="Freeform 462">
                <a:extLst>
                  <a:ext uri="{FF2B5EF4-FFF2-40B4-BE49-F238E27FC236}">
                    <a16:creationId xmlns:a16="http://schemas.microsoft.com/office/drawing/2014/main" id="{63B2FAFB-A80F-423C-A158-8A67B0B291F7}"/>
                  </a:ext>
                </a:extLst>
              </p:cNvPr>
              <p:cNvSpPr>
                <a:spLocks/>
              </p:cNvSpPr>
              <p:nvPr/>
            </p:nvSpPr>
            <p:spPr bwMode="auto">
              <a:xfrm>
                <a:off x="5808" y="2644"/>
                <a:ext cx="16" cy="11"/>
              </a:xfrm>
              <a:custGeom>
                <a:avLst/>
                <a:gdLst>
                  <a:gd name="T0" fmla="*/ 16 w 48"/>
                  <a:gd name="T1" fmla="*/ 16 h 33"/>
                  <a:gd name="T2" fmla="*/ 23 w 48"/>
                  <a:gd name="T3" fmla="*/ 9 h 33"/>
                  <a:gd name="T4" fmla="*/ 38 w 48"/>
                  <a:gd name="T5" fmla="*/ 1 h 33"/>
                  <a:gd name="T6" fmla="*/ 42 w 48"/>
                  <a:gd name="T7" fmla="*/ 5 h 33"/>
                  <a:gd name="T8" fmla="*/ 43 w 48"/>
                  <a:gd name="T9" fmla="*/ 21 h 33"/>
                  <a:gd name="T10" fmla="*/ 22 w 48"/>
                  <a:gd name="T11" fmla="*/ 32 h 33"/>
                  <a:gd name="T12" fmla="*/ 10 w 48"/>
                  <a:gd name="T13" fmla="*/ 27 h 33"/>
                  <a:gd name="T14" fmla="*/ 16 w 48"/>
                  <a:gd name="T15" fmla="*/ 16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8" h="33">
                    <a:moveTo>
                      <a:pt x="16" y="16"/>
                    </a:moveTo>
                    <a:cubicBezTo>
                      <a:pt x="16" y="16"/>
                      <a:pt x="17" y="9"/>
                      <a:pt x="23" y="9"/>
                    </a:cubicBezTo>
                    <a:cubicBezTo>
                      <a:pt x="23" y="9"/>
                      <a:pt x="19" y="0"/>
                      <a:pt x="38" y="1"/>
                    </a:cubicBezTo>
                    <a:cubicBezTo>
                      <a:pt x="38" y="1"/>
                      <a:pt x="42" y="3"/>
                      <a:pt x="42" y="5"/>
                    </a:cubicBezTo>
                    <a:cubicBezTo>
                      <a:pt x="42" y="5"/>
                      <a:pt x="48" y="6"/>
                      <a:pt x="43" y="21"/>
                    </a:cubicBezTo>
                    <a:cubicBezTo>
                      <a:pt x="43" y="21"/>
                      <a:pt x="48" y="33"/>
                      <a:pt x="22" y="32"/>
                    </a:cubicBezTo>
                    <a:cubicBezTo>
                      <a:pt x="22" y="32"/>
                      <a:pt x="11" y="32"/>
                      <a:pt x="10" y="27"/>
                    </a:cubicBezTo>
                    <a:cubicBezTo>
                      <a:pt x="10" y="27"/>
                      <a:pt x="0" y="17"/>
                      <a:pt x="16"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5" name="Freeform 463">
                <a:extLst>
                  <a:ext uri="{FF2B5EF4-FFF2-40B4-BE49-F238E27FC236}">
                    <a16:creationId xmlns:a16="http://schemas.microsoft.com/office/drawing/2014/main" id="{FCDF1A90-D46E-4A10-BDC2-512CE5DF8BEB}"/>
                  </a:ext>
                </a:extLst>
              </p:cNvPr>
              <p:cNvSpPr>
                <a:spLocks/>
              </p:cNvSpPr>
              <p:nvPr/>
            </p:nvSpPr>
            <p:spPr bwMode="auto">
              <a:xfrm>
                <a:off x="5868" y="2838"/>
                <a:ext cx="15" cy="14"/>
              </a:xfrm>
              <a:custGeom>
                <a:avLst/>
                <a:gdLst>
                  <a:gd name="T0" fmla="*/ 10 w 45"/>
                  <a:gd name="T1" fmla="*/ 8 h 44"/>
                  <a:gd name="T2" fmla="*/ 27 w 45"/>
                  <a:gd name="T3" fmla="*/ 10 h 44"/>
                  <a:gd name="T4" fmla="*/ 29 w 45"/>
                  <a:gd name="T5" fmla="*/ 21 h 44"/>
                  <a:gd name="T6" fmla="*/ 28 w 45"/>
                  <a:gd name="T7" fmla="*/ 25 h 44"/>
                  <a:gd name="T8" fmla="*/ 42 w 45"/>
                  <a:gd name="T9" fmla="*/ 34 h 44"/>
                  <a:gd name="T10" fmla="*/ 29 w 45"/>
                  <a:gd name="T11" fmla="*/ 37 h 44"/>
                  <a:gd name="T12" fmla="*/ 12 w 45"/>
                  <a:gd name="T13" fmla="*/ 21 h 44"/>
                  <a:gd name="T14" fmla="*/ 0 w 45"/>
                  <a:gd name="T15" fmla="*/ 12 h 44"/>
                  <a:gd name="T16" fmla="*/ 2 w 45"/>
                  <a:gd name="T17" fmla="*/ 6 h 44"/>
                  <a:gd name="T18" fmla="*/ 10 w 45"/>
                  <a:gd name="T19" fmla="*/ 8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 h="44">
                    <a:moveTo>
                      <a:pt x="10" y="8"/>
                    </a:moveTo>
                    <a:cubicBezTo>
                      <a:pt x="10" y="8"/>
                      <a:pt x="26" y="3"/>
                      <a:pt x="27" y="10"/>
                    </a:cubicBezTo>
                    <a:cubicBezTo>
                      <a:pt x="27" y="10"/>
                      <a:pt x="37" y="17"/>
                      <a:pt x="29" y="21"/>
                    </a:cubicBezTo>
                    <a:cubicBezTo>
                      <a:pt x="28" y="25"/>
                      <a:pt x="28" y="25"/>
                      <a:pt x="28" y="25"/>
                    </a:cubicBezTo>
                    <a:cubicBezTo>
                      <a:pt x="28" y="25"/>
                      <a:pt x="45" y="22"/>
                      <a:pt x="42" y="34"/>
                    </a:cubicBezTo>
                    <a:cubicBezTo>
                      <a:pt x="42" y="34"/>
                      <a:pt x="44" y="44"/>
                      <a:pt x="29" y="37"/>
                    </a:cubicBezTo>
                    <a:cubicBezTo>
                      <a:pt x="29" y="37"/>
                      <a:pt x="24" y="37"/>
                      <a:pt x="12" y="21"/>
                    </a:cubicBezTo>
                    <a:cubicBezTo>
                      <a:pt x="12" y="21"/>
                      <a:pt x="0" y="21"/>
                      <a:pt x="0" y="12"/>
                    </a:cubicBezTo>
                    <a:cubicBezTo>
                      <a:pt x="2" y="6"/>
                      <a:pt x="2" y="6"/>
                      <a:pt x="2" y="6"/>
                    </a:cubicBezTo>
                    <a:cubicBezTo>
                      <a:pt x="2" y="6"/>
                      <a:pt x="7" y="0"/>
                      <a:pt x="10"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6" name="Freeform 464">
                <a:extLst>
                  <a:ext uri="{FF2B5EF4-FFF2-40B4-BE49-F238E27FC236}">
                    <a16:creationId xmlns:a16="http://schemas.microsoft.com/office/drawing/2014/main" id="{99AB04F4-0FAD-4C0A-8D4A-3060D29BCDC1}"/>
                  </a:ext>
                </a:extLst>
              </p:cNvPr>
              <p:cNvSpPr>
                <a:spLocks/>
              </p:cNvSpPr>
              <p:nvPr/>
            </p:nvSpPr>
            <p:spPr bwMode="auto">
              <a:xfrm>
                <a:off x="5869" y="2826"/>
                <a:ext cx="6" cy="5"/>
              </a:xfrm>
              <a:custGeom>
                <a:avLst/>
                <a:gdLst>
                  <a:gd name="T0" fmla="*/ 11 w 19"/>
                  <a:gd name="T1" fmla="*/ 9 h 15"/>
                  <a:gd name="T2" fmla="*/ 17 w 19"/>
                  <a:gd name="T3" fmla="*/ 0 h 15"/>
                  <a:gd name="T4" fmla="*/ 11 w 19"/>
                  <a:gd name="T5" fmla="*/ 9 h 15"/>
                </a:gdLst>
                <a:ahLst/>
                <a:cxnLst>
                  <a:cxn ang="0">
                    <a:pos x="T0" y="T1"/>
                  </a:cxn>
                  <a:cxn ang="0">
                    <a:pos x="T2" y="T3"/>
                  </a:cxn>
                  <a:cxn ang="0">
                    <a:pos x="T4" y="T5"/>
                  </a:cxn>
                </a:cxnLst>
                <a:rect l="0" t="0" r="r" b="b"/>
                <a:pathLst>
                  <a:path w="19" h="15">
                    <a:moveTo>
                      <a:pt x="11" y="9"/>
                    </a:moveTo>
                    <a:cubicBezTo>
                      <a:pt x="11" y="9"/>
                      <a:pt x="0" y="1"/>
                      <a:pt x="17" y="0"/>
                    </a:cubicBezTo>
                    <a:cubicBezTo>
                      <a:pt x="17" y="0"/>
                      <a:pt x="19" y="15"/>
                      <a:pt x="11"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7" name="Freeform 465">
                <a:extLst>
                  <a:ext uri="{FF2B5EF4-FFF2-40B4-BE49-F238E27FC236}">
                    <a16:creationId xmlns:a16="http://schemas.microsoft.com/office/drawing/2014/main" id="{F2BCEA87-D75E-4643-B806-A882A5B11410}"/>
                  </a:ext>
                </a:extLst>
              </p:cNvPr>
              <p:cNvSpPr>
                <a:spLocks/>
              </p:cNvSpPr>
              <p:nvPr/>
            </p:nvSpPr>
            <p:spPr bwMode="auto">
              <a:xfrm>
                <a:off x="5885" y="2784"/>
                <a:ext cx="11" cy="15"/>
              </a:xfrm>
              <a:custGeom>
                <a:avLst/>
                <a:gdLst>
                  <a:gd name="T0" fmla="*/ 14 w 33"/>
                  <a:gd name="T1" fmla="*/ 31 h 45"/>
                  <a:gd name="T2" fmla="*/ 16 w 33"/>
                  <a:gd name="T3" fmla="*/ 10 h 45"/>
                  <a:gd name="T4" fmla="*/ 30 w 33"/>
                  <a:gd name="T5" fmla="*/ 10 h 45"/>
                  <a:gd name="T6" fmla="*/ 26 w 33"/>
                  <a:gd name="T7" fmla="*/ 31 h 45"/>
                  <a:gd name="T8" fmla="*/ 14 w 33"/>
                  <a:gd name="T9" fmla="*/ 31 h 45"/>
                </a:gdLst>
                <a:ahLst/>
                <a:cxnLst>
                  <a:cxn ang="0">
                    <a:pos x="T0" y="T1"/>
                  </a:cxn>
                  <a:cxn ang="0">
                    <a:pos x="T2" y="T3"/>
                  </a:cxn>
                  <a:cxn ang="0">
                    <a:pos x="T4" y="T5"/>
                  </a:cxn>
                  <a:cxn ang="0">
                    <a:pos x="T6" y="T7"/>
                  </a:cxn>
                  <a:cxn ang="0">
                    <a:pos x="T8" y="T9"/>
                  </a:cxn>
                </a:cxnLst>
                <a:rect l="0" t="0" r="r" b="b"/>
                <a:pathLst>
                  <a:path w="33" h="45">
                    <a:moveTo>
                      <a:pt x="14" y="31"/>
                    </a:moveTo>
                    <a:cubicBezTo>
                      <a:pt x="14" y="31"/>
                      <a:pt x="0" y="26"/>
                      <a:pt x="16" y="10"/>
                    </a:cubicBezTo>
                    <a:cubicBezTo>
                      <a:pt x="16" y="10"/>
                      <a:pt x="27" y="0"/>
                      <a:pt x="30" y="10"/>
                    </a:cubicBezTo>
                    <a:cubicBezTo>
                      <a:pt x="30" y="10"/>
                      <a:pt x="33" y="25"/>
                      <a:pt x="26" y="31"/>
                    </a:cubicBezTo>
                    <a:cubicBezTo>
                      <a:pt x="26" y="31"/>
                      <a:pt x="16" y="45"/>
                      <a:pt x="14" y="3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8" name="Freeform 466">
                <a:extLst>
                  <a:ext uri="{FF2B5EF4-FFF2-40B4-BE49-F238E27FC236}">
                    <a16:creationId xmlns:a16="http://schemas.microsoft.com/office/drawing/2014/main" id="{6FA3790C-8C4E-405E-BB61-45665E21E6A1}"/>
                  </a:ext>
                </a:extLst>
              </p:cNvPr>
              <p:cNvSpPr>
                <a:spLocks/>
              </p:cNvSpPr>
              <p:nvPr/>
            </p:nvSpPr>
            <p:spPr bwMode="auto">
              <a:xfrm>
                <a:off x="5860" y="2749"/>
                <a:ext cx="5" cy="6"/>
              </a:xfrm>
              <a:custGeom>
                <a:avLst/>
                <a:gdLst>
                  <a:gd name="T0" fmla="*/ 7 w 15"/>
                  <a:gd name="T1" fmla="*/ 16 h 19"/>
                  <a:gd name="T2" fmla="*/ 10 w 15"/>
                  <a:gd name="T3" fmla="*/ 0 h 19"/>
                  <a:gd name="T4" fmla="*/ 7 w 15"/>
                  <a:gd name="T5" fmla="*/ 16 h 19"/>
                </a:gdLst>
                <a:ahLst/>
                <a:cxnLst>
                  <a:cxn ang="0">
                    <a:pos x="T0" y="T1"/>
                  </a:cxn>
                  <a:cxn ang="0">
                    <a:pos x="T2" y="T3"/>
                  </a:cxn>
                  <a:cxn ang="0">
                    <a:pos x="T4" y="T5"/>
                  </a:cxn>
                </a:cxnLst>
                <a:rect l="0" t="0" r="r" b="b"/>
                <a:pathLst>
                  <a:path w="15" h="19">
                    <a:moveTo>
                      <a:pt x="7" y="16"/>
                    </a:moveTo>
                    <a:cubicBezTo>
                      <a:pt x="7" y="16"/>
                      <a:pt x="0" y="2"/>
                      <a:pt x="10" y="0"/>
                    </a:cubicBezTo>
                    <a:cubicBezTo>
                      <a:pt x="10" y="0"/>
                      <a:pt x="15" y="19"/>
                      <a:pt x="7"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9" name="Freeform 467">
                <a:extLst>
                  <a:ext uri="{FF2B5EF4-FFF2-40B4-BE49-F238E27FC236}">
                    <a16:creationId xmlns:a16="http://schemas.microsoft.com/office/drawing/2014/main" id="{A8A95383-90A0-4008-80A9-E07D752016AC}"/>
                  </a:ext>
                </a:extLst>
              </p:cNvPr>
              <p:cNvSpPr>
                <a:spLocks/>
              </p:cNvSpPr>
              <p:nvPr/>
            </p:nvSpPr>
            <p:spPr bwMode="auto">
              <a:xfrm>
                <a:off x="5871" y="2791"/>
                <a:ext cx="27" cy="60"/>
              </a:xfrm>
              <a:custGeom>
                <a:avLst/>
                <a:gdLst>
                  <a:gd name="T0" fmla="*/ 36 w 82"/>
                  <a:gd name="T1" fmla="*/ 104 h 183"/>
                  <a:gd name="T2" fmla="*/ 50 w 82"/>
                  <a:gd name="T3" fmla="*/ 104 h 183"/>
                  <a:gd name="T4" fmla="*/ 70 w 82"/>
                  <a:gd name="T5" fmla="*/ 108 h 183"/>
                  <a:gd name="T6" fmla="*/ 76 w 82"/>
                  <a:gd name="T7" fmla="*/ 100 h 183"/>
                  <a:gd name="T8" fmla="*/ 55 w 82"/>
                  <a:gd name="T9" fmla="*/ 93 h 183"/>
                  <a:gd name="T10" fmla="*/ 54 w 82"/>
                  <a:gd name="T11" fmla="*/ 83 h 183"/>
                  <a:gd name="T12" fmla="*/ 76 w 82"/>
                  <a:gd name="T13" fmla="*/ 70 h 183"/>
                  <a:gd name="T14" fmla="*/ 71 w 82"/>
                  <a:gd name="T15" fmla="*/ 40 h 183"/>
                  <a:gd name="T16" fmla="*/ 49 w 82"/>
                  <a:gd name="T17" fmla="*/ 62 h 183"/>
                  <a:gd name="T18" fmla="*/ 42 w 82"/>
                  <a:gd name="T19" fmla="*/ 67 h 183"/>
                  <a:gd name="T20" fmla="*/ 35 w 82"/>
                  <a:gd name="T21" fmla="*/ 82 h 183"/>
                  <a:gd name="T22" fmla="*/ 20 w 82"/>
                  <a:gd name="T23" fmla="*/ 85 h 183"/>
                  <a:gd name="T24" fmla="*/ 29 w 82"/>
                  <a:gd name="T25" fmla="*/ 73 h 183"/>
                  <a:gd name="T26" fmla="*/ 40 w 82"/>
                  <a:gd name="T27" fmla="*/ 51 h 183"/>
                  <a:gd name="T28" fmla="*/ 33 w 82"/>
                  <a:gd name="T29" fmla="*/ 26 h 183"/>
                  <a:gd name="T30" fmla="*/ 40 w 82"/>
                  <a:gd name="T31" fmla="*/ 14 h 183"/>
                  <a:gd name="T32" fmla="*/ 29 w 82"/>
                  <a:gd name="T33" fmla="*/ 11 h 183"/>
                  <a:gd name="T34" fmla="*/ 22 w 82"/>
                  <a:gd name="T35" fmla="*/ 22 h 183"/>
                  <a:gd name="T36" fmla="*/ 16 w 82"/>
                  <a:gd name="T37" fmla="*/ 51 h 183"/>
                  <a:gd name="T38" fmla="*/ 9 w 82"/>
                  <a:gd name="T39" fmla="*/ 61 h 183"/>
                  <a:gd name="T40" fmla="*/ 12 w 82"/>
                  <a:gd name="T41" fmla="*/ 85 h 183"/>
                  <a:gd name="T42" fmla="*/ 22 w 82"/>
                  <a:gd name="T43" fmla="*/ 110 h 183"/>
                  <a:gd name="T44" fmla="*/ 29 w 82"/>
                  <a:gd name="T45" fmla="*/ 149 h 183"/>
                  <a:gd name="T46" fmla="*/ 57 w 82"/>
                  <a:gd name="T47" fmla="*/ 183 h 183"/>
                  <a:gd name="T48" fmla="*/ 35 w 82"/>
                  <a:gd name="T49" fmla="*/ 141 h 183"/>
                  <a:gd name="T50" fmla="*/ 33 w 82"/>
                  <a:gd name="T51" fmla="*/ 131 h 183"/>
                  <a:gd name="T52" fmla="*/ 33 w 82"/>
                  <a:gd name="T53" fmla="*/ 122 h 183"/>
                  <a:gd name="T54" fmla="*/ 36 w 82"/>
                  <a:gd name="T55" fmla="*/ 104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2" h="183">
                    <a:moveTo>
                      <a:pt x="36" y="104"/>
                    </a:moveTo>
                    <a:cubicBezTo>
                      <a:pt x="50" y="104"/>
                      <a:pt x="50" y="104"/>
                      <a:pt x="50" y="104"/>
                    </a:cubicBezTo>
                    <a:cubicBezTo>
                      <a:pt x="50" y="104"/>
                      <a:pt x="57" y="110"/>
                      <a:pt x="70" y="108"/>
                    </a:cubicBezTo>
                    <a:cubicBezTo>
                      <a:pt x="70" y="108"/>
                      <a:pt x="73" y="131"/>
                      <a:pt x="76" y="100"/>
                    </a:cubicBezTo>
                    <a:cubicBezTo>
                      <a:pt x="76" y="100"/>
                      <a:pt x="68" y="92"/>
                      <a:pt x="55" y="93"/>
                    </a:cubicBezTo>
                    <a:cubicBezTo>
                      <a:pt x="54" y="83"/>
                      <a:pt x="54" y="83"/>
                      <a:pt x="54" y="83"/>
                    </a:cubicBezTo>
                    <a:cubicBezTo>
                      <a:pt x="54" y="83"/>
                      <a:pt x="55" y="77"/>
                      <a:pt x="76" y="70"/>
                    </a:cubicBezTo>
                    <a:cubicBezTo>
                      <a:pt x="76" y="70"/>
                      <a:pt x="82" y="43"/>
                      <a:pt x="71" y="40"/>
                    </a:cubicBezTo>
                    <a:cubicBezTo>
                      <a:pt x="71" y="40"/>
                      <a:pt x="44" y="42"/>
                      <a:pt x="49" y="62"/>
                    </a:cubicBezTo>
                    <a:cubicBezTo>
                      <a:pt x="49" y="62"/>
                      <a:pt x="54" y="67"/>
                      <a:pt x="42" y="67"/>
                    </a:cubicBezTo>
                    <a:cubicBezTo>
                      <a:pt x="42" y="67"/>
                      <a:pt x="37" y="68"/>
                      <a:pt x="35" y="82"/>
                    </a:cubicBezTo>
                    <a:cubicBezTo>
                      <a:pt x="20" y="85"/>
                      <a:pt x="20" y="85"/>
                      <a:pt x="20" y="85"/>
                    </a:cubicBezTo>
                    <a:cubicBezTo>
                      <a:pt x="20" y="85"/>
                      <a:pt x="13" y="70"/>
                      <a:pt x="29" y="73"/>
                    </a:cubicBezTo>
                    <a:cubicBezTo>
                      <a:pt x="29" y="73"/>
                      <a:pt x="33" y="65"/>
                      <a:pt x="40" y="51"/>
                    </a:cubicBezTo>
                    <a:cubicBezTo>
                      <a:pt x="47" y="37"/>
                      <a:pt x="33" y="26"/>
                      <a:pt x="33" y="26"/>
                    </a:cubicBezTo>
                    <a:cubicBezTo>
                      <a:pt x="40" y="14"/>
                      <a:pt x="40" y="14"/>
                      <a:pt x="40" y="14"/>
                    </a:cubicBezTo>
                    <a:cubicBezTo>
                      <a:pt x="40" y="14"/>
                      <a:pt x="45" y="0"/>
                      <a:pt x="29" y="11"/>
                    </a:cubicBezTo>
                    <a:cubicBezTo>
                      <a:pt x="29" y="11"/>
                      <a:pt x="29" y="20"/>
                      <a:pt x="22" y="22"/>
                    </a:cubicBezTo>
                    <a:cubicBezTo>
                      <a:pt x="22" y="22"/>
                      <a:pt x="14" y="33"/>
                      <a:pt x="16" y="51"/>
                    </a:cubicBezTo>
                    <a:cubicBezTo>
                      <a:pt x="16" y="51"/>
                      <a:pt x="9" y="55"/>
                      <a:pt x="9" y="61"/>
                    </a:cubicBezTo>
                    <a:cubicBezTo>
                      <a:pt x="9" y="61"/>
                      <a:pt x="0" y="65"/>
                      <a:pt x="12" y="85"/>
                    </a:cubicBezTo>
                    <a:cubicBezTo>
                      <a:pt x="12" y="85"/>
                      <a:pt x="10" y="109"/>
                      <a:pt x="22" y="110"/>
                    </a:cubicBezTo>
                    <a:cubicBezTo>
                      <a:pt x="22" y="110"/>
                      <a:pt x="23" y="149"/>
                      <a:pt x="29" y="149"/>
                    </a:cubicBezTo>
                    <a:cubicBezTo>
                      <a:pt x="29" y="149"/>
                      <a:pt x="45" y="180"/>
                      <a:pt x="57" y="183"/>
                    </a:cubicBezTo>
                    <a:cubicBezTo>
                      <a:pt x="57" y="183"/>
                      <a:pt x="65" y="179"/>
                      <a:pt x="35" y="141"/>
                    </a:cubicBezTo>
                    <a:cubicBezTo>
                      <a:pt x="35" y="141"/>
                      <a:pt x="38" y="135"/>
                      <a:pt x="33" y="131"/>
                    </a:cubicBezTo>
                    <a:cubicBezTo>
                      <a:pt x="33" y="122"/>
                      <a:pt x="33" y="122"/>
                      <a:pt x="33" y="122"/>
                    </a:cubicBezTo>
                    <a:cubicBezTo>
                      <a:pt x="33" y="122"/>
                      <a:pt x="31" y="105"/>
                      <a:pt x="36" y="1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0" name="Freeform 468">
                <a:extLst>
                  <a:ext uri="{FF2B5EF4-FFF2-40B4-BE49-F238E27FC236}">
                    <a16:creationId xmlns:a16="http://schemas.microsoft.com/office/drawing/2014/main" id="{9770C7F2-DD1D-414D-A44E-94362C7BDFC8}"/>
                  </a:ext>
                </a:extLst>
              </p:cNvPr>
              <p:cNvSpPr>
                <a:spLocks noEditPoints="1"/>
              </p:cNvSpPr>
              <p:nvPr/>
            </p:nvSpPr>
            <p:spPr bwMode="auto">
              <a:xfrm>
                <a:off x="5773" y="2650"/>
                <a:ext cx="89" cy="79"/>
              </a:xfrm>
              <a:custGeom>
                <a:avLst/>
                <a:gdLst>
                  <a:gd name="T0" fmla="*/ 248 w 272"/>
                  <a:gd name="T1" fmla="*/ 119 h 241"/>
                  <a:gd name="T2" fmla="*/ 248 w 272"/>
                  <a:gd name="T3" fmla="*/ 109 h 241"/>
                  <a:gd name="T4" fmla="*/ 249 w 272"/>
                  <a:gd name="T5" fmla="*/ 94 h 241"/>
                  <a:gd name="T6" fmla="*/ 244 w 272"/>
                  <a:gd name="T7" fmla="*/ 75 h 241"/>
                  <a:gd name="T8" fmla="*/ 237 w 272"/>
                  <a:gd name="T9" fmla="*/ 66 h 241"/>
                  <a:gd name="T10" fmla="*/ 245 w 272"/>
                  <a:gd name="T11" fmla="*/ 52 h 241"/>
                  <a:gd name="T12" fmla="*/ 210 w 272"/>
                  <a:gd name="T13" fmla="*/ 14 h 241"/>
                  <a:gd name="T14" fmla="*/ 201 w 272"/>
                  <a:gd name="T15" fmla="*/ 3 h 241"/>
                  <a:gd name="T16" fmla="*/ 201 w 272"/>
                  <a:gd name="T17" fmla="*/ 18 h 241"/>
                  <a:gd name="T18" fmla="*/ 203 w 272"/>
                  <a:gd name="T19" fmla="*/ 34 h 241"/>
                  <a:gd name="T20" fmla="*/ 189 w 272"/>
                  <a:gd name="T21" fmla="*/ 57 h 241"/>
                  <a:gd name="T22" fmla="*/ 180 w 272"/>
                  <a:gd name="T23" fmla="*/ 57 h 241"/>
                  <a:gd name="T24" fmla="*/ 166 w 272"/>
                  <a:gd name="T25" fmla="*/ 62 h 241"/>
                  <a:gd name="T26" fmla="*/ 166 w 272"/>
                  <a:gd name="T27" fmla="*/ 68 h 241"/>
                  <a:gd name="T28" fmla="*/ 161 w 272"/>
                  <a:gd name="T29" fmla="*/ 83 h 241"/>
                  <a:gd name="T30" fmla="*/ 152 w 272"/>
                  <a:gd name="T31" fmla="*/ 73 h 241"/>
                  <a:gd name="T32" fmla="*/ 138 w 272"/>
                  <a:gd name="T33" fmla="*/ 93 h 241"/>
                  <a:gd name="T34" fmla="*/ 111 w 272"/>
                  <a:gd name="T35" fmla="*/ 107 h 241"/>
                  <a:gd name="T36" fmla="*/ 104 w 272"/>
                  <a:gd name="T37" fmla="*/ 107 h 241"/>
                  <a:gd name="T38" fmla="*/ 111 w 272"/>
                  <a:gd name="T39" fmla="*/ 77 h 241"/>
                  <a:gd name="T40" fmla="*/ 102 w 272"/>
                  <a:gd name="T41" fmla="*/ 74 h 241"/>
                  <a:gd name="T42" fmla="*/ 96 w 272"/>
                  <a:gd name="T43" fmla="*/ 73 h 241"/>
                  <a:gd name="T44" fmla="*/ 89 w 272"/>
                  <a:gd name="T45" fmla="*/ 74 h 241"/>
                  <a:gd name="T46" fmla="*/ 72 w 272"/>
                  <a:gd name="T47" fmla="*/ 81 h 241"/>
                  <a:gd name="T48" fmla="*/ 65 w 272"/>
                  <a:gd name="T49" fmla="*/ 98 h 241"/>
                  <a:gd name="T50" fmla="*/ 47 w 272"/>
                  <a:gd name="T51" fmla="*/ 101 h 241"/>
                  <a:gd name="T52" fmla="*/ 17 w 272"/>
                  <a:gd name="T53" fmla="*/ 145 h 241"/>
                  <a:gd name="T54" fmla="*/ 19 w 272"/>
                  <a:gd name="T55" fmla="*/ 168 h 241"/>
                  <a:gd name="T56" fmla="*/ 38 w 272"/>
                  <a:gd name="T57" fmla="*/ 125 h 241"/>
                  <a:gd name="T58" fmla="*/ 50 w 272"/>
                  <a:gd name="T59" fmla="*/ 119 h 241"/>
                  <a:gd name="T60" fmla="*/ 56 w 272"/>
                  <a:gd name="T61" fmla="*/ 119 h 241"/>
                  <a:gd name="T62" fmla="*/ 58 w 272"/>
                  <a:gd name="T63" fmla="*/ 145 h 241"/>
                  <a:gd name="T64" fmla="*/ 65 w 272"/>
                  <a:gd name="T65" fmla="*/ 133 h 241"/>
                  <a:gd name="T66" fmla="*/ 72 w 272"/>
                  <a:gd name="T67" fmla="*/ 131 h 241"/>
                  <a:gd name="T68" fmla="*/ 83 w 272"/>
                  <a:gd name="T69" fmla="*/ 135 h 241"/>
                  <a:gd name="T70" fmla="*/ 95 w 272"/>
                  <a:gd name="T71" fmla="*/ 113 h 241"/>
                  <a:gd name="T72" fmla="*/ 104 w 272"/>
                  <a:gd name="T73" fmla="*/ 113 h 241"/>
                  <a:gd name="T74" fmla="*/ 129 w 272"/>
                  <a:gd name="T75" fmla="*/ 132 h 241"/>
                  <a:gd name="T76" fmla="*/ 124 w 272"/>
                  <a:gd name="T77" fmla="*/ 159 h 241"/>
                  <a:gd name="T78" fmla="*/ 125 w 272"/>
                  <a:gd name="T79" fmla="*/ 175 h 241"/>
                  <a:gd name="T80" fmla="*/ 164 w 272"/>
                  <a:gd name="T81" fmla="*/ 226 h 241"/>
                  <a:gd name="T82" fmla="*/ 180 w 272"/>
                  <a:gd name="T83" fmla="*/ 216 h 241"/>
                  <a:gd name="T84" fmla="*/ 191 w 272"/>
                  <a:gd name="T85" fmla="*/ 220 h 241"/>
                  <a:gd name="T86" fmla="*/ 198 w 272"/>
                  <a:gd name="T87" fmla="*/ 241 h 241"/>
                  <a:gd name="T88" fmla="*/ 214 w 272"/>
                  <a:gd name="T89" fmla="*/ 211 h 241"/>
                  <a:gd name="T90" fmla="*/ 197 w 272"/>
                  <a:gd name="T91" fmla="*/ 186 h 241"/>
                  <a:gd name="T92" fmla="*/ 195 w 272"/>
                  <a:gd name="T93" fmla="*/ 170 h 241"/>
                  <a:gd name="T94" fmla="*/ 210 w 272"/>
                  <a:gd name="T95" fmla="*/ 157 h 241"/>
                  <a:gd name="T96" fmla="*/ 226 w 272"/>
                  <a:gd name="T97" fmla="*/ 141 h 241"/>
                  <a:gd name="T98" fmla="*/ 235 w 272"/>
                  <a:gd name="T99" fmla="*/ 171 h 241"/>
                  <a:gd name="T100" fmla="*/ 235 w 272"/>
                  <a:gd name="T101" fmla="*/ 176 h 241"/>
                  <a:gd name="T102" fmla="*/ 237 w 272"/>
                  <a:gd name="T103" fmla="*/ 188 h 241"/>
                  <a:gd name="T104" fmla="*/ 244 w 272"/>
                  <a:gd name="T105" fmla="*/ 170 h 241"/>
                  <a:gd name="T106" fmla="*/ 259 w 272"/>
                  <a:gd name="T107" fmla="*/ 155 h 241"/>
                  <a:gd name="T108" fmla="*/ 248 w 272"/>
                  <a:gd name="T109" fmla="*/ 119 h 241"/>
                  <a:gd name="T110" fmla="*/ 127 w 272"/>
                  <a:gd name="T111" fmla="*/ 119 h 241"/>
                  <a:gd name="T112" fmla="*/ 133 w 272"/>
                  <a:gd name="T113" fmla="*/ 113 h 241"/>
                  <a:gd name="T114" fmla="*/ 141 w 272"/>
                  <a:gd name="T115" fmla="*/ 108 h 241"/>
                  <a:gd name="T116" fmla="*/ 127 w 272"/>
                  <a:gd name="T117" fmla="*/ 119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72" h="241">
                    <a:moveTo>
                      <a:pt x="248" y="119"/>
                    </a:moveTo>
                    <a:cubicBezTo>
                      <a:pt x="248" y="109"/>
                      <a:pt x="248" y="109"/>
                      <a:pt x="248" y="109"/>
                    </a:cubicBezTo>
                    <a:cubicBezTo>
                      <a:pt x="258" y="103"/>
                      <a:pt x="249" y="94"/>
                      <a:pt x="249" y="94"/>
                    </a:cubicBezTo>
                    <a:cubicBezTo>
                      <a:pt x="249" y="74"/>
                      <a:pt x="244" y="75"/>
                      <a:pt x="244" y="75"/>
                    </a:cubicBezTo>
                    <a:cubicBezTo>
                      <a:pt x="226" y="75"/>
                      <a:pt x="237" y="66"/>
                      <a:pt x="237" y="66"/>
                    </a:cubicBezTo>
                    <a:cubicBezTo>
                      <a:pt x="253" y="66"/>
                      <a:pt x="245" y="52"/>
                      <a:pt x="245" y="52"/>
                    </a:cubicBezTo>
                    <a:cubicBezTo>
                      <a:pt x="239" y="36"/>
                      <a:pt x="210" y="14"/>
                      <a:pt x="210" y="14"/>
                    </a:cubicBezTo>
                    <a:cubicBezTo>
                      <a:pt x="211" y="0"/>
                      <a:pt x="201" y="3"/>
                      <a:pt x="201" y="3"/>
                    </a:cubicBezTo>
                    <a:cubicBezTo>
                      <a:pt x="192" y="7"/>
                      <a:pt x="201" y="18"/>
                      <a:pt x="201" y="18"/>
                    </a:cubicBezTo>
                    <a:cubicBezTo>
                      <a:pt x="203" y="34"/>
                      <a:pt x="203" y="34"/>
                      <a:pt x="203" y="34"/>
                    </a:cubicBezTo>
                    <a:cubicBezTo>
                      <a:pt x="217" y="46"/>
                      <a:pt x="189" y="57"/>
                      <a:pt x="189" y="57"/>
                    </a:cubicBezTo>
                    <a:cubicBezTo>
                      <a:pt x="180" y="57"/>
                      <a:pt x="180" y="57"/>
                      <a:pt x="180" y="57"/>
                    </a:cubicBezTo>
                    <a:cubicBezTo>
                      <a:pt x="170" y="38"/>
                      <a:pt x="166" y="62"/>
                      <a:pt x="166" y="62"/>
                    </a:cubicBezTo>
                    <a:cubicBezTo>
                      <a:pt x="166" y="68"/>
                      <a:pt x="166" y="68"/>
                      <a:pt x="166" y="68"/>
                    </a:cubicBezTo>
                    <a:cubicBezTo>
                      <a:pt x="170" y="81"/>
                      <a:pt x="161" y="83"/>
                      <a:pt x="161" y="83"/>
                    </a:cubicBezTo>
                    <a:cubicBezTo>
                      <a:pt x="159" y="76"/>
                      <a:pt x="152" y="73"/>
                      <a:pt x="152" y="73"/>
                    </a:cubicBezTo>
                    <a:cubicBezTo>
                      <a:pt x="130" y="73"/>
                      <a:pt x="138" y="93"/>
                      <a:pt x="138" y="93"/>
                    </a:cubicBezTo>
                    <a:cubicBezTo>
                      <a:pt x="120" y="91"/>
                      <a:pt x="111" y="107"/>
                      <a:pt x="111" y="107"/>
                    </a:cubicBezTo>
                    <a:cubicBezTo>
                      <a:pt x="104" y="107"/>
                      <a:pt x="104" y="107"/>
                      <a:pt x="104" y="107"/>
                    </a:cubicBezTo>
                    <a:cubicBezTo>
                      <a:pt x="121" y="90"/>
                      <a:pt x="111" y="77"/>
                      <a:pt x="111" y="77"/>
                    </a:cubicBezTo>
                    <a:cubicBezTo>
                      <a:pt x="109" y="63"/>
                      <a:pt x="102" y="74"/>
                      <a:pt x="102" y="74"/>
                    </a:cubicBezTo>
                    <a:cubicBezTo>
                      <a:pt x="96" y="73"/>
                      <a:pt x="96" y="73"/>
                      <a:pt x="96" y="73"/>
                    </a:cubicBezTo>
                    <a:cubicBezTo>
                      <a:pt x="93" y="66"/>
                      <a:pt x="89" y="74"/>
                      <a:pt x="89" y="74"/>
                    </a:cubicBezTo>
                    <a:cubicBezTo>
                      <a:pt x="72" y="72"/>
                      <a:pt x="72" y="81"/>
                      <a:pt x="72" y="81"/>
                    </a:cubicBezTo>
                    <a:cubicBezTo>
                      <a:pt x="66" y="83"/>
                      <a:pt x="65" y="98"/>
                      <a:pt x="65" y="98"/>
                    </a:cubicBezTo>
                    <a:cubicBezTo>
                      <a:pt x="62" y="98"/>
                      <a:pt x="47" y="101"/>
                      <a:pt x="47" y="101"/>
                    </a:cubicBezTo>
                    <a:cubicBezTo>
                      <a:pt x="9" y="102"/>
                      <a:pt x="17" y="145"/>
                      <a:pt x="17" y="145"/>
                    </a:cubicBezTo>
                    <a:cubicBezTo>
                      <a:pt x="0" y="156"/>
                      <a:pt x="19" y="168"/>
                      <a:pt x="19" y="168"/>
                    </a:cubicBezTo>
                    <a:cubicBezTo>
                      <a:pt x="30" y="166"/>
                      <a:pt x="38" y="125"/>
                      <a:pt x="38" y="125"/>
                    </a:cubicBezTo>
                    <a:cubicBezTo>
                      <a:pt x="42" y="127"/>
                      <a:pt x="50" y="119"/>
                      <a:pt x="50" y="119"/>
                    </a:cubicBezTo>
                    <a:cubicBezTo>
                      <a:pt x="56" y="119"/>
                      <a:pt x="56" y="119"/>
                      <a:pt x="56" y="119"/>
                    </a:cubicBezTo>
                    <a:cubicBezTo>
                      <a:pt x="58" y="145"/>
                      <a:pt x="58" y="145"/>
                      <a:pt x="58" y="145"/>
                    </a:cubicBezTo>
                    <a:cubicBezTo>
                      <a:pt x="66" y="147"/>
                      <a:pt x="65" y="133"/>
                      <a:pt x="65" y="133"/>
                    </a:cubicBezTo>
                    <a:cubicBezTo>
                      <a:pt x="72" y="131"/>
                      <a:pt x="72" y="131"/>
                      <a:pt x="72" y="131"/>
                    </a:cubicBezTo>
                    <a:cubicBezTo>
                      <a:pt x="75" y="113"/>
                      <a:pt x="83" y="135"/>
                      <a:pt x="83" y="135"/>
                    </a:cubicBezTo>
                    <a:cubicBezTo>
                      <a:pt x="95" y="135"/>
                      <a:pt x="95" y="113"/>
                      <a:pt x="95" y="113"/>
                    </a:cubicBezTo>
                    <a:cubicBezTo>
                      <a:pt x="104" y="113"/>
                      <a:pt x="104" y="113"/>
                      <a:pt x="104" y="113"/>
                    </a:cubicBezTo>
                    <a:cubicBezTo>
                      <a:pt x="108" y="118"/>
                      <a:pt x="129" y="132"/>
                      <a:pt x="129" y="132"/>
                    </a:cubicBezTo>
                    <a:cubicBezTo>
                      <a:pt x="147" y="144"/>
                      <a:pt x="124" y="159"/>
                      <a:pt x="124" y="159"/>
                    </a:cubicBezTo>
                    <a:cubicBezTo>
                      <a:pt x="113" y="170"/>
                      <a:pt x="125" y="175"/>
                      <a:pt x="125" y="175"/>
                    </a:cubicBezTo>
                    <a:cubicBezTo>
                      <a:pt x="120" y="210"/>
                      <a:pt x="164" y="226"/>
                      <a:pt x="164" y="226"/>
                    </a:cubicBezTo>
                    <a:cubicBezTo>
                      <a:pt x="188" y="235"/>
                      <a:pt x="180" y="216"/>
                      <a:pt x="180" y="216"/>
                    </a:cubicBezTo>
                    <a:cubicBezTo>
                      <a:pt x="194" y="205"/>
                      <a:pt x="191" y="220"/>
                      <a:pt x="191" y="220"/>
                    </a:cubicBezTo>
                    <a:cubicBezTo>
                      <a:pt x="182" y="236"/>
                      <a:pt x="198" y="241"/>
                      <a:pt x="198" y="241"/>
                    </a:cubicBezTo>
                    <a:cubicBezTo>
                      <a:pt x="216" y="220"/>
                      <a:pt x="214" y="211"/>
                      <a:pt x="214" y="211"/>
                    </a:cubicBezTo>
                    <a:cubicBezTo>
                      <a:pt x="214" y="195"/>
                      <a:pt x="197" y="186"/>
                      <a:pt x="197" y="186"/>
                    </a:cubicBezTo>
                    <a:cubicBezTo>
                      <a:pt x="195" y="170"/>
                      <a:pt x="195" y="170"/>
                      <a:pt x="195" y="170"/>
                    </a:cubicBezTo>
                    <a:cubicBezTo>
                      <a:pt x="195" y="170"/>
                      <a:pt x="210" y="173"/>
                      <a:pt x="210" y="157"/>
                    </a:cubicBezTo>
                    <a:cubicBezTo>
                      <a:pt x="210" y="140"/>
                      <a:pt x="226" y="141"/>
                      <a:pt x="226" y="141"/>
                    </a:cubicBezTo>
                    <a:cubicBezTo>
                      <a:pt x="225" y="164"/>
                      <a:pt x="235" y="171"/>
                      <a:pt x="235" y="171"/>
                    </a:cubicBezTo>
                    <a:cubicBezTo>
                      <a:pt x="235" y="176"/>
                      <a:pt x="235" y="176"/>
                      <a:pt x="235" y="176"/>
                    </a:cubicBezTo>
                    <a:cubicBezTo>
                      <a:pt x="223" y="184"/>
                      <a:pt x="237" y="188"/>
                      <a:pt x="237" y="188"/>
                    </a:cubicBezTo>
                    <a:cubicBezTo>
                      <a:pt x="248" y="187"/>
                      <a:pt x="244" y="170"/>
                      <a:pt x="244" y="170"/>
                    </a:cubicBezTo>
                    <a:cubicBezTo>
                      <a:pt x="251" y="170"/>
                      <a:pt x="259" y="155"/>
                      <a:pt x="259" y="155"/>
                    </a:cubicBezTo>
                    <a:cubicBezTo>
                      <a:pt x="272" y="130"/>
                      <a:pt x="248" y="119"/>
                      <a:pt x="248" y="119"/>
                    </a:cubicBezTo>
                    <a:close/>
                    <a:moveTo>
                      <a:pt x="127" y="119"/>
                    </a:moveTo>
                    <a:cubicBezTo>
                      <a:pt x="127" y="119"/>
                      <a:pt x="126" y="113"/>
                      <a:pt x="133" y="113"/>
                    </a:cubicBezTo>
                    <a:cubicBezTo>
                      <a:pt x="133" y="113"/>
                      <a:pt x="135" y="105"/>
                      <a:pt x="141" y="108"/>
                    </a:cubicBezTo>
                    <a:cubicBezTo>
                      <a:pt x="141" y="108"/>
                      <a:pt x="151" y="121"/>
                      <a:pt x="127" y="1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1" name="Freeform 469">
                <a:extLst>
                  <a:ext uri="{FF2B5EF4-FFF2-40B4-BE49-F238E27FC236}">
                    <a16:creationId xmlns:a16="http://schemas.microsoft.com/office/drawing/2014/main" id="{66419C29-CF8A-4F9B-A96D-0375BB76ADD3}"/>
                  </a:ext>
                </a:extLst>
              </p:cNvPr>
              <p:cNvSpPr>
                <a:spLocks/>
              </p:cNvSpPr>
              <p:nvPr/>
            </p:nvSpPr>
            <p:spPr bwMode="auto">
              <a:xfrm>
                <a:off x="5844" y="2647"/>
                <a:ext cx="8" cy="6"/>
              </a:xfrm>
              <a:custGeom>
                <a:avLst/>
                <a:gdLst>
                  <a:gd name="T0" fmla="*/ 15 w 27"/>
                  <a:gd name="T1" fmla="*/ 11 h 19"/>
                  <a:gd name="T2" fmla="*/ 20 w 27"/>
                  <a:gd name="T3" fmla="*/ 0 h 19"/>
                  <a:gd name="T4" fmla="*/ 15 w 27"/>
                  <a:gd name="T5" fmla="*/ 11 h 19"/>
                </a:gdLst>
                <a:ahLst/>
                <a:cxnLst>
                  <a:cxn ang="0">
                    <a:pos x="T0" y="T1"/>
                  </a:cxn>
                  <a:cxn ang="0">
                    <a:pos x="T2" y="T3"/>
                  </a:cxn>
                  <a:cxn ang="0">
                    <a:pos x="T4" y="T5"/>
                  </a:cxn>
                </a:cxnLst>
                <a:rect l="0" t="0" r="r" b="b"/>
                <a:pathLst>
                  <a:path w="27" h="19">
                    <a:moveTo>
                      <a:pt x="15" y="11"/>
                    </a:moveTo>
                    <a:cubicBezTo>
                      <a:pt x="15" y="11"/>
                      <a:pt x="0" y="0"/>
                      <a:pt x="20" y="0"/>
                    </a:cubicBezTo>
                    <a:cubicBezTo>
                      <a:pt x="20" y="0"/>
                      <a:pt x="27" y="19"/>
                      <a:pt x="15"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2" name="Freeform 470">
                <a:extLst>
                  <a:ext uri="{FF2B5EF4-FFF2-40B4-BE49-F238E27FC236}">
                    <a16:creationId xmlns:a16="http://schemas.microsoft.com/office/drawing/2014/main" id="{2129BE6A-D82B-46DA-94EE-630147EEF5F2}"/>
                  </a:ext>
                </a:extLst>
              </p:cNvPr>
              <p:cNvSpPr>
                <a:spLocks/>
              </p:cNvSpPr>
              <p:nvPr/>
            </p:nvSpPr>
            <p:spPr bwMode="auto">
              <a:xfrm>
                <a:off x="5837" y="2639"/>
                <a:ext cx="8" cy="4"/>
              </a:xfrm>
              <a:custGeom>
                <a:avLst/>
                <a:gdLst>
                  <a:gd name="T0" fmla="*/ 10 w 22"/>
                  <a:gd name="T1" fmla="*/ 12 h 12"/>
                  <a:gd name="T2" fmla="*/ 15 w 22"/>
                  <a:gd name="T3" fmla="*/ 0 h 12"/>
                  <a:gd name="T4" fmla="*/ 10 w 22"/>
                  <a:gd name="T5" fmla="*/ 12 h 12"/>
                </a:gdLst>
                <a:ahLst/>
                <a:cxnLst>
                  <a:cxn ang="0">
                    <a:pos x="T0" y="T1"/>
                  </a:cxn>
                  <a:cxn ang="0">
                    <a:pos x="T2" y="T3"/>
                  </a:cxn>
                  <a:cxn ang="0">
                    <a:pos x="T4" y="T5"/>
                  </a:cxn>
                </a:cxnLst>
                <a:rect l="0" t="0" r="r" b="b"/>
                <a:pathLst>
                  <a:path w="22" h="12">
                    <a:moveTo>
                      <a:pt x="10" y="12"/>
                    </a:moveTo>
                    <a:cubicBezTo>
                      <a:pt x="10" y="12"/>
                      <a:pt x="0" y="0"/>
                      <a:pt x="15" y="0"/>
                    </a:cubicBezTo>
                    <a:cubicBezTo>
                      <a:pt x="15" y="0"/>
                      <a:pt x="22" y="12"/>
                      <a:pt x="10"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3" name="Freeform 471">
                <a:extLst>
                  <a:ext uri="{FF2B5EF4-FFF2-40B4-BE49-F238E27FC236}">
                    <a16:creationId xmlns:a16="http://schemas.microsoft.com/office/drawing/2014/main" id="{14BE444B-3F57-411A-B89C-6AD9E402CAC2}"/>
                  </a:ext>
                </a:extLst>
              </p:cNvPr>
              <p:cNvSpPr>
                <a:spLocks/>
              </p:cNvSpPr>
              <p:nvPr/>
            </p:nvSpPr>
            <p:spPr bwMode="auto">
              <a:xfrm>
                <a:off x="5838" y="2645"/>
                <a:ext cx="7" cy="5"/>
              </a:xfrm>
              <a:custGeom>
                <a:avLst/>
                <a:gdLst>
                  <a:gd name="T0" fmla="*/ 6 w 21"/>
                  <a:gd name="T1" fmla="*/ 12 h 17"/>
                  <a:gd name="T2" fmla="*/ 14 w 21"/>
                  <a:gd name="T3" fmla="*/ 1 h 17"/>
                  <a:gd name="T4" fmla="*/ 6 w 21"/>
                  <a:gd name="T5" fmla="*/ 12 h 17"/>
                </a:gdLst>
                <a:ahLst/>
                <a:cxnLst>
                  <a:cxn ang="0">
                    <a:pos x="T0" y="T1"/>
                  </a:cxn>
                  <a:cxn ang="0">
                    <a:pos x="T2" y="T3"/>
                  </a:cxn>
                  <a:cxn ang="0">
                    <a:pos x="T4" y="T5"/>
                  </a:cxn>
                </a:cxnLst>
                <a:rect l="0" t="0" r="r" b="b"/>
                <a:pathLst>
                  <a:path w="21" h="17">
                    <a:moveTo>
                      <a:pt x="6" y="12"/>
                    </a:moveTo>
                    <a:cubicBezTo>
                      <a:pt x="6" y="12"/>
                      <a:pt x="0" y="0"/>
                      <a:pt x="14" y="1"/>
                    </a:cubicBezTo>
                    <a:cubicBezTo>
                      <a:pt x="14" y="1"/>
                      <a:pt x="21" y="17"/>
                      <a:pt x="6"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4" name="Freeform 472">
                <a:extLst>
                  <a:ext uri="{FF2B5EF4-FFF2-40B4-BE49-F238E27FC236}">
                    <a16:creationId xmlns:a16="http://schemas.microsoft.com/office/drawing/2014/main" id="{6AA7BDBC-0091-4164-9E7C-718811E47E5B}"/>
                  </a:ext>
                </a:extLst>
              </p:cNvPr>
              <p:cNvSpPr>
                <a:spLocks/>
              </p:cNvSpPr>
              <p:nvPr/>
            </p:nvSpPr>
            <p:spPr bwMode="auto">
              <a:xfrm>
                <a:off x="5815" y="2596"/>
                <a:ext cx="30" cy="52"/>
              </a:xfrm>
              <a:custGeom>
                <a:avLst/>
                <a:gdLst>
                  <a:gd name="T0" fmla="*/ 60 w 90"/>
                  <a:gd name="T1" fmla="*/ 85 h 157"/>
                  <a:gd name="T2" fmla="*/ 48 w 90"/>
                  <a:gd name="T3" fmla="*/ 85 h 157"/>
                  <a:gd name="T4" fmla="*/ 48 w 90"/>
                  <a:gd name="T5" fmla="*/ 112 h 157"/>
                  <a:gd name="T6" fmla="*/ 58 w 90"/>
                  <a:gd name="T7" fmla="*/ 145 h 157"/>
                  <a:gd name="T8" fmla="*/ 47 w 90"/>
                  <a:gd name="T9" fmla="*/ 136 h 157"/>
                  <a:gd name="T10" fmla="*/ 47 w 90"/>
                  <a:gd name="T11" fmla="*/ 151 h 157"/>
                  <a:gd name="T12" fmla="*/ 32 w 90"/>
                  <a:gd name="T13" fmla="*/ 140 h 157"/>
                  <a:gd name="T14" fmla="*/ 36 w 90"/>
                  <a:gd name="T15" fmla="*/ 120 h 157"/>
                  <a:gd name="T16" fmla="*/ 35 w 90"/>
                  <a:gd name="T17" fmla="*/ 110 h 157"/>
                  <a:gd name="T18" fmla="*/ 21 w 90"/>
                  <a:gd name="T19" fmla="*/ 104 h 157"/>
                  <a:gd name="T20" fmla="*/ 10 w 90"/>
                  <a:gd name="T21" fmla="*/ 82 h 157"/>
                  <a:gd name="T22" fmla="*/ 10 w 90"/>
                  <a:gd name="T23" fmla="*/ 70 h 157"/>
                  <a:gd name="T24" fmla="*/ 22 w 90"/>
                  <a:gd name="T25" fmla="*/ 61 h 157"/>
                  <a:gd name="T26" fmla="*/ 22 w 90"/>
                  <a:gd name="T27" fmla="*/ 74 h 157"/>
                  <a:gd name="T28" fmla="*/ 35 w 90"/>
                  <a:gd name="T29" fmla="*/ 79 h 157"/>
                  <a:gd name="T30" fmla="*/ 46 w 90"/>
                  <a:gd name="T31" fmla="*/ 65 h 157"/>
                  <a:gd name="T32" fmla="*/ 46 w 90"/>
                  <a:gd name="T33" fmla="*/ 57 h 157"/>
                  <a:gd name="T34" fmla="*/ 11 w 90"/>
                  <a:gd name="T35" fmla="*/ 24 h 157"/>
                  <a:gd name="T36" fmla="*/ 25 w 90"/>
                  <a:gd name="T37" fmla="*/ 12 h 157"/>
                  <a:gd name="T38" fmla="*/ 62 w 90"/>
                  <a:gd name="T39" fmla="*/ 26 h 157"/>
                  <a:gd name="T40" fmla="*/ 72 w 90"/>
                  <a:gd name="T41" fmla="*/ 68 h 157"/>
                  <a:gd name="T42" fmla="*/ 77 w 90"/>
                  <a:gd name="T43" fmla="*/ 95 h 157"/>
                  <a:gd name="T44" fmla="*/ 60 w 90"/>
                  <a:gd name="T45" fmla="*/ 85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0" h="157">
                    <a:moveTo>
                      <a:pt x="60" y="85"/>
                    </a:moveTo>
                    <a:cubicBezTo>
                      <a:pt x="48" y="85"/>
                      <a:pt x="48" y="85"/>
                      <a:pt x="48" y="85"/>
                    </a:cubicBezTo>
                    <a:cubicBezTo>
                      <a:pt x="48" y="112"/>
                      <a:pt x="48" y="112"/>
                      <a:pt x="48" y="112"/>
                    </a:cubicBezTo>
                    <a:cubicBezTo>
                      <a:pt x="48" y="112"/>
                      <a:pt x="67" y="138"/>
                      <a:pt x="58" y="145"/>
                    </a:cubicBezTo>
                    <a:cubicBezTo>
                      <a:pt x="58" y="145"/>
                      <a:pt x="53" y="148"/>
                      <a:pt x="47" y="136"/>
                    </a:cubicBezTo>
                    <a:cubicBezTo>
                      <a:pt x="47" y="136"/>
                      <a:pt x="36" y="123"/>
                      <a:pt x="47" y="151"/>
                    </a:cubicBezTo>
                    <a:cubicBezTo>
                      <a:pt x="47" y="151"/>
                      <a:pt x="32" y="157"/>
                      <a:pt x="32" y="140"/>
                    </a:cubicBezTo>
                    <a:cubicBezTo>
                      <a:pt x="32" y="140"/>
                      <a:pt x="24" y="120"/>
                      <a:pt x="36" y="120"/>
                    </a:cubicBezTo>
                    <a:cubicBezTo>
                      <a:pt x="35" y="110"/>
                      <a:pt x="35" y="110"/>
                      <a:pt x="35" y="110"/>
                    </a:cubicBezTo>
                    <a:cubicBezTo>
                      <a:pt x="35" y="110"/>
                      <a:pt x="36" y="104"/>
                      <a:pt x="21" y="104"/>
                    </a:cubicBezTo>
                    <a:cubicBezTo>
                      <a:pt x="21" y="104"/>
                      <a:pt x="10" y="98"/>
                      <a:pt x="10" y="82"/>
                    </a:cubicBezTo>
                    <a:cubicBezTo>
                      <a:pt x="10" y="82"/>
                      <a:pt x="1" y="72"/>
                      <a:pt x="10" y="70"/>
                    </a:cubicBezTo>
                    <a:cubicBezTo>
                      <a:pt x="10" y="70"/>
                      <a:pt x="10" y="54"/>
                      <a:pt x="22" y="61"/>
                    </a:cubicBezTo>
                    <a:cubicBezTo>
                      <a:pt x="22" y="61"/>
                      <a:pt x="30" y="74"/>
                      <a:pt x="22" y="74"/>
                    </a:cubicBezTo>
                    <a:cubicBezTo>
                      <a:pt x="22" y="74"/>
                      <a:pt x="19" y="83"/>
                      <a:pt x="35" y="79"/>
                    </a:cubicBezTo>
                    <a:cubicBezTo>
                      <a:pt x="35" y="79"/>
                      <a:pt x="37" y="65"/>
                      <a:pt x="46" y="65"/>
                    </a:cubicBezTo>
                    <a:cubicBezTo>
                      <a:pt x="46" y="57"/>
                      <a:pt x="46" y="57"/>
                      <a:pt x="46" y="57"/>
                    </a:cubicBezTo>
                    <a:cubicBezTo>
                      <a:pt x="46" y="57"/>
                      <a:pt x="17" y="32"/>
                      <a:pt x="11" y="24"/>
                    </a:cubicBezTo>
                    <a:cubicBezTo>
                      <a:pt x="11" y="24"/>
                      <a:pt x="0" y="13"/>
                      <a:pt x="25" y="12"/>
                    </a:cubicBezTo>
                    <a:cubicBezTo>
                      <a:pt x="25" y="12"/>
                      <a:pt x="62" y="0"/>
                      <a:pt x="62" y="26"/>
                    </a:cubicBezTo>
                    <a:cubicBezTo>
                      <a:pt x="62" y="26"/>
                      <a:pt x="73" y="24"/>
                      <a:pt x="72" y="68"/>
                    </a:cubicBezTo>
                    <a:cubicBezTo>
                      <a:pt x="72" y="68"/>
                      <a:pt x="90" y="86"/>
                      <a:pt x="77" y="95"/>
                    </a:cubicBezTo>
                    <a:cubicBezTo>
                      <a:pt x="77" y="95"/>
                      <a:pt x="53" y="98"/>
                      <a:pt x="60" y="8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5" name="Freeform 473">
                <a:extLst>
                  <a:ext uri="{FF2B5EF4-FFF2-40B4-BE49-F238E27FC236}">
                    <a16:creationId xmlns:a16="http://schemas.microsoft.com/office/drawing/2014/main" id="{49926C7F-4FA2-4CBA-8E53-8511118EB4F5}"/>
                  </a:ext>
                </a:extLst>
              </p:cNvPr>
              <p:cNvSpPr>
                <a:spLocks/>
              </p:cNvSpPr>
              <p:nvPr/>
            </p:nvSpPr>
            <p:spPr bwMode="auto">
              <a:xfrm>
                <a:off x="5735" y="2485"/>
                <a:ext cx="84" cy="116"/>
              </a:xfrm>
              <a:custGeom>
                <a:avLst/>
                <a:gdLst>
                  <a:gd name="T0" fmla="*/ 142 w 255"/>
                  <a:gd name="T1" fmla="*/ 15 h 353"/>
                  <a:gd name="T2" fmla="*/ 133 w 255"/>
                  <a:gd name="T3" fmla="*/ 60 h 353"/>
                  <a:gd name="T4" fmla="*/ 147 w 255"/>
                  <a:gd name="T5" fmla="*/ 85 h 353"/>
                  <a:gd name="T6" fmla="*/ 138 w 255"/>
                  <a:gd name="T7" fmla="*/ 123 h 353"/>
                  <a:gd name="T8" fmla="*/ 104 w 255"/>
                  <a:gd name="T9" fmla="*/ 168 h 353"/>
                  <a:gd name="T10" fmla="*/ 95 w 255"/>
                  <a:gd name="T11" fmla="*/ 199 h 353"/>
                  <a:gd name="T12" fmla="*/ 106 w 255"/>
                  <a:gd name="T13" fmla="*/ 229 h 353"/>
                  <a:gd name="T14" fmla="*/ 111 w 255"/>
                  <a:gd name="T15" fmla="*/ 259 h 353"/>
                  <a:gd name="T16" fmla="*/ 128 w 255"/>
                  <a:gd name="T17" fmla="*/ 264 h 353"/>
                  <a:gd name="T18" fmla="*/ 164 w 255"/>
                  <a:gd name="T19" fmla="*/ 251 h 353"/>
                  <a:gd name="T20" fmla="*/ 199 w 255"/>
                  <a:gd name="T21" fmla="*/ 282 h 353"/>
                  <a:gd name="T22" fmla="*/ 205 w 255"/>
                  <a:gd name="T23" fmla="*/ 264 h 353"/>
                  <a:gd name="T24" fmla="*/ 223 w 255"/>
                  <a:gd name="T25" fmla="*/ 273 h 353"/>
                  <a:gd name="T26" fmla="*/ 211 w 255"/>
                  <a:gd name="T27" fmla="*/ 293 h 353"/>
                  <a:gd name="T28" fmla="*/ 226 w 255"/>
                  <a:gd name="T29" fmla="*/ 321 h 353"/>
                  <a:gd name="T30" fmla="*/ 237 w 255"/>
                  <a:gd name="T31" fmla="*/ 352 h 353"/>
                  <a:gd name="T32" fmla="*/ 198 w 255"/>
                  <a:gd name="T33" fmla="*/ 305 h 353"/>
                  <a:gd name="T34" fmla="*/ 149 w 255"/>
                  <a:gd name="T35" fmla="*/ 277 h 353"/>
                  <a:gd name="T36" fmla="*/ 143 w 255"/>
                  <a:gd name="T37" fmla="*/ 290 h 353"/>
                  <a:gd name="T38" fmla="*/ 94 w 255"/>
                  <a:gd name="T39" fmla="*/ 275 h 353"/>
                  <a:gd name="T40" fmla="*/ 74 w 255"/>
                  <a:gd name="T41" fmla="*/ 283 h 353"/>
                  <a:gd name="T42" fmla="*/ 67 w 255"/>
                  <a:gd name="T43" fmla="*/ 224 h 353"/>
                  <a:gd name="T44" fmla="*/ 48 w 255"/>
                  <a:gd name="T45" fmla="*/ 231 h 353"/>
                  <a:gd name="T46" fmla="*/ 36 w 255"/>
                  <a:gd name="T47" fmla="*/ 218 h 353"/>
                  <a:gd name="T48" fmla="*/ 24 w 255"/>
                  <a:gd name="T49" fmla="*/ 199 h 353"/>
                  <a:gd name="T50" fmla="*/ 18 w 255"/>
                  <a:gd name="T51" fmla="*/ 138 h 353"/>
                  <a:gd name="T52" fmla="*/ 42 w 255"/>
                  <a:gd name="T53" fmla="*/ 149 h 353"/>
                  <a:gd name="T54" fmla="*/ 40 w 255"/>
                  <a:gd name="T55" fmla="*/ 103 h 353"/>
                  <a:gd name="T56" fmla="*/ 47 w 255"/>
                  <a:gd name="T57" fmla="*/ 82 h 353"/>
                  <a:gd name="T58" fmla="*/ 45 w 255"/>
                  <a:gd name="T59" fmla="*/ 48 h 353"/>
                  <a:gd name="T60" fmla="*/ 73 w 255"/>
                  <a:gd name="T61" fmla="*/ 10 h 353"/>
                  <a:gd name="T62" fmla="*/ 111 w 255"/>
                  <a:gd name="T63" fmla="*/ 24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55" h="353">
                    <a:moveTo>
                      <a:pt x="130" y="22"/>
                    </a:moveTo>
                    <a:cubicBezTo>
                      <a:pt x="130" y="22"/>
                      <a:pt x="141" y="5"/>
                      <a:pt x="142" y="15"/>
                    </a:cubicBezTo>
                    <a:cubicBezTo>
                      <a:pt x="142" y="15"/>
                      <a:pt x="141" y="51"/>
                      <a:pt x="135" y="51"/>
                    </a:cubicBezTo>
                    <a:cubicBezTo>
                      <a:pt x="133" y="60"/>
                      <a:pt x="133" y="60"/>
                      <a:pt x="133" y="60"/>
                    </a:cubicBezTo>
                    <a:cubicBezTo>
                      <a:pt x="133" y="60"/>
                      <a:pt x="140" y="71"/>
                      <a:pt x="138" y="76"/>
                    </a:cubicBezTo>
                    <a:cubicBezTo>
                      <a:pt x="138" y="76"/>
                      <a:pt x="149" y="75"/>
                      <a:pt x="147" y="85"/>
                    </a:cubicBezTo>
                    <a:cubicBezTo>
                      <a:pt x="147" y="85"/>
                      <a:pt x="161" y="90"/>
                      <a:pt x="151" y="101"/>
                    </a:cubicBezTo>
                    <a:cubicBezTo>
                      <a:pt x="151" y="101"/>
                      <a:pt x="147" y="123"/>
                      <a:pt x="138" y="123"/>
                    </a:cubicBezTo>
                    <a:cubicBezTo>
                      <a:pt x="138" y="123"/>
                      <a:pt x="137" y="150"/>
                      <a:pt x="104" y="151"/>
                    </a:cubicBezTo>
                    <a:cubicBezTo>
                      <a:pt x="104" y="151"/>
                      <a:pt x="95" y="165"/>
                      <a:pt x="104" y="168"/>
                    </a:cubicBezTo>
                    <a:cubicBezTo>
                      <a:pt x="112" y="170"/>
                      <a:pt x="94" y="185"/>
                      <a:pt x="94" y="185"/>
                    </a:cubicBezTo>
                    <a:cubicBezTo>
                      <a:pt x="94" y="185"/>
                      <a:pt x="87" y="198"/>
                      <a:pt x="95" y="199"/>
                    </a:cubicBezTo>
                    <a:cubicBezTo>
                      <a:pt x="95" y="199"/>
                      <a:pt x="103" y="208"/>
                      <a:pt x="104" y="217"/>
                    </a:cubicBezTo>
                    <a:cubicBezTo>
                      <a:pt x="104" y="217"/>
                      <a:pt x="115" y="226"/>
                      <a:pt x="106" y="229"/>
                    </a:cubicBezTo>
                    <a:cubicBezTo>
                      <a:pt x="106" y="242"/>
                      <a:pt x="106" y="242"/>
                      <a:pt x="106" y="242"/>
                    </a:cubicBezTo>
                    <a:cubicBezTo>
                      <a:pt x="106" y="242"/>
                      <a:pt x="120" y="257"/>
                      <a:pt x="111" y="259"/>
                    </a:cubicBezTo>
                    <a:cubicBezTo>
                      <a:pt x="120" y="264"/>
                      <a:pt x="120" y="264"/>
                      <a:pt x="120" y="264"/>
                    </a:cubicBezTo>
                    <a:cubicBezTo>
                      <a:pt x="128" y="264"/>
                      <a:pt x="128" y="264"/>
                      <a:pt x="128" y="264"/>
                    </a:cubicBezTo>
                    <a:cubicBezTo>
                      <a:pt x="128" y="264"/>
                      <a:pt x="140" y="274"/>
                      <a:pt x="140" y="261"/>
                    </a:cubicBezTo>
                    <a:cubicBezTo>
                      <a:pt x="140" y="261"/>
                      <a:pt x="151" y="249"/>
                      <a:pt x="164" y="251"/>
                    </a:cubicBezTo>
                    <a:cubicBezTo>
                      <a:pt x="164" y="251"/>
                      <a:pt x="183" y="252"/>
                      <a:pt x="186" y="279"/>
                    </a:cubicBezTo>
                    <a:cubicBezTo>
                      <a:pt x="199" y="282"/>
                      <a:pt x="199" y="282"/>
                      <a:pt x="199" y="282"/>
                    </a:cubicBezTo>
                    <a:cubicBezTo>
                      <a:pt x="198" y="275"/>
                      <a:pt x="198" y="275"/>
                      <a:pt x="198" y="275"/>
                    </a:cubicBezTo>
                    <a:cubicBezTo>
                      <a:pt x="198" y="275"/>
                      <a:pt x="185" y="260"/>
                      <a:pt x="205" y="264"/>
                    </a:cubicBezTo>
                    <a:cubicBezTo>
                      <a:pt x="205" y="271"/>
                      <a:pt x="205" y="271"/>
                      <a:pt x="205" y="271"/>
                    </a:cubicBezTo>
                    <a:cubicBezTo>
                      <a:pt x="205" y="271"/>
                      <a:pt x="220" y="269"/>
                      <a:pt x="223" y="273"/>
                    </a:cubicBezTo>
                    <a:cubicBezTo>
                      <a:pt x="223" y="273"/>
                      <a:pt x="255" y="286"/>
                      <a:pt x="210" y="286"/>
                    </a:cubicBezTo>
                    <a:cubicBezTo>
                      <a:pt x="211" y="293"/>
                      <a:pt x="211" y="293"/>
                      <a:pt x="211" y="293"/>
                    </a:cubicBezTo>
                    <a:cubicBezTo>
                      <a:pt x="211" y="293"/>
                      <a:pt x="231" y="308"/>
                      <a:pt x="226" y="313"/>
                    </a:cubicBezTo>
                    <a:cubicBezTo>
                      <a:pt x="226" y="313"/>
                      <a:pt x="205" y="319"/>
                      <a:pt x="226" y="321"/>
                    </a:cubicBezTo>
                    <a:cubicBezTo>
                      <a:pt x="226" y="321"/>
                      <a:pt x="242" y="317"/>
                      <a:pt x="241" y="326"/>
                    </a:cubicBezTo>
                    <a:cubicBezTo>
                      <a:pt x="241" y="326"/>
                      <a:pt x="246" y="353"/>
                      <a:pt x="237" y="352"/>
                    </a:cubicBezTo>
                    <a:cubicBezTo>
                      <a:pt x="237" y="352"/>
                      <a:pt x="228" y="349"/>
                      <a:pt x="227" y="335"/>
                    </a:cubicBezTo>
                    <a:cubicBezTo>
                      <a:pt x="227" y="335"/>
                      <a:pt x="196" y="328"/>
                      <a:pt x="198" y="305"/>
                    </a:cubicBezTo>
                    <a:cubicBezTo>
                      <a:pt x="198" y="305"/>
                      <a:pt x="172" y="291"/>
                      <a:pt x="172" y="275"/>
                    </a:cubicBezTo>
                    <a:cubicBezTo>
                      <a:pt x="172" y="275"/>
                      <a:pt x="147" y="264"/>
                      <a:pt x="149" y="277"/>
                    </a:cubicBezTo>
                    <a:cubicBezTo>
                      <a:pt x="149" y="277"/>
                      <a:pt x="167" y="297"/>
                      <a:pt x="164" y="314"/>
                    </a:cubicBezTo>
                    <a:cubicBezTo>
                      <a:pt x="164" y="314"/>
                      <a:pt x="152" y="314"/>
                      <a:pt x="143" y="290"/>
                    </a:cubicBezTo>
                    <a:cubicBezTo>
                      <a:pt x="143" y="290"/>
                      <a:pt x="131" y="288"/>
                      <a:pt x="130" y="280"/>
                    </a:cubicBezTo>
                    <a:cubicBezTo>
                      <a:pt x="130" y="280"/>
                      <a:pt x="126" y="264"/>
                      <a:pt x="94" y="275"/>
                    </a:cubicBezTo>
                    <a:cubicBezTo>
                      <a:pt x="94" y="275"/>
                      <a:pt x="103" y="291"/>
                      <a:pt x="82" y="291"/>
                    </a:cubicBezTo>
                    <a:cubicBezTo>
                      <a:pt x="74" y="283"/>
                      <a:pt x="74" y="283"/>
                      <a:pt x="74" y="283"/>
                    </a:cubicBezTo>
                    <a:cubicBezTo>
                      <a:pt x="74" y="283"/>
                      <a:pt x="34" y="259"/>
                      <a:pt x="61" y="246"/>
                    </a:cubicBezTo>
                    <a:cubicBezTo>
                      <a:pt x="61" y="246"/>
                      <a:pt x="89" y="238"/>
                      <a:pt x="67" y="224"/>
                    </a:cubicBezTo>
                    <a:cubicBezTo>
                      <a:pt x="53" y="216"/>
                      <a:pt x="53" y="216"/>
                      <a:pt x="53" y="216"/>
                    </a:cubicBezTo>
                    <a:cubicBezTo>
                      <a:pt x="48" y="231"/>
                      <a:pt x="48" y="231"/>
                      <a:pt x="48" y="231"/>
                    </a:cubicBezTo>
                    <a:cubicBezTo>
                      <a:pt x="48" y="231"/>
                      <a:pt x="62" y="249"/>
                      <a:pt x="40" y="238"/>
                    </a:cubicBezTo>
                    <a:cubicBezTo>
                      <a:pt x="36" y="218"/>
                      <a:pt x="36" y="218"/>
                      <a:pt x="36" y="218"/>
                    </a:cubicBezTo>
                    <a:cubicBezTo>
                      <a:pt x="36" y="218"/>
                      <a:pt x="24" y="234"/>
                      <a:pt x="22" y="217"/>
                    </a:cubicBezTo>
                    <a:cubicBezTo>
                      <a:pt x="24" y="199"/>
                      <a:pt x="24" y="199"/>
                      <a:pt x="24" y="199"/>
                    </a:cubicBezTo>
                    <a:cubicBezTo>
                      <a:pt x="24" y="199"/>
                      <a:pt x="11" y="183"/>
                      <a:pt x="16" y="159"/>
                    </a:cubicBezTo>
                    <a:cubicBezTo>
                      <a:pt x="16" y="159"/>
                      <a:pt x="0" y="141"/>
                      <a:pt x="18" y="138"/>
                    </a:cubicBezTo>
                    <a:cubicBezTo>
                      <a:pt x="18" y="138"/>
                      <a:pt x="26" y="145"/>
                      <a:pt x="30" y="151"/>
                    </a:cubicBezTo>
                    <a:cubicBezTo>
                      <a:pt x="42" y="149"/>
                      <a:pt x="42" y="149"/>
                      <a:pt x="42" y="149"/>
                    </a:cubicBezTo>
                    <a:cubicBezTo>
                      <a:pt x="42" y="149"/>
                      <a:pt x="50" y="138"/>
                      <a:pt x="40" y="133"/>
                    </a:cubicBezTo>
                    <a:cubicBezTo>
                      <a:pt x="40" y="133"/>
                      <a:pt x="30" y="117"/>
                      <a:pt x="40" y="103"/>
                    </a:cubicBezTo>
                    <a:cubicBezTo>
                      <a:pt x="40" y="103"/>
                      <a:pt x="52" y="93"/>
                      <a:pt x="45" y="90"/>
                    </a:cubicBezTo>
                    <a:cubicBezTo>
                      <a:pt x="45" y="90"/>
                      <a:pt x="35" y="84"/>
                      <a:pt x="47" y="82"/>
                    </a:cubicBezTo>
                    <a:cubicBezTo>
                      <a:pt x="47" y="82"/>
                      <a:pt x="58" y="70"/>
                      <a:pt x="44" y="70"/>
                    </a:cubicBezTo>
                    <a:cubicBezTo>
                      <a:pt x="44" y="70"/>
                      <a:pt x="36" y="54"/>
                      <a:pt x="45" y="48"/>
                    </a:cubicBezTo>
                    <a:cubicBezTo>
                      <a:pt x="45" y="48"/>
                      <a:pt x="48" y="25"/>
                      <a:pt x="57" y="25"/>
                    </a:cubicBezTo>
                    <a:cubicBezTo>
                      <a:pt x="57" y="25"/>
                      <a:pt x="32" y="6"/>
                      <a:pt x="73" y="10"/>
                    </a:cubicBezTo>
                    <a:cubicBezTo>
                      <a:pt x="73" y="10"/>
                      <a:pt x="80" y="0"/>
                      <a:pt x="90" y="9"/>
                    </a:cubicBezTo>
                    <a:cubicBezTo>
                      <a:pt x="90" y="9"/>
                      <a:pt x="109" y="19"/>
                      <a:pt x="111" y="24"/>
                    </a:cubicBezTo>
                    <a:lnTo>
                      <a:pt x="130" y="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6" name="Freeform 474">
                <a:extLst>
                  <a:ext uri="{FF2B5EF4-FFF2-40B4-BE49-F238E27FC236}">
                    <a16:creationId xmlns:a16="http://schemas.microsoft.com/office/drawing/2014/main" id="{D360EEA1-6551-4CF3-8EC3-26997B2C57EB}"/>
                  </a:ext>
                </a:extLst>
              </p:cNvPr>
              <p:cNvSpPr>
                <a:spLocks/>
              </p:cNvSpPr>
              <p:nvPr/>
            </p:nvSpPr>
            <p:spPr bwMode="auto">
              <a:xfrm>
                <a:off x="5773" y="2553"/>
                <a:ext cx="7" cy="6"/>
              </a:xfrm>
              <a:custGeom>
                <a:avLst/>
                <a:gdLst>
                  <a:gd name="T0" fmla="*/ 7 w 21"/>
                  <a:gd name="T1" fmla="*/ 17 h 19"/>
                  <a:gd name="T2" fmla="*/ 12 w 21"/>
                  <a:gd name="T3" fmla="*/ 2 h 19"/>
                  <a:gd name="T4" fmla="*/ 7 w 21"/>
                  <a:gd name="T5" fmla="*/ 17 h 19"/>
                </a:gdLst>
                <a:ahLst/>
                <a:cxnLst>
                  <a:cxn ang="0">
                    <a:pos x="T0" y="T1"/>
                  </a:cxn>
                  <a:cxn ang="0">
                    <a:pos x="T2" y="T3"/>
                  </a:cxn>
                  <a:cxn ang="0">
                    <a:pos x="T4" y="T5"/>
                  </a:cxn>
                </a:cxnLst>
                <a:rect l="0" t="0" r="r" b="b"/>
                <a:pathLst>
                  <a:path w="21" h="19">
                    <a:moveTo>
                      <a:pt x="7" y="17"/>
                    </a:moveTo>
                    <a:cubicBezTo>
                      <a:pt x="7" y="17"/>
                      <a:pt x="0" y="0"/>
                      <a:pt x="12" y="2"/>
                    </a:cubicBezTo>
                    <a:cubicBezTo>
                      <a:pt x="12" y="2"/>
                      <a:pt x="21" y="19"/>
                      <a:pt x="7"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7" name="Freeform 475">
                <a:extLst>
                  <a:ext uri="{FF2B5EF4-FFF2-40B4-BE49-F238E27FC236}">
                    <a16:creationId xmlns:a16="http://schemas.microsoft.com/office/drawing/2014/main" id="{6002F4ED-D259-4500-A88D-19FA64730BFF}"/>
                  </a:ext>
                </a:extLst>
              </p:cNvPr>
              <p:cNvSpPr>
                <a:spLocks/>
              </p:cNvSpPr>
              <p:nvPr/>
            </p:nvSpPr>
            <p:spPr bwMode="auto">
              <a:xfrm>
                <a:off x="5814" y="2568"/>
                <a:ext cx="9" cy="15"/>
              </a:xfrm>
              <a:custGeom>
                <a:avLst/>
                <a:gdLst>
                  <a:gd name="T0" fmla="*/ 4 w 27"/>
                  <a:gd name="T1" fmla="*/ 39 h 46"/>
                  <a:gd name="T2" fmla="*/ 16 w 27"/>
                  <a:gd name="T3" fmla="*/ 13 h 46"/>
                  <a:gd name="T4" fmla="*/ 4 w 27"/>
                  <a:gd name="T5" fmla="*/ 39 h 46"/>
                </a:gdLst>
                <a:ahLst/>
                <a:cxnLst>
                  <a:cxn ang="0">
                    <a:pos x="T0" y="T1"/>
                  </a:cxn>
                  <a:cxn ang="0">
                    <a:pos x="T2" y="T3"/>
                  </a:cxn>
                  <a:cxn ang="0">
                    <a:pos x="T4" y="T5"/>
                  </a:cxn>
                </a:cxnLst>
                <a:rect l="0" t="0" r="r" b="b"/>
                <a:pathLst>
                  <a:path w="27" h="46">
                    <a:moveTo>
                      <a:pt x="4" y="39"/>
                    </a:moveTo>
                    <a:cubicBezTo>
                      <a:pt x="4" y="39"/>
                      <a:pt x="0" y="0"/>
                      <a:pt x="16" y="13"/>
                    </a:cubicBezTo>
                    <a:cubicBezTo>
                      <a:pt x="16" y="13"/>
                      <a:pt x="27" y="46"/>
                      <a:pt x="4"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8" name="Freeform 476">
                <a:extLst>
                  <a:ext uri="{FF2B5EF4-FFF2-40B4-BE49-F238E27FC236}">
                    <a16:creationId xmlns:a16="http://schemas.microsoft.com/office/drawing/2014/main" id="{0C763670-5650-4CDE-9794-DBF049C0B0AE}"/>
                  </a:ext>
                </a:extLst>
              </p:cNvPr>
              <p:cNvSpPr>
                <a:spLocks/>
              </p:cNvSpPr>
              <p:nvPr/>
            </p:nvSpPr>
            <p:spPr bwMode="auto">
              <a:xfrm>
                <a:off x="5765" y="2471"/>
                <a:ext cx="5" cy="6"/>
              </a:xfrm>
              <a:custGeom>
                <a:avLst/>
                <a:gdLst>
                  <a:gd name="T0" fmla="*/ 2 w 15"/>
                  <a:gd name="T1" fmla="*/ 13 h 19"/>
                  <a:gd name="T2" fmla="*/ 15 w 15"/>
                  <a:gd name="T3" fmla="*/ 6 h 19"/>
                  <a:gd name="T4" fmla="*/ 2 w 15"/>
                  <a:gd name="T5" fmla="*/ 13 h 19"/>
                </a:gdLst>
                <a:ahLst/>
                <a:cxnLst>
                  <a:cxn ang="0">
                    <a:pos x="T0" y="T1"/>
                  </a:cxn>
                  <a:cxn ang="0">
                    <a:pos x="T2" y="T3"/>
                  </a:cxn>
                  <a:cxn ang="0">
                    <a:pos x="T4" y="T5"/>
                  </a:cxn>
                </a:cxnLst>
                <a:rect l="0" t="0" r="r" b="b"/>
                <a:pathLst>
                  <a:path w="15" h="19">
                    <a:moveTo>
                      <a:pt x="2" y="13"/>
                    </a:moveTo>
                    <a:cubicBezTo>
                      <a:pt x="2" y="13"/>
                      <a:pt x="0" y="0"/>
                      <a:pt x="15" y="6"/>
                    </a:cubicBezTo>
                    <a:cubicBezTo>
                      <a:pt x="15" y="6"/>
                      <a:pt x="14" y="19"/>
                      <a:pt x="2"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9" name="Freeform 477">
                <a:extLst>
                  <a:ext uri="{FF2B5EF4-FFF2-40B4-BE49-F238E27FC236}">
                    <a16:creationId xmlns:a16="http://schemas.microsoft.com/office/drawing/2014/main" id="{74E9E65A-D415-403C-BDE1-E062DFFC3963}"/>
                  </a:ext>
                </a:extLst>
              </p:cNvPr>
              <p:cNvSpPr>
                <a:spLocks/>
              </p:cNvSpPr>
              <p:nvPr/>
            </p:nvSpPr>
            <p:spPr bwMode="auto">
              <a:xfrm>
                <a:off x="5741" y="2359"/>
                <a:ext cx="38" cy="78"/>
              </a:xfrm>
              <a:custGeom>
                <a:avLst/>
                <a:gdLst>
                  <a:gd name="T0" fmla="*/ 36 w 116"/>
                  <a:gd name="T1" fmla="*/ 173 h 237"/>
                  <a:gd name="T2" fmla="*/ 13 w 116"/>
                  <a:gd name="T3" fmla="*/ 138 h 237"/>
                  <a:gd name="T4" fmla="*/ 14 w 116"/>
                  <a:gd name="T5" fmla="*/ 122 h 237"/>
                  <a:gd name="T6" fmla="*/ 39 w 116"/>
                  <a:gd name="T7" fmla="*/ 63 h 237"/>
                  <a:gd name="T8" fmla="*/ 79 w 116"/>
                  <a:gd name="T9" fmla="*/ 21 h 237"/>
                  <a:gd name="T10" fmla="*/ 94 w 116"/>
                  <a:gd name="T11" fmla="*/ 16 h 237"/>
                  <a:gd name="T12" fmla="*/ 105 w 116"/>
                  <a:gd name="T13" fmla="*/ 24 h 237"/>
                  <a:gd name="T14" fmla="*/ 105 w 116"/>
                  <a:gd name="T15" fmla="*/ 34 h 237"/>
                  <a:gd name="T16" fmla="*/ 98 w 116"/>
                  <a:gd name="T17" fmla="*/ 50 h 237"/>
                  <a:gd name="T18" fmla="*/ 93 w 116"/>
                  <a:gd name="T19" fmla="*/ 74 h 237"/>
                  <a:gd name="T20" fmla="*/ 55 w 116"/>
                  <a:gd name="T21" fmla="*/ 165 h 237"/>
                  <a:gd name="T22" fmla="*/ 53 w 116"/>
                  <a:gd name="T23" fmla="*/ 174 h 237"/>
                  <a:gd name="T24" fmla="*/ 36 w 116"/>
                  <a:gd name="T25" fmla="*/ 173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 h="237">
                    <a:moveTo>
                      <a:pt x="36" y="173"/>
                    </a:moveTo>
                    <a:cubicBezTo>
                      <a:pt x="36" y="173"/>
                      <a:pt x="18" y="174"/>
                      <a:pt x="13" y="138"/>
                    </a:cubicBezTo>
                    <a:cubicBezTo>
                      <a:pt x="13" y="138"/>
                      <a:pt x="0" y="130"/>
                      <a:pt x="14" y="122"/>
                    </a:cubicBezTo>
                    <a:cubicBezTo>
                      <a:pt x="14" y="122"/>
                      <a:pt x="4" y="94"/>
                      <a:pt x="39" y="63"/>
                    </a:cubicBezTo>
                    <a:cubicBezTo>
                      <a:pt x="39" y="63"/>
                      <a:pt x="58" y="20"/>
                      <a:pt x="79" y="21"/>
                    </a:cubicBezTo>
                    <a:cubicBezTo>
                      <a:pt x="79" y="21"/>
                      <a:pt x="83" y="0"/>
                      <a:pt x="94" y="16"/>
                    </a:cubicBezTo>
                    <a:cubicBezTo>
                      <a:pt x="105" y="24"/>
                      <a:pt x="105" y="24"/>
                      <a:pt x="105" y="24"/>
                    </a:cubicBezTo>
                    <a:cubicBezTo>
                      <a:pt x="105" y="24"/>
                      <a:pt x="116" y="28"/>
                      <a:pt x="105" y="34"/>
                    </a:cubicBezTo>
                    <a:cubicBezTo>
                      <a:pt x="105" y="34"/>
                      <a:pt x="96" y="38"/>
                      <a:pt x="98" y="50"/>
                    </a:cubicBezTo>
                    <a:cubicBezTo>
                      <a:pt x="98" y="50"/>
                      <a:pt x="109" y="64"/>
                      <a:pt x="93" y="74"/>
                    </a:cubicBezTo>
                    <a:cubicBezTo>
                      <a:pt x="93" y="74"/>
                      <a:pt x="79" y="153"/>
                      <a:pt x="55" y="165"/>
                    </a:cubicBezTo>
                    <a:cubicBezTo>
                      <a:pt x="53" y="174"/>
                      <a:pt x="53" y="174"/>
                      <a:pt x="53" y="174"/>
                    </a:cubicBezTo>
                    <a:cubicBezTo>
                      <a:pt x="53" y="174"/>
                      <a:pt x="52" y="237"/>
                      <a:pt x="36" y="17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0" name="Freeform 478">
                <a:extLst>
                  <a:ext uri="{FF2B5EF4-FFF2-40B4-BE49-F238E27FC236}">
                    <a16:creationId xmlns:a16="http://schemas.microsoft.com/office/drawing/2014/main" id="{35570295-D06E-4B8A-8813-921A1D219648}"/>
                  </a:ext>
                </a:extLst>
              </p:cNvPr>
              <p:cNvSpPr>
                <a:spLocks/>
              </p:cNvSpPr>
              <p:nvPr/>
            </p:nvSpPr>
            <p:spPr bwMode="auto">
              <a:xfrm>
                <a:off x="5808" y="2378"/>
                <a:ext cx="4" cy="6"/>
              </a:xfrm>
              <a:custGeom>
                <a:avLst/>
                <a:gdLst>
                  <a:gd name="T0" fmla="*/ 0 w 12"/>
                  <a:gd name="T1" fmla="*/ 7 h 18"/>
                  <a:gd name="T2" fmla="*/ 12 w 12"/>
                  <a:gd name="T3" fmla="*/ 4 h 18"/>
                  <a:gd name="T4" fmla="*/ 0 w 12"/>
                  <a:gd name="T5" fmla="*/ 7 h 18"/>
                </a:gdLst>
                <a:ahLst/>
                <a:cxnLst>
                  <a:cxn ang="0">
                    <a:pos x="T0" y="T1"/>
                  </a:cxn>
                  <a:cxn ang="0">
                    <a:pos x="T2" y="T3"/>
                  </a:cxn>
                  <a:cxn ang="0">
                    <a:pos x="T4" y="T5"/>
                  </a:cxn>
                </a:cxnLst>
                <a:rect l="0" t="0" r="r" b="b"/>
                <a:pathLst>
                  <a:path w="12" h="18">
                    <a:moveTo>
                      <a:pt x="0" y="7"/>
                    </a:moveTo>
                    <a:cubicBezTo>
                      <a:pt x="0" y="7"/>
                      <a:pt x="5" y="0"/>
                      <a:pt x="12" y="4"/>
                    </a:cubicBezTo>
                    <a:cubicBezTo>
                      <a:pt x="12" y="4"/>
                      <a:pt x="10" y="18"/>
                      <a:pt x="0"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1" name="Freeform 479">
                <a:extLst>
                  <a:ext uri="{FF2B5EF4-FFF2-40B4-BE49-F238E27FC236}">
                    <a16:creationId xmlns:a16="http://schemas.microsoft.com/office/drawing/2014/main" id="{6C60CB68-4A8E-45EE-BC5A-6C5B2081E26B}"/>
                  </a:ext>
                </a:extLst>
              </p:cNvPr>
              <p:cNvSpPr>
                <a:spLocks/>
              </p:cNvSpPr>
              <p:nvPr/>
            </p:nvSpPr>
            <p:spPr bwMode="auto">
              <a:xfrm>
                <a:off x="5814" y="2377"/>
                <a:ext cx="4" cy="7"/>
              </a:xfrm>
              <a:custGeom>
                <a:avLst/>
                <a:gdLst>
                  <a:gd name="T0" fmla="*/ 0 w 13"/>
                  <a:gd name="T1" fmla="*/ 8 h 20"/>
                  <a:gd name="T2" fmla="*/ 13 w 13"/>
                  <a:gd name="T3" fmla="*/ 4 h 20"/>
                  <a:gd name="T4" fmla="*/ 0 w 13"/>
                  <a:gd name="T5" fmla="*/ 8 h 20"/>
                </a:gdLst>
                <a:ahLst/>
                <a:cxnLst>
                  <a:cxn ang="0">
                    <a:pos x="T0" y="T1"/>
                  </a:cxn>
                  <a:cxn ang="0">
                    <a:pos x="T2" y="T3"/>
                  </a:cxn>
                  <a:cxn ang="0">
                    <a:pos x="T4" y="T5"/>
                  </a:cxn>
                </a:cxnLst>
                <a:rect l="0" t="0" r="r" b="b"/>
                <a:pathLst>
                  <a:path w="13" h="20">
                    <a:moveTo>
                      <a:pt x="0" y="8"/>
                    </a:moveTo>
                    <a:cubicBezTo>
                      <a:pt x="0" y="8"/>
                      <a:pt x="3" y="0"/>
                      <a:pt x="13" y="4"/>
                    </a:cubicBezTo>
                    <a:cubicBezTo>
                      <a:pt x="13" y="4"/>
                      <a:pt x="13" y="20"/>
                      <a:pt x="0"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2" name="Freeform 480">
                <a:extLst>
                  <a:ext uri="{FF2B5EF4-FFF2-40B4-BE49-F238E27FC236}">
                    <a16:creationId xmlns:a16="http://schemas.microsoft.com/office/drawing/2014/main" id="{B8A72BC1-1DAF-48F4-B626-3D51B5F39F5A}"/>
                  </a:ext>
                </a:extLst>
              </p:cNvPr>
              <p:cNvSpPr>
                <a:spLocks/>
              </p:cNvSpPr>
              <p:nvPr/>
            </p:nvSpPr>
            <p:spPr bwMode="auto">
              <a:xfrm>
                <a:off x="5834" y="2369"/>
                <a:ext cx="6" cy="5"/>
              </a:xfrm>
              <a:custGeom>
                <a:avLst/>
                <a:gdLst>
                  <a:gd name="T0" fmla="*/ 7 w 17"/>
                  <a:gd name="T1" fmla="*/ 15 h 15"/>
                  <a:gd name="T2" fmla="*/ 11 w 17"/>
                  <a:gd name="T3" fmla="*/ 5 h 15"/>
                  <a:gd name="T4" fmla="*/ 7 w 17"/>
                  <a:gd name="T5" fmla="*/ 15 h 15"/>
                </a:gdLst>
                <a:ahLst/>
                <a:cxnLst>
                  <a:cxn ang="0">
                    <a:pos x="T0" y="T1"/>
                  </a:cxn>
                  <a:cxn ang="0">
                    <a:pos x="T2" y="T3"/>
                  </a:cxn>
                  <a:cxn ang="0">
                    <a:pos x="T4" y="T5"/>
                  </a:cxn>
                </a:cxnLst>
                <a:rect l="0" t="0" r="r" b="b"/>
                <a:pathLst>
                  <a:path w="17" h="15">
                    <a:moveTo>
                      <a:pt x="7" y="15"/>
                    </a:moveTo>
                    <a:cubicBezTo>
                      <a:pt x="7" y="15"/>
                      <a:pt x="0" y="0"/>
                      <a:pt x="11" y="5"/>
                    </a:cubicBezTo>
                    <a:cubicBezTo>
                      <a:pt x="11" y="5"/>
                      <a:pt x="17" y="15"/>
                      <a:pt x="7"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3" name="Freeform 481">
                <a:extLst>
                  <a:ext uri="{FF2B5EF4-FFF2-40B4-BE49-F238E27FC236}">
                    <a16:creationId xmlns:a16="http://schemas.microsoft.com/office/drawing/2014/main" id="{36DC98D1-71EB-49B6-A725-FDA5B54C3393}"/>
                  </a:ext>
                </a:extLst>
              </p:cNvPr>
              <p:cNvSpPr>
                <a:spLocks/>
              </p:cNvSpPr>
              <p:nvPr/>
            </p:nvSpPr>
            <p:spPr bwMode="auto">
              <a:xfrm>
                <a:off x="5874" y="2333"/>
                <a:ext cx="17" cy="17"/>
              </a:xfrm>
              <a:custGeom>
                <a:avLst/>
                <a:gdLst>
                  <a:gd name="T0" fmla="*/ 12 w 50"/>
                  <a:gd name="T1" fmla="*/ 32 h 50"/>
                  <a:gd name="T2" fmla="*/ 22 w 50"/>
                  <a:gd name="T3" fmla="*/ 19 h 50"/>
                  <a:gd name="T4" fmla="*/ 33 w 50"/>
                  <a:gd name="T5" fmla="*/ 10 h 50"/>
                  <a:gd name="T6" fmla="*/ 47 w 50"/>
                  <a:gd name="T7" fmla="*/ 2 h 50"/>
                  <a:gd name="T8" fmla="*/ 39 w 50"/>
                  <a:gd name="T9" fmla="*/ 18 h 50"/>
                  <a:gd name="T10" fmla="*/ 21 w 50"/>
                  <a:gd name="T11" fmla="*/ 40 h 50"/>
                  <a:gd name="T12" fmla="*/ 12 w 50"/>
                  <a:gd name="T13" fmla="*/ 32 h 50"/>
                </a:gdLst>
                <a:ahLst/>
                <a:cxnLst>
                  <a:cxn ang="0">
                    <a:pos x="T0" y="T1"/>
                  </a:cxn>
                  <a:cxn ang="0">
                    <a:pos x="T2" y="T3"/>
                  </a:cxn>
                  <a:cxn ang="0">
                    <a:pos x="T4" y="T5"/>
                  </a:cxn>
                  <a:cxn ang="0">
                    <a:pos x="T6" y="T7"/>
                  </a:cxn>
                  <a:cxn ang="0">
                    <a:pos x="T8" y="T9"/>
                  </a:cxn>
                  <a:cxn ang="0">
                    <a:pos x="T10" y="T11"/>
                  </a:cxn>
                  <a:cxn ang="0">
                    <a:pos x="T12" y="T13"/>
                  </a:cxn>
                </a:cxnLst>
                <a:rect l="0" t="0" r="r" b="b"/>
                <a:pathLst>
                  <a:path w="50" h="50">
                    <a:moveTo>
                      <a:pt x="12" y="32"/>
                    </a:moveTo>
                    <a:cubicBezTo>
                      <a:pt x="12" y="32"/>
                      <a:pt x="13" y="21"/>
                      <a:pt x="22" y="19"/>
                    </a:cubicBezTo>
                    <a:cubicBezTo>
                      <a:pt x="22" y="19"/>
                      <a:pt x="29" y="10"/>
                      <a:pt x="33" y="10"/>
                    </a:cubicBezTo>
                    <a:cubicBezTo>
                      <a:pt x="33" y="10"/>
                      <a:pt x="36" y="0"/>
                      <a:pt x="47" y="2"/>
                    </a:cubicBezTo>
                    <a:cubicBezTo>
                      <a:pt x="47" y="2"/>
                      <a:pt x="50" y="18"/>
                      <a:pt x="39" y="18"/>
                    </a:cubicBezTo>
                    <a:cubicBezTo>
                      <a:pt x="39" y="18"/>
                      <a:pt x="21" y="30"/>
                      <a:pt x="21" y="40"/>
                    </a:cubicBezTo>
                    <a:cubicBezTo>
                      <a:pt x="21" y="50"/>
                      <a:pt x="0" y="49"/>
                      <a:pt x="12" y="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4" name="Freeform 482">
                <a:extLst>
                  <a:ext uri="{FF2B5EF4-FFF2-40B4-BE49-F238E27FC236}">
                    <a16:creationId xmlns:a16="http://schemas.microsoft.com/office/drawing/2014/main" id="{AC0C878B-993C-4E5D-B80A-A5811281A0E7}"/>
                  </a:ext>
                </a:extLst>
              </p:cNvPr>
              <p:cNvSpPr>
                <a:spLocks/>
              </p:cNvSpPr>
              <p:nvPr/>
            </p:nvSpPr>
            <p:spPr bwMode="auto">
              <a:xfrm>
                <a:off x="5898" y="2315"/>
                <a:ext cx="5" cy="6"/>
              </a:xfrm>
              <a:custGeom>
                <a:avLst/>
                <a:gdLst>
                  <a:gd name="T0" fmla="*/ 4 w 15"/>
                  <a:gd name="T1" fmla="*/ 10 h 17"/>
                  <a:gd name="T2" fmla="*/ 13 w 15"/>
                  <a:gd name="T3" fmla="*/ 0 h 17"/>
                  <a:gd name="T4" fmla="*/ 4 w 15"/>
                  <a:gd name="T5" fmla="*/ 10 h 17"/>
                </a:gdLst>
                <a:ahLst/>
                <a:cxnLst>
                  <a:cxn ang="0">
                    <a:pos x="T0" y="T1"/>
                  </a:cxn>
                  <a:cxn ang="0">
                    <a:pos x="T2" y="T3"/>
                  </a:cxn>
                  <a:cxn ang="0">
                    <a:pos x="T4" y="T5"/>
                  </a:cxn>
                </a:cxnLst>
                <a:rect l="0" t="0" r="r" b="b"/>
                <a:pathLst>
                  <a:path w="15" h="17">
                    <a:moveTo>
                      <a:pt x="4" y="10"/>
                    </a:moveTo>
                    <a:cubicBezTo>
                      <a:pt x="4" y="10"/>
                      <a:pt x="0" y="0"/>
                      <a:pt x="13" y="0"/>
                    </a:cubicBezTo>
                    <a:cubicBezTo>
                      <a:pt x="13" y="0"/>
                      <a:pt x="15" y="17"/>
                      <a:pt x="4"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5" name="Freeform 483">
                <a:extLst>
                  <a:ext uri="{FF2B5EF4-FFF2-40B4-BE49-F238E27FC236}">
                    <a16:creationId xmlns:a16="http://schemas.microsoft.com/office/drawing/2014/main" id="{E7A1E247-9D07-4187-B198-3422A5B872DB}"/>
                  </a:ext>
                </a:extLst>
              </p:cNvPr>
              <p:cNvSpPr>
                <a:spLocks/>
              </p:cNvSpPr>
              <p:nvPr/>
            </p:nvSpPr>
            <p:spPr bwMode="auto">
              <a:xfrm>
                <a:off x="5904" y="2300"/>
                <a:ext cx="11" cy="11"/>
              </a:xfrm>
              <a:custGeom>
                <a:avLst/>
                <a:gdLst>
                  <a:gd name="T0" fmla="*/ 4 w 32"/>
                  <a:gd name="T1" fmla="*/ 31 h 35"/>
                  <a:gd name="T2" fmla="*/ 20 w 32"/>
                  <a:gd name="T3" fmla="*/ 12 h 35"/>
                  <a:gd name="T4" fmla="*/ 31 w 32"/>
                  <a:gd name="T5" fmla="*/ 18 h 35"/>
                  <a:gd name="T6" fmla="*/ 12 w 32"/>
                  <a:gd name="T7" fmla="*/ 32 h 35"/>
                  <a:gd name="T8" fmla="*/ 4 w 32"/>
                  <a:gd name="T9" fmla="*/ 31 h 35"/>
                </a:gdLst>
                <a:ahLst/>
                <a:cxnLst>
                  <a:cxn ang="0">
                    <a:pos x="T0" y="T1"/>
                  </a:cxn>
                  <a:cxn ang="0">
                    <a:pos x="T2" y="T3"/>
                  </a:cxn>
                  <a:cxn ang="0">
                    <a:pos x="T4" y="T5"/>
                  </a:cxn>
                  <a:cxn ang="0">
                    <a:pos x="T6" y="T7"/>
                  </a:cxn>
                  <a:cxn ang="0">
                    <a:pos x="T8" y="T9"/>
                  </a:cxn>
                </a:cxnLst>
                <a:rect l="0" t="0" r="r" b="b"/>
                <a:pathLst>
                  <a:path w="32" h="35">
                    <a:moveTo>
                      <a:pt x="4" y="31"/>
                    </a:moveTo>
                    <a:cubicBezTo>
                      <a:pt x="4" y="31"/>
                      <a:pt x="0" y="12"/>
                      <a:pt x="20" y="12"/>
                    </a:cubicBezTo>
                    <a:cubicBezTo>
                      <a:pt x="20" y="12"/>
                      <a:pt x="32" y="0"/>
                      <a:pt x="31" y="18"/>
                    </a:cubicBezTo>
                    <a:cubicBezTo>
                      <a:pt x="31" y="18"/>
                      <a:pt x="16" y="19"/>
                      <a:pt x="12" y="32"/>
                    </a:cubicBezTo>
                    <a:cubicBezTo>
                      <a:pt x="12" y="32"/>
                      <a:pt x="5" y="35"/>
                      <a:pt x="4" y="3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6" name="Freeform 484">
                <a:extLst>
                  <a:ext uri="{FF2B5EF4-FFF2-40B4-BE49-F238E27FC236}">
                    <a16:creationId xmlns:a16="http://schemas.microsoft.com/office/drawing/2014/main" id="{83B507D0-4039-44D8-B419-EB503E6BEC01}"/>
                  </a:ext>
                </a:extLst>
              </p:cNvPr>
              <p:cNvSpPr>
                <a:spLocks/>
              </p:cNvSpPr>
              <p:nvPr/>
            </p:nvSpPr>
            <p:spPr bwMode="auto">
              <a:xfrm>
                <a:off x="5925" y="2266"/>
                <a:ext cx="9" cy="8"/>
              </a:xfrm>
              <a:custGeom>
                <a:avLst/>
                <a:gdLst>
                  <a:gd name="T0" fmla="*/ 5 w 27"/>
                  <a:gd name="T1" fmla="*/ 13 h 23"/>
                  <a:gd name="T2" fmla="*/ 11 w 27"/>
                  <a:gd name="T3" fmla="*/ 0 h 23"/>
                  <a:gd name="T4" fmla="*/ 5 w 27"/>
                  <a:gd name="T5" fmla="*/ 13 h 23"/>
                </a:gdLst>
                <a:ahLst/>
                <a:cxnLst>
                  <a:cxn ang="0">
                    <a:pos x="T0" y="T1"/>
                  </a:cxn>
                  <a:cxn ang="0">
                    <a:pos x="T2" y="T3"/>
                  </a:cxn>
                  <a:cxn ang="0">
                    <a:pos x="T4" y="T5"/>
                  </a:cxn>
                </a:cxnLst>
                <a:rect l="0" t="0" r="r" b="b"/>
                <a:pathLst>
                  <a:path w="27" h="23">
                    <a:moveTo>
                      <a:pt x="5" y="13"/>
                    </a:moveTo>
                    <a:cubicBezTo>
                      <a:pt x="5" y="13"/>
                      <a:pt x="0" y="2"/>
                      <a:pt x="11" y="0"/>
                    </a:cubicBezTo>
                    <a:cubicBezTo>
                      <a:pt x="11" y="0"/>
                      <a:pt x="27" y="23"/>
                      <a:pt x="5"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7" name="Freeform 485">
                <a:extLst>
                  <a:ext uri="{FF2B5EF4-FFF2-40B4-BE49-F238E27FC236}">
                    <a16:creationId xmlns:a16="http://schemas.microsoft.com/office/drawing/2014/main" id="{8E68DFA0-9225-4052-9D0B-3262D9551B2A}"/>
                  </a:ext>
                </a:extLst>
              </p:cNvPr>
              <p:cNvSpPr>
                <a:spLocks/>
              </p:cNvSpPr>
              <p:nvPr/>
            </p:nvSpPr>
            <p:spPr bwMode="auto">
              <a:xfrm>
                <a:off x="5893" y="2221"/>
                <a:ext cx="8" cy="8"/>
              </a:xfrm>
              <a:custGeom>
                <a:avLst/>
                <a:gdLst>
                  <a:gd name="T0" fmla="*/ 5 w 24"/>
                  <a:gd name="T1" fmla="*/ 15 h 25"/>
                  <a:gd name="T2" fmla="*/ 18 w 24"/>
                  <a:gd name="T3" fmla="*/ 4 h 25"/>
                  <a:gd name="T4" fmla="*/ 5 w 24"/>
                  <a:gd name="T5" fmla="*/ 15 h 25"/>
                </a:gdLst>
                <a:ahLst/>
                <a:cxnLst>
                  <a:cxn ang="0">
                    <a:pos x="T0" y="T1"/>
                  </a:cxn>
                  <a:cxn ang="0">
                    <a:pos x="T2" y="T3"/>
                  </a:cxn>
                  <a:cxn ang="0">
                    <a:pos x="T4" y="T5"/>
                  </a:cxn>
                </a:cxnLst>
                <a:rect l="0" t="0" r="r" b="b"/>
                <a:pathLst>
                  <a:path w="24" h="25">
                    <a:moveTo>
                      <a:pt x="5" y="15"/>
                    </a:moveTo>
                    <a:cubicBezTo>
                      <a:pt x="5" y="15"/>
                      <a:pt x="0" y="0"/>
                      <a:pt x="18" y="4"/>
                    </a:cubicBezTo>
                    <a:cubicBezTo>
                      <a:pt x="18" y="4"/>
                      <a:pt x="24" y="25"/>
                      <a:pt x="5"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8" name="Freeform 486">
                <a:extLst>
                  <a:ext uri="{FF2B5EF4-FFF2-40B4-BE49-F238E27FC236}">
                    <a16:creationId xmlns:a16="http://schemas.microsoft.com/office/drawing/2014/main" id="{7EA12B7A-8410-4F5D-B535-B1D8D2D78ACB}"/>
                  </a:ext>
                </a:extLst>
              </p:cNvPr>
              <p:cNvSpPr>
                <a:spLocks/>
              </p:cNvSpPr>
              <p:nvPr/>
            </p:nvSpPr>
            <p:spPr bwMode="auto">
              <a:xfrm>
                <a:off x="5850" y="2206"/>
                <a:ext cx="18" cy="11"/>
              </a:xfrm>
              <a:custGeom>
                <a:avLst/>
                <a:gdLst>
                  <a:gd name="T0" fmla="*/ 11 w 56"/>
                  <a:gd name="T1" fmla="*/ 22 h 33"/>
                  <a:gd name="T2" fmla="*/ 20 w 56"/>
                  <a:gd name="T3" fmla="*/ 12 h 33"/>
                  <a:gd name="T4" fmla="*/ 42 w 56"/>
                  <a:gd name="T5" fmla="*/ 9 h 33"/>
                  <a:gd name="T6" fmla="*/ 11 w 56"/>
                  <a:gd name="T7" fmla="*/ 22 h 33"/>
                </a:gdLst>
                <a:ahLst/>
                <a:cxnLst>
                  <a:cxn ang="0">
                    <a:pos x="T0" y="T1"/>
                  </a:cxn>
                  <a:cxn ang="0">
                    <a:pos x="T2" y="T3"/>
                  </a:cxn>
                  <a:cxn ang="0">
                    <a:pos x="T4" y="T5"/>
                  </a:cxn>
                  <a:cxn ang="0">
                    <a:pos x="T6" y="T7"/>
                  </a:cxn>
                </a:cxnLst>
                <a:rect l="0" t="0" r="r" b="b"/>
                <a:pathLst>
                  <a:path w="56" h="33">
                    <a:moveTo>
                      <a:pt x="11" y="22"/>
                    </a:moveTo>
                    <a:cubicBezTo>
                      <a:pt x="11" y="22"/>
                      <a:pt x="0" y="12"/>
                      <a:pt x="20" y="12"/>
                    </a:cubicBezTo>
                    <a:cubicBezTo>
                      <a:pt x="20" y="12"/>
                      <a:pt x="30" y="0"/>
                      <a:pt x="42" y="9"/>
                    </a:cubicBezTo>
                    <a:cubicBezTo>
                      <a:pt x="42" y="9"/>
                      <a:pt x="56" y="33"/>
                      <a:pt x="11"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04" name="Group 688">
              <a:extLst>
                <a:ext uri="{FF2B5EF4-FFF2-40B4-BE49-F238E27FC236}">
                  <a16:creationId xmlns:a16="http://schemas.microsoft.com/office/drawing/2014/main" id="{1D12AAEE-B513-4A3F-847F-1E7728436889}"/>
                </a:ext>
              </a:extLst>
            </p:cNvPr>
            <p:cNvGrpSpPr>
              <a:grpSpLocks/>
            </p:cNvGrpSpPr>
            <p:nvPr/>
          </p:nvGrpSpPr>
          <p:grpSpPr bwMode="auto">
            <a:xfrm>
              <a:off x="669925" y="2032000"/>
              <a:ext cx="10134600" cy="2997200"/>
              <a:chOff x="422" y="1280"/>
              <a:chExt cx="6384" cy="1888"/>
            </a:xfrm>
            <a:grpFill/>
          </p:grpSpPr>
          <p:sp>
            <p:nvSpPr>
              <p:cNvPr id="159" name="Freeform 488">
                <a:extLst>
                  <a:ext uri="{FF2B5EF4-FFF2-40B4-BE49-F238E27FC236}">
                    <a16:creationId xmlns:a16="http://schemas.microsoft.com/office/drawing/2014/main" id="{F00B4F99-15F4-4AF1-9382-6CEDC04FFAC8}"/>
                  </a:ext>
                </a:extLst>
              </p:cNvPr>
              <p:cNvSpPr>
                <a:spLocks/>
              </p:cNvSpPr>
              <p:nvPr/>
            </p:nvSpPr>
            <p:spPr bwMode="auto">
              <a:xfrm>
                <a:off x="5904" y="2193"/>
                <a:ext cx="6" cy="5"/>
              </a:xfrm>
              <a:custGeom>
                <a:avLst/>
                <a:gdLst>
                  <a:gd name="T0" fmla="*/ 1 w 17"/>
                  <a:gd name="T1" fmla="*/ 12 h 14"/>
                  <a:gd name="T2" fmla="*/ 14 w 17"/>
                  <a:gd name="T3" fmla="*/ 5 h 14"/>
                  <a:gd name="T4" fmla="*/ 1 w 17"/>
                  <a:gd name="T5" fmla="*/ 12 h 14"/>
                </a:gdLst>
                <a:ahLst/>
                <a:cxnLst>
                  <a:cxn ang="0">
                    <a:pos x="T0" y="T1"/>
                  </a:cxn>
                  <a:cxn ang="0">
                    <a:pos x="T2" y="T3"/>
                  </a:cxn>
                  <a:cxn ang="0">
                    <a:pos x="T4" y="T5"/>
                  </a:cxn>
                </a:cxnLst>
                <a:rect l="0" t="0" r="r" b="b"/>
                <a:pathLst>
                  <a:path w="17" h="14">
                    <a:moveTo>
                      <a:pt x="1" y="12"/>
                    </a:moveTo>
                    <a:cubicBezTo>
                      <a:pt x="1" y="12"/>
                      <a:pt x="0" y="0"/>
                      <a:pt x="14" y="5"/>
                    </a:cubicBezTo>
                    <a:cubicBezTo>
                      <a:pt x="14" y="5"/>
                      <a:pt x="17" y="14"/>
                      <a:pt x="1"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0" name="Freeform 489">
                <a:extLst>
                  <a:ext uri="{FF2B5EF4-FFF2-40B4-BE49-F238E27FC236}">
                    <a16:creationId xmlns:a16="http://schemas.microsoft.com/office/drawing/2014/main" id="{12E10646-7F8F-412D-BB3E-AED6528EF93A}"/>
                  </a:ext>
                </a:extLst>
              </p:cNvPr>
              <p:cNvSpPr>
                <a:spLocks/>
              </p:cNvSpPr>
              <p:nvPr/>
            </p:nvSpPr>
            <p:spPr bwMode="auto">
              <a:xfrm>
                <a:off x="5903" y="2187"/>
                <a:ext cx="8" cy="8"/>
              </a:xfrm>
              <a:custGeom>
                <a:avLst/>
                <a:gdLst>
                  <a:gd name="T0" fmla="*/ 12 w 25"/>
                  <a:gd name="T1" fmla="*/ 13 h 23"/>
                  <a:gd name="T2" fmla="*/ 22 w 25"/>
                  <a:gd name="T3" fmla="*/ 0 h 23"/>
                  <a:gd name="T4" fmla="*/ 12 w 25"/>
                  <a:gd name="T5" fmla="*/ 13 h 23"/>
                </a:gdLst>
                <a:ahLst/>
                <a:cxnLst>
                  <a:cxn ang="0">
                    <a:pos x="T0" y="T1"/>
                  </a:cxn>
                  <a:cxn ang="0">
                    <a:pos x="T2" y="T3"/>
                  </a:cxn>
                  <a:cxn ang="0">
                    <a:pos x="T4" y="T5"/>
                  </a:cxn>
                </a:cxnLst>
                <a:rect l="0" t="0" r="r" b="b"/>
                <a:pathLst>
                  <a:path w="25" h="23">
                    <a:moveTo>
                      <a:pt x="12" y="13"/>
                    </a:moveTo>
                    <a:cubicBezTo>
                      <a:pt x="12" y="13"/>
                      <a:pt x="0" y="1"/>
                      <a:pt x="22" y="0"/>
                    </a:cubicBezTo>
                    <a:cubicBezTo>
                      <a:pt x="22" y="0"/>
                      <a:pt x="25" y="23"/>
                      <a:pt x="12"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1" name="Freeform 490">
                <a:extLst>
                  <a:ext uri="{FF2B5EF4-FFF2-40B4-BE49-F238E27FC236}">
                    <a16:creationId xmlns:a16="http://schemas.microsoft.com/office/drawing/2014/main" id="{55C223EC-0DF0-45E6-A959-1B5E401C77C2}"/>
                  </a:ext>
                </a:extLst>
              </p:cNvPr>
              <p:cNvSpPr>
                <a:spLocks/>
              </p:cNvSpPr>
              <p:nvPr/>
            </p:nvSpPr>
            <p:spPr bwMode="auto">
              <a:xfrm>
                <a:off x="5865" y="2187"/>
                <a:ext cx="11" cy="8"/>
              </a:xfrm>
              <a:custGeom>
                <a:avLst/>
                <a:gdLst>
                  <a:gd name="T0" fmla="*/ 15 w 35"/>
                  <a:gd name="T1" fmla="*/ 26 h 26"/>
                  <a:gd name="T2" fmla="*/ 29 w 35"/>
                  <a:gd name="T3" fmla="*/ 1 h 26"/>
                  <a:gd name="T4" fmla="*/ 20 w 35"/>
                  <a:gd name="T5" fmla="*/ 13 h 26"/>
                  <a:gd name="T6" fmla="*/ 15 w 35"/>
                  <a:gd name="T7" fmla="*/ 26 h 26"/>
                </a:gdLst>
                <a:ahLst/>
                <a:cxnLst>
                  <a:cxn ang="0">
                    <a:pos x="T0" y="T1"/>
                  </a:cxn>
                  <a:cxn ang="0">
                    <a:pos x="T2" y="T3"/>
                  </a:cxn>
                  <a:cxn ang="0">
                    <a:pos x="T4" y="T5"/>
                  </a:cxn>
                  <a:cxn ang="0">
                    <a:pos x="T6" y="T7"/>
                  </a:cxn>
                </a:cxnLst>
                <a:rect l="0" t="0" r="r" b="b"/>
                <a:pathLst>
                  <a:path w="35" h="26">
                    <a:moveTo>
                      <a:pt x="15" y="26"/>
                    </a:moveTo>
                    <a:cubicBezTo>
                      <a:pt x="15" y="26"/>
                      <a:pt x="0" y="0"/>
                      <a:pt x="29" y="1"/>
                    </a:cubicBezTo>
                    <a:cubicBezTo>
                      <a:pt x="29" y="1"/>
                      <a:pt x="35" y="14"/>
                      <a:pt x="20" y="13"/>
                    </a:cubicBezTo>
                    <a:cubicBezTo>
                      <a:pt x="20" y="13"/>
                      <a:pt x="23" y="26"/>
                      <a:pt x="15" y="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2" name="Freeform 491">
                <a:extLst>
                  <a:ext uri="{FF2B5EF4-FFF2-40B4-BE49-F238E27FC236}">
                    <a16:creationId xmlns:a16="http://schemas.microsoft.com/office/drawing/2014/main" id="{35EB1790-358C-42E3-98AC-3FA8586A569E}"/>
                  </a:ext>
                </a:extLst>
              </p:cNvPr>
              <p:cNvSpPr>
                <a:spLocks/>
              </p:cNvSpPr>
              <p:nvPr/>
            </p:nvSpPr>
            <p:spPr bwMode="auto">
              <a:xfrm>
                <a:off x="5875" y="2183"/>
                <a:ext cx="15" cy="7"/>
              </a:xfrm>
              <a:custGeom>
                <a:avLst/>
                <a:gdLst>
                  <a:gd name="T0" fmla="*/ 5 w 46"/>
                  <a:gd name="T1" fmla="*/ 11 h 22"/>
                  <a:gd name="T2" fmla="*/ 20 w 46"/>
                  <a:gd name="T3" fmla="*/ 0 h 22"/>
                  <a:gd name="T4" fmla="*/ 21 w 46"/>
                  <a:gd name="T5" fmla="*/ 5 h 22"/>
                  <a:gd name="T6" fmla="*/ 5 w 46"/>
                  <a:gd name="T7" fmla="*/ 11 h 22"/>
                </a:gdLst>
                <a:ahLst/>
                <a:cxnLst>
                  <a:cxn ang="0">
                    <a:pos x="T0" y="T1"/>
                  </a:cxn>
                  <a:cxn ang="0">
                    <a:pos x="T2" y="T3"/>
                  </a:cxn>
                  <a:cxn ang="0">
                    <a:pos x="T4" y="T5"/>
                  </a:cxn>
                  <a:cxn ang="0">
                    <a:pos x="T6" y="T7"/>
                  </a:cxn>
                </a:cxnLst>
                <a:rect l="0" t="0" r="r" b="b"/>
                <a:pathLst>
                  <a:path w="46" h="22">
                    <a:moveTo>
                      <a:pt x="5" y="11"/>
                    </a:moveTo>
                    <a:cubicBezTo>
                      <a:pt x="5" y="11"/>
                      <a:pt x="0" y="0"/>
                      <a:pt x="20" y="0"/>
                    </a:cubicBezTo>
                    <a:cubicBezTo>
                      <a:pt x="21" y="5"/>
                      <a:pt x="21" y="5"/>
                      <a:pt x="21" y="5"/>
                    </a:cubicBezTo>
                    <a:cubicBezTo>
                      <a:pt x="21" y="5"/>
                      <a:pt x="46" y="22"/>
                      <a:pt x="5"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3" name="Freeform 492">
                <a:extLst>
                  <a:ext uri="{FF2B5EF4-FFF2-40B4-BE49-F238E27FC236}">
                    <a16:creationId xmlns:a16="http://schemas.microsoft.com/office/drawing/2014/main" id="{8B5637D2-58D9-4EBF-A2F8-E781C398B6C6}"/>
                  </a:ext>
                </a:extLst>
              </p:cNvPr>
              <p:cNvSpPr>
                <a:spLocks/>
              </p:cNvSpPr>
              <p:nvPr/>
            </p:nvSpPr>
            <p:spPr bwMode="auto">
              <a:xfrm>
                <a:off x="5890" y="2179"/>
                <a:ext cx="7" cy="8"/>
              </a:xfrm>
              <a:custGeom>
                <a:avLst/>
                <a:gdLst>
                  <a:gd name="T0" fmla="*/ 3 w 19"/>
                  <a:gd name="T1" fmla="*/ 19 h 24"/>
                  <a:gd name="T2" fmla="*/ 10 w 19"/>
                  <a:gd name="T3" fmla="*/ 0 h 24"/>
                  <a:gd name="T4" fmla="*/ 15 w 19"/>
                  <a:gd name="T5" fmla="*/ 19 h 24"/>
                  <a:gd name="T6" fmla="*/ 3 w 19"/>
                  <a:gd name="T7" fmla="*/ 19 h 24"/>
                </a:gdLst>
                <a:ahLst/>
                <a:cxnLst>
                  <a:cxn ang="0">
                    <a:pos x="T0" y="T1"/>
                  </a:cxn>
                  <a:cxn ang="0">
                    <a:pos x="T2" y="T3"/>
                  </a:cxn>
                  <a:cxn ang="0">
                    <a:pos x="T4" y="T5"/>
                  </a:cxn>
                  <a:cxn ang="0">
                    <a:pos x="T6" y="T7"/>
                  </a:cxn>
                </a:cxnLst>
                <a:rect l="0" t="0" r="r" b="b"/>
                <a:pathLst>
                  <a:path w="19" h="24">
                    <a:moveTo>
                      <a:pt x="3" y="19"/>
                    </a:moveTo>
                    <a:cubicBezTo>
                      <a:pt x="3" y="19"/>
                      <a:pt x="0" y="3"/>
                      <a:pt x="10" y="0"/>
                    </a:cubicBezTo>
                    <a:cubicBezTo>
                      <a:pt x="10" y="0"/>
                      <a:pt x="19" y="14"/>
                      <a:pt x="15" y="19"/>
                    </a:cubicBezTo>
                    <a:cubicBezTo>
                      <a:pt x="15" y="19"/>
                      <a:pt x="9" y="24"/>
                      <a:pt x="3"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4" name="Freeform 493">
                <a:extLst>
                  <a:ext uri="{FF2B5EF4-FFF2-40B4-BE49-F238E27FC236}">
                    <a16:creationId xmlns:a16="http://schemas.microsoft.com/office/drawing/2014/main" id="{03258BE5-C60E-476A-A1A3-C8A984E49B22}"/>
                  </a:ext>
                </a:extLst>
              </p:cNvPr>
              <p:cNvSpPr>
                <a:spLocks/>
              </p:cNvSpPr>
              <p:nvPr/>
            </p:nvSpPr>
            <p:spPr bwMode="auto">
              <a:xfrm>
                <a:off x="5538" y="2458"/>
                <a:ext cx="45" cy="39"/>
              </a:xfrm>
              <a:custGeom>
                <a:avLst/>
                <a:gdLst>
                  <a:gd name="T0" fmla="*/ 40 w 136"/>
                  <a:gd name="T1" fmla="*/ 27 h 120"/>
                  <a:gd name="T2" fmla="*/ 58 w 136"/>
                  <a:gd name="T3" fmla="*/ 18 h 120"/>
                  <a:gd name="T4" fmla="*/ 87 w 136"/>
                  <a:gd name="T5" fmla="*/ 14 h 120"/>
                  <a:gd name="T6" fmla="*/ 109 w 136"/>
                  <a:gd name="T7" fmla="*/ 7 h 120"/>
                  <a:gd name="T8" fmla="*/ 118 w 136"/>
                  <a:gd name="T9" fmla="*/ 4 h 120"/>
                  <a:gd name="T10" fmla="*/ 131 w 136"/>
                  <a:gd name="T11" fmla="*/ 25 h 120"/>
                  <a:gd name="T12" fmla="*/ 127 w 136"/>
                  <a:gd name="T13" fmla="*/ 32 h 120"/>
                  <a:gd name="T14" fmla="*/ 108 w 136"/>
                  <a:gd name="T15" fmla="*/ 69 h 120"/>
                  <a:gd name="T16" fmla="*/ 95 w 136"/>
                  <a:gd name="T17" fmla="*/ 86 h 120"/>
                  <a:gd name="T18" fmla="*/ 64 w 136"/>
                  <a:gd name="T19" fmla="*/ 106 h 120"/>
                  <a:gd name="T20" fmla="*/ 58 w 136"/>
                  <a:gd name="T21" fmla="*/ 113 h 120"/>
                  <a:gd name="T22" fmla="*/ 11 w 136"/>
                  <a:gd name="T23" fmla="*/ 82 h 120"/>
                  <a:gd name="T24" fmla="*/ 10 w 136"/>
                  <a:gd name="T25" fmla="*/ 58 h 120"/>
                  <a:gd name="T26" fmla="*/ 35 w 136"/>
                  <a:gd name="T27" fmla="*/ 31 h 120"/>
                  <a:gd name="T28" fmla="*/ 40 w 136"/>
                  <a:gd name="T29" fmla="*/ 27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6" h="120">
                    <a:moveTo>
                      <a:pt x="40" y="27"/>
                    </a:moveTo>
                    <a:cubicBezTo>
                      <a:pt x="40" y="27"/>
                      <a:pt x="34" y="14"/>
                      <a:pt x="58" y="18"/>
                    </a:cubicBezTo>
                    <a:cubicBezTo>
                      <a:pt x="58" y="18"/>
                      <a:pt x="65" y="11"/>
                      <a:pt x="87" y="14"/>
                    </a:cubicBezTo>
                    <a:cubicBezTo>
                      <a:pt x="87" y="14"/>
                      <a:pt x="91" y="5"/>
                      <a:pt x="109" y="7"/>
                    </a:cubicBezTo>
                    <a:cubicBezTo>
                      <a:pt x="109" y="7"/>
                      <a:pt x="113" y="0"/>
                      <a:pt x="118" y="4"/>
                    </a:cubicBezTo>
                    <a:cubicBezTo>
                      <a:pt x="118" y="4"/>
                      <a:pt x="133" y="10"/>
                      <a:pt x="131" y="25"/>
                    </a:cubicBezTo>
                    <a:cubicBezTo>
                      <a:pt x="131" y="25"/>
                      <a:pt x="136" y="31"/>
                      <a:pt x="127" y="32"/>
                    </a:cubicBezTo>
                    <a:cubicBezTo>
                      <a:pt x="127" y="32"/>
                      <a:pt x="110" y="49"/>
                      <a:pt x="108" y="69"/>
                    </a:cubicBezTo>
                    <a:cubicBezTo>
                      <a:pt x="106" y="89"/>
                      <a:pt x="95" y="86"/>
                      <a:pt x="95" y="86"/>
                    </a:cubicBezTo>
                    <a:cubicBezTo>
                      <a:pt x="95" y="86"/>
                      <a:pt x="69" y="100"/>
                      <a:pt x="64" y="106"/>
                    </a:cubicBezTo>
                    <a:cubicBezTo>
                      <a:pt x="64" y="106"/>
                      <a:pt x="64" y="120"/>
                      <a:pt x="58" y="113"/>
                    </a:cubicBezTo>
                    <a:cubicBezTo>
                      <a:pt x="58" y="113"/>
                      <a:pt x="15" y="109"/>
                      <a:pt x="11" y="82"/>
                    </a:cubicBezTo>
                    <a:cubicBezTo>
                      <a:pt x="11" y="82"/>
                      <a:pt x="0" y="68"/>
                      <a:pt x="10" y="58"/>
                    </a:cubicBezTo>
                    <a:cubicBezTo>
                      <a:pt x="10" y="58"/>
                      <a:pt x="5" y="40"/>
                      <a:pt x="35" y="31"/>
                    </a:cubicBezTo>
                    <a:lnTo>
                      <a:pt x="40" y="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5" name="Freeform 494">
                <a:extLst>
                  <a:ext uri="{FF2B5EF4-FFF2-40B4-BE49-F238E27FC236}">
                    <a16:creationId xmlns:a16="http://schemas.microsoft.com/office/drawing/2014/main" id="{4E3D420A-3DDC-45C0-968D-8D1EB86C7FB9}"/>
                  </a:ext>
                </a:extLst>
              </p:cNvPr>
              <p:cNvSpPr>
                <a:spLocks/>
              </p:cNvSpPr>
              <p:nvPr/>
            </p:nvSpPr>
            <p:spPr bwMode="auto">
              <a:xfrm>
                <a:off x="5907" y="2199"/>
                <a:ext cx="48" cy="57"/>
              </a:xfrm>
              <a:custGeom>
                <a:avLst/>
                <a:gdLst>
                  <a:gd name="T0" fmla="*/ 65 w 147"/>
                  <a:gd name="T1" fmla="*/ 18 h 173"/>
                  <a:gd name="T2" fmla="*/ 90 w 147"/>
                  <a:gd name="T3" fmla="*/ 13 h 173"/>
                  <a:gd name="T4" fmla="*/ 94 w 147"/>
                  <a:gd name="T5" fmla="*/ 21 h 173"/>
                  <a:gd name="T6" fmla="*/ 104 w 147"/>
                  <a:gd name="T7" fmla="*/ 25 h 173"/>
                  <a:gd name="T8" fmla="*/ 119 w 147"/>
                  <a:gd name="T9" fmla="*/ 28 h 173"/>
                  <a:gd name="T10" fmla="*/ 129 w 147"/>
                  <a:gd name="T11" fmla="*/ 22 h 173"/>
                  <a:gd name="T12" fmla="*/ 127 w 147"/>
                  <a:gd name="T13" fmla="*/ 36 h 173"/>
                  <a:gd name="T14" fmla="*/ 115 w 147"/>
                  <a:gd name="T15" fmla="*/ 38 h 173"/>
                  <a:gd name="T16" fmla="*/ 119 w 147"/>
                  <a:gd name="T17" fmla="*/ 47 h 173"/>
                  <a:gd name="T18" fmla="*/ 138 w 147"/>
                  <a:gd name="T19" fmla="*/ 58 h 173"/>
                  <a:gd name="T20" fmla="*/ 140 w 147"/>
                  <a:gd name="T21" fmla="*/ 71 h 173"/>
                  <a:gd name="T22" fmla="*/ 124 w 147"/>
                  <a:gd name="T23" fmla="*/ 80 h 173"/>
                  <a:gd name="T24" fmla="*/ 121 w 147"/>
                  <a:gd name="T25" fmla="*/ 96 h 173"/>
                  <a:gd name="T26" fmla="*/ 116 w 147"/>
                  <a:gd name="T27" fmla="*/ 112 h 173"/>
                  <a:gd name="T28" fmla="*/ 110 w 147"/>
                  <a:gd name="T29" fmla="*/ 140 h 173"/>
                  <a:gd name="T30" fmla="*/ 94 w 147"/>
                  <a:gd name="T31" fmla="*/ 148 h 173"/>
                  <a:gd name="T32" fmla="*/ 90 w 147"/>
                  <a:gd name="T33" fmla="*/ 164 h 173"/>
                  <a:gd name="T34" fmla="*/ 81 w 147"/>
                  <a:gd name="T35" fmla="*/ 151 h 173"/>
                  <a:gd name="T36" fmla="*/ 82 w 147"/>
                  <a:gd name="T37" fmla="*/ 138 h 173"/>
                  <a:gd name="T38" fmla="*/ 73 w 147"/>
                  <a:gd name="T39" fmla="*/ 136 h 173"/>
                  <a:gd name="T40" fmla="*/ 68 w 147"/>
                  <a:gd name="T41" fmla="*/ 139 h 173"/>
                  <a:gd name="T42" fmla="*/ 68 w 147"/>
                  <a:gd name="T43" fmla="*/ 153 h 173"/>
                  <a:gd name="T44" fmla="*/ 60 w 147"/>
                  <a:gd name="T45" fmla="*/ 161 h 173"/>
                  <a:gd name="T46" fmla="*/ 54 w 147"/>
                  <a:gd name="T47" fmla="*/ 147 h 173"/>
                  <a:gd name="T48" fmla="*/ 54 w 147"/>
                  <a:gd name="T49" fmla="*/ 136 h 173"/>
                  <a:gd name="T50" fmla="*/ 59 w 147"/>
                  <a:gd name="T51" fmla="*/ 106 h 173"/>
                  <a:gd name="T52" fmla="*/ 69 w 147"/>
                  <a:gd name="T53" fmla="*/ 99 h 173"/>
                  <a:gd name="T54" fmla="*/ 72 w 147"/>
                  <a:gd name="T55" fmla="*/ 69 h 173"/>
                  <a:gd name="T56" fmla="*/ 63 w 147"/>
                  <a:gd name="T57" fmla="*/ 54 h 173"/>
                  <a:gd name="T58" fmla="*/ 45 w 147"/>
                  <a:gd name="T59" fmla="*/ 53 h 173"/>
                  <a:gd name="T60" fmla="*/ 53 w 147"/>
                  <a:gd name="T61" fmla="*/ 64 h 173"/>
                  <a:gd name="T62" fmla="*/ 55 w 147"/>
                  <a:gd name="T63" fmla="*/ 82 h 173"/>
                  <a:gd name="T64" fmla="*/ 55 w 147"/>
                  <a:gd name="T65" fmla="*/ 95 h 173"/>
                  <a:gd name="T66" fmla="*/ 37 w 147"/>
                  <a:gd name="T67" fmla="*/ 97 h 173"/>
                  <a:gd name="T68" fmla="*/ 43 w 147"/>
                  <a:gd name="T69" fmla="*/ 87 h 173"/>
                  <a:gd name="T70" fmla="*/ 51 w 147"/>
                  <a:gd name="T71" fmla="*/ 83 h 173"/>
                  <a:gd name="T72" fmla="*/ 45 w 147"/>
                  <a:gd name="T73" fmla="*/ 73 h 173"/>
                  <a:gd name="T74" fmla="*/ 37 w 147"/>
                  <a:gd name="T75" fmla="*/ 58 h 173"/>
                  <a:gd name="T76" fmla="*/ 17 w 147"/>
                  <a:gd name="T77" fmla="*/ 50 h 173"/>
                  <a:gd name="T78" fmla="*/ 16 w 147"/>
                  <a:gd name="T79" fmla="*/ 36 h 173"/>
                  <a:gd name="T80" fmla="*/ 26 w 147"/>
                  <a:gd name="T81" fmla="*/ 42 h 173"/>
                  <a:gd name="T82" fmla="*/ 34 w 147"/>
                  <a:gd name="T83" fmla="*/ 38 h 173"/>
                  <a:gd name="T84" fmla="*/ 44 w 147"/>
                  <a:gd name="T85" fmla="*/ 32 h 173"/>
                  <a:gd name="T86" fmla="*/ 59 w 147"/>
                  <a:gd name="T87" fmla="*/ 22 h 173"/>
                  <a:gd name="T88" fmla="*/ 65 w 147"/>
                  <a:gd name="T89" fmla="*/ 18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47" h="173">
                    <a:moveTo>
                      <a:pt x="65" y="18"/>
                    </a:moveTo>
                    <a:cubicBezTo>
                      <a:pt x="65" y="18"/>
                      <a:pt x="70" y="0"/>
                      <a:pt x="90" y="13"/>
                    </a:cubicBezTo>
                    <a:cubicBezTo>
                      <a:pt x="90" y="13"/>
                      <a:pt x="100" y="15"/>
                      <a:pt x="94" y="21"/>
                    </a:cubicBezTo>
                    <a:cubicBezTo>
                      <a:pt x="94" y="21"/>
                      <a:pt x="95" y="24"/>
                      <a:pt x="104" y="25"/>
                    </a:cubicBezTo>
                    <a:cubicBezTo>
                      <a:pt x="104" y="25"/>
                      <a:pt x="112" y="30"/>
                      <a:pt x="119" y="28"/>
                    </a:cubicBezTo>
                    <a:cubicBezTo>
                      <a:pt x="119" y="28"/>
                      <a:pt x="127" y="16"/>
                      <a:pt x="129" y="22"/>
                    </a:cubicBezTo>
                    <a:cubicBezTo>
                      <a:pt x="129" y="22"/>
                      <a:pt x="141" y="39"/>
                      <a:pt x="127" y="36"/>
                    </a:cubicBezTo>
                    <a:cubicBezTo>
                      <a:pt x="127" y="36"/>
                      <a:pt x="119" y="40"/>
                      <a:pt x="115" y="38"/>
                    </a:cubicBezTo>
                    <a:cubicBezTo>
                      <a:pt x="119" y="47"/>
                      <a:pt x="119" y="47"/>
                      <a:pt x="119" y="47"/>
                    </a:cubicBezTo>
                    <a:cubicBezTo>
                      <a:pt x="119" y="47"/>
                      <a:pt x="138" y="42"/>
                      <a:pt x="138" y="58"/>
                    </a:cubicBezTo>
                    <a:cubicBezTo>
                      <a:pt x="138" y="58"/>
                      <a:pt x="147" y="63"/>
                      <a:pt x="140" y="71"/>
                    </a:cubicBezTo>
                    <a:cubicBezTo>
                      <a:pt x="140" y="71"/>
                      <a:pt x="128" y="80"/>
                      <a:pt x="124" y="80"/>
                    </a:cubicBezTo>
                    <a:cubicBezTo>
                      <a:pt x="124" y="80"/>
                      <a:pt x="129" y="94"/>
                      <a:pt x="121" y="96"/>
                    </a:cubicBezTo>
                    <a:cubicBezTo>
                      <a:pt x="121" y="96"/>
                      <a:pt x="122" y="106"/>
                      <a:pt x="116" y="112"/>
                    </a:cubicBezTo>
                    <a:cubicBezTo>
                      <a:pt x="116" y="112"/>
                      <a:pt x="119" y="136"/>
                      <a:pt x="110" y="140"/>
                    </a:cubicBezTo>
                    <a:cubicBezTo>
                      <a:pt x="110" y="140"/>
                      <a:pt x="108" y="149"/>
                      <a:pt x="94" y="148"/>
                    </a:cubicBezTo>
                    <a:cubicBezTo>
                      <a:pt x="94" y="148"/>
                      <a:pt x="95" y="164"/>
                      <a:pt x="90" y="164"/>
                    </a:cubicBezTo>
                    <a:cubicBezTo>
                      <a:pt x="90" y="164"/>
                      <a:pt x="82" y="173"/>
                      <a:pt x="81" y="151"/>
                    </a:cubicBezTo>
                    <a:cubicBezTo>
                      <a:pt x="81" y="151"/>
                      <a:pt x="75" y="143"/>
                      <a:pt x="82" y="138"/>
                    </a:cubicBezTo>
                    <a:cubicBezTo>
                      <a:pt x="82" y="138"/>
                      <a:pt x="80" y="127"/>
                      <a:pt x="73" y="136"/>
                    </a:cubicBezTo>
                    <a:cubicBezTo>
                      <a:pt x="68" y="139"/>
                      <a:pt x="68" y="139"/>
                      <a:pt x="68" y="139"/>
                    </a:cubicBezTo>
                    <a:cubicBezTo>
                      <a:pt x="68" y="139"/>
                      <a:pt x="60" y="153"/>
                      <a:pt x="68" y="153"/>
                    </a:cubicBezTo>
                    <a:cubicBezTo>
                      <a:pt x="68" y="153"/>
                      <a:pt x="74" y="173"/>
                      <a:pt x="60" y="161"/>
                    </a:cubicBezTo>
                    <a:cubicBezTo>
                      <a:pt x="60" y="161"/>
                      <a:pt x="42" y="153"/>
                      <a:pt x="54" y="147"/>
                    </a:cubicBezTo>
                    <a:cubicBezTo>
                      <a:pt x="54" y="136"/>
                      <a:pt x="54" y="136"/>
                      <a:pt x="54" y="136"/>
                    </a:cubicBezTo>
                    <a:cubicBezTo>
                      <a:pt x="54" y="136"/>
                      <a:pt x="38" y="107"/>
                      <a:pt x="59" y="106"/>
                    </a:cubicBezTo>
                    <a:cubicBezTo>
                      <a:pt x="69" y="99"/>
                      <a:pt x="69" y="99"/>
                      <a:pt x="69" y="99"/>
                    </a:cubicBezTo>
                    <a:cubicBezTo>
                      <a:pt x="69" y="99"/>
                      <a:pt x="76" y="86"/>
                      <a:pt x="72" y="69"/>
                    </a:cubicBezTo>
                    <a:cubicBezTo>
                      <a:pt x="72" y="69"/>
                      <a:pt x="60" y="66"/>
                      <a:pt x="63" y="54"/>
                    </a:cubicBezTo>
                    <a:cubicBezTo>
                      <a:pt x="63" y="54"/>
                      <a:pt x="45" y="38"/>
                      <a:pt x="45" y="53"/>
                    </a:cubicBezTo>
                    <a:cubicBezTo>
                      <a:pt x="45" y="53"/>
                      <a:pt x="54" y="55"/>
                      <a:pt x="53" y="64"/>
                    </a:cubicBezTo>
                    <a:cubicBezTo>
                      <a:pt x="53" y="64"/>
                      <a:pt x="60" y="69"/>
                      <a:pt x="55" y="82"/>
                    </a:cubicBezTo>
                    <a:cubicBezTo>
                      <a:pt x="55" y="82"/>
                      <a:pt x="64" y="90"/>
                      <a:pt x="55" y="95"/>
                    </a:cubicBezTo>
                    <a:cubicBezTo>
                      <a:pt x="55" y="95"/>
                      <a:pt x="39" y="116"/>
                      <a:pt x="37" y="97"/>
                    </a:cubicBezTo>
                    <a:cubicBezTo>
                      <a:pt x="37" y="97"/>
                      <a:pt x="37" y="89"/>
                      <a:pt x="43" y="87"/>
                    </a:cubicBezTo>
                    <a:cubicBezTo>
                      <a:pt x="51" y="83"/>
                      <a:pt x="51" y="83"/>
                      <a:pt x="51" y="83"/>
                    </a:cubicBezTo>
                    <a:cubicBezTo>
                      <a:pt x="51" y="83"/>
                      <a:pt x="49" y="71"/>
                      <a:pt x="45" y="73"/>
                    </a:cubicBezTo>
                    <a:cubicBezTo>
                      <a:pt x="45" y="73"/>
                      <a:pt x="37" y="66"/>
                      <a:pt x="37" y="58"/>
                    </a:cubicBezTo>
                    <a:cubicBezTo>
                      <a:pt x="37" y="58"/>
                      <a:pt x="22" y="59"/>
                      <a:pt x="17" y="50"/>
                    </a:cubicBezTo>
                    <a:cubicBezTo>
                      <a:pt x="17" y="50"/>
                      <a:pt x="0" y="43"/>
                      <a:pt x="16" y="36"/>
                    </a:cubicBezTo>
                    <a:cubicBezTo>
                      <a:pt x="16" y="36"/>
                      <a:pt x="26" y="37"/>
                      <a:pt x="26" y="42"/>
                    </a:cubicBezTo>
                    <a:cubicBezTo>
                      <a:pt x="26" y="42"/>
                      <a:pt x="34" y="47"/>
                      <a:pt x="34" y="38"/>
                    </a:cubicBezTo>
                    <a:cubicBezTo>
                      <a:pt x="34" y="38"/>
                      <a:pt x="30" y="32"/>
                      <a:pt x="44" y="32"/>
                    </a:cubicBezTo>
                    <a:cubicBezTo>
                      <a:pt x="44" y="32"/>
                      <a:pt x="48" y="21"/>
                      <a:pt x="59" y="22"/>
                    </a:cubicBezTo>
                    <a:lnTo>
                      <a:pt x="65"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6" name="Freeform 495">
                <a:extLst>
                  <a:ext uri="{FF2B5EF4-FFF2-40B4-BE49-F238E27FC236}">
                    <a16:creationId xmlns:a16="http://schemas.microsoft.com/office/drawing/2014/main" id="{E1A5F0A7-0291-44AC-A11F-29C41E717C95}"/>
                  </a:ext>
                </a:extLst>
              </p:cNvPr>
              <p:cNvSpPr>
                <a:spLocks/>
              </p:cNvSpPr>
              <p:nvPr/>
            </p:nvSpPr>
            <p:spPr bwMode="auto">
              <a:xfrm>
                <a:off x="5912" y="2219"/>
                <a:ext cx="6" cy="8"/>
              </a:xfrm>
              <a:custGeom>
                <a:avLst/>
                <a:gdLst>
                  <a:gd name="T0" fmla="*/ 7 w 18"/>
                  <a:gd name="T1" fmla="*/ 11 h 26"/>
                  <a:gd name="T2" fmla="*/ 8 w 18"/>
                  <a:gd name="T3" fmla="*/ 3 h 26"/>
                  <a:gd name="T4" fmla="*/ 18 w 18"/>
                  <a:gd name="T5" fmla="*/ 15 h 26"/>
                  <a:gd name="T6" fmla="*/ 7 w 18"/>
                  <a:gd name="T7" fmla="*/ 11 h 26"/>
                </a:gdLst>
                <a:ahLst/>
                <a:cxnLst>
                  <a:cxn ang="0">
                    <a:pos x="T0" y="T1"/>
                  </a:cxn>
                  <a:cxn ang="0">
                    <a:pos x="T2" y="T3"/>
                  </a:cxn>
                  <a:cxn ang="0">
                    <a:pos x="T4" y="T5"/>
                  </a:cxn>
                  <a:cxn ang="0">
                    <a:pos x="T6" y="T7"/>
                  </a:cxn>
                </a:cxnLst>
                <a:rect l="0" t="0" r="r" b="b"/>
                <a:pathLst>
                  <a:path w="18" h="26">
                    <a:moveTo>
                      <a:pt x="7" y="11"/>
                    </a:moveTo>
                    <a:cubicBezTo>
                      <a:pt x="7" y="11"/>
                      <a:pt x="0" y="6"/>
                      <a:pt x="8" y="3"/>
                    </a:cubicBezTo>
                    <a:cubicBezTo>
                      <a:pt x="8" y="3"/>
                      <a:pt x="18" y="0"/>
                      <a:pt x="18" y="15"/>
                    </a:cubicBezTo>
                    <a:cubicBezTo>
                      <a:pt x="18" y="15"/>
                      <a:pt x="11" y="26"/>
                      <a:pt x="7"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7" name="Freeform 496">
                <a:extLst>
                  <a:ext uri="{FF2B5EF4-FFF2-40B4-BE49-F238E27FC236}">
                    <a16:creationId xmlns:a16="http://schemas.microsoft.com/office/drawing/2014/main" id="{58ED854B-9B4F-4D8D-A8CC-9D0EF8994DF2}"/>
                  </a:ext>
                </a:extLst>
              </p:cNvPr>
              <p:cNvSpPr>
                <a:spLocks/>
              </p:cNvSpPr>
              <p:nvPr/>
            </p:nvSpPr>
            <p:spPr bwMode="auto">
              <a:xfrm>
                <a:off x="5960" y="2192"/>
                <a:ext cx="44" cy="32"/>
              </a:xfrm>
              <a:custGeom>
                <a:avLst/>
                <a:gdLst>
                  <a:gd name="T0" fmla="*/ 82 w 135"/>
                  <a:gd name="T1" fmla="*/ 52 h 97"/>
                  <a:gd name="T2" fmla="*/ 64 w 135"/>
                  <a:gd name="T3" fmla="*/ 52 h 97"/>
                  <a:gd name="T4" fmla="*/ 52 w 135"/>
                  <a:gd name="T5" fmla="*/ 61 h 97"/>
                  <a:gd name="T6" fmla="*/ 28 w 135"/>
                  <a:gd name="T7" fmla="*/ 97 h 97"/>
                  <a:gd name="T8" fmla="*/ 19 w 135"/>
                  <a:gd name="T9" fmla="*/ 87 h 97"/>
                  <a:gd name="T10" fmla="*/ 15 w 135"/>
                  <a:gd name="T11" fmla="*/ 69 h 97"/>
                  <a:gd name="T12" fmla="*/ 14 w 135"/>
                  <a:gd name="T13" fmla="*/ 65 h 97"/>
                  <a:gd name="T14" fmla="*/ 12 w 135"/>
                  <a:gd name="T15" fmla="*/ 50 h 97"/>
                  <a:gd name="T16" fmla="*/ 24 w 135"/>
                  <a:gd name="T17" fmla="*/ 41 h 97"/>
                  <a:gd name="T18" fmla="*/ 29 w 135"/>
                  <a:gd name="T19" fmla="*/ 31 h 97"/>
                  <a:gd name="T20" fmla="*/ 46 w 135"/>
                  <a:gd name="T21" fmla="*/ 31 h 97"/>
                  <a:gd name="T22" fmla="*/ 50 w 135"/>
                  <a:gd name="T23" fmla="*/ 31 h 97"/>
                  <a:gd name="T24" fmla="*/ 72 w 135"/>
                  <a:gd name="T25" fmla="*/ 27 h 97"/>
                  <a:gd name="T26" fmla="*/ 90 w 135"/>
                  <a:gd name="T27" fmla="*/ 3 h 97"/>
                  <a:gd name="T28" fmla="*/ 99 w 135"/>
                  <a:gd name="T29" fmla="*/ 7 h 97"/>
                  <a:gd name="T30" fmla="*/ 116 w 135"/>
                  <a:gd name="T31" fmla="*/ 13 h 97"/>
                  <a:gd name="T32" fmla="*/ 124 w 135"/>
                  <a:gd name="T33" fmla="*/ 21 h 97"/>
                  <a:gd name="T34" fmla="*/ 128 w 135"/>
                  <a:gd name="T35" fmla="*/ 35 h 97"/>
                  <a:gd name="T36" fmla="*/ 106 w 135"/>
                  <a:gd name="T37" fmla="*/ 55 h 97"/>
                  <a:gd name="T38" fmla="*/ 91 w 135"/>
                  <a:gd name="T39" fmla="*/ 62 h 97"/>
                  <a:gd name="T40" fmla="*/ 82 w 135"/>
                  <a:gd name="T41" fmla="*/ 52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5" h="97">
                    <a:moveTo>
                      <a:pt x="82" y="52"/>
                    </a:moveTo>
                    <a:cubicBezTo>
                      <a:pt x="82" y="52"/>
                      <a:pt x="68" y="49"/>
                      <a:pt x="64" y="52"/>
                    </a:cubicBezTo>
                    <a:cubicBezTo>
                      <a:pt x="64" y="52"/>
                      <a:pt x="57" y="60"/>
                      <a:pt x="52" y="61"/>
                    </a:cubicBezTo>
                    <a:cubicBezTo>
                      <a:pt x="52" y="61"/>
                      <a:pt x="38" y="97"/>
                      <a:pt x="28" y="97"/>
                    </a:cubicBezTo>
                    <a:cubicBezTo>
                      <a:pt x="28" y="97"/>
                      <a:pt x="19" y="94"/>
                      <a:pt x="19" y="87"/>
                    </a:cubicBezTo>
                    <a:cubicBezTo>
                      <a:pt x="19" y="87"/>
                      <a:pt x="4" y="79"/>
                      <a:pt x="15" y="69"/>
                    </a:cubicBezTo>
                    <a:cubicBezTo>
                      <a:pt x="14" y="65"/>
                      <a:pt x="14" y="65"/>
                      <a:pt x="14" y="65"/>
                    </a:cubicBezTo>
                    <a:cubicBezTo>
                      <a:pt x="14" y="65"/>
                      <a:pt x="0" y="59"/>
                      <a:pt x="12" y="50"/>
                    </a:cubicBezTo>
                    <a:cubicBezTo>
                      <a:pt x="12" y="50"/>
                      <a:pt x="18" y="42"/>
                      <a:pt x="24" y="41"/>
                    </a:cubicBezTo>
                    <a:cubicBezTo>
                      <a:pt x="24" y="41"/>
                      <a:pt x="22" y="33"/>
                      <a:pt x="29" y="31"/>
                    </a:cubicBezTo>
                    <a:cubicBezTo>
                      <a:pt x="29" y="31"/>
                      <a:pt x="30" y="12"/>
                      <a:pt x="46" y="31"/>
                    </a:cubicBezTo>
                    <a:cubicBezTo>
                      <a:pt x="50" y="31"/>
                      <a:pt x="50" y="31"/>
                      <a:pt x="50" y="31"/>
                    </a:cubicBezTo>
                    <a:cubicBezTo>
                      <a:pt x="50" y="31"/>
                      <a:pt x="59" y="27"/>
                      <a:pt x="72" y="27"/>
                    </a:cubicBezTo>
                    <a:cubicBezTo>
                      <a:pt x="72" y="27"/>
                      <a:pt x="77" y="5"/>
                      <a:pt x="90" y="3"/>
                    </a:cubicBezTo>
                    <a:cubicBezTo>
                      <a:pt x="90" y="3"/>
                      <a:pt x="99" y="0"/>
                      <a:pt x="99" y="7"/>
                    </a:cubicBezTo>
                    <a:cubicBezTo>
                      <a:pt x="99" y="7"/>
                      <a:pt x="116" y="6"/>
                      <a:pt x="116" y="13"/>
                    </a:cubicBezTo>
                    <a:cubicBezTo>
                      <a:pt x="116" y="13"/>
                      <a:pt x="128" y="10"/>
                      <a:pt x="124" y="21"/>
                    </a:cubicBezTo>
                    <a:cubicBezTo>
                      <a:pt x="124" y="21"/>
                      <a:pt x="135" y="31"/>
                      <a:pt x="128" y="35"/>
                    </a:cubicBezTo>
                    <a:cubicBezTo>
                      <a:pt x="128" y="35"/>
                      <a:pt x="112" y="43"/>
                      <a:pt x="106" y="55"/>
                    </a:cubicBezTo>
                    <a:cubicBezTo>
                      <a:pt x="100" y="68"/>
                      <a:pt x="91" y="62"/>
                      <a:pt x="91" y="62"/>
                    </a:cubicBezTo>
                    <a:cubicBezTo>
                      <a:pt x="91" y="62"/>
                      <a:pt x="90" y="53"/>
                      <a:pt x="82" y="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8" name="Freeform 497">
                <a:extLst>
                  <a:ext uri="{FF2B5EF4-FFF2-40B4-BE49-F238E27FC236}">
                    <a16:creationId xmlns:a16="http://schemas.microsoft.com/office/drawing/2014/main" id="{26EFB86F-6794-4C1C-A663-1984CB73C5CC}"/>
                  </a:ext>
                </a:extLst>
              </p:cNvPr>
              <p:cNvSpPr>
                <a:spLocks/>
              </p:cNvSpPr>
              <p:nvPr/>
            </p:nvSpPr>
            <p:spPr bwMode="auto">
              <a:xfrm>
                <a:off x="5955" y="2210"/>
                <a:ext cx="6" cy="5"/>
              </a:xfrm>
              <a:custGeom>
                <a:avLst/>
                <a:gdLst>
                  <a:gd name="T0" fmla="*/ 4 w 17"/>
                  <a:gd name="T1" fmla="*/ 8 h 15"/>
                  <a:gd name="T2" fmla="*/ 14 w 17"/>
                  <a:gd name="T3" fmla="*/ 1 h 15"/>
                  <a:gd name="T4" fmla="*/ 4 w 17"/>
                  <a:gd name="T5" fmla="*/ 8 h 15"/>
                </a:gdLst>
                <a:ahLst/>
                <a:cxnLst>
                  <a:cxn ang="0">
                    <a:pos x="T0" y="T1"/>
                  </a:cxn>
                  <a:cxn ang="0">
                    <a:pos x="T2" y="T3"/>
                  </a:cxn>
                  <a:cxn ang="0">
                    <a:pos x="T4" y="T5"/>
                  </a:cxn>
                </a:cxnLst>
                <a:rect l="0" t="0" r="r" b="b"/>
                <a:pathLst>
                  <a:path w="17" h="15">
                    <a:moveTo>
                      <a:pt x="4" y="8"/>
                    </a:moveTo>
                    <a:cubicBezTo>
                      <a:pt x="4" y="8"/>
                      <a:pt x="0" y="0"/>
                      <a:pt x="14" y="1"/>
                    </a:cubicBezTo>
                    <a:cubicBezTo>
                      <a:pt x="14" y="1"/>
                      <a:pt x="17" y="15"/>
                      <a:pt x="4"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9" name="Freeform 498">
                <a:extLst>
                  <a:ext uri="{FF2B5EF4-FFF2-40B4-BE49-F238E27FC236}">
                    <a16:creationId xmlns:a16="http://schemas.microsoft.com/office/drawing/2014/main" id="{83F38DBB-EE8D-4DD3-B827-4C94BCAEBE51}"/>
                  </a:ext>
                </a:extLst>
              </p:cNvPr>
              <p:cNvSpPr>
                <a:spLocks/>
              </p:cNvSpPr>
              <p:nvPr/>
            </p:nvSpPr>
            <p:spPr bwMode="auto">
              <a:xfrm>
                <a:off x="6001" y="2192"/>
                <a:ext cx="7" cy="4"/>
              </a:xfrm>
              <a:custGeom>
                <a:avLst/>
                <a:gdLst>
                  <a:gd name="T0" fmla="*/ 7 w 20"/>
                  <a:gd name="T1" fmla="*/ 12 h 12"/>
                  <a:gd name="T2" fmla="*/ 11 w 20"/>
                  <a:gd name="T3" fmla="*/ 0 h 12"/>
                  <a:gd name="T4" fmla="*/ 7 w 20"/>
                  <a:gd name="T5" fmla="*/ 12 h 12"/>
                </a:gdLst>
                <a:ahLst/>
                <a:cxnLst>
                  <a:cxn ang="0">
                    <a:pos x="T0" y="T1"/>
                  </a:cxn>
                  <a:cxn ang="0">
                    <a:pos x="T2" y="T3"/>
                  </a:cxn>
                  <a:cxn ang="0">
                    <a:pos x="T4" y="T5"/>
                  </a:cxn>
                </a:cxnLst>
                <a:rect l="0" t="0" r="r" b="b"/>
                <a:pathLst>
                  <a:path w="20" h="12">
                    <a:moveTo>
                      <a:pt x="7" y="12"/>
                    </a:moveTo>
                    <a:cubicBezTo>
                      <a:pt x="7" y="12"/>
                      <a:pt x="0" y="3"/>
                      <a:pt x="11" y="0"/>
                    </a:cubicBezTo>
                    <a:cubicBezTo>
                      <a:pt x="11" y="0"/>
                      <a:pt x="20" y="9"/>
                      <a:pt x="7"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0" name="Freeform 499">
                <a:extLst>
                  <a:ext uri="{FF2B5EF4-FFF2-40B4-BE49-F238E27FC236}">
                    <a16:creationId xmlns:a16="http://schemas.microsoft.com/office/drawing/2014/main" id="{03C40F68-2FC2-4D4E-8700-C179ED59865C}"/>
                  </a:ext>
                </a:extLst>
              </p:cNvPr>
              <p:cNvSpPr>
                <a:spLocks/>
              </p:cNvSpPr>
              <p:nvPr/>
            </p:nvSpPr>
            <p:spPr bwMode="auto">
              <a:xfrm>
                <a:off x="5970" y="2160"/>
                <a:ext cx="6" cy="3"/>
              </a:xfrm>
              <a:custGeom>
                <a:avLst/>
                <a:gdLst>
                  <a:gd name="T0" fmla="*/ 7 w 19"/>
                  <a:gd name="T1" fmla="*/ 9 h 9"/>
                  <a:gd name="T2" fmla="*/ 15 w 19"/>
                  <a:gd name="T3" fmla="*/ 0 h 9"/>
                  <a:gd name="T4" fmla="*/ 7 w 19"/>
                  <a:gd name="T5" fmla="*/ 9 h 9"/>
                </a:gdLst>
                <a:ahLst/>
                <a:cxnLst>
                  <a:cxn ang="0">
                    <a:pos x="T0" y="T1"/>
                  </a:cxn>
                  <a:cxn ang="0">
                    <a:pos x="T2" y="T3"/>
                  </a:cxn>
                  <a:cxn ang="0">
                    <a:pos x="T4" y="T5"/>
                  </a:cxn>
                </a:cxnLst>
                <a:rect l="0" t="0" r="r" b="b"/>
                <a:pathLst>
                  <a:path w="19" h="9">
                    <a:moveTo>
                      <a:pt x="7" y="9"/>
                    </a:moveTo>
                    <a:cubicBezTo>
                      <a:pt x="7" y="9"/>
                      <a:pt x="0" y="0"/>
                      <a:pt x="15" y="0"/>
                    </a:cubicBezTo>
                    <a:cubicBezTo>
                      <a:pt x="15" y="0"/>
                      <a:pt x="19" y="9"/>
                      <a:pt x="7"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1" name="Freeform 500">
                <a:extLst>
                  <a:ext uri="{FF2B5EF4-FFF2-40B4-BE49-F238E27FC236}">
                    <a16:creationId xmlns:a16="http://schemas.microsoft.com/office/drawing/2014/main" id="{E0FE6BD3-29C6-43FD-9A5E-D4A0E5EFF0A2}"/>
                  </a:ext>
                </a:extLst>
              </p:cNvPr>
              <p:cNvSpPr>
                <a:spLocks/>
              </p:cNvSpPr>
              <p:nvPr/>
            </p:nvSpPr>
            <p:spPr bwMode="auto">
              <a:xfrm>
                <a:off x="5975" y="2156"/>
                <a:ext cx="5" cy="6"/>
              </a:xfrm>
              <a:custGeom>
                <a:avLst/>
                <a:gdLst>
                  <a:gd name="T0" fmla="*/ 7 w 15"/>
                  <a:gd name="T1" fmla="*/ 16 h 20"/>
                  <a:gd name="T2" fmla="*/ 15 w 15"/>
                  <a:gd name="T3" fmla="*/ 6 h 20"/>
                  <a:gd name="T4" fmla="*/ 7 w 15"/>
                  <a:gd name="T5" fmla="*/ 16 h 20"/>
                </a:gdLst>
                <a:ahLst/>
                <a:cxnLst>
                  <a:cxn ang="0">
                    <a:pos x="T0" y="T1"/>
                  </a:cxn>
                  <a:cxn ang="0">
                    <a:pos x="T2" y="T3"/>
                  </a:cxn>
                  <a:cxn ang="0">
                    <a:pos x="T4" y="T5"/>
                  </a:cxn>
                </a:cxnLst>
                <a:rect l="0" t="0" r="r" b="b"/>
                <a:pathLst>
                  <a:path w="15" h="20">
                    <a:moveTo>
                      <a:pt x="7" y="16"/>
                    </a:moveTo>
                    <a:cubicBezTo>
                      <a:pt x="7" y="16"/>
                      <a:pt x="0" y="0"/>
                      <a:pt x="15" y="6"/>
                    </a:cubicBezTo>
                    <a:cubicBezTo>
                      <a:pt x="15" y="6"/>
                      <a:pt x="15" y="20"/>
                      <a:pt x="7"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2" name="Freeform 501">
                <a:extLst>
                  <a:ext uri="{FF2B5EF4-FFF2-40B4-BE49-F238E27FC236}">
                    <a16:creationId xmlns:a16="http://schemas.microsoft.com/office/drawing/2014/main" id="{7E867E56-C1FA-41BF-8CEC-281D94A85080}"/>
                  </a:ext>
                </a:extLst>
              </p:cNvPr>
              <p:cNvSpPr>
                <a:spLocks/>
              </p:cNvSpPr>
              <p:nvPr/>
            </p:nvSpPr>
            <p:spPr bwMode="auto">
              <a:xfrm>
                <a:off x="5934" y="2060"/>
                <a:ext cx="199" cy="152"/>
              </a:xfrm>
              <a:custGeom>
                <a:avLst/>
                <a:gdLst>
                  <a:gd name="T0" fmla="*/ 67 w 604"/>
                  <a:gd name="T1" fmla="*/ 380 h 462"/>
                  <a:gd name="T2" fmla="*/ 108 w 604"/>
                  <a:gd name="T3" fmla="*/ 345 h 462"/>
                  <a:gd name="T4" fmla="*/ 136 w 604"/>
                  <a:gd name="T5" fmla="*/ 343 h 462"/>
                  <a:gd name="T6" fmla="*/ 155 w 604"/>
                  <a:gd name="T7" fmla="*/ 345 h 462"/>
                  <a:gd name="T8" fmla="*/ 188 w 604"/>
                  <a:gd name="T9" fmla="*/ 338 h 462"/>
                  <a:gd name="T10" fmla="*/ 236 w 604"/>
                  <a:gd name="T11" fmla="*/ 333 h 462"/>
                  <a:gd name="T12" fmla="*/ 245 w 604"/>
                  <a:gd name="T13" fmla="*/ 343 h 462"/>
                  <a:gd name="T14" fmla="*/ 269 w 604"/>
                  <a:gd name="T15" fmla="*/ 343 h 462"/>
                  <a:gd name="T16" fmla="*/ 288 w 604"/>
                  <a:gd name="T17" fmla="*/ 327 h 462"/>
                  <a:gd name="T18" fmla="*/ 308 w 604"/>
                  <a:gd name="T19" fmla="*/ 289 h 462"/>
                  <a:gd name="T20" fmla="*/ 321 w 604"/>
                  <a:gd name="T21" fmla="*/ 256 h 462"/>
                  <a:gd name="T22" fmla="*/ 336 w 604"/>
                  <a:gd name="T23" fmla="*/ 234 h 462"/>
                  <a:gd name="T24" fmla="*/ 326 w 604"/>
                  <a:gd name="T25" fmla="*/ 245 h 462"/>
                  <a:gd name="T26" fmla="*/ 333 w 604"/>
                  <a:gd name="T27" fmla="*/ 267 h 462"/>
                  <a:gd name="T28" fmla="*/ 400 w 604"/>
                  <a:gd name="T29" fmla="*/ 251 h 462"/>
                  <a:gd name="T30" fmla="*/ 465 w 604"/>
                  <a:gd name="T31" fmla="*/ 196 h 462"/>
                  <a:gd name="T32" fmla="*/ 490 w 604"/>
                  <a:gd name="T33" fmla="*/ 138 h 462"/>
                  <a:gd name="T34" fmla="*/ 500 w 604"/>
                  <a:gd name="T35" fmla="*/ 96 h 462"/>
                  <a:gd name="T36" fmla="*/ 500 w 604"/>
                  <a:gd name="T37" fmla="*/ 74 h 462"/>
                  <a:gd name="T38" fmla="*/ 511 w 604"/>
                  <a:gd name="T39" fmla="*/ 43 h 462"/>
                  <a:gd name="T40" fmla="*/ 527 w 604"/>
                  <a:gd name="T41" fmla="*/ 36 h 462"/>
                  <a:gd name="T42" fmla="*/ 551 w 604"/>
                  <a:gd name="T43" fmla="*/ 34 h 462"/>
                  <a:gd name="T44" fmla="*/ 556 w 604"/>
                  <a:gd name="T45" fmla="*/ 17 h 462"/>
                  <a:gd name="T46" fmla="*/ 544 w 604"/>
                  <a:gd name="T47" fmla="*/ 8 h 462"/>
                  <a:gd name="T48" fmla="*/ 569 w 604"/>
                  <a:gd name="T49" fmla="*/ 36 h 462"/>
                  <a:gd name="T50" fmla="*/ 599 w 604"/>
                  <a:gd name="T51" fmla="*/ 106 h 462"/>
                  <a:gd name="T52" fmla="*/ 578 w 604"/>
                  <a:gd name="T53" fmla="*/ 151 h 462"/>
                  <a:gd name="T54" fmla="*/ 560 w 604"/>
                  <a:gd name="T55" fmla="*/ 177 h 462"/>
                  <a:gd name="T56" fmla="*/ 545 w 604"/>
                  <a:gd name="T57" fmla="*/ 206 h 462"/>
                  <a:gd name="T58" fmla="*/ 549 w 604"/>
                  <a:gd name="T59" fmla="*/ 249 h 462"/>
                  <a:gd name="T60" fmla="*/ 531 w 604"/>
                  <a:gd name="T61" fmla="*/ 265 h 462"/>
                  <a:gd name="T62" fmla="*/ 523 w 604"/>
                  <a:gd name="T63" fmla="*/ 302 h 462"/>
                  <a:gd name="T64" fmla="*/ 537 w 604"/>
                  <a:gd name="T65" fmla="*/ 330 h 462"/>
                  <a:gd name="T66" fmla="*/ 513 w 604"/>
                  <a:gd name="T67" fmla="*/ 342 h 462"/>
                  <a:gd name="T68" fmla="*/ 489 w 604"/>
                  <a:gd name="T69" fmla="*/ 365 h 462"/>
                  <a:gd name="T70" fmla="*/ 498 w 604"/>
                  <a:gd name="T71" fmla="*/ 345 h 462"/>
                  <a:gd name="T72" fmla="*/ 477 w 604"/>
                  <a:gd name="T73" fmla="*/ 337 h 462"/>
                  <a:gd name="T74" fmla="*/ 474 w 604"/>
                  <a:gd name="T75" fmla="*/ 350 h 462"/>
                  <a:gd name="T76" fmla="*/ 460 w 604"/>
                  <a:gd name="T77" fmla="*/ 355 h 462"/>
                  <a:gd name="T78" fmla="*/ 445 w 604"/>
                  <a:gd name="T79" fmla="*/ 366 h 462"/>
                  <a:gd name="T80" fmla="*/ 437 w 604"/>
                  <a:gd name="T81" fmla="*/ 389 h 462"/>
                  <a:gd name="T82" fmla="*/ 433 w 604"/>
                  <a:gd name="T83" fmla="*/ 365 h 462"/>
                  <a:gd name="T84" fmla="*/ 385 w 604"/>
                  <a:gd name="T85" fmla="*/ 387 h 462"/>
                  <a:gd name="T86" fmla="*/ 329 w 604"/>
                  <a:gd name="T87" fmla="*/ 381 h 462"/>
                  <a:gd name="T88" fmla="*/ 311 w 604"/>
                  <a:gd name="T89" fmla="*/ 367 h 462"/>
                  <a:gd name="T90" fmla="*/ 304 w 604"/>
                  <a:gd name="T91" fmla="*/ 386 h 462"/>
                  <a:gd name="T92" fmla="*/ 302 w 604"/>
                  <a:gd name="T93" fmla="*/ 410 h 462"/>
                  <a:gd name="T94" fmla="*/ 288 w 604"/>
                  <a:gd name="T95" fmla="*/ 419 h 462"/>
                  <a:gd name="T96" fmla="*/ 259 w 604"/>
                  <a:gd name="T97" fmla="*/ 456 h 462"/>
                  <a:gd name="T98" fmla="*/ 238 w 604"/>
                  <a:gd name="T99" fmla="*/ 436 h 462"/>
                  <a:gd name="T100" fmla="*/ 254 w 604"/>
                  <a:gd name="T101" fmla="*/ 392 h 462"/>
                  <a:gd name="T102" fmla="*/ 232 w 604"/>
                  <a:gd name="T103" fmla="*/ 386 h 462"/>
                  <a:gd name="T104" fmla="*/ 194 w 604"/>
                  <a:gd name="T105" fmla="*/ 380 h 462"/>
                  <a:gd name="T106" fmla="*/ 157 w 604"/>
                  <a:gd name="T107" fmla="*/ 395 h 462"/>
                  <a:gd name="T108" fmla="*/ 127 w 604"/>
                  <a:gd name="T109" fmla="*/ 402 h 462"/>
                  <a:gd name="T110" fmla="*/ 101 w 604"/>
                  <a:gd name="T111" fmla="*/ 421 h 462"/>
                  <a:gd name="T112" fmla="*/ 93 w 604"/>
                  <a:gd name="T113" fmla="*/ 414 h 462"/>
                  <a:gd name="T114" fmla="*/ 76 w 604"/>
                  <a:gd name="T115" fmla="*/ 416 h 462"/>
                  <a:gd name="T116" fmla="*/ 63 w 604"/>
                  <a:gd name="T117" fmla="*/ 431 h 462"/>
                  <a:gd name="T118" fmla="*/ 30 w 604"/>
                  <a:gd name="T119" fmla="*/ 425 h 462"/>
                  <a:gd name="T120" fmla="*/ 6 w 604"/>
                  <a:gd name="T121" fmla="*/ 414 h 462"/>
                  <a:gd name="T122" fmla="*/ 26 w 604"/>
                  <a:gd name="T123" fmla="*/ 402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04" h="462">
                    <a:moveTo>
                      <a:pt x="32" y="404"/>
                    </a:moveTo>
                    <a:cubicBezTo>
                      <a:pt x="32" y="404"/>
                      <a:pt x="50" y="381"/>
                      <a:pt x="67" y="380"/>
                    </a:cubicBezTo>
                    <a:cubicBezTo>
                      <a:pt x="67" y="380"/>
                      <a:pt x="84" y="358"/>
                      <a:pt x="105" y="353"/>
                    </a:cubicBezTo>
                    <a:cubicBezTo>
                      <a:pt x="105" y="353"/>
                      <a:pt x="86" y="344"/>
                      <a:pt x="108" y="345"/>
                    </a:cubicBezTo>
                    <a:cubicBezTo>
                      <a:pt x="116" y="343"/>
                      <a:pt x="116" y="343"/>
                      <a:pt x="116" y="343"/>
                    </a:cubicBezTo>
                    <a:cubicBezTo>
                      <a:pt x="116" y="343"/>
                      <a:pt x="129" y="333"/>
                      <a:pt x="136" y="343"/>
                    </a:cubicBezTo>
                    <a:cubicBezTo>
                      <a:pt x="149" y="345"/>
                      <a:pt x="149" y="345"/>
                      <a:pt x="149" y="345"/>
                    </a:cubicBezTo>
                    <a:cubicBezTo>
                      <a:pt x="149" y="345"/>
                      <a:pt x="153" y="334"/>
                      <a:pt x="155" y="345"/>
                    </a:cubicBezTo>
                    <a:cubicBezTo>
                      <a:pt x="170" y="345"/>
                      <a:pt x="170" y="345"/>
                      <a:pt x="170" y="345"/>
                    </a:cubicBezTo>
                    <a:cubicBezTo>
                      <a:pt x="170" y="345"/>
                      <a:pt x="173" y="339"/>
                      <a:pt x="188" y="338"/>
                    </a:cubicBezTo>
                    <a:cubicBezTo>
                      <a:pt x="188" y="338"/>
                      <a:pt x="193" y="334"/>
                      <a:pt x="224" y="333"/>
                    </a:cubicBezTo>
                    <a:cubicBezTo>
                      <a:pt x="224" y="333"/>
                      <a:pt x="233" y="325"/>
                      <a:pt x="236" y="333"/>
                    </a:cubicBezTo>
                    <a:cubicBezTo>
                      <a:pt x="239" y="341"/>
                      <a:pt x="239" y="341"/>
                      <a:pt x="239" y="341"/>
                    </a:cubicBezTo>
                    <a:cubicBezTo>
                      <a:pt x="245" y="343"/>
                      <a:pt x="245" y="343"/>
                      <a:pt x="245" y="343"/>
                    </a:cubicBezTo>
                    <a:cubicBezTo>
                      <a:pt x="245" y="343"/>
                      <a:pt x="254" y="334"/>
                      <a:pt x="259" y="343"/>
                    </a:cubicBezTo>
                    <a:cubicBezTo>
                      <a:pt x="269" y="343"/>
                      <a:pt x="269" y="343"/>
                      <a:pt x="269" y="343"/>
                    </a:cubicBezTo>
                    <a:cubicBezTo>
                      <a:pt x="269" y="343"/>
                      <a:pt x="277" y="330"/>
                      <a:pt x="288" y="330"/>
                    </a:cubicBezTo>
                    <a:cubicBezTo>
                      <a:pt x="288" y="327"/>
                      <a:pt x="288" y="327"/>
                      <a:pt x="288" y="327"/>
                    </a:cubicBezTo>
                    <a:cubicBezTo>
                      <a:pt x="288" y="327"/>
                      <a:pt x="269" y="315"/>
                      <a:pt x="286" y="307"/>
                    </a:cubicBezTo>
                    <a:cubicBezTo>
                      <a:pt x="286" y="307"/>
                      <a:pt x="296" y="293"/>
                      <a:pt x="308" y="289"/>
                    </a:cubicBezTo>
                    <a:cubicBezTo>
                      <a:pt x="308" y="289"/>
                      <a:pt x="318" y="269"/>
                      <a:pt x="323" y="268"/>
                    </a:cubicBezTo>
                    <a:cubicBezTo>
                      <a:pt x="321" y="256"/>
                      <a:pt x="321" y="256"/>
                      <a:pt x="321" y="256"/>
                    </a:cubicBezTo>
                    <a:cubicBezTo>
                      <a:pt x="321" y="256"/>
                      <a:pt x="314" y="236"/>
                      <a:pt x="326" y="232"/>
                    </a:cubicBezTo>
                    <a:cubicBezTo>
                      <a:pt x="336" y="234"/>
                      <a:pt x="336" y="234"/>
                      <a:pt x="336" y="234"/>
                    </a:cubicBezTo>
                    <a:cubicBezTo>
                      <a:pt x="336" y="234"/>
                      <a:pt x="344" y="225"/>
                      <a:pt x="344" y="235"/>
                    </a:cubicBezTo>
                    <a:cubicBezTo>
                      <a:pt x="344" y="235"/>
                      <a:pt x="334" y="245"/>
                      <a:pt x="326" y="245"/>
                    </a:cubicBezTo>
                    <a:cubicBezTo>
                      <a:pt x="327" y="253"/>
                      <a:pt x="327" y="253"/>
                      <a:pt x="327" y="253"/>
                    </a:cubicBezTo>
                    <a:cubicBezTo>
                      <a:pt x="327" y="253"/>
                      <a:pt x="333" y="254"/>
                      <a:pt x="333" y="267"/>
                    </a:cubicBezTo>
                    <a:cubicBezTo>
                      <a:pt x="353" y="268"/>
                      <a:pt x="353" y="268"/>
                      <a:pt x="353" y="268"/>
                    </a:cubicBezTo>
                    <a:cubicBezTo>
                      <a:pt x="353" y="268"/>
                      <a:pt x="382" y="250"/>
                      <a:pt x="400" y="251"/>
                    </a:cubicBezTo>
                    <a:cubicBezTo>
                      <a:pt x="400" y="251"/>
                      <a:pt x="416" y="234"/>
                      <a:pt x="424" y="234"/>
                    </a:cubicBezTo>
                    <a:cubicBezTo>
                      <a:pt x="424" y="234"/>
                      <a:pt x="436" y="204"/>
                      <a:pt x="465" y="196"/>
                    </a:cubicBezTo>
                    <a:cubicBezTo>
                      <a:pt x="465" y="196"/>
                      <a:pt x="467" y="175"/>
                      <a:pt x="472" y="171"/>
                    </a:cubicBezTo>
                    <a:cubicBezTo>
                      <a:pt x="472" y="171"/>
                      <a:pt x="490" y="148"/>
                      <a:pt x="490" y="138"/>
                    </a:cubicBezTo>
                    <a:cubicBezTo>
                      <a:pt x="490" y="138"/>
                      <a:pt x="488" y="128"/>
                      <a:pt x="498" y="124"/>
                    </a:cubicBezTo>
                    <a:cubicBezTo>
                      <a:pt x="500" y="96"/>
                      <a:pt x="500" y="96"/>
                      <a:pt x="500" y="96"/>
                    </a:cubicBezTo>
                    <a:cubicBezTo>
                      <a:pt x="500" y="96"/>
                      <a:pt x="475" y="96"/>
                      <a:pt x="487" y="85"/>
                    </a:cubicBezTo>
                    <a:cubicBezTo>
                      <a:pt x="487" y="85"/>
                      <a:pt x="494" y="75"/>
                      <a:pt x="500" y="74"/>
                    </a:cubicBezTo>
                    <a:cubicBezTo>
                      <a:pt x="500" y="74"/>
                      <a:pt x="482" y="51"/>
                      <a:pt x="497" y="45"/>
                    </a:cubicBezTo>
                    <a:cubicBezTo>
                      <a:pt x="511" y="43"/>
                      <a:pt x="511" y="43"/>
                      <a:pt x="511" y="43"/>
                    </a:cubicBezTo>
                    <a:cubicBezTo>
                      <a:pt x="511" y="43"/>
                      <a:pt x="504" y="16"/>
                      <a:pt x="519" y="17"/>
                    </a:cubicBezTo>
                    <a:cubicBezTo>
                      <a:pt x="519" y="17"/>
                      <a:pt x="527" y="17"/>
                      <a:pt x="527" y="36"/>
                    </a:cubicBezTo>
                    <a:cubicBezTo>
                      <a:pt x="527" y="36"/>
                      <a:pt x="535" y="47"/>
                      <a:pt x="541" y="40"/>
                    </a:cubicBezTo>
                    <a:cubicBezTo>
                      <a:pt x="541" y="40"/>
                      <a:pt x="545" y="32"/>
                      <a:pt x="551" y="34"/>
                    </a:cubicBezTo>
                    <a:cubicBezTo>
                      <a:pt x="558" y="37"/>
                      <a:pt x="558" y="37"/>
                      <a:pt x="558" y="37"/>
                    </a:cubicBezTo>
                    <a:cubicBezTo>
                      <a:pt x="558" y="37"/>
                      <a:pt x="564" y="12"/>
                      <a:pt x="556" y="17"/>
                    </a:cubicBezTo>
                    <a:cubicBezTo>
                      <a:pt x="556" y="17"/>
                      <a:pt x="545" y="30"/>
                      <a:pt x="538" y="19"/>
                    </a:cubicBezTo>
                    <a:cubicBezTo>
                      <a:pt x="538" y="19"/>
                      <a:pt x="534" y="9"/>
                      <a:pt x="544" y="8"/>
                    </a:cubicBezTo>
                    <a:cubicBezTo>
                      <a:pt x="544" y="8"/>
                      <a:pt x="551" y="1"/>
                      <a:pt x="556" y="8"/>
                    </a:cubicBezTo>
                    <a:cubicBezTo>
                      <a:pt x="556" y="8"/>
                      <a:pt x="569" y="0"/>
                      <a:pt x="569" y="36"/>
                    </a:cubicBezTo>
                    <a:cubicBezTo>
                      <a:pt x="567" y="43"/>
                      <a:pt x="567" y="43"/>
                      <a:pt x="567" y="43"/>
                    </a:cubicBezTo>
                    <a:cubicBezTo>
                      <a:pt x="567" y="43"/>
                      <a:pt x="599" y="71"/>
                      <a:pt x="599" y="106"/>
                    </a:cubicBezTo>
                    <a:cubicBezTo>
                      <a:pt x="599" y="106"/>
                      <a:pt x="604" y="114"/>
                      <a:pt x="600" y="119"/>
                    </a:cubicBezTo>
                    <a:cubicBezTo>
                      <a:pt x="600" y="119"/>
                      <a:pt x="601" y="139"/>
                      <a:pt x="578" y="151"/>
                    </a:cubicBezTo>
                    <a:cubicBezTo>
                      <a:pt x="578" y="151"/>
                      <a:pt x="580" y="162"/>
                      <a:pt x="571" y="162"/>
                    </a:cubicBezTo>
                    <a:cubicBezTo>
                      <a:pt x="571" y="162"/>
                      <a:pt x="574" y="189"/>
                      <a:pt x="560" y="177"/>
                    </a:cubicBezTo>
                    <a:cubicBezTo>
                      <a:pt x="560" y="177"/>
                      <a:pt x="542" y="185"/>
                      <a:pt x="538" y="191"/>
                    </a:cubicBezTo>
                    <a:cubicBezTo>
                      <a:pt x="538" y="191"/>
                      <a:pt x="538" y="200"/>
                      <a:pt x="545" y="206"/>
                    </a:cubicBezTo>
                    <a:cubicBezTo>
                      <a:pt x="545" y="206"/>
                      <a:pt x="550" y="213"/>
                      <a:pt x="550" y="230"/>
                    </a:cubicBezTo>
                    <a:cubicBezTo>
                      <a:pt x="550" y="230"/>
                      <a:pt x="556" y="241"/>
                      <a:pt x="549" y="249"/>
                    </a:cubicBezTo>
                    <a:cubicBezTo>
                      <a:pt x="545" y="251"/>
                      <a:pt x="545" y="251"/>
                      <a:pt x="545" y="251"/>
                    </a:cubicBezTo>
                    <a:cubicBezTo>
                      <a:pt x="545" y="251"/>
                      <a:pt x="543" y="263"/>
                      <a:pt x="531" y="265"/>
                    </a:cubicBezTo>
                    <a:cubicBezTo>
                      <a:pt x="531" y="265"/>
                      <a:pt x="527" y="295"/>
                      <a:pt x="520" y="296"/>
                    </a:cubicBezTo>
                    <a:cubicBezTo>
                      <a:pt x="523" y="302"/>
                      <a:pt x="523" y="302"/>
                      <a:pt x="523" y="302"/>
                    </a:cubicBezTo>
                    <a:cubicBezTo>
                      <a:pt x="523" y="302"/>
                      <a:pt x="533" y="313"/>
                      <a:pt x="534" y="318"/>
                    </a:cubicBezTo>
                    <a:cubicBezTo>
                      <a:pt x="534" y="318"/>
                      <a:pt x="546" y="321"/>
                      <a:pt x="537" y="330"/>
                    </a:cubicBezTo>
                    <a:cubicBezTo>
                      <a:pt x="525" y="331"/>
                      <a:pt x="525" y="331"/>
                      <a:pt x="525" y="331"/>
                    </a:cubicBezTo>
                    <a:cubicBezTo>
                      <a:pt x="525" y="331"/>
                      <a:pt x="516" y="342"/>
                      <a:pt x="513" y="342"/>
                    </a:cubicBezTo>
                    <a:cubicBezTo>
                      <a:pt x="513" y="342"/>
                      <a:pt x="518" y="362"/>
                      <a:pt x="497" y="365"/>
                    </a:cubicBezTo>
                    <a:cubicBezTo>
                      <a:pt x="497" y="365"/>
                      <a:pt x="492" y="377"/>
                      <a:pt x="489" y="365"/>
                    </a:cubicBezTo>
                    <a:cubicBezTo>
                      <a:pt x="489" y="365"/>
                      <a:pt x="472" y="365"/>
                      <a:pt x="492" y="350"/>
                    </a:cubicBezTo>
                    <a:cubicBezTo>
                      <a:pt x="492" y="350"/>
                      <a:pt x="493" y="345"/>
                      <a:pt x="498" y="345"/>
                    </a:cubicBezTo>
                    <a:cubicBezTo>
                      <a:pt x="498" y="345"/>
                      <a:pt x="503" y="332"/>
                      <a:pt x="492" y="331"/>
                    </a:cubicBezTo>
                    <a:cubicBezTo>
                      <a:pt x="492" y="331"/>
                      <a:pt x="475" y="325"/>
                      <a:pt x="477" y="337"/>
                    </a:cubicBezTo>
                    <a:cubicBezTo>
                      <a:pt x="475" y="342"/>
                      <a:pt x="475" y="342"/>
                      <a:pt x="475" y="342"/>
                    </a:cubicBezTo>
                    <a:cubicBezTo>
                      <a:pt x="474" y="350"/>
                      <a:pt x="474" y="350"/>
                      <a:pt x="474" y="350"/>
                    </a:cubicBezTo>
                    <a:cubicBezTo>
                      <a:pt x="474" y="350"/>
                      <a:pt x="482" y="368"/>
                      <a:pt x="469" y="357"/>
                    </a:cubicBezTo>
                    <a:cubicBezTo>
                      <a:pt x="460" y="355"/>
                      <a:pt x="460" y="355"/>
                      <a:pt x="460" y="355"/>
                    </a:cubicBezTo>
                    <a:cubicBezTo>
                      <a:pt x="460" y="355"/>
                      <a:pt x="455" y="341"/>
                      <a:pt x="448" y="354"/>
                    </a:cubicBezTo>
                    <a:cubicBezTo>
                      <a:pt x="445" y="366"/>
                      <a:pt x="445" y="366"/>
                      <a:pt x="445" y="366"/>
                    </a:cubicBezTo>
                    <a:cubicBezTo>
                      <a:pt x="445" y="366"/>
                      <a:pt x="451" y="375"/>
                      <a:pt x="445" y="382"/>
                    </a:cubicBezTo>
                    <a:cubicBezTo>
                      <a:pt x="445" y="382"/>
                      <a:pt x="445" y="388"/>
                      <a:pt x="437" y="389"/>
                    </a:cubicBezTo>
                    <a:cubicBezTo>
                      <a:pt x="437" y="389"/>
                      <a:pt x="426" y="383"/>
                      <a:pt x="433" y="370"/>
                    </a:cubicBezTo>
                    <a:cubicBezTo>
                      <a:pt x="433" y="365"/>
                      <a:pt x="433" y="365"/>
                      <a:pt x="433" y="365"/>
                    </a:cubicBezTo>
                    <a:cubicBezTo>
                      <a:pt x="433" y="365"/>
                      <a:pt x="422" y="356"/>
                      <a:pt x="403" y="375"/>
                    </a:cubicBezTo>
                    <a:cubicBezTo>
                      <a:pt x="403" y="375"/>
                      <a:pt x="395" y="408"/>
                      <a:pt x="385" y="387"/>
                    </a:cubicBezTo>
                    <a:cubicBezTo>
                      <a:pt x="385" y="387"/>
                      <a:pt x="350" y="391"/>
                      <a:pt x="349" y="383"/>
                    </a:cubicBezTo>
                    <a:cubicBezTo>
                      <a:pt x="349" y="383"/>
                      <a:pt x="332" y="386"/>
                      <a:pt x="329" y="381"/>
                    </a:cubicBezTo>
                    <a:cubicBezTo>
                      <a:pt x="329" y="381"/>
                      <a:pt x="321" y="376"/>
                      <a:pt x="328" y="372"/>
                    </a:cubicBezTo>
                    <a:cubicBezTo>
                      <a:pt x="328" y="372"/>
                      <a:pt x="332" y="363"/>
                      <a:pt x="311" y="367"/>
                    </a:cubicBezTo>
                    <a:cubicBezTo>
                      <a:pt x="311" y="367"/>
                      <a:pt x="309" y="379"/>
                      <a:pt x="305" y="379"/>
                    </a:cubicBezTo>
                    <a:cubicBezTo>
                      <a:pt x="304" y="386"/>
                      <a:pt x="304" y="386"/>
                      <a:pt x="304" y="386"/>
                    </a:cubicBezTo>
                    <a:cubicBezTo>
                      <a:pt x="304" y="386"/>
                      <a:pt x="326" y="399"/>
                      <a:pt x="326" y="409"/>
                    </a:cubicBezTo>
                    <a:cubicBezTo>
                      <a:pt x="326" y="409"/>
                      <a:pt x="317" y="414"/>
                      <a:pt x="302" y="410"/>
                    </a:cubicBezTo>
                    <a:cubicBezTo>
                      <a:pt x="294" y="414"/>
                      <a:pt x="294" y="414"/>
                      <a:pt x="294" y="414"/>
                    </a:cubicBezTo>
                    <a:cubicBezTo>
                      <a:pt x="288" y="419"/>
                      <a:pt x="288" y="419"/>
                      <a:pt x="288" y="419"/>
                    </a:cubicBezTo>
                    <a:cubicBezTo>
                      <a:pt x="288" y="419"/>
                      <a:pt x="298" y="431"/>
                      <a:pt x="285" y="431"/>
                    </a:cubicBezTo>
                    <a:cubicBezTo>
                      <a:pt x="285" y="431"/>
                      <a:pt x="273" y="462"/>
                      <a:pt x="259" y="456"/>
                    </a:cubicBezTo>
                    <a:cubicBezTo>
                      <a:pt x="259" y="456"/>
                      <a:pt x="243" y="452"/>
                      <a:pt x="247" y="443"/>
                    </a:cubicBezTo>
                    <a:cubicBezTo>
                      <a:pt x="238" y="436"/>
                      <a:pt x="238" y="436"/>
                      <a:pt x="238" y="436"/>
                    </a:cubicBezTo>
                    <a:cubicBezTo>
                      <a:pt x="238" y="436"/>
                      <a:pt x="218" y="433"/>
                      <a:pt x="235" y="423"/>
                    </a:cubicBezTo>
                    <a:cubicBezTo>
                      <a:pt x="235" y="423"/>
                      <a:pt x="233" y="407"/>
                      <a:pt x="254" y="392"/>
                    </a:cubicBezTo>
                    <a:cubicBezTo>
                      <a:pt x="254" y="387"/>
                      <a:pt x="254" y="387"/>
                      <a:pt x="254" y="387"/>
                    </a:cubicBezTo>
                    <a:cubicBezTo>
                      <a:pt x="232" y="386"/>
                      <a:pt x="232" y="386"/>
                      <a:pt x="232" y="386"/>
                    </a:cubicBezTo>
                    <a:cubicBezTo>
                      <a:pt x="232" y="386"/>
                      <a:pt x="227" y="404"/>
                      <a:pt x="214" y="380"/>
                    </a:cubicBezTo>
                    <a:cubicBezTo>
                      <a:pt x="194" y="380"/>
                      <a:pt x="194" y="380"/>
                      <a:pt x="194" y="380"/>
                    </a:cubicBezTo>
                    <a:cubicBezTo>
                      <a:pt x="194" y="380"/>
                      <a:pt x="174" y="392"/>
                      <a:pt x="170" y="398"/>
                    </a:cubicBezTo>
                    <a:cubicBezTo>
                      <a:pt x="170" y="398"/>
                      <a:pt x="160" y="408"/>
                      <a:pt x="157" y="395"/>
                    </a:cubicBezTo>
                    <a:cubicBezTo>
                      <a:pt x="153" y="394"/>
                      <a:pt x="153" y="394"/>
                      <a:pt x="153" y="394"/>
                    </a:cubicBezTo>
                    <a:cubicBezTo>
                      <a:pt x="153" y="394"/>
                      <a:pt x="151" y="403"/>
                      <a:pt x="127" y="402"/>
                    </a:cubicBezTo>
                    <a:cubicBezTo>
                      <a:pt x="119" y="406"/>
                      <a:pt x="119" y="406"/>
                      <a:pt x="119" y="406"/>
                    </a:cubicBezTo>
                    <a:cubicBezTo>
                      <a:pt x="119" y="406"/>
                      <a:pt x="114" y="418"/>
                      <a:pt x="101" y="421"/>
                    </a:cubicBezTo>
                    <a:cubicBezTo>
                      <a:pt x="101" y="421"/>
                      <a:pt x="94" y="425"/>
                      <a:pt x="91" y="425"/>
                    </a:cubicBezTo>
                    <a:cubicBezTo>
                      <a:pt x="91" y="425"/>
                      <a:pt x="80" y="423"/>
                      <a:pt x="93" y="414"/>
                    </a:cubicBezTo>
                    <a:cubicBezTo>
                      <a:pt x="93" y="414"/>
                      <a:pt x="97" y="404"/>
                      <a:pt x="81" y="405"/>
                    </a:cubicBezTo>
                    <a:cubicBezTo>
                      <a:pt x="81" y="405"/>
                      <a:pt x="70" y="413"/>
                      <a:pt x="76" y="416"/>
                    </a:cubicBezTo>
                    <a:cubicBezTo>
                      <a:pt x="76" y="416"/>
                      <a:pt x="82" y="427"/>
                      <a:pt x="74" y="431"/>
                    </a:cubicBezTo>
                    <a:cubicBezTo>
                      <a:pt x="74" y="431"/>
                      <a:pt x="67" y="438"/>
                      <a:pt x="63" y="431"/>
                    </a:cubicBezTo>
                    <a:cubicBezTo>
                      <a:pt x="53" y="427"/>
                      <a:pt x="53" y="427"/>
                      <a:pt x="53" y="427"/>
                    </a:cubicBezTo>
                    <a:cubicBezTo>
                      <a:pt x="30" y="425"/>
                      <a:pt x="30" y="425"/>
                      <a:pt x="30" y="425"/>
                    </a:cubicBezTo>
                    <a:cubicBezTo>
                      <a:pt x="30" y="425"/>
                      <a:pt x="20" y="433"/>
                      <a:pt x="15" y="427"/>
                    </a:cubicBezTo>
                    <a:cubicBezTo>
                      <a:pt x="15" y="427"/>
                      <a:pt x="0" y="427"/>
                      <a:pt x="6" y="414"/>
                    </a:cubicBezTo>
                    <a:cubicBezTo>
                      <a:pt x="6" y="414"/>
                      <a:pt x="2" y="404"/>
                      <a:pt x="18" y="403"/>
                    </a:cubicBezTo>
                    <a:cubicBezTo>
                      <a:pt x="18" y="403"/>
                      <a:pt x="25" y="398"/>
                      <a:pt x="26" y="402"/>
                    </a:cubicBezTo>
                    <a:lnTo>
                      <a:pt x="32" y="40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3" name="Freeform 502">
                <a:extLst>
                  <a:ext uri="{FF2B5EF4-FFF2-40B4-BE49-F238E27FC236}">
                    <a16:creationId xmlns:a16="http://schemas.microsoft.com/office/drawing/2014/main" id="{1070D48B-98FA-46DB-89EC-CFE38102CAA0}"/>
                  </a:ext>
                </a:extLst>
              </p:cNvPr>
              <p:cNvSpPr>
                <a:spLocks/>
              </p:cNvSpPr>
              <p:nvPr/>
            </p:nvSpPr>
            <p:spPr bwMode="auto">
              <a:xfrm>
                <a:off x="6092" y="2182"/>
                <a:ext cx="4" cy="4"/>
              </a:xfrm>
              <a:custGeom>
                <a:avLst/>
                <a:gdLst>
                  <a:gd name="T0" fmla="*/ 4 w 10"/>
                  <a:gd name="T1" fmla="*/ 5 h 14"/>
                  <a:gd name="T2" fmla="*/ 10 w 10"/>
                  <a:gd name="T3" fmla="*/ 10 h 14"/>
                  <a:gd name="T4" fmla="*/ 4 w 10"/>
                  <a:gd name="T5" fmla="*/ 5 h 14"/>
                </a:gdLst>
                <a:ahLst/>
                <a:cxnLst>
                  <a:cxn ang="0">
                    <a:pos x="T0" y="T1"/>
                  </a:cxn>
                  <a:cxn ang="0">
                    <a:pos x="T2" y="T3"/>
                  </a:cxn>
                  <a:cxn ang="0">
                    <a:pos x="T4" y="T5"/>
                  </a:cxn>
                </a:cxnLst>
                <a:rect l="0" t="0" r="r" b="b"/>
                <a:pathLst>
                  <a:path w="10" h="14">
                    <a:moveTo>
                      <a:pt x="4" y="5"/>
                    </a:moveTo>
                    <a:cubicBezTo>
                      <a:pt x="4" y="5"/>
                      <a:pt x="9" y="0"/>
                      <a:pt x="10" y="10"/>
                    </a:cubicBezTo>
                    <a:cubicBezTo>
                      <a:pt x="10" y="10"/>
                      <a:pt x="0" y="14"/>
                      <a:pt x="4"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4" name="Freeform 503">
                <a:extLst>
                  <a:ext uri="{FF2B5EF4-FFF2-40B4-BE49-F238E27FC236}">
                    <a16:creationId xmlns:a16="http://schemas.microsoft.com/office/drawing/2014/main" id="{3671E6B3-7FB5-491B-AE91-77CDA43C1371}"/>
                  </a:ext>
                </a:extLst>
              </p:cNvPr>
              <p:cNvSpPr>
                <a:spLocks/>
              </p:cNvSpPr>
              <p:nvPr/>
            </p:nvSpPr>
            <p:spPr bwMode="auto">
              <a:xfrm>
                <a:off x="6063" y="2123"/>
                <a:ext cx="7" cy="6"/>
              </a:xfrm>
              <a:custGeom>
                <a:avLst/>
                <a:gdLst>
                  <a:gd name="T0" fmla="*/ 16 w 23"/>
                  <a:gd name="T1" fmla="*/ 0 h 19"/>
                  <a:gd name="T2" fmla="*/ 18 w 23"/>
                  <a:gd name="T3" fmla="*/ 19 h 19"/>
                  <a:gd name="T4" fmla="*/ 12 w 23"/>
                  <a:gd name="T5" fmla="*/ 17 h 19"/>
                  <a:gd name="T6" fmla="*/ 16 w 23"/>
                  <a:gd name="T7" fmla="*/ 0 h 19"/>
                </a:gdLst>
                <a:ahLst/>
                <a:cxnLst>
                  <a:cxn ang="0">
                    <a:pos x="T0" y="T1"/>
                  </a:cxn>
                  <a:cxn ang="0">
                    <a:pos x="T2" y="T3"/>
                  </a:cxn>
                  <a:cxn ang="0">
                    <a:pos x="T4" y="T5"/>
                  </a:cxn>
                  <a:cxn ang="0">
                    <a:pos x="T6" y="T7"/>
                  </a:cxn>
                </a:cxnLst>
                <a:rect l="0" t="0" r="r" b="b"/>
                <a:pathLst>
                  <a:path w="23" h="19">
                    <a:moveTo>
                      <a:pt x="16" y="0"/>
                    </a:moveTo>
                    <a:cubicBezTo>
                      <a:pt x="16" y="0"/>
                      <a:pt x="23" y="6"/>
                      <a:pt x="18" y="19"/>
                    </a:cubicBezTo>
                    <a:cubicBezTo>
                      <a:pt x="12" y="17"/>
                      <a:pt x="12" y="17"/>
                      <a:pt x="12" y="17"/>
                    </a:cubicBezTo>
                    <a:cubicBezTo>
                      <a:pt x="12" y="17"/>
                      <a:pt x="0" y="6"/>
                      <a:pt x="1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5" name="Freeform 504">
                <a:extLst>
                  <a:ext uri="{FF2B5EF4-FFF2-40B4-BE49-F238E27FC236}">
                    <a16:creationId xmlns:a16="http://schemas.microsoft.com/office/drawing/2014/main" id="{772AC835-9225-4986-890B-C0EBB083303E}"/>
                  </a:ext>
                </a:extLst>
              </p:cNvPr>
              <p:cNvSpPr>
                <a:spLocks/>
              </p:cNvSpPr>
              <p:nvPr/>
            </p:nvSpPr>
            <p:spPr bwMode="auto">
              <a:xfrm>
                <a:off x="6116" y="1991"/>
                <a:ext cx="4" cy="3"/>
              </a:xfrm>
              <a:custGeom>
                <a:avLst/>
                <a:gdLst>
                  <a:gd name="T0" fmla="*/ 3 w 13"/>
                  <a:gd name="T1" fmla="*/ 5 h 8"/>
                  <a:gd name="T2" fmla="*/ 9 w 13"/>
                  <a:gd name="T3" fmla="*/ 0 h 8"/>
                  <a:gd name="T4" fmla="*/ 3 w 13"/>
                  <a:gd name="T5" fmla="*/ 5 h 8"/>
                </a:gdLst>
                <a:ahLst/>
                <a:cxnLst>
                  <a:cxn ang="0">
                    <a:pos x="T0" y="T1"/>
                  </a:cxn>
                  <a:cxn ang="0">
                    <a:pos x="T2" y="T3"/>
                  </a:cxn>
                  <a:cxn ang="0">
                    <a:pos x="T4" y="T5"/>
                  </a:cxn>
                </a:cxnLst>
                <a:rect l="0" t="0" r="r" b="b"/>
                <a:pathLst>
                  <a:path w="13" h="8">
                    <a:moveTo>
                      <a:pt x="3" y="5"/>
                    </a:moveTo>
                    <a:cubicBezTo>
                      <a:pt x="3" y="5"/>
                      <a:pt x="0" y="0"/>
                      <a:pt x="9" y="0"/>
                    </a:cubicBezTo>
                    <a:cubicBezTo>
                      <a:pt x="9" y="0"/>
                      <a:pt x="13" y="8"/>
                      <a:pt x="3"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6" name="Freeform 505">
                <a:extLst>
                  <a:ext uri="{FF2B5EF4-FFF2-40B4-BE49-F238E27FC236}">
                    <a16:creationId xmlns:a16="http://schemas.microsoft.com/office/drawing/2014/main" id="{39CED537-7952-49A3-9E81-555E0E579B49}"/>
                  </a:ext>
                </a:extLst>
              </p:cNvPr>
              <p:cNvSpPr>
                <a:spLocks/>
              </p:cNvSpPr>
              <p:nvPr/>
            </p:nvSpPr>
            <p:spPr bwMode="auto">
              <a:xfrm>
                <a:off x="6091" y="1985"/>
                <a:ext cx="105" cy="77"/>
              </a:xfrm>
              <a:custGeom>
                <a:avLst/>
                <a:gdLst>
                  <a:gd name="T0" fmla="*/ 65 w 321"/>
                  <a:gd name="T1" fmla="*/ 174 h 236"/>
                  <a:gd name="T2" fmla="*/ 48 w 321"/>
                  <a:gd name="T3" fmla="*/ 169 h 236"/>
                  <a:gd name="T4" fmla="*/ 38 w 321"/>
                  <a:gd name="T5" fmla="*/ 171 h 236"/>
                  <a:gd name="T6" fmla="*/ 34 w 321"/>
                  <a:gd name="T7" fmla="*/ 189 h 236"/>
                  <a:gd name="T8" fmla="*/ 43 w 321"/>
                  <a:gd name="T9" fmla="*/ 195 h 236"/>
                  <a:gd name="T10" fmla="*/ 64 w 321"/>
                  <a:gd name="T11" fmla="*/ 202 h 236"/>
                  <a:gd name="T12" fmla="*/ 78 w 321"/>
                  <a:gd name="T13" fmla="*/ 218 h 236"/>
                  <a:gd name="T14" fmla="*/ 64 w 321"/>
                  <a:gd name="T15" fmla="*/ 215 h 236"/>
                  <a:gd name="T16" fmla="*/ 47 w 321"/>
                  <a:gd name="T17" fmla="*/ 218 h 236"/>
                  <a:gd name="T18" fmla="*/ 39 w 321"/>
                  <a:gd name="T19" fmla="*/ 229 h 236"/>
                  <a:gd name="T20" fmla="*/ 28 w 321"/>
                  <a:gd name="T21" fmla="*/ 235 h 236"/>
                  <a:gd name="T22" fmla="*/ 21 w 321"/>
                  <a:gd name="T23" fmla="*/ 223 h 236"/>
                  <a:gd name="T24" fmla="*/ 26 w 321"/>
                  <a:gd name="T25" fmla="*/ 214 h 236"/>
                  <a:gd name="T26" fmla="*/ 27 w 321"/>
                  <a:gd name="T27" fmla="*/ 202 h 236"/>
                  <a:gd name="T28" fmla="*/ 13 w 321"/>
                  <a:gd name="T29" fmla="*/ 191 h 236"/>
                  <a:gd name="T30" fmla="*/ 12 w 321"/>
                  <a:gd name="T31" fmla="*/ 176 h 236"/>
                  <a:gd name="T32" fmla="*/ 27 w 321"/>
                  <a:gd name="T33" fmla="*/ 160 h 236"/>
                  <a:gd name="T34" fmla="*/ 52 w 321"/>
                  <a:gd name="T35" fmla="*/ 149 h 236"/>
                  <a:gd name="T36" fmla="*/ 46 w 321"/>
                  <a:gd name="T37" fmla="*/ 141 h 236"/>
                  <a:gd name="T38" fmla="*/ 39 w 321"/>
                  <a:gd name="T39" fmla="*/ 126 h 236"/>
                  <a:gd name="T40" fmla="*/ 76 w 321"/>
                  <a:gd name="T41" fmla="*/ 141 h 236"/>
                  <a:gd name="T42" fmla="*/ 91 w 321"/>
                  <a:gd name="T43" fmla="*/ 139 h 236"/>
                  <a:gd name="T44" fmla="*/ 99 w 321"/>
                  <a:gd name="T45" fmla="*/ 130 h 236"/>
                  <a:gd name="T46" fmla="*/ 98 w 321"/>
                  <a:gd name="T47" fmla="*/ 121 h 236"/>
                  <a:gd name="T48" fmla="*/ 103 w 321"/>
                  <a:gd name="T49" fmla="*/ 99 h 236"/>
                  <a:gd name="T50" fmla="*/ 109 w 321"/>
                  <a:gd name="T51" fmla="*/ 94 h 236"/>
                  <a:gd name="T52" fmla="*/ 112 w 321"/>
                  <a:gd name="T53" fmla="*/ 70 h 236"/>
                  <a:gd name="T54" fmla="*/ 117 w 321"/>
                  <a:gd name="T55" fmla="*/ 65 h 236"/>
                  <a:gd name="T56" fmla="*/ 118 w 321"/>
                  <a:gd name="T57" fmla="*/ 43 h 236"/>
                  <a:gd name="T58" fmla="*/ 112 w 321"/>
                  <a:gd name="T59" fmla="*/ 32 h 236"/>
                  <a:gd name="T60" fmla="*/ 108 w 321"/>
                  <a:gd name="T61" fmla="*/ 15 h 236"/>
                  <a:gd name="T62" fmla="*/ 116 w 321"/>
                  <a:gd name="T63" fmla="*/ 11 h 236"/>
                  <a:gd name="T64" fmla="*/ 129 w 321"/>
                  <a:gd name="T65" fmla="*/ 9 h 236"/>
                  <a:gd name="T66" fmla="*/ 175 w 321"/>
                  <a:gd name="T67" fmla="*/ 56 h 236"/>
                  <a:gd name="T68" fmla="*/ 201 w 321"/>
                  <a:gd name="T69" fmla="*/ 72 h 236"/>
                  <a:gd name="T70" fmla="*/ 267 w 321"/>
                  <a:gd name="T71" fmla="*/ 97 h 236"/>
                  <a:gd name="T72" fmla="*/ 277 w 321"/>
                  <a:gd name="T73" fmla="*/ 95 h 236"/>
                  <a:gd name="T74" fmla="*/ 308 w 321"/>
                  <a:gd name="T75" fmla="*/ 73 h 236"/>
                  <a:gd name="T76" fmla="*/ 288 w 321"/>
                  <a:gd name="T77" fmla="*/ 104 h 236"/>
                  <a:gd name="T78" fmla="*/ 295 w 321"/>
                  <a:gd name="T79" fmla="*/ 111 h 236"/>
                  <a:gd name="T80" fmla="*/ 304 w 321"/>
                  <a:gd name="T81" fmla="*/ 126 h 236"/>
                  <a:gd name="T82" fmla="*/ 305 w 321"/>
                  <a:gd name="T83" fmla="*/ 135 h 236"/>
                  <a:gd name="T84" fmla="*/ 295 w 321"/>
                  <a:gd name="T85" fmla="*/ 140 h 236"/>
                  <a:gd name="T86" fmla="*/ 284 w 321"/>
                  <a:gd name="T87" fmla="*/ 145 h 236"/>
                  <a:gd name="T88" fmla="*/ 271 w 321"/>
                  <a:gd name="T89" fmla="*/ 147 h 236"/>
                  <a:gd name="T90" fmla="*/ 237 w 321"/>
                  <a:gd name="T91" fmla="*/ 152 h 236"/>
                  <a:gd name="T92" fmla="*/ 223 w 321"/>
                  <a:gd name="T93" fmla="*/ 153 h 236"/>
                  <a:gd name="T94" fmla="*/ 199 w 321"/>
                  <a:gd name="T95" fmla="*/ 180 h 236"/>
                  <a:gd name="T96" fmla="*/ 196 w 321"/>
                  <a:gd name="T97" fmla="*/ 185 h 236"/>
                  <a:gd name="T98" fmla="*/ 190 w 321"/>
                  <a:gd name="T99" fmla="*/ 204 h 236"/>
                  <a:gd name="T100" fmla="*/ 121 w 321"/>
                  <a:gd name="T101" fmla="*/ 167 h 236"/>
                  <a:gd name="T102" fmla="*/ 87 w 321"/>
                  <a:gd name="T103" fmla="*/ 167 h 236"/>
                  <a:gd name="T104" fmla="*/ 77 w 321"/>
                  <a:gd name="T105" fmla="*/ 176 h 236"/>
                  <a:gd name="T106" fmla="*/ 65 w 321"/>
                  <a:gd name="T107" fmla="*/ 174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21" h="236">
                    <a:moveTo>
                      <a:pt x="65" y="174"/>
                    </a:moveTo>
                    <a:cubicBezTo>
                      <a:pt x="65" y="174"/>
                      <a:pt x="52" y="163"/>
                      <a:pt x="48" y="169"/>
                    </a:cubicBezTo>
                    <a:cubicBezTo>
                      <a:pt x="48" y="169"/>
                      <a:pt x="40" y="172"/>
                      <a:pt x="38" y="171"/>
                    </a:cubicBezTo>
                    <a:cubicBezTo>
                      <a:pt x="38" y="171"/>
                      <a:pt x="27" y="173"/>
                      <a:pt x="34" y="189"/>
                    </a:cubicBezTo>
                    <a:cubicBezTo>
                      <a:pt x="34" y="189"/>
                      <a:pt x="43" y="190"/>
                      <a:pt x="43" y="195"/>
                    </a:cubicBezTo>
                    <a:cubicBezTo>
                      <a:pt x="43" y="195"/>
                      <a:pt x="62" y="192"/>
                      <a:pt x="64" y="202"/>
                    </a:cubicBezTo>
                    <a:cubicBezTo>
                      <a:pt x="64" y="202"/>
                      <a:pt x="85" y="212"/>
                      <a:pt x="78" y="218"/>
                    </a:cubicBezTo>
                    <a:cubicBezTo>
                      <a:pt x="78" y="218"/>
                      <a:pt x="66" y="223"/>
                      <a:pt x="64" y="215"/>
                    </a:cubicBezTo>
                    <a:cubicBezTo>
                      <a:pt x="47" y="218"/>
                      <a:pt x="47" y="218"/>
                      <a:pt x="47" y="218"/>
                    </a:cubicBezTo>
                    <a:cubicBezTo>
                      <a:pt x="47" y="218"/>
                      <a:pt x="39" y="218"/>
                      <a:pt x="39" y="229"/>
                    </a:cubicBezTo>
                    <a:cubicBezTo>
                      <a:pt x="39" y="229"/>
                      <a:pt x="32" y="236"/>
                      <a:pt x="28" y="235"/>
                    </a:cubicBezTo>
                    <a:cubicBezTo>
                      <a:pt x="28" y="235"/>
                      <a:pt x="10" y="226"/>
                      <a:pt x="21" y="223"/>
                    </a:cubicBezTo>
                    <a:cubicBezTo>
                      <a:pt x="21" y="223"/>
                      <a:pt x="19" y="214"/>
                      <a:pt x="26" y="214"/>
                    </a:cubicBezTo>
                    <a:cubicBezTo>
                      <a:pt x="27" y="202"/>
                      <a:pt x="27" y="202"/>
                      <a:pt x="27" y="202"/>
                    </a:cubicBezTo>
                    <a:cubicBezTo>
                      <a:pt x="27" y="202"/>
                      <a:pt x="16" y="196"/>
                      <a:pt x="13" y="191"/>
                    </a:cubicBezTo>
                    <a:cubicBezTo>
                      <a:pt x="13" y="191"/>
                      <a:pt x="0" y="183"/>
                      <a:pt x="12" y="176"/>
                    </a:cubicBezTo>
                    <a:cubicBezTo>
                      <a:pt x="12" y="176"/>
                      <a:pt x="7" y="163"/>
                      <a:pt x="27" y="160"/>
                    </a:cubicBezTo>
                    <a:cubicBezTo>
                      <a:pt x="27" y="160"/>
                      <a:pt x="41" y="150"/>
                      <a:pt x="52" y="149"/>
                    </a:cubicBezTo>
                    <a:cubicBezTo>
                      <a:pt x="52" y="149"/>
                      <a:pt x="54" y="144"/>
                      <a:pt x="46" y="141"/>
                    </a:cubicBezTo>
                    <a:cubicBezTo>
                      <a:pt x="46" y="141"/>
                      <a:pt x="31" y="130"/>
                      <a:pt x="39" y="126"/>
                    </a:cubicBezTo>
                    <a:cubicBezTo>
                      <a:pt x="39" y="126"/>
                      <a:pt x="35" y="119"/>
                      <a:pt x="76" y="141"/>
                    </a:cubicBezTo>
                    <a:cubicBezTo>
                      <a:pt x="91" y="139"/>
                      <a:pt x="91" y="139"/>
                      <a:pt x="91" y="139"/>
                    </a:cubicBezTo>
                    <a:cubicBezTo>
                      <a:pt x="91" y="139"/>
                      <a:pt x="94" y="130"/>
                      <a:pt x="99" y="130"/>
                    </a:cubicBezTo>
                    <a:cubicBezTo>
                      <a:pt x="99" y="130"/>
                      <a:pt x="104" y="124"/>
                      <a:pt x="98" y="121"/>
                    </a:cubicBezTo>
                    <a:cubicBezTo>
                      <a:pt x="98" y="121"/>
                      <a:pt x="86" y="108"/>
                      <a:pt x="103" y="99"/>
                    </a:cubicBezTo>
                    <a:cubicBezTo>
                      <a:pt x="109" y="94"/>
                      <a:pt x="109" y="94"/>
                      <a:pt x="109" y="94"/>
                    </a:cubicBezTo>
                    <a:cubicBezTo>
                      <a:pt x="109" y="94"/>
                      <a:pt x="107" y="73"/>
                      <a:pt x="112" y="70"/>
                    </a:cubicBezTo>
                    <a:cubicBezTo>
                      <a:pt x="112" y="70"/>
                      <a:pt x="113" y="65"/>
                      <a:pt x="117" y="65"/>
                    </a:cubicBezTo>
                    <a:cubicBezTo>
                      <a:pt x="118" y="43"/>
                      <a:pt x="118" y="43"/>
                      <a:pt x="118" y="43"/>
                    </a:cubicBezTo>
                    <a:cubicBezTo>
                      <a:pt x="118" y="43"/>
                      <a:pt x="111" y="39"/>
                      <a:pt x="112" y="32"/>
                    </a:cubicBezTo>
                    <a:cubicBezTo>
                      <a:pt x="112" y="32"/>
                      <a:pt x="104" y="30"/>
                      <a:pt x="108" y="15"/>
                    </a:cubicBezTo>
                    <a:cubicBezTo>
                      <a:pt x="108" y="15"/>
                      <a:pt x="110" y="9"/>
                      <a:pt x="116" y="11"/>
                    </a:cubicBezTo>
                    <a:cubicBezTo>
                      <a:pt x="116" y="11"/>
                      <a:pt x="116" y="0"/>
                      <a:pt x="129" y="9"/>
                    </a:cubicBezTo>
                    <a:cubicBezTo>
                      <a:pt x="129" y="9"/>
                      <a:pt x="145" y="19"/>
                      <a:pt x="175" y="56"/>
                    </a:cubicBezTo>
                    <a:cubicBezTo>
                      <a:pt x="175" y="56"/>
                      <a:pt x="195" y="63"/>
                      <a:pt x="201" y="72"/>
                    </a:cubicBezTo>
                    <a:cubicBezTo>
                      <a:pt x="201" y="72"/>
                      <a:pt x="256" y="89"/>
                      <a:pt x="267" y="97"/>
                    </a:cubicBezTo>
                    <a:cubicBezTo>
                      <a:pt x="277" y="95"/>
                      <a:pt x="277" y="95"/>
                      <a:pt x="277" y="95"/>
                    </a:cubicBezTo>
                    <a:cubicBezTo>
                      <a:pt x="277" y="95"/>
                      <a:pt x="297" y="70"/>
                      <a:pt x="308" y="73"/>
                    </a:cubicBezTo>
                    <a:cubicBezTo>
                      <a:pt x="308" y="73"/>
                      <a:pt x="314" y="70"/>
                      <a:pt x="288" y="104"/>
                    </a:cubicBezTo>
                    <a:cubicBezTo>
                      <a:pt x="295" y="111"/>
                      <a:pt x="295" y="111"/>
                      <a:pt x="295" y="111"/>
                    </a:cubicBezTo>
                    <a:cubicBezTo>
                      <a:pt x="295" y="111"/>
                      <a:pt x="304" y="118"/>
                      <a:pt x="304" y="126"/>
                    </a:cubicBezTo>
                    <a:cubicBezTo>
                      <a:pt x="304" y="126"/>
                      <a:pt x="321" y="133"/>
                      <a:pt x="305" y="135"/>
                    </a:cubicBezTo>
                    <a:cubicBezTo>
                      <a:pt x="295" y="140"/>
                      <a:pt x="295" y="140"/>
                      <a:pt x="295" y="140"/>
                    </a:cubicBezTo>
                    <a:cubicBezTo>
                      <a:pt x="295" y="140"/>
                      <a:pt x="288" y="155"/>
                      <a:pt x="284" y="145"/>
                    </a:cubicBezTo>
                    <a:cubicBezTo>
                      <a:pt x="284" y="145"/>
                      <a:pt x="275" y="144"/>
                      <a:pt x="271" y="147"/>
                    </a:cubicBezTo>
                    <a:cubicBezTo>
                      <a:pt x="271" y="147"/>
                      <a:pt x="263" y="151"/>
                      <a:pt x="237" y="152"/>
                    </a:cubicBezTo>
                    <a:cubicBezTo>
                      <a:pt x="223" y="153"/>
                      <a:pt x="223" y="153"/>
                      <a:pt x="223" y="153"/>
                    </a:cubicBezTo>
                    <a:cubicBezTo>
                      <a:pt x="223" y="153"/>
                      <a:pt x="200" y="170"/>
                      <a:pt x="199" y="180"/>
                    </a:cubicBezTo>
                    <a:cubicBezTo>
                      <a:pt x="196" y="185"/>
                      <a:pt x="196" y="185"/>
                      <a:pt x="196" y="185"/>
                    </a:cubicBezTo>
                    <a:cubicBezTo>
                      <a:pt x="196" y="185"/>
                      <a:pt x="197" y="212"/>
                      <a:pt x="190" y="204"/>
                    </a:cubicBezTo>
                    <a:cubicBezTo>
                      <a:pt x="190" y="204"/>
                      <a:pt x="141" y="184"/>
                      <a:pt x="121" y="167"/>
                    </a:cubicBezTo>
                    <a:cubicBezTo>
                      <a:pt x="87" y="167"/>
                      <a:pt x="87" y="167"/>
                      <a:pt x="87" y="167"/>
                    </a:cubicBezTo>
                    <a:cubicBezTo>
                      <a:pt x="87" y="167"/>
                      <a:pt x="81" y="176"/>
                      <a:pt x="77" y="176"/>
                    </a:cubicBezTo>
                    <a:cubicBezTo>
                      <a:pt x="77" y="176"/>
                      <a:pt x="67" y="188"/>
                      <a:pt x="65" y="17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7" name="Freeform 506">
                <a:extLst>
                  <a:ext uri="{FF2B5EF4-FFF2-40B4-BE49-F238E27FC236}">
                    <a16:creationId xmlns:a16="http://schemas.microsoft.com/office/drawing/2014/main" id="{7C4CBF50-09C5-4CD6-B080-FC9DF4F250A0}"/>
                  </a:ext>
                </a:extLst>
              </p:cNvPr>
              <p:cNvSpPr>
                <a:spLocks/>
              </p:cNvSpPr>
              <p:nvPr/>
            </p:nvSpPr>
            <p:spPr bwMode="auto">
              <a:xfrm>
                <a:off x="6196" y="2024"/>
                <a:ext cx="4" cy="5"/>
              </a:xfrm>
              <a:custGeom>
                <a:avLst/>
                <a:gdLst>
                  <a:gd name="T0" fmla="*/ 0 w 12"/>
                  <a:gd name="T1" fmla="*/ 8 h 14"/>
                  <a:gd name="T2" fmla="*/ 12 w 12"/>
                  <a:gd name="T3" fmla="*/ 5 h 14"/>
                  <a:gd name="T4" fmla="*/ 0 w 12"/>
                  <a:gd name="T5" fmla="*/ 8 h 14"/>
                </a:gdLst>
                <a:ahLst/>
                <a:cxnLst>
                  <a:cxn ang="0">
                    <a:pos x="T0" y="T1"/>
                  </a:cxn>
                  <a:cxn ang="0">
                    <a:pos x="T2" y="T3"/>
                  </a:cxn>
                  <a:cxn ang="0">
                    <a:pos x="T4" y="T5"/>
                  </a:cxn>
                </a:cxnLst>
                <a:rect l="0" t="0" r="r" b="b"/>
                <a:pathLst>
                  <a:path w="12" h="14">
                    <a:moveTo>
                      <a:pt x="0" y="8"/>
                    </a:moveTo>
                    <a:cubicBezTo>
                      <a:pt x="0" y="8"/>
                      <a:pt x="2" y="0"/>
                      <a:pt x="12" y="5"/>
                    </a:cubicBezTo>
                    <a:cubicBezTo>
                      <a:pt x="12" y="5"/>
                      <a:pt x="10" y="14"/>
                      <a:pt x="0"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8" name="Freeform 507">
                <a:extLst>
                  <a:ext uri="{FF2B5EF4-FFF2-40B4-BE49-F238E27FC236}">
                    <a16:creationId xmlns:a16="http://schemas.microsoft.com/office/drawing/2014/main" id="{7D69DF50-CCD5-46AD-A5BD-350C84BC16D4}"/>
                  </a:ext>
                </a:extLst>
              </p:cNvPr>
              <p:cNvSpPr>
                <a:spLocks/>
              </p:cNvSpPr>
              <p:nvPr/>
            </p:nvSpPr>
            <p:spPr bwMode="auto">
              <a:xfrm>
                <a:off x="6190" y="2013"/>
                <a:ext cx="10" cy="8"/>
              </a:xfrm>
              <a:custGeom>
                <a:avLst/>
                <a:gdLst>
                  <a:gd name="T0" fmla="*/ 8 w 31"/>
                  <a:gd name="T1" fmla="*/ 17 h 23"/>
                  <a:gd name="T2" fmla="*/ 15 w 31"/>
                  <a:gd name="T3" fmla="*/ 8 h 23"/>
                  <a:gd name="T4" fmla="*/ 29 w 31"/>
                  <a:gd name="T5" fmla="*/ 3 h 23"/>
                  <a:gd name="T6" fmla="*/ 16 w 31"/>
                  <a:gd name="T7" fmla="*/ 12 h 23"/>
                  <a:gd name="T8" fmla="*/ 8 w 31"/>
                  <a:gd name="T9" fmla="*/ 17 h 23"/>
                </a:gdLst>
                <a:ahLst/>
                <a:cxnLst>
                  <a:cxn ang="0">
                    <a:pos x="T0" y="T1"/>
                  </a:cxn>
                  <a:cxn ang="0">
                    <a:pos x="T2" y="T3"/>
                  </a:cxn>
                  <a:cxn ang="0">
                    <a:pos x="T4" y="T5"/>
                  </a:cxn>
                  <a:cxn ang="0">
                    <a:pos x="T6" y="T7"/>
                  </a:cxn>
                  <a:cxn ang="0">
                    <a:pos x="T8" y="T9"/>
                  </a:cxn>
                </a:cxnLst>
                <a:rect l="0" t="0" r="r" b="b"/>
                <a:pathLst>
                  <a:path w="31" h="23">
                    <a:moveTo>
                      <a:pt x="8" y="17"/>
                    </a:moveTo>
                    <a:cubicBezTo>
                      <a:pt x="8" y="17"/>
                      <a:pt x="0" y="7"/>
                      <a:pt x="15" y="8"/>
                    </a:cubicBezTo>
                    <a:cubicBezTo>
                      <a:pt x="15" y="8"/>
                      <a:pt x="18" y="0"/>
                      <a:pt x="29" y="3"/>
                    </a:cubicBezTo>
                    <a:cubicBezTo>
                      <a:pt x="29" y="3"/>
                      <a:pt x="31" y="18"/>
                      <a:pt x="16" y="12"/>
                    </a:cubicBezTo>
                    <a:cubicBezTo>
                      <a:pt x="16" y="12"/>
                      <a:pt x="12" y="23"/>
                      <a:pt x="8"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9" name="Freeform 508">
                <a:extLst>
                  <a:ext uri="{FF2B5EF4-FFF2-40B4-BE49-F238E27FC236}">
                    <a16:creationId xmlns:a16="http://schemas.microsoft.com/office/drawing/2014/main" id="{04DFD1D5-8B4C-4459-821D-5EF6DD6B415F}"/>
                  </a:ext>
                </a:extLst>
              </p:cNvPr>
              <p:cNvSpPr>
                <a:spLocks/>
              </p:cNvSpPr>
              <p:nvPr/>
            </p:nvSpPr>
            <p:spPr bwMode="auto">
              <a:xfrm>
                <a:off x="6213" y="2015"/>
                <a:ext cx="9" cy="5"/>
              </a:xfrm>
              <a:custGeom>
                <a:avLst/>
                <a:gdLst>
                  <a:gd name="T0" fmla="*/ 5 w 28"/>
                  <a:gd name="T1" fmla="*/ 15 h 16"/>
                  <a:gd name="T2" fmla="*/ 15 w 28"/>
                  <a:gd name="T3" fmla="*/ 3 h 16"/>
                  <a:gd name="T4" fmla="*/ 20 w 28"/>
                  <a:gd name="T5" fmla="*/ 15 h 16"/>
                  <a:gd name="T6" fmla="*/ 5 w 28"/>
                  <a:gd name="T7" fmla="*/ 15 h 16"/>
                </a:gdLst>
                <a:ahLst/>
                <a:cxnLst>
                  <a:cxn ang="0">
                    <a:pos x="T0" y="T1"/>
                  </a:cxn>
                  <a:cxn ang="0">
                    <a:pos x="T2" y="T3"/>
                  </a:cxn>
                  <a:cxn ang="0">
                    <a:pos x="T4" y="T5"/>
                  </a:cxn>
                  <a:cxn ang="0">
                    <a:pos x="T6" y="T7"/>
                  </a:cxn>
                </a:cxnLst>
                <a:rect l="0" t="0" r="r" b="b"/>
                <a:pathLst>
                  <a:path w="28" h="16">
                    <a:moveTo>
                      <a:pt x="5" y="15"/>
                    </a:moveTo>
                    <a:cubicBezTo>
                      <a:pt x="5" y="15"/>
                      <a:pt x="0" y="8"/>
                      <a:pt x="15" y="3"/>
                    </a:cubicBezTo>
                    <a:cubicBezTo>
                      <a:pt x="15" y="3"/>
                      <a:pt x="28" y="0"/>
                      <a:pt x="20" y="15"/>
                    </a:cubicBezTo>
                    <a:cubicBezTo>
                      <a:pt x="20" y="15"/>
                      <a:pt x="9" y="16"/>
                      <a:pt x="5"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0" name="Freeform 509">
                <a:extLst>
                  <a:ext uri="{FF2B5EF4-FFF2-40B4-BE49-F238E27FC236}">
                    <a16:creationId xmlns:a16="http://schemas.microsoft.com/office/drawing/2014/main" id="{902332EA-8E5B-4369-86F8-3AF9F52D164F}"/>
                  </a:ext>
                </a:extLst>
              </p:cNvPr>
              <p:cNvSpPr>
                <a:spLocks/>
              </p:cNvSpPr>
              <p:nvPr/>
            </p:nvSpPr>
            <p:spPr bwMode="auto">
              <a:xfrm>
                <a:off x="6199" y="2003"/>
                <a:ext cx="13" cy="14"/>
              </a:xfrm>
              <a:custGeom>
                <a:avLst/>
                <a:gdLst>
                  <a:gd name="T0" fmla="*/ 0 w 40"/>
                  <a:gd name="T1" fmla="*/ 23 h 40"/>
                  <a:gd name="T2" fmla="*/ 16 w 40"/>
                  <a:gd name="T3" fmla="*/ 12 h 40"/>
                  <a:gd name="T4" fmla="*/ 40 w 40"/>
                  <a:gd name="T5" fmla="*/ 6 h 40"/>
                  <a:gd name="T6" fmla="*/ 31 w 40"/>
                  <a:gd name="T7" fmla="*/ 14 h 40"/>
                  <a:gd name="T8" fmla="*/ 18 w 40"/>
                  <a:gd name="T9" fmla="*/ 20 h 40"/>
                  <a:gd name="T10" fmla="*/ 0 w 40"/>
                  <a:gd name="T11" fmla="*/ 23 h 40"/>
                </a:gdLst>
                <a:ahLst/>
                <a:cxnLst>
                  <a:cxn ang="0">
                    <a:pos x="T0" y="T1"/>
                  </a:cxn>
                  <a:cxn ang="0">
                    <a:pos x="T2" y="T3"/>
                  </a:cxn>
                  <a:cxn ang="0">
                    <a:pos x="T4" y="T5"/>
                  </a:cxn>
                  <a:cxn ang="0">
                    <a:pos x="T6" y="T7"/>
                  </a:cxn>
                  <a:cxn ang="0">
                    <a:pos x="T8" y="T9"/>
                  </a:cxn>
                  <a:cxn ang="0">
                    <a:pos x="T10" y="T11"/>
                  </a:cxn>
                </a:cxnLst>
                <a:rect l="0" t="0" r="r" b="b"/>
                <a:pathLst>
                  <a:path w="40" h="40">
                    <a:moveTo>
                      <a:pt x="0" y="23"/>
                    </a:moveTo>
                    <a:cubicBezTo>
                      <a:pt x="0" y="23"/>
                      <a:pt x="2" y="12"/>
                      <a:pt x="16" y="12"/>
                    </a:cubicBezTo>
                    <a:cubicBezTo>
                      <a:pt x="16" y="12"/>
                      <a:pt x="12" y="0"/>
                      <a:pt x="40" y="6"/>
                    </a:cubicBezTo>
                    <a:cubicBezTo>
                      <a:pt x="40" y="6"/>
                      <a:pt x="40" y="15"/>
                      <a:pt x="31" y="14"/>
                    </a:cubicBezTo>
                    <a:cubicBezTo>
                      <a:pt x="31" y="14"/>
                      <a:pt x="25" y="21"/>
                      <a:pt x="18" y="20"/>
                    </a:cubicBezTo>
                    <a:cubicBezTo>
                      <a:pt x="18" y="20"/>
                      <a:pt x="2" y="40"/>
                      <a:pt x="0"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1" name="Freeform 510">
                <a:extLst>
                  <a:ext uri="{FF2B5EF4-FFF2-40B4-BE49-F238E27FC236}">
                    <a16:creationId xmlns:a16="http://schemas.microsoft.com/office/drawing/2014/main" id="{5402DD36-7EAC-4692-A984-FE98948996CA}"/>
                  </a:ext>
                </a:extLst>
              </p:cNvPr>
              <p:cNvSpPr>
                <a:spLocks/>
              </p:cNvSpPr>
              <p:nvPr/>
            </p:nvSpPr>
            <p:spPr bwMode="auto">
              <a:xfrm>
                <a:off x="6217" y="1984"/>
                <a:ext cx="37" cy="25"/>
              </a:xfrm>
              <a:custGeom>
                <a:avLst/>
                <a:gdLst>
                  <a:gd name="T0" fmla="*/ 3 w 113"/>
                  <a:gd name="T1" fmla="*/ 69 h 76"/>
                  <a:gd name="T2" fmla="*/ 16 w 113"/>
                  <a:gd name="T3" fmla="*/ 53 h 76"/>
                  <a:gd name="T4" fmla="*/ 68 w 113"/>
                  <a:gd name="T5" fmla="*/ 20 h 76"/>
                  <a:gd name="T6" fmla="*/ 86 w 113"/>
                  <a:gd name="T7" fmla="*/ 18 h 76"/>
                  <a:gd name="T8" fmla="*/ 98 w 113"/>
                  <a:gd name="T9" fmla="*/ 12 h 76"/>
                  <a:gd name="T10" fmla="*/ 108 w 113"/>
                  <a:gd name="T11" fmla="*/ 5 h 76"/>
                  <a:gd name="T12" fmla="*/ 95 w 113"/>
                  <a:gd name="T13" fmla="*/ 20 h 76"/>
                  <a:gd name="T14" fmla="*/ 61 w 113"/>
                  <a:gd name="T15" fmla="*/ 38 h 76"/>
                  <a:gd name="T16" fmla="*/ 45 w 113"/>
                  <a:gd name="T17" fmla="*/ 40 h 76"/>
                  <a:gd name="T18" fmla="*/ 3 w 113"/>
                  <a:gd name="T19" fmla="*/ 69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3" h="76">
                    <a:moveTo>
                      <a:pt x="3" y="69"/>
                    </a:moveTo>
                    <a:cubicBezTo>
                      <a:pt x="3" y="69"/>
                      <a:pt x="0" y="61"/>
                      <a:pt x="16" y="53"/>
                    </a:cubicBezTo>
                    <a:cubicBezTo>
                      <a:pt x="16" y="53"/>
                      <a:pt x="53" y="12"/>
                      <a:pt x="68" y="20"/>
                    </a:cubicBezTo>
                    <a:cubicBezTo>
                      <a:pt x="86" y="18"/>
                      <a:pt x="86" y="18"/>
                      <a:pt x="86" y="18"/>
                    </a:cubicBezTo>
                    <a:cubicBezTo>
                      <a:pt x="98" y="12"/>
                      <a:pt x="98" y="12"/>
                      <a:pt x="98" y="12"/>
                    </a:cubicBezTo>
                    <a:cubicBezTo>
                      <a:pt x="98" y="12"/>
                      <a:pt x="102" y="0"/>
                      <a:pt x="108" y="5"/>
                    </a:cubicBezTo>
                    <a:cubicBezTo>
                      <a:pt x="108" y="5"/>
                      <a:pt x="113" y="22"/>
                      <a:pt x="95" y="20"/>
                    </a:cubicBezTo>
                    <a:cubicBezTo>
                      <a:pt x="95" y="20"/>
                      <a:pt x="67" y="29"/>
                      <a:pt x="61" y="38"/>
                    </a:cubicBezTo>
                    <a:cubicBezTo>
                      <a:pt x="55" y="47"/>
                      <a:pt x="45" y="40"/>
                      <a:pt x="45" y="40"/>
                    </a:cubicBezTo>
                    <a:cubicBezTo>
                      <a:pt x="45" y="40"/>
                      <a:pt x="12" y="76"/>
                      <a:pt x="3" y="6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2" name="Freeform 511">
                <a:extLst>
                  <a:ext uri="{FF2B5EF4-FFF2-40B4-BE49-F238E27FC236}">
                    <a16:creationId xmlns:a16="http://schemas.microsoft.com/office/drawing/2014/main" id="{6B2810A8-4ADF-4AD9-8B1B-DF971848201F}"/>
                  </a:ext>
                </a:extLst>
              </p:cNvPr>
              <p:cNvSpPr>
                <a:spLocks/>
              </p:cNvSpPr>
              <p:nvPr/>
            </p:nvSpPr>
            <p:spPr bwMode="auto">
              <a:xfrm>
                <a:off x="6266" y="1970"/>
                <a:ext cx="17" cy="17"/>
              </a:xfrm>
              <a:custGeom>
                <a:avLst/>
                <a:gdLst>
                  <a:gd name="T0" fmla="*/ 0 w 51"/>
                  <a:gd name="T1" fmla="*/ 42 h 50"/>
                  <a:gd name="T2" fmla="*/ 20 w 51"/>
                  <a:gd name="T3" fmla="*/ 24 h 50"/>
                  <a:gd name="T4" fmla="*/ 47 w 51"/>
                  <a:gd name="T5" fmla="*/ 7 h 50"/>
                  <a:gd name="T6" fmla="*/ 27 w 51"/>
                  <a:gd name="T7" fmla="*/ 29 h 50"/>
                  <a:gd name="T8" fmla="*/ 0 w 51"/>
                  <a:gd name="T9" fmla="*/ 42 h 50"/>
                </a:gdLst>
                <a:ahLst/>
                <a:cxnLst>
                  <a:cxn ang="0">
                    <a:pos x="T0" y="T1"/>
                  </a:cxn>
                  <a:cxn ang="0">
                    <a:pos x="T2" y="T3"/>
                  </a:cxn>
                  <a:cxn ang="0">
                    <a:pos x="T4" y="T5"/>
                  </a:cxn>
                  <a:cxn ang="0">
                    <a:pos x="T6" y="T7"/>
                  </a:cxn>
                  <a:cxn ang="0">
                    <a:pos x="T8" y="T9"/>
                  </a:cxn>
                </a:cxnLst>
                <a:rect l="0" t="0" r="r" b="b"/>
                <a:pathLst>
                  <a:path w="51" h="50">
                    <a:moveTo>
                      <a:pt x="0" y="42"/>
                    </a:moveTo>
                    <a:cubicBezTo>
                      <a:pt x="0" y="42"/>
                      <a:pt x="2" y="26"/>
                      <a:pt x="20" y="24"/>
                    </a:cubicBezTo>
                    <a:cubicBezTo>
                      <a:pt x="20" y="24"/>
                      <a:pt x="35" y="0"/>
                      <a:pt x="47" y="7"/>
                    </a:cubicBezTo>
                    <a:cubicBezTo>
                      <a:pt x="47" y="7"/>
                      <a:pt x="51" y="22"/>
                      <a:pt x="27" y="29"/>
                    </a:cubicBezTo>
                    <a:cubicBezTo>
                      <a:pt x="27" y="29"/>
                      <a:pt x="4" y="50"/>
                      <a:pt x="0" y="4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3" name="Freeform 512">
                <a:extLst>
                  <a:ext uri="{FF2B5EF4-FFF2-40B4-BE49-F238E27FC236}">
                    <a16:creationId xmlns:a16="http://schemas.microsoft.com/office/drawing/2014/main" id="{1D2C68FD-87BC-48EA-8B17-9D60020C17A6}"/>
                  </a:ext>
                </a:extLst>
              </p:cNvPr>
              <p:cNvSpPr>
                <a:spLocks/>
              </p:cNvSpPr>
              <p:nvPr/>
            </p:nvSpPr>
            <p:spPr bwMode="auto">
              <a:xfrm>
                <a:off x="6125" y="1818"/>
                <a:ext cx="50" cy="160"/>
              </a:xfrm>
              <a:custGeom>
                <a:avLst/>
                <a:gdLst>
                  <a:gd name="T0" fmla="*/ 115 w 153"/>
                  <a:gd name="T1" fmla="*/ 294 h 486"/>
                  <a:gd name="T2" fmla="*/ 91 w 153"/>
                  <a:gd name="T3" fmla="*/ 294 h 486"/>
                  <a:gd name="T4" fmla="*/ 80 w 153"/>
                  <a:gd name="T5" fmla="*/ 302 h 486"/>
                  <a:gd name="T6" fmla="*/ 75 w 153"/>
                  <a:gd name="T7" fmla="*/ 315 h 486"/>
                  <a:gd name="T8" fmla="*/ 53 w 153"/>
                  <a:gd name="T9" fmla="*/ 364 h 486"/>
                  <a:gd name="T10" fmla="*/ 52 w 153"/>
                  <a:gd name="T11" fmla="*/ 387 h 486"/>
                  <a:gd name="T12" fmla="*/ 78 w 153"/>
                  <a:gd name="T13" fmla="*/ 425 h 486"/>
                  <a:gd name="T14" fmla="*/ 84 w 153"/>
                  <a:gd name="T15" fmla="*/ 438 h 486"/>
                  <a:gd name="T16" fmla="*/ 94 w 153"/>
                  <a:gd name="T17" fmla="*/ 441 h 486"/>
                  <a:gd name="T18" fmla="*/ 105 w 153"/>
                  <a:gd name="T19" fmla="*/ 443 h 486"/>
                  <a:gd name="T20" fmla="*/ 101 w 153"/>
                  <a:gd name="T21" fmla="*/ 472 h 486"/>
                  <a:gd name="T22" fmla="*/ 96 w 153"/>
                  <a:gd name="T23" fmla="*/ 454 h 486"/>
                  <a:gd name="T24" fmla="*/ 90 w 153"/>
                  <a:gd name="T25" fmla="*/ 446 h 486"/>
                  <a:gd name="T26" fmla="*/ 63 w 153"/>
                  <a:gd name="T27" fmla="*/ 441 h 486"/>
                  <a:gd name="T28" fmla="*/ 48 w 153"/>
                  <a:gd name="T29" fmla="*/ 441 h 486"/>
                  <a:gd name="T30" fmla="*/ 24 w 153"/>
                  <a:gd name="T31" fmla="*/ 486 h 486"/>
                  <a:gd name="T32" fmla="*/ 22 w 153"/>
                  <a:gd name="T33" fmla="*/ 472 h 486"/>
                  <a:gd name="T34" fmla="*/ 18 w 153"/>
                  <a:gd name="T35" fmla="*/ 458 h 486"/>
                  <a:gd name="T36" fmla="*/ 16 w 153"/>
                  <a:gd name="T37" fmla="*/ 444 h 486"/>
                  <a:gd name="T38" fmla="*/ 30 w 153"/>
                  <a:gd name="T39" fmla="*/ 424 h 486"/>
                  <a:gd name="T40" fmla="*/ 28 w 153"/>
                  <a:gd name="T41" fmla="*/ 409 h 486"/>
                  <a:gd name="T42" fmla="*/ 38 w 153"/>
                  <a:gd name="T43" fmla="*/ 370 h 486"/>
                  <a:gd name="T44" fmla="*/ 36 w 153"/>
                  <a:gd name="T45" fmla="*/ 365 h 486"/>
                  <a:gd name="T46" fmla="*/ 30 w 153"/>
                  <a:gd name="T47" fmla="*/ 347 h 486"/>
                  <a:gd name="T48" fmla="*/ 23 w 153"/>
                  <a:gd name="T49" fmla="*/ 339 h 486"/>
                  <a:gd name="T50" fmla="*/ 24 w 153"/>
                  <a:gd name="T51" fmla="*/ 320 h 486"/>
                  <a:gd name="T52" fmla="*/ 27 w 153"/>
                  <a:gd name="T53" fmla="*/ 315 h 486"/>
                  <a:gd name="T54" fmla="*/ 33 w 153"/>
                  <a:gd name="T55" fmla="*/ 291 h 486"/>
                  <a:gd name="T56" fmla="*/ 33 w 153"/>
                  <a:gd name="T57" fmla="*/ 230 h 486"/>
                  <a:gd name="T58" fmla="*/ 30 w 153"/>
                  <a:gd name="T59" fmla="*/ 213 h 486"/>
                  <a:gd name="T60" fmla="*/ 43 w 153"/>
                  <a:gd name="T61" fmla="*/ 198 h 486"/>
                  <a:gd name="T62" fmla="*/ 24 w 153"/>
                  <a:gd name="T63" fmla="*/ 166 h 486"/>
                  <a:gd name="T64" fmla="*/ 12 w 153"/>
                  <a:gd name="T65" fmla="*/ 150 h 486"/>
                  <a:gd name="T66" fmla="*/ 7 w 153"/>
                  <a:gd name="T67" fmla="*/ 135 h 486"/>
                  <a:gd name="T68" fmla="*/ 18 w 153"/>
                  <a:gd name="T69" fmla="*/ 110 h 486"/>
                  <a:gd name="T70" fmla="*/ 19 w 153"/>
                  <a:gd name="T71" fmla="*/ 91 h 486"/>
                  <a:gd name="T72" fmla="*/ 18 w 153"/>
                  <a:gd name="T73" fmla="*/ 80 h 486"/>
                  <a:gd name="T74" fmla="*/ 17 w 153"/>
                  <a:gd name="T75" fmla="*/ 65 h 486"/>
                  <a:gd name="T76" fmla="*/ 30 w 153"/>
                  <a:gd name="T77" fmla="*/ 57 h 486"/>
                  <a:gd name="T78" fmla="*/ 36 w 153"/>
                  <a:gd name="T79" fmla="*/ 62 h 486"/>
                  <a:gd name="T80" fmla="*/ 52 w 153"/>
                  <a:gd name="T81" fmla="*/ 63 h 486"/>
                  <a:gd name="T82" fmla="*/ 68 w 153"/>
                  <a:gd name="T83" fmla="*/ 48 h 486"/>
                  <a:gd name="T84" fmla="*/ 67 w 153"/>
                  <a:gd name="T85" fmla="*/ 40 h 486"/>
                  <a:gd name="T86" fmla="*/ 45 w 153"/>
                  <a:gd name="T87" fmla="*/ 19 h 486"/>
                  <a:gd name="T88" fmla="*/ 57 w 153"/>
                  <a:gd name="T89" fmla="*/ 14 h 486"/>
                  <a:gd name="T90" fmla="*/ 73 w 153"/>
                  <a:gd name="T91" fmla="*/ 17 h 486"/>
                  <a:gd name="T92" fmla="*/ 73 w 153"/>
                  <a:gd name="T93" fmla="*/ 30 h 486"/>
                  <a:gd name="T94" fmla="*/ 74 w 153"/>
                  <a:gd name="T95" fmla="*/ 46 h 486"/>
                  <a:gd name="T96" fmla="*/ 95 w 153"/>
                  <a:gd name="T97" fmla="*/ 95 h 486"/>
                  <a:gd name="T98" fmla="*/ 81 w 153"/>
                  <a:gd name="T99" fmla="*/ 118 h 486"/>
                  <a:gd name="T100" fmla="*/ 83 w 153"/>
                  <a:gd name="T101" fmla="*/ 147 h 486"/>
                  <a:gd name="T102" fmla="*/ 86 w 153"/>
                  <a:gd name="T103" fmla="*/ 167 h 486"/>
                  <a:gd name="T104" fmla="*/ 102 w 153"/>
                  <a:gd name="T105" fmla="*/ 168 h 486"/>
                  <a:gd name="T106" fmla="*/ 97 w 153"/>
                  <a:gd name="T107" fmla="*/ 180 h 486"/>
                  <a:gd name="T108" fmla="*/ 115 w 153"/>
                  <a:gd name="T109" fmla="*/ 228 h 486"/>
                  <a:gd name="T110" fmla="*/ 117 w 153"/>
                  <a:gd name="T111" fmla="*/ 241 h 486"/>
                  <a:gd name="T112" fmla="*/ 143 w 153"/>
                  <a:gd name="T113" fmla="*/ 285 h 486"/>
                  <a:gd name="T114" fmla="*/ 132 w 153"/>
                  <a:gd name="T115" fmla="*/ 297 h 486"/>
                  <a:gd name="T116" fmla="*/ 115 w 153"/>
                  <a:gd name="T117" fmla="*/ 294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53" h="486">
                    <a:moveTo>
                      <a:pt x="115" y="294"/>
                    </a:moveTo>
                    <a:cubicBezTo>
                      <a:pt x="115" y="294"/>
                      <a:pt x="100" y="289"/>
                      <a:pt x="91" y="294"/>
                    </a:cubicBezTo>
                    <a:cubicBezTo>
                      <a:pt x="91" y="294"/>
                      <a:pt x="84" y="304"/>
                      <a:pt x="80" y="302"/>
                    </a:cubicBezTo>
                    <a:cubicBezTo>
                      <a:pt x="75" y="315"/>
                      <a:pt x="75" y="315"/>
                      <a:pt x="75" y="315"/>
                    </a:cubicBezTo>
                    <a:cubicBezTo>
                      <a:pt x="75" y="315"/>
                      <a:pt x="68" y="343"/>
                      <a:pt x="53" y="364"/>
                    </a:cubicBezTo>
                    <a:cubicBezTo>
                      <a:pt x="52" y="387"/>
                      <a:pt x="52" y="387"/>
                      <a:pt x="52" y="387"/>
                    </a:cubicBezTo>
                    <a:cubicBezTo>
                      <a:pt x="52" y="387"/>
                      <a:pt x="80" y="407"/>
                      <a:pt x="78" y="425"/>
                    </a:cubicBezTo>
                    <a:cubicBezTo>
                      <a:pt x="78" y="425"/>
                      <a:pt x="85" y="429"/>
                      <a:pt x="84" y="438"/>
                    </a:cubicBezTo>
                    <a:cubicBezTo>
                      <a:pt x="94" y="441"/>
                      <a:pt x="94" y="441"/>
                      <a:pt x="94" y="441"/>
                    </a:cubicBezTo>
                    <a:cubicBezTo>
                      <a:pt x="94" y="441"/>
                      <a:pt x="105" y="430"/>
                      <a:pt x="105" y="443"/>
                    </a:cubicBezTo>
                    <a:cubicBezTo>
                      <a:pt x="105" y="443"/>
                      <a:pt x="109" y="473"/>
                      <a:pt x="101" y="472"/>
                    </a:cubicBezTo>
                    <a:cubicBezTo>
                      <a:pt x="101" y="472"/>
                      <a:pt x="95" y="464"/>
                      <a:pt x="96" y="454"/>
                    </a:cubicBezTo>
                    <a:cubicBezTo>
                      <a:pt x="96" y="454"/>
                      <a:pt x="90" y="453"/>
                      <a:pt x="90" y="446"/>
                    </a:cubicBezTo>
                    <a:cubicBezTo>
                      <a:pt x="90" y="446"/>
                      <a:pt x="63" y="448"/>
                      <a:pt x="63" y="441"/>
                    </a:cubicBezTo>
                    <a:cubicBezTo>
                      <a:pt x="48" y="441"/>
                      <a:pt x="48" y="441"/>
                      <a:pt x="48" y="441"/>
                    </a:cubicBezTo>
                    <a:cubicBezTo>
                      <a:pt x="48" y="441"/>
                      <a:pt x="39" y="484"/>
                      <a:pt x="24" y="486"/>
                    </a:cubicBezTo>
                    <a:cubicBezTo>
                      <a:pt x="24" y="486"/>
                      <a:pt x="20" y="482"/>
                      <a:pt x="22" y="472"/>
                    </a:cubicBezTo>
                    <a:cubicBezTo>
                      <a:pt x="22" y="472"/>
                      <a:pt x="17" y="471"/>
                      <a:pt x="18" y="458"/>
                    </a:cubicBezTo>
                    <a:cubicBezTo>
                      <a:pt x="18" y="458"/>
                      <a:pt x="5" y="449"/>
                      <a:pt x="16" y="444"/>
                    </a:cubicBezTo>
                    <a:cubicBezTo>
                      <a:pt x="16" y="444"/>
                      <a:pt x="21" y="427"/>
                      <a:pt x="30" y="424"/>
                    </a:cubicBezTo>
                    <a:cubicBezTo>
                      <a:pt x="28" y="409"/>
                      <a:pt x="28" y="409"/>
                      <a:pt x="28" y="409"/>
                    </a:cubicBezTo>
                    <a:cubicBezTo>
                      <a:pt x="28" y="409"/>
                      <a:pt x="9" y="382"/>
                      <a:pt x="38" y="370"/>
                    </a:cubicBezTo>
                    <a:cubicBezTo>
                      <a:pt x="36" y="365"/>
                      <a:pt x="36" y="365"/>
                      <a:pt x="36" y="365"/>
                    </a:cubicBezTo>
                    <a:cubicBezTo>
                      <a:pt x="36" y="365"/>
                      <a:pt x="30" y="354"/>
                      <a:pt x="30" y="347"/>
                    </a:cubicBezTo>
                    <a:cubicBezTo>
                      <a:pt x="23" y="339"/>
                      <a:pt x="23" y="339"/>
                      <a:pt x="23" y="339"/>
                    </a:cubicBezTo>
                    <a:cubicBezTo>
                      <a:pt x="23" y="339"/>
                      <a:pt x="11" y="327"/>
                      <a:pt x="24" y="320"/>
                    </a:cubicBezTo>
                    <a:cubicBezTo>
                      <a:pt x="27" y="315"/>
                      <a:pt x="27" y="315"/>
                      <a:pt x="27" y="315"/>
                    </a:cubicBezTo>
                    <a:cubicBezTo>
                      <a:pt x="27" y="315"/>
                      <a:pt x="26" y="293"/>
                      <a:pt x="33" y="291"/>
                    </a:cubicBezTo>
                    <a:cubicBezTo>
                      <a:pt x="33" y="230"/>
                      <a:pt x="33" y="230"/>
                      <a:pt x="33" y="230"/>
                    </a:cubicBezTo>
                    <a:cubicBezTo>
                      <a:pt x="33" y="230"/>
                      <a:pt x="23" y="221"/>
                      <a:pt x="30" y="213"/>
                    </a:cubicBezTo>
                    <a:cubicBezTo>
                      <a:pt x="30" y="213"/>
                      <a:pt x="35" y="198"/>
                      <a:pt x="43" y="198"/>
                    </a:cubicBezTo>
                    <a:cubicBezTo>
                      <a:pt x="43" y="198"/>
                      <a:pt x="34" y="175"/>
                      <a:pt x="24" y="166"/>
                    </a:cubicBezTo>
                    <a:cubicBezTo>
                      <a:pt x="24" y="166"/>
                      <a:pt x="12" y="164"/>
                      <a:pt x="12" y="150"/>
                    </a:cubicBezTo>
                    <a:cubicBezTo>
                      <a:pt x="12" y="150"/>
                      <a:pt x="0" y="142"/>
                      <a:pt x="7" y="135"/>
                    </a:cubicBezTo>
                    <a:cubicBezTo>
                      <a:pt x="7" y="135"/>
                      <a:pt x="1" y="119"/>
                      <a:pt x="18" y="110"/>
                    </a:cubicBezTo>
                    <a:cubicBezTo>
                      <a:pt x="19" y="91"/>
                      <a:pt x="19" y="91"/>
                      <a:pt x="19" y="91"/>
                    </a:cubicBezTo>
                    <a:cubicBezTo>
                      <a:pt x="19" y="91"/>
                      <a:pt x="26" y="83"/>
                      <a:pt x="18" y="80"/>
                    </a:cubicBezTo>
                    <a:cubicBezTo>
                      <a:pt x="18" y="80"/>
                      <a:pt x="7" y="70"/>
                      <a:pt x="17" y="65"/>
                    </a:cubicBezTo>
                    <a:cubicBezTo>
                      <a:pt x="17" y="65"/>
                      <a:pt x="24" y="56"/>
                      <a:pt x="30" y="57"/>
                    </a:cubicBezTo>
                    <a:cubicBezTo>
                      <a:pt x="30" y="57"/>
                      <a:pt x="42" y="48"/>
                      <a:pt x="36" y="62"/>
                    </a:cubicBezTo>
                    <a:cubicBezTo>
                      <a:pt x="52" y="63"/>
                      <a:pt x="52" y="63"/>
                      <a:pt x="52" y="63"/>
                    </a:cubicBezTo>
                    <a:cubicBezTo>
                      <a:pt x="52" y="63"/>
                      <a:pt x="51" y="48"/>
                      <a:pt x="68" y="48"/>
                    </a:cubicBezTo>
                    <a:cubicBezTo>
                      <a:pt x="67" y="40"/>
                      <a:pt x="67" y="40"/>
                      <a:pt x="67" y="40"/>
                    </a:cubicBezTo>
                    <a:cubicBezTo>
                      <a:pt x="67" y="40"/>
                      <a:pt x="52" y="26"/>
                      <a:pt x="45" y="19"/>
                    </a:cubicBezTo>
                    <a:cubicBezTo>
                      <a:pt x="45" y="19"/>
                      <a:pt x="35" y="6"/>
                      <a:pt x="57" y="14"/>
                    </a:cubicBezTo>
                    <a:cubicBezTo>
                      <a:pt x="57" y="14"/>
                      <a:pt x="61" y="0"/>
                      <a:pt x="73" y="17"/>
                    </a:cubicBezTo>
                    <a:cubicBezTo>
                      <a:pt x="73" y="17"/>
                      <a:pt x="81" y="24"/>
                      <a:pt x="73" y="30"/>
                    </a:cubicBezTo>
                    <a:cubicBezTo>
                      <a:pt x="74" y="46"/>
                      <a:pt x="74" y="46"/>
                      <a:pt x="74" y="46"/>
                    </a:cubicBezTo>
                    <a:cubicBezTo>
                      <a:pt x="74" y="46"/>
                      <a:pt x="100" y="84"/>
                      <a:pt x="95" y="95"/>
                    </a:cubicBezTo>
                    <a:cubicBezTo>
                      <a:pt x="95" y="95"/>
                      <a:pt x="96" y="111"/>
                      <a:pt x="81" y="118"/>
                    </a:cubicBezTo>
                    <a:cubicBezTo>
                      <a:pt x="83" y="147"/>
                      <a:pt x="83" y="147"/>
                      <a:pt x="83" y="147"/>
                    </a:cubicBezTo>
                    <a:cubicBezTo>
                      <a:pt x="83" y="147"/>
                      <a:pt x="104" y="153"/>
                      <a:pt x="86" y="167"/>
                    </a:cubicBezTo>
                    <a:cubicBezTo>
                      <a:pt x="86" y="167"/>
                      <a:pt x="102" y="160"/>
                      <a:pt x="102" y="168"/>
                    </a:cubicBezTo>
                    <a:cubicBezTo>
                      <a:pt x="102" y="168"/>
                      <a:pt x="107" y="177"/>
                      <a:pt x="97" y="180"/>
                    </a:cubicBezTo>
                    <a:cubicBezTo>
                      <a:pt x="97" y="180"/>
                      <a:pt x="115" y="207"/>
                      <a:pt x="115" y="228"/>
                    </a:cubicBezTo>
                    <a:cubicBezTo>
                      <a:pt x="117" y="241"/>
                      <a:pt x="117" y="241"/>
                      <a:pt x="117" y="241"/>
                    </a:cubicBezTo>
                    <a:cubicBezTo>
                      <a:pt x="117" y="241"/>
                      <a:pt x="139" y="254"/>
                      <a:pt x="143" y="285"/>
                    </a:cubicBezTo>
                    <a:cubicBezTo>
                      <a:pt x="143" y="285"/>
                      <a:pt x="153" y="313"/>
                      <a:pt x="132" y="297"/>
                    </a:cubicBezTo>
                    <a:cubicBezTo>
                      <a:pt x="132" y="297"/>
                      <a:pt x="119" y="297"/>
                      <a:pt x="115" y="29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4" name="Freeform 513">
                <a:extLst>
                  <a:ext uri="{FF2B5EF4-FFF2-40B4-BE49-F238E27FC236}">
                    <a16:creationId xmlns:a16="http://schemas.microsoft.com/office/drawing/2014/main" id="{C3A1A39F-DF79-48AA-BB46-D0A94EE636CE}"/>
                  </a:ext>
                </a:extLst>
              </p:cNvPr>
              <p:cNvSpPr>
                <a:spLocks/>
              </p:cNvSpPr>
              <p:nvPr/>
            </p:nvSpPr>
            <p:spPr bwMode="auto">
              <a:xfrm>
                <a:off x="6040" y="1806"/>
                <a:ext cx="8" cy="7"/>
              </a:xfrm>
              <a:custGeom>
                <a:avLst/>
                <a:gdLst>
                  <a:gd name="T0" fmla="*/ 3 w 24"/>
                  <a:gd name="T1" fmla="*/ 12 h 22"/>
                  <a:gd name="T2" fmla="*/ 10 w 24"/>
                  <a:gd name="T3" fmla="*/ 6 h 22"/>
                  <a:gd name="T4" fmla="*/ 22 w 24"/>
                  <a:gd name="T5" fmla="*/ 3 h 22"/>
                  <a:gd name="T6" fmla="*/ 13 w 24"/>
                  <a:gd name="T7" fmla="*/ 10 h 22"/>
                  <a:gd name="T8" fmla="*/ 3 w 24"/>
                  <a:gd name="T9" fmla="*/ 12 h 22"/>
                </a:gdLst>
                <a:ahLst/>
                <a:cxnLst>
                  <a:cxn ang="0">
                    <a:pos x="T0" y="T1"/>
                  </a:cxn>
                  <a:cxn ang="0">
                    <a:pos x="T2" y="T3"/>
                  </a:cxn>
                  <a:cxn ang="0">
                    <a:pos x="T4" y="T5"/>
                  </a:cxn>
                  <a:cxn ang="0">
                    <a:pos x="T6" y="T7"/>
                  </a:cxn>
                  <a:cxn ang="0">
                    <a:pos x="T8" y="T9"/>
                  </a:cxn>
                </a:cxnLst>
                <a:rect l="0" t="0" r="r" b="b"/>
                <a:pathLst>
                  <a:path w="24" h="22">
                    <a:moveTo>
                      <a:pt x="3" y="12"/>
                    </a:moveTo>
                    <a:cubicBezTo>
                      <a:pt x="3" y="12"/>
                      <a:pt x="0" y="6"/>
                      <a:pt x="10" y="6"/>
                    </a:cubicBezTo>
                    <a:cubicBezTo>
                      <a:pt x="10" y="6"/>
                      <a:pt x="13" y="0"/>
                      <a:pt x="22" y="3"/>
                    </a:cubicBezTo>
                    <a:cubicBezTo>
                      <a:pt x="22" y="3"/>
                      <a:pt x="24" y="14"/>
                      <a:pt x="13" y="10"/>
                    </a:cubicBezTo>
                    <a:cubicBezTo>
                      <a:pt x="13" y="10"/>
                      <a:pt x="9" y="22"/>
                      <a:pt x="3"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5" name="Freeform 514">
                <a:extLst>
                  <a:ext uri="{FF2B5EF4-FFF2-40B4-BE49-F238E27FC236}">
                    <a16:creationId xmlns:a16="http://schemas.microsoft.com/office/drawing/2014/main" id="{06C0E0A8-9E9F-4567-8A12-0ADC26854DF3}"/>
                  </a:ext>
                </a:extLst>
              </p:cNvPr>
              <p:cNvSpPr>
                <a:spLocks/>
              </p:cNvSpPr>
              <p:nvPr/>
            </p:nvSpPr>
            <p:spPr bwMode="auto">
              <a:xfrm>
                <a:off x="6047" y="1804"/>
                <a:ext cx="17" cy="13"/>
              </a:xfrm>
              <a:custGeom>
                <a:avLst/>
                <a:gdLst>
                  <a:gd name="T0" fmla="*/ 10 w 52"/>
                  <a:gd name="T1" fmla="*/ 23 h 38"/>
                  <a:gd name="T2" fmla="*/ 11 w 52"/>
                  <a:gd name="T3" fmla="*/ 16 h 38"/>
                  <a:gd name="T4" fmla="*/ 17 w 52"/>
                  <a:gd name="T5" fmla="*/ 10 h 38"/>
                  <a:gd name="T6" fmla="*/ 28 w 52"/>
                  <a:gd name="T7" fmla="*/ 6 h 38"/>
                  <a:gd name="T8" fmla="*/ 40 w 52"/>
                  <a:gd name="T9" fmla="*/ 10 h 38"/>
                  <a:gd name="T10" fmla="*/ 48 w 52"/>
                  <a:gd name="T11" fmla="*/ 19 h 38"/>
                  <a:gd name="T12" fmla="*/ 35 w 52"/>
                  <a:gd name="T13" fmla="*/ 27 h 38"/>
                  <a:gd name="T14" fmla="*/ 35 w 52"/>
                  <a:gd name="T15" fmla="*/ 27 h 38"/>
                  <a:gd name="T16" fmla="*/ 25 w 52"/>
                  <a:gd name="T17" fmla="*/ 38 h 38"/>
                  <a:gd name="T18" fmla="*/ 20 w 52"/>
                  <a:gd name="T19" fmla="*/ 33 h 38"/>
                  <a:gd name="T20" fmla="*/ 10 w 52"/>
                  <a:gd name="T21" fmla="*/ 23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2" h="38">
                    <a:moveTo>
                      <a:pt x="10" y="23"/>
                    </a:moveTo>
                    <a:cubicBezTo>
                      <a:pt x="10" y="23"/>
                      <a:pt x="0" y="20"/>
                      <a:pt x="11" y="16"/>
                    </a:cubicBezTo>
                    <a:cubicBezTo>
                      <a:pt x="11" y="16"/>
                      <a:pt x="13" y="12"/>
                      <a:pt x="17" y="10"/>
                    </a:cubicBezTo>
                    <a:cubicBezTo>
                      <a:pt x="17" y="10"/>
                      <a:pt x="25" y="0"/>
                      <a:pt x="28" y="6"/>
                    </a:cubicBezTo>
                    <a:cubicBezTo>
                      <a:pt x="28" y="6"/>
                      <a:pt x="40" y="4"/>
                      <a:pt x="40" y="10"/>
                    </a:cubicBezTo>
                    <a:cubicBezTo>
                      <a:pt x="40" y="10"/>
                      <a:pt x="52" y="14"/>
                      <a:pt x="48" y="19"/>
                    </a:cubicBezTo>
                    <a:cubicBezTo>
                      <a:pt x="48" y="19"/>
                      <a:pt x="43" y="28"/>
                      <a:pt x="35" y="27"/>
                    </a:cubicBezTo>
                    <a:cubicBezTo>
                      <a:pt x="35" y="27"/>
                      <a:pt x="35" y="27"/>
                      <a:pt x="35" y="27"/>
                    </a:cubicBezTo>
                    <a:cubicBezTo>
                      <a:pt x="28" y="26"/>
                      <a:pt x="34" y="38"/>
                      <a:pt x="25" y="38"/>
                    </a:cubicBezTo>
                    <a:cubicBezTo>
                      <a:pt x="20" y="33"/>
                      <a:pt x="20" y="33"/>
                      <a:pt x="20" y="33"/>
                    </a:cubicBezTo>
                    <a:cubicBezTo>
                      <a:pt x="20" y="33"/>
                      <a:pt x="20" y="24"/>
                      <a:pt x="10"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6" name="Freeform 515">
                <a:extLst>
                  <a:ext uri="{FF2B5EF4-FFF2-40B4-BE49-F238E27FC236}">
                    <a16:creationId xmlns:a16="http://schemas.microsoft.com/office/drawing/2014/main" id="{5ED5E7BB-1746-4A33-95CD-A6909E0965BB}"/>
                  </a:ext>
                </a:extLst>
              </p:cNvPr>
              <p:cNvSpPr>
                <a:spLocks/>
              </p:cNvSpPr>
              <p:nvPr/>
            </p:nvSpPr>
            <p:spPr bwMode="auto">
              <a:xfrm>
                <a:off x="6045" y="1817"/>
                <a:ext cx="11" cy="10"/>
              </a:xfrm>
              <a:custGeom>
                <a:avLst/>
                <a:gdLst>
                  <a:gd name="T0" fmla="*/ 3 w 36"/>
                  <a:gd name="T1" fmla="*/ 31 h 33"/>
                  <a:gd name="T2" fmla="*/ 10 w 36"/>
                  <a:gd name="T3" fmla="*/ 22 h 33"/>
                  <a:gd name="T4" fmla="*/ 24 w 36"/>
                  <a:gd name="T5" fmla="*/ 15 h 33"/>
                  <a:gd name="T6" fmla="*/ 36 w 36"/>
                  <a:gd name="T7" fmla="*/ 6 h 33"/>
                  <a:gd name="T8" fmla="*/ 30 w 36"/>
                  <a:gd name="T9" fmla="*/ 17 h 33"/>
                  <a:gd name="T10" fmla="*/ 3 w 36"/>
                  <a:gd name="T11" fmla="*/ 31 h 33"/>
                </a:gdLst>
                <a:ahLst/>
                <a:cxnLst>
                  <a:cxn ang="0">
                    <a:pos x="T0" y="T1"/>
                  </a:cxn>
                  <a:cxn ang="0">
                    <a:pos x="T2" y="T3"/>
                  </a:cxn>
                  <a:cxn ang="0">
                    <a:pos x="T4" y="T5"/>
                  </a:cxn>
                  <a:cxn ang="0">
                    <a:pos x="T6" y="T7"/>
                  </a:cxn>
                  <a:cxn ang="0">
                    <a:pos x="T8" y="T9"/>
                  </a:cxn>
                  <a:cxn ang="0">
                    <a:pos x="T10" y="T11"/>
                  </a:cxn>
                </a:cxnLst>
                <a:rect l="0" t="0" r="r" b="b"/>
                <a:pathLst>
                  <a:path w="36" h="33">
                    <a:moveTo>
                      <a:pt x="3" y="31"/>
                    </a:moveTo>
                    <a:cubicBezTo>
                      <a:pt x="3" y="31"/>
                      <a:pt x="0" y="22"/>
                      <a:pt x="10" y="22"/>
                    </a:cubicBezTo>
                    <a:cubicBezTo>
                      <a:pt x="10" y="22"/>
                      <a:pt x="12" y="14"/>
                      <a:pt x="24" y="15"/>
                    </a:cubicBezTo>
                    <a:cubicBezTo>
                      <a:pt x="24" y="15"/>
                      <a:pt x="24" y="0"/>
                      <a:pt x="36" y="6"/>
                    </a:cubicBezTo>
                    <a:cubicBezTo>
                      <a:pt x="36" y="6"/>
                      <a:pt x="36" y="16"/>
                      <a:pt x="30" y="17"/>
                    </a:cubicBezTo>
                    <a:cubicBezTo>
                      <a:pt x="30" y="17"/>
                      <a:pt x="33" y="33"/>
                      <a:pt x="3" y="3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7" name="Freeform 516">
                <a:extLst>
                  <a:ext uri="{FF2B5EF4-FFF2-40B4-BE49-F238E27FC236}">
                    <a16:creationId xmlns:a16="http://schemas.microsoft.com/office/drawing/2014/main" id="{266F74EC-7B6E-4BA0-9A0C-E9ABC4FF34BF}"/>
                  </a:ext>
                </a:extLst>
              </p:cNvPr>
              <p:cNvSpPr>
                <a:spLocks/>
              </p:cNvSpPr>
              <p:nvPr/>
            </p:nvSpPr>
            <p:spPr bwMode="auto">
              <a:xfrm>
                <a:off x="6304" y="1958"/>
                <a:ext cx="6" cy="8"/>
              </a:xfrm>
              <a:custGeom>
                <a:avLst/>
                <a:gdLst>
                  <a:gd name="T0" fmla="*/ 0 w 19"/>
                  <a:gd name="T1" fmla="*/ 11 h 23"/>
                  <a:gd name="T2" fmla="*/ 19 w 19"/>
                  <a:gd name="T3" fmla="*/ 3 h 23"/>
                  <a:gd name="T4" fmla="*/ 0 w 19"/>
                  <a:gd name="T5" fmla="*/ 11 h 23"/>
                </a:gdLst>
                <a:ahLst/>
                <a:cxnLst>
                  <a:cxn ang="0">
                    <a:pos x="T0" y="T1"/>
                  </a:cxn>
                  <a:cxn ang="0">
                    <a:pos x="T2" y="T3"/>
                  </a:cxn>
                  <a:cxn ang="0">
                    <a:pos x="T4" y="T5"/>
                  </a:cxn>
                </a:cxnLst>
                <a:rect l="0" t="0" r="r" b="b"/>
                <a:pathLst>
                  <a:path w="19" h="23">
                    <a:moveTo>
                      <a:pt x="0" y="11"/>
                    </a:moveTo>
                    <a:cubicBezTo>
                      <a:pt x="0" y="11"/>
                      <a:pt x="7" y="0"/>
                      <a:pt x="19" y="3"/>
                    </a:cubicBezTo>
                    <a:cubicBezTo>
                      <a:pt x="19" y="3"/>
                      <a:pt x="15" y="23"/>
                      <a:pt x="0"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8" name="Freeform 517">
                <a:extLst>
                  <a:ext uri="{FF2B5EF4-FFF2-40B4-BE49-F238E27FC236}">
                    <a16:creationId xmlns:a16="http://schemas.microsoft.com/office/drawing/2014/main" id="{E88F96CC-BAAD-465B-87C5-520D7F347F78}"/>
                  </a:ext>
                </a:extLst>
              </p:cNvPr>
              <p:cNvSpPr>
                <a:spLocks/>
              </p:cNvSpPr>
              <p:nvPr/>
            </p:nvSpPr>
            <p:spPr bwMode="auto">
              <a:xfrm>
                <a:off x="6315" y="1950"/>
                <a:ext cx="4" cy="5"/>
              </a:xfrm>
              <a:custGeom>
                <a:avLst/>
                <a:gdLst>
                  <a:gd name="T0" fmla="*/ 6 w 12"/>
                  <a:gd name="T1" fmla="*/ 12 h 14"/>
                  <a:gd name="T2" fmla="*/ 10 w 12"/>
                  <a:gd name="T3" fmla="*/ 0 h 14"/>
                  <a:gd name="T4" fmla="*/ 6 w 12"/>
                  <a:gd name="T5" fmla="*/ 12 h 14"/>
                </a:gdLst>
                <a:ahLst/>
                <a:cxnLst>
                  <a:cxn ang="0">
                    <a:pos x="T0" y="T1"/>
                  </a:cxn>
                  <a:cxn ang="0">
                    <a:pos x="T2" y="T3"/>
                  </a:cxn>
                  <a:cxn ang="0">
                    <a:pos x="T4" y="T5"/>
                  </a:cxn>
                </a:cxnLst>
                <a:rect l="0" t="0" r="r" b="b"/>
                <a:pathLst>
                  <a:path w="12" h="14">
                    <a:moveTo>
                      <a:pt x="6" y="12"/>
                    </a:moveTo>
                    <a:cubicBezTo>
                      <a:pt x="6" y="12"/>
                      <a:pt x="0" y="0"/>
                      <a:pt x="10" y="0"/>
                    </a:cubicBezTo>
                    <a:cubicBezTo>
                      <a:pt x="10" y="0"/>
                      <a:pt x="12" y="14"/>
                      <a:pt x="6"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9" name="Freeform 518">
                <a:extLst>
                  <a:ext uri="{FF2B5EF4-FFF2-40B4-BE49-F238E27FC236}">
                    <a16:creationId xmlns:a16="http://schemas.microsoft.com/office/drawing/2014/main" id="{90ABD9E5-AEBA-49C4-87A8-B44ECC9938C9}"/>
                  </a:ext>
                </a:extLst>
              </p:cNvPr>
              <p:cNvSpPr>
                <a:spLocks/>
              </p:cNvSpPr>
              <p:nvPr/>
            </p:nvSpPr>
            <p:spPr bwMode="auto">
              <a:xfrm>
                <a:off x="6329" y="1936"/>
                <a:ext cx="3" cy="5"/>
              </a:xfrm>
              <a:custGeom>
                <a:avLst/>
                <a:gdLst>
                  <a:gd name="T0" fmla="*/ 0 w 9"/>
                  <a:gd name="T1" fmla="*/ 9 h 15"/>
                  <a:gd name="T2" fmla="*/ 9 w 9"/>
                  <a:gd name="T3" fmla="*/ 5 h 15"/>
                  <a:gd name="T4" fmla="*/ 0 w 9"/>
                  <a:gd name="T5" fmla="*/ 9 h 15"/>
                </a:gdLst>
                <a:ahLst/>
                <a:cxnLst>
                  <a:cxn ang="0">
                    <a:pos x="T0" y="T1"/>
                  </a:cxn>
                  <a:cxn ang="0">
                    <a:pos x="T2" y="T3"/>
                  </a:cxn>
                  <a:cxn ang="0">
                    <a:pos x="T4" y="T5"/>
                  </a:cxn>
                </a:cxnLst>
                <a:rect l="0" t="0" r="r" b="b"/>
                <a:pathLst>
                  <a:path w="9" h="15">
                    <a:moveTo>
                      <a:pt x="0" y="9"/>
                    </a:moveTo>
                    <a:cubicBezTo>
                      <a:pt x="0" y="9"/>
                      <a:pt x="0" y="0"/>
                      <a:pt x="9" y="5"/>
                    </a:cubicBezTo>
                    <a:cubicBezTo>
                      <a:pt x="9" y="5"/>
                      <a:pt x="8" y="15"/>
                      <a:pt x="0"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0" name="Freeform 519">
                <a:extLst>
                  <a:ext uri="{FF2B5EF4-FFF2-40B4-BE49-F238E27FC236}">
                    <a16:creationId xmlns:a16="http://schemas.microsoft.com/office/drawing/2014/main" id="{074DD22D-67BB-4731-BE06-E3AA65C52F50}"/>
                  </a:ext>
                </a:extLst>
              </p:cNvPr>
              <p:cNvSpPr>
                <a:spLocks/>
              </p:cNvSpPr>
              <p:nvPr/>
            </p:nvSpPr>
            <p:spPr bwMode="auto">
              <a:xfrm>
                <a:off x="6355" y="1908"/>
                <a:ext cx="6" cy="8"/>
              </a:xfrm>
              <a:custGeom>
                <a:avLst/>
                <a:gdLst>
                  <a:gd name="T0" fmla="*/ 4 w 19"/>
                  <a:gd name="T1" fmla="*/ 23 h 25"/>
                  <a:gd name="T2" fmla="*/ 12 w 19"/>
                  <a:gd name="T3" fmla="*/ 1 h 25"/>
                  <a:gd name="T4" fmla="*/ 12 w 19"/>
                  <a:gd name="T5" fmla="*/ 14 h 25"/>
                  <a:gd name="T6" fmla="*/ 4 w 19"/>
                  <a:gd name="T7" fmla="*/ 23 h 25"/>
                </a:gdLst>
                <a:ahLst/>
                <a:cxnLst>
                  <a:cxn ang="0">
                    <a:pos x="T0" y="T1"/>
                  </a:cxn>
                  <a:cxn ang="0">
                    <a:pos x="T2" y="T3"/>
                  </a:cxn>
                  <a:cxn ang="0">
                    <a:pos x="T4" y="T5"/>
                  </a:cxn>
                  <a:cxn ang="0">
                    <a:pos x="T6" y="T7"/>
                  </a:cxn>
                </a:cxnLst>
                <a:rect l="0" t="0" r="r" b="b"/>
                <a:pathLst>
                  <a:path w="19" h="25">
                    <a:moveTo>
                      <a:pt x="4" y="23"/>
                    </a:moveTo>
                    <a:cubicBezTo>
                      <a:pt x="4" y="23"/>
                      <a:pt x="0" y="8"/>
                      <a:pt x="12" y="1"/>
                    </a:cubicBezTo>
                    <a:cubicBezTo>
                      <a:pt x="12" y="1"/>
                      <a:pt x="19" y="0"/>
                      <a:pt x="12" y="14"/>
                    </a:cubicBezTo>
                    <a:cubicBezTo>
                      <a:pt x="12" y="14"/>
                      <a:pt x="13" y="25"/>
                      <a:pt x="4"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1" name="Freeform 520">
                <a:extLst>
                  <a:ext uri="{FF2B5EF4-FFF2-40B4-BE49-F238E27FC236}">
                    <a16:creationId xmlns:a16="http://schemas.microsoft.com/office/drawing/2014/main" id="{7163FAB0-F851-490F-AB6C-2DF56ED5D7C5}"/>
                  </a:ext>
                </a:extLst>
              </p:cNvPr>
              <p:cNvSpPr>
                <a:spLocks/>
              </p:cNvSpPr>
              <p:nvPr/>
            </p:nvSpPr>
            <p:spPr bwMode="auto">
              <a:xfrm>
                <a:off x="6370" y="1883"/>
                <a:ext cx="5" cy="6"/>
              </a:xfrm>
              <a:custGeom>
                <a:avLst/>
                <a:gdLst>
                  <a:gd name="T0" fmla="*/ 2 w 16"/>
                  <a:gd name="T1" fmla="*/ 15 h 20"/>
                  <a:gd name="T2" fmla="*/ 12 w 16"/>
                  <a:gd name="T3" fmla="*/ 5 h 20"/>
                  <a:gd name="T4" fmla="*/ 2 w 16"/>
                  <a:gd name="T5" fmla="*/ 15 h 20"/>
                </a:gdLst>
                <a:ahLst/>
                <a:cxnLst>
                  <a:cxn ang="0">
                    <a:pos x="T0" y="T1"/>
                  </a:cxn>
                  <a:cxn ang="0">
                    <a:pos x="T2" y="T3"/>
                  </a:cxn>
                  <a:cxn ang="0">
                    <a:pos x="T4" y="T5"/>
                  </a:cxn>
                </a:cxnLst>
                <a:rect l="0" t="0" r="r" b="b"/>
                <a:pathLst>
                  <a:path w="16" h="20">
                    <a:moveTo>
                      <a:pt x="2" y="15"/>
                    </a:moveTo>
                    <a:cubicBezTo>
                      <a:pt x="2" y="15"/>
                      <a:pt x="0" y="0"/>
                      <a:pt x="12" y="5"/>
                    </a:cubicBezTo>
                    <a:cubicBezTo>
                      <a:pt x="12" y="5"/>
                      <a:pt x="16" y="20"/>
                      <a:pt x="2"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2" name="Freeform 521">
                <a:extLst>
                  <a:ext uri="{FF2B5EF4-FFF2-40B4-BE49-F238E27FC236}">
                    <a16:creationId xmlns:a16="http://schemas.microsoft.com/office/drawing/2014/main" id="{485AD52F-C6C5-4209-8693-9DEDB5FEEA72}"/>
                  </a:ext>
                </a:extLst>
              </p:cNvPr>
              <p:cNvSpPr>
                <a:spLocks/>
              </p:cNvSpPr>
              <p:nvPr/>
            </p:nvSpPr>
            <p:spPr bwMode="auto">
              <a:xfrm>
                <a:off x="6365" y="1885"/>
                <a:ext cx="17" cy="20"/>
              </a:xfrm>
              <a:custGeom>
                <a:avLst/>
                <a:gdLst>
                  <a:gd name="T0" fmla="*/ 4 w 51"/>
                  <a:gd name="T1" fmla="*/ 54 h 61"/>
                  <a:gd name="T2" fmla="*/ 13 w 51"/>
                  <a:gd name="T3" fmla="*/ 35 h 61"/>
                  <a:gd name="T4" fmla="*/ 33 w 51"/>
                  <a:gd name="T5" fmla="*/ 31 h 61"/>
                  <a:gd name="T6" fmla="*/ 44 w 51"/>
                  <a:gd name="T7" fmla="*/ 12 h 61"/>
                  <a:gd name="T8" fmla="*/ 51 w 51"/>
                  <a:gd name="T9" fmla="*/ 14 h 61"/>
                  <a:gd name="T10" fmla="*/ 25 w 51"/>
                  <a:gd name="T11" fmla="*/ 41 h 61"/>
                  <a:gd name="T12" fmla="*/ 4 w 51"/>
                  <a:gd name="T13" fmla="*/ 54 h 61"/>
                </a:gdLst>
                <a:ahLst/>
                <a:cxnLst>
                  <a:cxn ang="0">
                    <a:pos x="T0" y="T1"/>
                  </a:cxn>
                  <a:cxn ang="0">
                    <a:pos x="T2" y="T3"/>
                  </a:cxn>
                  <a:cxn ang="0">
                    <a:pos x="T4" y="T5"/>
                  </a:cxn>
                  <a:cxn ang="0">
                    <a:pos x="T6" y="T7"/>
                  </a:cxn>
                  <a:cxn ang="0">
                    <a:pos x="T8" y="T9"/>
                  </a:cxn>
                  <a:cxn ang="0">
                    <a:pos x="T10" y="T11"/>
                  </a:cxn>
                  <a:cxn ang="0">
                    <a:pos x="T12" y="T13"/>
                  </a:cxn>
                </a:cxnLst>
                <a:rect l="0" t="0" r="r" b="b"/>
                <a:pathLst>
                  <a:path w="51" h="61">
                    <a:moveTo>
                      <a:pt x="4" y="54"/>
                    </a:moveTo>
                    <a:cubicBezTo>
                      <a:pt x="4" y="54"/>
                      <a:pt x="0" y="35"/>
                      <a:pt x="13" y="35"/>
                    </a:cubicBezTo>
                    <a:cubicBezTo>
                      <a:pt x="13" y="35"/>
                      <a:pt x="18" y="27"/>
                      <a:pt x="33" y="31"/>
                    </a:cubicBezTo>
                    <a:cubicBezTo>
                      <a:pt x="33" y="31"/>
                      <a:pt x="44" y="18"/>
                      <a:pt x="44" y="12"/>
                    </a:cubicBezTo>
                    <a:cubicBezTo>
                      <a:pt x="44" y="12"/>
                      <a:pt x="50" y="0"/>
                      <a:pt x="51" y="14"/>
                    </a:cubicBezTo>
                    <a:cubicBezTo>
                      <a:pt x="51" y="14"/>
                      <a:pt x="47" y="44"/>
                      <a:pt x="25" y="41"/>
                    </a:cubicBezTo>
                    <a:cubicBezTo>
                      <a:pt x="25" y="41"/>
                      <a:pt x="13" y="61"/>
                      <a:pt x="4"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3" name="Freeform 522">
                <a:extLst>
                  <a:ext uri="{FF2B5EF4-FFF2-40B4-BE49-F238E27FC236}">
                    <a16:creationId xmlns:a16="http://schemas.microsoft.com/office/drawing/2014/main" id="{A2DE5647-2FA0-48CD-B552-D25C31A80EA8}"/>
                  </a:ext>
                </a:extLst>
              </p:cNvPr>
              <p:cNvSpPr>
                <a:spLocks/>
              </p:cNvSpPr>
              <p:nvPr/>
            </p:nvSpPr>
            <p:spPr bwMode="auto">
              <a:xfrm>
                <a:off x="6382" y="1886"/>
                <a:ext cx="6" cy="6"/>
              </a:xfrm>
              <a:custGeom>
                <a:avLst/>
                <a:gdLst>
                  <a:gd name="T0" fmla="*/ 9 w 18"/>
                  <a:gd name="T1" fmla="*/ 15 h 19"/>
                  <a:gd name="T2" fmla="*/ 17 w 18"/>
                  <a:gd name="T3" fmla="*/ 0 h 19"/>
                  <a:gd name="T4" fmla="*/ 9 w 18"/>
                  <a:gd name="T5" fmla="*/ 15 h 19"/>
                </a:gdLst>
                <a:ahLst/>
                <a:cxnLst>
                  <a:cxn ang="0">
                    <a:pos x="T0" y="T1"/>
                  </a:cxn>
                  <a:cxn ang="0">
                    <a:pos x="T2" y="T3"/>
                  </a:cxn>
                  <a:cxn ang="0">
                    <a:pos x="T4" y="T5"/>
                  </a:cxn>
                </a:cxnLst>
                <a:rect l="0" t="0" r="r" b="b"/>
                <a:pathLst>
                  <a:path w="18" h="19">
                    <a:moveTo>
                      <a:pt x="9" y="15"/>
                    </a:moveTo>
                    <a:cubicBezTo>
                      <a:pt x="9" y="15"/>
                      <a:pt x="0" y="0"/>
                      <a:pt x="17" y="0"/>
                    </a:cubicBezTo>
                    <a:cubicBezTo>
                      <a:pt x="17" y="0"/>
                      <a:pt x="18" y="19"/>
                      <a:pt x="9"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4" name="Freeform 523">
                <a:extLst>
                  <a:ext uri="{FF2B5EF4-FFF2-40B4-BE49-F238E27FC236}">
                    <a16:creationId xmlns:a16="http://schemas.microsoft.com/office/drawing/2014/main" id="{EB694B03-BC71-42DA-B487-4E8DCA68D1B7}"/>
                  </a:ext>
                </a:extLst>
              </p:cNvPr>
              <p:cNvSpPr>
                <a:spLocks/>
              </p:cNvSpPr>
              <p:nvPr/>
            </p:nvSpPr>
            <p:spPr bwMode="auto">
              <a:xfrm>
                <a:off x="6509" y="1729"/>
                <a:ext cx="27" cy="17"/>
              </a:xfrm>
              <a:custGeom>
                <a:avLst/>
                <a:gdLst>
                  <a:gd name="T0" fmla="*/ 26 w 83"/>
                  <a:gd name="T1" fmla="*/ 28 h 52"/>
                  <a:gd name="T2" fmla="*/ 49 w 83"/>
                  <a:gd name="T3" fmla="*/ 11 h 52"/>
                  <a:gd name="T4" fmla="*/ 72 w 83"/>
                  <a:gd name="T5" fmla="*/ 10 h 52"/>
                  <a:gd name="T6" fmla="*/ 72 w 83"/>
                  <a:gd name="T7" fmla="*/ 10 h 52"/>
                  <a:gd name="T8" fmla="*/ 60 w 83"/>
                  <a:gd name="T9" fmla="*/ 25 h 52"/>
                  <a:gd name="T10" fmla="*/ 36 w 83"/>
                  <a:gd name="T11" fmla="*/ 31 h 52"/>
                  <a:gd name="T12" fmla="*/ 26 w 83"/>
                  <a:gd name="T13" fmla="*/ 28 h 52"/>
                </a:gdLst>
                <a:ahLst/>
                <a:cxnLst>
                  <a:cxn ang="0">
                    <a:pos x="T0" y="T1"/>
                  </a:cxn>
                  <a:cxn ang="0">
                    <a:pos x="T2" y="T3"/>
                  </a:cxn>
                  <a:cxn ang="0">
                    <a:pos x="T4" y="T5"/>
                  </a:cxn>
                  <a:cxn ang="0">
                    <a:pos x="T6" y="T7"/>
                  </a:cxn>
                  <a:cxn ang="0">
                    <a:pos x="T8" y="T9"/>
                  </a:cxn>
                  <a:cxn ang="0">
                    <a:pos x="T10" y="T11"/>
                  </a:cxn>
                  <a:cxn ang="0">
                    <a:pos x="T12" y="T13"/>
                  </a:cxn>
                </a:cxnLst>
                <a:rect l="0" t="0" r="r" b="b"/>
                <a:pathLst>
                  <a:path w="83" h="52">
                    <a:moveTo>
                      <a:pt x="26" y="28"/>
                    </a:moveTo>
                    <a:cubicBezTo>
                      <a:pt x="26" y="28"/>
                      <a:pt x="31" y="11"/>
                      <a:pt x="49" y="11"/>
                    </a:cubicBezTo>
                    <a:cubicBezTo>
                      <a:pt x="49" y="11"/>
                      <a:pt x="71" y="0"/>
                      <a:pt x="72" y="10"/>
                    </a:cubicBezTo>
                    <a:cubicBezTo>
                      <a:pt x="72" y="10"/>
                      <a:pt x="72" y="10"/>
                      <a:pt x="72" y="10"/>
                    </a:cubicBezTo>
                    <a:cubicBezTo>
                      <a:pt x="74" y="20"/>
                      <a:pt x="83" y="25"/>
                      <a:pt x="60" y="25"/>
                    </a:cubicBezTo>
                    <a:cubicBezTo>
                      <a:pt x="36" y="31"/>
                      <a:pt x="36" y="31"/>
                      <a:pt x="36" y="31"/>
                    </a:cubicBezTo>
                    <a:cubicBezTo>
                      <a:pt x="36" y="31"/>
                      <a:pt x="0" y="52"/>
                      <a:pt x="26"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5" name="Freeform 524">
                <a:extLst>
                  <a:ext uri="{FF2B5EF4-FFF2-40B4-BE49-F238E27FC236}">
                    <a16:creationId xmlns:a16="http://schemas.microsoft.com/office/drawing/2014/main" id="{8D96896E-034C-44DD-8682-4DD7FD23CE0D}"/>
                  </a:ext>
                </a:extLst>
              </p:cNvPr>
              <p:cNvSpPr>
                <a:spLocks/>
              </p:cNvSpPr>
              <p:nvPr/>
            </p:nvSpPr>
            <p:spPr bwMode="auto">
              <a:xfrm>
                <a:off x="6553" y="1802"/>
                <a:ext cx="17" cy="15"/>
              </a:xfrm>
              <a:custGeom>
                <a:avLst/>
                <a:gdLst>
                  <a:gd name="T0" fmla="*/ 26 w 50"/>
                  <a:gd name="T1" fmla="*/ 11 h 45"/>
                  <a:gd name="T2" fmla="*/ 39 w 50"/>
                  <a:gd name="T3" fmla="*/ 24 h 45"/>
                  <a:gd name="T4" fmla="*/ 28 w 50"/>
                  <a:gd name="T5" fmla="*/ 29 h 45"/>
                  <a:gd name="T6" fmla="*/ 8 w 50"/>
                  <a:gd name="T7" fmla="*/ 0 h 45"/>
                  <a:gd name="T8" fmla="*/ 26 w 50"/>
                  <a:gd name="T9" fmla="*/ 11 h 45"/>
                </a:gdLst>
                <a:ahLst/>
                <a:cxnLst>
                  <a:cxn ang="0">
                    <a:pos x="T0" y="T1"/>
                  </a:cxn>
                  <a:cxn ang="0">
                    <a:pos x="T2" y="T3"/>
                  </a:cxn>
                  <a:cxn ang="0">
                    <a:pos x="T4" y="T5"/>
                  </a:cxn>
                  <a:cxn ang="0">
                    <a:pos x="T6" y="T7"/>
                  </a:cxn>
                  <a:cxn ang="0">
                    <a:pos x="T8" y="T9"/>
                  </a:cxn>
                </a:cxnLst>
                <a:rect l="0" t="0" r="r" b="b"/>
                <a:pathLst>
                  <a:path w="50" h="45">
                    <a:moveTo>
                      <a:pt x="26" y="11"/>
                    </a:moveTo>
                    <a:cubicBezTo>
                      <a:pt x="26" y="11"/>
                      <a:pt x="33" y="21"/>
                      <a:pt x="39" y="24"/>
                    </a:cubicBezTo>
                    <a:cubicBezTo>
                      <a:pt x="39" y="24"/>
                      <a:pt x="50" y="45"/>
                      <a:pt x="28" y="29"/>
                    </a:cubicBezTo>
                    <a:cubicBezTo>
                      <a:pt x="28" y="29"/>
                      <a:pt x="0" y="7"/>
                      <a:pt x="8" y="0"/>
                    </a:cubicBezTo>
                    <a:cubicBezTo>
                      <a:pt x="8" y="0"/>
                      <a:pt x="27" y="3"/>
                      <a:pt x="26"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6" name="Freeform 525">
                <a:extLst>
                  <a:ext uri="{FF2B5EF4-FFF2-40B4-BE49-F238E27FC236}">
                    <a16:creationId xmlns:a16="http://schemas.microsoft.com/office/drawing/2014/main" id="{8B34A173-ACB1-46F9-97CF-39238753CB83}"/>
                  </a:ext>
                </a:extLst>
              </p:cNvPr>
              <p:cNvSpPr>
                <a:spLocks/>
              </p:cNvSpPr>
              <p:nvPr/>
            </p:nvSpPr>
            <p:spPr bwMode="auto">
              <a:xfrm>
                <a:off x="6588" y="1814"/>
                <a:ext cx="3" cy="5"/>
              </a:xfrm>
              <a:custGeom>
                <a:avLst/>
                <a:gdLst>
                  <a:gd name="T0" fmla="*/ 0 w 11"/>
                  <a:gd name="T1" fmla="*/ 9 h 14"/>
                  <a:gd name="T2" fmla="*/ 11 w 11"/>
                  <a:gd name="T3" fmla="*/ 4 h 14"/>
                  <a:gd name="T4" fmla="*/ 0 w 11"/>
                  <a:gd name="T5" fmla="*/ 9 h 14"/>
                </a:gdLst>
                <a:ahLst/>
                <a:cxnLst>
                  <a:cxn ang="0">
                    <a:pos x="T0" y="T1"/>
                  </a:cxn>
                  <a:cxn ang="0">
                    <a:pos x="T2" y="T3"/>
                  </a:cxn>
                  <a:cxn ang="0">
                    <a:pos x="T4" y="T5"/>
                  </a:cxn>
                </a:cxnLst>
                <a:rect l="0" t="0" r="r" b="b"/>
                <a:pathLst>
                  <a:path w="11" h="14">
                    <a:moveTo>
                      <a:pt x="0" y="9"/>
                    </a:moveTo>
                    <a:cubicBezTo>
                      <a:pt x="0" y="9"/>
                      <a:pt x="2" y="0"/>
                      <a:pt x="11" y="4"/>
                    </a:cubicBezTo>
                    <a:cubicBezTo>
                      <a:pt x="11" y="4"/>
                      <a:pt x="10" y="14"/>
                      <a:pt x="0"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7" name="Freeform 526">
                <a:extLst>
                  <a:ext uri="{FF2B5EF4-FFF2-40B4-BE49-F238E27FC236}">
                    <a16:creationId xmlns:a16="http://schemas.microsoft.com/office/drawing/2014/main" id="{B21B57D9-F292-487B-B50B-B5F9302D5279}"/>
                  </a:ext>
                </a:extLst>
              </p:cNvPr>
              <p:cNvSpPr>
                <a:spLocks/>
              </p:cNvSpPr>
              <p:nvPr/>
            </p:nvSpPr>
            <p:spPr bwMode="auto">
              <a:xfrm>
                <a:off x="6673" y="1846"/>
                <a:ext cx="13" cy="7"/>
              </a:xfrm>
              <a:custGeom>
                <a:avLst/>
                <a:gdLst>
                  <a:gd name="T0" fmla="*/ 15 w 41"/>
                  <a:gd name="T1" fmla="*/ 12 h 21"/>
                  <a:gd name="T2" fmla="*/ 16 w 41"/>
                  <a:gd name="T3" fmla="*/ 0 h 21"/>
                  <a:gd name="T4" fmla="*/ 23 w 41"/>
                  <a:gd name="T5" fmla="*/ 5 h 21"/>
                  <a:gd name="T6" fmla="*/ 39 w 41"/>
                  <a:gd name="T7" fmla="*/ 14 h 21"/>
                  <a:gd name="T8" fmla="*/ 15 w 41"/>
                  <a:gd name="T9" fmla="*/ 12 h 21"/>
                </a:gdLst>
                <a:ahLst/>
                <a:cxnLst>
                  <a:cxn ang="0">
                    <a:pos x="T0" y="T1"/>
                  </a:cxn>
                  <a:cxn ang="0">
                    <a:pos x="T2" y="T3"/>
                  </a:cxn>
                  <a:cxn ang="0">
                    <a:pos x="T4" y="T5"/>
                  </a:cxn>
                  <a:cxn ang="0">
                    <a:pos x="T6" y="T7"/>
                  </a:cxn>
                  <a:cxn ang="0">
                    <a:pos x="T8" y="T9"/>
                  </a:cxn>
                </a:cxnLst>
                <a:rect l="0" t="0" r="r" b="b"/>
                <a:pathLst>
                  <a:path w="41" h="21">
                    <a:moveTo>
                      <a:pt x="15" y="12"/>
                    </a:moveTo>
                    <a:cubicBezTo>
                      <a:pt x="15" y="12"/>
                      <a:pt x="0" y="2"/>
                      <a:pt x="16" y="0"/>
                    </a:cubicBezTo>
                    <a:cubicBezTo>
                      <a:pt x="23" y="5"/>
                      <a:pt x="23" y="5"/>
                      <a:pt x="23" y="5"/>
                    </a:cubicBezTo>
                    <a:cubicBezTo>
                      <a:pt x="23" y="5"/>
                      <a:pt x="41" y="7"/>
                      <a:pt x="39" y="14"/>
                    </a:cubicBezTo>
                    <a:cubicBezTo>
                      <a:pt x="39" y="14"/>
                      <a:pt x="20" y="21"/>
                      <a:pt x="15"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8" name="Freeform 527">
                <a:extLst>
                  <a:ext uri="{FF2B5EF4-FFF2-40B4-BE49-F238E27FC236}">
                    <a16:creationId xmlns:a16="http://schemas.microsoft.com/office/drawing/2014/main" id="{B2DE9E10-3BBA-4248-8A8A-BA416925AC9D}"/>
                  </a:ext>
                </a:extLst>
              </p:cNvPr>
              <p:cNvSpPr>
                <a:spLocks/>
              </p:cNvSpPr>
              <p:nvPr/>
            </p:nvSpPr>
            <p:spPr bwMode="auto">
              <a:xfrm>
                <a:off x="6686" y="1855"/>
                <a:ext cx="10" cy="4"/>
              </a:xfrm>
              <a:custGeom>
                <a:avLst/>
                <a:gdLst>
                  <a:gd name="T0" fmla="*/ 10 w 28"/>
                  <a:gd name="T1" fmla="*/ 9 h 10"/>
                  <a:gd name="T2" fmla="*/ 22 w 28"/>
                  <a:gd name="T3" fmla="*/ 0 h 10"/>
                  <a:gd name="T4" fmla="*/ 10 w 28"/>
                  <a:gd name="T5" fmla="*/ 9 h 10"/>
                </a:gdLst>
                <a:ahLst/>
                <a:cxnLst>
                  <a:cxn ang="0">
                    <a:pos x="T0" y="T1"/>
                  </a:cxn>
                  <a:cxn ang="0">
                    <a:pos x="T2" y="T3"/>
                  </a:cxn>
                  <a:cxn ang="0">
                    <a:pos x="T4" y="T5"/>
                  </a:cxn>
                </a:cxnLst>
                <a:rect l="0" t="0" r="r" b="b"/>
                <a:pathLst>
                  <a:path w="28" h="10">
                    <a:moveTo>
                      <a:pt x="10" y="9"/>
                    </a:moveTo>
                    <a:cubicBezTo>
                      <a:pt x="10" y="9"/>
                      <a:pt x="0" y="0"/>
                      <a:pt x="22" y="0"/>
                    </a:cubicBezTo>
                    <a:cubicBezTo>
                      <a:pt x="22" y="0"/>
                      <a:pt x="28" y="10"/>
                      <a:pt x="10"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9" name="Freeform 528">
                <a:extLst>
                  <a:ext uri="{FF2B5EF4-FFF2-40B4-BE49-F238E27FC236}">
                    <a16:creationId xmlns:a16="http://schemas.microsoft.com/office/drawing/2014/main" id="{A05E839D-0C75-469F-921C-DBE13717058D}"/>
                  </a:ext>
                </a:extLst>
              </p:cNvPr>
              <p:cNvSpPr>
                <a:spLocks/>
              </p:cNvSpPr>
              <p:nvPr/>
            </p:nvSpPr>
            <p:spPr bwMode="auto">
              <a:xfrm>
                <a:off x="6687" y="1847"/>
                <a:ext cx="4" cy="4"/>
              </a:xfrm>
              <a:custGeom>
                <a:avLst/>
                <a:gdLst>
                  <a:gd name="T0" fmla="*/ 1 w 12"/>
                  <a:gd name="T1" fmla="*/ 13 h 13"/>
                  <a:gd name="T2" fmla="*/ 12 w 12"/>
                  <a:gd name="T3" fmla="*/ 5 h 13"/>
                  <a:gd name="T4" fmla="*/ 1 w 12"/>
                  <a:gd name="T5" fmla="*/ 13 h 13"/>
                </a:gdLst>
                <a:ahLst/>
                <a:cxnLst>
                  <a:cxn ang="0">
                    <a:pos x="T0" y="T1"/>
                  </a:cxn>
                  <a:cxn ang="0">
                    <a:pos x="T2" y="T3"/>
                  </a:cxn>
                  <a:cxn ang="0">
                    <a:pos x="T4" y="T5"/>
                  </a:cxn>
                </a:cxnLst>
                <a:rect l="0" t="0" r="r" b="b"/>
                <a:pathLst>
                  <a:path w="12" h="13">
                    <a:moveTo>
                      <a:pt x="1" y="13"/>
                    </a:moveTo>
                    <a:cubicBezTo>
                      <a:pt x="1" y="13"/>
                      <a:pt x="0" y="0"/>
                      <a:pt x="12" y="5"/>
                    </a:cubicBezTo>
                    <a:cubicBezTo>
                      <a:pt x="12" y="5"/>
                      <a:pt x="10" y="13"/>
                      <a:pt x="1"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0" name="Freeform 529">
                <a:extLst>
                  <a:ext uri="{FF2B5EF4-FFF2-40B4-BE49-F238E27FC236}">
                    <a16:creationId xmlns:a16="http://schemas.microsoft.com/office/drawing/2014/main" id="{F8EBBA54-AFBD-495A-B9B3-B5591917EA34}"/>
                  </a:ext>
                </a:extLst>
              </p:cNvPr>
              <p:cNvSpPr>
                <a:spLocks/>
              </p:cNvSpPr>
              <p:nvPr/>
            </p:nvSpPr>
            <p:spPr bwMode="auto">
              <a:xfrm>
                <a:off x="6762" y="1861"/>
                <a:ext cx="4" cy="5"/>
              </a:xfrm>
              <a:custGeom>
                <a:avLst/>
                <a:gdLst>
                  <a:gd name="T0" fmla="*/ 2 w 13"/>
                  <a:gd name="T1" fmla="*/ 3 h 15"/>
                  <a:gd name="T2" fmla="*/ 11 w 13"/>
                  <a:gd name="T3" fmla="*/ 3 h 15"/>
                  <a:gd name="T4" fmla="*/ 11 w 13"/>
                  <a:gd name="T5" fmla="*/ 13 h 15"/>
                  <a:gd name="T6" fmla="*/ 2 w 13"/>
                  <a:gd name="T7" fmla="*/ 13 h 15"/>
                  <a:gd name="T8" fmla="*/ 2 w 13"/>
                  <a:gd name="T9" fmla="*/ 3 h 15"/>
                </a:gdLst>
                <a:ahLst/>
                <a:cxnLst>
                  <a:cxn ang="0">
                    <a:pos x="T0" y="T1"/>
                  </a:cxn>
                  <a:cxn ang="0">
                    <a:pos x="T2" y="T3"/>
                  </a:cxn>
                  <a:cxn ang="0">
                    <a:pos x="T4" y="T5"/>
                  </a:cxn>
                  <a:cxn ang="0">
                    <a:pos x="T6" y="T7"/>
                  </a:cxn>
                  <a:cxn ang="0">
                    <a:pos x="T8" y="T9"/>
                  </a:cxn>
                </a:cxnLst>
                <a:rect l="0" t="0" r="r" b="b"/>
                <a:pathLst>
                  <a:path w="13" h="15">
                    <a:moveTo>
                      <a:pt x="2" y="3"/>
                    </a:moveTo>
                    <a:cubicBezTo>
                      <a:pt x="2" y="3"/>
                      <a:pt x="7" y="0"/>
                      <a:pt x="11" y="3"/>
                    </a:cubicBezTo>
                    <a:cubicBezTo>
                      <a:pt x="11" y="3"/>
                      <a:pt x="13" y="8"/>
                      <a:pt x="11" y="13"/>
                    </a:cubicBezTo>
                    <a:cubicBezTo>
                      <a:pt x="11" y="13"/>
                      <a:pt x="6" y="15"/>
                      <a:pt x="2" y="13"/>
                    </a:cubicBezTo>
                    <a:cubicBezTo>
                      <a:pt x="2" y="13"/>
                      <a:pt x="0" y="4"/>
                      <a:pt x="2"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1" name="Freeform 530">
                <a:extLst>
                  <a:ext uri="{FF2B5EF4-FFF2-40B4-BE49-F238E27FC236}">
                    <a16:creationId xmlns:a16="http://schemas.microsoft.com/office/drawing/2014/main" id="{EC56013A-CD7B-495F-A6FC-C78169C989BE}"/>
                  </a:ext>
                </a:extLst>
              </p:cNvPr>
              <p:cNvSpPr>
                <a:spLocks/>
              </p:cNvSpPr>
              <p:nvPr/>
            </p:nvSpPr>
            <p:spPr bwMode="auto">
              <a:xfrm>
                <a:off x="6782" y="1872"/>
                <a:ext cx="6" cy="3"/>
              </a:xfrm>
              <a:custGeom>
                <a:avLst/>
                <a:gdLst>
                  <a:gd name="T0" fmla="*/ 6 w 19"/>
                  <a:gd name="T1" fmla="*/ 5 h 11"/>
                  <a:gd name="T2" fmla="*/ 5 w 19"/>
                  <a:gd name="T3" fmla="*/ 0 h 11"/>
                  <a:gd name="T4" fmla="*/ 12 w 19"/>
                  <a:gd name="T5" fmla="*/ 0 h 11"/>
                  <a:gd name="T6" fmla="*/ 16 w 19"/>
                  <a:gd name="T7" fmla="*/ 1 h 11"/>
                  <a:gd name="T8" fmla="*/ 16 w 19"/>
                  <a:gd name="T9" fmla="*/ 6 h 11"/>
                  <a:gd name="T10" fmla="*/ 13 w 19"/>
                  <a:gd name="T11" fmla="*/ 6 h 11"/>
                  <a:gd name="T12" fmla="*/ 7 w 19"/>
                  <a:gd name="T13" fmla="*/ 11 h 11"/>
                  <a:gd name="T14" fmla="*/ 6 w 19"/>
                  <a:gd name="T15" fmla="*/ 5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11">
                    <a:moveTo>
                      <a:pt x="6" y="5"/>
                    </a:moveTo>
                    <a:cubicBezTo>
                      <a:pt x="6" y="5"/>
                      <a:pt x="0" y="2"/>
                      <a:pt x="5" y="0"/>
                    </a:cubicBezTo>
                    <a:cubicBezTo>
                      <a:pt x="12" y="0"/>
                      <a:pt x="12" y="0"/>
                      <a:pt x="12" y="0"/>
                    </a:cubicBezTo>
                    <a:cubicBezTo>
                      <a:pt x="12" y="0"/>
                      <a:pt x="15" y="0"/>
                      <a:pt x="16" y="1"/>
                    </a:cubicBezTo>
                    <a:cubicBezTo>
                      <a:pt x="16" y="1"/>
                      <a:pt x="19" y="4"/>
                      <a:pt x="16" y="6"/>
                    </a:cubicBezTo>
                    <a:cubicBezTo>
                      <a:pt x="13" y="6"/>
                      <a:pt x="13" y="6"/>
                      <a:pt x="13" y="6"/>
                    </a:cubicBezTo>
                    <a:cubicBezTo>
                      <a:pt x="13" y="6"/>
                      <a:pt x="13" y="11"/>
                      <a:pt x="7" y="11"/>
                    </a:cubicBezTo>
                    <a:cubicBezTo>
                      <a:pt x="7" y="11"/>
                      <a:pt x="5" y="9"/>
                      <a:pt x="6"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2" name="Freeform 531">
                <a:extLst>
                  <a:ext uri="{FF2B5EF4-FFF2-40B4-BE49-F238E27FC236}">
                    <a16:creationId xmlns:a16="http://schemas.microsoft.com/office/drawing/2014/main" id="{B126FAC2-D2FA-4F03-A3FB-DE438B2A740A}"/>
                  </a:ext>
                </a:extLst>
              </p:cNvPr>
              <p:cNvSpPr>
                <a:spLocks/>
              </p:cNvSpPr>
              <p:nvPr/>
            </p:nvSpPr>
            <p:spPr bwMode="auto">
              <a:xfrm>
                <a:off x="6796" y="1863"/>
                <a:ext cx="7" cy="6"/>
              </a:xfrm>
              <a:custGeom>
                <a:avLst/>
                <a:gdLst>
                  <a:gd name="T0" fmla="*/ 1 w 21"/>
                  <a:gd name="T1" fmla="*/ 12 h 19"/>
                  <a:gd name="T2" fmla="*/ 6 w 21"/>
                  <a:gd name="T3" fmla="*/ 7 h 19"/>
                  <a:gd name="T4" fmla="*/ 11 w 21"/>
                  <a:gd name="T5" fmla="*/ 2 h 19"/>
                  <a:gd name="T6" fmla="*/ 16 w 21"/>
                  <a:gd name="T7" fmla="*/ 6 h 19"/>
                  <a:gd name="T8" fmla="*/ 21 w 21"/>
                  <a:gd name="T9" fmla="*/ 10 h 19"/>
                  <a:gd name="T10" fmla="*/ 16 w 21"/>
                  <a:gd name="T11" fmla="*/ 12 h 19"/>
                  <a:gd name="T12" fmla="*/ 12 w 21"/>
                  <a:gd name="T13" fmla="*/ 16 h 19"/>
                  <a:gd name="T14" fmla="*/ 1 w 21"/>
                  <a:gd name="T15" fmla="*/ 12 h 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19">
                    <a:moveTo>
                      <a:pt x="1" y="12"/>
                    </a:moveTo>
                    <a:cubicBezTo>
                      <a:pt x="1" y="12"/>
                      <a:pt x="0" y="6"/>
                      <a:pt x="6" y="7"/>
                    </a:cubicBezTo>
                    <a:cubicBezTo>
                      <a:pt x="6" y="7"/>
                      <a:pt x="5" y="1"/>
                      <a:pt x="11" y="2"/>
                    </a:cubicBezTo>
                    <a:cubicBezTo>
                      <a:pt x="11" y="2"/>
                      <a:pt x="18" y="0"/>
                      <a:pt x="16" y="6"/>
                    </a:cubicBezTo>
                    <a:cubicBezTo>
                      <a:pt x="16" y="6"/>
                      <a:pt x="21" y="6"/>
                      <a:pt x="21" y="10"/>
                    </a:cubicBezTo>
                    <a:cubicBezTo>
                      <a:pt x="21" y="10"/>
                      <a:pt x="20" y="12"/>
                      <a:pt x="16" y="12"/>
                    </a:cubicBezTo>
                    <a:cubicBezTo>
                      <a:pt x="16" y="12"/>
                      <a:pt x="17" y="16"/>
                      <a:pt x="12" y="16"/>
                    </a:cubicBezTo>
                    <a:cubicBezTo>
                      <a:pt x="12" y="16"/>
                      <a:pt x="1" y="19"/>
                      <a:pt x="1"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3" name="Freeform 532">
                <a:extLst>
                  <a:ext uri="{FF2B5EF4-FFF2-40B4-BE49-F238E27FC236}">
                    <a16:creationId xmlns:a16="http://schemas.microsoft.com/office/drawing/2014/main" id="{8E68A573-8A63-46B3-B7F3-D424F7A7BDE1}"/>
                  </a:ext>
                </a:extLst>
              </p:cNvPr>
              <p:cNvSpPr>
                <a:spLocks/>
              </p:cNvSpPr>
              <p:nvPr/>
            </p:nvSpPr>
            <p:spPr bwMode="auto">
              <a:xfrm>
                <a:off x="6779" y="1500"/>
                <a:ext cx="27" cy="16"/>
              </a:xfrm>
              <a:custGeom>
                <a:avLst/>
                <a:gdLst>
                  <a:gd name="T0" fmla="*/ 54 w 82"/>
                  <a:gd name="T1" fmla="*/ 13 h 49"/>
                  <a:gd name="T2" fmla="*/ 14 w 82"/>
                  <a:gd name="T3" fmla="*/ 28 h 49"/>
                  <a:gd name="T4" fmla="*/ 14 w 82"/>
                  <a:gd name="T5" fmla="*/ 40 h 49"/>
                  <a:gd name="T6" fmla="*/ 26 w 82"/>
                  <a:gd name="T7" fmla="*/ 42 h 49"/>
                  <a:gd name="T8" fmla="*/ 61 w 82"/>
                  <a:gd name="T9" fmla="*/ 41 h 49"/>
                  <a:gd name="T10" fmla="*/ 68 w 82"/>
                  <a:gd name="T11" fmla="*/ 36 h 49"/>
                  <a:gd name="T12" fmla="*/ 82 w 82"/>
                  <a:gd name="T13" fmla="*/ 36 h 49"/>
                  <a:gd name="T14" fmla="*/ 82 w 82"/>
                  <a:gd name="T15" fmla="*/ 1 h 49"/>
                  <a:gd name="T16" fmla="*/ 77 w 82"/>
                  <a:gd name="T17" fmla="*/ 6 h 49"/>
                  <a:gd name="T18" fmla="*/ 54 w 82"/>
                  <a:gd name="T19" fmla="*/ 13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2" h="49">
                    <a:moveTo>
                      <a:pt x="54" y="13"/>
                    </a:moveTo>
                    <a:cubicBezTo>
                      <a:pt x="54" y="13"/>
                      <a:pt x="23" y="17"/>
                      <a:pt x="14" y="28"/>
                    </a:cubicBezTo>
                    <a:cubicBezTo>
                      <a:pt x="14" y="28"/>
                      <a:pt x="0" y="38"/>
                      <a:pt x="14" y="40"/>
                    </a:cubicBezTo>
                    <a:cubicBezTo>
                      <a:pt x="14" y="40"/>
                      <a:pt x="20" y="49"/>
                      <a:pt x="26" y="42"/>
                    </a:cubicBezTo>
                    <a:cubicBezTo>
                      <a:pt x="61" y="41"/>
                      <a:pt x="61" y="41"/>
                      <a:pt x="61" y="41"/>
                    </a:cubicBezTo>
                    <a:cubicBezTo>
                      <a:pt x="61" y="41"/>
                      <a:pt x="69" y="42"/>
                      <a:pt x="68" y="36"/>
                    </a:cubicBezTo>
                    <a:cubicBezTo>
                      <a:pt x="82" y="36"/>
                      <a:pt x="82" y="36"/>
                      <a:pt x="82" y="36"/>
                    </a:cubicBezTo>
                    <a:cubicBezTo>
                      <a:pt x="82" y="1"/>
                      <a:pt x="82" y="1"/>
                      <a:pt x="82" y="1"/>
                    </a:cubicBezTo>
                    <a:cubicBezTo>
                      <a:pt x="82" y="1"/>
                      <a:pt x="78" y="0"/>
                      <a:pt x="77" y="6"/>
                    </a:cubicBezTo>
                    <a:cubicBezTo>
                      <a:pt x="77" y="6"/>
                      <a:pt x="53" y="5"/>
                      <a:pt x="54"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4" name="Freeform 533">
                <a:extLst>
                  <a:ext uri="{FF2B5EF4-FFF2-40B4-BE49-F238E27FC236}">
                    <a16:creationId xmlns:a16="http://schemas.microsoft.com/office/drawing/2014/main" id="{14379C04-0395-4EF2-97CC-9755ED1D1DB8}"/>
                  </a:ext>
                </a:extLst>
              </p:cNvPr>
              <p:cNvSpPr>
                <a:spLocks/>
              </p:cNvSpPr>
              <p:nvPr/>
            </p:nvSpPr>
            <p:spPr bwMode="auto">
              <a:xfrm>
                <a:off x="6191" y="1483"/>
                <a:ext cx="27" cy="11"/>
              </a:xfrm>
              <a:custGeom>
                <a:avLst/>
                <a:gdLst>
                  <a:gd name="T0" fmla="*/ 41 w 81"/>
                  <a:gd name="T1" fmla="*/ 24 h 35"/>
                  <a:gd name="T2" fmla="*/ 37 w 81"/>
                  <a:gd name="T3" fmla="*/ 11 h 35"/>
                  <a:gd name="T4" fmla="*/ 69 w 81"/>
                  <a:gd name="T5" fmla="*/ 14 h 35"/>
                  <a:gd name="T6" fmla="*/ 81 w 81"/>
                  <a:gd name="T7" fmla="*/ 11 h 35"/>
                  <a:gd name="T8" fmla="*/ 59 w 81"/>
                  <a:gd name="T9" fmla="*/ 24 h 35"/>
                  <a:gd name="T10" fmla="*/ 45 w 81"/>
                  <a:gd name="T11" fmla="*/ 35 h 35"/>
                  <a:gd name="T12" fmla="*/ 41 w 81"/>
                  <a:gd name="T13" fmla="*/ 24 h 35"/>
                </a:gdLst>
                <a:ahLst/>
                <a:cxnLst>
                  <a:cxn ang="0">
                    <a:pos x="T0" y="T1"/>
                  </a:cxn>
                  <a:cxn ang="0">
                    <a:pos x="T2" y="T3"/>
                  </a:cxn>
                  <a:cxn ang="0">
                    <a:pos x="T4" y="T5"/>
                  </a:cxn>
                  <a:cxn ang="0">
                    <a:pos x="T6" y="T7"/>
                  </a:cxn>
                  <a:cxn ang="0">
                    <a:pos x="T8" y="T9"/>
                  </a:cxn>
                  <a:cxn ang="0">
                    <a:pos x="T10" y="T11"/>
                  </a:cxn>
                  <a:cxn ang="0">
                    <a:pos x="T12" y="T13"/>
                  </a:cxn>
                </a:cxnLst>
                <a:rect l="0" t="0" r="r" b="b"/>
                <a:pathLst>
                  <a:path w="81" h="35">
                    <a:moveTo>
                      <a:pt x="41" y="24"/>
                    </a:moveTo>
                    <a:cubicBezTo>
                      <a:pt x="41" y="24"/>
                      <a:pt x="0" y="16"/>
                      <a:pt x="37" y="11"/>
                    </a:cubicBezTo>
                    <a:cubicBezTo>
                      <a:pt x="69" y="14"/>
                      <a:pt x="69" y="14"/>
                      <a:pt x="69" y="14"/>
                    </a:cubicBezTo>
                    <a:cubicBezTo>
                      <a:pt x="69" y="14"/>
                      <a:pt x="81" y="0"/>
                      <a:pt x="81" y="11"/>
                    </a:cubicBezTo>
                    <a:cubicBezTo>
                      <a:pt x="81" y="11"/>
                      <a:pt x="69" y="24"/>
                      <a:pt x="59" y="24"/>
                    </a:cubicBezTo>
                    <a:cubicBezTo>
                      <a:pt x="59" y="24"/>
                      <a:pt x="51" y="35"/>
                      <a:pt x="45" y="35"/>
                    </a:cubicBezTo>
                    <a:cubicBezTo>
                      <a:pt x="45" y="35"/>
                      <a:pt x="22" y="34"/>
                      <a:pt x="41"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5" name="Freeform 534">
                <a:extLst>
                  <a:ext uri="{FF2B5EF4-FFF2-40B4-BE49-F238E27FC236}">
                    <a16:creationId xmlns:a16="http://schemas.microsoft.com/office/drawing/2014/main" id="{7E95C949-CBCB-4C21-B8C9-2C7678A0C450}"/>
                  </a:ext>
                </a:extLst>
              </p:cNvPr>
              <p:cNvSpPr>
                <a:spLocks/>
              </p:cNvSpPr>
              <p:nvPr/>
            </p:nvSpPr>
            <p:spPr bwMode="auto">
              <a:xfrm>
                <a:off x="6244" y="1402"/>
                <a:ext cx="18" cy="7"/>
              </a:xfrm>
              <a:custGeom>
                <a:avLst/>
                <a:gdLst>
                  <a:gd name="T0" fmla="*/ 8 w 54"/>
                  <a:gd name="T1" fmla="*/ 16 h 22"/>
                  <a:gd name="T2" fmla="*/ 31 w 54"/>
                  <a:gd name="T3" fmla="*/ 6 h 22"/>
                  <a:gd name="T4" fmla="*/ 50 w 54"/>
                  <a:gd name="T5" fmla="*/ 7 h 22"/>
                  <a:gd name="T6" fmla="*/ 39 w 54"/>
                  <a:gd name="T7" fmla="*/ 15 h 22"/>
                  <a:gd name="T8" fmla="*/ 8 w 54"/>
                  <a:gd name="T9" fmla="*/ 16 h 22"/>
                </a:gdLst>
                <a:ahLst/>
                <a:cxnLst>
                  <a:cxn ang="0">
                    <a:pos x="T0" y="T1"/>
                  </a:cxn>
                  <a:cxn ang="0">
                    <a:pos x="T2" y="T3"/>
                  </a:cxn>
                  <a:cxn ang="0">
                    <a:pos x="T4" y="T5"/>
                  </a:cxn>
                  <a:cxn ang="0">
                    <a:pos x="T6" y="T7"/>
                  </a:cxn>
                  <a:cxn ang="0">
                    <a:pos x="T8" y="T9"/>
                  </a:cxn>
                </a:cxnLst>
                <a:rect l="0" t="0" r="r" b="b"/>
                <a:pathLst>
                  <a:path w="54" h="22">
                    <a:moveTo>
                      <a:pt x="8" y="16"/>
                    </a:moveTo>
                    <a:cubicBezTo>
                      <a:pt x="8" y="16"/>
                      <a:pt x="0" y="2"/>
                      <a:pt x="31" y="6"/>
                    </a:cubicBezTo>
                    <a:cubicBezTo>
                      <a:pt x="31" y="6"/>
                      <a:pt x="45" y="0"/>
                      <a:pt x="50" y="7"/>
                    </a:cubicBezTo>
                    <a:cubicBezTo>
                      <a:pt x="50" y="7"/>
                      <a:pt x="54" y="16"/>
                      <a:pt x="39" y="15"/>
                    </a:cubicBezTo>
                    <a:cubicBezTo>
                      <a:pt x="39" y="15"/>
                      <a:pt x="16" y="22"/>
                      <a:pt x="8"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6" name="Freeform 535">
                <a:extLst>
                  <a:ext uri="{FF2B5EF4-FFF2-40B4-BE49-F238E27FC236}">
                    <a16:creationId xmlns:a16="http://schemas.microsoft.com/office/drawing/2014/main" id="{858DFE1E-9DB8-4D54-91E5-5B8A726CF2E4}"/>
                  </a:ext>
                </a:extLst>
              </p:cNvPr>
              <p:cNvSpPr>
                <a:spLocks/>
              </p:cNvSpPr>
              <p:nvPr/>
            </p:nvSpPr>
            <p:spPr bwMode="auto">
              <a:xfrm>
                <a:off x="6201" y="1425"/>
                <a:ext cx="91" cy="18"/>
              </a:xfrm>
              <a:custGeom>
                <a:avLst/>
                <a:gdLst>
                  <a:gd name="T0" fmla="*/ 107 w 276"/>
                  <a:gd name="T1" fmla="*/ 13 h 55"/>
                  <a:gd name="T2" fmla="*/ 141 w 276"/>
                  <a:gd name="T3" fmla="*/ 22 h 55"/>
                  <a:gd name="T4" fmla="*/ 167 w 276"/>
                  <a:gd name="T5" fmla="*/ 24 h 55"/>
                  <a:gd name="T6" fmla="*/ 203 w 276"/>
                  <a:gd name="T7" fmla="*/ 23 h 55"/>
                  <a:gd name="T8" fmla="*/ 234 w 276"/>
                  <a:gd name="T9" fmla="*/ 29 h 55"/>
                  <a:gd name="T10" fmla="*/ 254 w 276"/>
                  <a:gd name="T11" fmla="*/ 38 h 55"/>
                  <a:gd name="T12" fmla="*/ 225 w 276"/>
                  <a:gd name="T13" fmla="*/ 43 h 55"/>
                  <a:gd name="T14" fmla="*/ 117 w 276"/>
                  <a:gd name="T15" fmla="*/ 47 h 55"/>
                  <a:gd name="T16" fmla="*/ 98 w 276"/>
                  <a:gd name="T17" fmla="*/ 39 h 55"/>
                  <a:gd name="T18" fmla="*/ 66 w 276"/>
                  <a:gd name="T19" fmla="*/ 37 h 55"/>
                  <a:gd name="T20" fmla="*/ 47 w 276"/>
                  <a:gd name="T21" fmla="*/ 30 h 55"/>
                  <a:gd name="T22" fmla="*/ 21 w 276"/>
                  <a:gd name="T23" fmla="*/ 27 h 55"/>
                  <a:gd name="T24" fmla="*/ 29 w 276"/>
                  <a:gd name="T25" fmla="*/ 5 h 55"/>
                  <a:gd name="T26" fmla="*/ 44 w 276"/>
                  <a:gd name="T27" fmla="*/ 13 h 55"/>
                  <a:gd name="T28" fmla="*/ 60 w 276"/>
                  <a:gd name="T29" fmla="*/ 17 h 55"/>
                  <a:gd name="T30" fmla="*/ 82 w 276"/>
                  <a:gd name="T31" fmla="*/ 7 h 55"/>
                  <a:gd name="T32" fmla="*/ 107 w 276"/>
                  <a:gd name="T33" fmla="*/ 1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6" h="55">
                    <a:moveTo>
                      <a:pt x="107" y="13"/>
                    </a:moveTo>
                    <a:cubicBezTo>
                      <a:pt x="107" y="13"/>
                      <a:pt x="141" y="12"/>
                      <a:pt x="141" y="22"/>
                    </a:cubicBezTo>
                    <a:cubicBezTo>
                      <a:pt x="167" y="24"/>
                      <a:pt x="167" y="24"/>
                      <a:pt x="167" y="24"/>
                    </a:cubicBezTo>
                    <a:cubicBezTo>
                      <a:pt x="167" y="24"/>
                      <a:pt x="193" y="12"/>
                      <a:pt x="203" y="23"/>
                    </a:cubicBezTo>
                    <a:cubicBezTo>
                      <a:pt x="203" y="23"/>
                      <a:pt x="235" y="24"/>
                      <a:pt x="234" y="29"/>
                    </a:cubicBezTo>
                    <a:cubicBezTo>
                      <a:pt x="234" y="29"/>
                      <a:pt x="276" y="28"/>
                      <a:pt x="254" y="38"/>
                    </a:cubicBezTo>
                    <a:cubicBezTo>
                      <a:pt x="254" y="38"/>
                      <a:pt x="246" y="45"/>
                      <a:pt x="225" y="43"/>
                    </a:cubicBezTo>
                    <a:cubicBezTo>
                      <a:pt x="225" y="43"/>
                      <a:pt x="201" y="55"/>
                      <a:pt x="117" y="47"/>
                    </a:cubicBezTo>
                    <a:cubicBezTo>
                      <a:pt x="117" y="47"/>
                      <a:pt x="99" y="44"/>
                      <a:pt x="98" y="39"/>
                    </a:cubicBezTo>
                    <a:cubicBezTo>
                      <a:pt x="98" y="39"/>
                      <a:pt x="73" y="44"/>
                      <a:pt x="66" y="37"/>
                    </a:cubicBezTo>
                    <a:cubicBezTo>
                      <a:pt x="66" y="37"/>
                      <a:pt x="51" y="37"/>
                      <a:pt x="47" y="30"/>
                    </a:cubicBezTo>
                    <a:cubicBezTo>
                      <a:pt x="47" y="30"/>
                      <a:pt x="21" y="33"/>
                      <a:pt x="21" y="27"/>
                    </a:cubicBezTo>
                    <a:cubicBezTo>
                      <a:pt x="21" y="27"/>
                      <a:pt x="0" y="24"/>
                      <a:pt x="29" y="5"/>
                    </a:cubicBezTo>
                    <a:cubicBezTo>
                      <a:pt x="29" y="5"/>
                      <a:pt x="69" y="7"/>
                      <a:pt x="44" y="13"/>
                    </a:cubicBezTo>
                    <a:cubicBezTo>
                      <a:pt x="60" y="17"/>
                      <a:pt x="60" y="17"/>
                      <a:pt x="60" y="17"/>
                    </a:cubicBezTo>
                    <a:cubicBezTo>
                      <a:pt x="60" y="17"/>
                      <a:pt x="77" y="20"/>
                      <a:pt x="82" y="7"/>
                    </a:cubicBezTo>
                    <a:cubicBezTo>
                      <a:pt x="82" y="7"/>
                      <a:pt x="86" y="0"/>
                      <a:pt x="107"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7" name="Freeform 536">
                <a:extLst>
                  <a:ext uri="{FF2B5EF4-FFF2-40B4-BE49-F238E27FC236}">
                    <a16:creationId xmlns:a16="http://schemas.microsoft.com/office/drawing/2014/main" id="{ED0F9447-6CC6-49DA-A43C-6EF406A02D6C}"/>
                  </a:ext>
                </a:extLst>
              </p:cNvPr>
              <p:cNvSpPr>
                <a:spLocks/>
              </p:cNvSpPr>
              <p:nvPr/>
            </p:nvSpPr>
            <p:spPr bwMode="auto">
              <a:xfrm>
                <a:off x="6087" y="1463"/>
                <a:ext cx="20" cy="7"/>
              </a:xfrm>
              <a:custGeom>
                <a:avLst/>
                <a:gdLst>
                  <a:gd name="T0" fmla="*/ 12 w 63"/>
                  <a:gd name="T1" fmla="*/ 13 h 20"/>
                  <a:gd name="T2" fmla="*/ 50 w 63"/>
                  <a:gd name="T3" fmla="*/ 4 h 20"/>
                  <a:gd name="T4" fmla="*/ 12 w 63"/>
                  <a:gd name="T5" fmla="*/ 13 h 20"/>
                </a:gdLst>
                <a:ahLst/>
                <a:cxnLst>
                  <a:cxn ang="0">
                    <a:pos x="T0" y="T1"/>
                  </a:cxn>
                  <a:cxn ang="0">
                    <a:pos x="T2" y="T3"/>
                  </a:cxn>
                  <a:cxn ang="0">
                    <a:pos x="T4" y="T5"/>
                  </a:cxn>
                </a:cxnLst>
                <a:rect l="0" t="0" r="r" b="b"/>
                <a:pathLst>
                  <a:path w="63" h="20">
                    <a:moveTo>
                      <a:pt x="12" y="13"/>
                    </a:moveTo>
                    <a:cubicBezTo>
                      <a:pt x="12" y="13"/>
                      <a:pt x="0" y="0"/>
                      <a:pt x="50" y="4"/>
                    </a:cubicBezTo>
                    <a:cubicBezTo>
                      <a:pt x="50" y="4"/>
                      <a:pt x="63" y="20"/>
                      <a:pt x="12"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8" name="Freeform 537">
                <a:extLst>
                  <a:ext uri="{FF2B5EF4-FFF2-40B4-BE49-F238E27FC236}">
                    <a16:creationId xmlns:a16="http://schemas.microsoft.com/office/drawing/2014/main" id="{7E5A4D31-0A97-46C5-A350-3318F1CD7798}"/>
                  </a:ext>
                </a:extLst>
              </p:cNvPr>
              <p:cNvSpPr>
                <a:spLocks/>
              </p:cNvSpPr>
              <p:nvPr/>
            </p:nvSpPr>
            <p:spPr bwMode="auto">
              <a:xfrm>
                <a:off x="6091" y="1448"/>
                <a:ext cx="27" cy="12"/>
              </a:xfrm>
              <a:custGeom>
                <a:avLst/>
                <a:gdLst>
                  <a:gd name="T0" fmla="*/ 28 w 81"/>
                  <a:gd name="T1" fmla="*/ 24 h 36"/>
                  <a:gd name="T2" fmla="*/ 35 w 81"/>
                  <a:gd name="T3" fmla="*/ 9 h 36"/>
                  <a:gd name="T4" fmla="*/ 70 w 81"/>
                  <a:gd name="T5" fmla="*/ 10 h 36"/>
                  <a:gd name="T6" fmla="*/ 75 w 81"/>
                  <a:gd name="T7" fmla="*/ 17 h 36"/>
                  <a:gd name="T8" fmla="*/ 51 w 81"/>
                  <a:gd name="T9" fmla="*/ 26 h 36"/>
                  <a:gd name="T10" fmla="*/ 28 w 81"/>
                  <a:gd name="T11" fmla="*/ 24 h 36"/>
                </a:gdLst>
                <a:ahLst/>
                <a:cxnLst>
                  <a:cxn ang="0">
                    <a:pos x="T0" y="T1"/>
                  </a:cxn>
                  <a:cxn ang="0">
                    <a:pos x="T2" y="T3"/>
                  </a:cxn>
                  <a:cxn ang="0">
                    <a:pos x="T4" y="T5"/>
                  </a:cxn>
                  <a:cxn ang="0">
                    <a:pos x="T6" y="T7"/>
                  </a:cxn>
                  <a:cxn ang="0">
                    <a:pos x="T8" y="T9"/>
                  </a:cxn>
                  <a:cxn ang="0">
                    <a:pos x="T10" y="T11"/>
                  </a:cxn>
                </a:cxnLst>
                <a:rect l="0" t="0" r="r" b="b"/>
                <a:pathLst>
                  <a:path w="81" h="36">
                    <a:moveTo>
                      <a:pt x="28" y="24"/>
                    </a:moveTo>
                    <a:cubicBezTo>
                      <a:pt x="28" y="24"/>
                      <a:pt x="0" y="16"/>
                      <a:pt x="35" y="9"/>
                    </a:cubicBezTo>
                    <a:cubicBezTo>
                      <a:pt x="35" y="9"/>
                      <a:pt x="60" y="0"/>
                      <a:pt x="70" y="10"/>
                    </a:cubicBezTo>
                    <a:cubicBezTo>
                      <a:pt x="70" y="10"/>
                      <a:pt x="81" y="16"/>
                      <a:pt x="75" y="17"/>
                    </a:cubicBezTo>
                    <a:cubicBezTo>
                      <a:pt x="75" y="17"/>
                      <a:pt x="67" y="30"/>
                      <a:pt x="51" y="26"/>
                    </a:cubicBezTo>
                    <a:cubicBezTo>
                      <a:pt x="51" y="26"/>
                      <a:pt x="42" y="36"/>
                      <a:pt x="28"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9" name="Freeform 538">
                <a:extLst>
                  <a:ext uri="{FF2B5EF4-FFF2-40B4-BE49-F238E27FC236}">
                    <a16:creationId xmlns:a16="http://schemas.microsoft.com/office/drawing/2014/main" id="{DF535F3D-574C-4E2C-BC57-AC17FCD6B7D6}"/>
                  </a:ext>
                </a:extLst>
              </p:cNvPr>
              <p:cNvSpPr>
                <a:spLocks/>
              </p:cNvSpPr>
              <p:nvPr/>
            </p:nvSpPr>
            <p:spPr bwMode="auto">
              <a:xfrm>
                <a:off x="6099" y="1457"/>
                <a:ext cx="64" cy="16"/>
              </a:xfrm>
              <a:custGeom>
                <a:avLst/>
                <a:gdLst>
                  <a:gd name="T0" fmla="*/ 33 w 197"/>
                  <a:gd name="T1" fmla="*/ 17 h 47"/>
                  <a:gd name="T2" fmla="*/ 55 w 197"/>
                  <a:gd name="T3" fmla="*/ 0 h 47"/>
                  <a:gd name="T4" fmla="*/ 133 w 197"/>
                  <a:gd name="T5" fmla="*/ 5 h 47"/>
                  <a:gd name="T6" fmla="*/ 183 w 197"/>
                  <a:gd name="T7" fmla="*/ 30 h 47"/>
                  <a:gd name="T8" fmla="*/ 145 w 197"/>
                  <a:gd name="T9" fmla="*/ 37 h 47"/>
                  <a:gd name="T10" fmla="*/ 133 w 197"/>
                  <a:gd name="T11" fmla="*/ 38 h 47"/>
                  <a:gd name="T12" fmla="*/ 116 w 197"/>
                  <a:gd name="T13" fmla="*/ 36 h 47"/>
                  <a:gd name="T14" fmla="*/ 74 w 197"/>
                  <a:gd name="T15" fmla="*/ 31 h 47"/>
                  <a:gd name="T16" fmla="*/ 46 w 197"/>
                  <a:gd name="T17" fmla="*/ 28 h 47"/>
                  <a:gd name="T18" fmla="*/ 33 w 197"/>
                  <a:gd name="T19" fmla="*/ 1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7" h="47">
                    <a:moveTo>
                      <a:pt x="33" y="17"/>
                    </a:moveTo>
                    <a:cubicBezTo>
                      <a:pt x="33" y="17"/>
                      <a:pt x="41" y="5"/>
                      <a:pt x="55" y="0"/>
                    </a:cubicBezTo>
                    <a:cubicBezTo>
                      <a:pt x="55" y="0"/>
                      <a:pt x="133" y="0"/>
                      <a:pt x="133" y="5"/>
                    </a:cubicBezTo>
                    <a:cubicBezTo>
                      <a:pt x="133" y="5"/>
                      <a:pt x="177" y="12"/>
                      <a:pt x="183" y="30"/>
                    </a:cubicBezTo>
                    <a:cubicBezTo>
                      <a:pt x="183" y="30"/>
                      <a:pt x="197" y="43"/>
                      <a:pt x="145" y="37"/>
                    </a:cubicBezTo>
                    <a:cubicBezTo>
                      <a:pt x="145" y="37"/>
                      <a:pt x="137" y="28"/>
                      <a:pt x="133" y="38"/>
                    </a:cubicBezTo>
                    <a:cubicBezTo>
                      <a:pt x="133" y="38"/>
                      <a:pt x="123" y="47"/>
                      <a:pt x="116" y="36"/>
                    </a:cubicBezTo>
                    <a:cubicBezTo>
                      <a:pt x="116" y="36"/>
                      <a:pt x="85" y="41"/>
                      <a:pt x="74" y="31"/>
                    </a:cubicBezTo>
                    <a:cubicBezTo>
                      <a:pt x="74" y="31"/>
                      <a:pt x="47" y="33"/>
                      <a:pt x="46" y="28"/>
                    </a:cubicBezTo>
                    <a:cubicBezTo>
                      <a:pt x="46" y="28"/>
                      <a:pt x="0" y="30"/>
                      <a:pt x="33"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0" name="Freeform 539">
                <a:extLst>
                  <a:ext uri="{FF2B5EF4-FFF2-40B4-BE49-F238E27FC236}">
                    <a16:creationId xmlns:a16="http://schemas.microsoft.com/office/drawing/2014/main" id="{C784B511-B8C8-4748-9847-C9011B375C7C}"/>
                  </a:ext>
                </a:extLst>
              </p:cNvPr>
              <p:cNvSpPr>
                <a:spLocks/>
              </p:cNvSpPr>
              <p:nvPr/>
            </p:nvSpPr>
            <p:spPr bwMode="auto">
              <a:xfrm>
                <a:off x="6016" y="1450"/>
                <a:ext cx="15" cy="9"/>
              </a:xfrm>
              <a:custGeom>
                <a:avLst/>
                <a:gdLst>
                  <a:gd name="T0" fmla="*/ 1 w 46"/>
                  <a:gd name="T1" fmla="*/ 8 h 26"/>
                  <a:gd name="T2" fmla="*/ 15 w 46"/>
                  <a:gd name="T3" fmla="*/ 0 h 26"/>
                  <a:gd name="T4" fmla="*/ 17 w 46"/>
                  <a:gd name="T5" fmla="*/ 5 h 26"/>
                  <a:gd name="T6" fmla="*/ 41 w 46"/>
                  <a:gd name="T7" fmla="*/ 26 h 26"/>
                  <a:gd name="T8" fmla="*/ 15 w 46"/>
                  <a:gd name="T9" fmla="*/ 12 h 26"/>
                  <a:gd name="T10" fmla="*/ 1 w 46"/>
                  <a:gd name="T11" fmla="*/ 8 h 26"/>
                </a:gdLst>
                <a:ahLst/>
                <a:cxnLst>
                  <a:cxn ang="0">
                    <a:pos x="T0" y="T1"/>
                  </a:cxn>
                  <a:cxn ang="0">
                    <a:pos x="T2" y="T3"/>
                  </a:cxn>
                  <a:cxn ang="0">
                    <a:pos x="T4" y="T5"/>
                  </a:cxn>
                  <a:cxn ang="0">
                    <a:pos x="T6" y="T7"/>
                  </a:cxn>
                  <a:cxn ang="0">
                    <a:pos x="T8" y="T9"/>
                  </a:cxn>
                  <a:cxn ang="0">
                    <a:pos x="T10" y="T11"/>
                  </a:cxn>
                </a:cxnLst>
                <a:rect l="0" t="0" r="r" b="b"/>
                <a:pathLst>
                  <a:path w="46" h="26">
                    <a:moveTo>
                      <a:pt x="1" y="8"/>
                    </a:moveTo>
                    <a:cubicBezTo>
                      <a:pt x="1" y="8"/>
                      <a:pt x="0" y="0"/>
                      <a:pt x="15" y="0"/>
                    </a:cubicBezTo>
                    <a:cubicBezTo>
                      <a:pt x="17" y="5"/>
                      <a:pt x="17" y="5"/>
                      <a:pt x="17" y="5"/>
                    </a:cubicBezTo>
                    <a:cubicBezTo>
                      <a:pt x="17" y="5"/>
                      <a:pt x="46" y="14"/>
                      <a:pt x="41" y="26"/>
                    </a:cubicBezTo>
                    <a:cubicBezTo>
                      <a:pt x="41" y="26"/>
                      <a:pt x="14" y="19"/>
                      <a:pt x="15" y="12"/>
                    </a:cubicBezTo>
                    <a:cubicBezTo>
                      <a:pt x="15" y="12"/>
                      <a:pt x="8" y="8"/>
                      <a:pt x="1"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1" name="Freeform 540">
                <a:extLst>
                  <a:ext uri="{FF2B5EF4-FFF2-40B4-BE49-F238E27FC236}">
                    <a16:creationId xmlns:a16="http://schemas.microsoft.com/office/drawing/2014/main" id="{411E0C15-E9C8-4888-B2C3-1D9FBAA38E7D}"/>
                  </a:ext>
                </a:extLst>
              </p:cNvPr>
              <p:cNvSpPr>
                <a:spLocks/>
              </p:cNvSpPr>
              <p:nvPr/>
            </p:nvSpPr>
            <p:spPr bwMode="auto">
              <a:xfrm>
                <a:off x="6014" y="1421"/>
                <a:ext cx="17" cy="10"/>
              </a:xfrm>
              <a:custGeom>
                <a:avLst/>
                <a:gdLst>
                  <a:gd name="T0" fmla="*/ 15 w 52"/>
                  <a:gd name="T1" fmla="*/ 13 h 31"/>
                  <a:gd name="T2" fmla="*/ 26 w 52"/>
                  <a:gd name="T3" fmla="*/ 5 h 31"/>
                  <a:gd name="T4" fmla="*/ 33 w 52"/>
                  <a:gd name="T5" fmla="*/ 19 h 31"/>
                  <a:gd name="T6" fmla="*/ 15 w 52"/>
                  <a:gd name="T7" fmla="*/ 28 h 31"/>
                  <a:gd name="T8" fmla="*/ 15 w 52"/>
                  <a:gd name="T9" fmla="*/ 13 h 31"/>
                </a:gdLst>
                <a:ahLst/>
                <a:cxnLst>
                  <a:cxn ang="0">
                    <a:pos x="T0" y="T1"/>
                  </a:cxn>
                  <a:cxn ang="0">
                    <a:pos x="T2" y="T3"/>
                  </a:cxn>
                  <a:cxn ang="0">
                    <a:pos x="T4" y="T5"/>
                  </a:cxn>
                  <a:cxn ang="0">
                    <a:pos x="T6" y="T7"/>
                  </a:cxn>
                  <a:cxn ang="0">
                    <a:pos x="T8" y="T9"/>
                  </a:cxn>
                </a:cxnLst>
                <a:rect l="0" t="0" r="r" b="b"/>
                <a:pathLst>
                  <a:path w="52" h="31">
                    <a:moveTo>
                      <a:pt x="15" y="13"/>
                    </a:moveTo>
                    <a:cubicBezTo>
                      <a:pt x="15" y="13"/>
                      <a:pt x="17" y="0"/>
                      <a:pt x="26" y="5"/>
                    </a:cubicBezTo>
                    <a:cubicBezTo>
                      <a:pt x="26" y="5"/>
                      <a:pt x="52" y="11"/>
                      <a:pt x="33" y="19"/>
                    </a:cubicBezTo>
                    <a:cubicBezTo>
                      <a:pt x="33" y="19"/>
                      <a:pt x="39" y="29"/>
                      <a:pt x="15" y="28"/>
                    </a:cubicBezTo>
                    <a:cubicBezTo>
                      <a:pt x="15" y="28"/>
                      <a:pt x="0" y="31"/>
                      <a:pt x="15"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2" name="Freeform 541">
                <a:extLst>
                  <a:ext uri="{FF2B5EF4-FFF2-40B4-BE49-F238E27FC236}">
                    <a16:creationId xmlns:a16="http://schemas.microsoft.com/office/drawing/2014/main" id="{47D323BC-6813-4629-A77B-2142AA70B350}"/>
                  </a:ext>
                </a:extLst>
              </p:cNvPr>
              <p:cNvSpPr>
                <a:spLocks noEditPoints="1"/>
              </p:cNvSpPr>
              <p:nvPr/>
            </p:nvSpPr>
            <p:spPr bwMode="auto">
              <a:xfrm>
                <a:off x="6039" y="1411"/>
                <a:ext cx="155" cy="36"/>
              </a:xfrm>
              <a:custGeom>
                <a:avLst/>
                <a:gdLst>
                  <a:gd name="T0" fmla="*/ 432 w 470"/>
                  <a:gd name="T1" fmla="*/ 40 h 110"/>
                  <a:gd name="T2" fmla="*/ 404 w 470"/>
                  <a:gd name="T3" fmla="*/ 39 h 110"/>
                  <a:gd name="T4" fmla="*/ 377 w 470"/>
                  <a:gd name="T5" fmla="*/ 30 h 110"/>
                  <a:gd name="T6" fmla="*/ 357 w 470"/>
                  <a:gd name="T7" fmla="*/ 34 h 110"/>
                  <a:gd name="T8" fmla="*/ 332 w 470"/>
                  <a:gd name="T9" fmla="*/ 33 h 110"/>
                  <a:gd name="T10" fmla="*/ 305 w 470"/>
                  <a:gd name="T11" fmla="*/ 30 h 110"/>
                  <a:gd name="T12" fmla="*/ 289 w 470"/>
                  <a:gd name="T13" fmla="*/ 21 h 110"/>
                  <a:gd name="T14" fmla="*/ 270 w 470"/>
                  <a:gd name="T15" fmla="*/ 18 h 110"/>
                  <a:gd name="T16" fmla="*/ 258 w 470"/>
                  <a:gd name="T17" fmla="*/ 18 h 110"/>
                  <a:gd name="T18" fmla="*/ 227 w 470"/>
                  <a:gd name="T19" fmla="*/ 44 h 110"/>
                  <a:gd name="T20" fmla="*/ 199 w 470"/>
                  <a:gd name="T21" fmla="*/ 39 h 110"/>
                  <a:gd name="T22" fmla="*/ 177 w 470"/>
                  <a:gd name="T23" fmla="*/ 30 h 110"/>
                  <a:gd name="T24" fmla="*/ 119 w 470"/>
                  <a:gd name="T25" fmla="*/ 10 h 110"/>
                  <a:gd name="T26" fmla="*/ 90 w 470"/>
                  <a:gd name="T27" fmla="*/ 20 h 110"/>
                  <a:gd name="T28" fmla="*/ 86 w 470"/>
                  <a:gd name="T29" fmla="*/ 19 h 110"/>
                  <a:gd name="T30" fmla="*/ 73 w 470"/>
                  <a:gd name="T31" fmla="*/ 19 h 110"/>
                  <a:gd name="T32" fmla="*/ 44 w 470"/>
                  <a:gd name="T33" fmla="*/ 31 h 110"/>
                  <a:gd name="T34" fmla="*/ 28 w 470"/>
                  <a:gd name="T35" fmla="*/ 46 h 110"/>
                  <a:gd name="T36" fmla="*/ 22 w 470"/>
                  <a:gd name="T37" fmla="*/ 60 h 110"/>
                  <a:gd name="T38" fmla="*/ 15 w 470"/>
                  <a:gd name="T39" fmla="*/ 66 h 110"/>
                  <a:gd name="T40" fmla="*/ 51 w 470"/>
                  <a:gd name="T41" fmla="*/ 77 h 110"/>
                  <a:gd name="T42" fmla="*/ 119 w 470"/>
                  <a:gd name="T43" fmla="*/ 97 h 110"/>
                  <a:gd name="T44" fmla="*/ 147 w 470"/>
                  <a:gd name="T45" fmla="*/ 80 h 110"/>
                  <a:gd name="T46" fmla="*/ 169 w 470"/>
                  <a:gd name="T47" fmla="*/ 79 h 110"/>
                  <a:gd name="T48" fmla="*/ 240 w 470"/>
                  <a:gd name="T49" fmla="*/ 82 h 110"/>
                  <a:gd name="T50" fmla="*/ 281 w 470"/>
                  <a:gd name="T51" fmla="*/ 84 h 110"/>
                  <a:gd name="T52" fmla="*/ 294 w 470"/>
                  <a:gd name="T53" fmla="*/ 84 h 110"/>
                  <a:gd name="T54" fmla="*/ 326 w 470"/>
                  <a:gd name="T55" fmla="*/ 87 h 110"/>
                  <a:gd name="T56" fmla="*/ 370 w 470"/>
                  <a:gd name="T57" fmla="*/ 81 h 110"/>
                  <a:gd name="T58" fmla="*/ 378 w 470"/>
                  <a:gd name="T59" fmla="*/ 77 h 110"/>
                  <a:gd name="T60" fmla="*/ 415 w 470"/>
                  <a:gd name="T61" fmla="*/ 71 h 110"/>
                  <a:gd name="T62" fmla="*/ 423 w 470"/>
                  <a:gd name="T63" fmla="*/ 61 h 110"/>
                  <a:gd name="T64" fmla="*/ 428 w 470"/>
                  <a:gd name="T65" fmla="*/ 55 h 110"/>
                  <a:gd name="T66" fmla="*/ 449 w 470"/>
                  <a:gd name="T67" fmla="*/ 49 h 110"/>
                  <a:gd name="T68" fmla="*/ 432 w 470"/>
                  <a:gd name="T69" fmla="*/ 40 h 110"/>
                  <a:gd name="T70" fmla="*/ 336 w 470"/>
                  <a:gd name="T71" fmla="*/ 77 h 110"/>
                  <a:gd name="T72" fmla="*/ 323 w 470"/>
                  <a:gd name="T73" fmla="*/ 76 h 110"/>
                  <a:gd name="T74" fmla="*/ 292 w 470"/>
                  <a:gd name="T75" fmla="*/ 62 h 110"/>
                  <a:gd name="T76" fmla="*/ 287 w 470"/>
                  <a:gd name="T77" fmla="*/ 45 h 110"/>
                  <a:gd name="T78" fmla="*/ 306 w 470"/>
                  <a:gd name="T79" fmla="*/ 38 h 110"/>
                  <a:gd name="T80" fmla="*/ 339 w 470"/>
                  <a:gd name="T81" fmla="*/ 38 h 110"/>
                  <a:gd name="T82" fmla="*/ 321 w 470"/>
                  <a:gd name="T83" fmla="*/ 46 h 110"/>
                  <a:gd name="T84" fmla="*/ 330 w 470"/>
                  <a:gd name="T85" fmla="*/ 67 h 110"/>
                  <a:gd name="T86" fmla="*/ 336 w 470"/>
                  <a:gd name="T87" fmla="*/ 77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70" h="110">
                    <a:moveTo>
                      <a:pt x="432" y="40"/>
                    </a:moveTo>
                    <a:cubicBezTo>
                      <a:pt x="432" y="29"/>
                      <a:pt x="404" y="39"/>
                      <a:pt x="404" y="39"/>
                    </a:cubicBezTo>
                    <a:cubicBezTo>
                      <a:pt x="404" y="31"/>
                      <a:pt x="377" y="30"/>
                      <a:pt x="377" y="30"/>
                    </a:cubicBezTo>
                    <a:cubicBezTo>
                      <a:pt x="364" y="25"/>
                      <a:pt x="357" y="34"/>
                      <a:pt x="357" y="34"/>
                    </a:cubicBezTo>
                    <a:cubicBezTo>
                      <a:pt x="332" y="33"/>
                      <a:pt x="332" y="33"/>
                      <a:pt x="332" y="33"/>
                    </a:cubicBezTo>
                    <a:cubicBezTo>
                      <a:pt x="332" y="28"/>
                      <a:pt x="305" y="30"/>
                      <a:pt x="305" y="30"/>
                    </a:cubicBezTo>
                    <a:cubicBezTo>
                      <a:pt x="305" y="25"/>
                      <a:pt x="289" y="21"/>
                      <a:pt x="289" y="21"/>
                    </a:cubicBezTo>
                    <a:cubicBezTo>
                      <a:pt x="287" y="16"/>
                      <a:pt x="270" y="18"/>
                      <a:pt x="270" y="18"/>
                    </a:cubicBezTo>
                    <a:cubicBezTo>
                      <a:pt x="264" y="6"/>
                      <a:pt x="258" y="18"/>
                      <a:pt x="258" y="18"/>
                    </a:cubicBezTo>
                    <a:cubicBezTo>
                      <a:pt x="205" y="15"/>
                      <a:pt x="227" y="44"/>
                      <a:pt x="227" y="44"/>
                    </a:cubicBezTo>
                    <a:cubicBezTo>
                      <a:pt x="201" y="45"/>
                      <a:pt x="199" y="39"/>
                      <a:pt x="199" y="39"/>
                    </a:cubicBezTo>
                    <a:cubicBezTo>
                      <a:pt x="211" y="29"/>
                      <a:pt x="177" y="30"/>
                      <a:pt x="177" y="30"/>
                    </a:cubicBezTo>
                    <a:cubicBezTo>
                      <a:pt x="169" y="24"/>
                      <a:pt x="119" y="10"/>
                      <a:pt x="119" y="10"/>
                    </a:cubicBezTo>
                    <a:cubicBezTo>
                      <a:pt x="90" y="0"/>
                      <a:pt x="90" y="20"/>
                      <a:pt x="90" y="20"/>
                    </a:cubicBezTo>
                    <a:cubicBezTo>
                      <a:pt x="86" y="19"/>
                      <a:pt x="86" y="19"/>
                      <a:pt x="86" y="19"/>
                    </a:cubicBezTo>
                    <a:cubicBezTo>
                      <a:pt x="80" y="11"/>
                      <a:pt x="73" y="19"/>
                      <a:pt x="73" y="19"/>
                    </a:cubicBezTo>
                    <a:cubicBezTo>
                      <a:pt x="39" y="15"/>
                      <a:pt x="44" y="31"/>
                      <a:pt x="44" y="31"/>
                    </a:cubicBezTo>
                    <a:cubicBezTo>
                      <a:pt x="2" y="28"/>
                      <a:pt x="28" y="46"/>
                      <a:pt x="28" y="46"/>
                    </a:cubicBezTo>
                    <a:cubicBezTo>
                      <a:pt x="47" y="60"/>
                      <a:pt x="22" y="60"/>
                      <a:pt x="22" y="60"/>
                    </a:cubicBezTo>
                    <a:cubicBezTo>
                      <a:pt x="0" y="54"/>
                      <a:pt x="15" y="66"/>
                      <a:pt x="15" y="66"/>
                    </a:cubicBezTo>
                    <a:cubicBezTo>
                      <a:pt x="26" y="77"/>
                      <a:pt x="51" y="77"/>
                      <a:pt x="51" y="77"/>
                    </a:cubicBezTo>
                    <a:cubicBezTo>
                      <a:pt x="67" y="94"/>
                      <a:pt x="119" y="97"/>
                      <a:pt x="119" y="97"/>
                    </a:cubicBezTo>
                    <a:cubicBezTo>
                      <a:pt x="138" y="110"/>
                      <a:pt x="147" y="80"/>
                      <a:pt x="147" y="80"/>
                    </a:cubicBezTo>
                    <a:cubicBezTo>
                      <a:pt x="169" y="79"/>
                      <a:pt x="169" y="79"/>
                      <a:pt x="169" y="79"/>
                    </a:cubicBezTo>
                    <a:cubicBezTo>
                      <a:pt x="173" y="100"/>
                      <a:pt x="240" y="82"/>
                      <a:pt x="240" y="82"/>
                    </a:cubicBezTo>
                    <a:cubicBezTo>
                      <a:pt x="281" y="84"/>
                      <a:pt x="281" y="84"/>
                      <a:pt x="281" y="84"/>
                    </a:cubicBezTo>
                    <a:cubicBezTo>
                      <a:pt x="287" y="95"/>
                      <a:pt x="294" y="84"/>
                      <a:pt x="294" y="84"/>
                    </a:cubicBezTo>
                    <a:cubicBezTo>
                      <a:pt x="304" y="92"/>
                      <a:pt x="326" y="87"/>
                      <a:pt x="326" y="87"/>
                    </a:cubicBezTo>
                    <a:cubicBezTo>
                      <a:pt x="351" y="89"/>
                      <a:pt x="370" y="81"/>
                      <a:pt x="370" y="81"/>
                    </a:cubicBezTo>
                    <a:cubicBezTo>
                      <a:pt x="378" y="77"/>
                      <a:pt x="378" y="77"/>
                      <a:pt x="378" y="77"/>
                    </a:cubicBezTo>
                    <a:cubicBezTo>
                      <a:pt x="408" y="79"/>
                      <a:pt x="415" y="71"/>
                      <a:pt x="415" y="71"/>
                    </a:cubicBezTo>
                    <a:cubicBezTo>
                      <a:pt x="442" y="71"/>
                      <a:pt x="423" y="61"/>
                      <a:pt x="423" y="61"/>
                    </a:cubicBezTo>
                    <a:cubicBezTo>
                      <a:pt x="428" y="55"/>
                      <a:pt x="428" y="55"/>
                      <a:pt x="428" y="55"/>
                    </a:cubicBezTo>
                    <a:cubicBezTo>
                      <a:pt x="436" y="55"/>
                      <a:pt x="449" y="49"/>
                      <a:pt x="449" y="49"/>
                    </a:cubicBezTo>
                    <a:cubicBezTo>
                      <a:pt x="470" y="46"/>
                      <a:pt x="432" y="40"/>
                      <a:pt x="432" y="40"/>
                    </a:cubicBezTo>
                    <a:close/>
                    <a:moveTo>
                      <a:pt x="336" y="77"/>
                    </a:moveTo>
                    <a:cubicBezTo>
                      <a:pt x="323" y="76"/>
                      <a:pt x="323" y="76"/>
                      <a:pt x="323" y="76"/>
                    </a:cubicBezTo>
                    <a:cubicBezTo>
                      <a:pt x="323" y="76"/>
                      <a:pt x="302" y="61"/>
                      <a:pt x="292" y="62"/>
                    </a:cubicBezTo>
                    <a:cubicBezTo>
                      <a:pt x="287" y="45"/>
                      <a:pt x="287" y="45"/>
                      <a:pt x="287" y="45"/>
                    </a:cubicBezTo>
                    <a:cubicBezTo>
                      <a:pt x="287" y="45"/>
                      <a:pt x="303" y="45"/>
                      <a:pt x="306" y="38"/>
                    </a:cubicBezTo>
                    <a:cubicBezTo>
                      <a:pt x="339" y="38"/>
                      <a:pt x="339" y="38"/>
                      <a:pt x="339" y="38"/>
                    </a:cubicBezTo>
                    <a:cubicBezTo>
                      <a:pt x="339" y="38"/>
                      <a:pt x="347" y="49"/>
                      <a:pt x="321" y="46"/>
                    </a:cubicBezTo>
                    <a:cubicBezTo>
                      <a:pt x="321" y="46"/>
                      <a:pt x="302" y="64"/>
                      <a:pt x="330" y="67"/>
                    </a:cubicBezTo>
                    <a:cubicBezTo>
                      <a:pt x="330" y="67"/>
                      <a:pt x="377" y="71"/>
                      <a:pt x="336" y="7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3" name="Freeform 542">
                <a:extLst>
                  <a:ext uri="{FF2B5EF4-FFF2-40B4-BE49-F238E27FC236}">
                    <a16:creationId xmlns:a16="http://schemas.microsoft.com/office/drawing/2014/main" id="{2B3836DA-0B56-4829-A33B-255BFE7C5497}"/>
                  </a:ext>
                </a:extLst>
              </p:cNvPr>
              <p:cNvSpPr>
                <a:spLocks noEditPoints="1"/>
              </p:cNvSpPr>
              <p:nvPr/>
            </p:nvSpPr>
            <p:spPr bwMode="auto">
              <a:xfrm>
                <a:off x="5794" y="1456"/>
                <a:ext cx="116" cy="37"/>
              </a:xfrm>
              <a:custGeom>
                <a:avLst/>
                <a:gdLst>
                  <a:gd name="T0" fmla="*/ 310 w 351"/>
                  <a:gd name="T1" fmla="*/ 80 h 113"/>
                  <a:gd name="T2" fmla="*/ 329 w 351"/>
                  <a:gd name="T3" fmla="*/ 71 h 113"/>
                  <a:gd name="T4" fmla="*/ 339 w 351"/>
                  <a:gd name="T5" fmla="*/ 58 h 113"/>
                  <a:gd name="T6" fmla="*/ 327 w 351"/>
                  <a:gd name="T7" fmla="*/ 43 h 113"/>
                  <a:gd name="T8" fmla="*/ 299 w 351"/>
                  <a:gd name="T9" fmla="*/ 38 h 113"/>
                  <a:gd name="T10" fmla="*/ 273 w 351"/>
                  <a:gd name="T11" fmla="*/ 31 h 113"/>
                  <a:gd name="T12" fmla="*/ 213 w 351"/>
                  <a:gd name="T13" fmla="*/ 26 h 113"/>
                  <a:gd name="T14" fmla="*/ 203 w 351"/>
                  <a:gd name="T15" fmla="*/ 54 h 113"/>
                  <a:gd name="T16" fmla="*/ 192 w 351"/>
                  <a:gd name="T17" fmla="*/ 40 h 113"/>
                  <a:gd name="T18" fmla="*/ 183 w 351"/>
                  <a:gd name="T19" fmla="*/ 24 h 113"/>
                  <a:gd name="T20" fmla="*/ 143 w 351"/>
                  <a:gd name="T21" fmla="*/ 32 h 113"/>
                  <a:gd name="T22" fmla="*/ 88 w 351"/>
                  <a:gd name="T23" fmla="*/ 12 h 113"/>
                  <a:gd name="T24" fmla="*/ 51 w 351"/>
                  <a:gd name="T25" fmla="*/ 17 h 113"/>
                  <a:gd name="T26" fmla="*/ 19 w 351"/>
                  <a:gd name="T27" fmla="*/ 21 h 113"/>
                  <a:gd name="T28" fmla="*/ 24 w 351"/>
                  <a:gd name="T29" fmla="*/ 47 h 113"/>
                  <a:gd name="T30" fmla="*/ 50 w 351"/>
                  <a:gd name="T31" fmla="*/ 69 h 113"/>
                  <a:gd name="T32" fmla="*/ 100 w 351"/>
                  <a:gd name="T33" fmla="*/ 66 h 113"/>
                  <a:gd name="T34" fmla="*/ 176 w 351"/>
                  <a:gd name="T35" fmla="*/ 90 h 113"/>
                  <a:gd name="T36" fmla="*/ 186 w 351"/>
                  <a:gd name="T37" fmla="*/ 75 h 113"/>
                  <a:gd name="T38" fmla="*/ 206 w 351"/>
                  <a:gd name="T39" fmla="*/ 83 h 113"/>
                  <a:gd name="T40" fmla="*/ 297 w 351"/>
                  <a:gd name="T41" fmla="*/ 99 h 113"/>
                  <a:gd name="T42" fmla="*/ 351 w 351"/>
                  <a:gd name="T43" fmla="*/ 93 h 113"/>
                  <a:gd name="T44" fmla="*/ 178 w 351"/>
                  <a:gd name="T45" fmla="*/ 62 h 113"/>
                  <a:gd name="T46" fmla="*/ 178 w 351"/>
                  <a:gd name="T47" fmla="*/ 62 h 113"/>
                  <a:gd name="T48" fmla="*/ 213 w 351"/>
                  <a:gd name="T49" fmla="*/ 79 h 113"/>
                  <a:gd name="T50" fmla="*/ 243 w 351"/>
                  <a:gd name="T51" fmla="*/ 68 h 113"/>
                  <a:gd name="T52" fmla="*/ 253 w 351"/>
                  <a:gd name="T53" fmla="*/ 73 h 113"/>
                  <a:gd name="T54" fmla="*/ 271 w 351"/>
                  <a:gd name="T55" fmla="*/ 64 h 113"/>
                  <a:gd name="T56" fmla="*/ 290 w 351"/>
                  <a:gd name="T57" fmla="*/ 58 h 113"/>
                  <a:gd name="T58" fmla="*/ 315 w 351"/>
                  <a:gd name="T59" fmla="*/ 63 h 113"/>
                  <a:gd name="T60" fmla="*/ 290 w 351"/>
                  <a:gd name="T61" fmla="*/ 58 h 113"/>
                  <a:gd name="T62" fmla="*/ 275 w 351"/>
                  <a:gd name="T63" fmla="*/ 74 h 113"/>
                  <a:gd name="T64" fmla="*/ 304 w 351"/>
                  <a:gd name="T65" fmla="*/ 68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51" h="113">
                    <a:moveTo>
                      <a:pt x="330" y="84"/>
                    </a:moveTo>
                    <a:cubicBezTo>
                      <a:pt x="290" y="85"/>
                      <a:pt x="310" y="80"/>
                      <a:pt x="310" y="80"/>
                    </a:cubicBezTo>
                    <a:cubicBezTo>
                      <a:pt x="336" y="77"/>
                      <a:pt x="316" y="74"/>
                      <a:pt x="316" y="74"/>
                    </a:cubicBezTo>
                    <a:cubicBezTo>
                      <a:pt x="321" y="57"/>
                      <a:pt x="329" y="71"/>
                      <a:pt x="329" y="71"/>
                    </a:cubicBezTo>
                    <a:cubicBezTo>
                      <a:pt x="329" y="79"/>
                      <a:pt x="337" y="70"/>
                      <a:pt x="337" y="70"/>
                    </a:cubicBezTo>
                    <a:cubicBezTo>
                      <a:pt x="347" y="63"/>
                      <a:pt x="339" y="58"/>
                      <a:pt x="339" y="58"/>
                    </a:cubicBezTo>
                    <a:cubicBezTo>
                      <a:pt x="323" y="57"/>
                      <a:pt x="323" y="57"/>
                      <a:pt x="323" y="57"/>
                    </a:cubicBezTo>
                    <a:cubicBezTo>
                      <a:pt x="344" y="49"/>
                      <a:pt x="327" y="43"/>
                      <a:pt x="327" y="43"/>
                    </a:cubicBezTo>
                    <a:cubicBezTo>
                      <a:pt x="331" y="35"/>
                      <a:pt x="309" y="41"/>
                      <a:pt x="309" y="41"/>
                    </a:cubicBezTo>
                    <a:cubicBezTo>
                      <a:pt x="308" y="32"/>
                      <a:pt x="299" y="38"/>
                      <a:pt x="299" y="38"/>
                    </a:cubicBezTo>
                    <a:cubicBezTo>
                      <a:pt x="299" y="45"/>
                      <a:pt x="290" y="42"/>
                      <a:pt x="290" y="42"/>
                    </a:cubicBezTo>
                    <a:cubicBezTo>
                      <a:pt x="287" y="28"/>
                      <a:pt x="273" y="31"/>
                      <a:pt x="273" y="31"/>
                    </a:cubicBezTo>
                    <a:cubicBezTo>
                      <a:pt x="269" y="24"/>
                      <a:pt x="239" y="29"/>
                      <a:pt x="239" y="29"/>
                    </a:cubicBezTo>
                    <a:cubicBezTo>
                      <a:pt x="239" y="16"/>
                      <a:pt x="213" y="26"/>
                      <a:pt x="213" y="26"/>
                    </a:cubicBezTo>
                    <a:cubicBezTo>
                      <a:pt x="194" y="26"/>
                      <a:pt x="199" y="41"/>
                      <a:pt x="199" y="41"/>
                    </a:cubicBezTo>
                    <a:cubicBezTo>
                      <a:pt x="218" y="44"/>
                      <a:pt x="203" y="54"/>
                      <a:pt x="203" y="54"/>
                    </a:cubicBezTo>
                    <a:cubicBezTo>
                      <a:pt x="197" y="60"/>
                      <a:pt x="196" y="52"/>
                      <a:pt x="196" y="52"/>
                    </a:cubicBezTo>
                    <a:cubicBezTo>
                      <a:pt x="199" y="44"/>
                      <a:pt x="192" y="40"/>
                      <a:pt x="192" y="40"/>
                    </a:cubicBezTo>
                    <a:cubicBezTo>
                      <a:pt x="192" y="30"/>
                      <a:pt x="180" y="34"/>
                      <a:pt x="180" y="34"/>
                    </a:cubicBezTo>
                    <a:cubicBezTo>
                      <a:pt x="184" y="31"/>
                      <a:pt x="183" y="24"/>
                      <a:pt x="183" y="24"/>
                    </a:cubicBezTo>
                    <a:cubicBezTo>
                      <a:pt x="179" y="17"/>
                      <a:pt x="168" y="27"/>
                      <a:pt x="168" y="27"/>
                    </a:cubicBezTo>
                    <a:cubicBezTo>
                      <a:pt x="152" y="27"/>
                      <a:pt x="143" y="32"/>
                      <a:pt x="143" y="32"/>
                    </a:cubicBezTo>
                    <a:cubicBezTo>
                      <a:pt x="140" y="33"/>
                      <a:pt x="140" y="33"/>
                      <a:pt x="140" y="33"/>
                    </a:cubicBezTo>
                    <a:cubicBezTo>
                      <a:pt x="127" y="14"/>
                      <a:pt x="88" y="12"/>
                      <a:pt x="88" y="12"/>
                    </a:cubicBezTo>
                    <a:cubicBezTo>
                      <a:pt x="81" y="0"/>
                      <a:pt x="72" y="9"/>
                      <a:pt x="72" y="9"/>
                    </a:cubicBezTo>
                    <a:cubicBezTo>
                      <a:pt x="56" y="9"/>
                      <a:pt x="51" y="17"/>
                      <a:pt x="51" y="17"/>
                    </a:cubicBezTo>
                    <a:cubicBezTo>
                      <a:pt x="37" y="16"/>
                      <a:pt x="37" y="16"/>
                      <a:pt x="37" y="16"/>
                    </a:cubicBezTo>
                    <a:cubicBezTo>
                      <a:pt x="30" y="5"/>
                      <a:pt x="19" y="21"/>
                      <a:pt x="19" y="21"/>
                    </a:cubicBezTo>
                    <a:cubicBezTo>
                      <a:pt x="2" y="30"/>
                      <a:pt x="29" y="35"/>
                      <a:pt x="29" y="35"/>
                    </a:cubicBezTo>
                    <a:cubicBezTo>
                      <a:pt x="47" y="45"/>
                      <a:pt x="24" y="47"/>
                      <a:pt x="24" y="47"/>
                    </a:cubicBezTo>
                    <a:cubicBezTo>
                      <a:pt x="0" y="66"/>
                      <a:pt x="36" y="64"/>
                      <a:pt x="36" y="64"/>
                    </a:cubicBezTo>
                    <a:cubicBezTo>
                      <a:pt x="37" y="74"/>
                      <a:pt x="50" y="69"/>
                      <a:pt x="50" y="69"/>
                    </a:cubicBezTo>
                    <a:cubicBezTo>
                      <a:pt x="67" y="69"/>
                      <a:pt x="67" y="69"/>
                      <a:pt x="67" y="69"/>
                    </a:cubicBezTo>
                    <a:cubicBezTo>
                      <a:pt x="86" y="69"/>
                      <a:pt x="100" y="66"/>
                      <a:pt x="100" y="66"/>
                    </a:cubicBezTo>
                    <a:cubicBezTo>
                      <a:pt x="122" y="88"/>
                      <a:pt x="166" y="90"/>
                      <a:pt x="166" y="90"/>
                    </a:cubicBezTo>
                    <a:cubicBezTo>
                      <a:pt x="171" y="92"/>
                      <a:pt x="176" y="90"/>
                      <a:pt x="176" y="90"/>
                    </a:cubicBezTo>
                    <a:cubicBezTo>
                      <a:pt x="187" y="90"/>
                      <a:pt x="179" y="79"/>
                      <a:pt x="179" y="79"/>
                    </a:cubicBezTo>
                    <a:cubicBezTo>
                      <a:pt x="181" y="60"/>
                      <a:pt x="186" y="75"/>
                      <a:pt x="186" y="75"/>
                    </a:cubicBezTo>
                    <a:cubicBezTo>
                      <a:pt x="187" y="89"/>
                      <a:pt x="194" y="82"/>
                      <a:pt x="194" y="82"/>
                    </a:cubicBezTo>
                    <a:cubicBezTo>
                      <a:pt x="195" y="76"/>
                      <a:pt x="206" y="83"/>
                      <a:pt x="206" y="83"/>
                    </a:cubicBezTo>
                    <a:cubicBezTo>
                      <a:pt x="260" y="86"/>
                      <a:pt x="260" y="86"/>
                      <a:pt x="260" y="86"/>
                    </a:cubicBezTo>
                    <a:cubicBezTo>
                      <a:pt x="272" y="93"/>
                      <a:pt x="297" y="99"/>
                      <a:pt x="297" y="99"/>
                    </a:cubicBezTo>
                    <a:cubicBezTo>
                      <a:pt x="318" y="113"/>
                      <a:pt x="323" y="106"/>
                      <a:pt x="323" y="106"/>
                    </a:cubicBezTo>
                    <a:cubicBezTo>
                      <a:pt x="350" y="106"/>
                      <a:pt x="351" y="93"/>
                      <a:pt x="351" y="93"/>
                    </a:cubicBezTo>
                    <a:cubicBezTo>
                      <a:pt x="351" y="86"/>
                      <a:pt x="330" y="84"/>
                      <a:pt x="330" y="84"/>
                    </a:cubicBezTo>
                    <a:close/>
                    <a:moveTo>
                      <a:pt x="178" y="62"/>
                    </a:moveTo>
                    <a:cubicBezTo>
                      <a:pt x="178" y="62"/>
                      <a:pt x="168" y="53"/>
                      <a:pt x="189" y="55"/>
                    </a:cubicBezTo>
                    <a:cubicBezTo>
                      <a:pt x="189" y="55"/>
                      <a:pt x="198" y="65"/>
                      <a:pt x="178" y="62"/>
                    </a:cubicBezTo>
                    <a:close/>
                    <a:moveTo>
                      <a:pt x="230" y="75"/>
                    </a:moveTo>
                    <a:cubicBezTo>
                      <a:pt x="230" y="75"/>
                      <a:pt x="230" y="83"/>
                      <a:pt x="213" y="79"/>
                    </a:cubicBezTo>
                    <a:cubicBezTo>
                      <a:pt x="213" y="79"/>
                      <a:pt x="211" y="72"/>
                      <a:pt x="228" y="72"/>
                    </a:cubicBezTo>
                    <a:cubicBezTo>
                      <a:pt x="228" y="72"/>
                      <a:pt x="233" y="63"/>
                      <a:pt x="243" y="68"/>
                    </a:cubicBezTo>
                    <a:cubicBezTo>
                      <a:pt x="243" y="68"/>
                      <a:pt x="243" y="79"/>
                      <a:pt x="230" y="75"/>
                    </a:cubicBezTo>
                    <a:close/>
                    <a:moveTo>
                      <a:pt x="253" y="73"/>
                    </a:moveTo>
                    <a:cubicBezTo>
                      <a:pt x="253" y="73"/>
                      <a:pt x="251" y="66"/>
                      <a:pt x="258" y="66"/>
                    </a:cubicBezTo>
                    <a:cubicBezTo>
                      <a:pt x="258" y="66"/>
                      <a:pt x="262" y="59"/>
                      <a:pt x="271" y="64"/>
                    </a:cubicBezTo>
                    <a:cubicBezTo>
                      <a:pt x="271" y="64"/>
                      <a:pt x="282" y="80"/>
                      <a:pt x="253" y="73"/>
                    </a:cubicBezTo>
                    <a:close/>
                    <a:moveTo>
                      <a:pt x="290" y="58"/>
                    </a:moveTo>
                    <a:cubicBezTo>
                      <a:pt x="290" y="58"/>
                      <a:pt x="303" y="51"/>
                      <a:pt x="317" y="54"/>
                    </a:cubicBezTo>
                    <a:cubicBezTo>
                      <a:pt x="317" y="54"/>
                      <a:pt x="333" y="64"/>
                      <a:pt x="315" y="63"/>
                    </a:cubicBezTo>
                    <a:cubicBezTo>
                      <a:pt x="315" y="63"/>
                      <a:pt x="287" y="62"/>
                      <a:pt x="280" y="61"/>
                    </a:cubicBezTo>
                    <a:cubicBezTo>
                      <a:pt x="280" y="61"/>
                      <a:pt x="283" y="57"/>
                      <a:pt x="290" y="58"/>
                    </a:cubicBezTo>
                    <a:close/>
                    <a:moveTo>
                      <a:pt x="293" y="76"/>
                    </a:moveTo>
                    <a:cubicBezTo>
                      <a:pt x="293" y="76"/>
                      <a:pt x="279" y="85"/>
                      <a:pt x="275" y="74"/>
                    </a:cubicBezTo>
                    <a:cubicBezTo>
                      <a:pt x="275" y="74"/>
                      <a:pt x="282" y="72"/>
                      <a:pt x="290" y="71"/>
                    </a:cubicBezTo>
                    <a:cubicBezTo>
                      <a:pt x="290" y="71"/>
                      <a:pt x="295" y="67"/>
                      <a:pt x="304" y="68"/>
                    </a:cubicBezTo>
                    <a:cubicBezTo>
                      <a:pt x="304" y="68"/>
                      <a:pt x="306" y="76"/>
                      <a:pt x="293" y="7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4" name="Freeform 543">
                <a:extLst>
                  <a:ext uri="{FF2B5EF4-FFF2-40B4-BE49-F238E27FC236}">
                    <a16:creationId xmlns:a16="http://schemas.microsoft.com/office/drawing/2014/main" id="{10A4D580-1D75-4EAC-BDE7-510901150178}"/>
                  </a:ext>
                </a:extLst>
              </p:cNvPr>
              <p:cNvSpPr>
                <a:spLocks/>
              </p:cNvSpPr>
              <p:nvPr/>
            </p:nvSpPr>
            <p:spPr bwMode="auto">
              <a:xfrm>
                <a:off x="5901" y="1491"/>
                <a:ext cx="15" cy="9"/>
              </a:xfrm>
              <a:custGeom>
                <a:avLst/>
                <a:gdLst>
                  <a:gd name="T0" fmla="*/ 2 w 46"/>
                  <a:gd name="T1" fmla="*/ 21 h 27"/>
                  <a:gd name="T2" fmla="*/ 11 w 46"/>
                  <a:gd name="T3" fmla="*/ 6 h 27"/>
                  <a:gd name="T4" fmla="*/ 13 w 46"/>
                  <a:gd name="T5" fmla="*/ 12 h 27"/>
                  <a:gd name="T6" fmla="*/ 14 w 46"/>
                  <a:gd name="T7" fmla="*/ 23 h 27"/>
                  <a:gd name="T8" fmla="*/ 2 w 46"/>
                  <a:gd name="T9" fmla="*/ 21 h 27"/>
                </a:gdLst>
                <a:ahLst/>
                <a:cxnLst>
                  <a:cxn ang="0">
                    <a:pos x="T0" y="T1"/>
                  </a:cxn>
                  <a:cxn ang="0">
                    <a:pos x="T2" y="T3"/>
                  </a:cxn>
                  <a:cxn ang="0">
                    <a:pos x="T4" y="T5"/>
                  </a:cxn>
                  <a:cxn ang="0">
                    <a:pos x="T6" y="T7"/>
                  </a:cxn>
                  <a:cxn ang="0">
                    <a:pos x="T8" y="T9"/>
                  </a:cxn>
                </a:cxnLst>
                <a:rect l="0" t="0" r="r" b="b"/>
                <a:pathLst>
                  <a:path w="46" h="27">
                    <a:moveTo>
                      <a:pt x="2" y="21"/>
                    </a:moveTo>
                    <a:cubicBezTo>
                      <a:pt x="2" y="21"/>
                      <a:pt x="0" y="0"/>
                      <a:pt x="11" y="6"/>
                    </a:cubicBezTo>
                    <a:cubicBezTo>
                      <a:pt x="13" y="12"/>
                      <a:pt x="13" y="12"/>
                      <a:pt x="13" y="12"/>
                    </a:cubicBezTo>
                    <a:cubicBezTo>
                      <a:pt x="13" y="12"/>
                      <a:pt x="46" y="20"/>
                      <a:pt x="14" y="23"/>
                    </a:cubicBezTo>
                    <a:cubicBezTo>
                      <a:pt x="14" y="23"/>
                      <a:pt x="8" y="27"/>
                      <a:pt x="2"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5" name="Freeform 544">
                <a:extLst>
                  <a:ext uri="{FF2B5EF4-FFF2-40B4-BE49-F238E27FC236}">
                    <a16:creationId xmlns:a16="http://schemas.microsoft.com/office/drawing/2014/main" id="{E449057E-013A-4928-BA88-88F7F11877E9}"/>
                  </a:ext>
                </a:extLst>
              </p:cNvPr>
              <p:cNvSpPr>
                <a:spLocks/>
              </p:cNvSpPr>
              <p:nvPr/>
            </p:nvSpPr>
            <p:spPr bwMode="auto">
              <a:xfrm>
                <a:off x="5581" y="1444"/>
                <a:ext cx="50" cy="10"/>
              </a:xfrm>
              <a:custGeom>
                <a:avLst/>
                <a:gdLst>
                  <a:gd name="T0" fmla="*/ 57 w 150"/>
                  <a:gd name="T1" fmla="*/ 10 h 32"/>
                  <a:gd name="T2" fmla="*/ 94 w 150"/>
                  <a:gd name="T3" fmla="*/ 5 h 32"/>
                  <a:gd name="T4" fmla="*/ 133 w 150"/>
                  <a:gd name="T5" fmla="*/ 14 h 32"/>
                  <a:gd name="T6" fmla="*/ 99 w 150"/>
                  <a:gd name="T7" fmla="*/ 30 h 32"/>
                  <a:gd name="T8" fmla="*/ 53 w 150"/>
                  <a:gd name="T9" fmla="*/ 22 h 32"/>
                  <a:gd name="T10" fmla="*/ 57 w 150"/>
                  <a:gd name="T11" fmla="*/ 10 h 32"/>
                </a:gdLst>
                <a:ahLst/>
                <a:cxnLst>
                  <a:cxn ang="0">
                    <a:pos x="T0" y="T1"/>
                  </a:cxn>
                  <a:cxn ang="0">
                    <a:pos x="T2" y="T3"/>
                  </a:cxn>
                  <a:cxn ang="0">
                    <a:pos x="T4" y="T5"/>
                  </a:cxn>
                  <a:cxn ang="0">
                    <a:pos x="T6" y="T7"/>
                  </a:cxn>
                  <a:cxn ang="0">
                    <a:pos x="T8" y="T9"/>
                  </a:cxn>
                  <a:cxn ang="0">
                    <a:pos x="T10" y="T11"/>
                  </a:cxn>
                </a:cxnLst>
                <a:rect l="0" t="0" r="r" b="b"/>
                <a:pathLst>
                  <a:path w="150" h="32">
                    <a:moveTo>
                      <a:pt x="57" y="10"/>
                    </a:moveTo>
                    <a:cubicBezTo>
                      <a:pt x="57" y="10"/>
                      <a:pt x="53" y="0"/>
                      <a:pt x="94" y="5"/>
                    </a:cubicBezTo>
                    <a:cubicBezTo>
                      <a:pt x="94" y="5"/>
                      <a:pt x="150" y="4"/>
                      <a:pt x="133" y="14"/>
                    </a:cubicBezTo>
                    <a:cubicBezTo>
                      <a:pt x="133" y="14"/>
                      <a:pt x="109" y="28"/>
                      <a:pt x="99" y="30"/>
                    </a:cubicBezTo>
                    <a:cubicBezTo>
                      <a:pt x="99" y="30"/>
                      <a:pt x="72" y="32"/>
                      <a:pt x="53" y="22"/>
                    </a:cubicBezTo>
                    <a:cubicBezTo>
                      <a:pt x="53" y="22"/>
                      <a:pt x="0" y="14"/>
                      <a:pt x="57"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6" name="Freeform 545">
                <a:extLst>
                  <a:ext uri="{FF2B5EF4-FFF2-40B4-BE49-F238E27FC236}">
                    <a16:creationId xmlns:a16="http://schemas.microsoft.com/office/drawing/2014/main" id="{0504ECF1-0F34-46F5-BC8D-76F1BB9FC2EC}"/>
                  </a:ext>
                </a:extLst>
              </p:cNvPr>
              <p:cNvSpPr>
                <a:spLocks/>
              </p:cNvSpPr>
              <p:nvPr/>
            </p:nvSpPr>
            <p:spPr bwMode="auto">
              <a:xfrm>
                <a:off x="5514" y="1375"/>
                <a:ext cx="11" cy="7"/>
              </a:xfrm>
              <a:custGeom>
                <a:avLst/>
                <a:gdLst>
                  <a:gd name="T0" fmla="*/ 17 w 36"/>
                  <a:gd name="T1" fmla="*/ 13 h 22"/>
                  <a:gd name="T2" fmla="*/ 19 w 36"/>
                  <a:gd name="T3" fmla="*/ 0 h 22"/>
                  <a:gd name="T4" fmla="*/ 17 w 36"/>
                  <a:gd name="T5" fmla="*/ 13 h 22"/>
                </a:gdLst>
                <a:ahLst/>
                <a:cxnLst>
                  <a:cxn ang="0">
                    <a:pos x="T0" y="T1"/>
                  </a:cxn>
                  <a:cxn ang="0">
                    <a:pos x="T2" y="T3"/>
                  </a:cxn>
                  <a:cxn ang="0">
                    <a:pos x="T4" y="T5"/>
                  </a:cxn>
                </a:cxnLst>
                <a:rect l="0" t="0" r="r" b="b"/>
                <a:pathLst>
                  <a:path w="36" h="22">
                    <a:moveTo>
                      <a:pt x="17" y="13"/>
                    </a:moveTo>
                    <a:cubicBezTo>
                      <a:pt x="17" y="13"/>
                      <a:pt x="0" y="8"/>
                      <a:pt x="19" y="0"/>
                    </a:cubicBezTo>
                    <a:cubicBezTo>
                      <a:pt x="19" y="0"/>
                      <a:pt x="36" y="22"/>
                      <a:pt x="17"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7" name="Freeform 546">
                <a:extLst>
                  <a:ext uri="{FF2B5EF4-FFF2-40B4-BE49-F238E27FC236}">
                    <a16:creationId xmlns:a16="http://schemas.microsoft.com/office/drawing/2014/main" id="{DE133C9B-439C-40FE-8E2A-FAFB3B46965E}"/>
                  </a:ext>
                </a:extLst>
              </p:cNvPr>
              <p:cNvSpPr>
                <a:spLocks/>
              </p:cNvSpPr>
              <p:nvPr/>
            </p:nvSpPr>
            <p:spPr bwMode="auto">
              <a:xfrm>
                <a:off x="5504" y="1376"/>
                <a:ext cx="11" cy="3"/>
              </a:xfrm>
              <a:custGeom>
                <a:avLst/>
                <a:gdLst>
                  <a:gd name="T0" fmla="*/ 7 w 34"/>
                  <a:gd name="T1" fmla="*/ 11 h 11"/>
                  <a:gd name="T2" fmla="*/ 14 w 34"/>
                  <a:gd name="T3" fmla="*/ 0 h 11"/>
                  <a:gd name="T4" fmla="*/ 7 w 34"/>
                  <a:gd name="T5" fmla="*/ 11 h 11"/>
                </a:gdLst>
                <a:ahLst/>
                <a:cxnLst>
                  <a:cxn ang="0">
                    <a:pos x="T0" y="T1"/>
                  </a:cxn>
                  <a:cxn ang="0">
                    <a:pos x="T2" y="T3"/>
                  </a:cxn>
                  <a:cxn ang="0">
                    <a:pos x="T4" y="T5"/>
                  </a:cxn>
                </a:cxnLst>
                <a:rect l="0" t="0" r="r" b="b"/>
                <a:pathLst>
                  <a:path w="34" h="11">
                    <a:moveTo>
                      <a:pt x="7" y="11"/>
                    </a:moveTo>
                    <a:cubicBezTo>
                      <a:pt x="7" y="11"/>
                      <a:pt x="0" y="0"/>
                      <a:pt x="14" y="0"/>
                    </a:cubicBezTo>
                    <a:cubicBezTo>
                      <a:pt x="14" y="0"/>
                      <a:pt x="34" y="8"/>
                      <a:pt x="7"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8" name="Freeform 547">
                <a:extLst>
                  <a:ext uri="{FF2B5EF4-FFF2-40B4-BE49-F238E27FC236}">
                    <a16:creationId xmlns:a16="http://schemas.microsoft.com/office/drawing/2014/main" id="{FB7217E0-CA31-4EBE-9B55-BB98DBE8C2C1}"/>
                  </a:ext>
                </a:extLst>
              </p:cNvPr>
              <p:cNvSpPr>
                <a:spLocks/>
              </p:cNvSpPr>
              <p:nvPr/>
            </p:nvSpPr>
            <p:spPr bwMode="auto">
              <a:xfrm>
                <a:off x="5492" y="1369"/>
                <a:ext cx="14" cy="9"/>
              </a:xfrm>
              <a:custGeom>
                <a:avLst/>
                <a:gdLst>
                  <a:gd name="T0" fmla="*/ 8 w 43"/>
                  <a:gd name="T1" fmla="*/ 24 h 28"/>
                  <a:gd name="T2" fmla="*/ 32 w 43"/>
                  <a:gd name="T3" fmla="*/ 13 h 28"/>
                  <a:gd name="T4" fmla="*/ 37 w 43"/>
                  <a:gd name="T5" fmla="*/ 18 h 28"/>
                  <a:gd name="T6" fmla="*/ 8 w 43"/>
                  <a:gd name="T7" fmla="*/ 24 h 28"/>
                </a:gdLst>
                <a:ahLst/>
                <a:cxnLst>
                  <a:cxn ang="0">
                    <a:pos x="T0" y="T1"/>
                  </a:cxn>
                  <a:cxn ang="0">
                    <a:pos x="T2" y="T3"/>
                  </a:cxn>
                  <a:cxn ang="0">
                    <a:pos x="T4" y="T5"/>
                  </a:cxn>
                  <a:cxn ang="0">
                    <a:pos x="T6" y="T7"/>
                  </a:cxn>
                </a:cxnLst>
                <a:rect l="0" t="0" r="r" b="b"/>
                <a:pathLst>
                  <a:path w="43" h="28">
                    <a:moveTo>
                      <a:pt x="8" y="24"/>
                    </a:moveTo>
                    <a:cubicBezTo>
                      <a:pt x="8" y="24"/>
                      <a:pt x="0" y="13"/>
                      <a:pt x="32" y="13"/>
                    </a:cubicBezTo>
                    <a:cubicBezTo>
                      <a:pt x="32" y="13"/>
                      <a:pt x="43" y="0"/>
                      <a:pt x="37" y="18"/>
                    </a:cubicBezTo>
                    <a:cubicBezTo>
                      <a:pt x="37" y="18"/>
                      <a:pt x="35" y="28"/>
                      <a:pt x="8"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9" name="Freeform 548">
                <a:extLst>
                  <a:ext uri="{FF2B5EF4-FFF2-40B4-BE49-F238E27FC236}">
                    <a16:creationId xmlns:a16="http://schemas.microsoft.com/office/drawing/2014/main" id="{1F7B6A22-96BC-4C51-92EC-556F0173AE8E}"/>
                  </a:ext>
                </a:extLst>
              </p:cNvPr>
              <p:cNvSpPr>
                <a:spLocks noEditPoints="1"/>
              </p:cNvSpPr>
              <p:nvPr/>
            </p:nvSpPr>
            <p:spPr bwMode="auto">
              <a:xfrm>
                <a:off x="5377" y="1350"/>
                <a:ext cx="110" cy="33"/>
              </a:xfrm>
              <a:custGeom>
                <a:avLst/>
                <a:gdLst>
                  <a:gd name="T0" fmla="*/ 319 w 333"/>
                  <a:gd name="T1" fmla="*/ 57 h 100"/>
                  <a:gd name="T2" fmla="*/ 287 w 333"/>
                  <a:gd name="T3" fmla="*/ 46 h 100"/>
                  <a:gd name="T4" fmla="*/ 283 w 333"/>
                  <a:gd name="T5" fmla="*/ 46 h 100"/>
                  <a:gd name="T6" fmla="*/ 250 w 333"/>
                  <a:gd name="T7" fmla="*/ 36 h 100"/>
                  <a:gd name="T8" fmla="*/ 213 w 333"/>
                  <a:gd name="T9" fmla="*/ 26 h 100"/>
                  <a:gd name="T10" fmla="*/ 212 w 333"/>
                  <a:gd name="T11" fmla="*/ 30 h 100"/>
                  <a:gd name="T12" fmla="*/ 166 w 333"/>
                  <a:gd name="T13" fmla="*/ 46 h 100"/>
                  <a:gd name="T14" fmla="*/ 166 w 333"/>
                  <a:gd name="T15" fmla="*/ 36 h 100"/>
                  <a:gd name="T16" fmla="*/ 186 w 333"/>
                  <a:gd name="T17" fmla="*/ 23 h 100"/>
                  <a:gd name="T18" fmla="*/ 165 w 333"/>
                  <a:gd name="T19" fmla="*/ 10 h 100"/>
                  <a:gd name="T20" fmla="*/ 150 w 333"/>
                  <a:gd name="T21" fmla="*/ 11 h 100"/>
                  <a:gd name="T22" fmla="*/ 143 w 333"/>
                  <a:gd name="T23" fmla="*/ 22 h 100"/>
                  <a:gd name="T24" fmla="*/ 134 w 333"/>
                  <a:gd name="T25" fmla="*/ 15 h 100"/>
                  <a:gd name="T26" fmla="*/ 116 w 333"/>
                  <a:gd name="T27" fmla="*/ 19 h 100"/>
                  <a:gd name="T28" fmla="*/ 80 w 333"/>
                  <a:gd name="T29" fmla="*/ 46 h 100"/>
                  <a:gd name="T30" fmla="*/ 50 w 333"/>
                  <a:gd name="T31" fmla="*/ 57 h 100"/>
                  <a:gd name="T32" fmla="*/ 0 w 333"/>
                  <a:gd name="T33" fmla="*/ 90 h 100"/>
                  <a:gd name="T34" fmla="*/ 45 w 333"/>
                  <a:gd name="T35" fmla="*/ 90 h 100"/>
                  <a:gd name="T36" fmla="*/ 74 w 333"/>
                  <a:gd name="T37" fmla="*/ 84 h 100"/>
                  <a:gd name="T38" fmla="*/ 92 w 333"/>
                  <a:gd name="T39" fmla="*/ 79 h 100"/>
                  <a:gd name="T40" fmla="*/ 187 w 333"/>
                  <a:gd name="T41" fmla="*/ 76 h 100"/>
                  <a:gd name="T42" fmla="*/ 197 w 333"/>
                  <a:gd name="T43" fmla="*/ 76 h 100"/>
                  <a:gd name="T44" fmla="*/ 213 w 333"/>
                  <a:gd name="T45" fmla="*/ 73 h 100"/>
                  <a:gd name="T46" fmla="*/ 263 w 333"/>
                  <a:gd name="T47" fmla="*/ 75 h 100"/>
                  <a:gd name="T48" fmla="*/ 301 w 333"/>
                  <a:gd name="T49" fmla="*/ 68 h 100"/>
                  <a:gd name="T50" fmla="*/ 319 w 333"/>
                  <a:gd name="T51" fmla="*/ 57 h 100"/>
                  <a:gd name="T52" fmla="*/ 104 w 333"/>
                  <a:gd name="T53" fmla="*/ 36 h 100"/>
                  <a:gd name="T54" fmla="*/ 113 w 333"/>
                  <a:gd name="T55" fmla="*/ 31 h 100"/>
                  <a:gd name="T56" fmla="*/ 104 w 333"/>
                  <a:gd name="T57" fmla="*/ 3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33" h="100">
                    <a:moveTo>
                      <a:pt x="319" y="57"/>
                    </a:moveTo>
                    <a:cubicBezTo>
                      <a:pt x="319" y="57"/>
                      <a:pt x="296" y="30"/>
                      <a:pt x="287" y="46"/>
                    </a:cubicBezTo>
                    <a:cubicBezTo>
                      <a:pt x="283" y="46"/>
                      <a:pt x="283" y="46"/>
                      <a:pt x="283" y="46"/>
                    </a:cubicBezTo>
                    <a:cubicBezTo>
                      <a:pt x="283" y="46"/>
                      <a:pt x="273" y="36"/>
                      <a:pt x="250" y="36"/>
                    </a:cubicBezTo>
                    <a:cubicBezTo>
                      <a:pt x="250" y="36"/>
                      <a:pt x="262" y="22"/>
                      <a:pt x="213" y="26"/>
                    </a:cubicBezTo>
                    <a:cubicBezTo>
                      <a:pt x="212" y="30"/>
                      <a:pt x="212" y="30"/>
                      <a:pt x="212" y="30"/>
                    </a:cubicBezTo>
                    <a:cubicBezTo>
                      <a:pt x="212" y="30"/>
                      <a:pt x="184" y="28"/>
                      <a:pt x="166" y="46"/>
                    </a:cubicBezTo>
                    <a:cubicBezTo>
                      <a:pt x="166" y="46"/>
                      <a:pt x="148" y="49"/>
                      <a:pt x="166" y="36"/>
                    </a:cubicBezTo>
                    <a:cubicBezTo>
                      <a:pt x="186" y="23"/>
                      <a:pt x="186" y="23"/>
                      <a:pt x="186" y="23"/>
                    </a:cubicBezTo>
                    <a:cubicBezTo>
                      <a:pt x="186" y="23"/>
                      <a:pt x="200" y="9"/>
                      <a:pt x="165" y="10"/>
                    </a:cubicBezTo>
                    <a:cubicBezTo>
                      <a:pt x="165" y="10"/>
                      <a:pt x="155" y="0"/>
                      <a:pt x="150" y="11"/>
                    </a:cubicBezTo>
                    <a:cubicBezTo>
                      <a:pt x="150" y="11"/>
                      <a:pt x="168" y="27"/>
                      <a:pt x="143" y="22"/>
                    </a:cubicBezTo>
                    <a:cubicBezTo>
                      <a:pt x="134" y="15"/>
                      <a:pt x="134" y="15"/>
                      <a:pt x="134" y="15"/>
                    </a:cubicBezTo>
                    <a:cubicBezTo>
                      <a:pt x="134" y="15"/>
                      <a:pt x="121" y="4"/>
                      <a:pt x="116" y="19"/>
                    </a:cubicBezTo>
                    <a:cubicBezTo>
                      <a:pt x="116" y="19"/>
                      <a:pt x="87" y="19"/>
                      <a:pt x="80" y="46"/>
                    </a:cubicBezTo>
                    <a:cubicBezTo>
                      <a:pt x="80" y="46"/>
                      <a:pt x="56" y="43"/>
                      <a:pt x="50" y="57"/>
                    </a:cubicBezTo>
                    <a:cubicBezTo>
                      <a:pt x="50" y="57"/>
                      <a:pt x="2" y="81"/>
                      <a:pt x="0" y="90"/>
                    </a:cubicBezTo>
                    <a:cubicBezTo>
                      <a:pt x="0" y="90"/>
                      <a:pt x="9" y="100"/>
                      <a:pt x="45" y="90"/>
                    </a:cubicBezTo>
                    <a:cubicBezTo>
                      <a:pt x="45" y="90"/>
                      <a:pt x="72" y="91"/>
                      <a:pt x="74" y="84"/>
                    </a:cubicBezTo>
                    <a:cubicBezTo>
                      <a:pt x="92" y="79"/>
                      <a:pt x="92" y="79"/>
                      <a:pt x="92" y="79"/>
                    </a:cubicBezTo>
                    <a:cubicBezTo>
                      <a:pt x="187" y="76"/>
                      <a:pt x="187" y="76"/>
                      <a:pt x="187" y="76"/>
                    </a:cubicBezTo>
                    <a:cubicBezTo>
                      <a:pt x="187" y="76"/>
                      <a:pt x="194" y="67"/>
                      <a:pt x="197" y="76"/>
                    </a:cubicBezTo>
                    <a:cubicBezTo>
                      <a:pt x="197" y="76"/>
                      <a:pt x="212" y="83"/>
                      <a:pt x="213" y="73"/>
                    </a:cubicBezTo>
                    <a:cubicBezTo>
                      <a:pt x="263" y="75"/>
                      <a:pt x="263" y="75"/>
                      <a:pt x="263" y="75"/>
                    </a:cubicBezTo>
                    <a:cubicBezTo>
                      <a:pt x="263" y="75"/>
                      <a:pt x="266" y="68"/>
                      <a:pt x="301" y="68"/>
                    </a:cubicBezTo>
                    <a:cubicBezTo>
                      <a:pt x="301" y="68"/>
                      <a:pt x="333" y="66"/>
                      <a:pt x="319" y="57"/>
                    </a:cubicBezTo>
                    <a:close/>
                    <a:moveTo>
                      <a:pt x="104" y="36"/>
                    </a:moveTo>
                    <a:cubicBezTo>
                      <a:pt x="104" y="36"/>
                      <a:pt x="105" y="31"/>
                      <a:pt x="113" y="31"/>
                    </a:cubicBezTo>
                    <a:cubicBezTo>
                      <a:pt x="113" y="31"/>
                      <a:pt x="113" y="40"/>
                      <a:pt x="104"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0" name="Freeform 549">
                <a:extLst>
                  <a:ext uri="{FF2B5EF4-FFF2-40B4-BE49-F238E27FC236}">
                    <a16:creationId xmlns:a16="http://schemas.microsoft.com/office/drawing/2014/main" id="{3AB169ED-24BA-4B6A-9F86-8BA4F970886C}"/>
                  </a:ext>
                </a:extLst>
              </p:cNvPr>
              <p:cNvSpPr>
                <a:spLocks/>
              </p:cNvSpPr>
              <p:nvPr/>
            </p:nvSpPr>
            <p:spPr bwMode="auto">
              <a:xfrm>
                <a:off x="5228" y="1318"/>
                <a:ext cx="125" cy="35"/>
              </a:xfrm>
              <a:custGeom>
                <a:avLst/>
                <a:gdLst>
                  <a:gd name="T0" fmla="*/ 322 w 379"/>
                  <a:gd name="T1" fmla="*/ 24 h 106"/>
                  <a:gd name="T2" fmla="*/ 360 w 379"/>
                  <a:gd name="T3" fmla="*/ 27 h 106"/>
                  <a:gd name="T4" fmla="*/ 357 w 379"/>
                  <a:gd name="T5" fmla="*/ 37 h 106"/>
                  <a:gd name="T6" fmla="*/ 337 w 379"/>
                  <a:gd name="T7" fmla="*/ 41 h 106"/>
                  <a:gd name="T8" fmla="*/ 329 w 379"/>
                  <a:gd name="T9" fmla="*/ 48 h 106"/>
                  <a:gd name="T10" fmla="*/ 342 w 379"/>
                  <a:gd name="T11" fmla="*/ 54 h 106"/>
                  <a:gd name="T12" fmla="*/ 334 w 379"/>
                  <a:gd name="T13" fmla="*/ 63 h 106"/>
                  <a:gd name="T14" fmla="*/ 240 w 379"/>
                  <a:gd name="T15" fmla="*/ 65 h 106"/>
                  <a:gd name="T16" fmla="*/ 184 w 379"/>
                  <a:gd name="T17" fmla="*/ 71 h 106"/>
                  <a:gd name="T18" fmla="*/ 150 w 379"/>
                  <a:gd name="T19" fmla="*/ 74 h 106"/>
                  <a:gd name="T20" fmla="*/ 146 w 379"/>
                  <a:gd name="T21" fmla="*/ 85 h 106"/>
                  <a:gd name="T22" fmla="*/ 115 w 379"/>
                  <a:gd name="T23" fmla="*/ 92 h 106"/>
                  <a:gd name="T24" fmla="*/ 87 w 379"/>
                  <a:gd name="T25" fmla="*/ 97 h 106"/>
                  <a:gd name="T26" fmla="*/ 64 w 379"/>
                  <a:gd name="T27" fmla="*/ 91 h 106"/>
                  <a:gd name="T28" fmla="*/ 15 w 379"/>
                  <a:gd name="T29" fmla="*/ 81 h 106"/>
                  <a:gd name="T30" fmla="*/ 57 w 379"/>
                  <a:gd name="T31" fmla="*/ 75 h 106"/>
                  <a:gd name="T32" fmla="*/ 110 w 379"/>
                  <a:gd name="T33" fmla="*/ 76 h 106"/>
                  <a:gd name="T34" fmla="*/ 141 w 379"/>
                  <a:gd name="T35" fmla="*/ 80 h 106"/>
                  <a:gd name="T36" fmla="*/ 121 w 379"/>
                  <a:gd name="T37" fmla="*/ 72 h 106"/>
                  <a:gd name="T38" fmla="*/ 103 w 379"/>
                  <a:gd name="T39" fmla="*/ 65 h 106"/>
                  <a:gd name="T40" fmla="*/ 91 w 379"/>
                  <a:gd name="T41" fmla="*/ 67 h 106"/>
                  <a:gd name="T42" fmla="*/ 61 w 379"/>
                  <a:gd name="T43" fmla="*/ 69 h 106"/>
                  <a:gd name="T44" fmla="*/ 66 w 379"/>
                  <a:gd name="T45" fmla="*/ 63 h 106"/>
                  <a:gd name="T46" fmla="*/ 27 w 379"/>
                  <a:gd name="T47" fmla="*/ 58 h 106"/>
                  <a:gd name="T48" fmla="*/ 66 w 379"/>
                  <a:gd name="T49" fmla="*/ 54 h 106"/>
                  <a:gd name="T50" fmla="*/ 97 w 379"/>
                  <a:gd name="T51" fmla="*/ 47 h 106"/>
                  <a:gd name="T52" fmla="*/ 113 w 379"/>
                  <a:gd name="T53" fmla="*/ 40 h 106"/>
                  <a:gd name="T54" fmla="*/ 115 w 379"/>
                  <a:gd name="T55" fmla="*/ 35 h 106"/>
                  <a:gd name="T56" fmla="*/ 94 w 379"/>
                  <a:gd name="T57" fmla="*/ 30 h 106"/>
                  <a:gd name="T58" fmla="*/ 115 w 379"/>
                  <a:gd name="T59" fmla="*/ 22 h 106"/>
                  <a:gd name="T60" fmla="*/ 172 w 379"/>
                  <a:gd name="T61" fmla="*/ 17 h 106"/>
                  <a:gd name="T62" fmla="*/ 214 w 379"/>
                  <a:gd name="T63" fmla="*/ 12 h 106"/>
                  <a:gd name="T64" fmla="*/ 243 w 379"/>
                  <a:gd name="T65" fmla="*/ 2 h 106"/>
                  <a:gd name="T66" fmla="*/ 322 w 379"/>
                  <a:gd name="T67" fmla="*/ 24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79" h="106">
                    <a:moveTo>
                      <a:pt x="322" y="24"/>
                    </a:moveTo>
                    <a:cubicBezTo>
                      <a:pt x="322" y="24"/>
                      <a:pt x="356" y="19"/>
                      <a:pt x="360" y="27"/>
                    </a:cubicBezTo>
                    <a:cubicBezTo>
                      <a:pt x="360" y="27"/>
                      <a:pt x="379" y="37"/>
                      <a:pt x="357" y="37"/>
                    </a:cubicBezTo>
                    <a:cubicBezTo>
                      <a:pt x="357" y="37"/>
                      <a:pt x="344" y="49"/>
                      <a:pt x="337" y="41"/>
                    </a:cubicBezTo>
                    <a:cubicBezTo>
                      <a:pt x="337" y="41"/>
                      <a:pt x="319" y="40"/>
                      <a:pt x="329" y="48"/>
                    </a:cubicBezTo>
                    <a:cubicBezTo>
                      <a:pt x="342" y="54"/>
                      <a:pt x="342" y="54"/>
                      <a:pt x="342" y="54"/>
                    </a:cubicBezTo>
                    <a:cubicBezTo>
                      <a:pt x="342" y="54"/>
                      <a:pt x="339" y="62"/>
                      <a:pt x="334" y="63"/>
                    </a:cubicBezTo>
                    <a:cubicBezTo>
                      <a:pt x="240" y="65"/>
                      <a:pt x="240" y="65"/>
                      <a:pt x="240" y="65"/>
                    </a:cubicBezTo>
                    <a:cubicBezTo>
                      <a:pt x="240" y="65"/>
                      <a:pt x="223" y="69"/>
                      <a:pt x="184" y="71"/>
                    </a:cubicBezTo>
                    <a:cubicBezTo>
                      <a:pt x="150" y="74"/>
                      <a:pt x="150" y="74"/>
                      <a:pt x="150" y="74"/>
                    </a:cubicBezTo>
                    <a:cubicBezTo>
                      <a:pt x="150" y="74"/>
                      <a:pt x="152" y="82"/>
                      <a:pt x="146" y="85"/>
                    </a:cubicBezTo>
                    <a:cubicBezTo>
                      <a:pt x="146" y="85"/>
                      <a:pt x="135" y="92"/>
                      <a:pt x="115" y="92"/>
                    </a:cubicBezTo>
                    <a:cubicBezTo>
                      <a:pt x="115" y="92"/>
                      <a:pt x="96" y="97"/>
                      <a:pt x="87" y="97"/>
                    </a:cubicBezTo>
                    <a:cubicBezTo>
                      <a:pt x="87" y="97"/>
                      <a:pt x="63" y="106"/>
                      <a:pt x="64" y="91"/>
                    </a:cubicBezTo>
                    <a:cubicBezTo>
                      <a:pt x="64" y="91"/>
                      <a:pt x="6" y="95"/>
                      <a:pt x="15" y="81"/>
                    </a:cubicBezTo>
                    <a:cubicBezTo>
                      <a:pt x="15" y="81"/>
                      <a:pt x="0" y="70"/>
                      <a:pt x="57" y="75"/>
                    </a:cubicBezTo>
                    <a:cubicBezTo>
                      <a:pt x="110" y="76"/>
                      <a:pt x="110" y="76"/>
                      <a:pt x="110" y="76"/>
                    </a:cubicBezTo>
                    <a:cubicBezTo>
                      <a:pt x="110" y="76"/>
                      <a:pt x="132" y="81"/>
                      <a:pt x="141" y="80"/>
                    </a:cubicBezTo>
                    <a:cubicBezTo>
                      <a:pt x="141" y="80"/>
                      <a:pt x="157" y="71"/>
                      <a:pt x="121" y="72"/>
                    </a:cubicBezTo>
                    <a:cubicBezTo>
                      <a:pt x="121" y="72"/>
                      <a:pt x="106" y="69"/>
                      <a:pt x="103" y="65"/>
                    </a:cubicBezTo>
                    <a:cubicBezTo>
                      <a:pt x="103" y="65"/>
                      <a:pt x="91" y="61"/>
                      <a:pt x="91" y="67"/>
                    </a:cubicBezTo>
                    <a:cubicBezTo>
                      <a:pt x="91" y="67"/>
                      <a:pt x="87" y="69"/>
                      <a:pt x="61" y="69"/>
                    </a:cubicBezTo>
                    <a:cubicBezTo>
                      <a:pt x="66" y="63"/>
                      <a:pt x="66" y="63"/>
                      <a:pt x="66" y="63"/>
                    </a:cubicBezTo>
                    <a:cubicBezTo>
                      <a:pt x="66" y="63"/>
                      <a:pt x="29" y="65"/>
                      <a:pt x="27" y="58"/>
                    </a:cubicBezTo>
                    <a:cubicBezTo>
                      <a:pt x="27" y="58"/>
                      <a:pt x="24" y="52"/>
                      <a:pt x="66" y="54"/>
                    </a:cubicBezTo>
                    <a:cubicBezTo>
                      <a:pt x="66" y="54"/>
                      <a:pt x="70" y="43"/>
                      <a:pt x="97" y="47"/>
                    </a:cubicBezTo>
                    <a:cubicBezTo>
                      <a:pt x="97" y="47"/>
                      <a:pt x="101" y="39"/>
                      <a:pt x="113" y="40"/>
                    </a:cubicBezTo>
                    <a:cubicBezTo>
                      <a:pt x="115" y="35"/>
                      <a:pt x="115" y="35"/>
                      <a:pt x="115" y="35"/>
                    </a:cubicBezTo>
                    <a:cubicBezTo>
                      <a:pt x="115" y="35"/>
                      <a:pt x="118" y="28"/>
                      <a:pt x="94" y="30"/>
                    </a:cubicBezTo>
                    <a:cubicBezTo>
                      <a:pt x="94" y="30"/>
                      <a:pt x="83" y="23"/>
                      <a:pt x="115" y="22"/>
                    </a:cubicBezTo>
                    <a:cubicBezTo>
                      <a:pt x="115" y="22"/>
                      <a:pt x="125" y="15"/>
                      <a:pt x="172" y="17"/>
                    </a:cubicBezTo>
                    <a:cubicBezTo>
                      <a:pt x="172" y="17"/>
                      <a:pt x="178" y="9"/>
                      <a:pt x="214" y="12"/>
                    </a:cubicBezTo>
                    <a:cubicBezTo>
                      <a:pt x="214" y="12"/>
                      <a:pt x="221" y="0"/>
                      <a:pt x="243" y="2"/>
                    </a:cubicBezTo>
                    <a:cubicBezTo>
                      <a:pt x="243" y="2"/>
                      <a:pt x="265" y="1"/>
                      <a:pt x="322"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1" name="Freeform 550">
                <a:extLst>
                  <a:ext uri="{FF2B5EF4-FFF2-40B4-BE49-F238E27FC236}">
                    <a16:creationId xmlns:a16="http://schemas.microsoft.com/office/drawing/2014/main" id="{3B0E9047-AE4F-4D4C-9B3B-AE9B93EA108D}"/>
                  </a:ext>
                </a:extLst>
              </p:cNvPr>
              <p:cNvSpPr>
                <a:spLocks/>
              </p:cNvSpPr>
              <p:nvPr/>
            </p:nvSpPr>
            <p:spPr bwMode="auto">
              <a:xfrm>
                <a:off x="5206" y="1317"/>
                <a:ext cx="32" cy="9"/>
              </a:xfrm>
              <a:custGeom>
                <a:avLst/>
                <a:gdLst>
                  <a:gd name="T0" fmla="*/ 30 w 97"/>
                  <a:gd name="T1" fmla="*/ 18 h 26"/>
                  <a:gd name="T2" fmla="*/ 7 w 97"/>
                  <a:gd name="T3" fmla="*/ 8 h 26"/>
                  <a:gd name="T4" fmla="*/ 89 w 97"/>
                  <a:gd name="T5" fmla="*/ 13 h 26"/>
                  <a:gd name="T6" fmla="*/ 85 w 97"/>
                  <a:gd name="T7" fmla="*/ 21 h 26"/>
                  <a:gd name="T8" fmla="*/ 30 w 97"/>
                  <a:gd name="T9" fmla="*/ 18 h 26"/>
                </a:gdLst>
                <a:ahLst/>
                <a:cxnLst>
                  <a:cxn ang="0">
                    <a:pos x="T0" y="T1"/>
                  </a:cxn>
                  <a:cxn ang="0">
                    <a:pos x="T2" y="T3"/>
                  </a:cxn>
                  <a:cxn ang="0">
                    <a:pos x="T4" y="T5"/>
                  </a:cxn>
                  <a:cxn ang="0">
                    <a:pos x="T6" y="T7"/>
                  </a:cxn>
                  <a:cxn ang="0">
                    <a:pos x="T8" y="T9"/>
                  </a:cxn>
                </a:cxnLst>
                <a:rect l="0" t="0" r="r" b="b"/>
                <a:pathLst>
                  <a:path w="97" h="26">
                    <a:moveTo>
                      <a:pt x="30" y="18"/>
                    </a:moveTo>
                    <a:cubicBezTo>
                      <a:pt x="30" y="18"/>
                      <a:pt x="0" y="22"/>
                      <a:pt x="7" y="8"/>
                    </a:cubicBezTo>
                    <a:cubicBezTo>
                      <a:pt x="7" y="8"/>
                      <a:pt x="97" y="0"/>
                      <a:pt x="89" y="13"/>
                    </a:cubicBezTo>
                    <a:cubicBezTo>
                      <a:pt x="89" y="13"/>
                      <a:pt x="89" y="19"/>
                      <a:pt x="85" y="21"/>
                    </a:cubicBezTo>
                    <a:cubicBezTo>
                      <a:pt x="85" y="21"/>
                      <a:pt x="36" y="26"/>
                      <a:pt x="30"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2" name="Freeform 551">
                <a:extLst>
                  <a:ext uri="{FF2B5EF4-FFF2-40B4-BE49-F238E27FC236}">
                    <a16:creationId xmlns:a16="http://schemas.microsoft.com/office/drawing/2014/main" id="{F7519111-EB2C-4B27-BDC5-3CDC92BDAEE3}"/>
                  </a:ext>
                </a:extLst>
              </p:cNvPr>
              <p:cNvSpPr>
                <a:spLocks/>
              </p:cNvSpPr>
              <p:nvPr/>
            </p:nvSpPr>
            <p:spPr bwMode="auto">
              <a:xfrm>
                <a:off x="5269" y="1349"/>
                <a:ext cx="7" cy="6"/>
              </a:xfrm>
              <a:custGeom>
                <a:avLst/>
                <a:gdLst>
                  <a:gd name="T0" fmla="*/ 10 w 23"/>
                  <a:gd name="T1" fmla="*/ 14 h 18"/>
                  <a:gd name="T2" fmla="*/ 1 w 23"/>
                  <a:gd name="T3" fmla="*/ 14 h 18"/>
                  <a:gd name="T4" fmla="*/ 9 w 23"/>
                  <a:gd name="T5" fmla="*/ 7 h 18"/>
                  <a:gd name="T6" fmla="*/ 20 w 23"/>
                  <a:gd name="T7" fmla="*/ 2 h 18"/>
                  <a:gd name="T8" fmla="*/ 10 w 23"/>
                  <a:gd name="T9" fmla="*/ 14 h 18"/>
                </a:gdLst>
                <a:ahLst/>
                <a:cxnLst>
                  <a:cxn ang="0">
                    <a:pos x="T0" y="T1"/>
                  </a:cxn>
                  <a:cxn ang="0">
                    <a:pos x="T2" y="T3"/>
                  </a:cxn>
                  <a:cxn ang="0">
                    <a:pos x="T4" y="T5"/>
                  </a:cxn>
                  <a:cxn ang="0">
                    <a:pos x="T6" y="T7"/>
                  </a:cxn>
                  <a:cxn ang="0">
                    <a:pos x="T8" y="T9"/>
                  </a:cxn>
                </a:cxnLst>
                <a:rect l="0" t="0" r="r" b="b"/>
                <a:pathLst>
                  <a:path w="23" h="18">
                    <a:moveTo>
                      <a:pt x="10" y="14"/>
                    </a:moveTo>
                    <a:cubicBezTo>
                      <a:pt x="10" y="14"/>
                      <a:pt x="2" y="18"/>
                      <a:pt x="1" y="14"/>
                    </a:cubicBezTo>
                    <a:cubicBezTo>
                      <a:pt x="1" y="14"/>
                      <a:pt x="0" y="3"/>
                      <a:pt x="9" y="7"/>
                    </a:cubicBezTo>
                    <a:cubicBezTo>
                      <a:pt x="9" y="7"/>
                      <a:pt x="11" y="0"/>
                      <a:pt x="20" y="2"/>
                    </a:cubicBezTo>
                    <a:cubicBezTo>
                      <a:pt x="20" y="2"/>
                      <a:pt x="23" y="14"/>
                      <a:pt x="10"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3" name="Freeform 552">
                <a:extLst>
                  <a:ext uri="{FF2B5EF4-FFF2-40B4-BE49-F238E27FC236}">
                    <a16:creationId xmlns:a16="http://schemas.microsoft.com/office/drawing/2014/main" id="{206793CE-B21A-48D6-8AEE-34AA51E7CDD2}"/>
                  </a:ext>
                </a:extLst>
              </p:cNvPr>
              <p:cNvSpPr>
                <a:spLocks/>
              </p:cNvSpPr>
              <p:nvPr/>
            </p:nvSpPr>
            <p:spPr bwMode="auto">
              <a:xfrm>
                <a:off x="5272" y="1339"/>
                <a:ext cx="116" cy="27"/>
              </a:xfrm>
              <a:custGeom>
                <a:avLst/>
                <a:gdLst>
                  <a:gd name="T0" fmla="*/ 70 w 353"/>
                  <a:gd name="T1" fmla="*/ 12 h 84"/>
                  <a:gd name="T2" fmla="*/ 102 w 353"/>
                  <a:gd name="T3" fmla="*/ 12 h 84"/>
                  <a:gd name="T4" fmla="*/ 105 w 353"/>
                  <a:gd name="T5" fmla="*/ 9 h 84"/>
                  <a:gd name="T6" fmla="*/ 208 w 353"/>
                  <a:gd name="T7" fmla="*/ 7 h 84"/>
                  <a:gd name="T8" fmla="*/ 222 w 353"/>
                  <a:gd name="T9" fmla="*/ 5 h 84"/>
                  <a:gd name="T10" fmla="*/ 243 w 353"/>
                  <a:gd name="T11" fmla="*/ 11 h 84"/>
                  <a:gd name="T12" fmla="*/ 213 w 353"/>
                  <a:gd name="T13" fmla="*/ 32 h 84"/>
                  <a:gd name="T14" fmla="*/ 243 w 353"/>
                  <a:gd name="T15" fmla="*/ 20 h 84"/>
                  <a:gd name="T16" fmla="*/ 268 w 353"/>
                  <a:gd name="T17" fmla="*/ 19 h 84"/>
                  <a:gd name="T18" fmla="*/ 291 w 353"/>
                  <a:gd name="T19" fmla="*/ 12 h 84"/>
                  <a:gd name="T20" fmla="*/ 318 w 353"/>
                  <a:gd name="T21" fmla="*/ 17 h 84"/>
                  <a:gd name="T22" fmla="*/ 336 w 353"/>
                  <a:gd name="T23" fmla="*/ 22 h 84"/>
                  <a:gd name="T24" fmla="*/ 348 w 353"/>
                  <a:gd name="T25" fmla="*/ 27 h 84"/>
                  <a:gd name="T26" fmla="*/ 335 w 353"/>
                  <a:gd name="T27" fmla="*/ 37 h 84"/>
                  <a:gd name="T28" fmla="*/ 336 w 353"/>
                  <a:gd name="T29" fmla="*/ 48 h 84"/>
                  <a:gd name="T30" fmla="*/ 308 w 353"/>
                  <a:gd name="T31" fmla="*/ 54 h 84"/>
                  <a:gd name="T32" fmla="*/ 329 w 353"/>
                  <a:gd name="T33" fmla="*/ 62 h 84"/>
                  <a:gd name="T34" fmla="*/ 344 w 353"/>
                  <a:gd name="T35" fmla="*/ 72 h 84"/>
                  <a:gd name="T36" fmla="*/ 327 w 353"/>
                  <a:gd name="T37" fmla="*/ 80 h 84"/>
                  <a:gd name="T38" fmla="*/ 227 w 353"/>
                  <a:gd name="T39" fmla="*/ 82 h 84"/>
                  <a:gd name="T40" fmla="*/ 191 w 353"/>
                  <a:gd name="T41" fmla="*/ 76 h 84"/>
                  <a:gd name="T42" fmla="*/ 154 w 353"/>
                  <a:gd name="T43" fmla="*/ 74 h 84"/>
                  <a:gd name="T44" fmla="*/ 135 w 353"/>
                  <a:gd name="T45" fmla="*/ 74 h 84"/>
                  <a:gd name="T46" fmla="*/ 114 w 353"/>
                  <a:gd name="T47" fmla="*/ 63 h 84"/>
                  <a:gd name="T48" fmla="*/ 103 w 353"/>
                  <a:gd name="T49" fmla="*/ 69 h 84"/>
                  <a:gd name="T50" fmla="*/ 73 w 353"/>
                  <a:gd name="T51" fmla="*/ 65 h 84"/>
                  <a:gd name="T52" fmla="*/ 62 w 353"/>
                  <a:gd name="T53" fmla="*/ 61 h 84"/>
                  <a:gd name="T54" fmla="*/ 51 w 353"/>
                  <a:gd name="T55" fmla="*/ 52 h 84"/>
                  <a:gd name="T56" fmla="*/ 51 w 353"/>
                  <a:gd name="T57" fmla="*/ 47 h 84"/>
                  <a:gd name="T58" fmla="*/ 34 w 353"/>
                  <a:gd name="T59" fmla="*/ 29 h 84"/>
                  <a:gd name="T60" fmla="*/ 65 w 353"/>
                  <a:gd name="T61" fmla="*/ 27 h 84"/>
                  <a:gd name="T62" fmla="*/ 70 w 353"/>
                  <a:gd name="T63" fmla="*/ 12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53" h="84">
                    <a:moveTo>
                      <a:pt x="70" y="12"/>
                    </a:moveTo>
                    <a:cubicBezTo>
                      <a:pt x="102" y="12"/>
                      <a:pt x="102" y="12"/>
                      <a:pt x="102" y="12"/>
                    </a:cubicBezTo>
                    <a:cubicBezTo>
                      <a:pt x="105" y="9"/>
                      <a:pt x="105" y="9"/>
                      <a:pt x="105" y="9"/>
                    </a:cubicBezTo>
                    <a:cubicBezTo>
                      <a:pt x="208" y="7"/>
                      <a:pt x="208" y="7"/>
                      <a:pt x="208" y="7"/>
                    </a:cubicBezTo>
                    <a:cubicBezTo>
                      <a:pt x="208" y="7"/>
                      <a:pt x="214" y="0"/>
                      <a:pt x="222" y="5"/>
                    </a:cubicBezTo>
                    <a:cubicBezTo>
                      <a:pt x="222" y="5"/>
                      <a:pt x="245" y="3"/>
                      <a:pt x="243" y="11"/>
                    </a:cubicBezTo>
                    <a:cubicBezTo>
                      <a:pt x="243" y="11"/>
                      <a:pt x="210" y="24"/>
                      <a:pt x="213" y="32"/>
                    </a:cubicBezTo>
                    <a:cubicBezTo>
                      <a:pt x="213" y="32"/>
                      <a:pt x="224" y="34"/>
                      <a:pt x="243" y="20"/>
                    </a:cubicBezTo>
                    <a:cubicBezTo>
                      <a:pt x="268" y="19"/>
                      <a:pt x="268" y="19"/>
                      <a:pt x="268" y="19"/>
                    </a:cubicBezTo>
                    <a:cubicBezTo>
                      <a:pt x="268" y="19"/>
                      <a:pt x="266" y="11"/>
                      <a:pt x="291" y="12"/>
                    </a:cubicBezTo>
                    <a:cubicBezTo>
                      <a:pt x="291" y="12"/>
                      <a:pt x="318" y="9"/>
                      <a:pt x="318" y="17"/>
                    </a:cubicBezTo>
                    <a:cubicBezTo>
                      <a:pt x="318" y="17"/>
                      <a:pt x="338" y="16"/>
                      <a:pt x="336" y="22"/>
                    </a:cubicBezTo>
                    <a:cubicBezTo>
                      <a:pt x="336" y="22"/>
                      <a:pt x="348" y="20"/>
                      <a:pt x="348" y="27"/>
                    </a:cubicBezTo>
                    <a:cubicBezTo>
                      <a:pt x="348" y="27"/>
                      <a:pt x="353" y="31"/>
                      <a:pt x="335" y="37"/>
                    </a:cubicBezTo>
                    <a:cubicBezTo>
                      <a:pt x="336" y="48"/>
                      <a:pt x="336" y="48"/>
                      <a:pt x="336" y="48"/>
                    </a:cubicBezTo>
                    <a:cubicBezTo>
                      <a:pt x="336" y="48"/>
                      <a:pt x="342" y="54"/>
                      <a:pt x="308" y="54"/>
                    </a:cubicBezTo>
                    <a:cubicBezTo>
                      <a:pt x="308" y="54"/>
                      <a:pt x="299" y="62"/>
                      <a:pt x="329" y="62"/>
                    </a:cubicBezTo>
                    <a:cubicBezTo>
                      <a:pt x="329" y="62"/>
                      <a:pt x="351" y="59"/>
                      <a:pt x="344" y="72"/>
                    </a:cubicBezTo>
                    <a:cubicBezTo>
                      <a:pt x="344" y="72"/>
                      <a:pt x="336" y="80"/>
                      <a:pt x="327" y="80"/>
                    </a:cubicBezTo>
                    <a:cubicBezTo>
                      <a:pt x="327" y="80"/>
                      <a:pt x="270" y="84"/>
                      <a:pt x="227" y="82"/>
                    </a:cubicBezTo>
                    <a:cubicBezTo>
                      <a:pt x="227" y="82"/>
                      <a:pt x="223" y="74"/>
                      <a:pt x="191" y="76"/>
                    </a:cubicBezTo>
                    <a:cubicBezTo>
                      <a:pt x="191" y="76"/>
                      <a:pt x="187" y="72"/>
                      <a:pt x="154" y="74"/>
                    </a:cubicBezTo>
                    <a:cubicBezTo>
                      <a:pt x="154" y="74"/>
                      <a:pt x="145" y="60"/>
                      <a:pt x="135" y="74"/>
                    </a:cubicBezTo>
                    <a:cubicBezTo>
                      <a:pt x="135" y="74"/>
                      <a:pt x="115" y="79"/>
                      <a:pt x="114" y="63"/>
                    </a:cubicBezTo>
                    <a:cubicBezTo>
                      <a:pt x="114" y="63"/>
                      <a:pt x="104" y="57"/>
                      <a:pt x="103" y="69"/>
                    </a:cubicBezTo>
                    <a:cubicBezTo>
                      <a:pt x="103" y="69"/>
                      <a:pt x="84" y="74"/>
                      <a:pt x="73" y="65"/>
                    </a:cubicBezTo>
                    <a:cubicBezTo>
                      <a:pt x="62" y="61"/>
                      <a:pt x="62" y="61"/>
                      <a:pt x="62" y="61"/>
                    </a:cubicBezTo>
                    <a:cubicBezTo>
                      <a:pt x="62" y="61"/>
                      <a:pt x="34" y="59"/>
                      <a:pt x="51" y="52"/>
                    </a:cubicBezTo>
                    <a:cubicBezTo>
                      <a:pt x="51" y="47"/>
                      <a:pt x="51" y="47"/>
                      <a:pt x="51" y="47"/>
                    </a:cubicBezTo>
                    <a:cubicBezTo>
                      <a:pt x="51" y="47"/>
                      <a:pt x="0" y="42"/>
                      <a:pt x="34" y="29"/>
                    </a:cubicBezTo>
                    <a:cubicBezTo>
                      <a:pt x="34" y="29"/>
                      <a:pt x="49" y="20"/>
                      <a:pt x="65" y="27"/>
                    </a:cubicBezTo>
                    <a:cubicBezTo>
                      <a:pt x="65" y="27"/>
                      <a:pt x="56" y="18"/>
                      <a:pt x="70"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4" name="Freeform 553">
                <a:extLst>
                  <a:ext uri="{FF2B5EF4-FFF2-40B4-BE49-F238E27FC236}">
                    <a16:creationId xmlns:a16="http://schemas.microsoft.com/office/drawing/2014/main" id="{7910E54D-F03E-4B64-91A7-565EAA29A587}"/>
                  </a:ext>
                </a:extLst>
              </p:cNvPr>
              <p:cNvSpPr>
                <a:spLocks/>
              </p:cNvSpPr>
              <p:nvPr/>
            </p:nvSpPr>
            <p:spPr bwMode="auto">
              <a:xfrm>
                <a:off x="5331" y="1401"/>
                <a:ext cx="11" cy="7"/>
              </a:xfrm>
              <a:custGeom>
                <a:avLst/>
                <a:gdLst>
                  <a:gd name="T0" fmla="*/ 14 w 31"/>
                  <a:gd name="T1" fmla="*/ 17 h 24"/>
                  <a:gd name="T2" fmla="*/ 7 w 31"/>
                  <a:gd name="T3" fmla="*/ 5 h 24"/>
                  <a:gd name="T4" fmla="*/ 20 w 31"/>
                  <a:gd name="T5" fmla="*/ 7 h 24"/>
                  <a:gd name="T6" fmla="*/ 14 w 31"/>
                  <a:gd name="T7" fmla="*/ 17 h 24"/>
                </a:gdLst>
                <a:ahLst/>
                <a:cxnLst>
                  <a:cxn ang="0">
                    <a:pos x="T0" y="T1"/>
                  </a:cxn>
                  <a:cxn ang="0">
                    <a:pos x="T2" y="T3"/>
                  </a:cxn>
                  <a:cxn ang="0">
                    <a:pos x="T4" y="T5"/>
                  </a:cxn>
                  <a:cxn ang="0">
                    <a:pos x="T6" y="T7"/>
                  </a:cxn>
                </a:cxnLst>
                <a:rect l="0" t="0" r="r" b="b"/>
                <a:pathLst>
                  <a:path w="31" h="24">
                    <a:moveTo>
                      <a:pt x="14" y="17"/>
                    </a:moveTo>
                    <a:cubicBezTo>
                      <a:pt x="14" y="17"/>
                      <a:pt x="0" y="15"/>
                      <a:pt x="7" y="5"/>
                    </a:cubicBezTo>
                    <a:cubicBezTo>
                      <a:pt x="7" y="5"/>
                      <a:pt x="16" y="0"/>
                      <a:pt x="20" y="7"/>
                    </a:cubicBezTo>
                    <a:cubicBezTo>
                      <a:pt x="20" y="7"/>
                      <a:pt x="31" y="24"/>
                      <a:pt x="14"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5" name="Freeform 554">
                <a:extLst>
                  <a:ext uri="{FF2B5EF4-FFF2-40B4-BE49-F238E27FC236}">
                    <a16:creationId xmlns:a16="http://schemas.microsoft.com/office/drawing/2014/main" id="{55E493D9-F166-487E-A7B0-38473A2E059C}"/>
                  </a:ext>
                </a:extLst>
              </p:cNvPr>
              <p:cNvSpPr>
                <a:spLocks/>
              </p:cNvSpPr>
              <p:nvPr/>
            </p:nvSpPr>
            <p:spPr bwMode="auto">
              <a:xfrm>
                <a:off x="5324" y="1408"/>
                <a:ext cx="12" cy="11"/>
              </a:xfrm>
              <a:custGeom>
                <a:avLst/>
                <a:gdLst>
                  <a:gd name="T0" fmla="*/ 16 w 37"/>
                  <a:gd name="T1" fmla="*/ 16 h 32"/>
                  <a:gd name="T2" fmla="*/ 29 w 37"/>
                  <a:gd name="T3" fmla="*/ 4 h 32"/>
                  <a:gd name="T4" fmla="*/ 10 w 37"/>
                  <a:gd name="T5" fmla="*/ 9 h 32"/>
                  <a:gd name="T6" fmla="*/ 6 w 37"/>
                  <a:gd name="T7" fmla="*/ 21 h 32"/>
                  <a:gd name="T8" fmla="*/ 16 w 37"/>
                  <a:gd name="T9" fmla="*/ 16 h 32"/>
                </a:gdLst>
                <a:ahLst/>
                <a:cxnLst>
                  <a:cxn ang="0">
                    <a:pos x="T0" y="T1"/>
                  </a:cxn>
                  <a:cxn ang="0">
                    <a:pos x="T2" y="T3"/>
                  </a:cxn>
                  <a:cxn ang="0">
                    <a:pos x="T4" y="T5"/>
                  </a:cxn>
                  <a:cxn ang="0">
                    <a:pos x="T6" y="T7"/>
                  </a:cxn>
                  <a:cxn ang="0">
                    <a:pos x="T8" y="T9"/>
                  </a:cxn>
                </a:cxnLst>
                <a:rect l="0" t="0" r="r" b="b"/>
                <a:pathLst>
                  <a:path w="37" h="32">
                    <a:moveTo>
                      <a:pt x="16" y="16"/>
                    </a:moveTo>
                    <a:cubicBezTo>
                      <a:pt x="16" y="16"/>
                      <a:pt x="37" y="21"/>
                      <a:pt x="29" y="4"/>
                    </a:cubicBezTo>
                    <a:cubicBezTo>
                      <a:pt x="29" y="4"/>
                      <a:pt x="12" y="0"/>
                      <a:pt x="10" y="9"/>
                    </a:cubicBezTo>
                    <a:cubicBezTo>
                      <a:pt x="10" y="9"/>
                      <a:pt x="0" y="12"/>
                      <a:pt x="6" y="21"/>
                    </a:cubicBezTo>
                    <a:cubicBezTo>
                      <a:pt x="6" y="21"/>
                      <a:pt x="17" y="32"/>
                      <a:pt x="16"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6" name="Freeform 555">
                <a:extLst>
                  <a:ext uri="{FF2B5EF4-FFF2-40B4-BE49-F238E27FC236}">
                    <a16:creationId xmlns:a16="http://schemas.microsoft.com/office/drawing/2014/main" id="{0BE843C6-9059-4BD7-B387-9A6A4374337D}"/>
                  </a:ext>
                </a:extLst>
              </p:cNvPr>
              <p:cNvSpPr>
                <a:spLocks/>
              </p:cNvSpPr>
              <p:nvPr/>
            </p:nvSpPr>
            <p:spPr bwMode="auto">
              <a:xfrm>
                <a:off x="5311" y="1402"/>
                <a:ext cx="9" cy="7"/>
              </a:xfrm>
              <a:custGeom>
                <a:avLst/>
                <a:gdLst>
                  <a:gd name="T0" fmla="*/ 7 w 26"/>
                  <a:gd name="T1" fmla="*/ 16 h 21"/>
                  <a:gd name="T2" fmla="*/ 13 w 26"/>
                  <a:gd name="T3" fmla="*/ 4 h 21"/>
                  <a:gd name="T4" fmla="*/ 23 w 26"/>
                  <a:gd name="T5" fmla="*/ 16 h 21"/>
                  <a:gd name="T6" fmla="*/ 7 w 26"/>
                  <a:gd name="T7" fmla="*/ 16 h 21"/>
                </a:gdLst>
                <a:ahLst/>
                <a:cxnLst>
                  <a:cxn ang="0">
                    <a:pos x="T0" y="T1"/>
                  </a:cxn>
                  <a:cxn ang="0">
                    <a:pos x="T2" y="T3"/>
                  </a:cxn>
                  <a:cxn ang="0">
                    <a:pos x="T4" y="T5"/>
                  </a:cxn>
                  <a:cxn ang="0">
                    <a:pos x="T6" y="T7"/>
                  </a:cxn>
                </a:cxnLst>
                <a:rect l="0" t="0" r="r" b="b"/>
                <a:pathLst>
                  <a:path w="26" h="21">
                    <a:moveTo>
                      <a:pt x="7" y="16"/>
                    </a:moveTo>
                    <a:cubicBezTo>
                      <a:pt x="7" y="16"/>
                      <a:pt x="0" y="4"/>
                      <a:pt x="13" y="4"/>
                    </a:cubicBezTo>
                    <a:cubicBezTo>
                      <a:pt x="13" y="4"/>
                      <a:pt x="26" y="0"/>
                      <a:pt x="23" y="16"/>
                    </a:cubicBezTo>
                    <a:cubicBezTo>
                      <a:pt x="23" y="16"/>
                      <a:pt x="10" y="21"/>
                      <a:pt x="7"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7" name="Freeform 556">
                <a:extLst>
                  <a:ext uri="{FF2B5EF4-FFF2-40B4-BE49-F238E27FC236}">
                    <a16:creationId xmlns:a16="http://schemas.microsoft.com/office/drawing/2014/main" id="{FDCDF51D-1251-4C54-8D6A-9335EBC45230}"/>
                  </a:ext>
                </a:extLst>
              </p:cNvPr>
              <p:cNvSpPr>
                <a:spLocks/>
              </p:cNvSpPr>
              <p:nvPr/>
            </p:nvSpPr>
            <p:spPr bwMode="auto">
              <a:xfrm>
                <a:off x="5302" y="1403"/>
                <a:ext cx="9" cy="4"/>
              </a:xfrm>
              <a:custGeom>
                <a:avLst/>
                <a:gdLst>
                  <a:gd name="T0" fmla="*/ 4 w 27"/>
                  <a:gd name="T1" fmla="*/ 12 h 12"/>
                  <a:gd name="T2" fmla="*/ 15 w 27"/>
                  <a:gd name="T3" fmla="*/ 1 h 12"/>
                  <a:gd name="T4" fmla="*/ 23 w 27"/>
                  <a:gd name="T5" fmla="*/ 12 h 12"/>
                  <a:gd name="T6" fmla="*/ 4 w 27"/>
                  <a:gd name="T7" fmla="*/ 12 h 12"/>
                </a:gdLst>
                <a:ahLst/>
                <a:cxnLst>
                  <a:cxn ang="0">
                    <a:pos x="T0" y="T1"/>
                  </a:cxn>
                  <a:cxn ang="0">
                    <a:pos x="T2" y="T3"/>
                  </a:cxn>
                  <a:cxn ang="0">
                    <a:pos x="T4" y="T5"/>
                  </a:cxn>
                  <a:cxn ang="0">
                    <a:pos x="T6" y="T7"/>
                  </a:cxn>
                </a:cxnLst>
                <a:rect l="0" t="0" r="r" b="b"/>
                <a:pathLst>
                  <a:path w="27" h="12">
                    <a:moveTo>
                      <a:pt x="4" y="12"/>
                    </a:moveTo>
                    <a:cubicBezTo>
                      <a:pt x="4" y="12"/>
                      <a:pt x="0" y="0"/>
                      <a:pt x="15" y="1"/>
                    </a:cubicBezTo>
                    <a:cubicBezTo>
                      <a:pt x="15" y="1"/>
                      <a:pt x="27" y="0"/>
                      <a:pt x="23" y="12"/>
                    </a:cubicBezTo>
                    <a:lnTo>
                      <a:pt x="4"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8" name="Freeform 557">
                <a:extLst>
                  <a:ext uri="{FF2B5EF4-FFF2-40B4-BE49-F238E27FC236}">
                    <a16:creationId xmlns:a16="http://schemas.microsoft.com/office/drawing/2014/main" id="{416DD13E-7280-45C9-8446-260B73A1EEB7}"/>
                  </a:ext>
                </a:extLst>
              </p:cNvPr>
              <p:cNvSpPr>
                <a:spLocks/>
              </p:cNvSpPr>
              <p:nvPr/>
            </p:nvSpPr>
            <p:spPr bwMode="auto">
              <a:xfrm>
                <a:off x="5294" y="1403"/>
                <a:ext cx="7" cy="6"/>
              </a:xfrm>
              <a:custGeom>
                <a:avLst/>
                <a:gdLst>
                  <a:gd name="T0" fmla="*/ 6 w 22"/>
                  <a:gd name="T1" fmla="*/ 13 h 19"/>
                  <a:gd name="T2" fmla="*/ 15 w 22"/>
                  <a:gd name="T3" fmla="*/ 2 h 19"/>
                  <a:gd name="T4" fmla="*/ 6 w 22"/>
                  <a:gd name="T5" fmla="*/ 13 h 19"/>
                </a:gdLst>
                <a:ahLst/>
                <a:cxnLst>
                  <a:cxn ang="0">
                    <a:pos x="T0" y="T1"/>
                  </a:cxn>
                  <a:cxn ang="0">
                    <a:pos x="T2" y="T3"/>
                  </a:cxn>
                  <a:cxn ang="0">
                    <a:pos x="T4" y="T5"/>
                  </a:cxn>
                </a:cxnLst>
                <a:rect l="0" t="0" r="r" b="b"/>
                <a:pathLst>
                  <a:path w="22" h="19">
                    <a:moveTo>
                      <a:pt x="6" y="13"/>
                    </a:moveTo>
                    <a:cubicBezTo>
                      <a:pt x="6" y="13"/>
                      <a:pt x="0" y="0"/>
                      <a:pt x="15" y="2"/>
                    </a:cubicBezTo>
                    <a:cubicBezTo>
                      <a:pt x="15" y="2"/>
                      <a:pt x="22" y="19"/>
                      <a:pt x="6"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9" name="Freeform 558">
                <a:extLst>
                  <a:ext uri="{FF2B5EF4-FFF2-40B4-BE49-F238E27FC236}">
                    <a16:creationId xmlns:a16="http://schemas.microsoft.com/office/drawing/2014/main" id="{70C67305-D647-4EC1-A317-18C7A7A7AA0E}"/>
                  </a:ext>
                </a:extLst>
              </p:cNvPr>
              <p:cNvSpPr>
                <a:spLocks/>
              </p:cNvSpPr>
              <p:nvPr/>
            </p:nvSpPr>
            <p:spPr bwMode="auto">
              <a:xfrm>
                <a:off x="5302" y="1397"/>
                <a:ext cx="14" cy="5"/>
              </a:xfrm>
              <a:custGeom>
                <a:avLst/>
                <a:gdLst>
                  <a:gd name="T0" fmla="*/ 0 w 41"/>
                  <a:gd name="T1" fmla="*/ 10 h 15"/>
                  <a:gd name="T2" fmla="*/ 3 w 41"/>
                  <a:gd name="T3" fmla="*/ 6 h 15"/>
                  <a:gd name="T4" fmla="*/ 25 w 41"/>
                  <a:gd name="T5" fmla="*/ 4 h 15"/>
                  <a:gd name="T6" fmla="*/ 0 w 41"/>
                  <a:gd name="T7" fmla="*/ 10 h 15"/>
                </a:gdLst>
                <a:ahLst/>
                <a:cxnLst>
                  <a:cxn ang="0">
                    <a:pos x="T0" y="T1"/>
                  </a:cxn>
                  <a:cxn ang="0">
                    <a:pos x="T2" y="T3"/>
                  </a:cxn>
                  <a:cxn ang="0">
                    <a:pos x="T4" y="T5"/>
                  </a:cxn>
                  <a:cxn ang="0">
                    <a:pos x="T6" y="T7"/>
                  </a:cxn>
                </a:cxnLst>
                <a:rect l="0" t="0" r="r" b="b"/>
                <a:pathLst>
                  <a:path w="41" h="15">
                    <a:moveTo>
                      <a:pt x="0" y="10"/>
                    </a:moveTo>
                    <a:cubicBezTo>
                      <a:pt x="3" y="6"/>
                      <a:pt x="3" y="6"/>
                      <a:pt x="3" y="6"/>
                    </a:cubicBezTo>
                    <a:cubicBezTo>
                      <a:pt x="3" y="6"/>
                      <a:pt x="11" y="0"/>
                      <a:pt x="25" y="4"/>
                    </a:cubicBezTo>
                    <a:cubicBezTo>
                      <a:pt x="25" y="4"/>
                      <a:pt x="41" y="15"/>
                      <a:pt x="0"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0" name="Freeform 559">
                <a:extLst>
                  <a:ext uri="{FF2B5EF4-FFF2-40B4-BE49-F238E27FC236}">
                    <a16:creationId xmlns:a16="http://schemas.microsoft.com/office/drawing/2014/main" id="{52EA19B3-1251-45B8-9445-6A5FBA7FA74F}"/>
                  </a:ext>
                </a:extLst>
              </p:cNvPr>
              <p:cNvSpPr>
                <a:spLocks/>
              </p:cNvSpPr>
              <p:nvPr/>
            </p:nvSpPr>
            <p:spPr bwMode="auto">
              <a:xfrm>
                <a:off x="5312" y="1393"/>
                <a:ext cx="15" cy="8"/>
              </a:xfrm>
              <a:custGeom>
                <a:avLst/>
                <a:gdLst>
                  <a:gd name="T0" fmla="*/ 3 w 45"/>
                  <a:gd name="T1" fmla="*/ 17 h 23"/>
                  <a:gd name="T2" fmla="*/ 36 w 45"/>
                  <a:gd name="T3" fmla="*/ 9 h 23"/>
                  <a:gd name="T4" fmla="*/ 45 w 45"/>
                  <a:gd name="T5" fmla="*/ 11 h 23"/>
                  <a:gd name="T6" fmla="*/ 30 w 45"/>
                  <a:gd name="T7" fmla="*/ 23 h 23"/>
                  <a:gd name="T8" fmla="*/ 16 w 45"/>
                  <a:gd name="T9" fmla="*/ 21 h 23"/>
                  <a:gd name="T10" fmla="*/ 3 w 45"/>
                  <a:gd name="T11" fmla="*/ 17 h 23"/>
                </a:gdLst>
                <a:ahLst/>
                <a:cxnLst>
                  <a:cxn ang="0">
                    <a:pos x="T0" y="T1"/>
                  </a:cxn>
                  <a:cxn ang="0">
                    <a:pos x="T2" y="T3"/>
                  </a:cxn>
                  <a:cxn ang="0">
                    <a:pos x="T4" y="T5"/>
                  </a:cxn>
                  <a:cxn ang="0">
                    <a:pos x="T6" y="T7"/>
                  </a:cxn>
                  <a:cxn ang="0">
                    <a:pos x="T8" y="T9"/>
                  </a:cxn>
                  <a:cxn ang="0">
                    <a:pos x="T10" y="T11"/>
                  </a:cxn>
                </a:cxnLst>
                <a:rect l="0" t="0" r="r" b="b"/>
                <a:pathLst>
                  <a:path w="45" h="23">
                    <a:moveTo>
                      <a:pt x="3" y="17"/>
                    </a:moveTo>
                    <a:cubicBezTo>
                      <a:pt x="3" y="17"/>
                      <a:pt x="0" y="6"/>
                      <a:pt x="36" y="9"/>
                    </a:cubicBezTo>
                    <a:cubicBezTo>
                      <a:pt x="36" y="9"/>
                      <a:pt x="40" y="0"/>
                      <a:pt x="45" y="11"/>
                    </a:cubicBezTo>
                    <a:cubicBezTo>
                      <a:pt x="45" y="11"/>
                      <a:pt x="39" y="23"/>
                      <a:pt x="30" y="23"/>
                    </a:cubicBezTo>
                    <a:cubicBezTo>
                      <a:pt x="30" y="23"/>
                      <a:pt x="21" y="15"/>
                      <a:pt x="16" y="21"/>
                    </a:cubicBezTo>
                    <a:cubicBezTo>
                      <a:pt x="16" y="21"/>
                      <a:pt x="7" y="22"/>
                      <a:pt x="3"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1" name="Freeform 560">
                <a:extLst>
                  <a:ext uri="{FF2B5EF4-FFF2-40B4-BE49-F238E27FC236}">
                    <a16:creationId xmlns:a16="http://schemas.microsoft.com/office/drawing/2014/main" id="{10AB4D36-7B56-4720-BA74-0D2A4D59831D}"/>
                  </a:ext>
                </a:extLst>
              </p:cNvPr>
              <p:cNvSpPr>
                <a:spLocks/>
              </p:cNvSpPr>
              <p:nvPr/>
            </p:nvSpPr>
            <p:spPr bwMode="auto">
              <a:xfrm>
                <a:off x="5193" y="1391"/>
                <a:ext cx="11" cy="8"/>
              </a:xfrm>
              <a:custGeom>
                <a:avLst/>
                <a:gdLst>
                  <a:gd name="T0" fmla="*/ 3 w 32"/>
                  <a:gd name="T1" fmla="*/ 11 h 23"/>
                  <a:gd name="T2" fmla="*/ 32 w 32"/>
                  <a:gd name="T3" fmla="*/ 6 h 23"/>
                  <a:gd name="T4" fmla="*/ 3 w 32"/>
                  <a:gd name="T5" fmla="*/ 11 h 23"/>
                </a:gdLst>
                <a:ahLst/>
                <a:cxnLst>
                  <a:cxn ang="0">
                    <a:pos x="T0" y="T1"/>
                  </a:cxn>
                  <a:cxn ang="0">
                    <a:pos x="T2" y="T3"/>
                  </a:cxn>
                  <a:cxn ang="0">
                    <a:pos x="T4" y="T5"/>
                  </a:cxn>
                </a:cxnLst>
                <a:rect l="0" t="0" r="r" b="b"/>
                <a:pathLst>
                  <a:path w="32" h="23">
                    <a:moveTo>
                      <a:pt x="3" y="11"/>
                    </a:moveTo>
                    <a:cubicBezTo>
                      <a:pt x="3" y="11"/>
                      <a:pt x="0" y="0"/>
                      <a:pt x="32" y="6"/>
                    </a:cubicBezTo>
                    <a:cubicBezTo>
                      <a:pt x="32" y="6"/>
                      <a:pt x="30" y="23"/>
                      <a:pt x="3"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2" name="Freeform 561">
                <a:extLst>
                  <a:ext uri="{FF2B5EF4-FFF2-40B4-BE49-F238E27FC236}">
                    <a16:creationId xmlns:a16="http://schemas.microsoft.com/office/drawing/2014/main" id="{574D2357-86BC-47F6-8FC4-5C09236C048E}"/>
                  </a:ext>
                </a:extLst>
              </p:cNvPr>
              <p:cNvSpPr>
                <a:spLocks/>
              </p:cNvSpPr>
              <p:nvPr/>
            </p:nvSpPr>
            <p:spPr bwMode="auto">
              <a:xfrm>
                <a:off x="5123" y="1439"/>
                <a:ext cx="12" cy="4"/>
              </a:xfrm>
              <a:custGeom>
                <a:avLst/>
                <a:gdLst>
                  <a:gd name="T0" fmla="*/ 8 w 37"/>
                  <a:gd name="T1" fmla="*/ 9 h 12"/>
                  <a:gd name="T2" fmla="*/ 17 w 37"/>
                  <a:gd name="T3" fmla="*/ 0 h 12"/>
                  <a:gd name="T4" fmla="*/ 8 w 37"/>
                  <a:gd name="T5" fmla="*/ 9 h 12"/>
                </a:gdLst>
                <a:ahLst/>
                <a:cxnLst>
                  <a:cxn ang="0">
                    <a:pos x="T0" y="T1"/>
                  </a:cxn>
                  <a:cxn ang="0">
                    <a:pos x="T2" y="T3"/>
                  </a:cxn>
                  <a:cxn ang="0">
                    <a:pos x="T4" y="T5"/>
                  </a:cxn>
                </a:cxnLst>
                <a:rect l="0" t="0" r="r" b="b"/>
                <a:pathLst>
                  <a:path w="37" h="12">
                    <a:moveTo>
                      <a:pt x="8" y="9"/>
                    </a:moveTo>
                    <a:cubicBezTo>
                      <a:pt x="8" y="9"/>
                      <a:pt x="0" y="0"/>
                      <a:pt x="17" y="0"/>
                    </a:cubicBezTo>
                    <a:cubicBezTo>
                      <a:pt x="17" y="0"/>
                      <a:pt x="37" y="12"/>
                      <a:pt x="8"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3" name="Freeform 562">
                <a:extLst>
                  <a:ext uri="{FF2B5EF4-FFF2-40B4-BE49-F238E27FC236}">
                    <a16:creationId xmlns:a16="http://schemas.microsoft.com/office/drawing/2014/main" id="{6CD36E58-48B8-4449-AB4D-71D7C57E2179}"/>
                  </a:ext>
                </a:extLst>
              </p:cNvPr>
              <p:cNvSpPr>
                <a:spLocks/>
              </p:cNvSpPr>
              <p:nvPr/>
            </p:nvSpPr>
            <p:spPr bwMode="auto">
              <a:xfrm>
                <a:off x="5113" y="1441"/>
                <a:ext cx="8" cy="8"/>
              </a:xfrm>
              <a:custGeom>
                <a:avLst/>
                <a:gdLst>
                  <a:gd name="T0" fmla="*/ 6 w 25"/>
                  <a:gd name="T1" fmla="*/ 21 h 24"/>
                  <a:gd name="T2" fmla="*/ 25 w 25"/>
                  <a:gd name="T3" fmla="*/ 13 h 24"/>
                  <a:gd name="T4" fmla="*/ 22 w 25"/>
                  <a:gd name="T5" fmla="*/ 21 h 24"/>
                  <a:gd name="T6" fmla="*/ 6 w 25"/>
                  <a:gd name="T7" fmla="*/ 21 h 24"/>
                </a:gdLst>
                <a:ahLst/>
                <a:cxnLst>
                  <a:cxn ang="0">
                    <a:pos x="T0" y="T1"/>
                  </a:cxn>
                  <a:cxn ang="0">
                    <a:pos x="T2" y="T3"/>
                  </a:cxn>
                  <a:cxn ang="0">
                    <a:pos x="T4" y="T5"/>
                  </a:cxn>
                  <a:cxn ang="0">
                    <a:pos x="T6" y="T7"/>
                  </a:cxn>
                </a:cxnLst>
                <a:rect l="0" t="0" r="r" b="b"/>
                <a:pathLst>
                  <a:path w="25" h="24">
                    <a:moveTo>
                      <a:pt x="6" y="21"/>
                    </a:moveTo>
                    <a:cubicBezTo>
                      <a:pt x="6" y="21"/>
                      <a:pt x="0" y="0"/>
                      <a:pt x="25" y="13"/>
                    </a:cubicBezTo>
                    <a:cubicBezTo>
                      <a:pt x="25" y="13"/>
                      <a:pt x="19" y="16"/>
                      <a:pt x="22" y="21"/>
                    </a:cubicBezTo>
                    <a:cubicBezTo>
                      <a:pt x="22" y="21"/>
                      <a:pt x="11" y="24"/>
                      <a:pt x="6"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4" name="Freeform 563">
                <a:extLst>
                  <a:ext uri="{FF2B5EF4-FFF2-40B4-BE49-F238E27FC236}">
                    <a16:creationId xmlns:a16="http://schemas.microsoft.com/office/drawing/2014/main" id="{955DF65A-AA2A-4A74-AC5C-2B170C9BC045}"/>
                  </a:ext>
                </a:extLst>
              </p:cNvPr>
              <p:cNvSpPr>
                <a:spLocks/>
              </p:cNvSpPr>
              <p:nvPr/>
            </p:nvSpPr>
            <p:spPr bwMode="auto">
              <a:xfrm>
                <a:off x="5122" y="1443"/>
                <a:ext cx="10" cy="6"/>
              </a:xfrm>
              <a:custGeom>
                <a:avLst/>
                <a:gdLst>
                  <a:gd name="T0" fmla="*/ 7 w 30"/>
                  <a:gd name="T1" fmla="*/ 11 h 19"/>
                  <a:gd name="T2" fmla="*/ 25 w 30"/>
                  <a:gd name="T3" fmla="*/ 6 h 19"/>
                  <a:gd name="T4" fmla="*/ 25 w 30"/>
                  <a:gd name="T5" fmla="*/ 17 h 19"/>
                  <a:gd name="T6" fmla="*/ 14 w 30"/>
                  <a:gd name="T7" fmla="*/ 15 h 19"/>
                  <a:gd name="T8" fmla="*/ 7 w 30"/>
                  <a:gd name="T9" fmla="*/ 11 h 19"/>
                </a:gdLst>
                <a:ahLst/>
                <a:cxnLst>
                  <a:cxn ang="0">
                    <a:pos x="T0" y="T1"/>
                  </a:cxn>
                  <a:cxn ang="0">
                    <a:pos x="T2" y="T3"/>
                  </a:cxn>
                  <a:cxn ang="0">
                    <a:pos x="T4" y="T5"/>
                  </a:cxn>
                  <a:cxn ang="0">
                    <a:pos x="T6" y="T7"/>
                  </a:cxn>
                  <a:cxn ang="0">
                    <a:pos x="T8" y="T9"/>
                  </a:cxn>
                </a:cxnLst>
                <a:rect l="0" t="0" r="r" b="b"/>
                <a:pathLst>
                  <a:path w="30" h="19">
                    <a:moveTo>
                      <a:pt x="7" y="11"/>
                    </a:moveTo>
                    <a:cubicBezTo>
                      <a:pt x="7" y="11"/>
                      <a:pt x="0" y="0"/>
                      <a:pt x="25" y="6"/>
                    </a:cubicBezTo>
                    <a:cubicBezTo>
                      <a:pt x="25" y="6"/>
                      <a:pt x="30" y="13"/>
                      <a:pt x="25" y="17"/>
                    </a:cubicBezTo>
                    <a:cubicBezTo>
                      <a:pt x="25" y="17"/>
                      <a:pt x="14" y="19"/>
                      <a:pt x="14" y="15"/>
                    </a:cubicBezTo>
                    <a:cubicBezTo>
                      <a:pt x="14" y="15"/>
                      <a:pt x="13" y="9"/>
                      <a:pt x="7"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5" name="Freeform 564">
                <a:extLst>
                  <a:ext uri="{FF2B5EF4-FFF2-40B4-BE49-F238E27FC236}">
                    <a16:creationId xmlns:a16="http://schemas.microsoft.com/office/drawing/2014/main" id="{719E68B4-C0DC-43E3-B54E-825BDBD7D776}"/>
                  </a:ext>
                </a:extLst>
              </p:cNvPr>
              <p:cNvSpPr>
                <a:spLocks/>
              </p:cNvSpPr>
              <p:nvPr/>
            </p:nvSpPr>
            <p:spPr bwMode="auto">
              <a:xfrm>
                <a:off x="5126" y="1450"/>
                <a:ext cx="16" cy="3"/>
              </a:xfrm>
              <a:custGeom>
                <a:avLst/>
                <a:gdLst>
                  <a:gd name="T0" fmla="*/ 10 w 51"/>
                  <a:gd name="T1" fmla="*/ 9 h 9"/>
                  <a:gd name="T2" fmla="*/ 30 w 51"/>
                  <a:gd name="T3" fmla="*/ 2 h 9"/>
                  <a:gd name="T4" fmla="*/ 39 w 51"/>
                  <a:gd name="T5" fmla="*/ 9 h 9"/>
                  <a:gd name="T6" fmla="*/ 10 w 51"/>
                  <a:gd name="T7" fmla="*/ 9 h 9"/>
                </a:gdLst>
                <a:ahLst/>
                <a:cxnLst>
                  <a:cxn ang="0">
                    <a:pos x="T0" y="T1"/>
                  </a:cxn>
                  <a:cxn ang="0">
                    <a:pos x="T2" y="T3"/>
                  </a:cxn>
                  <a:cxn ang="0">
                    <a:pos x="T4" y="T5"/>
                  </a:cxn>
                  <a:cxn ang="0">
                    <a:pos x="T6" y="T7"/>
                  </a:cxn>
                </a:cxnLst>
                <a:rect l="0" t="0" r="r" b="b"/>
                <a:pathLst>
                  <a:path w="51" h="9">
                    <a:moveTo>
                      <a:pt x="10" y="9"/>
                    </a:moveTo>
                    <a:cubicBezTo>
                      <a:pt x="10" y="9"/>
                      <a:pt x="0" y="0"/>
                      <a:pt x="30" y="2"/>
                    </a:cubicBezTo>
                    <a:cubicBezTo>
                      <a:pt x="30" y="2"/>
                      <a:pt x="51" y="1"/>
                      <a:pt x="39" y="9"/>
                    </a:cubicBezTo>
                    <a:cubicBezTo>
                      <a:pt x="39" y="9"/>
                      <a:pt x="36" y="9"/>
                      <a:pt x="10"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6" name="Freeform 565">
                <a:extLst>
                  <a:ext uri="{FF2B5EF4-FFF2-40B4-BE49-F238E27FC236}">
                    <a16:creationId xmlns:a16="http://schemas.microsoft.com/office/drawing/2014/main" id="{5FB39C20-7D4D-4EC7-9DFA-49ED2EBCD7A8}"/>
                  </a:ext>
                </a:extLst>
              </p:cNvPr>
              <p:cNvSpPr>
                <a:spLocks/>
              </p:cNvSpPr>
              <p:nvPr/>
            </p:nvSpPr>
            <p:spPr bwMode="auto">
              <a:xfrm>
                <a:off x="5073" y="1451"/>
                <a:ext cx="12" cy="4"/>
              </a:xfrm>
              <a:custGeom>
                <a:avLst/>
                <a:gdLst>
                  <a:gd name="T0" fmla="*/ 10 w 39"/>
                  <a:gd name="T1" fmla="*/ 10 h 12"/>
                  <a:gd name="T2" fmla="*/ 16 w 39"/>
                  <a:gd name="T3" fmla="*/ 0 h 12"/>
                  <a:gd name="T4" fmla="*/ 24 w 39"/>
                  <a:gd name="T5" fmla="*/ 12 h 12"/>
                  <a:gd name="T6" fmla="*/ 10 w 39"/>
                  <a:gd name="T7" fmla="*/ 10 h 12"/>
                </a:gdLst>
                <a:ahLst/>
                <a:cxnLst>
                  <a:cxn ang="0">
                    <a:pos x="T0" y="T1"/>
                  </a:cxn>
                  <a:cxn ang="0">
                    <a:pos x="T2" y="T3"/>
                  </a:cxn>
                  <a:cxn ang="0">
                    <a:pos x="T4" y="T5"/>
                  </a:cxn>
                  <a:cxn ang="0">
                    <a:pos x="T6" y="T7"/>
                  </a:cxn>
                </a:cxnLst>
                <a:rect l="0" t="0" r="r" b="b"/>
                <a:pathLst>
                  <a:path w="39" h="12">
                    <a:moveTo>
                      <a:pt x="10" y="10"/>
                    </a:moveTo>
                    <a:cubicBezTo>
                      <a:pt x="10" y="10"/>
                      <a:pt x="0" y="2"/>
                      <a:pt x="16" y="0"/>
                    </a:cubicBezTo>
                    <a:cubicBezTo>
                      <a:pt x="16" y="0"/>
                      <a:pt x="39" y="3"/>
                      <a:pt x="24" y="12"/>
                    </a:cubicBezTo>
                    <a:lnTo>
                      <a:pt x="10"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7" name="Freeform 566">
                <a:extLst>
                  <a:ext uri="{FF2B5EF4-FFF2-40B4-BE49-F238E27FC236}">
                    <a16:creationId xmlns:a16="http://schemas.microsoft.com/office/drawing/2014/main" id="{FB57C7AE-945F-4F43-B42F-D315F1694371}"/>
                  </a:ext>
                </a:extLst>
              </p:cNvPr>
              <p:cNvSpPr>
                <a:spLocks/>
              </p:cNvSpPr>
              <p:nvPr/>
            </p:nvSpPr>
            <p:spPr bwMode="auto">
              <a:xfrm>
                <a:off x="5055" y="1423"/>
                <a:ext cx="16" cy="11"/>
              </a:xfrm>
              <a:custGeom>
                <a:avLst/>
                <a:gdLst>
                  <a:gd name="T0" fmla="*/ 33 w 46"/>
                  <a:gd name="T1" fmla="*/ 26 h 33"/>
                  <a:gd name="T2" fmla="*/ 19 w 46"/>
                  <a:gd name="T3" fmla="*/ 16 h 33"/>
                  <a:gd name="T4" fmla="*/ 33 w 46"/>
                  <a:gd name="T5" fmla="*/ 14 h 33"/>
                  <a:gd name="T6" fmla="*/ 46 w 46"/>
                  <a:gd name="T7" fmla="*/ 9 h 33"/>
                  <a:gd name="T8" fmla="*/ 33 w 46"/>
                  <a:gd name="T9" fmla="*/ 26 h 33"/>
                </a:gdLst>
                <a:ahLst/>
                <a:cxnLst>
                  <a:cxn ang="0">
                    <a:pos x="T0" y="T1"/>
                  </a:cxn>
                  <a:cxn ang="0">
                    <a:pos x="T2" y="T3"/>
                  </a:cxn>
                  <a:cxn ang="0">
                    <a:pos x="T4" y="T5"/>
                  </a:cxn>
                  <a:cxn ang="0">
                    <a:pos x="T6" y="T7"/>
                  </a:cxn>
                  <a:cxn ang="0">
                    <a:pos x="T8" y="T9"/>
                  </a:cxn>
                </a:cxnLst>
                <a:rect l="0" t="0" r="r" b="b"/>
                <a:pathLst>
                  <a:path w="46" h="33">
                    <a:moveTo>
                      <a:pt x="33" y="26"/>
                    </a:moveTo>
                    <a:cubicBezTo>
                      <a:pt x="33" y="26"/>
                      <a:pt x="0" y="25"/>
                      <a:pt x="19" y="16"/>
                    </a:cubicBezTo>
                    <a:cubicBezTo>
                      <a:pt x="33" y="14"/>
                      <a:pt x="33" y="14"/>
                      <a:pt x="33" y="14"/>
                    </a:cubicBezTo>
                    <a:cubicBezTo>
                      <a:pt x="33" y="14"/>
                      <a:pt x="46" y="0"/>
                      <a:pt x="46" y="9"/>
                    </a:cubicBezTo>
                    <a:cubicBezTo>
                      <a:pt x="46" y="9"/>
                      <a:pt x="43" y="33"/>
                      <a:pt x="33" y="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8" name="Freeform 567">
                <a:extLst>
                  <a:ext uri="{FF2B5EF4-FFF2-40B4-BE49-F238E27FC236}">
                    <a16:creationId xmlns:a16="http://schemas.microsoft.com/office/drawing/2014/main" id="{E48CE4EC-C601-4B79-9B0B-F37606E1385D}"/>
                  </a:ext>
                </a:extLst>
              </p:cNvPr>
              <p:cNvSpPr>
                <a:spLocks/>
              </p:cNvSpPr>
              <p:nvPr/>
            </p:nvSpPr>
            <p:spPr bwMode="auto">
              <a:xfrm>
                <a:off x="5016" y="1442"/>
                <a:ext cx="17" cy="4"/>
              </a:xfrm>
              <a:custGeom>
                <a:avLst/>
                <a:gdLst>
                  <a:gd name="T0" fmla="*/ 20 w 52"/>
                  <a:gd name="T1" fmla="*/ 10 h 10"/>
                  <a:gd name="T2" fmla="*/ 24 w 52"/>
                  <a:gd name="T3" fmla="*/ 0 h 10"/>
                  <a:gd name="T4" fmla="*/ 20 w 52"/>
                  <a:gd name="T5" fmla="*/ 10 h 10"/>
                </a:gdLst>
                <a:ahLst/>
                <a:cxnLst>
                  <a:cxn ang="0">
                    <a:pos x="T0" y="T1"/>
                  </a:cxn>
                  <a:cxn ang="0">
                    <a:pos x="T2" y="T3"/>
                  </a:cxn>
                  <a:cxn ang="0">
                    <a:pos x="T4" y="T5"/>
                  </a:cxn>
                </a:cxnLst>
                <a:rect l="0" t="0" r="r" b="b"/>
                <a:pathLst>
                  <a:path w="52" h="10">
                    <a:moveTo>
                      <a:pt x="20" y="10"/>
                    </a:moveTo>
                    <a:cubicBezTo>
                      <a:pt x="20" y="10"/>
                      <a:pt x="0" y="6"/>
                      <a:pt x="24" y="0"/>
                    </a:cubicBezTo>
                    <a:cubicBezTo>
                      <a:pt x="24" y="0"/>
                      <a:pt x="52" y="8"/>
                      <a:pt x="20"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9" name="Freeform 568">
                <a:extLst>
                  <a:ext uri="{FF2B5EF4-FFF2-40B4-BE49-F238E27FC236}">
                    <a16:creationId xmlns:a16="http://schemas.microsoft.com/office/drawing/2014/main" id="{8ED91B44-E5C3-4561-A9A7-061BBB830125}"/>
                  </a:ext>
                </a:extLst>
              </p:cNvPr>
              <p:cNvSpPr>
                <a:spLocks/>
              </p:cNvSpPr>
              <p:nvPr/>
            </p:nvSpPr>
            <p:spPr bwMode="auto">
              <a:xfrm>
                <a:off x="4963" y="1348"/>
                <a:ext cx="28" cy="8"/>
              </a:xfrm>
              <a:custGeom>
                <a:avLst/>
                <a:gdLst>
                  <a:gd name="T0" fmla="*/ 35 w 84"/>
                  <a:gd name="T1" fmla="*/ 14 h 25"/>
                  <a:gd name="T2" fmla="*/ 4 w 84"/>
                  <a:gd name="T3" fmla="*/ 6 h 25"/>
                  <a:gd name="T4" fmla="*/ 46 w 84"/>
                  <a:gd name="T5" fmla="*/ 9 h 25"/>
                  <a:gd name="T6" fmla="*/ 84 w 84"/>
                  <a:gd name="T7" fmla="*/ 17 h 25"/>
                  <a:gd name="T8" fmla="*/ 35 w 84"/>
                  <a:gd name="T9" fmla="*/ 14 h 25"/>
                </a:gdLst>
                <a:ahLst/>
                <a:cxnLst>
                  <a:cxn ang="0">
                    <a:pos x="T0" y="T1"/>
                  </a:cxn>
                  <a:cxn ang="0">
                    <a:pos x="T2" y="T3"/>
                  </a:cxn>
                  <a:cxn ang="0">
                    <a:pos x="T4" y="T5"/>
                  </a:cxn>
                  <a:cxn ang="0">
                    <a:pos x="T6" y="T7"/>
                  </a:cxn>
                  <a:cxn ang="0">
                    <a:pos x="T8" y="T9"/>
                  </a:cxn>
                </a:cxnLst>
                <a:rect l="0" t="0" r="r" b="b"/>
                <a:pathLst>
                  <a:path w="84" h="25">
                    <a:moveTo>
                      <a:pt x="35" y="14"/>
                    </a:moveTo>
                    <a:cubicBezTo>
                      <a:pt x="35" y="14"/>
                      <a:pt x="0" y="22"/>
                      <a:pt x="4" y="6"/>
                    </a:cubicBezTo>
                    <a:cubicBezTo>
                      <a:pt x="4" y="6"/>
                      <a:pt x="39" y="0"/>
                      <a:pt x="46" y="9"/>
                    </a:cubicBezTo>
                    <a:cubicBezTo>
                      <a:pt x="46" y="9"/>
                      <a:pt x="84" y="8"/>
                      <a:pt x="84" y="17"/>
                    </a:cubicBezTo>
                    <a:cubicBezTo>
                      <a:pt x="84" y="17"/>
                      <a:pt x="36" y="25"/>
                      <a:pt x="35"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0" name="Freeform 569">
                <a:extLst>
                  <a:ext uri="{FF2B5EF4-FFF2-40B4-BE49-F238E27FC236}">
                    <a16:creationId xmlns:a16="http://schemas.microsoft.com/office/drawing/2014/main" id="{9866D711-A2D9-47E5-AB5A-FA23862EBDCD}"/>
                  </a:ext>
                </a:extLst>
              </p:cNvPr>
              <p:cNvSpPr>
                <a:spLocks/>
              </p:cNvSpPr>
              <p:nvPr/>
            </p:nvSpPr>
            <p:spPr bwMode="auto">
              <a:xfrm>
                <a:off x="5013" y="1322"/>
                <a:ext cx="28" cy="8"/>
              </a:xfrm>
              <a:custGeom>
                <a:avLst/>
                <a:gdLst>
                  <a:gd name="T0" fmla="*/ 8 w 87"/>
                  <a:gd name="T1" fmla="*/ 21 h 24"/>
                  <a:gd name="T2" fmla="*/ 13 w 87"/>
                  <a:gd name="T3" fmla="*/ 9 h 24"/>
                  <a:gd name="T4" fmla="*/ 83 w 87"/>
                  <a:gd name="T5" fmla="*/ 14 h 24"/>
                  <a:gd name="T6" fmla="*/ 67 w 87"/>
                  <a:gd name="T7" fmla="*/ 19 h 24"/>
                  <a:gd name="T8" fmla="*/ 8 w 87"/>
                  <a:gd name="T9" fmla="*/ 21 h 24"/>
                </a:gdLst>
                <a:ahLst/>
                <a:cxnLst>
                  <a:cxn ang="0">
                    <a:pos x="T0" y="T1"/>
                  </a:cxn>
                  <a:cxn ang="0">
                    <a:pos x="T2" y="T3"/>
                  </a:cxn>
                  <a:cxn ang="0">
                    <a:pos x="T4" y="T5"/>
                  </a:cxn>
                  <a:cxn ang="0">
                    <a:pos x="T6" y="T7"/>
                  </a:cxn>
                  <a:cxn ang="0">
                    <a:pos x="T8" y="T9"/>
                  </a:cxn>
                </a:cxnLst>
                <a:rect l="0" t="0" r="r" b="b"/>
                <a:pathLst>
                  <a:path w="87" h="24">
                    <a:moveTo>
                      <a:pt x="8" y="21"/>
                    </a:moveTo>
                    <a:cubicBezTo>
                      <a:pt x="8" y="21"/>
                      <a:pt x="0" y="10"/>
                      <a:pt x="13" y="9"/>
                    </a:cubicBezTo>
                    <a:cubicBezTo>
                      <a:pt x="13" y="9"/>
                      <a:pt x="87" y="0"/>
                      <a:pt x="83" y="14"/>
                    </a:cubicBezTo>
                    <a:cubicBezTo>
                      <a:pt x="83" y="14"/>
                      <a:pt x="82" y="19"/>
                      <a:pt x="67" y="19"/>
                    </a:cubicBezTo>
                    <a:cubicBezTo>
                      <a:pt x="67" y="19"/>
                      <a:pt x="52" y="24"/>
                      <a:pt x="8"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1" name="Freeform 570">
                <a:extLst>
                  <a:ext uri="{FF2B5EF4-FFF2-40B4-BE49-F238E27FC236}">
                    <a16:creationId xmlns:a16="http://schemas.microsoft.com/office/drawing/2014/main" id="{1AF35FD5-B2C5-49DD-B0E0-B8028BF8156F}"/>
                  </a:ext>
                </a:extLst>
              </p:cNvPr>
              <p:cNvSpPr>
                <a:spLocks/>
              </p:cNvSpPr>
              <p:nvPr/>
            </p:nvSpPr>
            <p:spPr bwMode="auto">
              <a:xfrm>
                <a:off x="5002" y="1470"/>
                <a:ext cx="23" cy="12"/>
              </a:xfrm>
              <a:custGeom>
                <a:avLst/>
                <a:gdLst>
                  <a:gd name="T0" fmla="*/ 38 w 71"/>
                  <a:gd name="T1" fmla="*/ 28 h 37"/>
                  <a:gd name="T2" fmla="*/ 22 w 71"/>
                  <a:gd name="T3" fmla="*/ 17 h 37"/>
                  <a:gd name="T4" fmla="*/ 41 w 71"/>
                  <a:gd name="T5" fmla="*/ 12 h 37"/>
                  <a:gd name="T6" fmla="*/ 55 w 71"/>
                  <a:gd name="T7" fmla="*/ 5 h 37"/>
                  <a:gd name="T8" fmla="*/ 68 w 71"/>
                  <a:gd name="T9" fmla="*/ 22 h 37"/>
                  <a:gd name="T10" fmla="*/ 38 w 71"/>
                  <a:gd name="T11" fmla="*/ 28 h 37"/>
                </a:gdLst>
                <a:ahLst/>
                <a:cxnLst>
                  <a:cxn ang="0">
                    <a:pos x="T0" y="T1"/>
                  </a:cxn>
                  <a:cxn ang="0">
                    <a:pos x="T2" y="T3"/>
                  </a:cxn>
                  <a:cxn ang="0">
                    <a:pos x="T4" y="T5"/>
                  </a:cxn>
                  <a:cxn ang="0">
                    <a:pos x="T6" y="T7"/>
                  </a:cxn>
                  <a:cxn ang="0">
                    <a:pos x="T8" y="T9"/>
                  </a:cxn>
                  <a:cxn ang="0">
                    <a:pos x="T10" y="T11"/>
                  </a:cxn>
                </a:cxnLst>
                <a:rect l="0" t="0" r="r" b="b"/>
                <a:pathLst>
                  <a:path w="71" h="37">
                    <a:moveTo>
                      <a:pt x="38" y="28"/>
                    </a:moveTo>
                    <a:cubicBezTo>
                      <a:pt x="38" y="28"/>
                      <a:pt x="0" y="25"/>
                      <a:pt x="22" y="17"/>
                    </a:cubicBezTo>
                    <a:cubicBezTo>
                      <a:pt x="22" y="17"/>
                      <a:pt x="32" y="12"/>
                      <a:pt x="41" y="12"/>
                    </a:cubicBezTo>
                    <a:cubicBezTo>
                      <a:pt x="41" y="12"/>
                      <a:pt x="49" y="0"/>
                      <a:pt x="55" y="5"/>
                    </a:cubicBezTo>
                    <a:cubicBezTo>
                      <a:pt x="55" y="5"/>
                      <a:pt x="68" y="15"/>
                      <a:pt x="68" y="22"/>
                    </a:cubicBezTo>
                    <a:cubicBezTo>
                      <a:pt x="68" y="22"/>
                      <a:pt x="71" y="37"/>
                      <a:pt x="38"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2" name="Freeform 571">
                <a:extLst>
                  <a:ext uri="{FF2B5EF4-FFF2-40B4-BE49-F238E27FC236}">
                    <a16:creationId xmlns:a16="http://schemas.microsoft.com/office/drawing/2014/main" id="{CE429987-CA13-4C7A-ABF2-67E4557B0ECE}"/>
                  </a:ext>
                </a:extLst>
              </p:cNvPr>
              <p:cNvSpPr>
                <a:spLocks/>
              </p:cNvSpPr>
              <p:nvPr/>
            </p:nvSpPr>
            <p:spPr bwMode="auto">
              <a:xfrm>
                <a:off x="4967" y="1462"/>
                <a:ext cx="7" cy="5"/>
              </a:xfrm>
              <a:custGeom>
                <a:avLst/>
                <a:gdLst>
                  <a:gd name="T0" fmla="*/ 5 w 21"/>
                  <a:gd name="T1" fmla="*/ 13 h 17"/>
                  <a:gd name="T2" fmla="*/ 15 w 21"/>
                  <a:gd name="T3" fmla="*/ 3 h 17"/>
                  <a:gd name="T4" fmla="*/ 5 w 21"/>
                  <a:gd name="T5" fmla="*/ 13 h 17"/>
                </a:gdLst>
                <a:ahLst/>
                <a:cxnLst>
                  <a:cxn ang="0">
                    <a:pos x="T0" y="T1"/>
                  </a:cxn>
                  <a:cxn ang="0">
                    <a:pos x="T2" y="T3"/>
                  </a:cxn>
                  <a:cxn ang="0">
                    <a:pos x="T4" y="T5"/>
                  </a:cxn>
                </a:cxnLst>
                <a:rect l="0" t="0" r="r" b="b"/>
                <a:pathLst>
                  <a:path w="21" h="17">
                    <a:moveTo>
                      <a:pt x="5" y="13"/>
                    </a:moveTo>
                    <a:cubicBezTo>
                      <a:pt x="5" y="13"/>
                      <a:pt x="0" y="0"/>
                      <a:pt x="15" y="3"/>
                    </a:cubicBezTo>
                    <a:cubicBezTo>
                      <a:pt x="15" y="3"/>
                      <a:pt x="21" y="17"/>
                      <a:pt x="5"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3" name="Freeform 572">
                <a:extLst>
                  <a:ext uri="{FF2B5EF4-FFF2-40B4-BE49-F238E27FC236}">
                    <a16:creationId xmlns:a16="http://schemas.microsoft.com/office/drawing/2014/main" id="{134139B7-1C88-44EA-AEE1-C0C406028D8D}"/>
                  </a:ext>
                </a:extLst>
              </p:cNvPr>
              <p:cNvSpPr>
                <a:spLocks/>
              </p:cNvSpPr>
              <p:nvPr/>
            </p:nvSpPr>
            <p:spPr bwMode="auto">
              <a:xfrm>
                <a:off x="4948" y="1462"/>
                <a:ext cx="14" cy="6"/>
              </a:xfrm>
              <a:custGeom>
                <a:avLst/>
                <a:gdLst>
                  <a:gd name="T0" fmla="*/ 13 w 43"/>
                  <a:gd name="T1" fmla="*/ 15 h 20"/>
                  <a:gd name="T2" fmla="*/ 7 w 43"/>
                  <a:gd name="T3" fmla="*/ 9 h 20"/>
                  <a:gd name="T4" fmla="*/ 16 w 43"/>
                  <a:gd name="T5" fmla="*/ 8 h 20"/>
                  <a:gd name="T6" fmla="*/ 35 w 43"/>
                  <a:gd name="T7" fmla="*/ 3 h 20"/>
                  <a:gd name="T8" fmla="*/ 22 w 43"/>
                  <a:gd name="T9" fmla="*/ 12 h 20"/>
                  <a:gd name="T10" fmla="*/ 13 w 43"/>
                  <a:gd name="T11" fmla="*/ 15 h 20"/>
                </a:gdLst>
                <a:ahLst/>
                <a:cxnLst>
                  <a:cxn ang="0">
                    <a:pos x="T0" y="T1"/>
                  </a:cxn>
                  <a:cxn ang="0">
                    <a:pos x="T2" y="T3"/>
                  </a:cxn>
                  <a:cxn ang="0">
                    <a:pos x="T4" y="T5"/>
                  </a:cxn>
                  <a:cxn ang="0">
                    <a:pos x="T6" y="T7"/>
                  </a:cxn>
                  <a:cxn ang="0">
                    <a:pos x="T8" y="T9"/>
                  </a:cxn>
                  <a:cxn ang="0">
                    <a:pos x="T10" y="T11"/>
                  </a:cxn>
                </a:cxnLst>
                <a:rect l="0" t="0" r="r" b="b"/>
                <a:pathLst>
                  <a:path w="43" h="20">
                    <a:moveTo>
                      <a:pt x="13" y="15"/>
                    </a:moveTo>
                    <a:cubicBezTo>
                      <a:pt x="13" y="15"/>
                      <a:pt x="0" y="20"/>
                      <a:pt x="7" y="9"/>
                    </a:cubicBezTo>
                    <a:cubicBezTo>
                      <a:pt x="16" y="8"/>
                      <a:pt x="16" y="8"/>
                      <a:pt x="16" y="8"/>
                    </a:cubicBezTo>
                    <a:cubicBezTo>
                      <a:pt x="16" y="8"/>
                      <a:pt x="17" y="0"/>
                      <a:pt x="35" y="3"/>
                    </a:cubicBezTo>
                    <a:cubicBezTo>
                      <a:pt x="35" y="3"/>
                      <a:pt x="43" y="14"/>
                      <a:pt x="22" y="12"/>
                    </a:cubicBezTo>
                    <a:cubicBezTo>
                      <a:pt x="22" y="12"/>
                      <a:pt x="12" y="11"/>
                      <a:pt x="13"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4" name="Freeform 573">
                <a:extLst>
                  <a:ext uri="{FF2B5EF4-FFF2-40B4-BE49-F238E27FC236}">
                    <a16:creationId xmlns:a16="http://schemas.microsoft.com/office/drawing/2014/main" id="{FEA567BC-31EF-4855-AA62-0BB23329029D}"/>
                  </a:ext>
                </a:extLst>
              </p:cNvPr>
              <p:cNvSpPr>
                <a:spLocks/>
              </p:cNvSpPr>
              <p:nvPr/>
            </p:nvSpPr>
            <p:spPr bwMode="auto">
              <a:xfrm>
                <a:off x="4926" y="1467"/>
                <a:ext cx="16" cy="13"/>
              </a:xfrm>
              <a:custGeom>
                <a:avLst/>
                <a:gdLst>
                  <a:gd name="T0" fmla="*/ 21 w 49"/>
                  <a:gd name="T1" fmla="*/ 27 h 39"/>
                  <a:gd name="T2" fmla="*/ 10 w 49"/>
                  <a:gd name="T3" fmla="*/ 11 h 39"/>
                  <a:gd name="T4" fmla="*/ 42 w 49"/>
                  <a:gd name="T5" fmla="*/ 19 h 39"/>
                  <a:gd name="T6" fmla="*/ 21 w 49"/>
                  <a:gd name="T7" fmla="*/ 27 h 39"/>
                </a:gdLst>
                <a:ahLst/>
                <a:cxnLst>
                  <a:cxn ang="0">
                    <a:pos x="T0" y="T1"/>
                  </a:cxn>
                  <a:cxn ang="0">
                    <a:pos x="T2" y="T3"/>
                  </a:cxn>
                  <a:cxn ang="0">
                    <a:pos x="T4" y="T5"/>
                  </a:cxn>
                  <a:cxn ang="0">
                    <a:pos x="T6" y="T7"/>
                  </a:cxn>
                </a:cxnLst>
                <a:rect l="0" t="0" r="r" b="b"/>
                <a:pathLst>
                  <a:path w="49" h="39">
                    <a:moveTo>
                      <a:pt x="21" y="27"/>
                    </a:moveTo>
                    <a:cubicBezTo>
                      <a:pt x="21" y="27"/>
                      <a:pt x="0" y="23"/>
                      <a:pt x="10" y="11"/>
                    </a:cubicBezTo>
                    <a:cubicBezTo>
                      <a:pt x="10" y="11"/>
                      <a:pt x="49" y="0"/>
                      <a:pt x="42" y="19"/>
                    </a:cubicBezTo>
                    <a:cubicBezTo>
                      <a:pt x="42" y="19"/>
                      <a:pt x="33" y="39"/>
                      <a:pt x="21" y="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5" name="Freeform 574">
                <a:extLst>
                  <a:ext uri="{FF2B5EF4-FFF2-40B4-BE49-F238E27FC236}">
                    <a16:creationId xmlns:a16="http://schemas.microsoft.com/office/drawing/2014/main" id="{D2DAD654-27C8-4E73-A989-77CF847AB574}"/>
                  </a:ext>
                </a:extLst>
              </p:cNvPr>
              <p:cNvSpPr>
                <a:spLocks/>
              </p:cNvSpPr>
              <p:nvPr/>
            </p:nvSpPr>
            <p:spPr bwMode="auto">
              <a:xfrm>
                <a:off x="4853" y="1462"/>
                <a:ext cx="32" cy="14"/>
              </a:xfrm>
              <a:custGeom>
                <a:avLst/>
                <a:gdLst>
                  <a:gd name="T0" fmla="*/ 11 w 97"/>
                  <a:gd name="T1" fmla="*/ 19 h 41"/>
                  <a:gd name="T2" fmla="*/ 47 w 97"/>
                  <a:gd name="T3" fmla="*/ 7 h 41"/>
                  <a:gd name="T4" fmla="*/ 71 w 97"/>
                  <a:gd name="T5" fmla="*/ 11 h 41"/>
                  <a:gd name="T6" fmla="*/ 93 w 97"/>
                  <a:gd name="T7" fmla="*/ 19 h 41"/>
                  <a:gd name="T8" fmla="*/ 78 w 97"/>
                  <a:gd name="T9" fmla="*/ 26 h 41"/>
                  <a:gd name="T10" fmla="*/ 41 w 97"/>
                  <a:gd name="T11" fmla="*/ 31 h 41"/>
                  <a:gd name="T12" fmla="*/ 13 w 97"/>
                  <a:gd name="T13" fmla="*/ 33 h 41"/>
                  <a:gd name="T14" fmla="*/ 0 w 97"/>
                  <a:gd name="T15" fmla="*/ 29 h 41"/>
                  <a:gd name="T16" fmla="*/ 11 w 97"/>
                  <a:gd name="T17" fmla="*/ 19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 h="41">
                    <a:moveTo>
                      <a:pt x="11" y="19"/>
                    </a:moveTo>
                    <a:cubicBezTo>
                      <a:pt x="11" y="19"/>
                      <a:pt x="1" y="6"/>
                      <a:pt x="47" y="7"/>
                    </a:cubicBezTo>
                    <a:cubicBezTo>
                      <a:pt x="47" y="7"/>
                      <a:pt x="70" y="0"/>
                      <a:pt x="71" y="11"/>
                    </a:cubicBezTo>
                    <a:cubicBezTo>
                      <a:pt x="71" y="11"/>
                      <a:pt x="97" y="12"/>
                      <a:pt x="93" y="19"/>
                    </a:cubicBezTo>
                    <a:cubicBezTo>
                      <a:pt x="93" y="19"/>
                      <a:pt x="97" y="27"/>
                      <a:pt x="78" y="26"/>
                    </a:cubicBezTo>
                    <a:cubicBezTo>
                      <a:pt x="78" y="26"/>
                      <a:pt x="72" y="31"/>
                      <a:pt x="41" y="31"/>
                    </a:cubicBezTo>
                    <a:cubicBezTo>
                      <a:pt x="41" y="31"/>
                      <a:pt x="23" y="39"/>
                      <a:pt x="13" y="33"/>
                    </a:cubicBezTo>
                    <a:cubicBezTo>
                      <a:pt x="13" y="33"/>
                      <a:pt x="0" y="41"/>
                      <a:pt x="0" y="29"/>
                    </a:cubicBezTo>
                    <a:cubicBezTo>
                      <a:pt x="0" y="29"/>
                      <a:pt x="5" y="18"/>
                      <a:pt x="11"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6" name="Freeform 575">
                <a:extLst>
                  <a:ext uri="{FF2B5EF4-FFF2-40B4-BE49-F238E27FC236}">
                    <a16:creationId xmlns:a16="http://schemas.microsoft.com/office/drawing/2014/main" id="{3D6A6E11-18E1-48B8-BFFC-3E07C806B219}"/>
                  </a:ext>
                </a:extLst>
              </p:cNvPr>
              <p:cNvSpPr>
                <a:spLocks noEditPoints="1"/>
              </p:cNvSpPr>
              <p:nvPr/>
            </p:nvSpPr>
            <p:spPr bwMode="auto">
              <a:xfrm>
                <a:off x="4521" y="1396"/>
                <a:ext cx="318" cy="125"/>
              </a:xfrm>
              <a:custGeom>
                <a:avLst/>
                <a:gdLst>
                  <a:gd name="T0" fmla="*/ 911 w 967"/>
                  <a:gd name="T1" fmla="*/ 8 h 380"/>
                  <a:gd name="T2" fmla="*/ 823 w 967"/>
                  <a:gd name="T3" fmla="*/ 21 h 380"/>
                  <a:gd name="T4" fmla="*/ 704 w 967"/>
                  <a:gd name="T5" fmla="*/ 52 h 380"/>
                  <a:gd name="T6" fmla="*/ 676 w 967"/>
                  <a:gd name="T7" fmla="*/ 47 h 380"/>
                  <a:gd name="T8" fmla="*/ 601 w 967"/>
                  <a:gd name="T9" fmla="*/ 54 h 380"/>
                  <a:gd name="T10" fmla="*/ 539 w 967"/>
                  <a:gd name="T11" fmla="*/ 57 h 380"/>
                  <a:gd name="T12" fmla="*/ 507 w 967"/>
                  <a:gd name="T13" fmla="*/ 57 h 380"/>
                  <a:gd name="T14" fmla="*/ 445 w 967"/>
                  <a:gd name="T15" fmla="*/ 73 h 380"/>
                  <a:gd name="T16" fmla="*/ 380 w 967"/>
                  <a:gd name="T17" fmla="*/ 91 h 380"/>
                  <a:gd name="T18" fmla="*/ 355 w 967"/>
                  <a:gd name="T19" fmla="*/ 106 h 380"/>
                  <a:gd name="T20" fmla="*/ 328 w 967"/>
                  <a:gd name="T21" fmla="*/ 99 h 380"/>
                  <a:gd name="T22" fmla="*/ 293 w 967"/>
                  <a:gd name="T23" fmla="*/ 129 h 380"/>
                  <a:gd name="T24" fmla="*/ 274 w 967"/>
                  <a:gd name="T25" fmla="*/ 119 h 380"/>
                  <a:gd name="T26" fmla="*/ 263 w 967"/>
                  <a:gd name="T27" fmla="*/ 142 h 380"/>
                  <a:gd name="T28" fmla="*/ 241 w 967"/>
                  <a:gd name="T29" fmla="*/ 147 h 380"/>
                  <a:gd name="T30" fmla="*/ 239 w 967"/>
                  <a:gd name="T31" fmla="*/ 160 h 380"/>
                  <a:gd name="T32" fmla="*/ 241 w 967"/>
                  <a:gd name="T33" fmla="*/ 173 h 380"/>
                  <a:gd name="T34" fmla="*/ 158 w 967"/>
                  <a:gd name="T35" fmla="*/ 188 h 380"/>
                  <a:gd name="T36" fmla="*/ 177 w 967"/>
                  <a:gd name="T37" fmla="*/ 195 h 380"/>
                  <a:gd name="T38" fmla="*/ 181 w 967"/>
                  <a:gd name="T39" fmla="*/ 206 h 380"/>
                  <a:gd name="T40" fmla="*/ 180 w 967"/>
                  <a:gd name="T41" fmla="*/ 219 h 380"/>
                  <a:gd name="T42" fmla="*/ 110 w 967"/>
                  <a:gd name="T43" fmla="*/ 234 h 380"/>
                  <a:gd name="T44" fmla="*/ 74 w 967"/>
                  <a:gd name="T45" fmla="*/ 244 h 380"/>
                  <a:gd name="T46" fmla="*/ 100 w 967"/>
                  <a:gd name="T47" fmla="*/ 262 h 380"/>
                  <a:gd name="T48" fmla="*/ 71 w 967"/>
                  <a:gd name="T49" fmla="*/ 289 h 380"/>
                  <a:gd name="T50" fmla="*/ 28 w 967"/>
                  <a:gd name="T51" fmla="*/ 288 h 380"/>
                  <a:gd name="T52" fmla="*/ 71 w 967"/>
                  <a:gd name="T53" fmla="*/ 318 h 380"/>
                  <a:gd name="T54" fmla="*/ 94 w 967"/>
                  <a:gd name="T55" fmla="*/ 326 h 380"/>
                  <a:gd name="T56" fmla="*/ 90 w 967"/>
                  <a:gd name="T57" fmla="*/ 337 h 380"/>
                  <a:gd name="T58" fmla="*/ 103 w 967"/>
                  <a:gd name="T59" fmla="*/ 330 h 380"/>
                  <a:gd name="T60" fmla="*/ 115 w 967"/>
                  <a:gd name="T61" fmla="*/ 318 h 380"/>
                  <a:gd name="T62" fmla="*/ 136 w 967"/>
                  <a:gd name="T63" fmla="*/ 337 h 380"/>
                  <a:gd name="T64" fmla="*/ 141 w 967"/>
                  <a:gd name="T65" fmla="*/ 352 h 380"/>
                  <a:gd name="T66" fmla="*/ 172 w 967"/>
                  <a:gd name="T67" fmla="*/ 360 h 380"/>
                  <a:gd name="T68" fmla="*/ 220 w 967"/>
                  <a:gd name="T69" fmla="*/ 372 h 380"/>
                  <a:gd name="T70" fmla="*/ 293 w 967"/>
                  <a:gd name="T71" fmla="*/ 366 h 380"/>
                  <a:gd name="T72" fmla="*/ 320 w 967"/>
                  <a:gd name="T73" fmla="*/ 370 h 380"/>
                  <a:gd name="T74" fmla="*/ 315 w 967"/>
                  <a:gd name="T75" fmla="*/ 352 h 380"/>
                  <a:gd name="T76" fmla="*/ 235 w 967"/>
                  <a:gd name="T77" fmla="*/ 269 h 380"/>
                  <a:gd name="T78" fmla="*/ 251 w 967"/>
                  <a:gd name="T79" fmla="*/ 245 h 380"/>
                  <a:gd name="T80" fmla="*/ 297 w 967"/>
                  <a:gd name="T81" fmla="*/ 221 h 380"/>
                  <a:gd name="T82" fmla="*/ 329 w 967"/>
                  <a:gd name="T83" fmla="*/ 207 h 380"/>
                  <a:gd name="T84" fmla="*/ 325 w 967"/>
                  <a:gd name="T85" fmla="*/ 193 h 380"/>
                  <a:gd name="T86" fmla="*/ 360 w 967"/>
                  <a:gd name="T87" fmla="*/ 191 h 380"/>
                  <a:gd name="T88" fmla="*/ 339 w 967"/>
                  <a:gd name="T89" fmla="*/ 171 h 380"/>
                  <a:gd name="T90" fmla="*/ 387 w 967"/>
                  <a:gd name="T91" fmla="*/ 171 h 380"/>
                  <a:gd name="T92" fmla="*/ 407 w 967"/>
                  <a:gd name="T93" fmla="*/ 150 h 380"/>
                  <a:gd name="T94" fmla="*/ 445 w 967"/>
                  <a:gd name="T95" fmla="*/ 139 h 380"/>
                  <a:gd name="T96" fmla="*/ 517 w 967"/>
                  <a:gd name="T97" fmla="*/ 123 h 380"/>
                  <a:gd name="T98" fmla="*/ 548 w 967"/>
                  <a:gd name="T99" fmla="*/ 105 h 380"/>
                  <a:gd name="T100" fmla="*/ 785 w 967"/>
                  <a:gd name="T101" fmla="*/ 68 h 380"/>
                  <a:gd name="T102" fmla="*/ 945 w 967"/>
                  <a:gd name="T103" fmla="*/ 16 h 380"/>
                  <a:gd name="T104" fmla="*/ 151 w 967"/>
                  <a:gd name="T105" fmla="*/ 321 h 380"/>
                  <a:gd name="T106" fmla="*/ 222 w 967"/>
                  <a:gd name="T107" fmla="*/ 262 h 380"/>
                  <a:gd name="T108" fmla="*/ 222 w 967"/>
                  <a:gd name="T109" fmla="*/ 262 h 380"/>
                  <a:gd name="T110" fmla="*/ 219 w 967"/>
                  <a:gd name="T111" fmla="*/ 218 h 380"/>
                  <a:gd name="T112" fmla="*/ 218 w 967"/>
                  <a:gd name="T113" fmla="*/ 208 h 380"/>
                  <a:gd name="T114" fmla="*/ 261 w 967"/>
                  <a:gd name="T115" fmla="*/ 219 h 380"/>
                  <a:gd name="T116" fmla="*/ 280 w 967"/>
                  <a:gd name="T117" fmla="*/ 149 h 380"/>
                  <a:gd name="T118" fmla="*/ 297 w 967"/>
                  <a:gd name="T119" fmla="*/ 200 h 380"/>
                  <a:gd name="T120" fmla="*/ 297 w 967"/>
                  <a:gd name="T121" fmla="*/ 200 h 380"/>
                  <a:gd name="T122" fmla="*/ 483 w 967"/>
                  <a:gd name="T123" fmla="*/ 125 h 380"/>
                  <a:gd name="T124" fmla="*/ 510 w 967"/>
                  <a:gd name="T125" fmla="*/ 115 h 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67" h="380">
                    <a:moveTo>
                      <a:pt x="945" y="16"/>
                    </a:moveTo>
                    <a:cubicBezTo>
                      <a:pt x="945" y="7"/>
                      <a:pt x="911" y="8"/>
                      <a:pt x="911" y="8"/>
                    </a:cubicBezTo>
                    <a:cubicBezTo>
                      <a:pt x="892" y="0"/>
                      <a:pt x="881" y="11"/>
                      <a:pt x="881" y="11"/>
                    </a:cubicBezTo>
                    <a:cubicBezTo>
                      <a:pt x="855" y="11"/>
                      <a:pt x="823" y="21"/>
                      <a:pt x="823" y="21"/>
                    </a:cubicBezTo>
                    <a:cubicBezTo>
                      <a:pt x="794" y="23"/>
                      <a:pt x="800" y="33"/>
                      <a:pt x="800" y="33"/>
                    </a:cubicBezTo>
                    <a:cubicBezTo>
                      <a:pt x="726" y="42"/>
                      <a:pt x="704" y="52"/>
                      <a:pt x="704" y="52"/>
                    </a:cubicBezTo>
                    <a:cubicBezTo>
                      <a:pt x="690" y="53"/>
                      <a:pt x="690" y="53"/>
                      <a:pt x="690" y="53"/>
                    </a:cubicBezTo>
                    <a:cubicBezTo>
                      <a:pt x="687" y="40"/>
                      <a:pt x="676" y="47"/>
                      <a:pt x="676" y="47"/>
                    </a:cubicBezTo>
                    <a:cubicBezTo>
                      <a:pt x="655" y="48"/>
                      <a:pt x="652" y="54"/>
                      <a:pt x="652" y="54"/>
                    </a:cubicBezTo>
                    <a:cubicBezTo>
                      <a:pt x="601" y="54"/>
                      <a:pt x="601" y="54"/>
                      <a:pt x="601" y="54"/>
                    </a:cubicBezTo>
                    <a:cubicBezTo>
                      <a:pt x="603" y="45"/>
                      <a:pt x="565" y="49"/>
                      <a:pt x="565" y="49"/>
                    </a:cubicBezTo>
                    <a:cubicBezTo>
                      <a:pt x="517" y="44"/>
                      <a:pt x="539" y="57"/>
                      <a:pt x="539" y="57"/>
                    </a:cubicBezTo>
                    <a:cubicBezTo>
                      <a:pt x="552" y="67"/>
                      <a:pt x="511" y="65"/>
                      <a:pt x="511" y="65"/>
                    </a:cubicBezTo>
                    <a:cubicBezTo>
                      <a:pt x="515" y="59"/>
                      <a:pt x="507" y="57"/>
                      <a:pt x="507" y="57"/>
                    </a:cubicBezTo>
                    <a:cubicBezTo>
                      <a:pt x="491" y="57"/>
                      <a:pt x="496" y="64"/>
                      <a:pt x="496" y="64"/>
                    </a:cubicBezTo>
                    <a:cubicBezTo>
                      <a:pt x="449" y="64"/>
                      <a:pt x="445" y="73"/>
                      <a:pt x="445" y="73"/>
                    </a:cubicBezTo>
                    <a:cubicBezTo>
                      <a:pt x="418" y="70"/>
                      <a:pt x="403" y="79"/>
                      <a:pt x="403" y="79"/>
                    </a:cubicBezTo>
                    <a:cubicBezTo>
                      <a:pt x="358" y="77"/>
                      <a:pt x="380" y="91"/>
                      <a:pt x="380" y="91"/>
                    </a:cubicBezTo>
                    <a:cubicBezTo>
                      <a:pt x="359" y="89"/>
                      <a:pt x="359" y="89"/>
                      <a:pt x="359" y="89"/>
                    </a:cubicBezTo>
                    <a:cubicBezTo>
                      <a:pt x="335" y="88"/>
                      <a:pt x="355" y="106"/>
                      <a:pt x="355" y="106"/>
                    </a:cubicBezTo>
                    <a:cubicBezTo>
                      <a:pt x="346" y="106"/>
                      <a:pt x="346" y="106"/>
                      <a:pt x="346" y="106"/>
                    </a:cubicBezTo>
                    <a:cubicBezTo>
                      <a:pt x="346" y="101"/>
                      <a:pt x="328" y="99"/>
                      <a:pt x="328" y="99"/>
                    </a:cubicBezTo>
                    <a:cubicBezTo>
                      <a:pt x="310" y="100"/>
                      <a:pt x="307" y="111"/>
                      <a:pt x="307" y="111"/>
                    </a:cubicBezTo>
                    <a:cubicBezTo>
                      <a:pt x="289" y="114"/>
                      <a:pt x="293" y="129"/>
                      <a:pt x="293" y="129"/>
                    </a:cubicBezTo>
                    <a:cubicBezTo>
                      <a:pt x="278" y="136"/>
                      <a:pt x="269" y="131"/>
                      <a:pt x="269" y="131"/>
                    </a:cubicBezTo>
                    <a:cubicBezTo>
                      <a:pt x="274" y="119"/>
                      <a:pt x="274" y="119"/>
                      <a:pt x="274" y="119"/>
                    </a:cubicBezTo>
                    <a:cubicBezTo>
                      <a:pt x="302" y="118"/>
                      <a:pt x="264" y="108"/>
                      <a:pt x="264" y="108"/>
                    </a:cubicBezTo>
                    <a:cubicBezTo>
                      <a:pt x="249" y="106"/>
                      <a:pt x="263" y="142"/>
                      <a:pt x="263" y="142"/>
                    </a:cubicBezTo>
                    <a:cubicBezTo>
                      <a:pt x="254" y="141"/>
                      <a:pt x="254" y="141"/>
                      <a:pt x="254" y="141"/>
                    </a:cubicBezTo>
                    <a:cubicBezTo>
                      <a:pt x="244" y="133"/>
                      <a:pt x="241" y="147"/>
                      <a:pt x="241" y="147"/>
                    </a:cubicBezTo>
                    <a:cubicBezTo>
                      <a:pt x="274" y="149"/>
                      <a:pt x="263" y="155"/>
                      <a:pt x="263" y="155"/>
                    </a:cubicBezTo>
                    <a:cubicBezTo>
                      <a:pt x="249" y="155"/>
                      <a:pt x="239" y="160"/>
                      <a:pt x="239" y="160"/>
                    </a:cubicBezTo>
                    <a:cubicBezTo>
                      <a:pt x="216" y="160"/>
                      <a:pt x="219" y="167"/>
                      <a:pt x="219" y="167"/>
                    </a:cubicBezTo>
                    <a:cubicBezTo>
                      <a:pt x="254" y="166"/>
                      <a:pt x="241" y="173"/>
                      <a:pt x="241" y="173"/>
                    </a:cubicBezTo>
                    <a:cubicBezTo>
                      <a:pt x="191" y="169"/>
                      <a:pt x="189" y="180"/>
                      <a:pt x="189" y="180"/>
                    </a:cubicBezTo>
                    <a:cubicBezTo>
                      <a:pt x="179" y="180"/>
                      <a:pt x="158" y="188"/>
                      <a:pt x="158" y="188"/>
                    </a:cubicBezTo>
                    <a:cubicBezTo>
                      <a:pt x="115" y="192"/>
                      <a:pt x="151" y="197"/>
                      <a:pt x="151" y="197"/>
                    </a:cubicBezTo>
                    <a:cubicBezTo>
                      <a:pt x="170" y="206"/>
                      <a:pt x="177" y="195"/>
                      <a:pt x="177" y="195"/>
                    </a:cubicBezTo>
                    <a:cubicBezTo>
                      <a:pt x="224" y="195"/>
                      <a:pt x="209" y="198"/>
                      <a:pt x="209" y="198"/>
                    </a:cubicBezTo>
                    <a:cubicBezTo>
                      <a:pt x="183" y="200"/>
                      <a:pt x="181" y="206"/>
                      <a:pt x="181" y="206"/>
                    </a:cubicBezTo>
                    <a:cubicBezTo>
                      <a:pt x="162" y="206"/>
                      <a:pt x="177" y="213"/>
                      <a:pt x="177" y="213"/>
                    </a:cubicBezTo>
                    <a:cubicBezTo>
                      <a:pt x="180" y="219"/>
                      <a:pt x="180" y="219"/>
                      <a:pt x="180" y="219"/>
                    </a:cubicBezTo>
                    <a:cubicBezTo>
                      <a:pt x="147" y="215"/>
                      <a:pt x="134" y="222"/>
                      <a:pt x="134" y="222"/>
                    </a:cubicBezTo>
                    <a:cubicBezTo>
                      <a:pt x="101" y="221"/>
                      <a:pt x="110" y="234"/>
                      <a:pt x="110" y="234"/>
                    </a:cubicBezTo>
                    <a:cubicBezTo>
                      <a:pt x="133" y="234"/>
                      <a:pt x="121" y="245"/>
                      <a:pt x="121" y="245"/>
                    </a:cubicBezTo>
                    <a:cubicBezTo>
                      <a:pt x="87" y="238"/>
                      <a:pt x="74" y="244"/>
                      <a:pt x="74" y="244"/>
                    </a:cubicBezTo>
                    <a:cubicBezTo>
                      <a:pt x="61" y="248"/>
                      <a:pt x="76" y="253"/>
                      <a:pt x="76" y="253"/>
                    </a:cubicBezTo>
                    <a:cubicBezTo>
                      <a:pt x="109" y="251"/>
                      <a:pt x="100" y="262"/>
                      <a:pt x="100" y="262"/>
                    </a:cubicBezTo>
                    <a:cubicBezTo>
                      <a:pt x="90" y="260"/>
                      <a:pt x="86" y="274"/>
                      <a:pt x="86" y="274"/>
                    </a:cubicBezTo>
                    <a:cubicBezTo>
                      <a:pt x="73" y="273"/>
                      <a:pt x="71" y="289"/>
                      <a:pt x="71" y="289"/>
                    </a:cubicBezTo>
                    <a:cubicBezTo>
                      <a:pt x="64" y="282"/>
                      <a:pt x="50" y="289"/>
                      <a:pt x="50" y="289"/>
                    </a:cubicBezTo>
                    <a:cubicBezTo>
                      <a:pt x="50" y="280"/>
                      <a:pt x="28" y="288"/>
                      <a:pt x="28" y="288"/>
                    </a:cubicBezTo>
                    <a:cubicBezTo>
                      <a:pt x="0" y="299"/>
                      <a:pt x="28" y="318"/>
                      <a:pt x="28" y="318"/>
                    </a:cubicBezTo>
                    <a:cubicBezTo>
                      <a:pt x="42" y="330"/>
                      <a:pt x="71" y="318"/>
                      <a:pt x="71" y="318"/>
                    </a:cubicBezTo>
                    <a:cubicBezTo>
                      <a:pt x="80" y="318"/>
                      <a:pt x="80" y="318"/>
                      <a:pt x="80" y="318"/>
                    </a:cubicBezTo>
                    <a:cubicBezTo>
                      <a:pt x="109" y="320"/>
                      <a:pt x="94" y="326"/>
                      <a:pt x="94" y="326"/>
                    </a:cubicBezTo>
                    <a:cubicBezTo>
                      <a:pt x="56" y="326"/>
                      <a:pt x="63" y="334"/>
                      <a:pt x="63" y="334"/>
                    </a:cubicBezTo>
                    <a:cubicBezTo>
                      <a:pt x="69" y="341"/>
                      <a:pt x="90" y="337"/>
                      <a:pt x="90" y="337"/>
                    </a:cubicBezTo>
                    <a:cubicBezTo>
                      <a:pt x="90" y="355"/>
                      <a:pt x="103" y="342"/>
                      <a:pt x="103" y="342"/>
                    </a:cubicBezTo>
                    <a:cubicBezTo>
                      <a:pt x="115" y="340"/>
                      <a:pt x="103" y="330"/>
                      <a:pt x="103" y="330"/>
                    </a:cubicBezTo>
                    <a:cubicBezTo>
                      <a:pt x="102" y="325"/>
                      <a:pt x="102" y="325"/>
                      <a:pt x="102" y="325"/>
                    </a:cubicBezTo>
                    <a:cubicBezTo>
                      <a:pt x="108" y="328"/>
                      <a:pt x="115" y="318"/>
                      <a:pt x="115" y="318"/>
                    </a:cubicBezTo>
                    <a:cubicBezTo>
                      <a:pt x="122" y="318"/>
                      <a:pt x="122" y="318"/>
                      <a:pt x="122" y="318"/>
                    </a:cubicBezTo>
                    <a:cubicBezTo>
                      <a:pt x="119" y="334"/>
                      <a:pt x="136" y="337"/>
                      <a:pt x="136" y="337"/>
                    </a:cubicBezTo>
                    <a:cubicBezTo>
                      <a:pt x="178" y="337"/>
                      <a:pt x="144" y="349"/>
                      <a:pt x="144" y="349"/>
                    </a:cubicBezTo>
                    <a:cubicBezTo>
                      <a:pt x="141" y="352"/>
                      <a:pt x="141" y="352"/>
                      <a:pt x="141" y="352"/>
                    </a:cubicBezTo>
                    <a:cubicBezTo>
                      <a:pt x="107" y="362"/>
                      <a:pt x="155" y="361"/>
                      <a:pt x="155" y="361"/>
                    </a:cubicBezTo>
                    <a:cubicBezTo>
                      <a:pt x="164" y="371"/>
                      <a:pt x="172" y="360"/>
                      <a:pt x="172" y="360"/>
                    </a:cubicBezTo>
                    <a:cubicBezTo>
                      <a:pt x="194" y="361"/>
                      <a:pt x="194" y="361"/>
                      <a:pt x="194" y="361"/>
                    </a:cubicBezTo>
                    <a:cubicBezTo>
                      <a:pt x="205" y="379"/>
                      <a:pt x="220" y="372"/>
                      <a:pt x="220" y="372"/>
                    </a:cubicBezTo>
                    <a:cubicBezTo>
                      <a:pt x="232" y="356"/>
                      <a:pt x="263" y="371"/>
                      <a:pt x="263" y="371"/>
                    </a:cubicBezTo>
                    <a:cubicBezTo>
                      <a:pt x="281" y="371"/>
                      <a:pt x="293" y="366"/>
                      <a:pt x="293" y="366"/>
                    </a:cubicBezTo>
                    <a:cubicBezTo>
                      <a:pt x="296" y="372"/>
                      <a:pt x="304" y="367"/>
                      <a:pt x="304" y="367"/>
                    </a:cubicBezTo>
                    <a:cubicBezTo>
                      <a:pt x="319" y="361"/>
                      <a:pt x="320" y="370"/>
                      <a:pt x="320" y="370"/>
                    </a:cubicBezTo>
                    <a:cubicBezTo>
                      <a:pt x="310" y="380"/>
                      <a:pt x="338" y="374"/>
                      <a:pt x="338" y="374"/>
                    </a:cubicBezTo>
                    <a:cubicBezTo>
                      <a:pt x="351" y="355"/>
                      <a:pt x="315" y="352"/>
                      <a:pt x="315" y="352"/>
                    </a:cubicBezTo>
                    <a:cubicBezTo>
                      <a:pt x="254" y="339"/>
                      <a:pt x="229" y="285"/>
                      <a:pt x="229" y="285"/>
                    </a:cubicBezTo>
                    <a:cubicBezTo>
                      <a:pt x="242" y="285"/>
                      <a:pt x="235" y="269"/>
                      <a:pt x="235" y="269"/>
                    </a:cubicBezTo>
                    <a:cubicBezTo>
                      <a:pt x="244" y="268"/>
                      <a:pt x="241" y="253"/>
                      <a:pt x="241" y="253"/>
                    </a:cubicBezTo>
                    <a:cubicBezTo>
                      <a:pt x="251" y="245"/>
                      <a:pt x="251" y="245"/>
                      <a:pt x="251" y="245"/>
                    </a:cubicBezTo>
                    <a:cubicBezTo>
                      <a:pt x="273" y="245"/>
                      <a:pt x="275" y="241"/>
                      <a:pt x="275" y="241"/>
                    </a:cubicBezTo>
                    <a:cubicBezTo>
                      <a:pt x="268" y="215"/>
                      <a:pt x="297" y="221"/>
                      <a:pt x="297" y="221"/>
                    </a:cubicBezTo>
                    <a:cubicBezTo>
                      <a:pt x="306" y="232"/>
                      <a:pt x="304" y="213"/>
                      <a:pt x="304" y="213"/>
                    </a:cubicBezTo>
                    <a:cubicBezTo>
                      <a:pt x="325" y="215"/>
                      <a:pt x="329" y="207"/>
                      <a:pt x="329" y="207"/>
                    </a:cubicBezTo>
                    <a:cubicBezTo>
                      <a:pt x="335" y="207"/>
                      <a:pt x="343" y="201"/>
                      <a:pt x="343" y="201"/>
                    </a:cubicBezTo>
                    <a:cubicBezTo>
                      <a:pt x="352" y="190"/>
                      <a:pt x="325" y="193"/>
                      <a:pt x="325" y="193"/>
                    </a:cubicBezTo>
                    <a:cubicBezTo>
                      <a:pt x="304" y="177"/>
                      <a:pt x="352" y="192"/>
                      <a:pt x="352" y="192"/>
                    </a:cubicBezTo>
                    <a:cubicBezTo>
                      <a:pt x="360" y="191"/>
                      <a:pt x="360" y="191"/>
                      <a:pt x="360" y="191"/>
                    </a:cubicBezTo>
                    <a:cubicBezTo>
                      <a:pt x="373" y="182"/>
                      <a:pt x="340" y="177"/>
                      <a:pt x="340" y="177"/>
                    </a:cubicBezTo>
                    <a:cubicBezTo>
                      <a:pt x="321" y="176"/>
                      <a:pt x="339" y="171"/>
                      <a:pt x="339" y="171"/>
                    </a:cubicBezTo>
                    <a:cubicBezTo>
                      <a:pt x="340" y="162"/>
                      <a:pt x="364" y="176"/>
                      <a:pt x="364" y="176"/>
                    </a:cubicBezTo>
                    <a:cubicBezTo>
                      <a:pt x="380" y="187"/>
                      <a:pt x="387" y="171"/>
                      <a:pt x="387" y="171"/>
                    </a:cubicBezTo>
                    <a:cubicBezTo>
                      <a:pt x="397" y="171"/>
                      <a:pt x="410" y="164"/>
                      <a:pt x="410" y="164"/>
                    </a:cubicBezTo>
                    <a:cubicBezTo>
                      <a:pt x="378" y="134"/>
                      <a:pt x="407" y="150"/>
                      <a:pt x="407" y="150"/>
                    </a:cubicBezTo>
                    <a:cubicBezTo>
                      <a:pt x="431" y="161"/>
                      <a:pt x="436" y="141"/>
                      <a:pt x="436" y="141"/>
                    </a:cubicBezTo>
                    <a:cubicBezTo>
                      <a:pt x="445" y="139"/>
                      <a:pt x="445" y="139"/>
                      <a:pt x="445" y="139"/>
                    </a:cubicBezTo>
                    <a:cubicBezTo>
                      <a:pt x="463" y="155"/>
                      <a:pt x="495" y="134"/>
                      <a:pt x="495" y="134"/>
                    </a:cubicBezTo>
                    <a:cubicBezTo>
                      <a:pt x="519" y="134"/>
                      <a:pt x="517" y="123"/>
                      <a:pt x="517" y="123"/>
                    </a:cubicBezTo>
                    <a:cubicBezTo>
                      <a:pt x="520" y="114"/>
                      <a:pt x="543" y="106"/>
                      <a:pt x="543" y="106"/>
                    </a:cubicBezTo>
                    <a:cubicBezTo>
                      <a:pt x="548" y="105"/>
                      <a:pt x="548" y="105"/>
                      <a:pt x="548" y="105"/>
                    </a:cubicBezTo>
                    <a:cubicBezTo>
                      <a:pt x="556" y="114"/>
                      <a:pt x="584" y="99"/>
                      <a:pt x="584" y="99"/>
                    </a:cubicBezTo>
                    <a:cubicBezTo>
                      <a:pt x="594" y="96"/>
                      <a:pt x="785" y="68"/>
                      <a:pt x="785" y="68"/>
                    </a:cubicBezTo>
                    <a:cubicBezTo>
                      <a:pt x="868" y="70"/>
                      <a:pt x="945" y="37"/>
                      <a:pt x="945" y="37"/>
                    </a:cubicBezTo>
                    <a:cubicBezTo>
                      <a:pt x="967" y="27"/>
                      <a:pt x="945" y="16"/>
                      <a:pt x="945" y="16"/>
                    </a:cubicBezTo>
                    <a:close/>
                    <a:moveTo>
                      <a:pt x="138" y="326"/>
                    </a:moveTo>
                    <a:cubicBezTo>
                      <a:pt x="138" y="326"/>
                      <a:pt x="130" y="321"/>
                      <a:pt x="151" y="321"/>
                    </a:cubicBezTo>
                    <a:cubicBezTo>
                      <a:pt x="151" y="321"/>
                      <a:pt x="153" y="335"/>
                      <a:pt x="138" y="326"/>
                    </a:cubicBezTo>
                    <a:close/>
                    <a:moveTo>
                      <a:pt x="222" y="262"/>
                    </a:moveTo>
                    <a:cubicBezTo>
                      <a:pt x="222" y="262"/>
                      <a:pt x="216" y="254"/>
                      <a:pt x="232" y="257"/>
                    </a:cubicBezTo>
                    <a:cubicBezTo>
                      <a:pt x="232" y="257"/>
                      <a:pt x="235" y="269"/>
                      <a:pt x="222" y="262"/>
                    </a:cubicBezTo>
                    <a:close/>
                    <a:moveTo>
                      <a:pt x="261" y="219"/>
                    </a:moveTo>
                    <a:cubicBezTo>
                      <a:pt x="261" y="219"/>
                      <a:pt x="225" y="223"/>
                      <a:pt x="219" y="218"/>
                    </a:cubicBezTo>
                    <a:cubicBezTo>
                      <a:pt x="219" y="218"/>
                      <a:pt x="196" y="215"/>
                      <a:pt x="192" y="217"/>
                    </a:cubicBezTo>
                    <a:cubicBezTo>
                      <a:pt x="192" y="217"/>
                      <a:pt x="181" y="202"/>
                      <a:pt x="218" y="208"/>
                    </a:cubicBezTo>
                    <a:cubicBezTo>
                      <a:pt x="218" y="208"/>
                      <a:pt x="242" y="210"/>
                      <a:pt x="252" y="210"/>
                    </a:cubicBezTo>
                    <a:cubicBezTo>
                      <a:pt x="252" y="210"/>
                      <a:pt x="275" y="207"/>
                      <a:pt x="261" y="219"/>
                    </a:cubicBezTo>
                    <a:close/>
                    <a:moveTo>
                      <a:pt x="271" y="156"/>
                    </a:moveTo>
                    <a:cubicBezTo>
                      <a:pt x="271" y="156"/>
                      <a:pt x="265" y="146"/>
                      <a:pt x="280" y="149"/>
                    </a:cubicBezTo>
                    <a:cubicBezTo>
                      <a:pt x="280" y="149"/>
                      <a:pt x="286" y="162"/>
                      <a:pt x="271" y="156"/>
                    </a:cubicBezTo>
                    <a:close/>
                    <a:moveTo>
                      <a:pt x="297" y="200"/>
                    </a:moveTo>
                    <a:cubicBezTo>
                      <a:pt x="297" y="200"/>
                      <a:pt x="291" y="191"/>
                      <a:pt x="308" y="192"/>
                    </a:cubicBezTo>
                    <a:cubicBezTo>
                      <a:pt x="308" y="192"/>
                      <a:pt x="319" y="203"/>
                      <a:pt x="297" y="200"/>
                    </a:cubicBezTo>
                    <a:close/>
                    <a:moveTo>
                      <a:pt x="498" y="128"/>
                    </a:moveTo>
                    <a:cubicBezTo>
                      <a:pt x="498" y="128"/>
                      <a:pt x="494" y="133"/>
                      <a:pt x="483" y="125"/>
                    </a:cubicBezTo>
                    <a:cubicBezTo>
                      <a:pt x="483" y="125"/>
                      <a:pt x="458" y="120"/>
                      <a:pt x="484" y="116"/>
                    </a:cubicBezTo>
                    <a:cubicBezTo>
                      <a:pt x="484" y="116"/>
                      <a:pt x="490" y="123"/>
                      <a:pt x="510" y="115"/>
                    </a:cubicBezTo>
                    <a:cubicBezTo>
                      <a:pt x="510" y="115"/>
                      <a:pt x="520" y="123"/>
                      <a:pt x="498" y="1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7" name="Freeform 576">
                <a:extLst>
                  <a:ext uri="{FF2B5EF4-FFF2-40B4-BE49-F238E27FC236}">
                    <a16:creationId xmlns:a16="http://schemas.microsoft.com/office/drawing/2014/main" id="{6CA7A195-803C-4C73-9C0D-9C1B951AF0E9}"/>
                  </a:ext>
                </a:extLst>
              </p:cNvPr>
              <p:cNvSpPr>
                <a:spLocks/>
              </p:cNvSpPr>
              <p:nvPr/>
            </p:nvSpPr>
            <p:spPr bwMode="auto">
              <a:xfrm>
                <a:off x="4465" y="1536"/>
                <a:ext cx="45" cy="20"/>
              </a:xfrm>
              <a:custGeom>
                <a:avLst/>
                <a:gdLst>
                  <a:gd name="T0" fmla="*/ 46 w 137"/>
                  <a:gd name="T1" fmla="*/ 10 h 60"/>
                  <a:gd name="T2" fmla="*/ 69 w 137"/>
                  <a:gd name="T3" fmla="*/ 11 h 60"/>
                  <a:gd name="T4" fmla="*/ 101 w 137"/>
                  <a:gd name="T5" fmla="*/ 19 h 60"/>
                  <a:gd name="T6" fmla="*/ 118 w 137"/>
                  <a:gd name="T7" fmla="*/ 25 h 60"/>
                  <a:gd name="T8" fmla="*/ 110 w 137"/>
                  <a:gd name="T9" fmla="*/ 33 h 60"/>
                  <a:gd name="T10" fmla="*/ 79 w 137"/>
                  <a:gd name="T11" fmla="*/ 51 h 60"/>
                  <a:gd name="T12" fmla="*/ 63 w 137"/>
                  <a:gd name="T13" fmla="*/ 51 h 60"/>
                  <a:gd name="T14" fmla="*/ 28 w 137"/>
                  <a:gd name="T15" fmla="*/ 50 h 60"/>
                  <a:gd name="T16" fmla="*/ 20 w 137"/>
                  <a:gd name="T17" fmla="*/ 47 h 60"/>
                  <a:gd name="T18" fmla="*/ 17 w 137"/>
                  <a:gd name="T19" fmla="*/ 29 h 60"/>
                  <a:gd name="T20" fmla="*/ 46 w 137"/>
                  <a:gd name="T21" fmla="*/ 1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7" h="60">
                    <a:moveTo>
                      <a:pt x="46" y="10"/>
                    </a:moveTo>
                    <a:cubicBezTo>
                      <a:pt x="46" y="10"/>
                      <a:pt x="60" y="0"/>
                      <a:pt x="69" y="11"/>
                    </a:cubicBezTo>
                    <a:cubicBezTo>
                      <a:pt x="69" y="11"/>
                      <a:pt x="92" y="11"/>
                      <a:pt x="101" y="19"/>
                    </a:cubicBezTo>
                    <a:cubicBezTo>
                      <a:pt x="101" y="19"/>
                      <a:pt x="119" y="17"/>
                      <a:pt x="118" y="25"/>
                    </a:cubicBezTo>
                    <a:cubicBezTo>
                      <a:pt x="118" y="25"/>
                      <a:pt x="137" y="33"/>
                      <a:pt x="110" y="33"/>
                    </a:cubicBezTo>
                    <a:cubicBezTo>
                      <a:pt x="110" y="33"/>
                      <a:pt x="96" y="46"/>
                      <a:pt x="79" y="51"/>
                    </a:cubicBezTo>
                    <a:cubicBezTo>
                      <a:pt x="63" y="51"/>
                      <a:pt x="63" y="51"/>
                      <a:pt x="63" y="51"/>
                    </a:cubicBezTo>
                    <a:cubicBezTo>
                      <a:pt x="63" y="51"/>
                      <a:pt x="42" y="60"/>
                      <a:pt x="28" y="50"/>
                    </a:cubicBezTo>
                    <a:cubicBezTo>
                      <a:pt x="28" y="50"/>
                      <a:pt x="24" y="51"/>
                      <a:pt x="20" y="47"/>
                    </a:cubicBezTo>
                    <a:cubicBezTo>
                      <a:pt x="20" y="47"/>
                      <a:pt x="0" y="40"/>
                      <a:pt x="17" y="29"/>
                    </a:cubicBezTo>
                    <a:cubicBezTo>
                      <a:pt x="17" y="29"/>
                      <a:pt x="16" y="13"/>
                      <a:pt x="46"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8" name="Freeform 577">
                <a:extLst>
                  <a:ext uri="{FF2B5EF4-FFF2-40B4-BE49-F238E27FC236}">
                    <a16:creationId xmlns:a16="http://schemas.microsoft.com/office/drawing/2014/main" id="{02C91807-09C2-4E95-81BF-130F2221275E}"/>
                  </a:ext>
                </a:extLst>
              </p:cNvPr>
              <p:cNvSpPr>
                <a:spLocks/>
              </p:cNvSpPr>
              <p:nvPr/>
            </p:nvSpPr>
            <p:spPr bwMode="auto">
              <a:xfrm>
                <a:off x="4575" y="1546"/>
                <a:ext cx="8" cy="3"/>
              </a:xfrm>
              <a:custGeom>
                <a:avLst/>
                <a:gdLst>
                  <a:gd name="T0" fmla="*/ 6 w 25"/>
                  <a:gd name="T1" fmla="*/ 8 h 9"/>
                  <a:gd name="T2" fmla="*/ 17 w 25"/>
                  <a:gd name="T3" fmla="*/ 1 h 9"/>
                  <a:gd name="T4" fmla="*/ 6 w 25"/>
                  <a:gd name="T5" fmla="*/ 8 h 9"/>
                </a:gdLst>
                <a:ahLst/>
                <a:cxnLst>
                  <a:cxn ang="0">
                    <a:pos x="T0" y="T1"/>
                  </a:cxn>
                  <a:cxn ang="0">
                    <a:pos x="T2" y="T3"/>
                  </a:cxn>
                  <a:cxn ang="0">
                    <a:pos x="T4" y="T5"/>
                  </a:cxn>
                </a:cxnLst>
                <a:rect l="0" t="0" r="r" b="b"/>
                <a:pathLst>
                  <a:path w="25" h="9">
                    <a:moveTo>
                      <a:pt x="6" y="8"/>
                    </a:moveTo>
                    <a:cubicBezTo>
                      <a:pt x="6" y="8"/>
                      <a:pt x="0" y="0"/>
                      <a:pt x="17" y="1"/>
                    </a:cubicBezTo>
                    <a:cubicBezTo>
                      <a:pt x="17" y="1"/>
                      <a:pt x="25" y="9"/>
                      <a:pt x="6"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9" name="Freeform 578">
                <a:extLst>
                  <a:ext uri="{FF2B5EF4-FFF2-40B4-BE49-F238E27FC236}">
                    <a16:creationId xmlns:a16="http://schemas.microsoft.com/office/drawing/2014/main" id="{9628CCA9-D031-4A14-AAA2-D253AED7FFCB}"/>
                  </a:ext>
                </a:extLst>
              </p:cNvPr>
              <p:cNvSpPr>
                <a:spLocks/>
              </p:cNvSpPr>
              <p:nvPr/>
            </p:nvSpPr>
            <p:spPr bwMode="auto">
              <a:xfrm>
                <a:off x="4537" y="1334"/>
                <a:ext cx="36" cy="7"/>
              </a:xfrm>
              <a:custGeom>
                <a:avLst/>
                <a:gdLst>
                  <a:gd name="T0" fmla="*/ 34 w 108"/>
                  <a:gd name="T1" fmla="*/ 10 h 20"/>
                  <a:gd name="T2" fmla="*/ 75 w 108"/>
                  <a:gd name="T3" fmla="*/ 8 h 20"/>
                  <a:gd name="T4" fmla="*/ 96 w 108"/>
                  <a:gd name="T5" fmla="*/ 16 h 20"/>
                  <a:gd name="T6" fmla="*/ 9 w 108"/>
                  <a:gd name="T7" fmla="*/ 16 h 20"/>
                  <a:gd name="T8" fmla="*/ 34 w 108"/>
                  <a:gd name="T9" fmla="*/ 10 h 20"/>
                </a:gdLst>
                <a:ahLst/>
                <a:cxnLst>
                  <a:cxn ang="0">
                    <a:pos x="T0" y="T1"/>
                  </a:cxn>
                  <a:cxn ang="0">
                    <a:pos x="T2" y="T3"/>
                  </a:cxn>
                  <a:cxn ang="0">
                    <a:pos x="T4" y="T5"/>
                  </a:cxn>
                  <a:cxn ang="0">
                    <a:pos x="T6" y="T7"/>
                  </a:cxn>
                  <a:cxn ang="0">
                    <a:pos x="T8" y="T9"/>
                  </a:cxn>
                </a:cxnLst>
                <a:rect l="0" t="0" r="r" b="b"/>
                <a:pathLst>
                  <a:path w="108" h="20">
                    <a:moveTo>
                      <a:pt x="34" y="10"/>
                    </a:moveTo>
                    <a:cubicBezTo>
                      <a:pt x="34" y="10"/>
                      <a:pt x="46" y="0"/>
                      <a:pt x="75" y="8"/>
                    </a:cubicBezTo>
                    <a:cubicBezTo>
                      <a:pt x="75" y="8"/>
                      <a:pt x="108" y="13"/>
                      <a:pt x="96" y="16"/>
                    </a:cubicBezTo>
                    <a:cubicBezTo>
                      <a:pt x="96" y="16"/>
                      <a:pt x="25" y="20"/>
                      <a:pt x="9" y="16"/>
                    </a:cubicBezTo>
                    <a:cubicBezTo>
                      <a:pt x="9" y="16"/>
                      <a:pt x="0" y="9"/>
                      <a:pt x="34"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0" name="Freeform 579">
                <a:extLst>
                  <a:ext uri="{FF2B5EF4-FFF2-40B4-BE49-F238E27FC236}">
                    <a16:creationId xmlns:a16="http://schemas.microsoft.com/office/drawing/2014/main" id="{04210AA1-2672-48E3-8729-FDBA451F715F}"/>
                  </a:ext>
                </a:extLst>
              </p:cNvPr>
              <p:cNvSpPr>
                <a:spLocks/>
              </p:cNvSpPr>
              <p:nvPr/>
            </p:nvSpPr>
            <p:spPr bwMode="auto">
              <a:xfrm>
                <a:off x="4716" y="1319"/>
                <a:ext cx="59" cy="15"/>
              </a:xfrm>
              <a:custGeom>
                <a:avLst/>
                <a:gdLst>
                  <a:gd name="T0" fmla="*/ 37 w 182"/>
                  <a:gd name="T1" fmla="*/ 34 h 46"/>
                  <a:gd name="T2" fmla="*/ 45 w 182"/>
                  <a:gd name="T3" fmla="*/ 22 h 46"/>
                  <a:gd name="T4" fmla="*/ 110 w 182"/>
                  <a:gd name="T5" fmla="*/ 18 h 46"/>
                  <a:gd name="T6" fmla="*/ 120 w 182"/>
                  <a:gd name="T7" fmla="*/ 11 h 46"/>
                  <a:gd name="T8" fmla="*/ 155 w 182"/>
                  <a:gd name="T9" fmla="*/ 8 h 46"/>
                  <a:gd name="T10" fmla="*/ 179 w 182"/>
                  <a:gd name="T11" fmla="*/ 22 h 46"/>
                  <a:gd name="T12" fmla="*/ 157 w 182"/>
                  <a:gd name="T13" fmla="*/ 27 h 46"/>
                  <a:gd name="T14" fmla="*/ 130 w 182"/>
                  <a:gd name="T15" fmla="*/ 30 h 46"/>
                  <a:gd name="T16" fmla="*/ 37 w 182"/>
                  <a:gd name="T17" fmla="*/ 34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2" h="46">
                    <a:moveTo>
                      <a:pt x="37" y="34"/>
                    </a:moveTo>
                    <a:cubicBezTo>
                      <a:pt x="37" y="34"/>
                      <a:pt x="0" y="24"/>
                      <a:pt x="45" y="22"/>
                    </a:cubicBezTo>
                    <a:cubicBezTo>
                      <a:pt x="45" y="22"/>
                      <a:pt x="66" y="19"/>
                      <a:pt x="110" y="18"/>
                    </a:cubicBezTo>
                    <a:cubicBezTo>
                      <a:pt x="110" y="18"/>
                      <a:pt x="109" y="11"/>
                      <a:pt x="120" y="11"/>
                    </a:cubicBezTo>
                    <a:cubicBezTo>
                      <a:pt x="120" y="11"/>
                      <a:pt x="129" y="0"/>
                      <a:pt x="155" y="8"/>
                    </a:cubicBezTo>
                    <a:cubicBezTo>
                      <a:pt x="155" y="8"/>
                      <a:pt x="173" y="13"/>
                      <a:pt x="179" y="22"/>
                    </a:cubicBezTo>
                    <a:cubicBezTo>
                      <a:pt x="179" y="22"/>
                      <a:pt x="182" y="28"/>
                      <a:pt x="157" y="27"/>
                    </a:cubicBezTo>
                    <a:cubicBezTo>
                      <a:pt x="157" y="27"/>
                      <a:pt x="147" y="30"/>
                      <a:pt x="130" y="30"/>
                    </a:cubicBezTo>
                    <a:cubicBezTo>
                      <a:pt x="130" y="30"/>
                      <a:pt x="115" y="46"/>
                      <a:pt x="37" y="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1" name="Freeform 580">
                <a:extLst>
                  <a:ext uri="{FF2B5EF4-FFF2-40B4-BE49-F238E27FC236}">
                    <a16:creationId xmlns:a16="http://schemas.microsoft.com/office/drawing/2014/main" id="{8901B322-4BA5-42AF-A129-CABA9D4B6A60}"/>
                  </a:ext>
                </a:extLst>
              </p:cNvPr>
              <p:cNvSpPr>
                <a:spLocks/>
              </p:cNvSpPr>
              <p:nvPr/>
            </p:nvSpPr>
            <p:spPr bwMode="auto">
              <a:xfrm>
                <a:off x="4715" y="1309"/>
                <a:ext cx="38" cy="6"/>
              </a:xfrm>
              <a:custGeom>
                <a:avLst/>
                <a:gdLst>
                  <a:gd name="T0" fmla="*/ 10 w 116"/>
                  <a:gd name="T1" fmla="*/ 14 h 19"/>
                  <a:gd name="T2" fmla="*/ 90 w 116"/>
                  <a:gd name="T3" fmla="*/ 8 h 19"/>
                  <a:gd name="T4" fmla="*/ 10 w 116"/>
                  <a:gd name="T5" fmla="*/ 14 h 19"/>
                </a:gdLst>
                <a:ahLst/>
                <a:cxnLst>
                  <a:cxn ang="0">
                    <a:pos x="T0" y="T1"/>
                  </a:cxn>
                  <a:cxn ang="0">
                    <a:pos x="T2" y="T3"/>
                  </a:cxn>
                  <a:cxn ang="0">
                    <a:pos x="T4" y="T5"/>
                  </a:cxn>
                </a:cxnLst>
                <a:rect l="0" t="0" r="r" b="b"/>
                <a:pathLst>
                  <a:path w="116" h="19">
                    <a:moveTo>
                      <a:pt x="10" y="14"/>
                    </a:moveTo>
                    <a:cubicBezTo>
                      <a:pt x="10" y="14"/>
                      <a:pt x="0" y="0"/>
                      <a:pt x="90" y="8"/>
                    </a:cubicBezTo>
                    <a:cubicBezTo>
                      <a:pt x="90" y="8"/>
                      <a:pt x="116" y="19"/>
                      <a:pt x="10"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2" name="Freeform 581">
                <a:extLst>
                  <a:ext uri="{FF2B5EF4-FFF2-40B4-BE49-F238E27FC236}">
                    <a16:creationId xmlns:a16="http://schemas.microsoft.com/office/drawing/2014/main" id="{C7175882-33E4-4172-A2E8-7A83A6732365}"/>
                  </a:ext>
                </a:extLst>
              </p:cNvPr>
              <p:cNvSpPr>
                <a:spLocks noEditPoints="1"/>
              </p:cNvSpPr>
              <p:nvPr/>
            </p:nvSpPr>
            <p:spPr bwMode="auto">
              <a:xfrm>
                <a:off x="4663" y="1320"/>
                <a:ext cx="58" cy="18"/>
              </a:xfrm>
              <a:custGeom>
                <a:avLst/>
                <a:gdLst>
                  <a:gd name="T0" fmla="*/ 165 w 177"/>
                  <a:gd name="T1" fmla="*/ 23 h 54"/>
                  <a:gd name="T2" fmla="*/ 121 w 177"/>
                  <a:gd name="T3" fmla="*/ 18 h 54"/>
                  <a:gd name="T4" fmla="*/ 125 w 177"/>
                  <a:gd name="T5" fmla="*/ 13 h 54"/>
                  <a:gd name="T6" fmla="*/ 134 w 177"/>
                  <a:gd name="T7" fmla="*/ 7 h 54"/>
                  <a:gd name="T8" fmla="*/ 81 w 177"/>
                  <a:gd name="T9" fmla="*/ 9 h 54"/>
                  <a:gd name="T10" fmla="*/ 54 w 177"/>
                  <a:gd name="T11" fmla="*/ 17 h 54"/>
                  <a:gd name="T12" fmla="*/ 38 w 177"/>
                  <a:gd name="T13" fmla="*/ 23 h 54"/>
                  <a:gd name="T14" fmla="*/ 19 w 177"/>
                  <a:gd name="T15" fmla="*/ 26 h 54"/>
                  <a:gd name="T16" fmla="*/ 14 w 177"/>
                  <a:gd name="T17" fmla="*/ 42 h 54"/>
                  <a:gd name="T18" fmla="*/ 94 w 177"/>
                  <a:gd name="T19" fmla="*/ 45 h 54"/>
                  <a:gd name="T20" fmla="*/ 107 w 177"/>
                  <a:gd name="T21" fmla="*/ 47 h 54"/>
                  <a:gd name="T22" fmla="*/ 117 w 177"/>
                  <a:gd name="T23" fmla="*/ 40 h 54"/>
                  <a:gd name="T24" fmla="*/ 140 w 177"/>
                  <a:gd name="T25" fmla="*/ 37 h 54"/>
                  <a:gd name="T26" fmla="*/ 158 w 177"/>
                  <a:gd name="T27" fmla="*/ 31 h 54"/>
                  <a:gd name="T28" fmla="*/ 165 w 177"/>
                  <a:gd name="T29" fmla="*/ 23 h 54"/>
                  <a:gd name="T30" fmla="*/ 61 w 177"/>
                  <a:gd name="T31" fmla="*/ 24 h 54"/>
                  <a:gd name="T32" fmla="*/ 104 w 177"/>
                  <a:gd name="T33" fmla="*/ 19 h 54"/>
                  <a:gd name="T34" fmla="*/ 61 w 177"/>
                  <a:gd name="T35" fmla="*/ 2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7" h="54">
                    <a:moveTo>
                      <a:pt x="165" y="23"/>
                    </a:moveTo>
                    <a:cubicBezTo>
                      <a:pt x="166" y="16"/>
                      <a:pt x="121" y="18"/>
                      <a:pt x="121" y="18"/>
                    </a:cubicBezTo>
                    <a:cubicBezTo>
                      <a:pt x="125" y="13"/>
                      <a:pt x="125" y="13"/>
                      <a:pt x="125" y="13"/>
                    </a:cubicBezTo>
                    <a:cubicBezTo>
                      <a:pt x="138" y="13"/>
                      <a:pt x="134" y="7"/>
                      <a:pt x="134" y="7"/>
                    </a:cubicBezTo>
                    <a:cubicBezTo>
                      <a:pt x="83" y="0"/>
                      <a:pt x="81" y="9"/>
                      <a:pt x="81" y="9"/>
                    </a:cubicBezTo>
                    <a:cubicBezTo>
                      <a:pt x="46" y="7"/>
                      <a:pt x="54" y="17"/>
                      <a:pt x="54" y="17"/>
                    </a:cubicBezTo>
                    <a:cubicBezTo>
                      <a:pt x="38" y="18"/>
                      <a:pt x="38" y="23"/>
                      <a:pt x="38" y="23"/>
                    </a:cubicBezTo>
                    <a:cubicBezTo>
                      <a:pt x="19" y="26"/>
                      <a:pt x="19" y="26"/>
                      <a:pt x="19" y="26"/>
                    </a:cubicBezTo>
                    <a:cubicBezTo>
                      <a:pt x="0" y="32"/>
                      <a:pt x="14" y="42"/>
                      <a:pt x="14" y="42"/>
                    </a:cubicBezTo>
                    <a:cubicBezTo>
                      <a:pt x="15" y="51"/>
                      <a:pt x="94" y="45"/>
                      <a:pt x="94" y="45"/>
                    </a:cubicBezTo>
                    <a:cubicBezTo>
                      <a:pt x="99" y="54"/>
                      <a:pt x="107" y="47"/>
                      <a:pt x="107" y="47"/>
                    </a:cubicBezTo>
                    <a:cubicBezTo>
                      <a:pt x="113" y="47"/>
                      <a:pt x="117" y="40"/>
                      <a:pt x="117" y="40"/>
                    </a:cubicBezTo>
                    <a:cubicBezTo>
                      <a:pt x="134" y="40"/>
                      <a:pt x="140" y="37"/>
                      <a:pt x="140" y="37"/>
                    </a:cubicBezTo>
                    <a:cubicBezTo>
                      <a:pt x="154" y="35"/>
                      <a:pt x="158" y="31"/>
                      <a:pt x="158" y="31"/>
                    </a:cubicBezTo>
                    <a:cubicBezTo>
                      <a:pt x="177" y="28"/>
                      <a:pt x="165" y="23"/>
                      <a:pt x="165" y="23"/>
                    </a:cubicBezTo>
                    <a:close/>
                    <a:moveTo>
                      <a:pt x="61" y="24"/>
                    </a:moveTo>
                    <a:cubicBezTo>
                      <a:pt x="61" y="24"/>
                      <a:pt x="54" y="15"/>
                      <a:pt x="104" y="19"/>
                    </a:cubicBezTo>
                    <a:cubicBezTo>
                      <a:pt x="104" y="19"/>
                      <a:pt x="116" y="32"/>
                      <a:pt x="61"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3" name="Freeform 582">
                <a:extLst>
                  <a:ext uri="{FF2B5EF4-FFF2-40B4-BE49-F238E27FC236}">
                    <a16:creationId xmlns:a16="http://schemas.microsoft.com/office/drawing/2014/main" id="{2151506A-20A6-4EFF-9071-7E4010D6BDCF}"/>
                  </a:ext>
                </a:extLst>
              </p:cNvPr>
              <p:cNvSpPr>
                <a:spLocks/>
              </p:cNvSpPr>
              <p:nvPr/>
            </p:nvSpPr>
            <p:spPr bwMode="auto">
              <a:xfrm>
                <a:off x="4656" y="1339"/>
                <a:ext cx="23" cy="7"/>
              </a:xfrm>
              <a:custGeom>
                <a:avLst/>
                <a:gdLst>
                  <a:gd name="T0" fmla="*/ 16 w 68"/>
                  <a:gd name="T1" fmla="*/ 9 h 21"/>
                  <a:gd name="T2" fmla="*/ 55 w 68"/>
                  <a:gd name="T3" fmla="*/ 10 h 21"/>
                  <a:gd name="T4" fmla="*/ 47 w 68"/>
                  <a:gd name="T5" fmla="*/ 17 h 21"/>
                  <a:gd name="T6" fmla="*/ 7 w 68"/>
                  <a:gd name="T7" fmla="*/ 13 h 21"/>
                  <a:gd name="T8" fmla="*/ 16 w 68"/>
                  <a:gd name="T9" fmla="*/ 9 h 21"/>
                </a:gdLst>
                <a:ahLst/>
                <a:cxnLst>
                  <a:cxn ang="0">
                    <a:pos x="T0" y="T1"/>
                  </a:cxn>
                  <a:cxn ang="0">
                    <a:pos x="T2" y="T3"/>
                  </a:cxn>
                  <a:cxn ang="0">
                    <a:pos x="T4" y="T5"/>
                  </a:cxn>
                  <a:cxn ang="0">
                    <a:pos x="T6" y="T7"/>
                  </a:cxn>
                  <a:cxn ang="0">
                    <a:pos x="T8" y="T9"/>
                  </a:cxn>
                </a:cxnLst>
                <a:rect l="0" t="0" r="r" b="b"/>
                <a:pathLst>
                  <a:path w="68" h="21">
                    <a:moveTo>
                      <a:pt x="16" y="9"/>
                    </a:moveTo>
                    <a:cubicBezTo>
                      <a:pt x="16" y="9"/>
                      <a:pt x="39" y="0"/>
                      <a:pt x="55" y="10"/>
                    </a:cubicBezTo>
                    <a:cubicBezTo>
                      <a:pt x="55" y="10"/>
                      <a:pt x="68" y="17"/>
                      <a:pt x="47" y="17"/>
                    </a:cubicBezTo>
                    <a:cubicBezTo>
                      <a:pt x="47" y="17"/>
                      <a:pt x="0" y="21"/>
                      <a:pt x="7" y="13"/>
                    </a:cubicBezTo>
                    <a:cubicBezTo>
                      <a:pt x="7" y="13"/>
                      <a:pt x="16" y="12"/>
                      <a:pt x="16"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4" name="Freeform 583">
                <a:extLst>
                  <a:ext uri="{FF2B5EF4-FFF2-40B4-BE49-F238E27FC236}">
                    <a16:creationId xmlns:a16="http://schemas.microsoft.com/office/drawing/2014/main" id="{591D2146-9F56-426C-B817-AC4A8AD5792F}"/>
                  </a:ext>
                </a:extLst>
              </p:cNvPr>
              <p:cNvSpPr>
                <a:spLocks/>
              </p:cNvSpPr>
              <p:nvPr/>
            </p:nvSpPr>
            <p:spPr bwMode="auto">
              <a:xfrm>
                <a:off x="4604" y="1334"/>
                <a:ext cx="24" cy="10"/>
              </a:xfrm>
              <a:custGeom>
                <a:avLst/>
                <a:gdLst>
                  <a:gd name="T0" fmla="*/ 2 w 72"/>
                  <a:gd name="T1" fmla="*/ 26 h 28"/>
                  <a:gd name="T2" fmla="*/ 7 w 72"/>
                  <a:gd name="T3" fmla="*/ 17 h 28"/>
                  <a:gd name="T4" fmla="*/ 28 w 72"/>
                  <a:gd name="T5" fmla="*/ 4 h 28"/>
                  <a:gd name="T6" fmla="*/ 32 w 72"/>
                  <a:gd name="T7" fmla="*/ 9 h 28"/>
                  <a:gd name="T8" fmla="*/ 49 w 72"/>
                  <a:gd name="T9" fmla="*/ 10 h 28"/>
                  <a:gd name="T10" fmla="*/ 68 w 72"/>
                  <a:gd name="T11" fmla="*/ 6 h 28"/>
                  <a:gd name="T12" fmla="*/ 65 w 72"/>
                  <a:gd name="T13" fmla="*/ 13 h 28"/>
                  <a:gd name="T14" fmla="*/ 59 w 72"/>
                  <a:gd name="T15" fmla="*/ 27 h 28"/>
                  <a:gd name="T16" fmla="*/ 2 w 72"/>
                  <a:gd name="T17" fmla="*/ 26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28">
                    <a:moveTo>
                      <a:pt x="2" y="26"/>
                    </a:moveTo>
                    <a:cubicBezTo>
                      <a:pt x="2" y="26"/>
                      <a:pt x="0" y="17"/>
                      <a:pt x="7" y="17"/>
                    </a:cubicBezTo>
                    <a:cubicBezTo>
                      <a:pt x="7" y="17"/>
                      <a:pt x="4" y="4"/>
                      <a:pt x="28" y="4"/>
                    </a:cubicBezTo>
                    <a:cubicBezTo>
                      <a:pt x="28" y="4"/>
                      <a:pt x="32" y="5"/>
                      <a:pt x="32" y="9"/>
                    </a:cubicBezTo>
                    <a:cubicBezTo>
                      <a:pt x="49" y="10"/>
                      <a:pt x="49" y="10"/>
                      <a:pt x="49" y="10"/>
                    </a:cubicBezTo>
                    <a:cubicBezTo>
                      <a:pt x="49" y="10"/>
                      <a:pt x="48" y="0"/>
                      <a:pt x="68" y="6"/>
                    </a:cubicBezTo>
                    <a:cubicBezTo>
                      <a:pt x="68" y="6"/>
                      <a:pt x="72" y="11"/>
                      <a:pt x="65" y="13"/>
                    </a:cubicBezTo>
                    <a:cubicBezTo>
                      <a:pt x="65" y="13"/>
                      <a:pt x="67" y="26"/>
                      <a:pt x="59" y="27"/>
                    </a:cubicBezTo>
                    <a:cubicBezTo>
                      <a:pt x="59" y="27"/>
                      <a:pt x="11" y="28"/>
                      <a:pt x="2" y="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5" name="Freeform 584">
                <a:extLst>
                  <a:ext uri="{FF2B5EF4-FFF2-40B4-BE49-F238E27FC236}">
                    <a16:creationId xmlns:a16="http://schemas.microsoft.com/office/drawing/2014/main" id="{C2CB2889-467F-420D-A6AF-D7C448090795}"/>
                  </a:ext>
                </a:extLst>
              </p:cNvPr>
              <p:cNvSpPr>
                <a:spLocks/>
              </p:cNvSpPr>
              <p:nvPr/>
            </p:nvSpPr>
            <p:spPr bwMode="auto">
              <a:xfrm>
                <a:off x="4625" y="1333"/>
                <a:ext cx="41" cy="11"/>
              </a:xfrm>
              <a:custGeom>
                <a:avLst/>
                <a:gdLst>
                  <a:gd name="T0" fmla="*/ 13 w 124"/>
                  <a:gd name="T1" fmla="*/ 17 h 33"/>
                  <a:gd name="T2" fmla="*/ 21 w 124"/>
                  <a:gd name="T3" fmla="*/ 6 h 33"/>
                  <a:gd name="T4" fmla="*/ 103 w 124"/>
                  <a:gd name="T5" fmla="*/ 9 h 33"/>
                  <a:gd name="T6" fmla="*/ 123 w 124"/>
                  <a:gd name="T7" fmla="*/ 14 h 33"/>
                  <a:gd name="T8" fmla="*/ 96 w 124"/>
                  <a:gd name="T9" fmla="*/ 13 h 33"/>
                  <a:gd name="T10" fmla="*/ 86 w 124"/>
                  <a:gd name="T11" fmla="*/ 16 h 33"/>
                  <a:gd name="T12" fmla="*/ 52 w 124"/>
                  <a:gd name="T13" fmla="*/ 17 h 33"/>
                  <a:gd name="T14" fmla="*/ 34 w 124"/>
                  <a:gd name="T15" fmla="*/ 28 h 33"/>
                  <a:gd name="T16" fmla="*/ 13 w 124"/>
                  <a:gd name="T17" fmla="*/ 17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4" h="33">
                    <a:moveTo>
                      <a:pt x="13" y="17"/>
                    </a:moveTo>
                    <a:cubicBezTo>
                      <a:pt x="13" y="17"/>
                      <a:pt x="0" y="4"/>
                      <a:pt x="21" y="6"/>
                    </a:cubicBezTo>
                    <a:cubicBezTo>
                      <a:pt x="21" y="6"/>
                      <a:pt x="103" y="0"/>
                      <a:pt x="103" y="9"/>
                    </a:cubicBezTo>
                    <a:cubicBezTo>
                      <a:pt x="103" y="9"/>
                      <a:pt x="124" y="9"/>
                      <a:pt x="123" y="14"/>
                    </a:cubicBezTo>
                    <a:cubicBezTo>
                      <a:pt x="123" y="14"/>
                      <a:pt x="105" y="23"/>
                      <a:pt x="96" y="13"/>
                    </a:cubicBezTo>
                    <a:cubicBezTo>
                      <a:pt x="96" y="13"/>
                      <a:pt x="84" y="10"/>
                      <a:pt x="86" y="16"/>
                    </a:cubicBezTo>
                    <a:cubicBezTo>
                      <a:pt x="52" y="17"/>
                      <a:pt x="52" y="17"/>
                      <a:pt x="52" y="17"/>
                    </a:cubicBezTo>
                    <a:cubicBezTo>
                      <a:pt x="52" y="17"/>
                      <a:pt x="46" y="26"/>
                      <a:pt x="34" y="28"/>
                    </a:cubicBezTo>
                    <a:cubicBezTo>
                      <a:pt x="34" y="28"/>
                      <a:pt x="12" y="33"/>
                      <a:pt x="13"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6" name="Freeform 585">
                <a:extLst>
                  <a:ext uri="{FF2B5EF4-FFF2-40B4-BE49-F238E27FC236}">
                    <a16:creationId xmlns:a16="http://schemas.microsoft.com/office/drawing/2014/main" id="{D0275CA5-688E-479F-BBBD-D68FE7F57457}"/>
                  </a:ext>
                </a:extLst>
              </p:cNvPr>
              <p:cNvSpPr>
                <a:spLocks/>
              </p:cNvSpPr>
              <p:nvPr/>
            </p:nvSpPr>
            <p:spPr bwMode="auto">
              <a:xfrm>
                <a:off x="4642" y="1307"/>
                <a:ext cx="26" cy="6"/>
              </a:xfrm>
              <a:custGeom>
                <a:avLst/>
                <a:gdLst>
                  <a:gd name="T0" fmla="*/ 29 w 79"/>
                  <a:gd name="T1" fmla="*/ 10 h 20"/>
                  <a:gd name="T2" fmla="*/ 68 w 79"/>
                  <a:gd name="T3" fmla="*/ 5 h 20"/>
                  <a:gd name="T4" fmla="*/ 72 w 79"/>
                  <a:gd name="T5" fmla="*/ 11 h 20"/>
                  <a:gd name="T6" fmla="*/ 70 w 79"/>
                  <a:gd name="T7" fmla="*/ 14 h 20"/>
                  <a:gd name="T8" fmla="*/ 0 w 79"/>
                  <a:gd name="T9" fmla="*/ 15 h 20"/>
                  <a:gd name="T10" fmla="*/ 29 w 79"/>
                  <a:gd name="T11" fmla="*/ 10 h 20"/>
                </a:gdLst>
                <a:ahLst/>
                <a:cxnLst>
                  <a:cxn ang="0">
                    <a:pos x="T0" y="T1"/>
                  </a:cxn>
                  <a:cxn ang="0">
                    <a:pos x="T2" y="T3"/>
                  </a:cxn>
                  <a:cxn ang="0">
                    <a:pos x="T4" y="T5"/>
                  </a:cxn>
                  <a:cxn ang="0">
                    <a:pos x="T6" y="T7"/>
                  </a:cxn>
                  <a:cxn ang="0">
                    <a:pos x="T8" y="T9"/>
                  </a:cxn>
                  <a:cxn ang="0">
                    <a:pos x="T10" y="T11"/>
                  </a:cxn>
                </a:cxnLst>
                <a:rect l="0" t="0" r="r" b="b"/>
                <a:pathLst>
                  <a:path w="79" h="20">
                    <a:moveTo>
                      <a:pt x="29" y="10"/>
                    </a:moveTo>
                    <a:cubicBezTo>
                      <a:pt x="29" y="10"/>
                      <a:pt x="27" y="0"/>
                      <a:pt x="68" y="5"/>
                    </a:cubicBezTo>
                    <a:cubicBezTo>
                      <a:pt x="68" y="5"/>
                      <a:pt x="79" y="6"/>
                      <a:pt x="72" y="11"/>
                    </a:cubicBezTo>
                    <a:cubicBezTo>
                      <a:pt x="70" y="14"/>
                      <a:pt x="70" y="14"/>
                      <a:pt x="70" y="14"/>
                    </a:cubicBezTo>
                    <a:cubicBezTo>
                      <a:pt x="70" y="14"/>
                      <a:pt x="31" y="20"/>
                      <a:pt x="0" y="15"/>
                    </a:cubicBezTo>
                    <a:cubicBezTo>
                      <a:pt x="0" y="15"/>
                      <a:pt x="1" y="7"/>
                      <a:pt x="29"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7" name="Freeform 586">
                <a:extLst>
                  <a:ext uri="{FF2B5EF4-FFF2-40B4-BE49-F238E27FC236}">
                    <a16:creationId xmlns:a16="http://schemas.microsoft.com/office/drawing/2014/main" id="{1E19B156-AB51-44C0-AD74-37A4F68D6E6B}"/>
                  </a:ext>
                </a:extLst>
              </p:cNvPr>
              <p:cNvSpPr>
                <a:spLocks noEditPoints="1"/>
              </p:cNvSpPr>
              <p:nvPr/>
            </p:nvSpPr>
            <p:spPr bwMode="auto">
              <a:xfrm>
                <a:off x="4561" y="1312"/>
                <a:ext cx="100" cy="21"/>
              </a:xfrm>
              <a:custGeom>
                <a:avLst/>
                <a:gdLst>
                  <a:gd name="T0" fmla="*/ 264 w 303"/>
                  <a:gd name="T1" fmla="*/ 44 h 65"/>
                  <a:gd name="T2" fmla="*/ 227 w 303"/>
                  <a:gd name="T3" fmla="*/ 38 h 65"/>
                  <a:gd name="T4" fmla="*/ 227 w 303"/>
                  <a:gd name="T5" fmla="*/ 34 h 65"/>
                  <a:gd name="T6" fmla="*/ 195 w 303"/>
                  <a:gd name="T7" fmla="*/ 28 h 65"/>
                  <a:gd name="T8" fmla="*/ 224 w 303"/>
                  <a:gd name="T9" fmla="*/ 21 h 65"/>
                  <a:gd name="T10" fmla="*/ 276 w 303"/>
                  <a:gd name="T11" fmla="*/ 16 h 65"/>
                  <a:gd name="T12" fmla="*/ 240 w 303"/>
                  <a:gd name="T13" fmla="*/ 10 h 65"/>
                  <a:gd name="T14" fmla="*/ 214 w 303"/>
                  <a:gd name="T15" fmla="*/ 5 h 65"/>
                  <a:gd name="T16" fmla="*/ 196 w 303"/>
                  <a:gd name="T17" fmla="*/ 16 h 65"/>
                  <a:gd name="T18" fmla="*/ 164 w 303"/>
                  <a:gd name="T19" fmla="*/ 19 h 65"/>
                  <a:gd name="T20" fmla="*/ 115 w 303"/>
                  <a:gd name="T21" fmla="*/ 24 h 65"/>
                  <a:gd name="T22" fmla="*/ 149 w 303"/>
                  <a:gd name="T23" fmla="*/ 32 h 65"/>
                  <a:gd name="T24" fmla="*/ 149 w 303"/>
                  <a:gd name="T25" fmla="*/ 36 h 65"/>
                  <a:gd name="T26" fmla="*/ 83 w 303"/>
                  <a:gd name="T27" fmla="*/ 37 h 65"/>
                  <a:gd name="T28" fmla="*/ 78 w 303"/>
                  <a:gd name="T29" fmla="*/ 33 h 65"/>
                  <a:gd name="T30" fmla="*/ 67 w 303"/>
                  <a:gd name="T31" fmla="*/ 29 h 65"/>
                  <a:gd name="T32" fmla="*/ 58 w 303"/>
                  <a:gd name="T33" fmla="*/ 42 h 65"/>
                  <a:gd name="T34" fmla="*/ 74 w 303"/>
                  <a:gd name="T35" fmla="*/ 53 h 65"/>
                  <a:gd name="T36" fmla="*/ 98 w 303"/>
                  <a:gd name="T37" fmla="*/ 53 h 65"/>
                  <a:gd name="T38" fmla="*/ 115 w 303"/>
                  <a:gd name="T39" fmla="*/ 52 h 65"/>
                  <a:gd name="T40" fmla="*/ 131 w 303"/>
                  <a:gd name="T41" fmla="*/ 53 h 65"/>
                  <a:gd name="T42" fmla="*/ 125 w 303"/>
                  <a:gd name="T43" fmla="*/ 63 h 65"/>
                  <a:gd name="T44" fmla="*/ 194 w 303"/>
                  <a:gd name="T45" fmla="*/ 58 h 65"/>
                  <a:gd name="T46" fmla="*/ 223 w 303"/>
                  <a:gd name="T47" fmla="*/ 56 h 65"/>
                  <a:gd name="T48" fmla="*/ 249 w 303"/>
                  <a:gd name="T49" fmla="*/ 48 h 65"/>
                  <a:gd name="T50" fmla="*/ 265 w 303"/>
                  <a:gd name="T51" fmla="*/ 53 h 65"/>
                  <a:gd name="T52" fmla="*/ 281 w 303"/>
                  <a:gd name="T53" fmla="*/ 50 h 65"/>
                  <a:gd name="T54" fmla="*/ 300 w 303"/>
                  <a:gd name="T55" fmla="*/ 50 h 65"/>
                  <a:gd name="T56" fmla="*/ 264 w 303"/>
                  <a:gd name="T57" fmla="*/ 44 h 65"/>
                  <a:gd name="T58" fmla="*/ 168 w 303"/>
                  <a:gd name="T59" fmla="*/ 43 h 65"/>
                  <a:gd name="T60" fmla="*/ 191 w 303"/>
                  <a:gd name="T61" fmla="*/ 37 h 65"/>
                  <a:gd name="T62" fmla="*/ 168 w 303"/>
                  <a:gd name="T63" fmla="*/ 43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03" h="65">
                    <a:moveTo>
                      <a:pt x="264" y="44"/>
                    </a:moveTo>
                    <a:cubicBezTo>
                      <a:pt x="260" y="35"/>
                      <a:pt x="227" y="38"/>
                      <a:pt x="227" y="38"/>
                    </a:cubicBezTo>
                    <a:cubicBezTo>
                      <a:pt x="227" y="34"/>
                      <a:pt x="227" y="34"/>
                      <a:pt x="227" y="34"/>
                    </a:cubicBezTo>
                    <a:cubicBezTo>
                      <a:pt x="165" y="38"/>
                      <a:pt x="195" y="28"/>
                      <a:pt x="195" y="28"/>
                    </a:cubicBezTo>
                    <a:cubicBezTo>
                      <a:pt x="227" y="26"/>
                      <a:pt x="224" y="21"/>
                      <a:pt x="224" y="21"/>
                    </a:cubicBezTo>
                    <a:cubicBezTo>
                      <a:pt x="284" y="24"/>
                      <a:pt x="276" y="16"/>
                      <a:pt x="276" y="16"/>
                    </a:cubicBezTo>
                    <a:cubicBezTo>
                      <a:pt x="278" y="6"/>
                      <a:pt x="240" y="10"/>
                      <a:pt x="240" y="10"/>
                    </a:cubicBezTo>
                    <a:cubicBezTo>
                      <a:pt x="240" y="0"/>
                      <a:pt x="214" y="5"/>
                      <a:pt x="214" y="5"/>
                    </a:cubicBezTo>
                    <a:cubicBezTo>
                      <a:pt x="200" y="5"/>
                      <a:pt x="196" y="16"/>
                      <a:pt x="196" y="16"/>
                    </a:cubicBezTo>
                    <a:cubicBezTo>
                      <a:pt x="171" y="14"/>
                      <a:pt x="164" y="19"/>
                      <a:pt x="164" y="19"/>
                    </a:cubicBezTo>
                    <a:cubicBezTo>
                      <a:pt x="104" y="14"/>
                      <a:pt x="115" y="24"/>
                      <a:pt x="115" y="24"/>
                    </a:cubicBezTo>
                    <a:cubicBezTo>
                      <a:pt x="111" y="31"/>
                      <a:pt x="149" y="32"/>
                      <a:pt x="149" y="32"/>
                    </a:cubicBezTo>
                    <a:cubicBezTo>
                      <a:pt x="149" y="36"/>
                      <a:pt x="149" y="36"/>
                      <a:pt x="149" y="36"/>
                    </a:cubicBezTo>
                    <a:cubicBezTo>
                      <a:pt x="128" y="34"/>
                      <a:pt x="83" y="37"/>
                      <a:pt x="83" y="37"/>
                    </a:cubicBezTo>
                    <a:cubicBezTo>
                      <a:pt x="67" y="64"/>
                      <a:pt x="78" y="33"/>
                      <a:pt x="78" y="33"/>
                    </a:cubicBezTo>
                    <a:cubicBezTo>
                      <a:pt x="81" y="28"/>
                      <a:pt x="67" y="29"/>
                      <a:pt x="67" y="29"/>
                    </a:cubicBezTo>
                    <a:cubicBezTo>
                      <a:pt x="58" y="29"/>
                      <a:pt x="58" y="42"/>
                      <a:pt x="58" y="42"/>
                    </a:cubicBezTo>
                    <a:cubicBezTo>
                      <a:pt x="0" y="57"/>
                      <a:pt x="74" y="53"/>
                      <a:pt x="74" y="53"/>
                    </a:cubicBezTo>
                    <a:cubicBezTo>
                      <a:pt x="89" y="65"/>
                      <a:pt x="98" y="53"/>
                      <a:pt x="98" y="53"/>
                    </a:cubicBezTo>
                    <a:cubicBezTo>
                      <a:pt x="115" y="52"/>
                      <a:pt x="115" y="52"/>
                      <a:pt x="115" y="52"/>
                    </a:cubicBezTo>
                    <a:cubicBezTo>
                      <a:pt x="148" y="36"/>
                      <a:pt x="131" y="53"/>
                      <a:pt x="131" y="53"/>
                    </a:cubicBezTo>
                    <a:cubicBezTo>
                      <a:pt x="113" y="57"/>
                      <a:pt x="125" y="63"/>
                      <a:pt x="125" y="63"/>
                    </a:cubicBezTo>
                    <a:cubicBezTo>
                      <a:pt x="189" y="63"/>
                      <a:pt x="194" y="58"/>
                      <a:pt x="194" y="58"/>
                    </a:cubicBezTo>
                    <a:cubicBezTo>
                      <a:pt x="223" y="62"/>
                      <a:pt x="223" y="56"/>
                      <a:pt x="223" y="56"/>
                    </a:cubicBezTo>
                    <a:cubicBezTo>
                      <a:pt x="224" y="40"/>
                      <a:pt x="249" y="48"/>
                      <a:pt x="249" y="48"/>
                    </a:cubicBezTo>
                    <a:cubicBezTo>
                      <a:pt x="251" y="57"/>
                      <a:pt x="265" y="53"/>
                      <a:pt x="265" y="53"/>
                    </a:cubicBezTo>
                    <a:cubicBezTo>
                      <a:pt x="275" y="61"/>
                      <a:pt x="281" y="50"/>
                      <a:pt x="281" y="50"/>
                    </a:cubicBezTo>
                    <a:cubicBezTo>
                      <a:pt x="295" y="53"/>
                      <a:pt x="300" y="50"/>
                      <a:pt x="300" y="50"/>
                    </a:cubicBezTo>
                    <a:cubicBezTo>
                      <a:pt x="303" y="42"/>
                      <a:pt x="264" y="44"/>
                      <a:pt x="264" y="44"/>
                    </a:cubicBezTo>
                    <a:close/>
                    <a:moveTo>
                      <a:pt x="168" y="43"/>
                    </a:moveTo>
                    <a:cubicBezTo>
                      <a:pt x="168" y="43"/>
                      <a:pt x="158" y="35"/>
                      <a:pt x="191" y="37"/>
                    </a:cubicBezTo>
                    <a:cubicBezTo>
                      <a:pt x="191" y="37"/>
                      <a:pt x="225" y="48"/>
                      <a:pt x="168" y="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8" name="Freeform 587">
                <a:extLst>
                  <a:ext uri="{FF2B5EF4-FFF2-40B4-BE49-F238E27FC236}">
                    <a16:creationId xmlns:a16="http://schemas.microsoft.com/office/drawing/2014/main" id="{3D72DAF7-7294-4CD3-9620-60EB88BAA6D2}"/>
                  </a:ext>
                </a:extLst>
              </p:cNvPr>
              <p:cNvSpPr>
                <a:spLocks noEditPoints="1"/>
              </p:cNvSpPr>
              <p:nvPr/>
            </p:nvSpPr>
            <p:spPr bwMode="auto">
              <a:xfrm>
                <a:off x="4443" y="1323"/>
                <a:ext cx="92" cy="23"/>
              </a:xfrm>
              <a:custGeom>
                <a:avLst/>
                <a:gdLst>
                  <a:gd name="T0" fmla="*/ 252 w 278"/>
                  <a:gd name="T1" fmla="*/ 17 h 67"/>
                  <a:gd name="T2" fmla="*/ 236 w 278"/>
                  <a:gd name="T3" fmla="*/ 19 h 67"/>
                  <a:gd name="T4" fmla="*/ 229 w 278"/>
                  <a:gd name="T5" fmla="*/ 19 h 67"/>
                  <a:gd name="T6" fmla="*/ 196 w 278"/>
                  <a:gd name="T7" fmla="*/ 8 h 67"/>
                  <a:gd name="T8" fmla="*/ 183 w 278"/>
                  <a:gd name="T9" fmla="*/ 8 h 67"/>
                  <a:gd name="T10" fmla="*/ 151 w 278"/>
                  <a:gd name="T11" fmla="*/ 13 h 67"/>
                  <a:gd name="T12" fmla="*/ 126 w 278"/>
                  <a:gd name="T13" fmla="*/ 15 h 67"/>
                  <a:gd name="T14" fmla="*/ 158 w 278"/>
                  <a:gd name="T15" fmla="*/ 20 h 67"/>
                  <a:gd name="T16" fmla="*/ 140 w 278"/>
                  <a:gd name="T17" fmla="*/ 29 h 67"/>
                  <a:gd name="T18" fmla="*/ 116 w 278"/>
                  <a:gd name="T19" fmla="*/ 31 h 67"/>
                  <a:gd name="T20" fmla="*/ 103 w 278"/>
                  <a:gd name="T21" fmla="*/ 33 h 67"/>
                  <a:gd name="T22" fmla="*/ 72 w 278"/>
                  <a:gd name="T23" fmla="*/ 28 h 67"/>
                  <a:gd name="T24" fmla="*/ 51 w 278"/>
                  <a:gd name="T25" fmla="*/ 36 h 67"/>
                  <a:gd name="T26" fmla="*/ 81 w 278"/>
                  <a:gd name="T27" fmla="*/ 36 h 67"/>
                  <a:gd name="T28" fmla="*/ 80 w 278"/>
                  <a:gd name="T29" fmla="*/ 45 h 67"/>
                  <a:gd name="T30" fmla="*/ 23 w 278"/>
                  <a:gd name="T31" fmla="*/ 40 h 67"/>
                  <a:gd name="T32" fmla="*/ 2 w 278"/>
                  <a:gd name="T33" fmla="*/ 45 h 67"/>
                  <a:gd name="T34" fmla="*/ 46 w 278"/>
                  <a:gd name="T35" fmla="*/ 51 h 67"/>
                  <a:gd name="T36" fmla="*/ 63 w 278"/>
                  <a:gd name="T37" fmla="*/ 57 h 67"/>
                  <a:gd name="T38" fmla="*/ 95 w 278"/>
                  <a:gd name="T39" fmla="*/ 52 h 67"/>
                  <a:gd name="T40" fmla="*/ 103 w 278"/>
                  <a:gd name="T41" fmla="*/ 52 h 67"/>
                  <a:gd name="T42" fmla="*/ 116 w 278"/>
                  <a:gd name="T43" fmla="*/ 44 h 67"/>
                  <a:gd name="T44" fmla="*/ 109 w 278"/>
                  <a:gd name="T45" fmla="*/ 39 h 67"/>
                  <a:gd name="T46" fmla="*/ 164 w 278"/>
                  <a:gd name="T47" fmla="*/ 37 h 67"/>
                  <a:gd name="T48" fmla="*/ 177 w 278"/>
                  <a:gd name="T49" fmla="*/ 32 h 67"/>
                  <a:gd name="T50" fmla="*/ 235 w 278"/>
                  <a:gd name="T51" fmla="*/ 25 h 67"/>
                  <a:gd name="T52" fmla="*/ 252 w 278"/>
                  <a:gd name="T53" fmla="*/ 17 h 67"/>
                  <a:gd name="T54" fmla="*/ 191 w 278"/>
                  <a:gd name="T55" fmla="*/ 18 h 67"/>
                  <a:gd name="T56" fmla="*/ 216 w 278"/>
                  <a:gd name="T57" fmla="*/ 15 h 67"/>
                  <a:gd name="T58" fmla="*/ 191 w 278"/>
                  <a:gd name="T59" fmla="*/ 18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78" h="67">
                    <a:moveTo>
                      <a:pt x="252" y="17"/>
                    </a:moveTo>
                    <a:cubicBezTo>
                      <a:pt x="240" y="8"/>
                      <a:pt x="236" y="19"/>
                      <a:pt x="236" y="19"/>
                    </a:cubicBezTo>
                    <a:cubicBezTo>
                      <a:pt x="229" y="19"/>
                      <a:pt x="229" y="19"/>
                      <a:pt x="229" y="19"/>
                    </a:cubicBezTo>
                    <a:cubicBezTo>
                      <a:pt x="237" y="4"/>
                      <a:pt x="196" y="8"/>
                      <a:pt x="196" y="8"/>
                    </a:cubicBezTo>
                    <a:cubicBezTo>
                      <a:pt x="193" y="0"/>
                      <a:pt x="183" y="8"/>
                      <a:pt x="183" y="8"/>
                    </a:cubicBezTo>
                    <a:cubicBezTo>
                      <a:pt x="155" y="8"/>
                      <a:pt x="151" y="13"/>
                      <a:pt x="151" y="13"/>
                    </a:cubicBezTo>
                    <a:cubicBezTo>
                      <a:pt x="126" y="15"/>
                      <a:pt x="126" y="15"/>
                      <a:pt x="126" y="15"/>
                    </a:cubicBezTo>
                    <a:cubicBezTo>
                      <a:pt x="106" y="22"/>
                      <a:pt x="158" y="20"/>
                      <a:pt x="158" y="20"/>
                    </a:cubicBezTo>
                    <a:cubicBezTo>
                      <a:pt x="156" y="23"/>
                      <a:pt x="140" y="29"/>
                      <a:pt x="140" y="29"/>
                    </a:cubicBezTo>
                    <a:cubicBezTo>
                      <a:pt x="124" y="28"/>
                      <a:pt x="116" y="31"/>
                      <a:pt x="116" y="31"/>
                    </a:cubicBezTo>
                    <a:cubicBezTo>
                      <a:pt x="114" y="36"/>
                      <a:pt x="103" y="33"/>
                      <a:pt x="103" y="33"/>
                    </a:cubicBezTo>
                    <a:cubicBezTo>
                      <a:pt x="106" y="27"/>
                      <a:pt x="72" y="28"/>
                      <a:pt x="72" y="28"/>
                    </a:cubicBezTo>
                    <a:cubicBezTo>
                      <a:pt x="45" y="28"/>
                      <a:pt x="51" y="36"/>
                      <a:pt x="51" y="36"/>
                    </a:cubicBezTo>
                    <a:cubicBezTo>
                      <a:pt x="53" y="39"/>
                      <a:pt x="81" y="36"/>
                      <a:pt x="81" y="36"/>
                    </a:cubicBezTo>
                    <a:cubicBezTo>
                      <a:pt x="80" y="45"/>
                      <a:pt x="80" y="45"/>
                      <a:pt x="80" y="45"/>
                    </a:cubicBezTo>
                    <a:cubicBezTo>
                      <a:pt x="4" y="44"/>
                      <a:pt x="23" y="40"/>
                      <a:pt x="23" y="40"/>
                    </a:cubicBezTo>
                    <a:cubicBezTo>
                      <a:pt x="6" y="33"/>
                      <a:pt x="2" y="45"/>
                      <a:pt x="2" y="45"/>
                    </a:cubicBezTo>
                    <a:cubicBezTo>
                      <a:pt x="0" y="52"/>
                      <a:pt x="46" y="51"/>
                      <a:pt x="46" y="51"/>
                    </a:cubicBezTo>
                    <a:cubicBezTo>
                      <a:pt x="43" y="67"/>
                      <a:pt x="63" y="57"/>
                      <a:pt x="63" y="57"/>
                    </a:cubicBezTo>
                    <a:cubicBezTo>
                      <a:pt x="89" y="57"/>
                      <a:pt x="95" y="52"/>
                      <a:pt x="95" y="52"/>
                    </a:cubicBezTo>
                    <a:cubicBezTo>
                      <a:pt x="95" y="46"/>
                      <a:pt x="103" y="52"/>
                      <a:pt x="103" y="52"/>
                    </a:cubicBezTo>
                    <a:cubicBezTo>
                      <a:pt x="126" y="63"/>
                      <a:pt x="116" y="44"/>
                      <a:pt x="116" y="44"/>
                    </a:cubicBezTo>
                    <a:cubicBezTo>
                      <a:pt x="106" y="44"/>
                      <a:pt x="109" y="39"/>
                      <a:pt x="109" y="39"/>
                    </a:cubicBezTo>
                    <a:cubicBezTo>
                      <a:pt x="157" y="40"/>
                      <a:pt x="164" y="37"/>
                      <a:pt x="164" y="37"/>
                    </a:cubicBezTo>
                    <a:cubicBezTo>
                      <a:pt x="173" y="36"/>
                      <a:pt x="177" y="32"/>
                      <a:pt x="177" y="32"/>
                    </a:cubicBezTo>
                    <a:cubicBezTo>
                      <a:pt x="233" y="36"/>
                      <a:pt x="235" y="25"/>
                      <a:pt x="235" y="25"/>
                    </a:cubicBezTo>
                    <a:cubicBezTo>
                      <a:pt x="278" y="26"/>
                      <a:pt x="252" y="17"/>
                      <a:pt x="252" y="17"/>
                    </a:cubicBezTo>
                    <a:close/>
                    <a:moveTo>
                      <a:pt x="191" y="18"/>
                    </a:moveTo>
                    <a:cubicBezTo>
                      <a:pt x="191" y="18"/>
                      <a:pt x="186" y="13"/>
                      <a:pt x="216" y="15"/>
                    </a:cubicBezTo>
                    <a:cubicBezTo>
                      <a:pt x="216" y="15"/>
                      <a:pt x="218" y="23"/>
                      <a:pt x="191"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9" name="Freeform 588">
                <a:extLst>
                  <a:ext uri="{FF2B5EF4-FFF2-40B4-BE49-F238E27FC236}">
                    <a16:creationId xmlns:a16="http://schemas.microsoft.com/office/drawing/2014/main" id="{412FBB65-741D-45BE-A8CD-D47DEB7871B6}"/>
                  </a:ext>
                </a:extLst>
              </p:cNvPr>
              <p:cNvSpPr>
                <a:spLocks/>
              </p:cNvSpPr>
              <p:nvPr/>
            </p:nvSpPr>
            <p:spPr bwMode="auto">
              <a:xfrm>
                <a:off x="4411" y="1325"/>
                <a:ext cx="50" cy="12"/>
              </a:xfrm>
              <a:custGeom>
                <a:avLst/>
                <a:gdLst>
                  <a:gd name="T0" fmla="*/ 46 w 150"/>
                  <a:gd name="T1" fmla="*/ 17 h 36"/>
                  <a:gd name="T2" fmla="*/ 111 w 150"/>
                  <a:gd name="T3" fmla="*/ 14 h 36"/>
                  <a:gd name="T4" fmla="*/ 117 w 150"/>
                  <a:gd name="T5" fmla="*/ 9 h 36"/>
                  <a:gd name="T6" fmla="*/ 148 w 150"/>
                  <a:gd name="T7" fmla="*/ 9 h 36"/>
                  <a:gd name="T8" fmla="*/ 128 w 150"/>
                  <a:gd name="T9" fmla="*/ 17 h 36"/>
                  <a:gd name="T10" fmla="*/ 114 w 150"/>
                  <a:gd name="T11" fmla="*/ 23 h 36"/>
                  <a:gd name="T12" fmla="*/ 79 w 150"/>
                  <a:gd name="T13" fmla="*/ 28 h 36"/>
                  <a:gd name="T14" fmla="*/ 58 w 150"/>
                  <a:gd name="T15" fmla="*/ 28 h 36"/>
                  <a:gd name="T16" fmla="*/ 20 w 150"/>
                  <a:gd name="T17" fmla="*/ 20 h 36"/>
                  <a:gd name="T18" fmla="*/ 46 w 150"/>
                  <a:gd name="T19" fmla="*/ 17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0" h="36">
                    <a:moveTo>
                      <a:pt x="46" y="17"/>
                    </a:moveTo>
                    <a:cubicBezTo>
                      <a:pt x="46" y="17"/>
                      <a:pt x="90" y="13"/>
                      <a:pt x="111" y="14"/>
                    </a:cubicBezTo>
                    <a:cubicBezTo>
                      <a:pt x="111" y="14"/>
                      <a:pt x="113" y="9"/>
                      <a:pt x="117" y="9"/>
                    </a:cubicBezTo>
                    <a:cubicBezTo>
                      <a:pt x="117" y="9"/>
                      <a:pt x="150" y="0"/>
                      <a:pt x="148" y="9"/>
                    </a:cubicBezTo>
                    <a:cubicBezTo>
                      <a:pt x="148" y="9"/>
                      <a:pt x="144" y="20"/>
                      <a:pt x="128" y="17"/>
                    </a:cubicBezTo>
                    <a:cubicBezTo>
                      <a:pt x="128" y="17"/>
                      <a:pt x="121" y="22"/>
                      <a:pt x="114" y="23"/>
                    </a:cubicBezTo>
                    <a:cubicBezTo>
                      <a:pt x="114" y="23"/>
                      <a:pt x="113" y="34"/>
                      <a:pt x="79" y="28"/>
                    </a:cubicBezTo>
                    <a:cubicBezTo>
                      <a:pt x="79" y="28"/>
                      <a:pt x="62" y="36"/>
                      <a:pt x="58" y="28"/>
                    </a:cubicBezTo>
                    <a:cubicBezTo>
                      <a:pt x="58" y="28"/>
                      <a:pt x="0" y="33"/>
                      <a:pt x="20" y="20"/>
                    </a:cubicBezTo>
                    <a:lnTo>
                      <a:pt x="46" y="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0" name="Freeform 589">
                <a:extLst>
                  <a:ext uri="{FF2B5EF4-FFF2-40B4-BE49-F238E27FC236}">
                    <a16:creationId xmlns:a16="http://schemas.microsoft.com/office/drawing/2014/main" id="{9EB6A2B4-161C-4E6E-A258-86926A066685}"/>
                  </a:ext>
                </a:extLst>
              </p:cNvPr>
              <p:cNvSpPr>
                <a:spLocks/>
              </p:cNvSpPr>
              <p:nvPr/>
            </p:nvSpPr>
            <p:spPr bwMode="auto">
              <a:xfrm>
                <a:off x="4458" y="1326"/>
                <a:ext cx="21" cy="7"/>
              </a:xfrm>
              <a:custGeom>
                <a:avLst/>
                <a:gdLst>
                  <a:gd name="T0" fmla="*/ 25 w 66"/>
                  <a:gd name="T1" fmla="*/ 10 h 19"/>
                  <a:gd name="T2" fmla="*/ 14 w 66"/>
                  <a:gd name="T3" fmla="*/ 4 h 19"/>
                  <a:gd name="T4" fmla="*/ 55 w 66"/>
                  <a:gd name="T5" fmla="*/ 9 h 19"/>
                  <a:gd name="T6" fmla="*/ 58 w 66"/>
                  <a:gd name="T7" fmla="*/ 19 h 19"/>
                  <a:gd name="T8" fmla="*/ 25 w 66"/>
                  <a:gd name="T9" fmla="*/ 10 h 19"/>
                </a:gdLst>
                <a:ahLst/>
                <a:cxnLst>
                  <a:cxn ang="0">
                    <a:pos x="T0" y="T1"/>
                  </a:cxn>
                  <a:cxn ang="0">
                    <a:pos x="T2" y="T3"/>
                  </a:cxn>
                  <a:cxn ang="0">
                    <a:pos x="T4" y="T5"/>
                  </a:cxn>
                  <a:cxn ang="0">
                    <a:pos x="T6" y="T7"/>
                  </a:cxn>
                  <a:cxn ang="0">
                    <a:pos x="T8" y="T9"/>
                  </a:cxn>
                </a:cxnLst>
                <a:rect l="0" t="0" r="r" b="b"/>
                <a:pathLst>
                  <a:path w="66" h="19">
                    <a:moveTo>
                      <a:pt x="25" y="10"/>
                    </a:moveTo>
                    <a:cubicBezTo>
                      <a:pt x="25" y="10"/>
                      <a:pt x="0" y="10"/>
                      <a:pt x="14" y="4"/>
                    </a:cubicBezTo>
                    <a:cubicBezTo>
                      <a:pt x="14" y="4"/>
                      <a:pt x="62" y="0"/>
                      <a:pt x="55" y="9"/>
                    </a:cubicBezTo>
                    <a:cubicBezTo>
                      <a:pt x="55" y="9"/>
                      <a:pt x="66" y="14"/>
                      <a:pt x="58" y="19"/>
                    </a:cubicBezTo>
                    <a:cubicBezTo>
                      <a:pt x="58" y="19"/>
                      <a:pt x="17" y="18"/>
                      <a:pt x="25"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1" name="Freeform 590">
                <a:extLst>
                  <a:ext uri="{FF2B5EF4-FFF2-40B4-BE49-F238E27FC236}">
                    <a16:creationId xmlns:a16="http://schemas.microsoft.com/office/drawing/2014/main" id="{6C73ABCD-F2CF-4D58-BB67-D6F242AFECD5}"/>
                  </a:ext>
                </a:extLst>
              </p:cNvPr>
              <p:cNvSpPr>
                <a:spLocks/>
              </p:cNvSpPr>
              <p:nvPr/>
            </p:nvSpPr>
            <p:spPr bwMode="auto">
              <a:xfrm>
                <a:off x="4186" y="1337"/>
                <a:ext cx="22" cy="5"/>
              </a:xfrm>
              <a:custGeom>
                <a:avLst/>
                <a:gdLst>
                  <a:gd name="T0" fmla="*/ 6 w 68"/>
                  <a:gd name="T1" fmla="*/ 12 h 15"/>
                  <a:gd name="T2" fmla="*/ 52 w 68"/>
                  <a:gd name="T3" fmla="*/ 5 h 15"/>
                  <a:gd name="T4" fmla="*/ 6 w 68"/>
                  <a:gd name="T5" fmla="*/ 12 h 15"/>
                </a:gdLst>
                <a:ahLst/>
                <a:cxnLst>
                  <a:cxn ang="0">
                    <a:pos x="T0" y="T1"/>
                  </a:cxn>
                  <a:cxn ang="0">
                    <a:pos x="T2" y="T3"/>
                  </a:cxn>
                  <a:cxn ang="0">
                    <a:pos x="T4" y="T5"/>
                  </a:cxn>
                </a:cxnLst>
                <a:rect l="0" t="0" r="r" b="b"/>
                <a:pathLst>
                  <a:path w="68" h="15">
                    <a:moveTo>
                      <a:pt x="6" y="12"/>
                    </a:moveTo>
                    <a:cubicBezTo>
                      <a:pt x="6" y="12"/>
                      <a:pt x="0" y="0"/>
                      <a:pt x="52" y="5"/>
                    </a:cubicBezTo>
                    <a:cubicBezTo>
                      <a:pt x="52" y="5"/>
                      <a:pt x="68" y="15"/>
                      <a:pt x="6"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2" name="Freeform 591">
                <a:extLst>
                  <a:ext uri="{FF2B5EF4-FFF2-40B4-BE49-F238E27FC236}">
                    <a16:creationId xmlns:a16="http://schemas.microsoft.com/office/drawing/2014/main" id="{1908732C-73D5-4966-A3F0-298018FAF34F}"/>
                  </a:ext>
                </a:extLst>
              </p:cNvPr>
              <p:cNvSpPr>
                <a:spLocks/>
              </p:cNvSpPr>
              <p:nvPr/>
            </p:nvSpPr>
            <p:spPr bwMode="auto">
              <a:xfrm>
                <a:off x="4173" y="1338"/>
                <a:ext cx="12" cy="6"/>
              </a:xfrm>
              <a:custGeom>
                <a:avLst/>
                <a:gdLst>
                  <a:gd name="T0" fmla="*/ 2 w 35"/>
                  <a:gd name="T1" fmla="*/ 13 h 16"/>
                  <a:gd name="T2" fmla="*/ 18 w 35"/>
                  <a:gd name="T3" fmla="*/ 8 h 16"/>
                  <a:gd name="T4" fmla="*/ 2 w 35"/>
                  <a:gd name="T5" fmla="*/ 13 h 16"/>
                </a:gdLst>
                <a:ahLst/>
                <a:cxnLst>
                  <a:cxn ang="0">
                    <a:pos x="T0" y="T1"/>
                  </a:cxn>
                  <a:cxn ang="0">
                    <a:pos x="T2" y="T3"/>
                  </a:cxn>
                  <a:cxn ang="0">
                    <a:pos x="T4" y="T5"/>
                  </a:cxn>
                </a:cxnLst>
                <a:rect l="0" t="0" r="r" b="b"/>
                <a:pathLst>
                  <a:path w="35" h="16">
                    <a:moveTo>
                      <a:pt x="2" y="13"/>
                    </a:moveTo>
                    <a:cubicBezTo>
                      <a:pt x="2" y="13"/>
                      <a:pt x="0" y="0"/>
                      <a:pt x="18" y="8"/>
                    </a:cubicBezTo>
                    <a:cubicBezTo>
                      <a:pt x="18" y="8"/>
                      <a:pt x="35" y="16"/>
                      <a:pt x="2"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3" name="Freeform 592">
                <a:extLst>
                  <a:ext uri="{FF2B5EF4-FFF2-40B4-BE49-F238E27FC236}">
                    <a16:creationId xmlns:a16="http://schemas.microsoft.com/office/drawing/2014/main" id="{410EC0AA-8923-481C-B893-EC40A73B8483}"/>
                  </a:ext>
                </a:extLst>
              </p:cNvPr>
              <p:cNvSpPr>
                <a:spLocks/>
              </p:cNvSpPr>
              <p:nvPr/>
            </p:nvSpPr>
            <p:spPr bwMode="auto">
              <a:xfrm>
                <a:off x="4080" y="1364"/>
                <a:ext cx="11" cy="8"/>
              </a:xfrm>
              <a:custGeom>
                <a:avLst/>
                <a:gdLst>
                  <a:gd name="T0" fmla="*/ 18 w 35"/>
                  <a:gd name="T1" fmla="*/ 12 h 25"/>
                  <a:gd name="T2" fmla="*/ 14 w 35"/>
                  <a:gd name="T3" fmla="*/ 5 h 25"/>
                  <a:gd name="T4" fmla="*/ 22 w 35"/>
                  <a:gd name="T5" fmla="*/ 7 h 25"/>
                  <a:gd name="T6" fmla="*/ 33 w 35"/>
                  <a:gd name="T7" fmla="*/ 12 h 25"/>
                  <a:gd name="T8" fmla="*/ 18 w 35"/>
                  <a:gd name="T9" fmla="*/ 12 h 25"/>
                </a:gdLst>
                <a:ahLst/>
                <a:cxnLst>
                  <a:cxn ang="0">
                    <a:pos x="T0" y="T1"/>
                  </a:cxn>
                  <a:cxn ang="0">
                    <a:pos x="T2" y="T3"/>
                  </a:cxn>
                  <a:cxn ang="0">
                    <a:pos x="T4" y="T5"/>
                  </a:cxn>
                  <a:cxn ang="0">
                    <a:pos x="T6" y="T7"/>
                  </a:cxn>
                  <a:cxn ang="0">
                    <a:pos x="T8" y="T9"/>
                  </a:cxn>
                </a:cxnLst>
                <a:rect l="0" t="0" r="r" b="b"/>
                <a:pathLst>
                  <a:path w="35" h="25">
                    <a:moveTo>
                      <a:pt x="18" y="12"/>
                    </a:moveTo>
                    <a:cubicBezTo>
                      <a:pt x="18" y="12"/>
                      <a:pt x="0" y="10"/>
                      <a:pt x="14" y="5"/>
                    </a:cubicBezTo>
                    <a:cubicBezTo>
                      <a:pt x="14" y="5"/>
                      <a:pt x="19" y="0"/>
                      <a:pt x="22" y="7"/>
                    </a:cubicBezTo>
                    <a:cubicBezTo>
                      <a:pt x="22" y="7"/>
                      <a:pt x="35" y="7"/>
                      <a:pt x="33" y="12"/>
                    </a:cubicBezTo>
                    <a:cubicBezTo>
                      <a:pt x="33" y="12"/>
                      <a:pt x="33" y="25"/>
                      <a:pt x="18"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4" name="Freeform 593">
                <a:extLst>
                  <a:ext uri="{FF2B5EF4-FFF2-40B4-BE49-F238E27FC236}">
                    <a16:creationId xmlns:a16="http://schemas.microsoft.com/office/drawing/2014/main" id="{91F15559-B538-4B73-B732-3A933C4F2BD1}"/>
                  </a:ext>
                </a:extLst>
              </p:cNvPr>
              <p:cNvSpPr>
                <a:spLocks noEditPoints="1"/>
              </p:cNvSpPr>
              <p:nvPr/>
            </p:nvSpPr>
            <p:spPr bwMode="auto">
              <a:xfrm>
                <a:off x="3931" y="1332"/>
                <a:ext cx="168" cy="28"/>
              </a:xfrm>
              <a:custGeom>
                <a:avLst/>
                <a:gdLst>
                  <a:gd name="T0" fmla="*/ 481 w 508"/>
                  <a:gd name="T1" fmla="*/ 26 h 83"/>
                  <a:gd name="T2" fmla="*/ 393 w 508"/>
                  <a:gd name="T3" fmla="*/ 20 h 83"/>
                  <a:gd name="T4" fmla="*/ 358 w 508"/>
                  <a:gd name="T5" fmla="*/ 17 h 83"/>
                  <a:gd name="T6" fmla="*/ 340 w 508"/>
                  <a:gd name="T7" fmla="*/ 17 h 83"/>
                  <a:gd name="T8" fmla="*/ 309 w 508"/>
                  <a:gd name="T9" fmla="*/ 24 h 83"/>
                  <a:gd name="T10" fmla="*/ 275 w 508"/>
                  <a:gd name="T11" fmla="*/ 17 h 83"/>
                  <a:gd name="T12" fmla="*/ 290 w 508"/>
                  <a:gd name="T13" fmla="*/ 10 h 83"/>
                  <a:gd name="T14" fmla="*/ 266 w 508"/>
                  <a:gd name="T15" fmla="*/ 7 h 83"/>
                  <a:gd name="T16" fmla="*/ 258 w 508"/>
                  <a:gd name="T17" fmla="*/ 10 h 83"/>
                  <a:gd name="T18" fmla="*/ 249 w 508"/>
                  <a:gd name="T19" fmla="*/ 5 h 83"/>
                  <a:gd name="T20" fmla="*/ 246 w 508"/>
                  <a:gd name="T21" fmla="*/ 18 h 83"/>
                  <a:gd name="T22" fmla="*/ 247 w 508"/>
                  <a:gd name="T23" fmla="*/ 37 h 83"/>
                  <a:gd name="T24" fmla="*/ 233 w 508"/>
                  <a:gd name="T25" fmla="*/ 37 h 83"/>
                  <a:gd name="T26" fmla="*/ 205 w 508"/>
                  <a:gd name="T27" fmla="*/ 26 h 83"/>
                  <a:gd name="T28" fmla="*/ 207 w 508"/>
                  <a:gd name="T29" fmla="*/ 23 h 83"/>
                  <a:gd name="T30" fmla="*/ 210 w 508"/>
                  <a:gd name="T31" fmla="*/ 17 h 83"/>
                  <a:gd name="T32" fmla="*/ 191 w 508"/>
                  <a:gd name="T33" fmla="*/ 21 h 83"/>
                  <a:gd name="T34" fmla="*/ 155 w 508"/>
                  <a:gd name="T35" fmla="*/ 20 h 83"/>
                  <a:gd name="T36" fmla="*/ 122 w 508"/>
                  <a:gd name="T37" fmla="*/ 12 h 83"/>
                  <a:gd name="T38" fmla="*/ 117 w 508"/>
                  <a:gd name="T39" fmla="*/ 11 h 83"/>
                  <a:gd name="T40" fmla="*/ 87 w 508"/>
                  <a:gd name="T41" fmla="*/ 10 h 83"/>
                  <a:gd name="T42" fmla="*/ 106 w 508"/>
                  <a:gd name="T43" fmla="*/ 15 h 83"/>
                  <a:gd name="T44" fmla="*/ 100 w 508"/>
                  <a:gd name="T45" fmla="*/ 21 h 83"/>
                  <a:gd name="T46" fmla="*/ 93 w 508"/>
                  <a:gd name="T47" fmla="*/ 24 h 83"/>
                  <a:gd name="T48" fmla="*/ 56 w 508"/>
                  <a:gd name="T49" fmla="*/ 26 h 83"/>
                  <a:gd name="T50" fmla="*/ 40 w 508"/>
                  <a:gd name="T51" fmla="*/ 25 h 83"/>
                  <a:gd name="T52" fmla="*/ 38 w 508"/>
                  <a:gd name="T53" fmla="*/ 10 h 83"/>
                  <a:gd name="T54" fmla="*/ 26 w 508"/>
                  <a:gd name="T55" fmla="*/ 20 h 83"/>
                  <a:gd name="T56" fmla="*/ 3 w 508"/>
                  <a:gd name="T57" fmla="*/ 25 h 83"/>
                  <a:gd name="T58" fmla="*/ 29 w 508"/>
                  <a:gd name="T59" fmla="*/ 29 h 83"/>
                  <a:gd name="T60" fmla="*/ 24 w 508"/>
                  <a:gd name="T61" fmla="*/ 36 h 83"/>
                  <a:gd name="T62" fmla="*/ 26 w 508"/>
                  <a:gd name="T63" fmla="*/ 43 h 83"/>
                  <a:gd name="T64" fmla="*/ 44 w 508"/>
                  <a:gd name="T65" fmla="*/ 48 h 83"/>
                  <a:gd name="T66" fmla="*/ 100 w 508"/>
                  <a:gd name="T67" fmla="*/ 49 h 83"/>
                  <a:gd name="T68" fmla="*/ 114 w 508"/>
                  <a:gd name="T69" fmla="*/ 63 h 83"/>
                  <a:gd name="T70" fmla="*/ 156 w 508"/>
                  <a:gd name="T71" fmla="*/ 64 h 83"/>
                  <a:gd name="T72" fmla="*/ 255 w 508"/>
                  <a:gd name="T73" fmla="*/ 68 h 83"/>
                  <a:gd name="T74" fmla="*/ 267 w 508"/>
                  <a:gd name="T75" fmla="*/ 77 h 83"/>
                  <a:gd name="T76" fmla="*/ 347 w 508"/>
                  <a:gd name="T77" fmla="*/ 75 h 83"/>
                  <a:gd name="T78" fmla="*/ 367 w 508"/>
                  <a:gd name="T79" fmla="*/ 69 h 83"/>
                  <a:gd name="T80" fmla="*/ 379 w 508"/>
                  <a:gd name="T81" fmla="*/ 69 h 83"/>
                  <a:gd name="T82" fmla="*/ 394 w 508"/>
                  <a:gd name="T83" fmla="*/ 69 h 83"/>
                  <a:gd name="T84" fmla="*/ 421 w 508"/>
                  <a:gd name="T85" fmla="*/ 66 h 83"/>
                  <a:gd name="T86" fmla="*/ 463 w 508"/>
                  <a:gd name="T87" fmla="*/ 49 h 83"/>
                  <a:gd name="T88" fmla="*/ 487 w 508"/>
                  <a:gd name="T89" fmla="*/ 42 h 83"/>
                  <a:gd name="T90" fmla="*/ 499 w 508"/>
                  <a:gd name="T91" fmla="*/ 32 h 83"/>
                  <a:gd name="T92" fmla="*/ 481 w 508"/>
                  <a:gd name="T93" fmla="*/ 26 h 83"/>
                  <a:gd name="T94" fmla="*/ 217 w 508"/>
                  <a:gd name="T95" fmla="*/ 51 h 83"/>
                  <a:gd name="T96" fmla="*/ 176 w 508"/>
                  <a:gd name="T97" fmla="*/ 59 h 83"/>
                  <a:gd name="T98" fmla="*/ 163 w 508"/>
                  <a:gd name="T99" fmla="*/ 55 h 83"/>
                  <a:gd name="T100" fmla="*/ 144 w 508"/>
                  <a:gd name="T101" fmla="*/ 55 h 83"/>
                  <a:gd name="T102" fmla="*/ 111 w 508"/>
                  <a:gd name="T103" fmla="*/ 50 h 83"/>
                  <a:gd name="T104" fmla="*/ 122 w 508"/>
                  <a:gd name="T105" fmla="*/ 42 h 83"/>
                  <a:gd name="T106" fmla="*/ 217 w 508"/>
                  <a:gd name="T107" fmla="*/ 51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08" h="83">
                    <a:moveTo>
                      <a:pt x="481" y="26"/>
                    </a:moveTo>
                    <a:cubicBezTo>
                      <a:pt x="477" y="17"/>
                      <a:pt x="393" y="20"/>
                      <a:pt x="393" y="20"/>
                    </a:cubicBezTo>
                    <a:cubicBezTo>
                      <a:pt x="391" y="12"/>
                      <a:pt x="358" y="17"/>
                      <a:pt x="358" y="17"/>
                    </a:cubicBezTo>
                    <a:cubicBezTo>
                      <a:pt x="346" y="5"/>
                      <a:pt x="340" y="17"/>
                      <a:pt x="340" y="17"/>
                    </a:cubicBezTo>
                    <a:cubicBezTo>
                      <a:pt x="324" y="17"/>
                      <a:pt x="309" y="24"/>
                      <a:pt x="309" y="24"/>
                    </a:cubicBezTo>
                    <a:cubicBezTo>
                      <a:pt x="268" y="32"/>
                      <a:pt x="275" y="17"/>
                      <a:pt x="275" y="17"/>
                    </a:cubicBezTo>
                    <a:cubicBezTo>
                      <a:pt x="308" y="17"/>
                      <a:pt x="290" y="10"/>
                      <a:pt x="290" y="10"/>
                    </a:cubicBezTo>
                    <a:cubicBezTo>
                      <a:pt x="290" y="5"/>
                      <a:pt x="266" y="7"/>
                      <a:pt x="266" y="7"/>
                    </a:cubicBezTo>
                    <a:cubicBezTo>
                      <a:pt x="266" y="15"/>
                      <a:pt x="258" y="10"/>
                      <a:pt x="258" y="10"/>
                    </a:cubicBezTo>
                    <a:cubicBezTo>
                      <a:pt x="260" y="5"/>
                      <a:pt x="249" y="5"/>
                      <a:pt x="249" y="5"/>
                    </a:cubicBezTo>
                    <a:cubicBezTo>
                      <a:pt x="238" y="6"/>
                      <a:pt x="246" y="18"/>
                      <a:pt x="246" y="18"/>
                    </a:cubicBezTo>
                    <a:cubicBezTo>
                      <a:pt x="247" y="37"/>
                      <a:pt x="247" y="37"/>
                      <a:pt x="247" y="37"/>
                    </a:cubicBezTo>
                    <a:cubicBezTo>
                      <a:pt x="233" y="37"/>
                      <a:pt x="233" y="37"/>
                      <a:pt x="233" y="37"/>
                    </a:cubicBezTo>
                    <a:cubicBezTo>
                      <a:pt x="229" y="25"/>
                      <a:pt x="205" y="26"/>
                      <a:pt x="205" y="26"/>
                    </a:cubicBezTo>
                    <a:cubicBezTo>
                      <a:pt x="207" y="23"/>
                      <a:pt x="207" y="23"/>
                      <a:pt x="207" y="23"/>
                    </a:cubicBezTo>
                    <a:cubicBezTo>
                      <a:pt x="212" y="23"/>
                      <a:pt x="210" y="17"/>
                      <a:pt x="210" y="17"/>
                    </a:cubicBezTo>
                    <a:cubicBezTo>
                      <a:pt x="202" y="12"/>
                      <a:pt x="191" y="21"/>
                      <a:pt x="191" y="21"/>
                    </a:cubicBezTo>
                    <a:cubicBezTo>
                      <a:pt x="155" y="20"/>
                      <a:pt x="155" y="20"/>
                      <a:pt x="155" y="20"/>
                    </a:cubicBezTo>
                    <a:cubicBezTo>
                      <a:pt x="139" y="9"/>
                      <a:pt x="122" y="12"/>
                      <a:pt x="122" y="12"/>
                    </a:cubicBezTo>
                    <a:cubicBezTo>
                      <a:pt x="117" y="11"/>
                      <a:pt x="117" y="11"/>
                      <a:pt x="117" y="11"/>
                    </a:cubicBezTo>
                    <a:cubicBezTo>
                      <a:pt x="83" y="0"/>
                      <a:pt x="87" y="10"/>
                      <a:pt x="87" y="10"/>
                    </a:cubicBezTo>
                    <a:cubicBezTo>
                      <a:pt x="108" y="13"/>
                      <a:pt x="106" y="15"/>
                      <a:pt x="106" y="15"/>
                    </a:cubicBezTo>
                    <a:cubicBezTo>
                      <a:pt x="102" y="15"/>
                      <a:pt x="100" y="21"/>
                      <a:pt x="100" y="21"/>
                    </a:cubicBezTo>
                    <a:cubicBezTo>
                      <a:pt x="93" y="24"/>
                      <a:pt x="93" y="24"/>
                      <a:pt x="93" y="24"/>
                    </a:cubicBezTo>
                    <a:cubicBezTo>
                      <a:pt x="91" y="28"/>
                      <a:pt x="56" y="26"/>
                      <a:pt x="56" y="26"/>
                    </a:cubicBezTo>
                    <a:cubicBezTo>
                      <a:pt x="52" y="16"/>
                      <a:pt x="40" y="25"/>
                      <a:pt x="40" y="25"/>
                    </a:cubicBezTo>
                    <a:cubicBezTo>
                      <a:pt x="42" y="11"/>
                      <a:pt x="38" y="10"/>
                      <a:pt x="38" y="10"/>
                    </a:cubicBezTo>
                    <a:cubicBezTo>
                      <a:pt x="7" y="9"/>
                      <a:pt x="26" y="20"/>
                      <a:pt x="26" y="20"/>
                    </a:cubicBezTo>
                    <a:cubicBezTo>
                      <a:pt x="0" y="20"/>
                      <a:pt x="3" y="25"/>
                      <a:pt x="3" y="25"/>
                    </a:cubicBezTo>
                    <a:cubicBezTo>
                      <a:pt x="3" y="29"/>
                      <a:pt x="29" y="29"/>
                      <a:pt x="29" y="29"/>
                    </a:cubicBezTo>
                    <a:cubicBezTo>
                      <a:pt x="69" y="39"/>
                      <a:pt x="24" y="36"/>
                      <a:pt x="24" y="36"/>
                    </a:cubicBezTo>
                    <a:cubicBezTo>
                      <a:pt x="8" y="39"/>
                      <a:pt x="26" y="43"/>
                      <a:pt x="26" y="43"/>
                    </a:cubicBezTo>
                    <a:cubicBezTo>
                      <a:pt x="29" y="47"/>
                      <a:pt x="44" y="48"/>
                      <a:pt x="44" y="48"/>
                    </a:cubicBezTo>
                    <a:cubicBezTo>
                      <a:pt x="52" y="54"/>
                      <a:pt x="100" y="49"/>
                      <a:pt x="100" y="49"/>
                    </a:cubicBezTo>
                    <a:cubicBezTo>
                      <a:pt x="97" y="57"/>
                      <a:pt x="114" y="63"/>
                      <a:pt x="114" y="63"/>
                    </a:cubicBezTo>
                    <a:cubicBezTo>
                      <a:pt x="119" y="68"/>
                      <a:pt x="156" y="64"/>
                      <a:pt x="156" y="64"/>
                    </a:cubicBezTo>
                    <a:cubicBezTo>
                      <a:pt x="169" y="76"/>
                      <a:pt x="255" y="68"/>
                      <a:pt x="255" y="68"/>
                    </a:cubicBezTo>
                    <a:cubicBezTo>
                      <a:pt x="256" y="74"/>
                      <a:pt x="267" y="77"/>
                      <a:pt x="267" y="77"/>
                    </a:cubicBezTo>
                    <a:cubicBezTo>
                      <a:pt x="301" y="83"/>
                      <a:pt x="347" y="75"/>
                      <a:pt x="347" y="75"/>
                    </a:cubicBezTo>
                    <a:cubicBezTo>
                      <a:pt x="354" y="75"/>
                      <a:pt x="367" y="69"/>
                      <a:pt x="367" y="69"/>
                    </a:cubicBezTo>
                    <a:cubicBezTo>
                      <a:pt x="379" y="69"/>
                      <a:pt x="379" y="69"/>
                      <a:pt x="379" y="69"/>
                    </a:cubicBezTo>
                    <a:cubicBezTo>
                      <a:pt x="383" y="81"/>
                      <a:pt x="394" y="69"/>
                      <a:pt x="394" y="69"/>
                    </a:cubicBezTo>
                    <a:cubicBezTo>
                      <a:pt x="409" y="71"/>
                      <a:pt x="421" y="66"/>
                      <a:pt x="421" y="66"/>
                    </a:cubicBezTo>
                    <a:cubicBezTo>
                      <a:pt x="441" y="54"/>
                      <a:pt x="463" y="49"/>
                      <a:pt x="463" y="49"/>
                    </a:cubicBezTo>
                    <a:cubicBezTo>
                      <a:pt x="484" y="48"/>
                      <a:pt x="487" y="42"/>
                      <a:pt x="487" y="42"/>
                    </a:cubicBezTo>
                    <a:cubicBezTo>
                      <a:pt x="504" y="40"/>
                      <a:pt x="499" y="32"/>
                      <a:pt x="499" y="32"/>
                    </a:cubicBezTo>
                    <a:cubicBezTo>
                      <a:pt x="508" y="24"/>
                      <a:pt x="481" y="26"/>
                      <a:pt x="481" y="26"/>
                    </a:cubicBezTo>
                    <a:close/>
                    <a:moveTo>
                      <a:pt x="217" y="51"/>
                    </a:moveTo>
                    <a:cubicBezTo>
                      <a:pt x="217" y="51"/>
                      <a:pt x="177" y="46"/>
                      <a:pt x="176" y="59"/>
                    </a:cubicBezTo>
                    <a:cubicBezTo>
                      <a:pt x="176" y="59"/>
                      <a:pt x="167" y="68"/>
                      <a:pt x="163" y="55"/>
                    </a:cubicBezTo>
                    <a:cubicBezTo>
                      <a:pt x="163" y="55"/>
                      <a:pt x="150" y="46"/>
                      <a:pt x="144" y="55"/>
                    </a:cubicBezTo>
                    <a:cubicBezTo>
                      <a:pt x="144" y="55"/>
                      <a:pt x="99" y="61"/>
                      <a:pt x="111" y="50"/>
                    </a:cubicBezTo>
                    <a:cubicBezTo>
                      <a:pt x="111" y="50"/>
                      <a:pt x="106" y="44"/>
                      <a:pt x="122" y="42"/>
                    </a:cubicBezTo>
                    <a:cubicBezTo>
                      <a:pt x="122" y="42"/>
                      <a:pt x="240" y="35"/>
                      <a:pt x="217" y="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5" name="Freeform 594">
                <a:extLst>
                  <a:ext uri="{FF2B5EF4-FFF2-40B4-BE49-F238E27FC236}">
                    <a16:creationId xmlns:a16="http://schemas.microsoft.com/office/drawing/2014/main" id="{8CD485A2-534F-4EA5-A6F5-10D9B56525D3}"/>
                  </a:ext>
                </a:extLst>
              </p:cNvPr>
              <p:cNvSpPr>
                <a:spLocks/>
              </p:cNvSpPr>
              <p:nvPr/>
            </p:nvSpPr>
            <p:spPr bwMode="auto">
              <a:xfrm>
                <a:off x="3798" y="1363"/>
                <a:ext cx="32" cy="14"/>
              </a:xfrm>
              <a:custGeom>
                <a:avLst/>
                <a:gdLst>
                  <a:gd name="T0" fmla="*/ 9 w 96"/>
                  <a:gd name="T1" fmla="*/ 8 h 42"/>
                  <a:gd name="T2" fmla="*/ 26 w 96"/>
                  <a:gd name="T3" fmla="*/ 3 h 42"/>
                  <a:gd name="T4" fmla="*/ 68 w 96"/>
                  <a:gd name="T5" fmla="*/ 23 h 42"/>
                  <a:gd name="T6" fmla="*/ 90 w 96"/>
                  <a:gd name="T7" fmla="*/ 42 h 42"/>
                  <a:gd name="T8" fmla="*/ 53 w 96"/>
                  <a:gd name="T9" fmla="*/ 31 h 42"/>
                  <a:gd name="T10" fmla="*/ 9 w 96"/>
                  <a:gd name="T11" fmla="*/ 8 h 42"/>
                </a:gdLst>
                <a:ahLst/>
                <a:cxnLst>
                  <a:cxn ang="0">
                    <a:pos x="T0" y="T1"/>
                  </a:cxn>
                  <a:cxn ang="0">
                    <a:pos x="T2" y="T3"/>
                  </a:cxn>
                  <a:cxn ang="0">
                    <a:pos x="T4" y="T5"/>
                  </a:cxn>
                  <a:cxn ang="0">
                    <a:pos x="T6" y="T7"/>
                  </a:cxn>
                  <a:cxn ang="0">
                    <a:pos x="T8" y="T9"/>
                  </a:cxn>
                  <a:cxn ang="0">
                    <a:pos x="T10" y="T11"/>
                  </a:cxn>
                </a:cxnLst>
                <a:rect l="0" t="0" r="r" b="b"/>
                <a:pathLst>
                  <a:path w="96" h="42">
                    <a:moveTo>
                      <a:pt x="9" y="8"/>
                    </a:moveTo>
                    <a:cubicBezTo>
                      <a:pt x="9" y="8"/>
                      <a:pt x="0" y="0"/>
                      <a:pt x="26" y="3"/>
                    </a:cubicBezTo>
                    <a:cubicBezTo>
                      <a:pt x="26" y="3"/>
                      <a:pt x="51" y="22"/>
                      <a:pt x="68" y="23"/>
                    </a:cubicBezTo>
                    <a:cubicBezTo>
                      <a:pt x="86" y="24"/>
                      <a:pt x="96" y="36"/>
                      <a:pt x="90" y="42"/>
                    </a:cubicBezTo>
                    <a:cubicBezTo>
                      <a:pt x="90" y="42"/>
                      <a:pt x="82" y="42"/>
                      <a:pt x="53" y="31"/>
                    </a:cubicBezTo>
                    <a:cubicBezTo>
                      <a:pt x="53" y="31"/>
                      <a:pt x="22" y="22"/>
                      <a:pt x="9"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6" name="Freeform 595">
                <a:extLst>
                  <a:ext uri="{FF2B5EF4-FFF2-40B4-BE49-F238E27FC236}">
                    <a16:creationId xmlns:a16="http://schemas.microsoft.com/office/drawing/2014/main" id="{278826A1-DF9C-44D2-BC57-6980497D1DDE}"/>
                  </a:ext>
                </a:extLst>
              </p:cNvPr>
              <p:cNvSpPr>
                <a:spLocks/>
              </p:cNvSpPr>
              <p:nvPr/>
            </p:nvSpPr>
            <p:spPr bwMode="auto">
              <a:xfrm>
                <a:off x="3943" y="1443"/>
                <a:ext cx="13" cy="9"/>
              </a:xfrm>
              <a:custGeom>
                <a:avLst/>
                <a:gdLst>
                  <a:gd name="T0" fmla="*/ 17 w 40"/>
                  <a:gd name="T1" fmla="*/ 14 h 27"/>
                  <a:gd name="T2" fmla="*/ 35 w 40"/>
                  <a:gd name="T3" fmla="*/ 4 h 27"/>
                  <a:gd name="T4" fmla="*/ 17 w 40"/>
                  <a:gd name="T5" fmla="*/ 14 h 27"/>
                </a:gdLst>
                <a:ahLst/>
                <a:cxnLst>
                  <a:cxn ang="0">
                    <a:pos x="T0" y="T1"/>
                  </a:cxn>
                  <a:cxn ang="0">
                    <a:pos x="T2" y="T3"/>
                  </a:cxn>
                  <a:cxn ang="0">
                    <a:pos x="T4" y="T5"/>
                  </a:cxn>
                </a:cxnLst>
                <a:rect l="0" t="0" r="r" b="b"/>
                <a:pathLst>
                  <a:path w="40" h="27">
                    <a:moveTo>
                      <a:pt x="17" y="14"/>
                    </a:moveTo>
                    <a:cubicBezTo>
                      <a:pt x="17" y="14"/>
                      <a:pt x="0" y="0"/>
                      <a:pt x="35" y="4"/>
                    </a:cubicBezTo>
                    <a:cubicBezTo>
                      <a:pt x="35" y="4"/>
                      <a:pt x="40" y="27"/>
                      <a:pt x="17"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7" name="Freeform 596">
                <a:extLst>
                  <a:ext uri="{FF2B5EF4-FFF2-40B4-BE49-F238E27FC236}">
                    <a16:creationId xmlns:a16="http://schemas.microsoft.com/office/drawing/2014/main" id="{050083E1-D184-4456-91D6-31D0E2FE4A3E}"/>
                  </a:ext>
                </a:extLst>
              </p:cNvPr>
              <p:cNvSpPr>
                <a:spLocks/>
              </p:cNvSpPr>
              <p:nvPr/>
            </p:nvSpPr>
            <p:spPr bwMode="auto">
              <a:xfrm>
                <a:off x="3962" y="1524"/>
                <a:ext cx="11" cy="8"/>
              </a:xfrm>
              <a:custGeom>
                <a:avLst/>
                <a:gdLst>
                  <a:gd name="T0" fmla="*/ 4 w 33"/>
                  <a:gd name="T1" fmla="*/ 14 h 23"/>
                  <a:gd name="T2" fmla="*/ 18 w 33"/>
                  <a:gd name="T3" fmla="*/ 3 h 23"/>
                  <a:gd name="T4" fmla="*/ 20 w 33"/>
                  <a:gd name="T5" fmla="*/ 6 h 23"/>
                  <a:gd name="T6" fmla="*/ 4 w 33"/>
                  <a:gd name="T7" fmla="*/ 14 h 23"/>
                </a:gdLst>
                <a:ahLst/>
                <a:cxnLst>
                  <a:cxn ang="0">
                    <a:pos x="T0" y="T1"/>
                  </a:cxn>
                  <a:cxn ang="0">
                    <a:pos x="T2" y="T3"/>
                  </a:cxn>
                  <a:cxn ang="0">
                    <a:pos x="T4" y="T5"/>
                  </a:cxn>
                  <a:cxn ang="0">
                    <a:pos x="T6" y="T7"/>
                  </a:cxn>
                </a:cxnLst>
                <a:rect l="0" t="0" r="r" b="b"/>
                <a:pathLst>
                  <a:path w="33" h="23">
                    <a:moveTo>
                      <a:pt x="4" y="14"/>
                    </a:moveTo>
                    <a:cubicBezTo>
                      <a:pt x="4" y="14"/>
                      <a:pt x="0" y="0"/>
                      <a:pt x="18" y="3"/>
                    </a:cubicBezTo>
                    <a:cubicBezTo>
                      <a:pt x="20" y="6"/>
                      <a:pt x="20" y="6"/>
                      <a:pt x="20" y="6"/>
                    </a:cubicBezTo>
                    <a:cubicBezTo>
                      <a:pt x="20" y="6"/>
                      <a:pt x="33" y="23"/>
                      <a:pt x="4"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8" name="Freeform 597">
                <a:extLst>
                  <a:ext uri="{FF2B5EF4-FFF2-40B4-BE49-F238E27FC236}">
                    <a16:creationId xmlns:a16="http://schemas.microsoft.com/office/drawing/2014/main" id="{1A8A12FD-CF11-42D1-BDAE-DB724311C213}"/>
                  </a:ext>
                </a:extLst>
              </p:cNvPr>
              <p:cNvSpPr>
                <a:spLocks/>
              </p:cNvSpPr>
              <p:nvPr/>
            </p:nvSpPr>
            <p:spPr bwMode="auto">
              <a:xfrm>
                <a:off x="4038" y="1508"/>
                <a:ext cx="4" cy="6"/>
              </a:xfrm>
              <a:custGeom>
                <a:avLst/>
                <a:gdLst>
                  <a:gd name="T0" fmla="*/ 3 w 11"/>
                  <a:gd name="T1" fmla="*/ 11 h 16"/>
                  <a:gd name="T2" fmla="*/ 11 w 11"/>
                  <a:gd name="T3" fmla="*/ 5 h 16"/>
                  <a:gd name="T4" fmla="*/ 3 w 11"/>
                  <a:gd name="T5" fmla="*/ 11 h 16"/>
                </a:gdLst>
                <a:ahLst/>
                <a:cxnLst>
                  <a:cxn ang="0">
                    <a:pos x="T0" y="T1"/>
                  </a:cxn>
                  <a:cxn ang="0">
                    <a:pos x="T2" y="T3"/>
                  </a:cxn>
                  <a:cxn ang="0">
                    <a:pos x="T4" y="T5"/>
                  </a:cxn>
                </a:cxnLst>
                <a:rect l="0" t="0" r="r" b="b"/>
                <a:pathLst>
                  <a:path w="11" h="16">
                    <a:moveTo>
                      <a:pt x="3" y="11"/>
                    </a:moveTo>
                    <a:cubicBezTo>
                      <a:pt x="3" y="11"/>
                      <a:pt x="0" y="0"/>
                      <a:pt x="11" y="5"/>
                    </a:cubicBezTo>
                    <a:cubicBezTo>
                      <a:pt x="11" y="5"/>
                      <a:pt x="11" y="16"/>
                      <a:pt x="3"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9" name="Freeform 598">
                <a:extLst>
                  <a:ext uri="{FF2B5EF4-FFF2-40B4-BE49-F238E27FC236}">
                    <a16:creationId xmlns:a16="http://schemas.microsoft.com/office/drawing/2014/main" id="{DAF7B56E-AA2A-47EE-8FCE-53B8EF0C4CB5}"/>
                  </a:ext>
                </a:extLst>
              </p:cNvPr>
              <p:cNvSpPr>
                <a:spLocks/>
              </p:cNvSpPr>
              <p:nvPr/>
            </p:nvSpPr>
            <p:spPr bwMode="auto">
              <a:xfrm>
                <a:off x="4044" y="1512"/>
                <a:ext cx="5" cy="4"/>
              </a:xfrm>
              <a:custGeom>
                <a:avLst/>
                <a:gdLst>
                  <a:gd name="T0" fmla="*/ 1 w 15"/>
                  <a:gd name="T1" fmla="*/ 7 h 11"/>
                  <a:gd name="T2" fmla="*/ 10 w 15"/>
                  <a:gd name="T3" fmla="*/ 2 h 11"/>
                  <a:gd name="T4" fmla="*/ 1 w 15"/>
                  <a:gd name="T5" fmla="*/ 7 h 11"/>
                </a:gdLst>
                <a:ahLst/>
                <a:cxnLst>
                  <a:cxn ang="0">
                    <a:pos x="T0" y="T1"/>
                  </a:cxn>
                  <a:cxn ang="0">
                    <a:pos x="T2" y="T3"/>
                  </a:cxn>
                  <a:cxn ang="0">
                    <a:pos x="T4" y="T5"/>
                  </a:cxn>
                </a:cxnLst>
                <a:rect l="0" t="0" r="r" b="b"/>
                <a:pathLst>
                  <a:path w="15" h="11">
                    <a:moveTo>
                      <a:pt x="1" y="7"/>
                    </a:moveTo>
                    <a:cubicBezTo>
                      <a:pt x="1" y="7"/>
                      <a:pt x="0" y="0"/>
                      <a:pt x="10" y="2"/>
                    </a:cubicBezTo>
                    <a:cubicBezTo>
                      <a:pt x="10" y="2"/>
                      <a:pt x="15" y="11"/>
                      <a:pt x="1"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0" name="Freeform 599">
                <a:extLst>
                  <a:ext uri="{FF2B5EF4-FFF2-40B4-BE49-F238E27FC236}">
                    <a16:creationId xmlns:a16="http://schemas.microsoft.com/office/drawing/2014/main" id="{B4926BF1-3F96-41C8-A3D6-6297F4CB597E}"/>
                  </a:ext>
                </a:extLst>
              </p:cNvPr>
              <p:cNvSpPr>
                <a:spLocks/>
              </p:cNvSpPr>
              <p:nvPr/>
            </p:nvSpPr>
            <p:spPr bwMode="auto">
              <a:xfrm>
                <a:off x="3842" y="1563"/>
                <a:ext cx="5" cy="8"/>
              </a:xfrm>
              <a:custGeom>
                <a:avLst/>
                <a:gdLst>
                  <a:gd name="T0" fmla="*/ 3 w 15"/>
                  <a:gd name="T1" fmla="*/ 16 h 24"/>
                  <a:gd name="T2" fmla="*/ 8 w 15"/>
                  <a:gd name="T3" fmla="*/ 9 h 24"/>
                  <a:gd name="T4" fmla="*/ 14 w 15"/>
                  <a:gd name="T5" fmla="*/ 17 h 24"/>
                  <a:gd name="T6" fmla="*/ 3 w 15"/>
                  <a:gd name="T7" fmla="*/ 16 h 24"/>
                </a:gdLst>
                <a:ahLst/>
                <a:cxnLst>
                  <a:cxn ang="0">
                    <a:pos x="T0" y="T1"/>
                  </a:cxn>
                  <a:cxn ang="0">
                    <a:pos x="T2" y="T3"/>
                  </a:cxn>
                  <a:cxn ang="0">
                    <a:pos x="T4" y="T5"/>
                  </a:cxn>
                  <a:cxn ang="0">
                    <a:pos x="T6" y="T7"/>
                  </a:cxn>
                </a:cxnLst>
                <a:rect l="0" t="0" r="r" b="b"/>
                <a:pathLst>
                  <a:path w="15" h="24">
                    <a:moveTo>
                      <a:pt x="3" y="16"/>
                    </a:moveTo>
                    <a:cubicBezTo>
                      <a:pt x="3" y="16"/>
                      <a:pt x="0" y="10"/>
                      <a:pt x="8" y="9"/>
                    </a:cubicBezTo>
                    <a:cubicBezTo>
                      <a:pt x="8" y="9"/>
                      <a:pt x="15" y="0"/>
                      <a:pt x="14" y="17"/>
                    </a:cubicBezTo>
                    <a:cubicBezTo>
                      <a:pt x="14" y="17"/>
                      <a:pt x="1" y="24"/>
                      <a:pt x="3"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1" name="Freeform 600">
                <a:extLst>
                  <a:ext uri="{FF2B5EF4-FFF2-40B4-BE49-F238E27FC236}">
                    <a16:creationId xmlns:a16="http://schemas.microsoft.com/office/drawing/2014/main" id="{02E22B60-5423-4EB4-AD1F-591C616A20ED}"/>
                  </a:ext>
                </a:extLst>
              </p:cNvPr>
              <p:cNvSpPr>
                <a:spLocks/>
              </p:cNvSpPr>
              <p:nvPr/>
            </p:nvSpPr>
            <p:spPr bwMode="auto">
              <a:xfrm>
                <a:off x="3846" y="1563"/>
                <a:ext cx="7" cy="4"/>
              </a:xfrm>
              <a:custGeom>
                <a:avLst/>
                <a:gdLst>
                  <a:gd name="T0" fmla="*/ 5 w 19"/>
                  <a:gd name="T1" fmla="*/ 12 h 13"/>
                  <a:gd name="T2" fmla="*/ 14 w 19"/>
                  <a:gd name="T3" fmla="*/ 3 h 13"/>
                  <a:gd name="T4" fmla="*/ 10 w 19"/>
                  <a:gd name="T5" fmla="*/ 13 h 13"/>
                  <a:gd name="T6" fmla="*/ 5 w 19"/>
                  <a:gd name="T7" fmla="*/ 12 h 13"/>
                </a:gdLst>
                <a:ahLst/>
                <a:cxnLst>
                  <a:cxn ang="0">
                    <a:pos x="T0" y="T1"/>
                  </a:cxn>
                  <a:cxn ang="0">
                    <a:pos x="T2" y="T3"/>
                  </a:cxn>
                  <a:cxn ang="0">
                    <a:pos x="T4" y="T5"/>
                  </a:cxn>
                  <a:cxn ang="0">
                    <a:pos x="T6" y="T7"/>
                  </a:cxn>
                </a:cxnLst>
                <a:rect l="0" t="0" r="r" b="b"/>
                <a:pathLst>
                  <a:path w="19" h="13">
                    <a:moveTo>
                      <a:pt x="5" y="12"/>
                    </a:moveTo>
                    <a:cubicBezTo>
                      <a:pt x="5" y="12"/>
                      <a:pt x="0" y="0"/>
                      <a:pt x="14" y="3"/>
                    </a:cubicBezTo>
                    <a:cubicBezTo>
                      <a:pt x="14" y="3"/>
                      <a:pt x="19" y="12"/>
                      <a:pt x="10" y="13"/>
                    </a:cubicBezTo>
                    <a:lnTo>
                      <a:pt x="5"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2" name="Freeform 601">
                <a:extLst>
                  <a:ext uri="{FF2B5EF4-FFF2-40B4-BE49-F238E27FC236}">
                    <a16:creationId xmlns:a16="http://schemas.microsoft.com/office/drawing/2014/main" id="{34139CB9-7A23-4D71-92B8-4A82E16DFA12}"/>
                  </a:ext>
                </a:extLst>
              </p:cNvPr>
              <p:cNvSpPr>
                <a:spLocks/>
              </p:cNvSpPr>
              <p:nvPr/>
            </p:nvSpPr>
            <p:spPr bwMode="auto">
              <a:xfrm>
                <a:off x="3852" y="1560"/>
                <a:ext cx="9" cy="6"/>
              </a:xfrm>
              <a:custGeom>
                <a:avLst/>
                <a:gdLst>
                  <a:gd name="T0" fmla="*/ 9 w 28"/>
                  <a:gd name="T1" fmla="*/ 14 h 18"/>
                  <a:gd name="T2" fmla="*/ 11 w 28"/>
                  <a:gd name="T3" fmla="*/ 2 h 18"/>
                  <a:gd name="T4" fmla="*/ 23 w 28"/>
                  <a:gd name="T5" fmla="*/ 7 h 18"/>
                  <a:gd name="T6" fmla="*/ 18 w 28"/>
                  <a:gd name="T7" fmla="*/ 14 h 18"/>
                  <a:gd name="T8" fmla="*/ 9 w 28"/>
                  <a:gd name="T9" fmla="*/ 14 h 18"/>
                </a:gdLst>
                <a:ahLst/>
                <a:cxnLst>
                  <a:cxn ang="0">
                    <a:pos x="T0" y="T1"/>
                  </a:cxn>
                  <a:cxn ang="0">
                    <a:pos x="T2" y="T3"/>
                  </a:cxn>
                  <a:cxn ang="0">
                    <a:pos x="T4" y="T5"/>
                  </a:cxn>
                  <a:cxn ang="0">
                    <a:pos x="T6" y="T7"/>
                  </a:cxn>
                  <a:cxn ang="0">
                    <a:pos x="T8" y="T9"/>
                  </a:cxn>
                </a:cxnLst>
                <a:rect l="0" t="0" r="r" b="b"/>
                <a:pathLst>
                  <a:path w="28" h="18">
                    <a:moveTo>
                      <a:pt x="9" y="14"/>
                    </a:moveTo>
                    <a:cubicBezTo>
                      <a:pt x="9" y="14"/>
                      <a:pt x="0" y="5"/>
                      <a:pt x="11" y="2"/>
                    </a:cubicBezTo>
                    <a:cubicBezTo>
                      <a:pt x="11" y="2"/>
                      <a:pt x="28" y="0"/>
                      <a:pt x="23" y="7"/>
                    </a:cubicBezTo>
                    <a:cubicBezTo>
                      <a:pt x="23" y="7"/>
                      <a:pt x="25" y="14"/>
                      <a:pt x="18" y="14"/>
                    </a:cubicBezTo>
                    <a:cubicBezTo>
                      <a:pt x="18" y="14"/>
                      <a:pt x="12" y="18"/>
                      <a:pt x="9"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3" name="Freeform 602">
                <a:extLst>
                  <a:ext uri="{FF2B5EF4-FFF2-40B4-BE49-F238E27FC236}">
                    <a16:creationId xmlns:a16="http://schemas.microsoft.com/office/drawing/2014/main" id="{13651153-1AA3-4823-AAAB-986AFE6B3C17}"/>
                  </a:ext>
                </a:extLst>
              </p:cNvPr>
              <p:cNvSpPr>
                <a:spLocks/>
              </p:cNvSpPr>
              <p:nvPr/>
            </p:nvSpPr>
            <p:spPr bwMode="auto">
              <a:xfrm>
                <a:off x="3865" y="1556"/>
                <a:ext cx="19" cy="9"/>
              </a:xfrm>
              <a:custGeom>
                <a:avLst/>
                <a:gdLst>
                  <a:gd name="T0" fmla="*/ 10 w 57"/>
                  <a:gd name="T1" fmla="*/ 22 h 27"/>
                  <a:gd name="T2" fmla="*/ 19 w 57"/>
                  <a:gd name="T3" fmla="*/ 13 h 27"/>
                  <a:gd name="T4" fmla="*/ 29 w 57"/>
                  <a:gd name="T5" fmla="*/ 9 h 27"/>
                  <a:gd name="T6" fmla="*/ 36 w 57"/>
                  <a:gd name="T7" fmla="*/ 10 h 27"/>
                  <a:gd name="T8" fmla="*/ 52 w 57"/>
                  <a:gd name="T9" fmla="*/ 5 h 27"/>
                  <a:gd name="T10" fmla="*/ 50 w 57"/>
                  <a:gd name="T11" fmla="*/ 16 h 27"/>
                  <a:gd name="T12" fmla="*/ 39 w 57"/>
                  <a:gd name="T13" fmla="*/ 17 h 27"/>
                  <a:gd name="T14" fmla="*/ 19 w 57"/>
                  <a:gd name="T15" fmla="*/ 22 h 27"/>
                  <a:gd name="T16" fmla="*/ 10 w 57"/>
                  <a:gd name="T17" fmla="*/ 22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27">
                    <a:moveTo>
                      <a:pt x="10" y="22"/>
                    </a:moveTo>
                    <a:cubicBezTo>
                      <a:pt x="10" y="22"/>
                      <a:pt x="0" y="11"/>
                      <a:pt x="19" y="13"/>
                    </a:cubicBezTo>
                    <a:cubicBezTo>
                      <a:pt x="19" y="13"/>
                      <a:pt x="16" y="8"/>
                      <a:pt x="29" y="9"/>
                    </a:cubicBezTo>
                    <a:cubicBezTo>
                      <a:pt x="29" y="9"/>
                      <a:pt x="31" y="0"/>
                      <a:pt x="36" y="10"/>
                    </a:cubicBezTo>
                    <a:cubicBezTo>
                      <a:pt x="36" y="10"/>
                      <a:pt x="33" y="1"/>
                      <a:pt x="52" y="5"/>
                    </a:cubicBezTo>
                    <a:cubicBezTo>
                      <a:pt x="52" y="5"/>
                      <a:pt x="57" y="15"/>
                      <a:pt x="50" y="16"/>
                    </a:cubicBezTo>
                    <a:cubicBezTo>
                      <a:pt x="50" y="16"/>
                      <a:pt x="40" y="12"/>
                      <a:pt x="39" y="17"/>
                    </a:cubicBezTo>
                    <a:cubicBezTo>
                      <a:pt x="39" y="17"/>
                      <a:pt x="40" y="20"/>
                      <a:pt x="19" y="22"/>
                    </a:cubicBezTo>
                    <a:cubicBezTo>
                      <a:pt x="19" y="22"/>
                      <a:pt x="15" y="27"/>
                      <a:pt x="10"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4" name="Freeform 603">
                <a:extLst>
                  <a:ext uri="{FF2B5EF4-FFF2-40B4-BE49-F238E27FC236}">
                    <a16:creationId xmlns:a16="http://schemas.microsoft.com/office/drawing/2014/main" id="{804E0B90-AAFD-4A9A-A617-CE811F50DE9C}"/>
                  </a:ext>
                </a:extLst>
              </p:cNvPr>
              <p:cNvSpPr>
                <a:spLocks/>
              </p:cNvSpPr>
              <p:nvPr/>
            </p:nvSpPr>
            <p:spPr bwMode="auto">
              <a:xfrm>
                <a:off x="3868" y="1546"/>
                <a:ext cx="19" cy="11"/>
              </a:xfrm>
              <a:custGeom>
                <a:avLst/>
                <a:gdLst>
                  <a:gd name="T0" fmla="*/ 32 w 56"/>
                  <a:gd name="T1" fmla="*/ 16 h 33"/>
                  <a:gd name="T2" fmla="*/ 48 w 56"/>
                  <a:gd name="T3" fmla="*/ 13 h 33"/>
                  <a:gd name="T4" fmla="*/ 49 w 56"/>
                  <a:gd name="T5" fmla="*/ 25 h 33"/>
                  <a:gd name="T6" fmla="*/ 35 w 56"/>
                  <a:gd name="T7" fmla="*/ 27 h 33"/>
                  <a:gd name="T8" fmla="*/ 15 w 56"/>
                  <a:gd name="T9" fmla="*/ 19 h 33"/>
                  <a:gd name="T10" fmla="*/ 32 w 56"/>
                  <a:gd name="T11" fmla="*/ 16 h 33"/>
                </a:gdLst>
                <a:ahLst/>
                <a:cxnLst>
                  <a:cxn ang="0">
                    <a:pos x="T0" y="T1"/>
                  </a:cxn>
                  <a:cxn ang="0">
                    <a:pos x="T2" y="T3"/>
                  </a:cxn>
                  <a:cxn ang="0">
                    <a:pos x="T4" y="T5"/>
                  </a:cxn>
                  <a:cxn ang="0">
                    <a:pos x="T6" y="T7"/>
                  </a:cxn>
                  <a:cxn ang="0">
                    <a:pos x="T8" y="T9"/>
                  </a:cxn>
                  <a:cxn ang="0">
                    <a:pos x="T10" y="T11"/>
                  </a:cxn>
                </a:cxnLst>
                <a:rect l="0" t="0" r="r" b="b"/>
                <a:pathLst>
                  <a:path w="56" h="33">
                    <a:moveTo>
                      <a:pt x="32" y="16"/>
                    </a:moveTo>
                    <a:cubicBezTo>
                      <a:pt x="32" y="16"/>
                      <a:pt x="42" y="0"/>
                      <a:pt x="48" y="13"/>
                    </a:cubicBezTo>
                    <a:cubicBezTo>
                      <a:pt x="48" y="13"/>
                      <a:pt x="56" y="19"/>
                      <a:pt x="49" y="25"/>
                    </a:cubicBezTo>
                    <a:cubicBezTo>
                      <a:pt x="49" y="25"/>
                      <a:pt x="44" y="33"/>
                      <a:pt x="35" y="27"/>
                    </a:cubicBezTo>
                    <a:cubicBezTo>
                      <a:pt x="35" y="27"/>
                      <a:pt x="0" y="25"/>
                      <a:pt x="15" y="19"/>
                    </a:cubicBezTo>
                    <a:cubicBezTo>
                      <a:pt x="15" y="19"/>
                      <a:pt x="16" y="13"/>
                      <a:pt x="32"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5" name="Freeform 604">
                <a:extLst>
                  <a:ext uri="{FF2B5EF4-FFF2-40B4-BE49-F238E27FC236}">
                    <a16:creationId xmlns:a16="http://schemas.microsoft.com/office/drawing/2014/main" id="{7D35FC64-428C-4C65-B7A6-3443CF330FEE}"/>
                  </a:ext>
                </a:extLst>
              </p:cNvPr>
              <p:cNvSpPr>
                <a:spLocks/>
              </p:cNvSpPr>
              <p:nvPr/>
            </p:nvSpPr>
            <p:spPr bwMode="auto">
              <a:xfrm>
                <a:off x="3822" y="1608"/>
                <a:ext cx="5" cy="4"/>
              </a:xfrm>
              <a:custGeom>
                <a:avLst/>
                <a:gdLst>
                  <a:gd name="T0" fmla="*/ 3 w 16"/>
                  <a:gd name="T1" fmla="*/ 7 h 11"/>
                  <a:gd name="T2" fmla="*/ 12 w 16"/>
                  <a:gd name="T3" fmla="*/ 4 h 11"/>
                  <a:gd name="T4" fmla="*/ 10 w 16"/>
                  <a:gd name="T5" fmla="*/ 11 h 11"/>
                  <a:gd name="T6" fmla="*/ 3 w 16"/>
                  <a:gd name="T7" fmla="*/ 7 h 11"/>
                </a:gdLst>
                <a:ahLst/>
                <a:cxnLst>
                  <a:cxn ang="0">
                    <a:pos x="T0" y="T1"/>
                  </a:cxn>
                  <a:cxn ang="0">
                    <a:pos x="T2" y="T3"/>
                  </a:cxn>
                  <a:cxn ang="0">
                    <a:pos x="T4" y="T5"/>
                  </a:cxn>
                  <a:cxn ang="0">
                    <a:pos x="T6" y="T7"/>
                  </a:cxn>
                </a:cxnLst>
                <a:rect l="0" t="0" r="r" b="b"/>
                <a:pathLst>
                  <a:path w="16" h="11">
                    <a:moveTo>
                      <a:pt x="3" y="7"/>
                    </a:moveTo>
                    <a:cubicBezTo>
                      <a:pt x="3" y="7"/>
                      <a:pt x="4" y="0"/>
                      <a:pt x="12" y="4"/>
                    </a:cubicBezTo>
                    <a:cubicBezTo>
                      <a:pt x="12" y="4"/>
                      <a:pt x="16" y="11"/>
                      <a:pt x="10" y="11"/>
                    </a:cubicBezTo>
                    <a:cubicBezTo>
                      <a:pt x="10" y="11"/>
                      <a:pt x="0" y="10"/>
                      <a:pt x="3"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6" name="Freeform 605">
                <a:extLst>
                  <a:ext uri="{FF2B5EF4-FFF2-40B4-BE49-F238E27FC236}">
                    <a16:creationId xmlns:a16="http://schemas.microsoft.com/office/drawing/2014/main" id="{2DA8078A-1669-42F0-9D33-D8BAAF145DA9}"/>
                  </a:ext>
                </a:extLst>
              </p:cNvPr>
              <p:cNvSpPr>
                <a:spLocks/>
              </p:cNvSpPr>
              <p:nvPr/>
            </p:nvSpPr>
            <p:spPr bwMode="auto">
              <a:xfrm>
                <a:off x="3808" y="1621"/>
                <a:ext cx="5" cy="6"/>
              </a:xfrm>
              <a:custGeom>
                <a:avLst/>
                <a:gdLst>
                  <a:gd name="T0" fmla="*/ 6 w 14"/>
                  <a:gd name="T1" fmla="*/ 17 h 19"/>
                  <a:gd name="T2" fmla="*/ 13 w 14"/>
                  <a:gd name="T3" fmla="*/ 6 h 19"/>
                  <a:gd name="T4" fmla="*/ 6 w 14"/>
                  <a:gd name="T5" fmla="*/ 17 h 19"/>
                </a:gdLst>
                <a:ahLst/>
                <a:cxnLst>
                  <a:cxn ang="0">
                    <a:pos x="T0" y="T1"/>
                  </a:cxn>
                  <a:cxn ang="0">
                    <a:pos x="T2" y="T3"/>
                  </a:cxn>
                  <a:cxn ang="0">
                    <a:pos x="T4" y="T5"/>
                  </a:cxn>
                </a:cxnLst>
                <a:rect l="0" t="0" r="r" b="b"/>
                <a:pathLst>
                  <a:path w="14" h="19">
                    <a:moveTo>
                      <a:pt x="6" y="17"/>
                    </a:moveTo>
                    <a:cubicBezTo>
                      <a:pt x="6" y="17"/>
                      <a:pt x="0" y="0"/>
                      <a:pt x="13" y="6"/>
                    </a:cubicBezTo>
                    <a:cubicBezTo>
                      <a:pt x="13" y="6"/>
                      <a:pt x="14" y="19"/>
                      <a:pt x="6"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7" name="Freeform 606">
                <a:extLst>
                  <a:ext uri="{FF2B5EF4-FFF2-40B4-BE49-F238E27FC236}">
                    <a16:creationId xmlns:a16="http://schemas.microsoft.com/office/drawing/2014/main" id="{E21ED4E9-1AE5-4C51-BED6-FBF699B6975C}"/>
                  </a:ext>
                </a:extLst>
              </p:cNvPr>
              <p:cNvSpPr>
                <a:spLocks/>
              </p:cNvSpPr>
              <p:nvPr/>
            </p:nvSpPr>
            <p:spPr bwMode="auto">
              <a:xfrm>
                <a:off x="3814" y="1622"/>
                <a:ext cx="3" cy="6"/>
              </a:xfrm>
              <a:custGeom>
                <a:avLst/>
                <a:gdLst>
                  <a:gd name="T0" fmla="*/ 0 w 10"/>
                  <a:gd name="T1" fmla="*/ 14 h 20"/>
                  <a:gd name="T2" fmla="*/ 10 w 10"/>
                  <a:gd name="T3" fmla="*/ 13 h 20"/>
                  <a:gd name="T4" fmla="*/ 4 w 10"/>
                  <a:gd name="T5" fmla="*/ 20 h 20"/>
                  <a:gd name="T6" fmla="*/ 0 w 10"/>
                  <a:gd name="T7" fmla="*/ 14 h 20"/>
                </a:gdLst>
                <a:ahLst/>
                <a:cxnLst>
                  <a:cxn ang="0">
                    <a:pos x="T0" y="T1"/>
                  </a:cxn>
                  <a:cxn ang="0">
                    <a:pos x="T2" y="T3"/>
                  </a:cxn>
                  <a:cxn ang="0">
                    <a:pos x="T4" y="T5"/>
                  </a:cxn>
                  <a:cxn ang="0">
                    <a:pos x="T6" y="T7"/>
                  </a:cxn>
                </a:cxnLst>
                <a:rect l="0" t="0" r="r" b="b"/>
                <a:pathLst>
                  <a:path w="10" h="20">
                    <a:moveTo>
                      <a:pt x="0" y="14"/>
                    </a:moveTo>
                    <a:cubicBezTo>
                      <a:pt x="0" y="14"/>
                      <a:pt x="6" y="0"/>
                      <a:pt x="10" y="13"/>
                    </a:cubicBezTo>
                    <a:cubicBezTo>
                      <a:pt x="10" y="13"/>
                      <a:pt x="9" y="18"/>
                      <a:pt x="4" y="20"/>
                    </a:cubicBezTo>
                    <a:lnTo>
                      <a:pt x="0"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8" name="Freeform 607">
                <a:extLst>
                  <a:ext uri="{FF2B5EF4-FFF2-40B4-BE49-F238E27FC236}">
                    <a16:creationId xmlns:a16="http://schemas.microsoft.com/office/drawing/2014/main" id="{6075A5D6-176E-4F48-8905-5D4123326C08}"/>
                  </a:ext>
                </a:extLst>
              </p:cNvPr>
              <p:cNvSpPr>
                <a:spLocks/>
              </p:cNvSpPr>
              <p:nvPr/>
            </p:nvSpPr>
            <p:spPr bwMode="auto">
              <a:xfrm>
                <a:off x="3750" y="1648"/>
                <a:ext cx="8" cy="6"/>
              </a:xfrm>
              <a:custGeom>
                <a:avLst/>
                <a:gdLst>
                  <a:gd name="T0" fmla="*/ 7 w 25"/>
                  <a:gd name="T1" fmla="*/ 11 h 19"/>
                  <a:gd name="T2" fmla="*/ 23 w 25"/>
                  <a:gd name="T3" fmla="*/ 12 h 19"/>
                  <a:gd name="T4" fmla="*/ 14 w 25"/>
                  <a:gd name="T5" fmla="*/ 19 h 19"/>
                  <a:gd name="T6" fmla="*/ 7 w 25"/>
                  <a:gd name="T7" fmla="*/ 11 h 19"/>
                </a:gdLst>
                <a:ahLst/>
                <a:cxnLst>
                  <a:cxn ang="0">
                    <a:pos x="T0" y="T1"/>
                  </a:cxn>
                  <a:cxn ang="0">
                    <a:pos x="T2" y="T3"/>
                  </a:cxn>
                  <a:cxn ang="0">
                    <a:pos x="T4" y="T5"/>
                  </a:cxn>
                  <a:cxn ang="0">
                    <a:pos x="T6" y="T7"/>
                  </a:cxn>
                </a:cxnLst>
                <a:rect l="0" t="0" r="r" b="b"/>
                <a:pathLst>
                  <a:path w="25" h="19">
                    <a:moveTo>
                      <a:pt x="7" y="11"/>
                    </a:moveTo>
                    <a:cubicBezTo>
                      <a:pt x="7" y="11"/>
                      <a:pt x="16" y="0"/>
                      <a:pt x="23" y="12"/>
                    </a:cubicBezTo>
                    <a:cubicBezTo>
                      <a:pt x="23" y="12"/>
                      <a:pt x="25" y="19"/>
                      <a:pt x="14" y="19"/>
                    </a:cubicBezTo>
                    <a:cubicBezTo>
                      <a:pt x="14" y="19"/>
                      <a:pt x="0" y="19"/>
                      <a:pt x="7"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9" name="Freeform 608">
                <a:extLst>
                  <a:ext uri="{FF2B5EF4-FFF2-40B4-BE49-F238E27FC236}">
                    <a16:creationId xmlns:a16="http://schemas.microsoft.com/office/drawing/2014/main" id="{F90503DA-44F8-43AC-B784-7ABE43689E0B}"/>
                  </a:ext>
                </a:extLst>
              </p:cNvPr>
              <p:cNvSpPr>
                <a:spLocks/>
              </p:cNvSpPr>
              <p:nvPr/>
            </p:nvSpPr>
            <p:spPr bwMode="auto">
              <a:xfrm>
                <a:off x="3759" y="1649"/>
                <a:ext cx="7" cy="5"/>
              </a:xfrm>
              <a:custGeom>
                <a:avLst/>
                <a:gdLst>
                  <a:gd name="T0" fmla="*/ 6 w 20"/>
                  <a:gd name="T1" fmla="*/ 9 h 14"/>
                  <a:gd name="T2" fmla="*/ 11 w 20"/>
                  <a:gd name="T3" fmla="*/ 0 h 14"/>
                  <a:gd name="T4" fmla="*/ 17 w 20"/>
                  <a:gd name="T5" fmla="*/ 6 h 14"/>
                  <a:gd name="T6" fmla="*/ 6 w 20"/>
                  <a:gd name="T7" fmla="*/ 9 h 14"/>
                </a:gdLst>
                <a:ahLst/>
                <a:cxnLst>
                  <a:cxn ang="0">
                    <a:pos x="T0" y="T1"/>
                  </a:cxn>
                  <a:cxn ang="0">
                    <a:pos x="T2" y="T3"/>
                  </a:cxn>
                  <a:cxn ang="0">
                    <a:pos x="T4" y="T5"/>
                  </a:cxn>
                  <a:cxn ang="0">
                    <a:pos x="T6" y="T7"/>
                  </a:cxn>
                </a:cxnLst>
                <a:rect l="0" t="0" r="r" b="b"/>
                <a:pathLst>
                  <a:path w="20" h="14">
                    <a:moveTo>
                      <a:pt x="6" y="9"/>
                    </a:moveTo>
                    <a:cubicBezTo>
                      <a:pt x="6" y="9"/>
                      <a:pt x="0" y="0"/>
                      <a:pt x="11" y="0"/>
                    </a:cubicBezTo>
                    <a:cubicBezTo>
                      <a:pt x="11" y="0"/>
                      <a:pt x="20" y="0"/>
                      <a:pt x="17" y="6"/>
                    </a:cubicBezTo>
                    <a:cubicBezTo>
                      <a:pt x="17" y="6"/>
                      <a:pt x="18" y="14"/>
                      <a:pt x="6"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0" name="Freeform 609">
                <a:extLst>
                  <a:ext uri="{FF2B5EF4-FFF2-40B4-BE49-F238E27FC236}">
                    <a16:creationId xmlns:a16="http://schemas.microsoft.com/office/drawing/2014/main" id="{228355A7-61A1-4E19-81AD-A7D9B2390DBE}"/>
                  </a:ext>
                </a:extLst>
              </p:cNvPr>
              <p:cNvSpPr>
                <a:spLocks/>
              </p:cNvSpPr>
              <p:nvPr/>
            </p:nvSpPr>
            <p:spPr bwMode="auto">
              <a:xfrm>
                <a:off x="3701" y="1708"/>
                <a:ext cx="4" cy="5"/>
              </a:xfrm>
              <a:custGeom>
                <a:avLst/>
                <a:gdLst>
                  <a:gd name="T0" fmla="*/ 0 w 11"/>
                  <a:gd name="T1" fmla="*/ 13 h 16"/>
                  <a:gd name="T2" fmla="*/ 11 w 11"/>
                  <a:gd name="T3" fmla="*/ 10 h 16"/>
                  <a:gd name="T4" fmla="*/ 4 w 11"/>
                  <a:gd name="T5" fmla="*/ 16 h 16"/>
                  <a:gd name="T6" fmla="*/ 0 w 11"/>
                  <a:gd name="T7" fmla="*/ 13 h 16"/>
                </a:gdLst>
                <a:ahLst/>
                <a:cxnLst>
                  <a:cxn ang="0">
                    <a:pos x="T0" y="T1"/>
                  </a:cxn>
                  <a:cxn ang="0">
                    <a:pos x="T2" y="T3"/>
                  </a:cxn>
                  <a:cxn ang="0">
                    <a:pos x="T4" y="T5"/>
                  </a:cxn>
                  <a:cxn ang="0">
                    <a:pos x="T6" y="T7"/>
                  </a:cxn>
                </a:cxnLst>
                <a:rect l="0" t="0" r="r" b="b"/>
                <a:pathLst>
                  <a:path w="11" h="16">
                    <a:moveTo>
                      <a:pt x="0" y="13"/>
                    </a:moveTo>
                    <a:cubicBezTo>
                      <a:pt x="0" y="13"/>
                      <a:pt x="1" y="0"/>
                      <a:pt x="11" y="10"/>
                    </a:cubicBezTo>
                    <a:cubicBezTo>
                      <a:pt x="11" y="10"/>
                      <a:pt x="11" y="16"/>
                      <a:pt x="4" y="16"/>
                    </a:cubicBezTo>
                    <a:lnTo>
                      <a:pt x="0"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1" name="Freeform 610">
                <a:extLst>
                  <a:ext uri="{FF2B5EF4-FFF2-40B4-BE49-F238E27FC236}">
                    <a16:creationId xmlns:a16="http://schemas.microsoft.com/office/drawing/2014/main" id="{01A2595E-D2A4-4A1C-94E7-FD17A16781C2}"/>
                  </a:ext>
                </a:extLst>
              </p:cNvPr>
              <p:cNvSpPr>
                <a:spLocks/>
              </p:cNvSpPr>
              <p:nvPr/>
            </p:nvSpPr>
            <p:spPr bwMode="auto">
              <a:xfrm>
                <a:off x="3760" y="1808"/>
                <a:ext cx="4" cy="4"/>
              </a:xfrm>
              <a:custGeom>
                <a:avLst/>
                <a:gdLst>
                  <a:gd name="T0" fmla="*/ 2 w 10"/>
                  <a:gd name="T1" fmla="*/ 11 h 12"/>
                  <a:gd name="T2" fmla="*/ 10 w 10"/>
                  <a:gd name="T3" fmla="*/ 7 h 12"/>
                  <a:gd name="T4" fmla="*/ 7 w 10"/>
                  <a:gd name="T5" fmla="*/ 12 h 12"/>
                  <a:gd name="T6" fmla="*/ 2 w 10"/>
                  <a:gd name="T7" fmla="*/ 11 h 12"/>
                </a:gdLst>
                <a:ahLst/>
                <a:cxnLst>
                  <a:cxn ang="0">
                    <a:pos x="T0" y="T1"/>
                  </a:cxn>
                  <a:cxn ang="0">
                    <a:pos x="T2" y="T3"/>
                  </a:cxn>
                  <a:cxn ang="0">
                    <a:pos x="T4" y="T5"/>
                  </a:cxn>
                  <a:cxn ang="0">
                    <a:pos x="T6" y="T7"/>
                  </a:cxn>
                </a:cxnLst>
                <a:rect l="0" t="0" r="r" b="b"/>
                <a:pathLst>
                  <a:path w="10" h="12">
                    <a:moveTo>
                      <a:pt x="2" y="11"/>
                    </a:moveTo>
                    <a:cubicBezTo>
                      <a:pt x="2" y="11"/>
                      <a:pt x="0" y="0"/>
                      <a:pt x="10" y="7"/>
                    </a:cubicBezTo>
                    <a:cubicBezTo>
                      <a:pt x="10" y="7"/>
                      <a:pt x="10" y="11"/>
                      <a:pt x="7" y="12"/>
                    </a:cubicBezTo>
                    <a:lnTo>
                      <a:pt x="2"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2" name="Freeform 611">
                <a:extLst>
                  <a:ext uri="{FF2B5EF4-FFF2-40B4-BE49-F238E27FC236}">
                    <a16:creationId xmlns:a16="http://schemas.microsoft.com/office/drawing/2014/main" id="{64DB9A64-3132-4B2A-9A0A-AA8BD1DE1AA9}"/>
                  </a:ext>
                </a:extLst>
              </p:cNvPr>
              <p:cNvSpPr>
                <a:spLocks/>
              </p:cNvSpPr>
              <p:nvPr/>
            </p:nvSpPr>
            <p:spPr bwMode="auto">
              <a:xfrm>
                <a:off x="3760" y="1814"/>
                <a:ext cx="5" cy="5"/>
              </a:xfrm>
              <a:custGeom>
                <a:avLst/>
                <a:gdLst>
                  <a:gd name="T0" fmla="*/ 2 w 15"/>
                  <a:gd name="T1" fmla="*/ 6 h 16"/>
                  <a:gd name="T2" fmla="*/ 11 w 15"/>
                  <a:gd name="T3" fmla="*/ 1 h 16"/>
                  <a:gd name="T4" fmla="*/ 2 w 15"/>
                  <a:gd name="T5" fmla="*/ 6 h 16"/>
                </a:gdLst>
                <a:ahLst/>
                <a:cxnLst>
                  <a:cxn ang="0">
                    <a:pos x="T0" y="T1"/>
                  </a:cxn>
                  <a:cxn ang="0">
                    <a:pos x="T2" y="T3"/>
                  </a:cxn>
                  <a:cxn ang="0">
                    <a:pos x="T4" y="T5"/>
                  </a:cxn>
                </a:cxnLst>
                <a:rect l="0" t="0" r="r" b="b"/>
                <a:pathLst>
                  <a:path w="15" h="16">
                    <a:moveTo>
                      <a:pt x="2" y="6"/>
                    </a:moveTo>
                    <a:cubicBezTo>
                      <a:pt x="2" y="6"/>
                      <a:pt x="0" y="0"/>
                      <a:pt x="11" y="1"/>
                    </a:cubicBezTo>
                    <a:cubicBezTo>
                      <a:pt x="11" y="1"/>
                      <a:pt x="15" y="16"/>
                      <a:pt x="2"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3" name="Freeform 612">
                <a:extLst>
                  <a:ext uri="{FF2B5EF4-FFF2-40B4-BE49-F238E27FC236}">
                    <a16:creationId xmlns:a16="http://schemas.microsoft.com/office/drawing/2014/main" id="{2087283D-6F09-488D-A471-152001D62189}"/>
                  </a:ext>
                </a:extLst>
              </p:cNvPr>
              <p:cNvSpPr>
                <a:spLocks/>
              </p:cNvSpPr>
              <p:nvPr/>
            </p:nvSpPr>
            <p:spPr bwMode="auto">
              <a:xfrm>
                <a:off x="3807" y="1763"/>
                <a:ext cx="4" cy="6"/>
              </a:xfrm>
              <a:custGeom>
                <a:avLst/>
                <a:gdLst>
                  <a:gd name="T0" fmla="*/ 1 w 15"/>
                  <a:gd name="T1" fmla="*/ 15 h 18"/>
                  <a:gd name="T2" fmla="*/ 11 w 15"/>
                  <a:gd name="T3" fmla="*/ 10 h 18"/>
                  <a:gd name="T4" fmla="*/ 8 w 15"/>
                  <a:gd name="T5" fmla="*/ 18 h 18"/>
                  <a:gd name="T6" fmla="*/ 1 w 15"/>
                  <a:gd name="T7" fmla="*/ 15 h 18"/>
                </a:gdLst>
                <a:ahLst/>
                <a:cxnLst>
                  <a:cxn ang="0">
                    <a:pos x="T0" y="T1"/>
                  </a:cxn>
                  <a:cxn ang="0">
                    <a:pos x="T2" y="T3"/>
                  </a:cxn>
                  <a:cxn ang="0">
                    <a:pos x="T4" y="T5"/>
                  </a:cxn>
                  <a:cxn ang="0">
                    <a:pos x="T6" y="T7"/>
                  </a:cxn>
                </a:cxnLst>
                <a:rect l="0" t="0" r="r" b="b"/>
                <a:pathLst>
                  <a:path w="15" h="18">
                    <a:moveTo>
                      <a:pt x="1" y="15"/>
                    </a:moveTo>
                    <a:cubicBezTo>
                      <a:pt x="1" y="15"/>
                      <a:pt x="0" y="0"/>
                      <a:pt x="11" y="10"/>
                    </a:cubicBezTo>
                    <a:cubicBezTo>
                      <a:pt x="11" y="10"/>
                      <a:pt x="15" y="18"/>
                      <a:pt x="8" y="18"/>
                    </a:cubicBezTo>
                    <a:lnTo>
                      <a:pt x="1"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4" name="Freeform 613">
                <a:extLst>
                  <a:ext uri="{FF2B5EF4-FFF2-40B4-BE49-F238E27FC236}">
                    <a16:creationId xmlns:a16="http://schemas.microsoft.com/office/drawing/2014/main" id="{F3C08C27-534F-4A01-900A-4166C11AEAC2}"/>
                  </a:ext>
                </a:extLst>
              </p:cNvPr>
              <p:cNvSpPr>
                <a:spLocks/>
              </p:cNvSpPr>
              <p:nvPr/>
            </p:nvSpPr>
            <p:spPr bwMode="auto">
              <a:xfrm>
                <a:off x="3872" y="1803"/>
                <a:ext cx="11" cy="8"/>
              </a:xfrm>
              <a:custGeom>
                <a:avLst/>
                <a:gdLst>
                  <a:gd name="T0" fmla="*/ 18 w 32"/>
                  <a:gd name="T1" fmla="*/ 6 h 25"/>
                  <a:gd name="T2" fmla="*/ 32 w 32"/>
                  <a:gd name="T3" fmla="*/ 19 h 25"/>
                  <a:gd name="T4" fmla="*/ 9 w 32"/>
                  <a:gd name="T5" fmla="*/ 17 h 25"/>
                  <a:gd name="T6" fmla="*/ 10 w 32"/>
                  <a:gd name="T7" fmla="*/ 0 h 25"/>
                  <a:gd name="T8" fmla="*/ 18 w 32"/>
                  <a:gd name="T9" fmla="*/ 6 h 25"/>
                </a:gdLst>
                <a:ahLst/>
                <a:cxnLst>
                  <a:cxn ang="0">
                    <a:pos x="T0" y="T1"/>
                  </a:cxn>
                  <a:cxn ang="0">
                    <a:pos x="T2" y="T3"/>
                  </a:cxn>
                  <a:cxn ang="0">
                    <a:pos x="T4" y="T5"/>
                  </a:cxn>
                  <a:cxn ang="0">
                    <a:pos x="T6" y="T7"/>
                  </a:cxn>
                  <a:cxn ang="0">
                    <a:pos x="T8" y="T9"/>
                  </a:cxn>
                </a:cxnLst>
                <a:rect l="0" t="0" r="r" b="b"/>
                <a:pathLst>
                  <a:path w="32" h="25">
                    <a:moveTo>
                      <a:pt x="18" y="6"/>
                    </a:moveTo>
                    <a:cubicBezTo>
                      <a:pt x="18" y="6"/>
                      <a:pt x="31" y="1"/>
                      <a:pt x="32" y="19"/>
                    </a:cubicBezTo>
                    <a:cubicBezTo>
                      <a:pt x="32" y="19"/>
                      <a:pt x="18" y="25"/>
                      <a:pt x="9" y="17"/>
                    </a:cubicBezTo>
                    <a:cubicBezTo>
                      <a:pt x="9" y="17"/>
                      <a:pt x="0" y="3"/>
                      <a:pt x="10" y="0"/>
                    </a:cubicBezTo>
                    <a:cubicBezTo>
                      <a:pt x="10" y="0"/>
                      <a:pt x="17" y="1"/>
                      <a:pt x="18"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5" name="Freeform 614">
                <a:extLst>
                  <a:ext uri="{FF2B5EF4-FFF2-40B4-BE49-F238E27FC236}">
                    <a16:creationId xmlns:a16="http://schemas.microsoft.com/office/drawing/2014/main" id="{680962EE-4A01-46F7-80B3-5827C125BCBD}"/>
                  </a:ext>
                </a:extLst>
              </p:cNvPr>
              <p:cNvSpPr>
                <a:spLocks/>
              </p:cNvSpPr>
              <p:nvPr/>
            </p:nvSpPr>
            <p:spPr bwMode="auto">
              <a:xfrm>
                <a:off x="3803" y="1809"/>
                <a:ext cx="4" cy="3"/>
              </a:xfrm>
              <a:custGeom>
                <a:avLst/>
                <a:gdLst>
                  <a:gd name="T0" fmla="*/ 4 w 12"/>
                  <a:gd name="T1" fmla="*/ 9 h 9"/>
                  <a:gd name="T2" fmla="*/ 12 w 12"/>
                  <a:gd name="T3" fmla="*/ 1 h 9"/>
                  <a:gd name="T4" fmla="*/ 4 w 12"/>
                  <a:gd name="T5" fmla="*/ 9 h 9"/>
                </a:gdLst>
                <a:ahLst/>
                <a:cxnLst>
                  <a:cxn ang="0">
                    <a:pos x="T0" y="T1"/>
                  </a:cxn>
                  <a:cxn ang="0">
                    <a:pos x="T2" y="T3"/>
                  </a:cxn>
                  <a:cxn ang="0">
                    <a:pos x="T4" y="T5"/>
                  </a:cxn>
                </a:cxnLst>
                <a:rect l="0" t="0" r="r" b="b"/>
                <a:pathLst>
                  <a:path w="12" h="9">
                    <a:moveTo>
                      <a:pt x="4" y="9"/>
                    </a:moveTo>
                    <a:cubicBezTo>
                      <a:pt x="4" y="9"/>
                      <a:pt x="0" y="0"/>
                      <a:pt x="12" y="1"/>
                    </a:cubicBezTo>
                    <a:cubicBezTo>
                      <a:pt x="12" y="1"/>
                      <a:pt x="4" y="5"/>
                      <a:pt x="4"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6" name="Freeform 615">
                <a:extLst>
                  <a:ext uri="{FF2B5EF4-FFF2-40B4-BE49-F238E27FC236}">
                    <a16:creationId xmlns:a16="http://schemas.microsoft.com/office/drawing/2014/main" id="{1131BB49-9BE7-4AA7-BBCD-D70C7660C70F}"/>
                  </a:ext>
                </a:extLst>
              </p:cNvPr>
              <p:cNvSpPr>
                <a:spLocks/>
              </p:cNvSpPr>
              <p:nvPr/>
            </p:nvSpPr>
            <p:spPr bwMode="auto">
              <a:xfrm>
                <a:off x="3808" y="1816"/>
                <a:ext cx="5" cy="5"/>
              </a:xfrm>
              <a:custGeom>
                <a:avLst/>
                <a:gdLst>
                  <a:gd name="T0" fmla="*/ 7 w 15"/>
                  <a:gd name="T1" fmla="*/ 10 h 14"/>
                  <a:gd name="T2" fmla="*/ 15 w 15"/>
                  <a:gd name="T3" fmla="*/ 5 h 14"/>
                  <a:gd name="T4" fmla="*/ 12 w 15"/>
                  <a:gd name="T5" fmla="*/ 12 h 14"/>
                  <a:gd name="T6" fmla="*/ 7 w 15"/>
                  <a:gd name="T7" fmla="*/ 10 h 14"/>
                </a:gdLst>
                <a:ahLst/>
                <a:cxnLst>
                  <a:cxn ang="0">
                    <a:pos x="T0" y="T1"/>
                  </a:cxn>
                  <a:cxn ang="0">
                    <a:pos x="T2" y="T3"/>
                  </a:cxn>
                  <a:cxn ang="0">
                    <a:pos x="T4" y="T5"/>
                  </a:cxn>
                  <a:cxn ang="0">
                    <a:pos x="T6" y="T7"/>
                  </a:cxn>
                </a:cxnLst>
                <a:rect l="0" t="0" r="r" b="b"/>
                <a:pathLst>
                  <a:path w="15" h="14">
                    <a:moveTo>
                      <a:pt x="7" y="10"/>
                    </a:moveTo>
                    <a:cubicBezTo>
                      <a:pt x="7" y="10"/>
                      <a:pt x="0" y="0"/>
                      <a:pt x="15" y="5"/>
                    </a:cubicBezTo>
                    <a:cubicBezTo>
                      <a:pt x="15" y="5"/>
                      <a:pt x="15" y="9"/>
                      <a:pt x="12" y="12"/>
                    </a:cubicBezTo>
                    <a:cubicBezTo>
                      <a:pt x="12" y="12"/>
                      <a:pt x="7" y="14"/>
                      <a:pt x="7"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7" name="Freeform 616">
                <a:extLst>
                  <a:ext uri="{FF2B5EF4-FFF2-40B4-BE49-F238E27FC236}">
                    <a16:creationId xmlns:a16="http://schemas.microsoft.com/office/drawing/2014/main" id="{7B215196-0D54-4502-9CD9-663BBC8E6BD7}"/>
                  </a:ext>
                </a:extLst>
              </p:cNvPr>
              <p:cNvSpPr>
                <a:spLocks/>
              </p:cNvSpPr>
              <p:nvPr/>
            </p:nvSpPr>
            <p:spPr bwMode="auto">
              <a:xfrm>
                <a:off x="3904" y="1770"/>
                <a:ext cx="11" cy="19"/>
              </a:xfrm>
              <a:custGeom>
                <a:avLst/>
                <a:gdLst>
                  <a:gd name="T0" fmla="*/ 0 w 34"/>
                  <a:gd name="T1" fmla="*/ 36 h 59"/>
                  <a:gd name="T2" fmla="*/ 27 w 34"/>
                  <a:gd name="T3" fmla="*/ 9 h 59"/>
                  <a:gd name="T4" fmla="*/ 11 w 34"/>
                  <a:gd name="T5" fmla="*/ 40 h 59"/>
                  <a:gd name="T6" fmla="*/ 0 w 34"/>
                  <a:gd name="T7" fmla="*/ 36 h 59"/>
                </a:gdLst>
                <a:ahLst/>
                <a:cxnLst>
                  <a:cxn ang="0">
                    <a:pos x="T0" y="T1"/>
                  </a:cxn>
                  <a:cxn ang="0">
                    <a:pos x="T2" y="T3"/>
                  </a:cxn>
                  <a:cxn ang="0">
                    <a:pos x="T4" y="T5"/>
                  </a:cxn>
                  <a:cxn ang="0">
                    <a:pos x="T6" y="T7"/>
                  </a:cxn>
                </a:cxnLst>
                <a:rect l="0" t="0" r="r" b="b"/>
                <a:pathLst>
                  <a:path w="34" h="59">
                    <a:moveTo>
                      <a:pt x="0" y="36"/>
                    </a:moveTo>
                    <a:cubicBezTo>
                      <a:pt x="0" y="36"/>
                      <a:pt x="18" y="0"/>
                      <a:pt x="27" y="9"/>
                    </a:cubicBezTo>
                    <a:cubicBezTo>
                      <a:pt x="27" y="9"/>
                      <a:pt x="34" y="10"/>
                      <a:pt x="11" y="40"/>
                    </a:cubicBezTo>
                    <a:cubicBezTo>
                      <a:pt x="11" y="40"/>
                      <a:pt x="3" y="59"/>
                      <a:pt x="0"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8" name="Freeform 617">
                <a:extLst>
                  <a:ext uri="{FF2B5EF4-FFF2-40B4-BE49-F238E27FC236}">
                    <a16:creationId xmlns:a16="http://schemas.microsoft.com/office/drawing/2014/main" id="{D064FD89-9789-41B7-BA2D-ACA46EFFEF5D}"/>
                  </a:ext>
                </a:extLst>
              </p:cNvPr>
              <p:cNvSpPr>
                <a:spLocks/>
              </p:cNvSpPr>
              <p:nvPr/>
            </p:nvSpPr>
            <p:spPr bwMode="auto">
              <a:xfrm>
                <a:off x="3914" y="1766"/>
                <a:ext cx="3" cy="4"/>
              </a:xfrm>
              <a:custGeom>
                <a:avLst/>
                <a:gdLst>
                  <a:gd name="T0" fmla="*/ 0 w 10"/>
                  <a:gd name="T1" fmla="*/ 10 h 13"/>
                  <a:gd name="T2" fmla="*/ 7 w 10"/>
                  <a:gd name="T3" fmla="*/ 7 h 13"/>
                  <a:gd name="T4" fmla="*/ 1 w 10"/>
                  <a:gd name="T5" fmla="*/ 13 h 13"/>
                  <a:gd name="T6" fmla="*/ 0 w 10"/>
                  <a:gd name="T7" fmla="*/ 10 h 13"/>
                </a:gdLst>
                <a:ahLst/>
                <a:cxnLst>
                  <a:cxn ang="0">
                    <a:pos x="T0" y="T1"/>
                  </a:cxn>
                  <a:cxn ang="0">
                    <a:pos x="T2" y="T3"/>
                  </a:cxn>
                  <a:cxn ang="0">
                    <a:pos x="T4" y="T5"/>
                  </a:cxn>
                  <a:cxn ang="0">
                    <a:pos x="T6" y="T7"/>
                  </a:cxn>
                </a:cxnLst>
                <a:rect l="0" t="0" r="r" b="b"/>
                <a:pathLst>
                  <a:path w="10" h="13">
                    <a:moveTo>
                      <a:pt x="0" y="10"/>
                    </a:moveTo>
                    <a:cubicBezTo>
                      <a:pt x="0" y="10"/>
                      <a:pt x="1" y="0"/>
                      <a:pt x="7" y="7"/>
                    </a:cubicBezTo>
                    <a:cubicBezTo>
                      <a:pt x="7" y="7"/>
                      <a:pt x="10" y="13"/>
                      <a:pt x="1" y="13"/>
                    </a:cubicBezTo>
                    <a:lnTo>
                      <a:pt x="0"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9" name="Freeform 618">
                <a:extLst>
                  <a:ext uri="{FF2B5EF4-FFF2-40B4-BE49-F238E27FC236}">
                    <a16:creationId xmlns:a16="http://schemas.microsoft.com/office/drawing/2014/main" id="{E7A17D7E-D190-4C0B-8EBB-68CF146B8BF2}"/>
                  </a:ext>
                </a:extLst>
              </p:cNvPr>
              <p:cNvSpPr>
                <a:spLocks/>
              </p:cNvSpPr>
              <p:nvPr/>
            </p:nvSpPr>
            <p:spPr bwMode="auto">
              <a:xfrm>
                <a:off x="3932" y="1755"/>
                <a:ext cx="22" cy="24"/>
              </a:xfrm>
              <a:custGeom>
                <a:avLst/>
                <a:gdLst>
                  <a:gd name="T0" fmla="*/ 15 w 67"/>
                  <a:gd name="T1" fmla="*/ 43 h 73"/>
                  <a:gd name="T2" fmla="*/ 18 w 67"/>
                  <a:gd name="T3" fmla="*/ 17 h 73"/>
                  <a:gd name="T4" fmla="*/ 47 w 67"/>
                  <a:gd name="T5" fmla="*/ 2 h 73"/>
                  <a:gd name="T6" fmla="*/ 56 w 67"/>
                  <a:gd name="T7" fmla="*/ 8 h 73"/>
                  <a:gd name="T8" fmla="*/ 46 w 67"/>
                  <a:gd name="T9" fmla="*/ 13 h 73"/>
                  <a:gd name="T10" fmla="*/ 48 w 67"/>
                  <a:gd name="T11" fmla="*/ 18 h 73"/>
                  <a:gd name="T12" fmla="*/ 42 w 67"/>
                  <a:gd name="T13" fmla="*/ 36 h 73"/>
                  <a:gd name="T14" fmla="*/ 23 w 67"/>
                  <a:gd name="T15" fmla="*/ 48 h 73"/>
                  <a:gd name="T16" fmla="*/ 15 w 67"/>
                  <a:gd name="T17" fmla="*/ 4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7" h="73">
                    <a:moveTo>
                      <a:pt x="15" y="43"/>
                    </a:moveTo>
                    <a:cubicBezTo>
                      <a:pt x="15" y="43"/>
                      <a:pt x="0" y="28"/>
                      <a:pt x="18" y="17"/>
                    </a:cubicBezTo>
                    <a:cubicBezTo>
                      <a:pt x="18" y="17"/>
                      <a:pt x="23" y="2"/>
                      <a:pt x="47" y="2"/>
                    </a:cubicBezTo>
                    <a:cubicBezTo>
                      <a:pt x="47" y="2"/>
                      <a:pt x="67" y="0"/>
                      <a:pt x="56" y="8"/>
                    </a:cubicBezTo>
                    <a:cubicBezTo>
                      <a:pt x="46" y="13"/>
                      <a:pt x="46" y="13"/>
                      <a:pt x="46" y="13"/>
                    </a:cubicBezTo>
                    <a:cubicBezTo>
                      <a:pt x="48" y="18"/>
                      <a:pt x="48" y="18"/>
                      <a:pt x="48" y="18"/>
                    </a:cubicBezTo>
                    <a:cubicBezTo>
                      <a:pt x="48" y="18"/>
                      <a:pt x="54" y="34"/>
                      <a:pt x="42" y="36"/>
                    </a:cubicBezTo>
                    <a:cubicBezTo>
                      <a:pt x="42" y="36"/>
                      <a:pt x="35" y="46"/>
                      <a:pt x="23" y="48"/>
                    </a:cubicBezTo>
                    <a:cubicBezTo>
                      <a:pt x="23" y="48"/>
                      <a:pt x="16" y="73"/>
                      <a:pt x="15" y="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0" name="Freeform 619">
                <a:extLst>
                  <a:ext uri="{FF2B5EF4-FFF2-40B4-BE49-F238E27FC236}">
                    <a16:creationId xmlns:a16="http://schemas.microsoft.com/office/drawing/2014/main" id="{5A3C9406-457B-4F0A-A6BE-007120CBD0C5}"/>
                  </a:ext>
                </a:extLst>
              </p:cNvPr>
              <p:cNvSpPr>
                <a:spLocks/>
              </p:cNvSpPr>
              <p:nvPr/>
            </p:nvSpPr>
            <p:spPr bwMode="auto">
              <a:xfrm>
                <a:off x="3958" y="1706"/>
                <a:ext cx="17" cy="11"/>
              </a:xfrm>
              <a:custGeom>
                <a:avLst/>
                <a:gdLst>
                  <a:gd name="T0" fmla="*/ 19 w 52"/>
                  <a:gd name="T1" fmla="*/ 12 h 35"/>
                  <a:gd name="T2" fmla="*/ 38 w 52"/>
                  <a:gd name="T3" fmla="*/ 11 h 35"/>
                  <a:gd name="T4" fmla="*/ 36 w 52"/>
                  <a:gd name="T5" fmla="*/ 21 h 35"/>
                  <a:gd name="T6" fmla="*/ 30 w 52"/>
                  <a:gd name="T7" fmla="*/ 23 h 35"/>
                  <a:gd name="T8" fmla="*/ 10 w 52"/>
                  <a:gd name="T9" fmla="*/ 23 h 35"/>
                  <a:gd name="T10" fmla="*/ 19 w 52"/>
                  <a:gd name="T11" fmla="*/ 12 h 35"/>
                </a:gdLst>
                <a:ahLst/>
                <a:cxnLst>
                  <a:cxn ang="0">
                    <a:pos x="T0" y="T1"/>
                  </a:cxn>
                  <a:cxn ang="0">
                    <a:pos x="T2" y="T3"/>
                  </a:cxn>
                  <a:cxn ang="0">
                    <a:pos x="T4" y="T5"/>
                  </a:cxn>
                  <a:cxn ang="0">
                    <a:pos x="T6" y="T7"/>
                  </a:cxn>
                  <a:cxn ang="0">
                    <a:pos x="T8" y="T9"/>
                  </a:cxn>
                  <a:cxn ang="0">
                    <a:pos x="T10" y="T11"/>
                  </a:cxn>
                </a:cxnLst>
                <a:rect l="0" t="0" r="r" b="b"/>
                <a:pathLst>
                  <a:path w="52" h="35">
                    <a:moveTo>
                      <a:pt x="19" y="12"/>
                    </a:moveTo>
                    <a:cubicBezTo>
                      <a:pt x="19" y="12"/>
                      <a:pt x="29" y="0"/>
                      <a:pt x="38" y="11"/>
                    </a:cubicBezTo>
                    <a:cubicBezTo>
                      <a:pt x="38" y="11"/>
                      <a:pt x="52" y="24"/>
                      <a:pt x="36" y="21"/>
                    </a:cubicBezTo>
                    <a:cubicBezTo>
                      <a:pt x="36" y="21"/>
                      <a:pt x="30" y="13"/>
                      <a:pt x="30" y="23"/>
                    </a:cubicBezTo>
                    <a:cubicBezTo>
                      <a:pt x="30" y="23"/>
                      <a:pt x="26" y="35"/>
                      <a:pt x="10" y="23"/>
                    </a:cubicBezTo>
                    <a:cubicBezTo>
                      <a:pt x="10" y="23"/>
                      <a:pt x="0" y="11"/>
                      <a:pt x="19"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1" name="Freeform 620">
                <a:extLst>
                  <a:ext uri="{FF2B5EF4-FFF2-40B4-BE49-F238E27FC236}">
                    <a16:creationId xmlns:a16="http://schemas.microsoft.com/office/drawing/2014/main" id="{AB1E3CF0-A697-4E43-99CB-38F12B06503F}"/>
                  </a:ext>
                </a:extLst>
              </p:cNvPr>
              <p:cNvSpPr>
                <a:spLocks/>
              </p:cNvSpPr>
              <p:nvPr/>
            </p:nvSpPr>
            <p:spPr bwMode="auto">
              <a:xfrm>
                <a:off x="3998" y="1710"/>
                <a:ext cx="7" cy="5"/>
              </a:xfrm>
              <a:custGeom>
                <a:avLst/>
                <a:gdLst>
                  <a:gd name="T0" fmla="*/ 3 w 23"/>
                  <a:gd name="T1" fmla="*/ 11 h 14"/>
                  <a:gd name="T2" fmla="*/ 18 w 23"/>
                  <a:gd name="T3" fmla="*/ 5 h 14"/>
                  <a:gd name="T4" fmla="*/ 10 w 23"/>
                  <a:gd name="T5" fmla="*/ 14 h 14"/>
                  <a:gd name="T6" fmla="*/ 3 w 23"/>
                  <a:gd name="T7" fmla="*/ 11 h 14"/>
                </a:gdLst>
                <a:ahLst/>
                <a:cxnLst>
                  <a:cxn ang="0">
                    <a:pos x="T0" y="T1"/>
                  </a:cxn>
                  <a:cxn ang="0">
                    <a:pos x="T2" y="T3"/>
                  </a:cxn>
                  <a:cxn ang="0">
                    <a:pos x="T4" y="T5"/>
                  </a:cxn>
                  <a:cxn ang="0">
                    <a:pos x="T6" y="T7"/>
                  </a:cxn>
                </a:cxnLst>
                <a:rect l="0" t="0" r="r" b="b"/>
                <a:pathLst>
                  <a:path w="23" h="14">
                    <a:moveTo>
                      <a:pt x="3" y="11"/>
                    </a:moveTo>
                    <a:cubicBezTo>
                      <a:pt x="3" y="11"/>
                      <a:pt x="0" y="0"/>
                      <a:pt x="18" y="5"/>
                    </a:cubicBezTo>
                    <a:cubicBezTo>
                      <a:pt x="18" y="5"/>
                      <a:pt x="23" y="12"/>
                      <a:pt x="10" y="14"/>
                    </a:cubicBezTo>
                    <a:lnTo>
                      <a:pt x="3"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2" name="Freeform 621">
                <a:extLst>
                  <a:ext uri="{FF2B5EF4-FFF2-40B4-BE49-F238E27FC236}">
                    <a16:creationId xmlns:a16="http://schemas.microsoft.com/office/drawing/2014/main" id="{24EB4CCF-7B7C-48AD-AA69-16F39CA93608}"/>
                  </a:ext>
                </a:extLst>
              </p:cNvPr>
              <p:cNvSpPr>
                <a:spLocks/>
              </p:cNvSpPr>
              <p:nvPr/>
            </p:nvSpPr>
            <p:spPr bwMode="auto">
              <a:xfrm>
                <a:off x="4018" y="1717"/>
                <a:ext cx="10" cy="6"/>
              </a:xfrm>
              <a:custGeom>
                <a:avLst/>
                <a:gdLst>
                  <a:gd name="T0" fmla="*/ 8 w 29"/>
                  <a:gd name="T1" fmla="*/ 10 h 17"/>
                  <a:gd name="T2" fmla="*/ 14 w 29"/>
                  <a:gd name="T3" fmla="*/ 2 h 17"/>
                  <a:gd name="T4" fmla="*/ 19 w 29"/>
                  <a:gd name="T5" fmla="*/ 9 h 17"/>
                  <a:gd name="T6" fmla="*/ 8 w 29"/>
                  <a:gd name="T7" fmla="*/ 10 h 17"/>
                </a:gdLst>
                <a:ahLst/>
                <a:cxnLst>
                  <a:cxn ang="0">
                    <a:pos x="T0" y="T1"/>
                  </a:cxn>
                  <a:cxn ang="0">
                    <a:pos x="T2" y="T3"/>
                  </a:cxn>
                  <a:cxn ang="0">
                    <a:pos x="T4" y="T5"/>
                  </a:cxn>
                  <a:cxn ang="0">
                    <a:pos x="T6" y="T7"/>
                  </a:cxn>
                </a:cxnLst>
                <a:rect l="0" t="0" r="r" b="b"/>
                <a:pathLst>
                  <a:path w="29" h="17">
                    <a:moveTo>
                      <a:pt x="8" y="10"/>
                    </a:moveTo>
                    <a:cubicBezTo>
                      <a:pt x="8" y="10"/>
                      <a:pt x="0" y="0"/>
                      <a:pt x="14" y="2"/>
                    </a:cubicBezTo>
                    <a:cubicBezTo>
                      <a:pt x="14" y="2"/>
                      <a:pt x="29" y="2"/>
                      <a:pt x="19" y="9"/>
                    </a:cubicBezTo>
                    <a:cubicBezTo>
                      <a:pt x="19" y="9"/>
                      <a:pt x="16" y="17"/>
                      <a:pt x="8"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3" name="Freeform 622">
                <a:extLst>
                  <a:ext uri="{FF2B5EF4-FFF2-40B4-BE49-F238E27FC236}">
                    <a16:creationId xmlns:a16="http://schemas.microsoft.com/office/drawing/2014/main" id="{4F070CA6-F895-4A38-91F7-7227DA65A681}"/>
                  </a:ext>
                </a:extLst>
              </p:cNvPr>
              <p:cNvSpPr>
                <a:spLocks/>
              </p:cNvSpPr>
              <p:nvPr/>
            </p:nvSpPr>
            <p:spPr bwMode="auto">
              <a:xfrm>
                <a:off x="4001" y="1732"/>
                <a:ext cx="29" cy="21"/>
              </a:xfrm>
              <a:custGeom>
                <a:avLst/>
                <a:gdLst>
                  <a:gd name="T0" fmla="*/ 35 w 87"/>
                  <a:gd name="T1" fmla="*/ 9 h 65"/>
                  <a:gd name="T2" fmla="*/ 59 w 87"/>
                  <a:gd name="T3" fmla="*/ 14 h 65"/>
                  <a:gd name="T4" fmla="*/ 42 w 87"/>
                  <a:gd name="T5" fmla="*/ 24 h 65"/>
                  <a:gd name="T6" fmla="*/ 52 w 87"/>
                  <a:gd name="T7" fmla="*/ 30 h 65"/>
                  <a:gd name="T8" fmla="*/ 62 w 87"/>
                  <a:gd name="T9" fmla="*/ 33 h 65"/>
                  <a:gd name="T10" fmla="*/ 70 w 87"/>
                  <a:gd name="T11" fmla="*/ 43 h 65"/>
                  <a:gd name="T12" fmla="*/ 55 w 87"/>
                  <a:gd name="T13" fmla="*/ 48 h 65"/>
                  <a:gd name="T14" fmla="*/ 49 w 87"/>
                  <a:gd name="T15" fmla="*/ 51 h 65"/>
                  <a:gd name="T16" fmla="*/ 42 w 87"/>
                  <a:gd name="T17" fmla="*/ 51 h 65"/>
                  <a:gd name="T18" fmla="*/ 26 w 87"/>
                  <a:gd name="T19" fmla="*/ 52 h 65"/>
                  <a:gd name="T20" fmla="*/ 2 w 87"/>
                  <a:gd name="T21" fmla="*/ 53 h 65"/>
                  <a:gd name="T22" fmla="*/ 5 w 87"/>
                  <a:gd name="T23" fmla="*/ 45 h 65"/>
                  <a:gd name="T24" fmla="*/ 17 w 87"/>
                  <a:gd name="T25" fmla="*/ 39 h 65"/>
                  <a:gd name="T26" fmla="*/ 34 w 87"/>
                  <a:gd name="T27" fmla="*/ 29 h 65"/>
                  <a:gd name="T28" fmla="*/ 21 w 87"/>
                  <a:gd name="T29" fmla="*/ 16 h 65"/>
                  <a:gd name="T30" fmla="*/ 16 w 87"/>
                  <a:gd name="T31" fmla="*/ 8 h 65"/>
                  <a:gd name="T32" fmla="*/ 35 w 87"/>
                  <a:gd name="T33" fmla="*/ 9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7" h="65">
                    <a:moveTo>
                      <a:pt x="35" y="9"/>
                    </a:moveTo>
                    <a:cubicBezTo>
                      <a:pt x="35" y="9"/>
                      <a:pt x="56" y="0"/>
                      <a:pt x="59" y="14"/>
                    </a:cubicBezTo>
                    <a:cubicBezTo>
                      <a:pt x="59" y="14"/>
                      <a:pt x="58" y="24"/>
                      <a:pt x="42" y="24"/>
                    </a:cubicBezTo>
                    <a:cubicBezTo>
                      <a:pt x="42" y="24"/>
                      <a:pt x="41" y="34"/>
                      <a:pt x="52" y="30"/>
                    </a:cubicBezTo>
                    <a:cubicBezTo>
                      <a:pt x="52" y="30"/>
                      <a:pt x="62" y="24"/>
                      <a:pt x="62" y="33"/>
                    </a:cubicBezTo>
                    <a:cubicBezTo>
                      <a:pt x="62" y="33"/>
                      <a:pt x="87" y="34"/>
                      <a:pt x="70" y="43"/>
                    </a:cubicBezTo>
                    <a:cubicBezTo>
                      <a:pt x="70" y="43"/>
                      <a:pt x="62" y="58"/>
                      <a:pt x="55" y="48"/>
                    </a:cubicBezTo>
                    <a:cubicBezTo>
                      <a:pt x="55" y="48"/>
                      <a:pt x="49" y="42"/>
                      <a:pt x="49" y="51"/>
                    </a:cubicBezTo>
                    <a:cubicBezTo>
                      <a:pt x="49" y="51"/>
                      <a:pt x="45" y="65"/>
                      <a:pt x="42" y="51"/>
                    </a:cubicBezTo>
                    <a:cubicBezTo>
                      <a:pt x="26" y="52"/>
                      <a:pt x="26" y="52"/>
                      <a:pt x="26" y="52"/>
                    </a:cubicBezTo>
                    <a:cubicBezTo>
                      <a:pt x="26" y="52"/>
                      <a:pt x="32" y="62"/>
                      <a:pt x="2" y="53"/>
                    </a:cubicBezTo>
                    <a:cubicBezTo>
                      <a:pt x="2" y="53"/>
                      <a:pt x="0" y="44"/>
                      <a:pt x="5" y="45"/>
                    </a:cubicBezTo>
                    <a:cubicBezTo>
                      <a:pt x="5" y="45"/>
                      <a:pt x="7" y="25"/>
                      <a:pt x="17" y="39"/>
                    </a:cubicBezTo>
                    <a:cubicBezTo>
                      <a:pt x="17" y="39"/>
                      <a:pt x="30" y="36"/>
                      <a:pt x="34" y="29"/>
                    </a:cubicBezTo>
                    <a:cubicBezTo>
                      <a:pt x="34" y="29"/>
                      <a:pt x="40" y="16"/>
                      <a:pt x="21" y="16"/>
                    </a:cubicBezTo>
                    <a:cubicBezTo>
                      <a:pt x="21" y="16"/>
                      <a:pt x="8" y="19"/>
                      <a:pt x="16" y="8"/>
                    </a:cubicBezTo>
                    <a:cubicBezTo>
                      <a:pt x="16" y="8"/>
                      <a:pt x="27" y="6"/>
                      <a:pt x="35"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4" name="Freeform 623">
                <a:extLst>
                  <a:ext uri="{FF2B5EF4-FFF2-40B4-BE49-F238E27FC236}">
                    <a16:creationId xmlns:a16="http://schemas.microsoft.com/office/drawing/2014/main" id="{F48E2C9E-D8B3-4DD4-BDA6-EA318DA3A225}"/>
                  </a:ext>
                </a:extLst>
              </p:cNvPr>
              <p:cNvSpPr>
                <a:spLocks/>
              </p:cNvSpPr>
              <p:nvPr/>
            </p:nvSpPr>
            <p:spPr bwMode="auto">
              <a:xfrm>
                <a:off x="4243" y="1617"/>
                <a:ext cx="8" cy="8"/>
              </a:xfrm>
              <a:custGeom>
                <a:avLst/>
                <a:gdLst>
                  <a:gd name="T0" fmla="*/ 5 w 25"/>
                  <a:gd name="T1" fmla="*/ 12 h 23"/>
                  <a:gd name="T2" fmla="*/ 13 w 25"/>
                  <a:gd name="T3" fmla="*/ 3 h 23"/>
                  <a:gd name="T4" fmla="*/ 20 w 25"/>
                  <a:gd name="T5" fmla="*/ 18 h 23"/>
                  <a:gd name="T6" fmla="*/ 15 w 25"/>
                  <a:gd name="T7" fmla="*/ 20 h 23"/>
                  <a:gd name="T8" fmla="*/ 5 w 25"/>
                  <a:gd name="T9" fmla="*/ 12 h 23"/>
                </a:gdLst>
                <a:ahLst/>
                <a:cxnLst>
                  <a:cxn ang="0">
                    <a:pos x="T0" y="T1"/>
                  </a:cxn>
                  <a:cxn ang="0">
                    <a:pos x="T2" y="T3"/>
                  </a:cxn>
                  <a:cxn ang="0">
                    <a:pos x="T4" y="T5"/>
                  </a:cxn>
                  <a:cxn ang="0">
                    <a:pos x="T6" y="T7"/>
                  </a:cxn>
                  <a:cxn ang="0">
                    <a:pos x="T8" y="T9"/>
                  </a:cxn>
                </a:cxnLst>
                <a:rect l="0" t="0" r="r" b="b"/>
                <a:pathLst>
                  <a:path w="25" h="23">
                    <a:moveTo>
                      <a:pt x="5" y="12"/>
                    </a:moveTo>
                    <a:cubicBezTo>
                      <a:pt x="5" y="12"/>
                      <a:pt x="0" y="3"/>
                      <a:pt x="13" y="3"/>
                    </a:cubicBezTo>
                    <a:cubicBezTo>
                      <a:pt x="13" y="3"/>
                      <a:pt x="25" y="0"/>
                      <a:pt x="20" y="18"/>
                    </a:cubicBezTo>
                    <a:cubicBezTo>
                      <a:pt x="20" y="18"/>
                      <a:pt x="22" y="23"/>
                      <a:pt x="15" y="20"/>
                    </a:cubicBezTo>
                    <a:cubicBezTo>
                      <a:pt x="15" y="20"/>
                      <a:pt x="5" y="18"/>
                      <a:pt x="5"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5" name="Freeform 624">
                <a:extLst>
                  <a:ext uri="{FF2B5EF4-FFF2-40B4-BE49-F238E27FC236}">
                    <a16:creationId xmlns:a16="http://schemas.microsoft.com/office/drawing/2014/main" id="{6098A0F6-5FDB-43D7-81FD-D95057F3C1F3}"/>
                  </a:ext>
                </a:extLst>
              </p:cNvPr>
              <p:cNvSpPr>
                <a:spLocks/>
              </p:cNvSpPr>
              <p:nvPr/>
            </p:nvSpPr>
            <p:spPr bwMode="auto">
              <a:xfrm>
                <a:off x="4158" y="1688"/>
                <a:ext cx="8" cy="6"/>
              </a:xfrm>
              <a:custGeom>
                <a:avLst/>
                <a:gdLst>
                  <a:gd name="T0" fmla="*/ 7 w 25"/>
                  <a:gd name="T1" fmla="*/ 8 h 20"/>
                  <a:gd name="T2" fmla="*/ 10 w 25"/>
                  <a:gd name="T3" fmla="*/ 1 h 20"/>
                  <a:gd name="T4" fmla="*/ 13 w 25"/>
                  <a:gd name="T5" fmla="*/ 6 h 20"/>
                  <a:gd name="T6" fmla="*/ 22 w 25"/>
                  <a:gd name="T7" fmla="*/ 12 h 20"/>
                  <a:gd name="T8" fmla="*/ 17 w 25"/>
                  <a:gd name="T9" fmla="*/ 13 h 20"/>
                  <a:gd name="T10" fmla="*/ 7 w 25"/>
                  <a:gd name="T11" fmla="*/ 8 h 20"/>
                </a:gdLst>
                <a:ahLst/>
                <a:cxnLst>
                  <a:cxn ang="0">
                    <a:pos x="T0" y="T1"/>
                  </a:cxn>
                  <a:cxn ang="0">
                    <a:pos x="T2" y="T3"/>
                  </a:cxn>
                  <a:cxn ang="0">
                    <a:pos x="T4" y="T5"/>
                  </a:cxn>
                  <a:cxn ang="0">
                    <a:pos x="T6" y="T7"/>
                  </a:cxn>
                  <a:cxn ang="0">
                    <a:pos x="T8" y="T9"/>
                  </a:cxn>
                  <a:cxn ang="0">
                    <a:pos x="T10" y="T11"/>
                  </a:cxn>
                </a:cxnLst>
                <a:rect l="0" t="0" r="r" b="b"/>
                <a:pathLst>
                  <a:path w="25" h="20">
                    <a:moveTo>
                      <a:pt x="7" y="8"/>
                    </a:moveTo>
                    <a:cubicBezTo>
                      <a:pt x="7" y="8"/>
                      <a:pt x="0" y="0"/>
                      <a:pt x="10" y="1"/>
                    </a:cubicBezTo>
                    <a:cubicBezTo>
                      <a:pt x="10" y="1"/>
                      <a:pt x="15" y="0"/>
                      <a:pt x="13" y="6"/>
                    </a:cubicBezTo>
                    <a:cubicBezTo>
                      <a:pt x="13" y="6"/>
                      <a:pt x="25" y="4"/>
                      <a:pt x="22" y="12"/>
                    </a:cubicBezTo>
                    <a:cubicBezTo>
                      <a:pt x="22" y="12"/>
                      <a:pt x="21" y="20"/>
                      <a:pt x="17" y="13"/>
                    </a:cubicBezTo>
                    <a:cubicBezTo>
                      <a:pt x="17" y="13"/>
                      <a:pt x="10" y="12"/>
                      <a:pt x="7"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6" name="Freeform 625">
                <a:extLst>
                  <a:ext uri="{FF2B5EF4-FFF2-40B4-BE49-F238E27FC236}">
                    <a16:creationId xmlns:a16="http://schemas.microsoft.com/office/drawing/2014/main" id="{76CE0C2B-3229-457F-BD61-762A28D475EE}"/>
                  </a:ext>
                </a:extLst>
              </p:cNvPr>
              <p:cNvSpPr>
                <a:spLocks/>
              </p:cNvSpPr>
              <p:nvPr/>
            </p:nvSpPr>
            <p:spPr bwMode="auto">
              <a:xfrm>
                <a:off x="3461" y="1506"/>
                <a:ext cx="10" cy="7"/>
              </a:xfrm>
              <a:custGeom>
                <a:avLst/>
                <a:gdLst>
                  <a:gd name="T0" fmla="*/ 9 w 30"/>
                  <a:gd name="T1" fmla="*/ 8 h 21"/>
                  <a:gd name="T2" fmla="*/ 30 w 30"/>
                  <a:gd name="T3" fmla="*/ 8 h 21"/>
                  <a:gd name="T4" fmla="*/ 22 w 30"/>
                  <a:gd name="T5" fmla="*/ 17 h 21"/>
                  <a:gd name="T6" fmla="*/ 8 w 30"/>
                  <a:gd name="T7" fmla="*/ 20 h 21"/>
                  <a:gd name="T8" fmla="*/ 9 w 30"/>
                  <a:gd name="T9" fmla="*/ 8 h 21"/>
                </a:gdLst>
                <a:ahLst/>
                <a:cxnLst>
                  <a:cxn ang="0">
                    <a:pos x="T0" y="T1"/>
                  </a:cxn>
                  <a:cxn ang="0">
                    <a:pos x="T2" y="T3"/>
                  </a:cxn>
                  <a:cxn ang="0">
                    <a:pos x="T4" y="T5"/>
                  </a:cxn>
                  <a:cxn ang="0">
                    <a:pos x="T6" y="T7"/>
                  </a:cxn>
                  <a:cxn ang="0">
                    <a:pos x="T8" y="T9"/>
                  </a:cxn>
                </a:cxnLst>
                <a:rect l="0" t="0" r="r" b="b"/>
                <a:pathLst>
                  <a:path w="30" h="21">
                    <a:moveTo>
                      <a:pt x="9" y="8"/>
                    </a:moveTo>
                    <a:cubicBezTo>
                      <a:pt x="9" y="8"/>
                      <a:pt x="23" y="0"/>
                      <a:pt x="30" y="8"/>
                    </a:cubicBezTo>
                    <a:cubicBezTo>
                      <a:pt x="30" y="8"/>
                      <a:pt x="26" y="15"/>
                      <a:pt x="22" y="17"/>
                    </a:cubicBezTo>
                    <a:cubicBezTo>
                      <a:pt x="22" y="17"/>
                      <a:pt x="18" y="21"/>
                      <a:pt x="8" y="20"/>
                    </a:cubicBezTo>
                    <a:cubicBezTo>
                      <a:pt x="8" y="20"/>
                      <a:pt x="0" y="15"/>
                      <a:pt x="9"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7" name="Freeform 626">
                <a:extLst>
                  <a:ext uri="{FF2B5EF4-FFF2-40B4-BE49-F238E27FC236}">
                    <a16:creationId xmlns:a16="http://schemas.microsoft.com/office/drawing/2014/main" id="{394ADD7F-23B0-4EA2-83D9-856E9A946821}"/>
                  </a:ext>
                </a:extLst>
              </p:cNvPr>
              <p:cNvSpPr>
                <a:spLocks/>
              </p:cNvSpPr>
              <p:nvPr/>
            </p:nvSpPr>
            <p:spPr bwMode="auto">
              <a:xfrm>
                <a:off x="3454" y="1511"/>
                <a:ext cx="6" cy="4"/>
              </a:xfrm>
              <a:custGeom>
                <a:avLst/>
                <a:gdLst>
                  <a:gd name="T0" fmla="*/ 4 w 19"/>
                  <a:gd name="T1" fmla="*/ 8 h 10"/>
                  <a:gd name="T2" fmla="*/ 9 w 19"/>
                  <a:gd name="T3" fmla="*/ 0 h 10"/>
                  <a:gd name="T4" fmla="*/ 12 w 19"/>
                  <a:gd name="T5" fmla="*/ 4 h 10"/>
                  <a:gd name="T6" fmla="*/ 4 w 19"/>
                  <a:gd name="T7" fmla="*/ 8 h 10"/>
                </a:gdLst>
                <a:ahLst/>
                <a:cxnLst>
                  <a:cxn ang="0">
                    <a:pos x="T0" y="T1"/>
                  </a:cxn>
                  <a:cxn ang="0">
                    <a:pos x="T2" y="T3"/>
                  </a:cxn>
                  <a:cxn ang="0">
                    <a:pos x="T4" y="T5"/>
                  </a:cxn>
                  <a:cxn ang="0">
                    <a:pos x="T6" y="T7"/>
                  </a:cxn>
                </a:cxnLst>
                <a:rect l="0" t="0" r="r" b="b"/>
                <a:pathLst>
                  <a:path w="19" h="10">
                    <a:moveTo>
                      <a:pt x="4" y="8"/>
                    </a:moveTo>
                    <a:cubicBezTo>
                      <a:pt x="4" y="8"/>
                      <a:pt x="0" y="2"/>
                      <a:pt x="9" y="0"/>
                    </a:cubicBezTo>
                    <a:cubicBezTo>
                      <a:pt x="9" y="0"/>
                      <a:pt x="19" y="3"/>
                      <a:pt x="12" y="4"/>
                    </a:cubicBezTo>
                    <a:cubicBezTo>
                      <a:pt x="12" y="4"/>
                      <a:pt x="9" y="10"/>
                      <a:pt x="4"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8" name="Freeform 627">
                <a:extLst>
                  <a:ext uri="{FF2B5EF4-FFF2-40B4-BE49-F238E27FC236}">
                    <a16:creationId xmlns:a16="http://schemas.microsoft.com/office/drawing/2014/main" id="{84082BFC-1E0A-485F-9BD7-A8AAD659FCB0}"/>
                  </a:ext>
                </a:extLst>
              </p:cNvPr>
              <p:cNvSpPr>
                <a:spLocks/>
              </p:cNvSpPr>
              <p:nvPr/>
            </p:nvSpPr>
            <p:spPr bwMode="auto">
              <a:xfrm>
                <a:off x="3274" y="1428"/>
                <a:ext cx="33" cy="11"/>
              </a:xfrm>
              <a:custGeom>
                <a:avLst/>
                <a:gdLst>
                  <a:gd name="T0" fmla="*/ 20 w 101"/>
                  <a:gd name="T1" fmla="*/ 9 h 35"/>
                  <a:gd name="T2" fmla="*/ 37 w 101"/>
                  <a:gd name="T3" fmla="*/ 6 h 35"/>
                  <a:gd name="T4" fmla="*/ 42 w 101"/>
                  <a:gd name="T5" fmla="*/ 9 h 35"/>
                  <a:gd name="T6" fmla="*/ 54 w 101"/>
                  <a:gd name="T7" fmla="*/ 17 h 35"/>
                  <a:gd name="T8" fmla="*/ 91 w 101"/>
                  <a:gd name="T9" fmla="*/ 23 h 35"/>
                  <a:gd name="T10" fmla="*/ 45 w 101"/>
                  <a:gd name="T11" fmla="*/ 28 h 35"/>
                  <a:gd name="T12" fmla="*/ 28 w 101"/>
                  <a:gd name="T13" fmla="*/ 28 h 35"/>
                  <a:gd name="T14" fmla="*/ 14 w 101"/>
                  <a:gd name="T15" fmla="*/ 21 h 35"/>
                  <a:gd name="T16" fmla="*/ 20 w 101"/>
                  <a:gd name="T17" fmla="*/ 9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1" h="35">
                    <a:moveTo>
                      <a:pt x="20" y="9"/>
                    </a:moveTo>
                    <a:cubicBezTo>
                      <a:pt x="20" y="9"/>
                      <a:pt x="24" y="0"/>
                      <a:pt x="37" y="6"/>
                    </a:cubicBezTo>
                    <a:cubicBezTo>
                      <a:pt x="42" y="9"/>
                      <a:pt x="42" y="9"/>
                      <a:pt x="42" y="9"/>
                    </a:cubicBezTo>
                    <a:cubicBezTo>
                      <a:pt x="42" y="9"/>
                      <a:pt x="54" y="9"/>
                      <a:pt x="54" y="17"/>
                    </a:cubicBezTo>
                    <a:cubicBezTo>
                      <a:pt x="54" y="17"/>
                      <a:pt x="91" y="11"/>
                      <a:pt x="91" y="23"/>
                    </a:cubicBezTo>
                    <a:cubicBezTo>
                      <a:pt x="91" y="23"/>
                      <a:pt x="101" y="28"/>
                      <a:pt x="45" y="28"/>
                    </a:cubicBezTo>
                    <a:cubicBezTo>
                      <a:pt x="45" y="28"/>
                      <a:pt x="34" y="35"/>
                      <a:pt x="28" y="28"/>
                    </a:cubicBezTo>
                    <a:cubicBezTo>
                      <a:pt x="28" y="28"/>
                      <a:pt x="0" y="31"/>
                      <a:pt x="14" y="21"/>
                    </a:cubicBezTo>
                    <a:cubicBezTo>
                      <a:pt x="14" y="21"/>
                      <a:pt x="18" y="11"/>
                      <a:pt x="20"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9" name="Freeform 628">
                <a:extLst>
                  <a:ext uri="{FF2B5EF4-FFF2-40B4-BE49-F238E27FC236}">
                    <a16:creationId xmlns:a16="http://schemas.microsoft.com/office/drawing/2014/main" id="{E80B2FBB-30FE-4A62-B2EB-CA5191C0273C}"/>
                  </a:ext>
                </a:extLst>
              </p:cNvPr>
              <p:cNvSpPr>
                <a:spLocks/>
              </p:cNvSpPr>
              <p:nvPr/>
            </p:nvSpPr>
            <p:spPr bwMode="auto">
              <a:xfrm>
                <a:off x="3292" y="1428"/>
                <a:ext cx="4" cy="3"/>
              </a:xfrm>
              <a:custGeom>
                <a:avLst/>
                <a:gdLst>
                  <a:gd name="T0" fmla="*/ 2 w 12"/>
                  <a:gd name="T1" fmla="*/ 10 h 10"/>
                  <a:gd name="T2" fmla="*/ 7 w 12"/>
                  <a:gd name="T3" fmla="*/ 2 h 10"/>
                  <a:gd name="T4" fmla="*/ 10 w 12"/>
                  <a:gd name="T5" fmla="*/ 8 h 10"/>
                  <a:gd name="T6" fmla="*/ 2 w 12"/>
                  <a:gd name="T7" fmla="*/ 10 h 10"/>
                </a:gdLst>
                <a:ahLst/>
                <a:cxnLst>
                  <a:cxn ang="0">
                    <a:pos x="T0" y="T1"/>
                  </a:cxn>
                  <a:cxn ang="0">
                    <a:pos x="T2" y="T3"/>
                  </a:cxn>
                  <a:cxn ang="0">
                    <a:pos x="T4" y="T5"/>
                  </a:cxn>
                  <a:cxn ang="0">
                    <a:pos x="T6" y="T7"/>
                  </a:cxn>
                </a:cxnLst>
                <a:rect l="0" t="0" r="r" b="b"/>
                <a:pathLst>
                  <a:path w="12" h="10">
                    <a:moveTo>
                      <a:pt x="2" y="10"/>
                    </a:moveTo>
                    <a:cubicBezTo>
                      <a:pt x="2" y="10"/>
                      <a:pt x="0" y="0"/>
                      <a:pt x="7" y="2"/>
                    </a:cubicBezTo>
                    <a:cubicBezTo>
                      <a:pt x="7" y="2"/>
                      <a:pt x="12" y="4"/>
                      <a:pt x="10" y="8"/>
                    </a:cubicBezTo>
                    <a:cubicBezTo>
                      <a:pt x="10" y="8"/>
                      <a:pt x="6" y="10"/>
                      <a:pt x="2"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0" name="Freeform 629">
                <a:extLst>
                  <a:ext uri="{FF2B5EF4-FFF2-40B4-BE49-F238E27FC236}">
                    <a16:creationId xmlns:a16="http://schemas.microsoft.com/office/drawing/2014/main" id="{9A1175D7-6CD1-4664-8AF5-6D825D61B490}"/>
                  </a:ext>
                </a:extLst>
              </p:cNvPr>
              <p:cNvSpPr>
                <a:spLocks/>
              </p:cNvSpPr>
              <p:nvPr/>
            </p:nvSpPr>
            <p:spPr bwMode="auto">
              <a:xfrm>
                <a:off x="3275" y="1404"/>
                <a:ext cx="10" cy="14"/>
              </a:xfrm>
              <a:custGeom>
                <a:avLst/>
                <a:gdLst>
                  <a:gd name="T0" fmla="*/ 7 w 32"/>
                  <a:gd name="T1" fmla="*/ 7 h 44"/>
                  <a:gd name="T2" fmla="*/ 15 w 32"/>
                  <a:gd name="T3" fmla="*/ 1 h 44"/>
                  <a:gd name="T4" fmla="*/ 18 w 32"/>
                  <a:gd name="T5" fmla="*/ 20 h 44"/>
                  <a:gd name="T6" fmla="*/ 23 w 32"/>
                  <a:gd name="T7" fmla="*/ 33 h 44"/>
                  <a:gd name="T8" fmla="*/ 26 w 32"/>
                  <a:gd name="T9" fmla="*/ 44 h 44"/>
                  <a:gd name="T10" fmla="*/ 0 w 32"/>
                  <a:gd name="T11" fmla="*/ 14 h 44"/>
                  <a:gd name="T12" fmla="*/ 7 w 32"/>
                  <a:gd name="T13" fmla="*/ 7 h 44"/>
                </a:gdLst>
                <a:ahLst/>
                <a:cxnLst>
                  <a:cxn ang="0">
                    <a:pos x="T0" y="T1"/>
                  </a:cxn>
                  <a:cxn ang="0">
                    <a:pos x="T2" y="T3"/>
                  </a:cxn>
                  <a:cxn ang="0">
                    <a:pos x="T4" y="T5"/>
                  </a:cxn>
                  <a:cxn ang="0">
                    <a:pos x="T6" y="T7"/>
                  </a:cxn>
                  <a:cxn ang="0">
                    <a:pos x="T8" y="T9"/>
                  </a:cxn>
                  <a:cxn ang="0">
                    <a:pos x="T10" y="T11"/>
                  </a:cxn>
                  <a:cxn ang="0">
                    <a:pos x="T12" y="T13"/>
                  </a:cxn>
                </a:cxnLst>
                <a:rect l="0" t="0" r="r" b="b"/>
                <a:pathLst>
                  <a:path w="32" h="44">
                    <a:moveTo>
                      <a:pt x="7" y="7"/>
                    </a:moveTo>
                    <a:cubicBezTo>
                      <a:pt x="7" y="7"/>
                      <a:pt x="3" y="1"/>
                      <a:pt x="15" y="1"/>
                    </a:cubicBezTo>
                    <a:cubicBezTo>
                      <a:pt x="15" y="1"/>
                      <a:pt x="19" y="0"/>
                      <a:pt x="18" y="20"/>
                    </a:cubicBezTo>
                    <a:cubicBezTo>
                      <a:pt x="18" y="20"/>
                      <a:pt x="23" y="28"/>
                      <a:pt x="23" y="33"/>
                    </a:cubicBezTo>
                    <a:cubicBezTo>
                      <a:pt x="23" y="33"/>
                      <a:pt x="32" y="35"/>
                      <a:pt x="26" y="44"/>
                    </a:cubicBezTo>
                    <a:cubicBezTo>
                      <a:pt x="26" y="44"/>
                      <a:pt x="2" y="25"/>
                      <a:pt x="0" y="14"/>
                    </a:cubicBezTo>
                    <a:lnTo>
                      <a:pt x="7"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1" name="Freeform 630">
                <a:extLst>
                  <a:ext uri="{FF2B5EF4-FFF2-40B4-BE49-F238E27FC236}">
                    <a16:creationId xmlns:a16="http://schemas.microsoft.com/office/drawing/2014/main" id="{5C212AA9-A65A-4ABE-BFE6-460FB07FBC20}"/>
                  </a:ext>
                </a:extLst>
              </p:cNvPr>
              <p:cNvSpPr>
                <a:spLocks/>
              </p:cNvSpPr>
              <p:nvPr/>
            </p:nvSpPr>
            <p:spPr bwMode="auto">
              <a:xfrm>
                <a:off x="3291" y="1380"/>
                <a:ext cx="10" cy="8"/>
              </a:xfrm>
              <a:custGeom>
                <a:avLst/>
                <a:gdLst>
                  <a:gd name="T0" fmla="*/ 14 w 29"/>
                  <a:gd name="T1" fmla="*/ 10 h 24"/>
                  <a:gd name="T2" fmla="*/ 25 w 29"/>
                  <a:gd name="T3" fmla="*/ 11 h 24"/>
                  <a:gd name="T4" fmla="*/ 20 w 29"/>
                  <a:gd name="T5" fmla="*/ 20 h 24"/>
                  <a:gd name="T6" fmla="*/ 4 w 29"/>
                  <a:gd name="T7" fmla="*/ 17 h 24"/>
                  <a:gd name="T8" fmla="*/ 14 w 29"/>
                  <a:gd name="T9" fmla="*/ 10 h 24"/>
                </a:gdLst>
                <a:ahLst/>
                <a:cxnLst>
                  <a:cxn ang="0">
                    <a:pos x="T0" y="T1"/>
                  </a:cxn>
                  <a:cxn ang="0">
                    <a:pos x="T2" y="T3"/>
                  </a:cxn>
                  <a:cxn ang="0">
                    <a:pos x="T4" y="T5"/>
                  </a:cxn>
                  <a:cxn ang="0">
                    <a:pos x="T6" y="T7"/>
                  </a:cxn>
                  <a:cxn ang="0">
                    <a:pos x="T8" y="T9"/>
                  </a:cxn>
                </a:cxnLst>
                <a:rect l="0" t="0" r="r" b="b"/>
                <a:pathLst>
                  <a:path w="29" h="24">
                    <a:moveTo>
                      <a:pt x="14" y="10"/>
                    </a:moveTo>
                    <a:cubicBezTo>
                      <a:pt x="14" y="10"/>
                      <a:pt x="28" y="0"/>
                      <a:pt x="25" y="11"/>
                    </a:cubicBezTo>
                    <a:cubicBezTo>
                      <a:pt x="25" y="11"/>
                      <a:pt x="29" y="19"/>
                      <a:pt x="20" y="20"/>
                    </a:cubicBezTo>
                    <a:cubicBezTo>
                      <a:pt x="20" y="20"/>
                      <a:pt x="9" y="24"/>
                      <a:pt x="4" y="17"/>
                    </a:cubicBezTo>
                    <a:cubicBezTo>
                      <a:pt x="4" y="17"/>
                      <a:pt x="0" y="9"/>
                      <a:pt x="14"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2" name="Freeform 631">
                <a:extLst>
                  <a:ext uri="{FF2B5EF4-FFF2-40B4-BE49-F238E27FC236}">
                    <a16:creationId xmlns:a16="http://schemas.microsoft.com/office/drawing/2014/main" id="{73FFC794-14F8-4B14-98B4-2113A76FCB2D}"/>
                  </a:ext>
                </a:extLst>
              </p:cNvPr>
              <p:cNvSpPr>
                <a:spLocks/>
              </p:cNvSpPr>
              <p:nvPr/>
            </p:nvSpPr>
            <p:spPr bwMode="auto">
              <a:xfrm>
                <a:off x="3269" y="1370"/>
                <a:ext cx="8" cy="4"/>
              </a:xfrm>
              <a:custGeom>
                <a:avLst/>
                <a:gdLst>
                  <a:gd name="T0" fmla="*/ 12 w 25"/>
                  <a:gd name="T1" fmla="*/ 6 h 12"/>
                  <a:gd name="T2" fmla="*/ 18 w 25"/>
                  <a:gd name="T3" fmla="*/ 6 h 12"/>
                  <a:gd name="T4" fmla="*/ 13 w 25"/>
                  <a:gd name="T5" fmla="*/ 11 h 12"/>
                  <a:gd name="T6" fmla="*/ 12 w 25"/>
                  <a:gd name="T7" fmla="*/ 6 h 12"/>
                </a:gdLst>
                <a:ahLst/>
                <a:cxnLst>
                  <a:cxn ang="0">
                    <a:pos x="T0" y="T1"/>
                  </a:cxn>
                  <a:cxn ang="0">
                    <a:pos x="T2" y="T3"/>
                  </a:cxn>
                  <a:cxn ang="0">
                    <a:pos x="T4" y="T5"/>
                  </a:cxn>
                  <a:cxn ang="0">
                    <a:pos x="T6" y="T7"/>
                  </a:cxn>
                </a:cxnLst>
                <a:rect l="0" t="0" r="r" b="b"/>
                <a:pathLst>
                  <a:path w="25" h="12">
                    <a:moveTo>
                      <a:pt x="12" y="6"/>
                    </a:moveTo>
                    <a:cubicBezTo>
                      <a:pt x="12" y="6"/>
                      <a:pt x="17" y="0"/>
                      <a:pt x="18" y="6"/>
                    </a:cubicBezTo>
                    <a:cubicBezTo>
                      <a:pt x="18" y="6"/>
                      <a:pt x="25" y="12"/>
                      <a:pt x="13" y="11"/>
                    </a:cubicBezTo>
                    <a:cubicBezTo>
                      <a:pt x="13" y="11"/>
                      <a:pt x="0" y="8"/>
                      <a:pt x="12"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3" name="Freeform 632">
                <a:extLst>
                  <a:ext uri="{FF2B5EF4-FFF2-40B4-BE49-F238E27FC236}">
                    <a16:creationId xmlns:a16="http://schemas.microsoft.com/office/drawing/2014/main" id="{12F80430-1992-472E-83C2-9A194C66DFD1}"/>
                  </a:ext>
                </a:extLst>
              </p:cNvPr>
              <p:cNvSpPr>
                <a:spLocks/>
              </p:cNvSpPr>
              <p:nvPr/>
            </p:nvSpPr>
            <p:spPr bwMode="auto">
              <a:xfrm>
                <a:off x="3262" y="1364"/>
                <a:ext cx="10" cy="5"/>
              </a:xfrm>
              <a:custGeom>
                <a:avLst/>
                <a:gdLst>
                  <a:gd name="T0" fmla="*/ 11 w 30"/>
                  <a:gd name="T1" fmla="*/ 10 h 15"/>
                  <a:gd name="T2" fmla="*/ 14 w 30"/>
                  <a:gd name="T3" fmla="*/ 0 h 15"/>
                  <a:gd name="T4" fmla="*/ 25 w 30"/>
                  <a:gd name="T5" fmla="*/ 11 h 15"/>
                  <a:gd name="T6" fmla="*/ 11 w 30"/>
                  <a:gd name="T7" fmla="*/ 10 h 15"/>
                </a:gdLst>
                <a:ahLst/>
                <a:cxnLst>
                  <a:cxn ang="0">
                    <a:pos x="T0" y="T1"/>
                  </a:cxn>
                  <a:cxn ang="0">
                    <a:pos x="T2" y="T3"/>
                  </a:cxn>
                  <a:cxn ang="0">
                    <a:pos x="T4" y="T5"/>
                  </a:cxn>
                  <a:cxn ang="0">
                    <a:pos x="T6" y="T7"/>
                  </a:cxn>
                </a:cxnLst>
                <a:rect l="0" t="0" r="r" b="b"/>
                <a:pathLst>
                  <a:path w="30" h="15">
                    <a:moveTo>
                      <a:pt x="11" y="10"/>
                    </a:moveTo>
                    <a:cubicBezTo>
                      <a:pt x="11" y="10"/>
                      <a:pt x="0" y="0"/>
                      <a:pt x="14" y="0"/>
                    </a:cubicBezTo>
                    <a:cubicBezTo>
                      <a:pt x="14" y="0"/>
                      <a:pt x="30" y="0"/>
                      <a:pt x="25" y="11"/>
                    </a:cubicBezTo>
                    <a:cubicBezTo>
                      <a:pt x="25" y="11"/>
                      <a:pt x="14" y="15"/>
                      <a:pt x="11"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4" name="Freeform 633">
                <a:extLst>
                  <a:ext uri="{FF2B5EF4-FFF2-40B4-BE49-F238E27FC236}">
                    <a16:creationId xmlns:a16="http://schemas.microsoft.com/office/drawing/2014/main" id="{BF61E4D8-D4AE-44CD-B5DC-D2194E9FA72C}"/>
                  </a:ext>
                </a:extLst>
              </p:cNvPr>
              <p:cNvSpPr>
                <a:spLocks/>
              </p:cNvSpPr>
              <p:nvPr/>
            </p:nvSpPr>
            <p:spPr bwMode="auto">
              <a:xfrm>
                <a:off x="3292" y="1355"/>
                <a:ext cx="10" cy="9"/>
              </a:xfrm>
              <a:custGeom>
                <a:avLst/>
                <a:gdLst>
                  <a:gd name="T0" fmla="*/ 8 w 29"/>
                  <a:gd name="T1" fmla="*/ 11 h 25"/>
                  <a:gd name="T2" fmla="*/ 29 w 29"/>
                  <a:gd name="T3" fmla="*/ 12 h 25"/>
                  <a:gd name="T4" fmla="*/ 20 w 29"/>
                  <a:gd name="T5" fmla="*/ 17 h 25"/>
                  <a:gd name="T6" fmla="*/ 2 w 29"/>
                  <a:gd name="T7" fmla="*/ 19 h 25"/>
                  <a:gd name="T8" fmla="*/ 8 w 29"/>
                  <a:gd name="T9" fmla="*/ 11 h 25"/>
                </a:gdLst>
                <a:ahLst/>
                <a:cxnLst>
                  <a:cxn ang="0">
                    <a:pos x="T0" y="T1"/>
                  </a:cxn>
                  <a:cxn ang="0">
                    <a:pos x="T2" y="T3"/>
                  </a:cxn>
                  <a:cxn ang="0">
                    <a:pos x="T4" y="T5"/>
                  </a:cxn>
                  <a:cxn ang="0">
                    <a:pos x="T6" y="T7"/>
                  </a:cxn>
                  <a:cxn ang="0">
                    <a:pos x="T8" y="T9"/>
                  </a:cxn>
                </a:cxnLst>
                <a:rect l="0" t="0" r="r" b="b"/>
                <a:pathLst>
                  <a:path w="29" h="25">
                    <a:moveTo>
                      <a:pt x="8" y="11"/>
                    </a:moveTo>
                    <a:cubicBezTo>
                      <a:pt x="8" y="11"/>
                      <a:pt x="27" y="0"/>
                      <a:pt x="29" y="12"/>
                    </a:cubicBezTo>
                    <a:cubicBezTo>
                      <a:pt x="29" y="12"/>
                      <a:pt x="25" y="18"/>
                      <a:pt x="20" y="17"/>
                    </a:cubicBezTo>
                    <a:cubicBezTo>
                      <a:pt x="20" y="17"/>
                      <a:pt x="12" y="25"/>
                      <a:pt x="2" y="19"/>
                    </a:cubicBezTo>
                    <a:cubicBezTo>
                      <a:pt x="2" y="19"/>
                      <a:pt x="0" y="13"/>
                      <a:pt x="8"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5" name="Freeform 634">
                <a:extLst>
                  <a:ext uri="{FF2B5EF4-FFF2-40B4-BE49-F238E27FC236}">
                    <a16:creationId xmlns:a16="http://schemas.microsoft.com/office/drawing/2014/main" id="{D0EE51E1-7684-4CA3-BB35-385C589275EE}"/>
                  </a:ext>
                </a:extLst>
              </p:cNvPr>
              <p:cNvSpPr>
                <a:spLocks/>
              </p:cNvSpPr>
              <p:nvPr/>
            </p:nvSpPr>
            <p:spPr bwMode="auto">
              <a:xfrm>
                <a:off x="3272" y="1309"/>
                <a:ext cx="13" cy="4"/>
              </a:xfrm>
              <a:custGeom>
                <a:avLst/>
                <a:gdLst>
                  <a:gd name="T0" fmla="*/ 5 w 39"/>
                  <a:gd name="T1" fmla="*/ 8 h 13"/>
                  <a:gd name="T2" fmla="*/ 23 w 39"/>
                  <a:gd name="T3" fmla="*/ 1 h 13"/>
                  <a:gd name="T4" fmla="*/ 26 w 39"/>
                  <a:gd name="T5" fmla="*/ 11 h 13"/>
                  <a:gd name="T6" fmla="*/ 5 w 39"/>
                  <a:gd name="T7" fmla="*/ 8 h 13"/>
                </a:gdLst>
                <a:ahLst/>
                <a:cxnLst>
                  <a:cxn ang="0">
                    <a:pos x="T0" y="T1"/>
                  </a:cxn>
                  <a:cxn ang="0">
                    <a:pos x="T2" y="T3"/>
                  </a:cxn>
                  <a:cxn ang="0">
                    <a:pos x="T4" y="T5"/>
                  </a:cxn>
                  <a:cxn ang="0">
                    <a:pos x="T6" y="T7"/>
                  </a:cxn>
                </a:cxnLst>
                <a:rect l="0" t="0" r="r" b="b"/>
                <a:pathLst>
                  <a:path w="39" h="13">
                    <a:moveTo>
                      <a:pt x="5" y="8"/>
                    </a:moveTo>
                    <a:cubicBezTo>
                      <a:pt x="5" y="8"/>
                      <a:pt x="4" y="0"/>
                      <a:pt x="23" y="1"/>
                    </a:cubicBezTo>
                    <a:cubicBezTo>
                      <a:pt x="23" y="1"/>
                      <a:pt x="39" y="8"/>
                      <a:pt x="26" y="11"/>
                    </a:cubicBezTo>
                    <a:cubicBezTo>
                      <a:pt x="26" y="11"/>
                      <a:pt x="0" y="13"/>
                      <a:pt x="5"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6" name="Freeform 635">
                <a:extLst>
                  <a:ext uri="{FF2B5EF4-FFF2-40B4-BE49-F238E27FC236}">
                    <a16:creationId xmlns:a16="http://schemas.microsoft.com/office/drawing/2014/main" id="{B58C6ADB-B0DE-432A-98D3-3536EBFC58A3}"/>
                  </a:ext>
                </a:extLst>
              </p:cNvPr>
              <p:cNvSpPr>
                <a:spLocks/>
              </p:cNvSpPr>
              <p:nvPr/>
            </p:nvSpPr>
            <p:spPr bwMode="auto">
              <a:xfrm>
                <a:off x="3282" y="1311"/>
                <a:ext cx="7" cy="3"/>
              </a:xfrm>
              <a:custGeom>
                <a:avLst/>
                <a:gdLst>
                  <a:gd name="T0" fmla="*/ 2 w 23"/>
                  <a:gd name="T1" fmla="*/ 6 h 9"/>
                  <a:gd name="T2" fmla="*/ 17 w 23"/>
                  <a:gd name="T3" fmla="*/ 0 h 9"/>
                  <a:gd name="T4" fmla="*/ 11 w 23"/>
                  <a:gd name="T5" fmla="*/ 9 h 9"/>
                  <a:gd name="T6" fmla="*/ 2 w 23"/>
                  <a:gd name="T7" fmla="*/ 6 h 9"/>
                </a:gdLst>
                <a:ahLst/>
                <a:cxnLst>
                  <a:cxn ang="0">
                    <a:pos x="T0" y="T1"/>
                  </a:cxn>
                  <a:cxn ang="0">
                    <a:pos x="T2" y="T3"/>
                  </a:cxn>
                  <a:cxn ang="0">
                    <a:pos x="T4" y="T5"/>
                  </a:cxn>
                  <a:cxn ang="0">
                    <a:pos x="T6" y="T7"/>
                  </a:cxn>
                </a:cxnLst>
                <a:rect l="0" t="0" r="r" b="b"/>
                <a:pathLst>
                  <a:path w="23" h="9">
                    <a:moveTo>
                      <a:pt x="2" y="6"/>
                    </a:moveTo>
                    <a:cubicBezTo>
                      <a:pt x="2" y="6"/>
                      <a:pt x="0" y="0"/>
                      <a:pt x="17" y="0"/>
                    </a:cubicBezTo>
                    <a:cubicBezTo>
                      <a:pt x="17" y="0"/>
                      <a:pt x="23" y="8"/>
                      <a:pt x="11" y="9"/>
                    </a:cubicBezTo>
                    <a:lnTo>
                      <a:pt x="2"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7" name="Freeform 636">
                <a:extLst>
                  <a:ext uri="{FF2B5EF4-FFF2-40B4-BE49-F238E27FC236}">
                    <a16:creationId xmlns:a16="http://schemas.microsoft.com/office/drawing/2014/main" id="{4645A0D6-56CE-484E-A159-0DD1A3399CE5}"/>
                  </a:ext>
                </a:extLst>
              </p:cNvPr>
              <p:cNvSpPr>
                <a:spLocks/>
              </p:cNvSpPr>
              <p:nvPr/>
            </p:nvSpPr>
            <p:spPr bwMode="auto">
              <a:xfrm>
                <a:off x="3246" y="1300"/>
                <a:ext cx="17" cy="9"/>
              </a:xfrm>
              <a:custGeom>
                <a:avLst/>
                <a:gdLst>
                  <a:gd name="T0" fmla="*/ 0 w 51"/>
                  <a:gd name="T1" fmla="*/ 13 h 28"/>
                  <a:gd name="T2" fmla="*/ 29 w 51"/>
                  <a:gd name="T3" fmla="*/ 17 h 28"/>
                  <a:gd name="T4" fmla="*/ 44 w 51"/>
                  <a:gd name="T5" fmla="*/ 28 h 28"/>
                  <a:gd name="T6" fmla="*/ 0 w 51"/>
                  <a:gd name="T7" fmla="*/ 13 h 28"/>
                </a:gdLst>
                <a:ahLst/>
                <a:cxnLst>
                  <a:cxn ang="0">
                    <a:pos x="T0" y="T1"/>
                  </a:cxn>
                  <a:cxn ang="0">
                    <a:pos x="T2" y="T3"/>
                  </a:cxn>
                  <a:cxn ang="0">
                    <a:pos x="T4" y="T5"/>
                  </a:cxn>
                  <a:cxn ang="0">
                    <a:pos x="T6" y="T7"/>
                  </a:cxn>
                </a:cxnLst>
                <a:rect l="0" t="0" r="r" b="b"/>
                <a:pathLst>
                  <a:path w="51" h="28">
                    <a:moveTo>
                      <a:pt x="0" y="13"/>
                    </a:moveTo>
                    <a:cubicBezTo>
                      <a:pt x="0" y="13"/>
                      <a:pt x="5" y="0"/>
                      <a:pt x="29" y="17"/>
                    </a:cubicBezTo>
                    <a:cubicBezTo>
                      <a:pt x="29" y="17"/>
                      <a:pt x="51" y="21"/>
                      <a:pt x="44" y="28"/>
                    </a:cubicBezTo>
                    <a:cubicBezTo>
                      <a:pt x="44" y="28"/>
                      <a:pt x="3" y="27"/>
                      <a:pt x="0"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8" name="Freeform 637">
                <a:extLst>
                  <a:ext uri="{FF2B5EF4-FFF2-40B4-BE49-F238E27FC236}">
                    <a16:creationId xmlns:a16="http://schemas.microsoft.com/office/drawing/2014/main" id="{5CEDF408-CB55-4F43-92B4-009632A603D7}"/>
                  </a:ext>
                </a:extLst>
              </p:cNvPr>
              <p:cNvSpPr>
                <a:spLocks/>
              </p:cNvSpPr>
              <p:nvPr/>
            </p:nvSpPr>
            <p:spPr bwMode="auto">
              <a:xfrm>
                <a:off x="2904" y="1281"/>
                <a:ext cx="13" cy="7"/>
              </a:xfrm>
              <a:custGeom>
                <a:avLst/>
                <a:gdLst>
                  <a:gd name="T0" fmla="*/ 0 w 39"/>
                  <a:gd name="T1" fmla="*/ 7 h 21"/>
                  <a:gd name="T2" fmla="*/ 11 w 39"/>
                  <a:gd name="T3" fmla="*/ 0 h 21"/>
                  <a:gd name="T4" fmla="*/ 15 w 39"/>
                  <a:gd name="T5" fmla="*/ 8 h 21"/>
                  <a:gd name="T6" fmla="*/ 33 w 39"/>
                  <a:gd name="T7" fmla="*/ 15 h 21"/>
                  <a:gd name="T8" fmla="*/ 9 w 39"/>
                  <a:gd name="T9" fmla="*/ 19 h 21"/>
                  <a:gd name="T10" fmla="*/ 0 w 39"/>
                  <a:gd name="T11" fmla="*/ 7 h 21"/>
                </a:gdLst>
                <a:ahLst/>
                <a:cxnLst>
                  <a:cxn ang="0">
                    <a:pos x="T0" y="T1"/>
                  </a:cxn>
                  <a:cxn ang="0">
                    <a:pos x="T2" y="T3"/>
                  </a:cxn>
                  <a:cxn ang="0">
                    <a:pos x="T4" y="T5"/>
                  </a:cxn>
                  <a:cxn ang="0">
                    <a:pos x="T6" y="T7"/>
                  </a:cxn>
                  <a:cxn ang="0">
                    <a:pos x="T8" y="T9"/>
                  </a:cxn>
                  <a:cxn ang="0">
                    <a:pos x="T10" y="T11"/>
                  </a:cxn>
                </a:cxnLst>
                <a:rect l="0" t="0" r="r" b="b"/>
                <a:pathLst>
                  <a:path w="39" h="21">
                    <a:moveTo>
                      <a:pt x="0" y="7"/>
                    </a:moveTo>
                    <a:cubicBezTo>
                      <a:pt x="0" y="7"/>
                      <a:pt x="0" y="0"/>
                      <a:pt x="11" y="0"/>
                    </a:cubicBezTo>
                    <a:cubicBezTo>
                      <a:pt x="11" y="0"/>
                      <a:pt x="16" y="1"/>
                      <a:pt x="15" y="8"/>
                    </a:cubicBezTo>
                    <a:cubicBezTo>
                      <a:pt x="15" y="8"/>
                      <a:pt x="25" y="11"/>
                      <a:pt x="33" y="15"/>
                    </a:cubicBezTo>
                    <a:cubicBezTo>
                      <a:pt x="33" y="15"/>
                      <a:pt x="39" y="21"/>
                      <a:pt x="9" y="19"/>
                    </a:cubicBezTo>
                    <a:cubicBezTo>
                      <a:pt x="9" y="19"/>
                      <a:pt x="1" y="17"/>
                      <a:pt x="0"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9" name="Freeform 638">
                <a:extLst>
                  <a:ext uri="{FF2B5EF4-FFF2-40B4-BE49-F238E27FC236}">
                    <a16:creationId xmlns:a16="http://schemas.microsoft.com/office/drawing/2014/main" id="{9584A194-3089-495E-AD82-CFE9AA1B6DAB}"/>
                  </a:ext>
                </a:extLst>
              </p:cNvPr>
              <p:cNvSpPr>
                <a:spLocks/>
              </p:cNvSpPr>
              <p:nvPr/>
            </p:nvSpPr>
            <p:spPr bwMode="auto">
              <a:xfrm>
                <a:off x="2755" y="1287"/>
                <a:ext cx="15" cy="6"/>
              </a:xfrm>
              <a:custGeom>
                <a:avLst/>
                <a:gdLst>
                  <a:gd name="T0" fmla="*/ 5 w 47"/>
                  <a:gd name="T1" fmla="*/ 11 h 18"/>
                  <a:gd name="T2" fmla="*/ 28 w 47"/>
                  <a:gd name="T3" fmla="*/ 4 h 18"/>
                  <a:gd name="T4" fmla="*/ 43 w 47"/>
                  <a:gd name="T5" fmla="*/ 14 h 18"/>
                  <a:gd name="T6" fmla="*/ 5 w 47"/>
                  <a:gd name="T7" fmla="*/ 11 h 18"/>
                </a:gdLst>
                <a:ahLst/>
                <a:cxnLst>
                  <a:cxn ang="0">
                    <a:pos x="T0" y="T1"/>
                  </a:cxn>
                  <a:cxn ang="0">
                    <a:pos x="T2" y="T3"/>
                  </a:cxn>
                  <a:cxn ang="0">
                    <a:pos x="T4" y="T5"/>
                  </a:cxn>
                  <a:cxn ang="0">
                    <a:pos x="T6" y="T7"/>
                  </a:cxn>
                </a:cxnLst>
                <a:rect l="0" t="0" r="r" b="b"/>
                <a:pathLst>
                  <a:path w="47" h="18">
                    <a:moveTo>
                      <a:pt x="5" y="11"/>
                    </a:moveTo>
                    <a:cubicBezTo>
                      <a:pt x="5" y="11"/>
                      <a:pt x="0" y="3"/>
                      <a:pt x="28" y="4"/>
                    </a:cubicBezTo>
                    <a:cubicBezTo>
                      <a:pt x="28" y="4"/>
                      <a:pt x="47" y="0"/>
                      <a:pt x="43" y="14"/>
                    </a:cubicBezTo>
                    <a:cubicBezTo>
                      <a:pt x="43" y="14"/>
                      <a:pt x="1" y="18"/>
                      <a:pt x="5"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0" name="Freeform 639">
                <a:extLst>
                  <a:ext uri="{FF2B5EF4-FFF2-40B4-BE49-F238E27FC236}">
                    <a16:creationId xmlns:a16="http://schemas.microsoft.com/office/drawing/2014/main" id="{B86A1A36-661D-48E1-9FCD-4CD91F465150}"/>
                  </a:ext>
                </a:extLst>
              </p:cNvPr>
              <p:cNvSpPr>
                <a:spLocks/>
              </p:cNvSpPr>
              <p:nvPr/>
            </p:nvSpPr>
            <p:spPr bwMode="auto">
              <a:xfrm>
                <a:off x="2656" y="1505"/>
                <a:ext cx="12" cy="9"/>
              </a:xfrm>
              <a:custGeom>
                <a:avLst/>
                <a:gdLst>
                  <a:gd name="T0" fmla="*/ 7 w 36"/>
                  <a:gd name="T1" fmla="*/ 12 h 27"/>
                  <a:gd name="T2" fmla="*/ 11 w 36"/>
                  <a:gd name="T3" fmla="*/ 4 h 27"/>
                  <a:gd name="T4" fmla="*/ 22 w 36"/>
                  <a:gd name="T5" fmla="*/ 3 h 27"/>
                  <a:gd name="T6" fmla="*/ 28 w 36"/>
                  <a:gd name="T7" fmla="*/ 14 h 27"/>
                  <a:gd name="T8" fmla="*/ 7 w 36"/>
                  <a:gd name="T9" fmla="*/ 12 h 27"/>
                </a:gdLst>
                <a:ahLst/>
                <a:cxnLst>
                  <a:cxn ang="0">
                    <a:pos x="T0" y="T1"/>
                  </a:cxn>
                  <a:cxn ang="0">
                    <a:pos x="T2" y="T3"/>
                  </a:cxn>
                  <a:cxn ang="0">
                    <a:pos x="T4" y="T5"/>
                  </a:cxn>
                  <a:cxn ang="0">
                    <a:pos x="T6" y="T7"/>
                  </a:cxn>
                  <a:cxn ang="0">
                    <a:pos x="T8" y="T9"/>
                  </a:cxn>
                </a:cxnLst>
                <a:rect l="0" t="0" r="r" b="b"/>
                <a:pathLst>
                  <a:path w="36" h="27">
                    <a:moveTo>
                      <a:pt x="7" y="12"/>
                    </a:moveTo>
                    <a:cubicBezTo>
                      <a:pt x="7" y="12"/>
                      <a:pt x="0" y="4"/>
                      <a:pt x="11" y="4"/>
                    </a:cubicBezTo>
                    <a:cubicBezTo>
                      <a:pt x="11" y="4"/>
                      <a:pt x="18" y="0"/>
                      <a:pt x="22" y="3"/>
                    </a:cubicBezTo>
                    <a:cubicBezTo>
                      <a:pt x="22" y="3"/>
                      <a:pt x="36" y="6"/>
                      <a:pt x="28" y="14"/>
                    </a:cubicBezTo>
                    <a:cubicBezTo>
                      <a:pt x="28" y="14"/>
                      <a:pt x="15" y="27"/>
                      <a:pt x="7"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1" name="Freeform 640">
                <a:extLst>
                  <a:ext uri="{FF2B5EF4-FFF2-40B4-BE49-F238E27FC236}">
                    <a16:creationId xmlns:a16="http://schemas.microsoft.com/office/drawing/2014/main" id="{B00D134B-DCA1-4D03-8BE8-EB654998090F}"/>
                  </a:ext>
                </a:extLst>
              </p:cNvPr>
              <p:cNvSpPr>
                <a:spLocks/>
              </p:cNvSpPr>
              <p:nvPr/>
            </p:nvSpPr>
            <p:spPr bwMode="auto">
              <a:xfrm>
                <a:off x="2669" y="1498"/>
                <a:ext cx="27" cy="12"/>
              </a:xfrm>
              <a:custGeom>
                <a:avLst/>
                <a:gdLst>
                  <a:gd name="T0" fmla="*/ 8 w 81"/>
                  <a:gd name="T1" fmla="*/ 25 h 37"/>
                  <a:gd name="T2" fmla="*/ 19 w 81"/>
                  <a:gd name="T3" fmla="*/ 18 h 37"/>
                  <a:gd name="T4" fmla="*/ 29 w 81"/>
                  <a:gd name="T5" fmla="*/ 14 h 37"/>
                  <a:gd name="T6" fmla="*/ 64 w 81"/>
                  <a:gd name="T7" fmla="*/ 5 h 37"/>
                  <a:gd name="T8" fmla="*/ 46 w 81"/>
                  <a:gd name="T9" fmla="*/ 22 h 37"/>
                  <a:gd name="T10" fmla="*/ 15 w 81"/>
                  <a:gd name="T11" fmla="*/ 32 h 37"/>
                  <a:gd name="T12" fmla="*/ 8 w 81"/>
                  <a:gd name="T13" fmla="*/ 25 h 37"/>
                </a:gdLst>
                <a:ahLst/>
                <a:cxnLst>
                  <a:cxn ang="0">
                    <a:pos x="T0" y="T1"/>
                  </a:cxn>
                  <a:cxn ang="0">
                    <a:pos x="T2" y="T3"/>
                  </a:cxn>
                  <a:cxn ang="0">
                    <a:pos x="T4" y="T5"/>
                  </a:cxn>
                  <a:cxn ang="0">
                    <a:pos x="T6" y="T7"/>
                  </a:cxn>
                  <a:cxn ang="0">
                    <a:pos x="T8" y="T9"/>
                  </a:cxn>
                  <a:cxn ang="0">
                    <a:pos x="T10" y="T11"/>
                  </a:cxn>
                  <a:cxn ang="0">
                    <a:pos x="T12" y="T13"/>
                  </a:cxn>
                </a:cxnLst>
                <a:rect l="0" t="0" r="r" b="b"/>
                <a:pathLst>
                  <a:path w="81" h="37">
                    <a:moveTo>
                      <a:pt x="8" y="25"/>
                    </a:moveTo>
                    <a:cubicBezTo>
                      <a:pt x="8" y="25"/>
                      <a:pt x="0" y="14"/>
                      <a:pt x="19" y="18"/>
                    </a:cubicBezTo>
                    <a:cubicBezTo>
                      <a:pt x="19" y="18"/>
                      <a:pt x="20" y="14"/>
                      <a:pt x="29" y="14"/>
                    </a:cubicBezTo>
                    <a:cubicBezTo>
                      <a:pt x="29" y="14"/>
                      <a:pt x="34" y="0"/>
                      <a:pt x="64" y="5"/>
                    </a:cubicBezTo>
                    <a:cubicBezTo>
                      <a:pt x="64" y="5"/>
                      <a:pt x="81" y="12"/>
                      <a:pt x="46" y="22"/>
                    </a:cubicBezTo>
                    <a:cubicBezTo>
                      <a:pt x="46" y="22"/>
                      <a:pt x="19" y="37"/>
                      <a:pt x="15" y="32"/>
                    </a:cubicBezTo>
                    <a:lnTo>
                      <a:pt x="8" y="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2" name="Freeform 641">
                <a:extLst>
                  <a:ext uri="{FF2B5EF4-FFF2-40B4-BE49-F238E27FC236}">
                    <a16:creationId xmlns:a16="http://schemas.microsoft.com/office/drawing/2014/main" id="{2DC246EA-5E46-445B-87B4-7A0183E28FD9}"/>
                  </a:ext>
                </a:extLst>
              </p:cNvPr>
              <p:cNvSpPr>
                <a:spLocks/>
              </p:cNvSpPr>
              <p:nvPr/>
            </p:nvSpPr>
            <p:spPr bwMode="auto">
              <a:xfrm>
                <a:off x="2637" y="1520"/>
                <a:ext cx="6" cy="3"/>
              </a:xfrm>
              <a:custGeom>
                <a:avLst/>
                <a:gdLst>
                  <a:gd name="T0" fmla="*/ 2 w 19"/>
                  <a:gd name="T1" fmla="*/ 6 h 10"/>
                  <a:gd name="T2" fmla="*/ 13 w 19"/>
                  <a:gd name="T3" fmla="*/ 5 h 10"/>
                  <a:gd name="T4" fmla="*/ 8 w 19"/>
                  <a:gd name="T5" fmla="*/ 9 h 10"/>
                  <a:gd name="T6" fmla="*/ 2 w 19"/>
                  <a:gd name="T7" fmla="*/ 6 h 10"/>
                </a:gdLst>
                <a:ahLst/>
                <a:cxnLst>
                  <a:cxn ang="0">
                    <a:pos x="T0" y="T1"/>
                  </a:cxn>
                  <a:cxn ang="0">
                    <a:pos x="T2" y="T3"/>
                  </a:cxn>
                  <a:cxn ang="0">
                    <a:pos x="T4" y="T5"/>
                  </a:cxn>
                  <a:cxn ang="0">
                    <a:pos x="T6" y="T7"/>
                  </a:cxn>
                </a:cxnLst>
                <a:rect l="0" t="0" r="r" b="b"/>
                <a:pathLst>
                  <a:path w="19" h="10">
                    <a:moveTo>
                      <a:pt x="2" y="6"/>
                    </a:moveTo>
                    <a:cubicBezTo>
                      <a:pt x="2" y="6"/>
                      <a:pt x="8" y="0"/>
                      <a:pt x="13" y="5"/>
                    </a:cubicBezTo>
                    <a:cubicBezTo>
                      <a:pt x="13" y="5"/>
                      <a:pt x="19" y="10"/>
                      <a:pt x="8" y="9"/>
                    </a:cubicBezTo>
                    <a:cubicBezTo>
                      <a:pt x="8" y="9"/>
                      <a:pt x="0" y="10"/>
                      <a:pt x="2"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3" name="Freeform 642">
                <a:extLst>
                  <a:ext uri="{FF2B5EF4-FFF2-40B4-BE49-F238E27FC236}">
                    <a16:creationId xmlns:a16="http://schemas.microsoft.com/office/drawing/2014/main" id="{897FCE73-FAF7-4782-93D9-EB25B62B8CC4}"/>
                  </a:ext>
                </a:extLst>
              </p:cNvPr>
              <p:cNvSpPr>
                <a:spLocks noEditPoints="1"/>
              </p:cNvSpPr>
              <p:nvPr/>
            </p:nvSpPr>
            <p:spPr bwMode="auto">
              <a:xfrm>
                <a:off x="2639" y="1522"/>
                <a:ext cx="58" cy="23"/>
              </a:xfrm>
              <a:custGeom>
                <a:avLst/>
                <a:gdLst>
                  <a:gd name="T0" fmla="*/ 144 w 174"/>
                  <a:gd name="T1" fmla="*/ 31 h 67"/>
                  <a:gd name="T2" fmla="*/ 117 w 174"/>
                  <a:gd name="T3" fmla="*/ 28 h 67"/>
                  <a:gd name="T4" fmla="*/ 90 w 174"/>
                  <a:gd name="T5" fmla="*/ 16 h 67"/>
                  <a:gd name="T6" fmla="*/ 61 w 174"/>
                  <a:gd name="T7" fmla="*/ 11 h 67"/>
                  <a:gd name="T8" fmla="*/ 14 w 174"/>
                  <a:gd name="T9" fmla="*/ 8 h 67"/>
                  <a:gd name="T10" fmla="*/ 7 w 174"/>
                  <a:gd name="T11" fmla="*/ 16 h 67"/>
                  <a:gd name="T12" fmla="*/ 5 w 174"/>
                  <a:gd name="T13" fmla="*/ 26 h 67"/>
                  <a:gd name="T14" fmla="*/ 2 w 174"/>
                  <a:gd name="T15" fmla="*/ 36 h 67"/>
                  <a:gd name="T16" fmla="*/ 12 w 174"/>
                  <a:gd name="T17" fmla="*/ 46 h 67"/>
                  <a:gd name="T18" fmla="*/ 35 w 174"/>
                  <a:gd name="T19" fmla="*/ 49 h 67"/>
                  <a:gd name="T20" fmla="*/ 50 w 174"/>
                  <a:gd name="T21" fmla="*/ 63 h 67"/>
                  <a:gd name="T22" fmla="*/ 98 w 174"/>
                  <a:gd name="T23" fmla="*/ 59 h 67"/>
                  <a:gd name="T24" fmla="*/ 129 w 174"/>
                  <a:gd name="T25" fmla="*/ 56 h 67"/>
                  <a:gd name="T26" fmla="*/ 155 w 174"/>
                  <a:gd name="T27" fmla="*/ 43 h 67"/>
                  <a:gd name="T28" fmla="*/ 144 w 174"/>
                  <a:gd name="T29" fmla="*/ 31 h 67"/>
                  <a:gd name="T30" fmla="*/ 52 w 174"/>
                  <a:gd name="T31" fmla="*/ 51 h 67"/>
                  <a:gd name="T32" fmla="*/ 42 w 174"/>
                  <a:gd name="T33" fmla="*/ 46 h 67"/>
                  <a:gd name="T34" fmla="*/ 52 w 174"/>
                  <a:gd name="T35" fmla="*/ 5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4" h="67">
                    <a:moveTo>
                      <a:pt x="144" y="31"/>
                    </a:moveTo>
                    <a:cubicBezTo>
                      <a:pt x="146" y="27"/>
                      <a:pt x="117" y="28"/>
                      <a:pt x="117" y="28"/>
                    </a:cubicBezTo>
                    <a:cubicBezTo>
                      <a:pt x="106" y="16"/>
                      <a:pt x="90" y="16"/>
                      <a:pt x="90" y="16"/>
                    </a:cubicBezTo>
                    <a:cubicBezTo>
                      <a:pt x="90" y="8"/>
                      <a:pt x="61" y="11"/>
                      <a:pt x="61" y="11"/>
                    </a:cubicBezTo>
                    <a:cubicBezTo>
                      <a:pt x="62" y="0"/>
                      <a:pt x="14" y="8"/>
                      <a:pt x="14" y="8"/>
                    </a:cubicBezTo>
                    <a:cubicBezTo>
                      <a:pt x="1" y="4"/>
                      <a:pt x="7" y="16"/>
                      <a:pt x="7" y="16"/>
                    </a:cubicBezTo>
                    <a:cubicBezTo>
                      <a:pt x="22" y="20"/>
                      <a:pt x="5" y="26"/>
                      <a:pt x="5" y="26"/>
                    </a:cubicBezTo>
                    <a:cubicBezTo>
                      <a:pt x="0" y="26"/>
                      <a:pt x="2" y="36"/>
                      <a:pt x="2" y="36"/>
                    </a:cubicBezTo>
                    <a:cubicBezTo>
                      <a:pt x="0" y="47"/>
                      <a:pt x="12" y="46"/>
                      <a:pt x="12" y="46"/>
                    </a:cubicBezTo>
                    <a:cubicBezTo>
                      <a:pt x="16" y="49"/>
                      <a:pt x="35" y="49"/>
                      <a:pt x="35" y="49"/>
                    </a:cubicBezTo>
                    <a:cubicBezTo>
                      <a:pt x="35" y="59"/>
                      <a:pt x="50" y="63"/>
                      <a:pt x="50" y="63"/>
                    </a:cubicBezTo>
                    <a:cubicBezTo>
                      <a:pt x="89" y="67"/>
                      <a:pt x="98" y="59"/>
                      <a:pt x="98" y="59"/>
                    </a:cubicBezTo>
                    <a:cubicBezTo>
                      <a:pt x="118" y="60"/>
                      <a:pt x="129" y="56"/>
                      <a:pt x="129" y="56"/>
                    </a:cubicBezTo>
                    <a:cubicBezTo>
                      <a:pt x="158" y="56"/>
                      <a:pt x="155" y="43"/>
                      <a:pt x="155" y="43"/>
                    </a:cubicBezTo>
                    <a:cubicBezTo>
                      <a:pt x="174" y="32"/>
                      <a:pt x="144" y="31"/>
                      <a:pt x="144" y="31"/>
                    </a:cubicBezTo>
                    <a:close/>
                    <a:moveTo>
                      <a:pt x="52" y="51"/>
                    </a:moveTo>
                    <a:cubicBezTo>
                      <a:pt x="52" y="51"/>
                      <a:pt x="30" y="54"/>
                      <a:pt x="42" y="46"/>
                    </a:cubicBezTo>
                    <a:cubicBezTo>
                      <a:pt x="42" y="46"/>
                      <a:pt x="67" y="43"/>
                      <a:pt x="52" y="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4" name="Freeform 643">
                <a:extLst>
                  <a:ext uri="{FF2B5EF4-FFF2-40B4-BE49-F238E27FC236}">
                    <a16:creationId xmlns:a16="http://schemas.microsoft.com/office/drawing/2014/main" id="{E81ADBB2-0C2A-4EE3-9553-A1CF84E7916C}"/>
                  </a:ext>
                </a:extLst>
              </p:cNvPr>
              <p:cNvSpPr>
                <a:spLocks/>
              </p:cNvSpPr>
              <p:nvPr/>
            </p:nvSpPr>
            <p:spPr bwMode="auto">
              <a:xfrm>
                <a:off x="2617" y="1476"/>
                <a:ext cx="25" cy="12"/>
              </a:xfrm>
              <a:custGeom>
                <a:avLst/>
                <a:gdLst>
                  <a:gd name="T0" fmla="*/ 2 w 77"/>
                  <a:gd name="T1" fmla="*/ 12 h 35"/>
                  <a:gd name="T2" fmla="*/ 16 w 77"/>
                  <a:gd name="T3" fmla="*/ 5 h 35"/>
                  <a:gd name="T4" fmla="*/ 56 w 77"/>
                  <a:gd name="T5" fmla="*/ 2 h 35"/>
                  <a:gd name="T6" fmla="*/ 65 w 77"/>
                  <a:gd name="T7" fmla="*/ 10 h 35"/>
                  <a:gd name="T8" fmla="*/ 47 w 77"/>
                  <a:gd name="T9" fmla="*/ 12 h 35"/>
                  <a:gd name="T10" fmla="*/ 46 w 77"/>
                  <a:gd name="T11" fmla="*/ 20 h 35"/>
                  <a:gd name="T12" fmla="*/ 54 w 77"/>
                  <a:gd name="T13" fmla="*/ 29 h 35"/>
                  <a:gd name="T14" fmla="*/ 33 w 77"/>
                  <a:gd name="T15" fmla="*/ 22 h 35"/>
                  <a:gd name="T16" fmla="*/ 35 w 77"/>
                  <a:gd name="T17" fmla="*/ 18 h 35"/>
                  <a:gd name="T18" fmla="*/ 14 w 77"/>
                  <a:gd name="T19" fmla="*/ 16 h 35"/>
                  <a:gd name="T20" fmla="*/ 2 w 77"/>
                  <a:gd name="T21" fmla="*/ 12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7" h="35">
                    <a:moveTo>
                      <a:pt x="2" y="12"/>
                    </a:moveTo>
                    <a:cubicBezTo>
                      <a:pt x="2" y="12"/>
                      <a:pt x="0" y="7"/>
                      <a:pt x="16" y="5"/>
                    </a:cubicBezTo>
                    <a:cubicBezTo>
                      <a:pt x="16" y="5"/>
                      <a:pt x="21" y="2"/>
                      <a:pt x="56" y="2"/>
                    </a:cubicBezTo>
                    <a:cubicBezTo>
                      <a:pt x="56" y="2"/>
                      <a:pt x="77" y="0"/>
                      <a:pt x="65" y="10"/>
                    </a:cubicBezTo>
                    <a:cubicBezTo>
                      <a:pt x="65" y="10"/>
                      <a:pt x="61" y="12"/>
                      <a:pt x="47" y="12"/>
                    </a:cubicBezTo>
                    <a:cubicBezTo>
                      <a:pt x="47" y="12"/>
                      <a:pt x="37" y="17"/>
                      <a:pt x="46" y="20"/>
                    </a:cubicBezTo>
                    <a:cubicBezTo>
                      <a:pt x="46" y="20"/>
                      <a:pt x="64" y="25"/>
                      <a:pt x="54" y="29"/>
                    </a:cubicBezTo>
                    <a:cubicBezTo>
                      <a:pt x="54" y="29"/>
                      <a:pt x="28" y="35"/>
                      <a:pt x="33" y="22"/>
                    </a:cubicBezTo>
                    <a:cubicBezTo>
                      <a:pt x="35" y="18"/>
                      <a:pt x="35" y="18"/>
                      <a:pt x="35" y="18"/>
                    </a:cubicBezTo>
                    <a:cubicBezTo>
                      <a:pt x="35" y="18"/>
                      <a:pt x="29" y="6"/>
                      <a:pt x="14" y="16"/>
                    </a:cubicBezTo>
                    <a:cubicBezTo>
                      <a:pt x="14" y="16"/>
                      <a:pt x="1" y="20"/>
                      <a:pt x="2"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5" name="Freeform 644">
                <a:extLst>
                  <a:ext uri="{FF2B5EF4-FFF2-40B4-BE49-F238E27FC236}">
                    <a16:creationId xmlns:a16="http://schemas.microsoft.com/office/drawing/2014/main" id="{7A13C9AB-8A51-4D55-970C-CFB439B021BA}"/>
                  </a:ext>
                </a:extLst>
              </p:cNvPr>
              <p:cNvSpPr>
                <a:spLocks/>
              </p:cNvSpPr>
              <p:nvPr/>
            </p:nvSpPr>
            <p:spPr bwMode="auto">
              <a:xfrm>
                <a:off x="2693" y="1499"/>
                <a:ext cx="8" cy="3"/>
              </a:xfrm>
              <a:custGeom>
                <a:avLst/>
                <a:gdLst>
                  <a:gd name="T0" fmla="*/ 4 w 27"/>
                  <a:gd name="T1" fmla="*/ 7 h 8"/>
                  <a:gd name="T2" fmla="*/ 11 w 27"/>
                  <a:gd name="T3" fmla="*/ 0 h 8"/>
                  <a:gd name="T4" fmla="*/ 4 w 27"/>
                  <a:gd name="T5" fmla="*/ 7 h 8"/>
                </a:gdLst>
                <a:ahLst/>
                <a:cxnLst>
                  <a:cxn ang="0">
                    <a:pos x="T0" y="T1"/>
                  </a:cxn>
                  <a:cxn ang="0">
                    <a:pos x="T2" y="T3"/>
                  </a:cxn>
                  <a:cxn ang="0">
                    <a:pos x="T4" y="T5"/>
                  </a:cxn>
                </a:cxnLst>
                <a:rect l="0" t="0" r="r" b="b"/>
                <a:pathLst>
                  <a:path w="27" h="8">
                    <a:moveTo>
                      <a:pt x="4" y="7"/>
                    </a:moveTo>
                    <a:cubicBezTo>
                      <a:pt x="4" y="7"/>
                      <a:pt x="0" y="1"/>
                      <a:pt x="11" y="0"/>
                    </a:cubicBezTo>
                    <a:cubicBezTo>
                      <a:pt x="11" y="0"/>
                      <a:pt x="27" y="8"/>
                      <a:pt x="4"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6" name="Freeform 645">
                <a:extLst>
                  <a:ext uri="{FF2B5EF4-FFF2-40B4-BE49-F238E27FC236}">
                    <a16:creationId xmlns:a16="http://schemas.microsoft.com/office/drawing/2014/main" id="{837D4484-F6EB-421C-B323-8B9C130CFCD2}"/>
                  </a:ext>
                </a:extLst>
              </p:cNvPr>
              <p:cNvSpPr>
                <a:spLocks/>
              </p:cNvSpPr>
              <p:nvPr/>
            </p:nvSpPr>
            <p:spPr bwMode="auto">
              <a:xfrm>
                <a:off x="2705" y="1629"/>
                <a:ext cx="22" cy="10"/>
              </a:xfrm>
              <a:custGeom>
                <a:avLst/>
                <a:gdLst>
                  <a:gd name="T0" fmla="*/ 34 w 65"/>
                  <a:gd name="T1" fmla="*/ 10 h 30"/>
                  <a:gd name="T2" fmla="*/ 53 w 65"/>
                  <a:gd name="T3" fmla="*/ 1 h 30"/>
                  <a:gd name="T4" fmla="*/ 49 w 65"/>
                  <a:gd name="T5" fmla="*/ 10 h 30"/>
                  <a:gd name="T6" fmla="*/ 39 w 65"/>
                  <a:gd name="T7" fmla="*/ 12 h 30"/>
                  <a:gd name="T8" fmla="*/ 38 w 65"/>
                  <a:gd name="T9" fmla="*/ 23 h 30"/>
                  <a:gd name="T10" fmla="*/ 17 w 65"/>
                  <a:gd name="T11" fmla="*/ 19 h 30"/>
                  <a:gd name="T12" fmla="*/ 15 w 65"/>
                  <a:gd name="T13" fmla="*/ 12 h 30"/>
                  <a:gd name="T14" fmla="*/ 28 w 65"/>
                  <a:gd name="T15" fmla="*/ 6 h 30"/>
                  <a:gd name="T16" fmla="*/ 34 w 65"/>
                  <a:gd name="T17" fmla="*/ 1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5" h="30">
                    <a:moveTo>
                      <a:pt x="34" y="10"/>
                    </a:moveTo>
                    <a:cubicBezTo>
                      <a:pt x="34" y="10"/>
                      <a:pt x="24" y="0"/>
                      <a:pt x="53" y="1"/>
                    </a:cubicBezTo>
                    <a:cubicBezTo>
                      <a:pt x="53" y="1"/>
                      <a:pt x="65" y="5"/>
                      <a:pt x="49" y="10"/>
                    </a:cubicBezTo>
                    <a:cubicBezTo>
                      <a:pt x="39" y="12"/>
                      <a:pt x="39" y="12"/>
                      <a:pt x="39" y="12"/>
                    </a:cubicBezTo>
                    <a:cubicBezTo>
                      <a:pt x="39" y="12"/>
                      <a:pt x="47" y="20"/>
                      <a:pt x="38" y="23"/>
                    </a:cubicBezTo>
                    <a:cubicBezTo>
                      <a:pt x="38" y="23"/>
                      <a:pt x="20" y="30"/>
                      <a:pt x="17" y="19"/>
                    </a:cubicBezTo>
                    <a:cubicBezTo>
                      <a:pt x="17" y="19"/>
                      <a:pt x="0" y="16"/>
                      <a:pt x="15" y="12"/>
                    </a:cubicBezTo>
                    <a:cubicBezTo>
                      <a:pt x="15" y="12"/>
                      <a:pt x="15" y="7"/>
                      <a:pt x="28" y="6"/>
                    </a:cubicBezTo>
                    <a:lnTo>
                      <a:pt x="34"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7" name="Freeform 646">
                <a:extLst>
                  <a:ext uri="{FF2B5EF4-FFF2-40B4-BE49-F238E27FC236}">
                    <a16:creationId xmlns:a16="http://schemas.microsoft.com/office/drawing/2014/main" id="{5583DAB2-AF17-46B3-A2E0-0F2FA3D2DCE9}"/>
                  </a:ext>
                </a:extLst>
              </p:cNvPr>
              <p:cNvSpPr>
                <a:spLocks/>
              </p:cNvSpPr>
              <p:nvPr/>
            </p:nvSpPr>
            <p:spPr bwMode="auto">
              <a:xfrm>
                <a:off x="2000" y="2835"/>
                <a:ext cx="8" cy="7"/>
              </a:xfrm>
              <a:custGeom>
                <a:avLst/>
                <a:gdLst>
                  <a:gd name="T0" fmla="*/ 13 w 26"/>
                  <a:gd name="T1" fmla="*/ 13 h 20"/>
                  <a:gd name="T2" fmla="*/ 13 w 26"/>
                  <a:gd name="T3" fmla="*/ 4 h 20"/>
                  <a:gd name="T4" fmla="*/ 23 w 26"/>
                  <a:gd name="T5" fmla="*/ 16 h 20"/>
                  <a:gd name="T6" fmla="*/ 13 w 26"/>
                  <a:gd name="T7" fmla="*/ 13 h 20"/>
                </a:gdLst>
                <a:ahLst/>
                <a:cxnLst>
                  <a:cxn ang="0">
                    <a:pos x="T0" y="T1"/>
                  </a:cxn>
                  <a:cxn ang="0">
                    <a:pos x="T2" y="T3"/>
                  </a:cxn>
                  <a:cxn ang="0">
                    <a:pos x="T4" y="T5"/>
                  </a:cxn>
                  <a:cxn ang="0">
                    <a:pos x="T6" y="T7"/>
                  </a:cxn>
                </a:cxnLst>
                <a:rect l="0" t="0" r="r" b="b"/>
                <a:pathLst>
                  <a:path w="26" h="20">
                    <a:moveTo>
                      <a:pt x="13" y="13"/>
                    </a:moveTo>
                    <a:cubicBezTo>
                      <a:pt x="13" y="13"/>
                      <a:pt x="0" y="7"/>
                      <a:pt x="13" y="4"/>
                    </a:cubicBezTo>
                    <a:cubicBezTo>
                      <a:pt x="13" y="4"/>
                      <a:pt x="26" y="0"/>
                      <a:pt x="23" y="16"/>
                    </a:cubicBezTo>
                    <a:cubicBezTo>
                      <a:pt x="23" y="16"/>
                      <a:pt x="13" y="20"/>
                      <a:pt x="13"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8" name="Freeform 647">
                <a:extLst>
                  <a:ext uri="{FF2B5EF4-FFF2-40B4-BE49-F238E27FC236}">
                    <a16:creationId xmlns:a16="http://schemas.microsoft.com/office/drawing/2014/main" id="{77335329-E263-4F0A-A6C8-C8A7C11F35F6}"/>
                  </a:ext>
                </a:extLst>
              </p:cNvPr>
              <p:cNvSpPr>
                <a:spLocks/>
              </p:cNvSpPr>
              <p:nvPr/>
            </p:nvSpPr>
            <p:spPr bwMode="auto">
              <a:xfrm>
                <a:off x="2007" y="2840"/>
                <a:ext cx="8" cy="8"/>
              </a:xfrm>
              <a:custGeom>
                <a:avLst/>
                <a:gdLst>
                  <a:gd name="T0" fmla="*/ 5 w 23"/>
                  <a:gd name="T1" fmla="*/ 9 h 23"/>
                  <a:gd name="T2" fmla="*/ 17 w 23"/>
                  <a:gd name="T3" fmla="*/ 20 h 23"/>
                  <a:gd name="T4" fmla="*/ 7 w 23"/>
                  <a:gd name="T5" fmla="*/ 22 h 23"/>
                  <a:gd name="T6" fmla="*/ 5 w 23"/>
                  <a:gd name="T7" fmla="*/ 9 h 23"/>
                </a:gdLst>
                <a:ahLst/>
                <a:cxnLst>
                  <a:cxn ang="0">
                    <a:pos x="T0" y="T1"/>
                  </a:cxn>
                  <a:cxn ang="0">
                    <a:pos x="T2" y="T3"/>
                  </a:cxn>
                  <a:cxn ang="0">
                    <a:pos x="T4" y="T5"/>
                  </a:cxn>
                  <a:cxn ang="0">
                    <a:pos x="T6" y="T7"/>
                  </a:cxn>
                </a:cxnLst>
                <a:rect l="0" t="0" r="r" b="b"/>
                <a:pathLst>
                  <a:path w="23" h="23">
                    <a:moveTo>
                      <a:pt x="5" y="9"/>
                    </a:moveTo>
                    <a:cubicBezTo>
                      <a:pt x="5" y="9"/>
                      <a:pt x="23" y="0"/>
                      <a:pt x="17" y="20"/>
                    </a:cubicBezTo>
                    <a:cubicBezTo>
                      <a:pt x="17" y="20"/>
                      <a:pt x="13" y="23"/>
                      <a:pt x="7" y="22"/>
                    </a:cubicBezTo>
                    <a:cubicBezTo>
                      <a:pt x="7" y="22"/>
                      <a:pt x="0" y="15"/>
                      <a:pt x="5"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9" name="Freeform 648">
                <a:extLst>
                  <a:ext uri="{FF2B5EF4-FFF2-40B4-BE49-F238E27FC236}">
                    <a16:creationId xmlns:a16="http://schemas.microsoft.com/office/drawing/2014/main" id="{040E3EB7-5219-417C-8CE0-82A95E64B97A}"/>
                  </a:ext>
                </a:extLst>
              </p:cNvPr>
              <p:cNvSpPr>
                <a:spLocks/>
              </p:cNvSpPr>
              <p:nvPr/>
            </p:nvSpPr>
            <p:spPr bwMode="auto">
              <a:xfrm>
                <a:off x="2023" y="2849"/>
                <a:ext cx="5" cy="4"/>
              </a:xfrm>
              <a:custGeom>
                <a:avLst/>
                <a:gdLst>
                  <a:gd name="T0" fmla="*/ 7 w 17"/>
                  <a:gd name="T1" fmla="*/ 5 h 10"/>
                  <a:gd name="T2" fmla="*/ 11 w 17"/>
                  <a:gd name="T3" fmla="*/ 1 h 10"/>
                  <a:gd name="T4" fmla="*/ 12 w 17"/>
                  <a:gd name="T5" fmla="*/ 10 h 10"/>
                  <a:gd name="T6" fmla="*/ 7 w 17"/>
                  <a:gd name="T7" fmla="*/ 5 h 10"/>
                </a:gdLst>
                <a:ahLst/>
                <a:cxnLst>
                  <a:cxn ang="0">
                    <a:pos x="T0" y="T1"/>
                  </a:cxn>
                  <a:cxn ang="0">
                    <a:pos x="T2" y="T3"/>
                  </a:cxn>
                  <a:cxn ang="0">
                    <a:pos x="T4" y="T5"/>
                  </a:cxn>
                  <a:cxn ang="0">
                    <a:pos x="T6" y="T7"/>
                  </a:cxn>
                </a:cxnLst>
                <a:rect l="0" t="0" r="r" b="b"/>
                <a:pathLst>
                  <a:path w="17" h="10">
                    <a:moveTo>
                      <a:pt x="7" y="5"/>
                    </a:moveTo>
                    <a:cubicBezTo>
                      <a:pt x="7" y="5"/>
                      <a:pt x="0" y="0"/>
                      <a:pt x="11" y="1"/>
                    </a:cubicBezTo>
                    <a:cubicBezTo>
                      <a:pt x="11" y="1"/>
                      <a:pt x="17" y="4"/>
                      <a:pt x="12" y="10"/>
                    </a:cubicBezTo>
                    <a:cubicBezTo>
                      <a:pt x="12" y="10"/>
                      <a:pt x="7" y="7"/>
                      <a:pt x="7"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0" name="Freeform 649">
                <a:extLst>
                  <a:ext uri="{FF2B5EF4-FFF2-40B4-BE49-F238E27FC236}">
                    <a16:creationId xmlns:a16="http://schemas.microsoft.com/office/drawing/2014/main" id="{60EA610C-1C31-4E9C-AAE6-4F4931DCCBF1}"/>
                  </a:ext>
                </a:extLst>
              </p:cNvPr>
              <p:cNvSpPr>
                <a:spLocks/>
              </p:cNvSpPr>
              <p:nvPr/>
            </p:nvSpPr>
            <p:spPr bwMode="auto">
              <a:xfrm>
                <a:off x="1988" y="2833"/>
                <a:ext cx="7" cy="2"/>
              </a:xfrm>
              <a:custGeom>
                <a:avLst/>
                <a:gdLst>
                  <a:gd name="T0" fmla="*/ 5 w 23"/>
                  <a:gd name="T1" fmla="*/ 6 h 6"/>
                  <a:gd name="T2" fmla="*/ 13 w 23"/>
                  <a:gd name="T3" fmla="*/ 0 h 6"/>
                  <a:gd name="T4" fmla="*/ 12 w 23"/>
                  <a:gd name="T5" fmla="*/ 6 h 6"/>
                  <a:gd name="T6" fmla="*/ 5 w 23"/>
                  <a:gd name="T7" fmla="*/ 6 h 6"/>
                </a:gdLst>
                <a:ahLst/>
                <a:cxnLst>
                  <a:cxn ang="0">
                    <a:pos x="T0" y="T1"/>
                  </a:cxn>
                  <a:cxn ang="0">
                    <a:pos x="T2" y="T3"/>
                  </a:cxn>
                  <a:cxn ang="0">
                    <a:pos x="T4" y="T5"/>
                  </a:cxn>
                  <a:cxn ang="0">
                    <a:pos x="T6" y="T7"/>
                  </a:cxn>
                </a:cxnLst>
                <a:rect l="0" t="0" r="r" b="b"/>
                <a:pathLst>
                  <a:path w="23" h="6">
                    <a:moveTo>
                      <a:pt x="5" y="6"/>
                    </a:moveTo>
                    <a:cubicBezTo>
                      <a:pt x="5" y="6"/>
                      <a:pt x="0" y="0"/>
                      <a:pt x="13" y="0"/>
                    </a:cubicBezTo>
                    <a:cubicBezTo>
                      <a:pt x="13" y="0"/>
                      <a:pt x="23" y="5"/>
                      <a:pt x="12" y="6"/>
                    </a:cubicBezTo>
                    <a:lnTo>
                      <a:pt x="5"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1" name="Freeform 650">
                <a:extLst>
                  <a:ext uri="{FF2B5EF4-FFF2-40B4-BE49-F238E27FC236}">
                    <a16:creationId xmlns:a16="http://schemas.microsoft.com/office/drawing/2014/main" id="{D2D64A5F-830F-4ABF-A6C5-9464885E6816}"/>
                  </a:ext>
                </a:extLst>
              </p:cNvPr>
              <p:cNvSpPr>
                <a:spLocks/>
              </p:cNvSpPr>
              <p:nvPr/>
            </p:nvSpPr>
            <p:spPr bwMode="auto">
              <a:xfrm>
                <a:off x="1988" y="2836"/>
                <a:ext cx="16" cy="18"/>
              </a:xfrm>
              <a:custGeom>
                <a:avLst/>
                <a:gdLst>
                  <a:gd name="T0" fmla="*/ 11 w 46"/>
                  <a:gd name="T1" fmla="*/ 16 h 54"/>
                  <a:gd name="T2" fmla="*/ 4 w 46"/>
                  <a:gd name="T3" fmla="*/ 19 h 54"/>
                  <a:gd name="T4" fmla="*/ 9 w 46"/>
                  <a:gd name="T5" fmla="*/ 9 h 54"/>
                  <a:gd name="T6" fmla="*/ 14 w 46"/>
                  <a:gd name="T7" fmla="*/ 9 h 54"/>
                  <a:gd name="T8" fmla="*/ 19 w 46"/>
                  <a:gd name="T9" fmla="*/ 4 h 54"/>
                  <a:gd name="T10" fmla="*/ 24 w 46"/>
                  <a:gd name="T11" fmla="*/ 4 h 54"/>
                  <a:gd name="T12" fmla="*/ 28 w 46"/>
                  <a:gd name="T13" fmla="*/ 11 h 54"/>
                  <a:gd name="T14" fmla="*/ 34 w 46"/>
                  <a:gd name="T15" fmla="*/ 25 h 54"/>
                  <a:gd name="T16" fmla="*/ 38 w 46"/>
                  <a:gd name="T17" fmla="*/ 30 h 54"/>
                  <a:gd name="T18" fmla="*/ 39 w 46"/>
                  <a:gd name="T19" fmla="*/ 41 h 54"/>
                  <a:gd name="T20" fmla="*/ 31 w 46"/>
                  <a:gd name="T21" fmla="*/ 47 h 54"/>
                  <a:gd name="T22" fmla="*/ 20 w 46"/>
                  <a:gd name="T23" fmla="*/ 54 h 54"/>
                  <a:gd name="T24" fmla="*/ 12 w 46"/>
                  <a:gd name="T25" fmla="*/ 50 h 54"/>
                  <a:gd name="T26" fmla="*/ 13 w 46"/>
                  <a:gd name="T27" fmla="*/ 40 h 54"/>
                  <a:gd name="T28" fmla="*/ 21 w 46"/>
                  <a:gd name="T29" fmla="*/ 30 h 54"/>
                  <a:gd name="T30" fmla="*/ 20 w 46"/>
                  <a:gd name="T31" fmla="*/ 16 h 54"/>
                  <a:gd name="T32" fmla="*/ 11 w 46"/>
                  <a:gd name="T33" fmla="*/ 16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54">
                    <a:moveTo>
                      <a:pt x="11" y="16"/>
                    </a:moveTo>
                    <a:cubicBezTo>
                      <a:pt x="11" y="16"/>
                      <a:pt x="7" y="27"/>
                      <a:pt x="4" y="19"/>
                    </a:cubicBezTo>
                    <a:cubicBezTo>
                      <a:pt x="4" y="19"/>
                      <a:pt x="0" y="8"/>
                      <a:pt x="9" y="9"/>
                    </a:cubicBezTo>
                    <a:cubicBezTo>
                      <a:pt x="14" y="9"/>
                      <a:pt x="14" y="9"/>
                      <a:pt x="14" y="9"/>
                    </a:cubicBezTo>
                    <a:cubicBezTo>
                      <a:pt x="14" y="9"/>
                      <a:pt x="14" y="4"/>
                      <a:pt x="19" y="4"/>
                    </a:cubicBezTo>
                    <a:cubicBezTo>
                      <a:pt x="19" y="4"/>
                      <a:pt x="23" y="0"/>
                      <a:pt x="24" y="4"/>
                    </a:cubicBezTo>
                    <a:cubicBezTo>
                      <a:pt x="24" y="4"/>
                      <a:pt x="29" y="7"/>
                      <a:pt x="28" y="11"/>
                    </a:cubicBezTo>
                    <a:cubicBezTo>
                      <a:pt x="28" y="11"/>
                      <a:pt x="33" y="8"/>
                      <a:pt x="34" y="25"/>
                    </a:cubicBezTo>
                    <a:cubicBezTo>
                      <a:pt x="34" y="25"/>
                      <a:pt x="38" y="25"/>
                      <a:pt x="38" y="30"/>
                    </a:cubicBezTo>
                    <a:cubicBezTo>
                      <a:pt x="38" y="30"/>
                      <a:pt x="46" y="36"/>
                      <a:pt x="39" y="41"/>
                    </a:cubicBezTo>
                    <a:cubicBezTo>
                      <a:pt x="39" y="41"/>
                      <a:pt x="38" y="53"/>
                      <a:pt x="31" y="47"/>
                    </a:cubicBezTo>
                    <a:cubicBezTo>
                      <a:pt x="31" y="47"/>
                      <a:pt x="27" y="54"/>
                      <a:pt x="20" y="54"/>
                    </a:cubicBezTo>
                    <a:cubicBezTo>
                      <a:pt x="20" y="54"/>
                      <a:pt x="12" y="54"/>
                      <a:pt x="12" y="50"/>
                    </a:cubicBezTo>
                    <a:cubicBezTo>
                      <a:pt x="12" y="50"/>
                      <a:pt x="7" y="43"/>
                      <a:pt x="13" y="40"/>
                    </a:cubicBezTo>
                    <a:cubicBezTo>
                      <a:pt x="13" y="40"/>
                      <a:pt x="14" y="30"/>
                      <a:pt x="21" y="30"/>
                    </a:cubicBezTo>
                    <a:cubicBezTo>
                      <a:pt x="21" y="30"/>
                      <a:pt x="28" y="21"/>
                      <a:pt x="20" y="16"/>
                    </a:cubicBezTo>
                    <a:lnTo>
                      <a:pt x="11"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2" name="Freeform 651">
                <a:extLst>
                  <a:ext uri="{FF2B5EF4-FFF2-40B4-BE49-F238E27FC236}">
                    <a16:creationId xmlns:a16="http://schemas.microsoft.com/office/drawing/2014/main" id="{890D2F9A-4B5F-44BC-9C99-DC8A747B41DB}"/>
                  </a:ext>
                </a:extLst>
              </p:cNvPr>
              <p:cNvSpPr>
                <a:spLocks/>
              </p:cNvSpPr>
              <p:nvPr/>
            </p:nvSpPr>
            <p:spPr bwMode="auto">
              <a:xfrm>
                <a:off x="960" y="3158"/>
                <a:ext cx="8" cy="10"/>
              </a:xfrm>
              <a:custGeom>
                <a:avLst/>
                <a:gdLst>
                  <a:gd name="T0" fmla="*/ 5 w 27"/>
                  <a:gd name="T1" fmla="*/ 9 h 28"/>
                  <a:gd name="T2" fmla="*/ 17 w 27"/>
                  <a:gd name="T3" fmla="*/ 8 h 28"/>
                  <a:gd name="T4" fmla="*/ 23 w 27"/>
                  <a:gd name="T5" fmla="*/ 23 h 28"/>
                  <a:gd name="T6" fmla="*/ 8 w 27"/>
                  <a:gd name="T7" fmla="*/ 20 h 28"/>
                  <a:gd name="T8" fmla="*/ 5 w 27"/>
                  <a:gd name="T9" fmla="*/ 9 h 28"/>
                </a:gdLst>
                <a:ahLst/>
                <a:cxnLst>
                  <a:cxn ang="0">
                    <a:pos x="T0" y="T1"/>
                  </a:cxn>
                  <a:cxn ang="0">
                    <a:pos x="T2" y="T3"/>
                  </a:cxn>
                  <a:cxn ang="0">
                    <a:pos x="T4" y="T5"/>
                  </a:cxn>
                  <a:cxn ang="0">
                    <a:pos x="T6" y="T7"/>
                  </a:cxn>
                  <a:cxn ang="0">
                    <a:pos x="T8" y="T9"/>
                  </a:cxn>
                </a:cxnLst>
                <a:rect l="0" t="0" r="r" b="b"/>
                <a:pathLst>
                  <a:path w="27" h="28">
                    <a:moveTo>
                      <a:pt x="5" y="9"/>
                    </a:moveTo>
                    <a:cubicBezTo>
                      <a:pt x="5" y="9"/>
                      <a:pt x="10" y="0"/>
                      <a:pt x="17" y="8"/>
                    </a:cubicBezTo>
                    <a:cubicBezTo>
                      <a:pt x="17" y="8"/>
                      <a:pt x="27" y="18"/>
                      <a:pt x="23" y="23"/>
                    </a:cubicBezTo>
                    <a:cubicBezTo>
                      <a:pt x="23" y="23"/>
                      <a:pt x="16" y="28"/>
                      <a:pt x="8" y="20"/>
                    </a:cubicBezTo>
                    <a:cubicBezTo>
                      <a:pt x="8" y="20"/>
                      <a:pt x="0" y="13"/>
                      <a:pt x="5"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3" name="Freeform 652">
                <a:extLst>
                  <a:ext uri="{FF2B5EF4-FFF2-40B4-BE49-F238E27FC236}">
                    <a16:creationId xmlns:a16="http://schemas.microsoft.com/office/drawing/2014/main" id="{974EE6AE-787D-4F8B-B616-9F7248809D9B}"/>
                  </a:ext>
                </a:extLst>
              </p:cNvPr>
              <p:cNvSpPr>
                <a:spLocks/>
              </p:cNvSpPr>
              <p:nvPr/>
            </p:nvSpPr>
            <p:spPr bwMode="auto">
              <a:xfrm>
                <a:off x="422" y="1498"/>
                <a:ext cx="46" cy="20"/>
              </a:xfrm>
              <a:custGeom>
                <a:avLst/>
                <a:gdLst>
                  <a:gd name="T0" fmla="*/ 44 w 142"/>
                  <a:gd name="T1" fmla="*/ 10 h 60"/>
                  <a:gd name="T2" fmla="*/ 55 w 142"/>
                  <a:gd name="T3" fmla="*/ 10 h 60"/>
                  <a:gd name="T4" fmla="*/ 86 w 142"/>
                  <a:gd name="T5" fmla="*/ 12 h 60"/>
                  <a:gd name="T6" fmla="*/ 96 w 142"/>
                  <a:gd name="T7" fmla="*/ 15 h 60"/>
                  <a:gd name="T8" fmla="*/ 110 w 142"/>
                  <a:gd name="T9" fmla="*/ 21 h 60"/>
                  <a:gd name="T10" fmla="*/ 125 w 142"/>
                  <a:gd name="T11" fmla="*/ 32 h 60"/>
                  <a:gd name="T12" fmla="*/ 111 w 142"/>
                  <a:gd name="T13" fmla="*/ 36 h 60"/>
                  <a:gd name="T14" fmla="*/ 87 w 142"/>
                  <a:gd name="T15" fmla="*/ 39 h 60"/>
                  <a:gd name="T16" fmla="*/ 35 w 142"/>
                  <a:gd name="T17" fmla="*/ 43 h 60"/>
                  <a:gd name="T18" fmla="*/ 22 w 142"/>
                  <a:gd name="T19" fmla="*/ 42 h 60"/>
                  <a:gd name="T20" fmla="*/ 1 w 142"/>
                  <a:gd name="T21" fmla="*/ 41 h 60"/>
                  <a:gd name="T22" fmla="*/ 0 w 142"/>
                  <a:gd name="T23" fmla="*/ 41 h 60"/>
                  <a:gd name="T24" fmla="*/ 0 w 142"/>
                  <a:gd name="T25" fmla="*/ 7 h 60"/>
                  <a:gd name="T26" fmla="*/ 44 w 142"/>
                  <a:gd name="T27" fmla="*/ 1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2" h="60">
                    <a:moveTo>
                      <a:pt x="44" y="10"/>
                    </a:moveTo>
                    <a:cubicBezTo>
                      <a:pt x="44" y="10"/>
                      <a:pt x="47" y="0"/>
                      <a:pt x="55" y="10"/>
                    </a:cubicBezTo>
                    <a:cubicBezTo>
                      <a:pt x="55" y="10"/>
                      <a:pt x="80" y="3"/>
                      <a:pt x="86" y="12"/>
                    </a:cubicBezTo>
                    <a:cubicBezTo>
                      <a:pt x="86" y="12"/>
                      <a:pt x="96" y="11"/>
                      <a:pt x="96" y="15"/>
                    </a:cubicBezTo>
                    <a:cubicBezTo>
                      <a:pt x="96" y="15"/>
                      <a:pt x="111" y="15"/>
                      <a:pt x="110" y="21"/>
                    </a:cubicBezTo>
                    <a:cubicBezTo>
                      <a:pt x="110" y="21"/>
                      <a:pt x="142" y="20"/>
                      <a:pt x="125" y="32"/>
                    </a:cubicBezTo>
                    <a:cubicBezTo>
                      <a:pt x="125" y="32"/>
                      <a:pt x="121" y="36"/>
                      <a:pt x="111" y="36"/>
                    </a:cubicBezTo>
                    <a:cubicBezTo>
                      <a:pt x="111" y="36"/>
                      <a:pt x="107" y="40"/>
                      <a:pt x="87" y="39"/>
                    </a:cubicBezTo>
                    <a:cubicBezTo>
                      <a:pt x="87" y="39"/>
                      <a:pt x="80" y="45"/>
                      <a:pt x="35" y="43"/>
                    </a:cubicBezTo>
                    <a:cubicBezTo>
                      <a:pt x="35" y="43"/>
                      <a:pt x="33" y="60"/>
                      <a:pt x="22" y="42"/>
                    </a:cubicBezTo>
                    <a:cubicBezTo>
                      <a:pt x="1" y="41"/>
                      <a:pt x="1" y="41"/>
                      <a:pt x="1" y="41"/>
                    </a:cubicBezTo>
                    <a:cubicBezTo>
                      <a:pt x="0" y="41"/>
                      <a:pt x="0" y="41"/>
                      <a:pt x="0" y="41"/>
                    </a:cubicBezTo>
                    <a:cubicBezTo>
                      <a:pt x="0" y="7"/>
                      <a:pt x="0" y="7"/>
                      <a:pt x="0" y="7"/>
                    </a:cubicBezTo>
                    <a:cubicBezTo>
                      <a:pt x="0" y="7"/>
                      <a:pt x="44" y="5"/>
                      <a:pt x="44"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4" name="Freeform 653">
                <a:extLst>
                  <a:ext uri="{FF2B5EF4-FFF2-40B4-BE49-F238E27FC236}">
                    <a16:creationId xmlns:a16="http://schemas.microsoft.com/office/drawing/2014/main" id="{0DA5453E-A5A2-417A-A160-5DC0FD128706}"/>
                  </a:ext>
                </a:extLst>
              </p:cNvPr>
              <p:cNvSpPr>
                <a:spLocks noEditPoints="1"/>
              </p:cNvSpPr>
              <p:nvPr/>
            </p:nvSpPr>
            <p:spPr bwMode="auto">
              <a:xfrm>
                <a:off x="1980" y="1280"/>
                <a:ext cx="552" cy="136"/>
              </a:xfrm>
              <a:custGeom>
                <a:avLst/>
                <a:gdLst>
                  <a:gd name="T0" fmla="*/ 1506 w 1678"/>
                  <a:gd name="T1" fmla="*/ 33 h 411"/>
                  <a:gd name="T2" fmla="*/ 1315 w 1678"/>
                  <a:gd name="T3" fmla="*/ 33 h 411"/>
                  <a:gd name="T4" fmla="*/ 1106 w 1678"/>
                  <a:gd name="T5" fmla="*/ 27 h 411"/>
                  <a:gd name="T6" fmla="*/ 946 w 1678"/>
                  <a:gd name="T7" fmla="*/ 18 h 411"/>
                  <a:gd name="T8" fmla="*/ 643 w 1678"/>
                  <a:gd name="T9" fmla="*/ 27 h 411"/>
                  <a:gd name="T10" fmla="*/ 515 w 1678"/>
                  <a:gd name="T11" fmla="*/ 49 h 411"/>
                  <a:gd name="T12" fmla="*/ 488 w 1678"/>
                  <a:gd name="T13" fmla="*/ 76 h 411"/>
                  <a:gd name="T14" fmla="*/ 337 w 1678"/>
                  <a:gd name="T15" fmla="*/ 83 h 411"/>
                  <a:gd name="T16" fmla="*/ 63 w 1678"/>
                  <a:gd name="T17" fmla="*/ 88 h 411"/>
                  <a:gd name="T18" fmla="*/ 86 w 1678"/>
                  <a:gd name="T19" fmla="*/ 107 h 411"/>
                  <a:gd name="T20" fmla="*/ 230 w 1678"/>
                  <a:gd name="T21" fmla="*/ 154 h 411"/>
                  <a:gd name="T22" fmla="*/ 259 w 1678"/>
                  <a:gd name="T23" fmla="*/ 130 h 411"/>
                  <a:gd name="T24" fmla="*/ 340 w 1678"/>
                  <a:gd name="T25" fmla="*/ 139 h 411"/>
                  <a:gd name="T26" fmla="*/ 471 w 1678"/>
                  <a:gd name="T27" fmla="*/ 147 h 411"/>
                  <a:gd name="T28" fmla="*/ 681 w 1678"/>
                  <a:gd name="T29" fmla="*/ 134 h 411"/>
                  <a:gd name="T30" fmla="*/ 723 w 1678"/>
                  <a:gd name="T31" fmla="*/ 149 h 411"/>
                  <a:gd name="T32" fmla="*/ 497 w 1678"/>
                  <a:gd name="T33" fmla="*/ 177 h 411"/>
                  <a:gd name="T34" fmla="*/ 606 w 1678"/>
                  <a:gd name="T35" fmla="*/ 217 h 411"/>
                  <a:gd name="T36" fmla="*/ 370 w 1678"/>
                  <a:gd name="T37" fmla="*/ 208 h 411"/>
                  <a:gd name="T38" fmla="*/ 505 w 1678"/>
                  <a:gd name="T39" fmla="*/ 250 h 411"/>
                  <a:gd name="T40" fmla="*/ 450 w 1678"/>
                  <a:gd name="T41" fmla="*/ 260 h 411"/>
                  <a:gd name="T42" fmla="*/ 315 w 1678"/>
                  <a:gd name="T43" fmla="*/ 294 h 411"/>
                  <a:gd name="T44" fmla="*/ 383 w 1678"/>
                  <a:gd name="T45" fmla="*/ 299 h 411"/>
                  <a:gd name="T46" fmla="*/ 515 w 1678"/>
                  <a:gd name="T47" fmla="*/ 311 h 411"/>
                  <a:gd name="T48" fmla="*/ 339 w 1678"/>
                  <a:gd name="T49" fmla="*/ 335 h 411"/>
                  <a:gd name="T50" fmla="*/ 288 w 1678"/>
                  <a:gd name="T51" fmla="*/ 353 h 411"/>
                  <a:gd name="T52" fmla="*/ 150 w 1678"/>
                  <a:gd name="T53" fmla="*/ 374 h 411"/>
                  <a:gd name="T54" fmla="*/ 267 w 1678"/>
                  <a:gd name="T55" fmla="*/ 390 h 411"/>
                  <a:gd name="T56" fmla="*/ 400 w 1678"/>
                  <a:gd name="T57" fmla="*/ 390 h 411"/>
                  <a:gd name="T58" fmla="*/ 475 w 1678"/>
                  <a:gd name="T59" fmla="*/ 372 h 411"/>
                  <a:gd name="T60" fmla="*/ 596 w 1678"/>
                  <a:gd name="T61" fmla="*/ 391 h 411"/>
                  <a:gd name="T62" fmla="*/ 712 w 1678"/>
                  <a:gd name="T63" fmla="*/ 387 h 411"/>
                  <a:gd name="T64" fmla="*/ 746 w 1678"/>
                  <a:gd name="T65" fmla="*/ 360 h 411"/>
                  <a:gd name="T66" fmla="*/ 656 w 1678"/>
                  <a:gd name="T67" fmla="*/ 354 h 411"/>
                  <a:gd name="T68" fmla="*/ 573 w 1678"/>
                  <a:gd name="T69" fmla="*/ 344 h 411"/>
                  <a:gd name="T70" fmla="*/ 762 w 1678"/>
                  <a:gd name="T71" fmla="*/ 331 h 411"/>
                  <a:gd name="T72" fmla="*/ 896 w 1678"/>
                  <a:gd name="T73" fmla="*/ 282 h 411"/>
                  <a:gd name="T74" fmla="*/ 847 w 1678"/>
                  <a:gd name="T75" fmla="*/ 245 h 411"/>
                  <a:gd name="T76" fmla="*/ 798 w 1678"/>
                  <a:gd name="T77" fmla="*/ 239 h 411"/>
                  <a:gd name="T78" fmla="*/ 760 w 1678"/>
                  <a:gd name="T79" fmla="*/ 226 h 411"/>
                  <a:gd name="T80" fmla="*/ 975 w 1678"/>
                  <a:gd name="T81" fmla="*/ 218 h 411"/>
                  <a:gd name="T82" fmla="*/ 1150 w 1678"/>
                  <a:gd name="T83" fmla="*/ 191 h 411"/>
                  <a:gd name="T84" fmla="*/ 1189 w 1678"/>
                  <a:gd name="T85" fmla="*/ 177 h 411"/>
                  <a:gd name="T86" fmla="*/ 1247 w 1678"/>
                  <a:gd name="T87" fmla="*/ 160 h 411"/>
                  <a:gd name="T88" fmla="*/ 1431 w 1678"/>
                  <a:gd name="T89" fmla="*/ 109 h 411"/>
                  <a:gd name="T90" fmla="*/ 1323 w 1678"/>
                  <a:gd name="T91" fmla="*/ 98 h 411"/>
                  <a:gd name="T92" fmla="*/ 1529 w 1678"/>
                  <a:gd name="T93" fmla="*/ 85 h 411"/>
                  <a:gd name="T94" fmla="*/ 579 w 1678"/>
                  <a:gd name="T95" fmla="*/ 53 h 411"/>
                  <a:gd name="T96" fmla="*/ 168 w 1678"/>
                  <a:gd name="T97" fmla="*/ 126 h 411"/>
                  <a:gd name="T98" fmla="*/ 250 w 1678"/>
                  <a:gd name="T99" fmla="*/ 110 h 411"/>
                  <a:gd name="T100" fmla="*/ 399 w 1678"/>
                  <a:gd name="T101" fmla="*/ 136 h 411"/>
                  <a:gd name="T102" fmla="*/ 510 w 1678"/>
                  <a:gd name="T103" fmla="*/ 149 h 411"/>
                  <a:gd name="T104" fmla="*/ 714 w 1678"/>
                  <a:gd name="T105" fmla="*/ 46 h 411"/>
                  <a:gd name="T106" fmla="*/ 412 w 1678"/>
                  <a:gd name="T107" fmla="*/ 316 h 411"/>
                  <a:gd name="T108" fmla="*/ 438 w 1678"/>
                  <a:gd name="T109" fmla="*/ 293 h 411"/>
                  <a:gd name="T110" fmla="*/ 562 w 1678"/>
                  <a:gd name="T111" fmla="*/ 251 h 411"/>
                  <a:gd name="T112" fmla="*/ 816 w 1678"/>
                  <a:gd name="T113" fmla="*/ 116 h 411"/>
                  <a:gd name="T114" fmla="*/ 970 w 1678"/>
                  <a:gd name="T115" fmla="*/ 196 h 411"/>
                  <a:gd name="T116" fmla="*/ 1221 w 1678"/>
                  <a:gd name="T117" fmla="*/ 79 h 411"/>
                  <a:gd name="T118" fmla="*/ 1072 w 1678"/>
                  <a:gd name="T119" fmla="*/ 100 h 411"/>
                  <a:gd name="T120" fmla="*/ 1143 w 1678"/>
                  <a:gd name="T121" fmla="*/ 90 h 411"/>
                  <a:gd name="T122" fmla="*/ 1272 w 1678"/>
                  <a:gd name="T123" fmla="*/ 121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678" h="411">
                    <a:moveTo>
                      <a:pt x="1662" y="55"/>
                    </a:moveTo>
                    <a:cubicBezTo>
                      <a:pt x="1662" y="55"/>
                      <a:pt x="1657" y="50"/>
                      <a:pt x="1610" y="50"/>
                    </a:cubicBezTo>
                    <a:cubicBezTo>
                      <a:pt x="1610" y="50"/>
                      <a:pt x="1587" y="43"/>
                      <a:pt x="1579" y="49"/>
                    </a:cubicBezTo>
                    <a:cubicBezTo>
                      <a:pt x="1579" y="49"/>
                      <a:pt x="1566" y="52"/>
                      <a:pt x="1565" y="54"/>
                    </a:cubicBezTo>
                    <a:cubicBezTo>
                      <a:pt x="1565" y="54"/>
                      <a:pt x="1569" y="40"/>
                      <a:pt x="1539" y="40"/>
                    </a:cubicBezTo>
                    <a:cubicBezTo>
                      <a:pt x="1539" y="40"/>
                      <a:pt x="1519" y="15"/>
                      <a:pt x="1506" y="33"/>
                    </a:cubicBezTo>
                    <a:cubicBezTo>
                      <a:pt x="1472" y="31"/>
                      <a:pt x="1472" y="31"/>
                      <a:pt x="1472" y="31"/>
                    </a:cubicBezTo>
                    <a:cubicBezTo>
                      <a:pt x="1472" y="31"/>
                      <a:pt x="1457" y="22"/>
                      <a:pt x="1442" y="31"/>
                    </a:cubicBezTo>
                    <a:cubicBezTo>
                      <a:pt x="1442" y="31"/>
                      <a:pt x="1392" y="31"/>
                      <a:pt x="1382" y="36"/>
                    </a:cubicBezTo>
                    <a:cubicBezTo>
                      <a:pt x="1382" y="36"/>
                      <a:pt x="1343" y="40"/>
                      <a:pt x="1334" y="47"/>
                    </a:cubicBezTo>
                    <a:cubicBezTo>
                      <a:pt x="1270" y="47"/>
                      <a:pt x="1270" y="47"/>
                      <a:pt x="1270" y="47"/>
                    </a:cubicBezTo>
                    <a:cubicBezTo>
                      <a:pt x="1270" y="47"/>
                      <a:pt x="1244" y="40"/>
                      <a:pt x="1315" y="33"/>
                    </a:cubicBezTo>
                    <a:cubicBezTo>
                      <a:pt x="1315" y="33"/>
                      <a:pt x="1379" y="40"/>
                      <a:pt x="1384" y="22"/>
                    </a:cubicBezTo>
                    <a:cubicBezTo>
                      <a:pt x="1384" y="22"/>
                      <a:pt x="1330" y="20"/>
                      <a:pt x="1241" y="24"/>
                    </a:cubicBezTo>
                    <a:cubicBezTo>
                      <a:pt x="1241" y="24"/>
                      <a:pt x="1231" y="15"/>
                      <a:pt x="1222" y="22"/>
                    </a:cubicBezTo>
                    <a:cubicBezTo>
                      <a:pt x="1209" y="27"/>
                      <a:pt x="1209" y="27"/>
                      <a:pt x="1209" y="27"/>
                    </a:cubicBezTo>
                    <a:cubicBezTo>
                      <a:pt x="1209" y="27"/>
                      <a:pt x="1166" y="0"/>
                      <a:pt x="1138" y="27"/>
                    </a:cubicBezTo>
                    <a:cubicBezTo>
                      <a:pt x="1106" y="27"/>
                      <a:pt x="1106" y="27"/>
                      <a:pt x="1106" y="27"/>
                    </a:cubicBezTo>
                    <a:cubicBezTo>
                      <a:pt x="1106" y="27"/>
                      <a:pt x="1089" y="11"/>
                      <a:pt x="1061" y="20"/>
                    </a:cubicBezTo>
                    <a:cubicBezTo>
                      <a:pt x="1061" y="20"/>
                      <a:pt x="1035" y="13"/>
                      <a:pt x="1017" y="22"/>
                    </a:cubicBezTo>
                    <a:cubicBezTo>
                      <a:pt x="1017" y="22"/>
                      <a:pt x="1024" y="31"/>
                      <a:pt x="1045" y="31"/>
                    </a:cubicBezTo>
                    <a:cubicBezTo>
                      <a:pt x="1045" y="31"/>
                      <a:pt x="1058" y="43"/>
                      <a:pt x="1024" y="43"/>
                    </a:cubicBezTo>
                    <a:cubicBezTo>
                      <a:pt x="1024" y="43"/>
                      <a:pt x="1009" y="29"/>
                      <a:pt x="992" y="36"/>
                    </a:cubicBezTo>
                    <a:cubicBezTo>
                      <a:pt x="992" y="36"/>
                      <a:pt x="972" y="18"/>
                      <a:pt x="946" y="18"/>
                    </a:cubicBezTo>
                    <a:cubicBezTo>
                      <a:pt x="946" y="18"/>
                      <a:pt x="862" y="13"/>
                      <a:pt x="808" y="18"/>
                    </a:cubicBezTo>
                    <a:cubicBezTo>
                      <a:pt x="808" y="18"/>
                      <a:pt x="796" y="27"/>
                      <a:pt x="819" y="27"/>
                    </a:cubicBezTo>
                    <a:cubicBezTo>
                      <a:pt x="819" y="27"/>
                      <a:pt x="903" y="47"/>
                      <a:pt x="865" y="49"/>
                    </a:cubicBezTo>
                    <a:cubicBezTo>
                      <a:pt x="865" y="49"/>
                      <a:pt x="798" y="27"/>
                      <a:pt x="772" y="27"/>
                    </a:cubicBezTo>
                    <a:cubicBezTo>
                      <a:pt x="703" y="29"/>
                      <a:pt x="703" y="29"/>
                      <a:pt x="703" y="29"/>
                    </a:cubicBezTo>
                    <a:cubicBezTo>
                      <a:pt x="703" y="29"/>
                      <a:pt x="660" y="18"/>
                      <a:pt x="643" y="27"/>
                    </a:cubicBezTo>
                    <a:cubicBezTo>
                      <a:pt x="643" y="27"/>
                      <a:pt x="651" y="33"/>
                      <a:pt x="662" y="33"/>
                    </a:cubicBezTo>
                    <a:cubicBezTo>
                      <a:pt x="662" y="33"/>
                      <a:pt x="666" y="52"/>
                      <a:pt x="643" y="40"/>
                    </a:cubicBezTo>
                    <a:cubicBezTo>
                      <a:pt x="643" y="40"/>
                      <a:pt x="634" y="29"/>
                      <a:pt x="580" y="33"/>
                    </a:cubicBezTo>
                    <a:cubicBezTo>
                      <a:pt x="580" y="33"/>
                      <a:pt x="574" y="36"/>
                      <a:pt x="615" y="43"/>
                    </a:cubicBezTo>
                    <a:cubicBezTo>
                      <a:pt x="615" y="43"/>
                      <a:pt x="619" y="58"/>
                      <a:pt x="578" y="43"/>
                    </a:cubicBezTo>
                    <a:cubicBezTo>
                      <a:pt x="578" y="43"/>
                      <a:pt x="539" y="40"/>
                      <a:pt x="515" y="49"/>
                    </a:cubicBezTo>
                    <a:cubicBezTo>
                      <a:pt x="515" y="49"/>
                      <a:pt x="515" y="61"/>
                      <a:pt x="548" y="61"/>
                    </a:cubicBezTo>
                    <a:cubicBezTo>
                      <a:pt x="548" y="61"/>
                      <a:pt x="699" y="81"/>
                      <a:pt x="696" y="90"/>
                    </a:cubicBezTo>
                    <a:cubicBezTo>
                      <a:pt x="696" y="90"/>
                      <a:pt x="567" y="70"/>
                      <a:pt x="548" y="70"/>
                    </a:cubicBezTo>
                    <a:cubicBezTo>
                      <a:pt x="548" y="70"/>
                      <a:pt x="505" y="61"/>
                      <a:pt x="498" y="61"/>
                    </a:cubicBezTo>
                    <a:cubicBezTo>
                      <a:pt x="498" y="61"/>
                      <a:pt x="503" y="67"/>
                      <a:pt x="537" y="74"/>
                    </a:cubicBezTo>
                    <a:cubicBezTo>
                      <a:pt x="537" y="74"/>
                      <a:pt x="520" y="83"/>
                      <a:pt x="488" y="76"/>
                    </a:cubicBezTo>
                    <a:cubicBezTo>
                      <a:pt x="488" y="76"/>
                      <a:pt x="457" y="52"/>
                      <a:pt x="388" y="58"/>
                    </a:cubicBezTo>
                    <a:cubicBezTo>
                      <a:pt x="388" y="58"/>
                      <a:pt x="373" y="36"/>
                      <a:pt x="352" y="65"/>
                    </a:cubicBezTo>
                    <a:cubicBezTo>
                      <a:pt x="352" y="65"/>
                      <a:pt x="296" y="65"/>
                      <a:pt x="289" y="72"/>
                    </a:cubicBezTo>
                    <a:cubicBezTo>
                      <a:pt x="328" y="76"/>
                      <a:pt x="328" y="76"/>
                      <a:pt x="328" y="76"/>
                    </a:cubicBezTo>
                    <a:cubicBezTo>
                      <a:pt x="328" y="76"/>
                      <a:pt x="408" y="70"/>
                      <a:pt x="393" y="90"/>
                    </a:cubicBezTo>
                    <a:cubicBezTo>
                      <a:pt x="393" y="90"/>
                      <a:pt x="352" y="83"/>
                      <a:pt x="337" y="83"/>
                    </a:cubicBezTo>
                    <a:cubicBezTo>
                      <a:pt x="337" y="83"/>
                      <a:pt x="298" y="67"/>
                      <a:pt x="287" y="90"/>
                    </a:cubicBezTo>
                    <a:cubicBezTo>
                      <a:pt x="287" y="90"/>
                      <a:pt x="240" y="65"/>
                      <a:pt x="167" y="79"/>
                    </a:cubicBezTo>
                    <a:cubicBezTo>
                      <a:pt x="167" y="79"/>
                      <a:pt x="174" y="84"/>
                      <a:pt x="154" y="88"/>
                    </a:cubicBezTo>
                    <a:cubicBezTo>
                      <a:pt x="154" y="88"/>
                      <a:pt x="150" y="92"/>
                      <a:pt x="139" y="90"/>
                    </a:cubicBezTo>
                    <a:cubicBezTo>
                      <a:pt x="139" y="90"/>
                      <a:pt x="138" y="82"/>
                      <a:pt x="105" y="83"/>
                    </a:cubicBezTo>
                    <a:cubicBezTo>
                      <a:pt x="105" y="83"/>
                      <a:pt x="71" y="85"/>
                      <a:pt x="63" y="88"/>
                    </a:cubicBezTo>
                    <a:cubicBezTo>
                      <a:pt x="63" y="88"/>
                      <a:pt x="35" y="87"/>
                      <a:pt x="33" y="92"/>
                    </a:cubicBezTo>
                    <a:cubicBezTo>
                      <a:pt x="33" y="92"/>
                      <a:pt x="0" y="101"/>
                      <a:pt x="39" y="103"/>
                    </a:cubicBezTo>
                    <a:cubicBezTo>
                      <a:pt x="39" y="103"/>
                      <a:pt x="49" y="110"/>
                      <a:pt x="56" y="101"/>
                    </a:cubicBezTo>
                    <a:cubicBezTo>
                      <a:pt x="56" y="101"/>
                      <a:pt x="81" y="103"/>
                      <a:pt x="85" y="96"/>
                    </a:cubicBezTo>
                    <a:cubicBezTo>
                      <a:pt x="85" y="96"/>
                      <a:pt x="125" y="92"/>
                      <a:pt x="117" y="104"/>
                    </a:cubicBezTo>
                    <a:cubicBezTo>
                      <a:pt x="117" y="104"/>
                      <a:pt x="91" y="102"/>
                      <a:pt x="86" y="107"/>
                    </a:cubicBezTo>
                    <a:cubicBezTo>
                      <a:pt x="86" y="107"/>
                      <a:pt x="86" y="122"/>
                      <a:pt x="106" y="110"/>
                    </a:cubicBezTo>
                    <a:cubicBezTo>
                      <a:pt x="106" y="110"/>
                      <a:pt x="142" y="116"/>
                      <a:pt x="112" y="122"/>
                    </a:cubicBezTo>
                    <a:cubicBezTo>
                      <a:pt x="112" y="122"/>
                      <a:pt x="85" y="123"/>
                      <a:pt x="106" y="130"/>
                    </a:cubicBezTo>
                    <a:cubicBezTo>
                      <a:pt x="106" y="130"/>
                      <a:pt x="109" y="137"/>
                      <a:pt x="146" y="136"/>
                    </a:cubicBezTo>
                    <a:cubicBezTo>
                      <a:pt x="146" y="136"/>
                      <a:pt x="160" y="149"/>
                      <a:pt x="195" y="149"/>
                    </a:cubicBezTo>
                    <a:cubicBezTo>
                      <a:pt x="195" y="149"/>
                      <a:pt x="215" y="154"/>
                      <a:pt x="230" y="154"/>
                    </a:cubicBezTo>
                    <a:cubicBezTo>
                      <a:pt x="230" y="154"/>
                      <a:pt x="251" y="162"/>
                      <a:pt x="265" y="154"/>
                    </a:cubicBezTo>
                    <a:cubicBezTo>
                      <a:pt x="265" y="154"/>
                      <a:pt x="287" y="148"/>
                      <a:pt x="293" y="142"/>
                    </a:cubicBezTo>
                    <a:cubicBezTo>
                      <a:pt x="293" y="142"/>
                      <a:pt x="308" y="142"/>
                      <a:pt x="308" y="138"/>
                    </a:cubicBezTo>
                    <a:cubicBezTo>
                      <a:pt x="308" y="138"/>
                      <a:pt x="307" y="134"/>
                      <a:pt x="283" y="135"/>
                    </a:cubicBezTo>
                    <a:cubicBezTo>
                      <a:pt x="228" y="140"/>
                      <a:pt x="228" y="140"/>
                      <a:pt x="228" y="140"/>
                    </a:cubicBezTo>
                    <a:cubicBezTo>
                      <a:pt x="228" y="140"/>
                      <a:pt x="212" y="128"/>
                      <a:pt x="259" y="130"/>
                    </a:cubicBezTo>
                    <a:cubicBezTo>
                      <a:pt x="259" y="130"/>
                      <a:pt x="312" y="127"/>
                      <a:pt x="314" y="124"/>
                    </a:cubicBezTo>
                    <a:cubicBezTo>
                      <a:pt x="314" y="124"/>
                      <a:pt x="338" y="128"/>
                      <a:pt x="341" y="116"/>
                    </a:cubicBezTo>
                    <a:cubicBezTo>
                      <a:pt x="341" y="116"/>
                      <a:pt x="410" y="108"/>
                      <a:pt x="385" y="125"/>
                    </a:cubicBezTo>
                    <a:cubicBezTo>
                      <a:pt x="385" y="125"/>
                      <a:pt x="350" y="122"/>
                      <a:pt x="351" y="129"/>
                    </a:cubicBezTo>
                    <a:cubicBezTo>
                      <a:pt x="370" y="131"/>
                      <a:pt x="370" y="131"/>
                      <a:pt x="370" y="131"/>
                    </a:cubicBezTo>
                    <a:cubicBezTo>
                      <a:pt x="370" y="131"/>
                      <a:pt x="379" y="143"/>
                      <a:pt x="340" y="139"/>
                    </a:cubicBezTo>
                    <a:cubicBezTo>
                      <a:pt x="340" y="139"/>
                      <a:pt x="312" y="145"/>
                      <a:pt x="307" y="148"/>
                    </a:cubicBezTo>
                    <a:cubicBezTo>
                      <a:pt x="307" y="148"/>
                      <a:pt x="280" y="164"/>
                      <a:pt x="325" y="162"/>
                    </a:cubicBezTo>
                    <a:cubicBezTo>
                      <a:pt x="330" y="160"/>
                      <a:pt x="330" y="160"/>
                      <a:pt x="330" y="160"/>
                    </a:cubicBezTo>
                    <a:cubicBezTo>
                      <a:pt x="330" y="160"/>
                      <a:pt x="348" y="150"/>
                      <a:pt x="351" y="161"/>
                    </a:cubicBezTo>
                    <a:cubicBezTo>
                      <a:pt x="351" y="161"/>
                      <a:pt x="384" y="164"/>
                      <a:pt x="444" y="164"/>
                    </a:cubicBezTo>
                    <a:cubicBezTo>
                      <a:pt x="444" y="164"/>
                      <a:pt x="435" y="141"/>
                      <a:pt x="471" y="147"/>
                    </a:cubicBezTo>
                    <a:cubicBezTo>
                      <a:pt x="471" y="147"/>
                      <a:pt x="486" y="133"/>
                      <a:pt x="492" y="149"/>
                    </a:cubicBezTo>
                    <a:cubicBezTo>
                      <a:pt x="492" y="149"/>
                      <a:pt x="514" y="152"/>
                      <a:pt x="493" y="157"/>
                    </a:cubicBezTo>
                    <a:cubicBezTo>
                      <a:pt x="493" y="157"/>
                      <a:pt x="497" y="165"/>
                      <a:pt x="542" y="161"/>
                    </a:cubicBezTo>
                    <a:cubicBezTo>
                      <a:pt x="542" y="161"/>
                      <a:pt x="600" y="157"/>
                      <a:pt x="604" y="151"/>
                    </a:cubicBezTo>
                    <a:cubicBezTo>
                      <a:pt x="604" y="151"/>
                      <a:pt x="643" y="156"/>
                      <a:pt x="643" y="144"/>
                    </a:cubicBezTo>
                    <a:cubicBezTo>
                      <a:pt x="643" y="144"/>
                      <a:pt x="679" y="153"/>
                      <a:pt x="681" y="134"/>
                    </a:cubicBezTo>
                    <a:cubicBezTo>
                      <a:pt x="681" y="134"/>
                      <a:pt x="675" y="114"/>
                      <a:pt x="695" y="128"/>
                    </a:cubicBezTo>
                    <a:cubicBezTo>
                      <a:pt x="695" y="128"/>
                      <a:pt x="744" y="119"/>
                      <a:pt x="766" y="110"/>
                    </a:cubicBezTo>
                    <a:cubicBezTo>
                      <a:pt x="766" y="110"/>
                      <a:pt x="810" y="105"/>
                      <a:pt x="798" y="121"/>
                    </a:cubicBezTo>
                    <a:cubicBezTo>
                      <a:pt x="798" y="121"/>
                      <a:pt x="755" y="116"/>
                      <a:pt x="717" y="139"/>
                    </a:cubicBezTo>
                    <a:cubicBezTo>
                      <a:pt x="797" y="141"/>
                      <a:pt x="797" y="141"/>
                      <a:pt x="797" y="141"/>
                    </a:cubicBezTo>
                    <a:cubicBezTo>
                      <a:pt x="797" y="141"/>
                      <a:pt x="814" y="154"/>
                      <a:pt x="723" y="149"/>
                    </a:cubicBezTo>
                    <a:cubicBezTo>
                      <a:pt x="723" y="149"/>
                      <a:pt x="667" y="148"/>
                      <a:pt x="683" y="155"/>
                    </a:cubicBezTo>
                    <a:cubicBezTo>
                      <a:pt x="760" y="156"/>
                      <a:pt x="760" y="156"/>
                      <a:pt x="760" y="156"/>
                    </a:cubicBezTo>
                    <a:cubicBezTo>
                      <a:pt x="760" y="156"/>
                      <a:pt x="793" y="165"/>
                      <a:pt x="653" y="160"/>
                    </a:cubicBezTo>
                    <a:cubicBezTo>
                      <a:pt x="653" y="160"/>
                      <a:pt x="636" y="159"/>
                      <a:pt x="636" y="165"/>
                    </a:cubicBezTo>
                    <a:cubicBezTo>
                      <a:pt x="636" y="165"/>
                      <a:pt x="579" y="164"/>
                      <a:pt x="576" y="170"/>
                    </a:cubicBezTo>
                    <a:cubicBezTo>
                      <a:pt x="576" y="170"/>
                      <a:pt x="452" y="166"/>
                      <a:pt x="497" y="177"/>
                    </a:cubicBezTo>
                    <a:cubicBezTo>
                      <a:pt x="497" y="177"/>
                      <a:pt x="535" y="194"/>
                      <a:pt x="575" y="195"/>
                    </a:cubicBezTo>
                    <a:cubicBezTo>
                      <a:pt x="575" y="195"/>
                      <a:pt x="564" y="207"/>
                      <a:pt x="606" y="206"/>
                    </a:cubicBezTo>
                    <a:cubicBezTo>
                      <a:pt x="606" y="206"/>
                      <a:pt x="619" y="216"/>
                      <a:pt x="624" y="205"/>
                    </a:cubicBezTo>
                    <a:cubicBezTo>
                      <a:pt x="665" y="205"/>
                      <a:pt x="665" y="205"/>
                      <a:pt x="665" y="205"/>
                    </a:cubicBezTo>
                    <a:cubicBezTo>
                      <a:pt x="665" y="205"/>
                      <a:pt x="680" y="218"/>
                      <a:pt x="624" y="214"/>
                    </a:cubicBezTo>
                    <a:cubicBezTo>
                      <a:pt x="624" y="214"/>
                      <a:pt x="619" y="227"/>
                      <a:pt x="606" y="217"/>
                    </a:cubicBezTo>
                    <a:cubicBezTo>
                      <a:pt x="557" y="215"/>
                      <a:pt x="557" y="215"/>
                      <a:pt x="557" y="215"/>
                    </a:cubicBezTo>
                    <a:cubicBezTo>
                      <a:pt x="557" y="215"/>
                      <a:pt x="523" y="191"/>
                      <a:pt x="443" y="178"/>
                    </a:cubicBezTo>
                    <a:cubicBezTo>
                      <a:pt x="443" y="178"/>
                      <a:pt x="435" y="172"/>
                      <a:pt x="309" y="173"/>
                    </a:cubicBezTo>
                    <a:cubicBezTo>
                      <a:pt x="309" y="173"/>
                      <a:pt x="284" y="191"/>
                      <a:pt x="309" y="192"/>
                    </a:cubicBezTo>
                    <a:cubicBezTo>
                      <a:pt x="309" y="192"/>
                      <a:pt x="307" y="205"/>
                      <a:pt x="320" y="207"/>
                    </a:cubicBezTo>
                    <a:cubicBezTo>
                      <a:pt x="370" y="208"/>
                      <a:pt x="370" y="208"/>
                      <a:pt x="370" y="208"/>
                    </a:cubicBezTo>
                    <a:cubicBezTo>
                      <a:pt x="370" y="208"/>
                      <a:pt x="413" y="223"/>
                      <a:pt x="419" y="233"/>
                    </a:cubicBezTo>
                    <a:cubicBezTo>
                      <a:pt x="419" y="233"/>
                      <a:pt x="438" y="241"/>
                      <a:pt x="458" y="242"/>
                    </a:cubicBezTo>
                    <a:cubicBezTo>
                      <a:pt x="458" y="242"/>
                      <a:pt x="465" y="245"/>
                      <a:pt x="431" y="245"/>
                    </a:cubicBezTo>
                    <a:cubicBezTo>
                      <a:pt x="431" y="245"/>
                      <a:pt x="418" y="234"/>
                      <a:pt x="403" y="242"/>
                    </a:cubicBezTo>
                    <a:cubicBezTo>
                      <a:pt x="403" y="242"/>
                      <a:pt x="410" y="250"/>
                      <a:pt x="422" y="250"/>
                    </a:cubicBezTo>
                    <a:cubicBezTo>
                      <a:pt x="505" y="250"/>
                      <a:pt x="505" y="250"/>
                      <a:pt x="505" y="250"/>
                    </a:cubicBezTo>
                    <a:cubicBezTo>
                      <a:pt x="505" y="250"/>
                      <a:pt x="514" y="257"/>
                      <a:pt x="481" y="255"/>
                    </a:cubicBezTo>
                    <a:cubicBezTo>
                      <a:pt x="481" y="255"/>
                      <a:pt x="474" y="263"/>
                      <a:pt x="504" y="260"/>
                    </a:cubicBezTo>
                    <a:cubicBezTo>
                      <a:pt x="504" y="260"/>
                      <a:pt x="539" y="266"/>
                      <a:pt x="538" y="274"/>
                    </a:cubicBezTo>
                    <a:cubicBezTo>
                      <a:pt x="538" y="274"/>
                      <a:pt x="531" y="279"/>
                      <a:pt x="501" y="265"/>
                    </a:cubicBezTo>
                    <a:cubicBezTo>
                      <a:pt x="501" y="265"/>
                      <a:pt x="478" y="265"/>
                      <a:pt x="473" y="265"/>
                    </a:cubicBezTo>
                    <a:cubicBezTo>
                      <a:pt x="473" y="265"/>
                      <a:pt x="471" y="260"/>
                      <a:pt x="450" y="260"/>
                    </a:cubicBezTo>
                    <a:cubicBezTo>
                      <a:pt x="450" y="260"/>
                      <a:pt x="454" y="253"/>
                      <a:pt x="344" y="255"/>
                    </a:cubicBezTo>
                    <a:cubicBezTo>
                      <a:pt x="344" y="255"/>
                      <a:pt x="292" y="262"/>
                      <a:pt x="288" y="265"/>
                    </a:cubicBezTo>
                    <a:cubicBezTo>
                      <a:pt x="288" y="265"/>
                      <a:pt x="264" y="272"/>
                      <a:pt x="254" y="280"/>
                    </a:cubicBezTo>
                    <a:cubicBezTo>
                      <a:pt x="254" y="280"/>
                      <a:pt x="241" y="292"/>
                      <a:pt x="254" y="294"/>
                    </a:cubicBezTo>
                    <a:cubicBezTo>
                      <a:pt x="254" y="294"/>
                      <a:pt x="277" y="303"/>
                      <a:pt x="293" y="294"/>
                    </a:cubicBezTo>
                    <a:cubicBezTo>
                      <a:pt x="315" y="294"/>
                      <a:pt x="315" y="294"/>
                      <a:pt x="315" y="294"/>
                    </a:cubicBezTo>
                    <a:cubicBezTo>
                      <a:pt x="315" y="294"/>
                      <a:pt x="344" y="268"/>
                      <a:pt x="332" y="297"/>
                    </a:cubicBezTo>
                    <a:cubicBezTo>
                      <a:pt x="332" y="297"/>
                      <a:pt x="355" y="299"/>
                      <a:pt x="362" y="297"/>
                    </a:cubicBezTo>
                    <a:cubicBezTo>
                      <a:pt x="362" y="297"/>
                      <a:pt x="381" y="292"/>
                      <a:pt x="390" y="270"/>
                    </a:cubicBezTo>
                    <a:cubicBezTo>
                      <a:pt x="390" y="270"/>
                      <a:pt x="411" y="260"/>
                      <a:pt x="404" y="281"/>
                    </a:cubicBezTo>
                    <a:cubicBezTo>
                      <a:pt x="404" y="281"/>
                      <a:pt x="419" y="290"/>
                      <a:pt x="393" y="289"/>
                    </a:cubicBezTo>
                    <a:cubicBezTo>
                      <a:pt x="393" y="289"/>
                      <a:pt x="386" y="295"/>
                      <a:pt x="383" y="299"/>
                    </a:cubicBezTo>
                    <a:cubicBezTo>
                      <a:pt x="383" y="299"/>
                      <a:pt x="369" y="301"/>
                      <a:pt x="367" y="304"/>
                    </a:cubicBezTo>
                    <a:cubicBezTo>
                      <a:pt x="367" y="304"/>
                      <a:pt x="339" y="313"/>
                      <a:pt x="367" y="316"/>
                    </a:cubicBezTo>
                    <a:cubicBezTo>
                      <a:pt x="367" y="316"/>
                      <a:pt x="374" y="328"/>
                      <a:pt x="394" y="326"/>
                    </a:cubicBezTo>
                    <a:cubicBezTo>
                      <a:pt x="394" y="326"/>
                      <a:pt x="453" y="336"/>
                      <a:pt x="464" y="323"/>
                    </a:cubicBezTo>
                    <a:cubicBezTo>
                      <a:pt x="464" y="323"/>
                      <a:pt x="493" y="318"/>
                      <a:pt x="500" y="302"/>
                    </a:cubicBezTo>
                    <a:cubicBezTo>
                      <a:pt x="500" y="302"/>
                      <a:pt x="534" y="297"/>
                      <a:pt x="515" y="311"/>
                    </a:cubicBezTo>
                    <a:cubicBezTo>
                      <a:pt x="515" y="311"/>
                      <a:pt x="489" y="329"/>
                      <a:pt x="470" y="334"/>
                    </a:cubicBezTo>
                    <a:cubicBezTo>
                      <a:pt x="470" y="334"/>
                      <a:pt x="455" y="336"/>
                      <a:pt x="452" y="340"/>
                    </a:cubicBezTo>
                    <a:cubicBezTo>
                      <a:pt x="452" y="340"/>
                      <a:pt x="414" y="338"/>
                      <a:pt x="414" y="343"/>
                    </a:cubicBezTo>
                    <a:cubicBezTo>
                      <a:pt x="394" y="343"/>
                      <a:pt x="394" y="343"/>
                      <a:pt x="394" y="343"/>
                    </a:cubicBezTo>
                    <a:cubicBezTo>
                      <a:pt x="394" y="343"/>
                      <a:pt x="388" y="339"/>
                      <a:pt x="356" y="339"/>
                    </a:cubicBezTo>
                    <a:cubicBezTo>
                      <a:pt x="356" y="339"/>
                      <a:pt x="348" y="335"/>
                      <a:pt x="339" y="335"/>
                    </a:cubicBezTo>
                    <a:cubicBezTo>
                      <a:pt x="339" y="335"/>
                      <a:pt x="319" y="317"/>
                      <a:pt x="303" y="317"/>
                    </a:cubicBezTo>
                    <a:cubicBezTo>
                      <a:pt x="303" y="317"/>
                      <a:pt x="287" y="308"/>
                      <a:pt x="234" y="313"/>
                    </a:cubicBezTo>
                    <a:cubicBezTo>
                      <a:pt x="234" y="313"/>
                      <a:pt x="199" y="319"/>
                      <a:pt x="215" y="323"/>
                    </a:cubicBezTo>
                    <a:cubicBezTo>
                      <a:pt x="215" y="323"/>
                      <a:pt x="235" y="330"/>
                      <a:pt x="238" y="333"/>
                    </a:cubicBezTo>
                    <a:cubicBezTo>
                      <a:pt x="238" y="333"/>
                      <a:pt x="240" y="341"/>
                      <a:pt x="272" y="340"/>
                    </a:cubicBezTo>
                    <a:cubicBezTo>
                      <a:pt x="272" y="340"/>
                      <a:pt x="287" y="349"/>
                      <a:pt x="288" y="353"/>
                    </a:cubicBezTo>
                    <a:cubicBezTo>
                      <a:pt x="272" y="355"/>
                      <a:pt x="272" y="355"/>
                      <a:pt x="272" y="355"/>
                    </a:cubicBezTo>
                    <a:cubicBezTo>
                      <a:pt x="272" y="355"/>
                      <a:pt x="262" y="343"/>
                      <a:pt x="257" y="352"/>
                    </a:cubicBezTo>
                    <a:cubicBezTo>
                      <a:pt x="257" y="352"/>
                      <a:pt x="206" y="352"/>
                      <a:pt x="205" y="357"/>
                    </a:cubicBezTo>
                    <a:cubicBezTo>
                      <a:pt x="205" y="357"/>
                      <a:pt x="183" y="358"/>
                      <a:pt x="182" y="362"/>
                    </a:cubicBezTo>
                    <a:cubicBezTo>
                      <a:pt x="182" y="362"/>
                      <a:pt x="161" y="362"/>
                      <a:pt x="158" y="367"/>
                    </a:cubicBezTo>
                    <a:cubicBezTo>
                      <a:pt x="158" y="367"/>
                      <a:pt x="131" y="371"/>
                      <a:pt x="150" y="374"/>
                    </a:cubicBezTo>
                    <a:cubicBezTo>
                      <a:pt x="150" y="374"/>
                      <a:pt x="127" y="386"/>
                      <a:pt x="146" y="390"/>
                    </a:cubicBezTo>
                    <a:cubicBezTo>
                      <a:pt x="146" y="390"/>
                      <a:pt x="169" y="401"/>
                      <a:pt x="176" y="385"/>
                    </a:cubicBezTo>
                    <a:cubicBezTo>
                      <a:pt x="176" y="385"/>
                      <a:pt x="183" y="388"/>
                      <a:pt x="187" y="374"/>
                    </a:cubicBezTo>
                    <a:cubicBezTo>
                      <a:pt x="187" y="374"/>
                      <a:pt x="205" y="368"/>
                      <a:pt x="203" y="393"/>
                    </a:cubicBezTo>
                    <a:cubicBezTo>
                      <a:pt x="203" y="393"/>
                      <a:pt x="209" y="400"/>
                      <a:pt x="245" y="395"/>
                    </a:cubicBezTo>
                    <a:cubicBezTo>
                      <a:pt x="245" y="395"/>
                      <a:pt x="245" y="372"/>
                      <a:pt x="267" y="390"/>
                    </a:cubicBezTo>
                    <a:cubicBezTo>
                      <a:pt x="267" y="390"/>
                      <a:pt x="276" y="405"/>
                      <a:pt x="288" y="395"/>
                    </a:cubicBezTo>
                    <a:cubicBezTo>
                      <a:pt x="299" y="391"/>
                      <a:pt x="299" y="391"/>
                      <a:pt x="299" y="391"/>
                    </a:cubicBezTo>
                    <a:cubicBezTo>
                      <a:pt x="299" y="391"/>
                      <a:pt x="310" y="374"/>
                      <a:pt x="317" y="393"/>
                    </a:cubicBezTo>
                    <a:cubicBezTo>
                      <a:pt x="317" y="393"/>
                      <a:pt x="326" y="400"/>
                      <a:pt x="352" y="397"/>
                    </a:cubicBezTo>
                    <a:cubicBezTo>
                      <a:pt x="352" y="397"/>
                      <a:pt x="377" y="405"/>
                      <a:pt x="383" y="397"/>
                    </a:cubicBezTo>
                    <a:cubicBezTo>
                      <a:pt x="383" y="397"/>
                      <a:pt x="374" y="384"/>
                      <a:pt x="400" y="390"/>
                    </a:cubicBezTo>
                    <a:cubicBezTo>
                      <a:pt x="400" y="390"/>
                      <a:pt x="407" y="402"/>
                      <a:pt x="423" y="390"/>
                    </a:cubicBezTo>
                    <a:cubicBezTo>
                      <a:pt x="423" y="390"/>
                      <a:pt x="432" y="376"/>
                      <a:pt x="437" y="385"/>
                    </a:cubicBezTo>
                    <a:cubicBezTo>
                      <a:pt x="446" y="390"/>
                      <a:pt x="446" y="390"/>
                      <a:pt x="446" y="390"/>
                    </a:cubicBezTo>
                    <a:cubicBezTo>
                      <a:pt x="446" y="390"/>
                      <a:pt x="457" y="396"/>
                      <a:pt x="470" y="395"/>
                    </a:cubicBezTo>
                    <a:cubicBezTo>
                      <a:pt x="470" y="395"/>
                      <a:pt x="475" y="405"/>
                      <a:pt x="478" y="391"/>
                    </a:cubicBezTo>
                    <a:cubicBezTo>
                      <a:pt x="478" y="391"/>
                      <a:pt x="452" y="373"/>
                      <a:pt x="475" y="372"/>
                    </a:cubicBezTo>
                    <a:cubicBezTo>
                      <a:pt x="475" y="372"/>
                      <a:pt x="493" y="395"/>
                      <a:pt x="502" y="398"/>
                    </a:cubicBezTo>
                    <a:cubicBezTo>
                      <a:pt x="529" y="398"/>
                      <a:pt x="529" y="398"/>
                      <a:pt x="529" y="398"/>
                    </a:cubicBezTo>
                    <a:cubicBezTo>
                      <a:pt x="529" y="398"/>
                      <a:pt x="531" y="383"/>
                      <a:pt x="545" y="380"/>
                    </a:cubicBezTo>
                    <a:cubicBezTo>
                      <a:pt x="545" y="380"/>
                      <a:pt x="566" y="369"/>
                      <a:pt x="555" y="383"/>
                    </a:cubicBezTo>
                    <a:cubicBezTo>
                      <a:pt x="555" y="383"/>
                      <a:pt x="544" y="395"/>
                      <a:pt x="575" y="391"/>
                    </a:cubicBezTo>
                    <a:cubicBezTo>
                      <a:pt x="575" y="391"/>
                      <a:pt x="586" y="384"/>
                      <a:pt x="596" y="391"/>
                    </a:cubicBezTo>
                    <a:cubicBezTo>
                      <a:pt x="596" y="391"/>
                      <a:pt x="635" y="392"/>
                      <a:pt x="605" y="400"/>
                    </a:cubicBezTo>
                    <a:cubicBezTo>
                      <a:pt x="605" y="400"/>
                      <a:pt x="592" y="411"/>
                      <a:pt x="616" y="410"/>
                    </a:cubicBezTo>
                    <a:cubicBezTo>
                      <a:pt x="620" y="406"/>
                      <a:pt x="620" y="406"/>
                      <a:pt x="620" y="406"/>
                    </a:cubicBezTo>
                    <a:cubicBezTo>
                      <a:pt x="620" y="406"/>
                      <a:pt x="652" y="407"/>
                      <a:pt x="654" y="400"/>
                    </a:cubicBezTo>
                    <a:cubicBezTo>
                      <a:pt x="654" y="400"/>
                      <a:pt x="687" y="402"/>
                      <a:pt x="690" y="396"/>
                    </a:cubicBezTo>
                    <a:cubicBezTo>
                      <a:pt x="690" y="396"/>
                      <a:pt x="704" y="396"/>
                      <a:pt x="712" y="387"/>
                    </a:cubicBezTo>
                    <a:cubicBezTo>
                      <a:pt x="729" y="388"/>
                      <a:pt x="729" y="388"/>
                      <a:pt x="729" y="388"/>
                    </a:cubicBezTo>
                    <a:cubicBezTo>
                      <a:pt x="729" y="388"/>
                      <a:pt x="736" y="395"/>
                      <a:pt x="738" y="385"/>
                    </a:cubicBezTo>
                    <a:cubicBezTo>
                      <a:pt x="738" y="385"/>
                      <a:pt x="749" y="390"/>
                      <a:pt x="751" y="382"/>
                    </a:cubicBezTo>
                    <a:cubicBezTo>
                      <a:pt x="751" y="382"/>
                      <a:pt x="781" y="391"/>
                      <a:pt x="764" y="366"/>
                    </a:cubicBezTo>
                    <a:cubicBezTo>
                      <a:pt x="757" y="361"/>
                      <a:pt x="757" y="361"/>
                      <a:pt x="757" y="361"/>
                    </a:cubicBezTo>
                    <a:cubicBezTo>
                      <a:pt x="757" y="361"/>
                      <a:pt x="747" y="354"/>
                      <a:pt x="746" y="360"/>
                    </a:cubicBezTo>
                    <a:cubicBezTo>
                      <a:pt x="746" y="360"/>
                      <a:pt x="730" y="365"/>
                      <a:pt x="727" y="373"/>
                    </a:cubicBezTo>
                    <a:cubicBezTo>
                      <a:pt x="711" y="375"/>
                      <a:pt x="711" y="375"/>
                      <a:pt x="711" y="375"/>
                    </a:cubicBezTo>
                    <a:cubicBezTo>
                      <a:pt x="711" y="375"/>
                      <a:pt x="713" y="363"/>
                      <a:pt x="688" y="362"/>
                    </a:cubicBezTo>
                    <a:cubicBezTo>
                      <a:pt x="688" y="362"/>
                      <a:pt x="687" y="360"/>
                      <a:pt x="698" y="360"/>
                    </a:cubicBezTo>
                    <a:cubicBezTo>
                      <a:pt x="698" y="360"/>
                      <a:pt x="709" y="348"/>
                      <a:pt x="687" y="348"/>
                    </a:cubicBezTo>
                    <a:cubicBezTo>
                      <a:pt x="687" y="348"/>
                      <a:pt x="657" y="349"/>
                      <a:pt x="656" y="354"/>
                    </a:cubicBezTo>
                    <a:cubicBezTo>
                      <a:pt x="656" y="354"/>
                      <a:pt x="643" y="355"/>
                      <a:pt x="642" y="358"/>
                    </a:cubicBezTo>
                    <a:cubicBezTo>
                      <a:pt x="642" y="358"/>
                      <a:pt x="641" y="349"/>
                      <a:pt x="614" y="350"/>
                    </a:cubicBezTo>
                    <a:cubicBezTo>
                      <a:pt x="614" y="350"/>
                      <a:pt x="611" y="341"/>
                      <a:pt x="586" y="347"/>
                    </a:cubicBezTo>
                    <a:cubicBezTo>
                      <a:pt x="586" y="347"/>
                      <a:pt x="568" y="351"/>
                      <a:pt x="565" y="353"/>
                    </a:cubicBezTo>
                    <a:cubicBezTo>
                      <a:pt x="549" y="354"/>
                      <a:pt x="549" y="354"/>
                      <a:pt x="549" y="354"/>
                    </a:cubicBezTo>
                    <a:cubicBezTo>
                      <a:pt x="549" y="354"/>
                      <a:pt x="537" y="341"/>
                      <a:pt x="573" y="344"/>
                    </a:cubicBezTo>
                    <a:cubicBezTo>
                      <a:pt x="573" y="344"/>
                      <a:pt x="610" y="342"/>
                      <a:pt x="563" y="337"/>
                    </a:cubicBezTo>
                    <a:cubicBezTo>
                      <a:pt x="563" y="337"/>
                      <a:pt x="530" y="319"/>
                      <a:pt x="553" y="321"/>
                    </a:cubicBezTo>
                    <a:cubicBezTo>
                      <a:pt x="553" y="321"/>
                      <a:pt x="596" y="341"/>
                      <a:pt x="612" y="339"/>
                    </a:cubicBezTo>
                    <a:cubicBezTo>
                      <a:pt x="612" y="339"/>
                      <a:pt x="661" y="347"/>
                      <a:pt x="706" y="339"/>
                    </a:cubicBezTo>
                    <a:cubicBezTo>
                      <a:pt x="706" y="339"/>
                      <a:pt x="736" y="342"/>
                      <a:pt x="742" y="336"/>
                    </a:cubicBezTo>
                    <a:cubicBezTo>
                      <a:pt x="742" y="336"/>
                      <a:pt x="760" y="337"/>
                      <a:pt x="762" y="331"/>
                    </a:cubicBezTo>
                    <a:cubicBezTo>
                      <a:pt x="762" y="331"/>
                      <a:pt x="780" y="322"/>
                      <a:pt x="737" y="313"/>
                    </a:cubicBezTo>
                    <a:cubicBezTo>
                      <a:pt x="737" y="313"/>
                      <a:pt x="726" y="303"/>
                      <a:pt x="816" y="306"/>
                    </a:cubicBezTo>
                    <a:cubicBezTo>
                      <a:pt x="816" y="306"/>
                      <a:pt x="836" y="311"/>
                      <a:pt x="844" y="303"/>
                    </a:cubicBezTo>
                    <a:cubicBezTo>
                      <a:pt x="844" y="303"/>
                      <a:pt x="889" y="307"/>
                      <a:pt x="885" y="295"/>
                    </a:cubicBezTo>
                    <a:cubicBezTo>
                      <a:pt x="885" y="295"/>
                      <a:pt x="896" y="292"/>
                      <a:pt x="896" y="289"/>
                    </a:cubicBezTo>
                    <a:cubicBezTo>
                      <a:pt x="896" y="289"/>
                      <a:pt x="944" y="286"/>
                      <a:pt x="896" y="282"/>
                    </a:cubicBezTo>
                    <a:cubicBezTo>
                      <a:pt x="896" y="282"/>
                      <a:pt x="878" y="279"/>
                      <a:pt x="855" y="279"/>
                    </a:cubicBezTo>
                    <a:cubicBezTo>
                      <a:pt x="855" y="279"/>
                      <a:pt x="836" y="277"/>
                      <a:pt x="925" y="274"/>
                    </a:cubicBezTo>
                    <a:cubicBezTo>
                      <a:pt x="925" y="265"/>
                      <a:pt x="925" y="265"/>
                      <a:pt x="925" y="265"/>
                    </a:cubicBezTo>
                    <a:cubicBezTo>
                      <a:pt x="925" y="265"/>
                      <a:pt x="938" y="258"/>
                      <a:pt x="919" y="256"/>
                    </a:cubicBezTo>
                    <a:cubicBezTo>
                      <a:pt x="866" y="255"/>
                      <a:pt x="866" y="255"/>
                      <a:pt x="866" y="255"/>
                    </a:cubicBezTo>
                    <a:cubicBezTo>
                      <a:pt x="866" y="255"/>
                      <a:pt x="859" y="231"/>
                      <a:pt x="847" y="245"/>
                    </a:cubicBezTo>
                    <a:cubicBezTo>
                      <a:pt x="847" y="245"/>
                      <a:pt x="819" y="244"/>
                      <a:pt x="816" y="252"/>
                    </a:cubicBezTo>
                    <a:cubicBezTo>
                      <a:pt x="816" y="252"/>
                      <a:pt x="775" y="250"/>
                      <a:pt x="770" y="257"/>
                    </a:cubicBezTo>
                    <a:cubicBezTo>
                      <a:pt x="770" y="257"/>
                      <a:pt x="732" y="269"/>
                      <a:pt x="755" y="255"/>
                    </a:cubicBezTo>
                    <a:cubicBezTo>
                      <a:pt x="755" y="255"/>
                      <a:pt x="771" y="250"/>
                      <a:pt x="773" y="245"/>
                    </a:cubicBezTo>
                    <a:cubicBezTo>
                      <a:pt x="773" y="245"/>
                      <a:pt x="807" y="246"/>
                      <a:pt x="811" y="242"/>
                    </a:cubicBezTo>
                    <a:cubicBezTo>
                      <a:pt x="811" y="242"/>
                      <a:pt x="814" y="239"/>
                      <a:pt x="798" y="239"/>
                    </a:cubicBezTo>
                    <a:cubicBezTo>
                      <a:pt x="798" y="239"/>
                      <a:pt x="815" y="236"/>
                      <a:pt x="821" y="233"/>
                    </a:cubicBezTo>
                    <a:cubicBezTo>
                      <a:pt x="821" y="233"/>
                      <a:pt x="817" y="226"/>
                      <a:pt x="797" y="232"/>
                    </a:cubicBezTo>
                    <a:cubicBezTo>
                      <a:pt x="797" y="232"/>
                      <a:pt x="766" y="233"/>
                      <a:pt x="758" y="241"/>
                    </a:cubicBezTo>
                    <a:cubicBezTo>
                      <a:pt x="758" y="241"/>
                      <a:pt x="751" y="241"/>
                      <a:pt x="747" y="246"/>
                    </a:cubicBezTo>
                    <a:cubicBezTo>
                      <a:pt x="747" y="246"/>
                      <a:pt x="713" y="249"/>
                      <a:pt x="743" y="235"/>
                    </a:cubicBezTo>
                    <a:cubicBezTo>
                      <a:pt x="743" y="235"/>
                      <a:pt x="755" y="238"/>
                      <a:pt x="760" y="226"/>
                    </a:cubicBezTo>
                    <a:cubicBezTo>
                      <a:pt x="760" y="226"/>
                      <a:pt x="789" y="229"/>
                      <a:pt x="800" y="217"/>
                    </a:cubicBezTo>
                    <a:cubicBezTo>
                      <a:pt x="855" y="217"/>
                      <a:pt x="855" y="217"/>
                      <a:pt x="855" y="217"/>
                    </a:cubicBezTo>
                    <a:cubicBezTo>
                      <a:pt x="855" y="217"/>
                      <a:pt x="869" y="223"/>
                      <a:pt x="890" y="223"/>
                    </a:cubicBezTo>
                    <a:cubicBezTo>
                      <a:pt x="890" y="223"/>
                      <a:pt x="913" y="233"/>
                      <a:pt x="920" y="222"/>
                    </a:cubicBezTo>
                    <a:cubicBezTo>
                      <a:pt x="920" y="222"/>
                      <a:pt x="926" y="209"/>
                      <a:pt x="931" y="223"/>
                    </a:cubicBezTo>
                    <a:cubicBezTo>
                      <a:pt x="931" y="223"/>
                      <a:pt x="973" y="228"/>
                      <a:pt x="975" y="218"/>
                    </a:cubicBezTo>
                    <a:cubicBezTo>
                      <a:pt x="975" y="218"/>
                      <a:pt x="1035" y="227"/>
                      <a:pt x="1009" y="209"/>
                    </a:cubicBezTo>
                    <a:cubicBezTo>
                      <a:pt x="1009" y="209"/>
                      <a:pt x="991" y="196"/>
                      <a:pt x="1016" y="200"/>
                    </a:cubicBezTo>
                    <a:cubicBezTo>
                      <a:pt x="1016" y="200"/>
                      <a:pt x="1024" y="206"/>
                      <a:pt x="1035" y="205"/>
                    </a:cubicBezTo>
                    <a:cubicBezTo>
                      <a:pt x="1035" y="205"/>
                      <a:pt x="1066" y="215"/>
                      <a:pt x="1109" y="205"/>
                    </a:cubicBezTo>
                    <a:cubicBezTo>
                      <a:pt x="1109" y="205"/>
                      <a:pt x="1143" y="204"/>
                      <a:pt x="1113" y="197"/>
                    </a:cubicBezTo>
                    <a:cubicBezTo>
                      <a:pt x="1113" y="197"/>
                      <a:pt x="1152" y="195"/>
                      <a:pt x="1150" y="191"/>
                    </a:cubicBezTo>
                    <a:cubicBezTo>
                      <a:pt x="1150" y="191"/>
                      <a:pt x="1168" y="190"/>
                      <a:pt x="1162" y="186"/>
                    </a:cubicBezTo>
                    <a:cubicBezTo>
                      <a:pt x="1162" y="186"/>
                      <a:pt x="1124" y="183"/>
                      <a:pt x="1123" y="191"/>
                    </a:cubicBezTo>
                    <a:cubicBezTo>
                      <a:pt x="1123" y="191"/>
                      <a:pt x="1033" y="195"/>
                      <a:pt x="1068" y="183"/>
                    </a:cubicBezTo>
                    <a:cubicBezTo>
                      <a:pt x="1068" y="183"/>
                      <a:pt x="1078" y="175"/>
                      <a:pt x="1092" y="181"/>
                    </a:cubicBezTo>
                    <a:cubicBezTo>
                      <a:pt x="1092" y="181"/>
                      <a:pt x="1113" y="189"/>
                      <a:pt x="1124" y="179"/>
                    </a:cubicBezTo>
                    <a:cubicBezTo>
                      <a:pt x="1124" y="179"/>
                      <a:pt x="1186" y="183"/>
                      <a:pt x="1189" y="177"/>
                    </a:cubicBezTo>
                    <a:cubicBezTo>
                      <a:pt x="1189" y="177"/>
                      <a:pt x="1193" y="175"/>
                      <a:pt x="1168" y="172"/>
                    </a:cubicBezTo>
                    <a:cubicBezTo>
                      <a:pt x="1168" y="172"/>
                      <a:pt x="1161" y="163"/>
                      <a:pt x="1153" y="163"/>
                    </a:cubicBezTo>
                    <a:cubicBezTo>
                      <a:pt x="1153" y="163"/>
                      <a:pt x="1156" y="155"/>
                      <a:pt x="1172" y="162"/>
                    </a:cubicBezTo>
                    <a:cubicBezTo>
                      <a:pt x="1172" y="162"/>
                      <a:pt x="1175" y="166"/>
                      <a:pt x="1185" y="167"/>
                    </a:cubicBezTo>
                    <a:cubicBezTo>
                      <a:pt x="1185" y="167"/>
                      <a:pt x="1203" y="172"/>
                      <a:pt x="1225" y="167"/>
                    </a:cubicBezTo>
                    <a:cubicBezTo>
                      <a:pt x="1225" y="167"/>
                      <a:pt x="1235" y="160"/>
                      <a:pt x="1247" y="160"/>
                    </a:cubicBezTo>
                    <a:cubicBezTo>
                      <a:pt x="1247" y="160"/>
                      <a:pt x="1307" y="134"/>
                      <a:pt x="1351" y="138"/>
                    </a:cubicBezTo>
                    <a:cubicBezTo>
                      <a:pt x="1351" y="138"/>
                      <a:pt x="1385" y="130"/>
                      <a:pt x="1390" y="123"/>
                    </a:cubicBezTo>
                    <a:cubicBezTo>
                      <a:pt x="1390" y="123"/>
                      <a:pt x="1432" y="126"/>
                      <a:pt x="1434" y="120"/>
                    </a:cubicBezTo>
                    <a:cubicBezTo>
                      <a:pt x="1434" y="120"/>
                      <a:pt x="1456" y="122"/>
                      <a:pt x="1460" y="117"/>
                    </a:cubicBezTo>
                    <a:cubicBezTo>
                      <a:pt x="1460" y="117"/>
                      <a:pt x="1497" y="116"/>
                      <a:pt x="1485" y="105"/>
                    </a:cubicBezTo>
                    <a:cubicBezTo>
                      <a:pt x="1485" y="105"/>
                      <a:pt x="1434" y="102"/>
                      <a:pt x="1431" y="109"/>
                    </a:cubicBezTo>
                    <a:cubicBezTo>
                      <a:pt x="1431" y="109"/>
                      <a:pt x="1378" y="106"/>
                      <a:pt x="1377" y="113"/>
                    </a:cubicBezTo>
                    <a:cubicBezTo>
                      <a:pt x="1377" y="113"/>
                      <a:pt x="1326" y="115"/>
                      <a:pt x="1323" y="120"/>
                    </a:cubicBezTo>
                    <a:cubicBezTo>
                      <a:pt x="1278" y="120"/>
                      <a:pt x="1278" y="120"/>
                      <a:pt x="1278" y="120"/>
                    </a:cubicBezTo>
                    <a:cubicBezTo>
                      <a:pt x="1278" y="120"/>
                      <a:pt x="1263" y="111"/>
                      <a:pt x="1317" y="112"/>
                    </a:cubicBezTo>
                    <a:cubicBezTo>
                      <a:pt x="1317" y="112"/>
                      <a:pt x="1326" y="105"/>
                      <a:pt x="1309" y="104"/>
                    </a:cubicBezTo>
                    <a:cubicBezTo>
                      <a:pt x="1309" y="104"/>
                      <a:pt x="1292" y="97"/>
                      <a:pt x="1323" y="98"/>
                    </a:cubicBezTo>
                    <a:cubicBezTo>
                      <a:pt x="1427" y="98"/>
                      <a:pt x="1427" y="98"/>
                      <a:pt x="1427" y="98"/>
                    </a:cubicBezTo>
                    <a:cubicBezTo>
                      <a:pt x="1434" y="92"/>
                      <a:pt x="1434" y="92"/>
                      <a:pt x="1434" y="92"/>
                    </a:cubicBezTo>
                    <a:cubicBezTo>
                      <a:pt x="1434" y="92"/>
                      <a:pt x="1445" y="85"/>
                      <a:pt x="1451" y="93"/>
                    </a:cubicBezTo>
                    <a:cubicBezTo>
                      <a:pt x="1451" y="93"/>
                      <a:pt x="1456" y="98"/>
                      <a:pt x="1457" y="91"/>
                    </a:cubicBezTo>
                    <a:cubicBezTo>
                      <a:pt x="1457" y="91"/>
                      <a:pt x="1469" y="86"/>
                      <a:pt x="1473" y="96"/>
                    </a:cubicBezTo>
                    <a:cubicBezTo>
                      <a:pt x="1473" y="96"/>
                      <a:pt x="1516" y="95"/>
                      <a:pt x="1529" y="85"/>
                    </a:cubicBezTo>
                    <a:cubicBezTo>
                      <a:pt x="1529" y="85"/>
                      <a:pt x="1598" y="85"/>
                      <a:pt x="1643" y="67"/>
                    </a:cubicBezTo>
                    <a:cubicBezTo>
                      <a:pt x="1643" y="67"/>
                      <a:pt x="1678" y="71"/>
                      <a:pt x="1662" y="55"/>
                    </a:cubicBezTo>
                    <a:close/>
                    <a:moveTo>
                      <a:pt x="579" y="53"/>
                    </a:moveTo>
                    <a:cubicBezTo>
                      <a:pt x="579" y="53"/>
                      <a:pt x="537" y="61"/>
                      <a:pt x="546" y="49"/>
                    </a:cubicBezTo>
                    <a:cubicBezTo>
                      <a:pt x="546" y="49"/>
                      <a:pt x="543" y="43"/>
                      <a:pt x="569" y="46"/>
                    </a:cubicBezTo>
                    <a:cubicBezTo>
                      <a:pt x="569" y="46"/>
                      <a:pt x="584" y="46"/>
                      <a:pt x="579" y="53"/>
                    </a:cubicBezTo>
                    <a:close/>
                    <a:moveTo>
                      <a:pt x="120" y="126"/>
                    </a:moveTo>
                    <a:cubicBezTo>
                      <a:pt x="120" y="126"/>
                      <a:pt x="140" y="118"/>
                      <a:pt x="120" y="107"/>
                    </a:cubicBezTo>
                    <a:cubicBezTo>
                      <a:pt x="120" y="107"/>
                      <a:pt x="150" y="110"/>
                      <a:pt x="147" y="102"/>
                    </a:cubicBezTo>
                    <a:cubicBezTo>
                      <a:pt x="147" y="102"/>
                      <a:pt x="191" y="98"/>
                      <a:pt x="179" y="109"/>
                    </a:cubicBezTo>
                    <a:cubicBezTo>
                      <a:pt x="179" y="109"/>
                      <a:pt x="142" y="111"/>
                      <a:pt x="156" y="114"/>
                    </a:cubicBezTo>
                    <a:cubicBezTo>
                      <a:pt x="156" y="114"/>
                      <a:pt x="190" y="119"/>
                      <a:pt x="168" y="126"/>
                    </a:cubicBezTo>
                    <a:lnTo>
                      <a:pt x="120" y="126"/>
                    </a:lnTo>
                    <a:close/>
                    <a:moveTo>
                      <a:pt x="168" y="140"/>
                    </a:moveTo>
                    <a:cubicBezTo>
                      <a:pt x="168" y="140"/>
                      <a:pt x="146" y="138"/>
                      <a:pt x="150" y="130"/>
                    </a:cubicBezTo>
                    <a:cubicBezTo>
                      <a:pt x="150" y="130"/>
                      <a:pt x="205" y="128"/>
                      <a:pt x="201" y="137"/>
                    </a:cubicBezTo>
                    <a:cubicBezTo>
                      <a:pt x="201" y="137"/>
                      <a:pt x="209" y="142"/>
                      <a:pt x="168" y="140"/>
                    </a:cubicBezTo>
                    <a:close/>
                    <a:moveTo>
                      <a:pt x="250" y="110"/>
                    </a:moveTo>
                    <a:cubicBezTo>
                      <a:pt x="250" y="110"/>
                      <a:pt x="240" y="99"/>
                      <a:pt x="267" y="102"/>
                    </a:cubicBezTo>
                    <a:cubicBezTo>
                      <a:pt x="267" y="102"/>
                      <a:pt x="277" y="115"/>
                      <a:pt x="250" y="110"/>
                    </a:cubicBezTo>
                    <a:close/>
                    <a:moveTo>
                      <a:pt x="399" y="136"/>
                    </a:moveTo>
                    <a:cubicBezTo>
                      <a:pt x="399" y="136"/>
                      <a:pt x="388" y="127"/>
                      <a:pt x="407" y="126"/>
                    </a:cubicBezTo>
                    <a:cubicBezTo>
                      <a:pt x="407" y="126"/>
                      <a:pt x="469" y="122"/>
                      <a:pt x="462" y="131"/>
                    </a:cubicBezTo>
                    <a:cubicBezTo>
                      <a:pt x="462" y="131"/>
                      <a:pt x="472" y="137"/>
                      <a:pt x="399" y="136"/>
                    </a:cubicBezTo>
                    <a:close/>
                    <a:moveTo>
                      <a:pt x="493" y="129"/>
                    </a:moveTo>
                    <a:cubicBezTo>
                      <a:pt x="493" y="129"/>
                      <a:pt x="487" y="121"/>
                      <a:pt x="501" y="120"/>
                    </a:cubicBezTo>
                    <a:cubicBezTo>
                      <a:pt x="501" y="120"/>
                      <a:pt x="536" y="115"/>
                      <a:pt x="526" y="130"/>
                    </a:cubicBezTo>
                    <a:cubicBezTo>
                      <a:pt x="526" y="130"/>
                      <a:pt x="502" y="134"/>
                      <a:pt x="493" y="129"/>
                    </a:cubicBezTo>
                    <a:close/>
                    <a:moveTo>
                      <a:pt x="533" y="152"/>
                    </a:moveTo>
                    <a:cubicBezTo>
                      <a:pt x="533" y="152"/>
                      <a:pt x="504" y="157"/>
                      <a:pt x="510" y="149"/>
                    </a:cubicBezTo>
                    <a:cubicBezTo>
                      <a:pt x="510" y="149"/>
                      <a:pt x="508" y="144"/>
                      <a:pt x="536" y="145"/>
                    </a:cubicBezTo>
                    <a:cubicBezTo>
                      <a:pt x="536" y="145"/>
                      <a:pt x="565" y="147"/>
                      <a:pt x="533" y="152"/>
                    </a:cubicBezTo>
                    <a:close/>
                    <a:moveTo>
                      <a:pt x="714" y="46"/>
                    </a:moveTo>
                    <a:cubicBezTo>
                      <a:pt x="714" y="46"/>
                      <a:pt x="702" y="50"/>
                      <a:pt x="701" y="45"/>
                    </a:cubicBezTo>
                    <a:cubicBezTo>
                      <a:pt x="701" y="45"/>
                      <a:pt x="697" y="37"/>
                      <a:pt x="718" y="36"/>
                    </a:cubicBezTo>
                    <a:cubicBezTo>
                      <a:pt x="718" y="36"/>
                      <a:pt x="735" y="43"/>
                      <a:pt x="714" y="46"/>
                    </a:cubicBezTo>
                    <a:close/>
                    <a:moveTo>
                      <a:pt x="361" y="199"/>
                    </a:moveTo>
                    <a:cubicBezTo>
                      <a:pt x="361" y="199"/>
                      <a:pt x="359" y="200"/>
                      <a:pt x="353" y="199"/>
                    </a:cubicBezTo>
                    <a:cubicBezTo>
                      <a:pt x="353" y="199"/>
                      <a:pt x="348" y="191"/>
                      <a:pt x="367" y="192"/>
                    </a:cubicBezTo>
                    <a:cubicBezTo>
                      <a:pt x="367" y="192"/>
                      <a:pt x="383" y="199"/>
                      <a:pt x="361" y="199"/>
                    </a:cubicBezTo>
                    <a:close/>
                    <a:moveTo>
                      <a:pt x="422" y="300"/>
                    </a:moveTo>
                    <a:cubicBezTo>
                      <a:pt x="422" y="300"/>
                      <a:pt x="407" y="307"/>
                      <a:pt x="412" y="316"/>
                    </a:cubicBezTo>
                    <a:cubicBezTo>
                      <a:pt x="412" y="316"/>
                      <a:pt x="424" y="323"/>
                      <a:pt x="410" y="323"/>
                    </a:cubicBezTo>
                    <a:cubicBezTo>
                      <a:pt x="410" y="323"/>
                      <a:pt x="400" y="324"/>
                      <a:pt x="397" y="322"/>
                    </a:cubicBezTo>
                    <a:cubicBezTo>
                      <a:pt x="397" y="322"/>
                      <a:pt x="411" y="315"/>
                      <a:pt x="400" y="314"/>
                    </a:cubicBezTo>
                    <a:cubicBezTo>
                      <a:pt x="400" y="314"/>
                      <a:pt x="390" y="307"/>
                      <a:pt x="404" y="305"/>
                    </a:cubicBezTo>
                    <a:cubicBezTo>
                      <a:pt x="404" y="305"/>
                      <a:pt x="402" y="295"/>
                      <a:pt x="416" y="294"/>
                    </a:cubicBezTo>
                    <a:cubicBezTo>
                      <a:pt x="416" y="294"/>
                      <a:pt x="425" y="286"/>
                      <a:pt x="438" y="293"/>
                    </a:cubicBezTo>
                    <a:cubicBezTo>
                      <a:pt x="438" y="293"/>
                      <a:pt x="445" y="300"/>
                      <a:pt x="422" y="300"/>
                    </a:cubicBezTo>
                    <a:close/>
                    <a:moveTo>
                      <a:pt x="522" y="382"/>
                    </a:moveTo>
                    <a:cubicBezTo>
                      <a:pt x="522" y="382"/>
                      <a:pt x="510" y="385"/>
                      <a:pt x="505" y="379"/>
                    </a:cubicBezTo>
                    <a:cubicBezTo>
                      <a:pt x="505" y="379"/>
                      <a:pt x="500" y="366"/>
                      <a:pt x="519" y="375"/>
                    </a:cubicBezTo>
                    <a:cubicBezTo>
                      <a:pt x="519" y="375"/>
                      <a:pt x="540" y="378"/>
                      <a:pt x="522" y="382"/>
                    </a:cubicBezTo>
                    <a:close/>
                    <a:moveTo>
                      <a:pt x="562" y="251"/>
                    </a:moveTo>
                    <a:cubicBezTo>
                      <a:pt x="561" y="257"/>
                      <a:pt x="561" y="257"/>
                      <a:pt x="561" y="257"/>
                    </a:cubicBezTo>
                    <a:cubicBezTo>
                      <a:pt x="561" y="257"/>
                      <a:pt x="541" y="262"/>
                      <a:pt x="532" y="253"/>
                    </a:cubicBezTo>
                    <a:cubicBezTo>
                      <a:pt x="532" y="253"/>
                      <a:pt x="525" y="248"/>
                      <a:pt x="542" y="249"/>
                    </a:cubicBezTo>
                    <a:cubicBezTo>
                      <a:pt x="542" y="249"/>
                      <a:pt x="539" y="244"/>
                      <a:pt x="568" y="244"/>
                    </a:cubicBezTo>
                    <a:cubicBezTo>
                      <a:pt x="568" y="244"/>
                      <a:pt x="576" y="250"/>
                      <a:pt x="562" y="251"/>
                    </a:cubicBezTo>
                    <a:close/>
                    <a:moveTo>
                      <a:pt x="816" y="116"/>
                    </a:moveTo>
                    <a:cubicBezTo>
                      <a:pt x="816" y="116"/>
                      <a:pt x="807" y="117"/>
                      <a:pt x="804" y="114"/>
                    </a:cubicBezTo>
                    <a:cubicBezTo>
                      <a:pt x="804" y="114"/>
                      <a:pt x="794" y="105"/>
                      <a:pt x="818" y="105"/>
                    </a:cubicBezTo>
                    <a:cubicBezTo>
                      <a:pt x="818" y="105"/>
                      <a:pt x="840" y="112"/>
                      <a:pt x="816" y="116"/>
                    </a:cubicBezTo>
                    <a:close/>
                    <a:moveTo>
                      <a:pt x="980" y="204"/>
                    </a:moveTo>
                    <a:cubicBezTo>
                      <a:pt x="980" y="204"/>
                      <a:pt x="917" y="208"/>
                      <a:pt x="929" y="200"/>
                    </a:cubicBezTo>
                    <a:cubicBezTo>
                      <a:pt x="929" y="200"/>
                      <a:pt x="923" y="194"/>
                      <a:pt x="970" y="196"/>
                    </a:cubicBezTo>
                    <a:cubicBezTo>
                      <a:pt x="970" y="196"/>
                      <a:pt x="1000" y="196"/>
                      <a:pt x="980" y="204"/>
                    </a:cubicBezTo>
                    <a:close/>
                    <a:moveTo>
                      <a:pt x="1248" y="101"/>
                    </a:moveTo>
                    <a:cubicBezTo>
                      <a:pt x="1248" y="101"/>
                      <a:pt x="1242" y="102"/>
                      <a:pt x="1240" y="101"/>
                    </a:cubicBezTo>
                    <a:cubicBezTo>
                      <a:pt x="1240" y="101"/>
                      <a:pt x="1235" y="94"/>
                      <a:pt x="1251" y="94"/>
                    </a:cubicBezTo>
                    <a:cubicBezTo>
                      <a:pt x="1251" y="94"/>
                      <a:pt x="1265" y="98"/>
                      <a:pt x="1248" y="101"/>
                    </a:cubicBezTo>
                    <a:close/>
                    <a:moveTo>
                      <a:pt x="1221" y="79"/>
                    </a:moveTo>
                    <a:cubicBezTo>
                      <a:pt x="1221" y="79"/>
                      <a:pt x="1263" y="72"/>
                      <a:pt x="1251" y="86"/>
                    </a:cubicBezTo>
                    <a:cubicBezTo>
                      <a:pt x="1251" y="86"/>
                      <a:pt x="1212" y="94"/>
                      <a:pt x="1204" y="87"/>
                    </a:cubicBezTo>
                    <a:cubicBezTo>
                      <a:pt x="1204" y="87"/>
                      <a:pt x="1200" y="79"/>
                      <a:pt x="1221" y="79"/>
                    </a:cubicBezTo>
                    <a:close/>
                    <a:moveTo>
                      <a:pt x="1143" y="90"/>
                    </a:moveTo>
                    <a:cubicBezTo>
                      <a:pt x="1143" y="90"/>
                      <a:pt x="1137" y="90"/>
                      <a:pt x="1138" y="95"/>
                    </a:cubicBezTo>
                    <a:cubicBezTo>
                      <a:pt x="1138" y="95"/>
                      <a:pt x="1071" y="94"/>
                      <a:pt x="1072" y="100"/>
                    </a:cubicBezTo>
                    <a:cubicBezTo>
                      <a:pt x="1072" y="100"/>
                      <a:pt x="1054" y="106"/>
                      <a:pt x="1039" y="102"/>
                    </a:cubicBezTo>
                    <a:cubicBezTo>
                      <a:pt x="1039" y="102"/>
                      <a:pt x="1032" y="93"/>
                      <a:pt x="1054" y="93"/>
                    </a:cubicBezTo>
                    <a:cubicBezTo>
                      <a:pt x="1055" y="88"/>
                      <a:pt x="1055" y="88"/>
                      <a:pt x="1055" y="88"/>
                    </a:cubicBezTo>
                    <a:cubicBezTo>
                      <a:pt x="1055" y="88"/>
                      <a:pt x="1122" y="94"/>
                      <a:pt x="1122" y="85"/>
                    </a:cubicBezTo>
                    <a:cubicBezTo>
                      <a:pt x="1122" y="85"/>
                      <a:pt x="1170" y="75"/>
                      <a:pt x="1196" y="85"/>
                    </a:cubicBezTo>
                    <a:cubicBezTo>
                      <a:pt x="1196" y="85"/>
                      <a:pt x="1206" y="94"/>
                      <a:pt x="1143" y="90"/>
                    </a:cubicBezTo>
                    <a:close/>
                    <a:moveTo>
                      <a:pt x="1234" y="127"/>
                    </a:moveTo>
                    <a:cubicBezTo>
                      <a:pt x="1234" y="127"/>
                      <a:pt x="1223" y="126"/>
                      <a:pt x="1221" y="129"/>
                    </a:cubicBezTo>
                    <a:cubicBezTo>
                      <a:pt x="1221" y="129"/>
                      <a:pt x="1175" y="133"/>
                      <a:pt x="1180" y="126"/>
                    </a:cubicBezTo>
                    <a:cubicBezTo>
                      <a:pt x="1180" y="126"/>
                      <a:pt x="1165" y="119"/>
                      <a:pt x="1221" y="122"/>
                    </a:cubicBezTo>
                    <a:cubicBezTo>
                      <a:pt x="1221" y="122"/>
                      <a:pt x="1224" y="122"/>
                      <a:pt x="1225" y="117"/>
                    </a:cubicBezTo>
                    <a:cubicBezTo>
                      <a:pt x="1225" y="117"/>
                      <a:pt x="1275" y="112"/>
                      <a:pt x="1272" y="121"/>
                    </a:cubicBezTo>
                    <a:cubicBezTo>
                      <a:pt x="1272" y="121"/>
                      <a:pt x="1275" y="127"/>
                      <a:pt x="1234" y="127"/>
                    </a:cubicBezTo>
                    <a:close/>
                    <a:moveTo>
                      <a:pt x="1279" y="104"/>
                    </a:moveTo>
                    <a:cubicBezTo>
                      <a:pt x="1279" y="104"/>
                      <a:pt x="1265" y="108"/>
                      <a:pt x="1263" y="104"/>
                    </a:cubicBezTo>
                    <a:cubicBezTo>
                      <a:pt x="1263" y="104"/>
                      <a:pt x="1255" y="95"/>
                      <a:pt x="1275" y="97"/>
                    </a:cubicBezTo>
                    <a:cubicBezTo>
                      <a:pt x="1275" y="97"/>
                      <a:pt x="1292" y="98"/>
                      <a:pt x="1279" y="10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5" name="Freeform 654">
                <a:extLst>
                  <a:ext uri="{FF2B5EF4-FFF2-40B4-BE49-F238E27FC236}">
                    <a16:creationId xmlns:a16="http://schemas.microsoft.com/office/drawing/2014/main" id="{E84B1CE6-1967-4129-9D86-882E7B8F3D9A}"/>
                  </a:ext>
                </a:extLst>
              </p:cNvPr>
              <p:cNvSpPr>
                <a:spLocks noEditPoints="1"/>
              </p:cNvSpPr>
              <p:nvPr/>
            </p:nvSpPr>
            <p:spPr bwMode="auto">
              <a:xfrm>
                <a:off x="1896" y="1318"/>
                <a:ext cx="209" cy="61"/>
              </a:xfrm>
              <a:custGeom>
                <a:avLst/>
                <a:gdLst>
                  <a:gd name="T0" fmla="*/ 609 w 635"/>
                  <a:gd name="T1" fmla="*/ 104 h 184"/>
                  <a:gd name="T2" fmla="*/ 578 w 635"/>
                  <a:gd name="T3" fmla="*/ 110 h 184"/>
                  <a:gd name="T4" fmla="*/ 526 w 635"/>
                  <a:gd name="T5" fmla="*/ 104 h 184"/>
                  <a:gd name="T6" fmla="*/ 514 w 635"/>
                  <a:gd name="T7" fmla="*/ 81 h 184"/>
                  <a:gd name="T8" fmla="*/ 479 w 635"/>
                  <a:gd name="T9" fmla="*/ 70 h 184"/>
                  <a:gd name="T10" fmla="*/ 468 w 635"/>
                  <a:gd name="T11" fmla="*/ 50 h 184"/>
                  <a:gd name="T12" fmla="*/ 460 w 635"/>
                  <a:gd name="T13" fmla="*/ 65 h 184"/>
                  <a:gd name="T14" fmla="*/ 423 w 635"/>
                  <a:gd name="T15" fmla="*/ 70 h 184"/>
                  <a:gd name="T16" fmla="*/ 406 w 635"/>
                  <a:gd name="T17" fmla="*/ 55 h 184"/>
                  <a:gd name="T18" fmla="*/ 303 w 635"/>
                  <a:gd name="T19" fmla="*/ 36 h 184"/>
                  <a:gd name="T20" fmla="*/ 206 w 635"/>
                  <a:gd name="T21" fmla="*/ 5 h 184"/>
                  <a:gd name="T22" fmla="*/ 133 w 635"/>
                  <a:gd name="T23" fmla="*/ 20 h 184"/>
                  <a:gd name="T24" fmla="*/ 121 w 635"/>
                  <a:gd name="T25" fmla="*/ 21 h 184"/>
                  <a:gd name="T26" fmla="*/ 77 w 635"/>
                  <a:gd name="T27" fmla="*/ 25 h 184"/>
                  <a:gd name="T28" fmla="*/ 120 w 635"/>
                  <a:gd name="T29" fmla="*/ 38 h 184"/>
                  <a:gd name="T30" fmla="*/ 99 w 635"/>
                  <a:gd name="T31" fmla="*/ 46 h 184"/>
                  <a:gd name="T32" fmla="*/ 61 w 635"/>
                  <a:gd name="T33" fmla="*/ 37 h 184"/>
                  <a:gd name="T34" fmla="*/ 50 w 635"/>
                  <a:gd name="T35" fmla="*/ 49 h 184"/>
                  <a:gd name="T36" fmla="*/ 21 w 635"/>
                  <a:gd name="T37" fmla="*/ 53 h 184"/>
                  <a:gd name="T38" fmla="*/ 70 w 635"/>
                  <a:gd name="T39" fmla="*/ 65 h 184"/>
                  <a:gd name="T40" fmla="*/ 109 w 635"/>
                  <a:gd name="T41" fmla="*/ 62 h 184"/>
                  <a:gd name="T42" fmla="*/ 128 w 635"/>
                  <a:gd name="T43" fmla="*/ 70 h 184"/>
                  <a:gd name="T44" fmla="*/ 109 w 635"/>
                  <a:gd name="T45" fmla="*/ 79 h 184"/>
                  <a:gd name="T46" fmla="*/ 27 w 635"/>
                  <a:gd name="T47" fmla="*/ 69 h 184"/>
                  <a:gd name="T48" fmla="*/ 34 w 635"/>
                  <a:gd name="T49" fmla="*/ 80 h 184"/>
                  <a:gd name="T50" fmla="*/ 46 w 635"/>
                  <a:gd name="T51" fmla="*/ 91 h 184"/>
                  <a:gd name="T52" fmla="*/ 93 w 635"/>
                  <a:gd name="T53" fmla="*/ 91 h 184"/>
                  <a:gd name="T54" fmla="*/ 137 w 635"/>
                  <a:gd name="T55" fmla="*/ 96 h 184"/>
                  <a:gd name="T56" fmla="*/ 72 w 635"/>
                  <a:gd name="T57" fmla="*/ 105 h 184"/>
                  <a:gd name="T58" fmla="*/ 90 w 635"/>
                  <a:gd name="T59" fmla="*/ 116 h 184"/>
                  <a:gd name="T60" fmla="*/ 133 w 635"/>
                  <a:gd name="T61" fmla="*/ 111 h 184"/>
                  <a:gd name="T62" fmla="*/ 199 w 635"/>
                  <a:gd name="T63" fmla="*/ 107 h 184"/>
                  <a:gd name="T64" fmla="*/ 246 w 635"/>
                  <a:gd name="T65" fmla="*/ 107 h 184"/>
                  <a:gd name="T66" fmla="*/ 295 w 635"/>
                  <a:gd name="T67" fmla="*/ 118 h 184"/>
                  <a:gd name="T68" fmla="*/ 181 w 635"/>
                  <a:gd name="T69" fmla="*/ 129 h 184"/>
                  <a:gd name="T70" fmla="*/ 183 w 635"/>
                  <a:gd name="T71" fmla="*/ 140 h 184"/>
                  <a:gd name="T72" fmla="*/ 167 w 635"/>
                  <a:gd name="T73" fmla="*/ 149 h 184"/>
                  <a:gd name="T74" fmla="*/ 210 w 635"/>
                  <a:gd name="T75" fmla="*/ 145 h 184"/>
                  <a:gd name="T76" fmla="*/ 191 w 635"/>
                  <a:gd name="T77" fmla="*/ 152 h 184"/>
                  <a:gd name="T78" fmla="*/ 251 w 635"/>
                  <a:gd name="T79" fmla="*/ 158 h 184"/>
                  <a:gd name="T80" fmla="*/ 229 w 635"/>
                  <a:gd name="T81" fmla="*/ 172 h 184"/>
                  <a:gd name="T82" fmla="*/ 310 w 635"/>
                  <a:gd name="T83" fmla="*/ 175 h 184"/>
                  <a:gd name="T84" fmla="*/ 344 w 635"/>
                  <a:gd name="T85" fmla="*/ 169 h 184"/>
                  <a:gd name="T86" fmla="*/ 389 w 635"/>
                  <a:gd name="T87" fmla="*/ 179 h 184"/>
                  <a:gd name="T88" fmla="*/ 354 w 635"/>
                  <a:gd name="T89" fmla="*/ 154 h 184"/>
                  <a:gd name="T90" fmla="*/ 425 w 635"/>
                  <a:gd name="T91" fmla="*/ 179 h 184"/>
                  <a:gd name="T92" fmla="*/ 430 w 635"/>
                  <a:gd name="T93" fmla="*/ 153 h 184"/>
                  <a:gd name="T94" fmla="*/ 460 w 635"/>
                  <a:gd name="T95" fmla="*/ 159 h 184"/>
                  <a:gd name="T96" fmla="*/ 463 w 635"/>
                  <a:gd name="T97" fmla="*/ 153 h 184"/>
                  <a:gd name="T98" fmla="*/ 479 w 635"/>
                  <a:gd name="T99" fmla="*/ 128 h 184"/>
                  <a:gd name="T100" fmla="*/ 492 w 635"/>
                  <a:gd name="T101" fmla="*/ 152 h 184"/>
                  <a:gd name="T102" fmla="*/ 532 w 635"/>
                  <a:gd name="T103" fmla="*/ 129 h 184"/>
                  <a:gd name="T104" fmla="*/ 609 w 635"/>
                  <a:gd name="T105" fmla="*/ 121 h 184"/>
                  <a:gd name="T106" fmla="*/ 620 w 635"/>
                  <a:gd name="T107" fmla="*/ 111 h 184"/>
                  <a:gd name="T108" fmla="*/ 333 w 635"/>
                  <a:gd name="T109" fmla="*/ 123 h 184"/>
                  <a:gd name="T110" fmla="*/ 340 w 635"/>
                  <a:gd name="T111" fmla="*/ 125 h 184"/>
                  <a:gd name="T112" fmla="*/ 347 w 635"/>
                  <a:gd name="T113" fmla="*/ 122 h 184"/>
                  <a:gd name="T114" fmla="*/ 356 w 635"/>
                  <a:gd name="T115" fmla="*/ 126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635" h="184">
                    <a:moveTo>
                      <a:pt x="620" y="111"/>
                    </a:moveTo>
                    <a:cubicBezTo>
                      <a:pt x="618" y="107"/>
                      <a:pt x="609" y="104"/>
                      <a:pt x="609" y="104"/>
                    </a:cubicBezTo>
                    <a:cubicBezTo>
                      <a:pt x="595" y="96"/>
                      <a:pt x="592" y="108"/>
                      <a:pt x="592" y="108"/>
                    </a:cubicBezTo>
                    <a:cubicBezTo>
                      <a:pt x="578" y="110"/>
                      <a:pt x="578" y="110"/>
                      <a:pt x="578" y="110"/>
                    </a:cubicBezTo>
                    <a:cubicBezTo>
                      <a:pt x="578" y="103"/>
                      <a:pt x="569" y="99"/>
                      <a:pt x="569" y="99"/>
                    </a:cubicBezTo>
                    <a:cubicBezTo>
                      <a:pt x="530" y="99"/>
                      <a:pt x="526" y="104"/>
                      <a:pt x="526" y="104"/>
                    </a:cubicBezTo>
                    <a:cubicBezTo>
                      <a:pt x="494" y="105"/>
                      <a:pt x="510" y="95"/>
                      <a:pt x="510" y="95"/>
                    </a:cubicBezTo>
                    <a:cubicBezTo>
                      <a:pt x="533" y="90"/>
                      <a:pt x="514" y="81"/>
                      <a:pt x="514" y="81"/>
                    </a:cubicBezTo>
                    <a:cubicBezTo>
                      <a:pt x="531" y="73"/>
                      <a:pt x="475" y="73"/>
                      <a:pt x="475" y="73"/>
                    </a:cubicBezTo>
                    <a:cubicBezTo>
                      <a:pt x="479" y="70"/>
                      <a:pt x="479" y="70"/>
                      <a:pt x="479" y="70"/>
                    </a:cubicBezTo>
                    <a:cubicBezTo>
                      <a:pt x="505" y="68"/>
                      <a:pt x="481" y="52"/>
                      <a:pt x="481" y="52"/>
                    </a:cubicBezTo>
                    <a:cubicBezTo>
                      <a:pt x="481" y="48"/>
                      <a:pt x="468" y="50"/>
                      <a:pt x="468" y="50"/>
                    </a:cubicBezTo>
                    <a:cubicBezTo>
                      <a:pt x="452" y="48"/>
                      <a:pt x="448" y="55"/>
                      <a:pt x="448" y="55"/>
                    </a:cubicBezTo>
                    <a:cubicBezTo>
                      <a:pt x="443" y="68"/>
                      <a:pt x="460" y="65"/>
                      <a:pt x="460" y="65"/>
                    </a:cubicBezTo>
                    <a:cubicBezTo>
                      <a:pt x="459" y="70"/>
                      <a:pt x="459" y="70"/>
                      <a:pt x="459" y="70"/>
                    </a:cubicBezTo>
                    <a:cubicBezTo>
                      <a:pt x="423" y="70"/>
                      <a:pt x="423" y="70"/>
                      <a:pt x="423" y="70"/>
                    </a:cubicBezTo>
                    <a:cubicBezTo>
                      <a:pt x="422" y="63"/>
                      <a:pt x="407" y="62"/>
                      <a:pt x="407" y="62"/>
                    </a:cubicBezTo>
                    <a:cubicBezTo>
                      <a:pt x="420" y="58"/>
                      <a:pt x="406" y="55"/>
                      <a:pt x="406" y="55"/>
                    </a:cubicBezTo>
                    <a:cubicBezTo>
                      <a:pt x="417" y="36"/>
                      <a:pt x="323" y="44"/>
                      <a:pt x="323" y="44"/>
                    </a:cubicBezTo>
                    <a:cubicBezTo>
                      <a:pt x="338" y="33"/>
                      <a:pt x="303" y="36"/>
                      <a:pt x="303" y="36"/>
                    </a:cubicBezTo>
                    <a:cubicBezTo>
                      <a:pt x="303" y="36"/>
                      <a:pt x="254" y="5"/>
                      <a:pt x="238" y="5"/>
                    </a:cubicBezTo>
                    <a:cubicBezTo>
                      <a:pt x="238" y="5"/>
                      <a:pt x="228" y="0"/>
                      <a:pt x="206" y="5"/>
                    </a:cubicBezTo>
                    <a:cubicBezTo>
                      <a:pt x="206" y="5"/>
                      <a:pt x="199" y="15"/>
                      <a:pt x="141" y="15"/>
                    </a:cubicBezTo>
                    <a:cubicBezTo>
                      <a:pt x="141" y="15"/>
                      <a:pt x="141" y="29"/>
                      <a:pt x="133" y="20"/>
                    </a:cubicBezTo>
                    <a:cubicBezTo>
                      <a:pt x="133" y="20"/>
                      <a:pt x="130" y="10"/>
                      <a:pt x="124" y="23"/>
                    </a:cubicBezTo>
                    <a:cubicBezTo>
                      <a:pt x="121" y="21"/>
                      <a:pt x="121" y="21"/>
                      <a:pt x="121" y="21"/>
                    </a:cubicBezTo>
                    <a:cubicBezTo>
                      <a:pt x="121" y="21"/>
                      <a:pt x="103" y="12"/>
                      <a:pt x="91" y="20"/>
                    </a:cubicBezTo>
                    <a:cubicBezTo>
                      <a:pt x="91" y="20"/>
                      <a:pt x="77" y="20"/>
                      <a:pt x="77" y="25"/>
                    </a:cubicBezTo>
                    <a:cubicBezTo>
                      <a:pt x="77" y="25"/>
                      <a:pt x="58" y="30"/>
                      <a:pt x="109" y="32"/>
                    </a:cubicBezTo>
                    <a:cubicBezTo>
                      <a:pt x="109" y="32"/>
                      <a:pt x="112" y="38"/>
                      <a:pt x="120" y="38"/>
                    </a:cubicBezTo>
                    <a:cubicBezTo>
                      <a:pt x="120" y="38"/>
                      <a:pt x="150" y="41"/>
                      <a:pt x="158" y="39"/>
                    </a:cubicBezTo>
                    <a:cubicBezTo>
                      <a:pt x="158" y="39"/>
                      <a:pt x="169" y="47"/>
                      <a:pt x="99" y="46"/>
                    </a:cubicBezTo>
                    <a:cubicBezTo>
                      <a:pt x="99" y="46"/>
                      <a:pt x="100" y="40"/>
                      <a:pt x="89" y="39"/>
                    </a:cubicBezTo>
                    <a:cubicBezTo>
                      <a:pt x="89" y="39"/>
                      <a:pt x="82" y="36"/>
                      <a:pt x="61" y="37"/>
                    </a:cubicBezTo>
                    <a:cubicBezTo>
                      <a:pt x="61" y="37"/>
                      <a:pt x="27" y="32"/>
                      <a:pt x="45" y="41"/>
                    </a:cubicBezTo>
                    <a:cubicBezTo>
                      <a:pt x="50" y="49"/>
                      <a:pt x="50" y="49"/>
                      <a:pt x="50" y="49"/>
                    </a:cubicBezTo>
                    <a:cubicBezTo>
                      <a:pt x="71" y="49"/>
                      <a:pt x="66" y="56"/>
                      <a:pt x="66" y="56"/>
                    </a:cubicBezTo>
                    <a:cubicBezTo>
                      <a:pt x="21" y="53"/>
                      <a:pt x="21" y="53"/>
                      <a:pt x="21" y="53"/>
                    </a:cubicBezTo>
                    <a:cubicBezTo>
                      <a:pt x="1" y="58"/>
                      <a:pt x="34" y="60"/>
                      <a:pt x="34" y="60"/>
                    </a:cubicBezTo>
                    <a:cubicBezTo>
                      <a:pt x="37" y="68"/>
                      <a:pt x="70" y="65"/>
                      <a:pt x="70" y="65"/>
                    </a:cubicBezTo>
                    <a:cubicBezTo>
                      <a:pt x="87" y="77"/>
                      <a:pt x="104" y="64"/>
                      <a:pt x="104" y="64"/>
                    </a:cubicBezTo>
                    <a:cubicBezTo>
                      <a:pt x="109" y="62"/>
                      <a:pt x="109" y="62"/>
                      <a:pt x="109" y="62"/>
                    </a:cubicBezTo>
                    <a:cubicBezTo>
                      <a:pt x="157" y="61"/>
                      <a:pt x="141" y="70"/>
                      <a:pt x="141" y="70"/>
                    </a:cubicBezTo>
                    <a:cubicBezTo>
                      <a:pt x="128" y="70"/>
                      <a:pt x="128" y="70"/>
                      <a:pt x="128" y="70"/>
                    </a:cubicBezTo>
                    <a:cubicBezTo>
                      <a:pt x="116" y="72"/>
                      <a:pt x="132" y="76"/>
                      <a:pt x="132" y="76"/>
                    </a:cubicBezTo>
                    <a:cubicBezTo>
                      <a:pt x="139" y="81"/>
                      <a:pt x="109" y="79"/>
                      <a:pt x="109" y="79"/>
                    </a:cubicBezTo>
                    <a:cubicBezTo>
                      <a:pt x="107" y="76"/>
                      <a:pt x="30" y="73"/>
                      <a:pt x="30" y="73"/>
                    </a:cubicBezTo>
                    <a:cubicBezTo>
                      <a:pt x="27" y="69"/>
                      <a:pt x="27" y="69"/>
                      <a:pt x="27" y="69"/>
                    </a:cubicBezTo>
                    <a:cubicBezTo>
                      <a:pt x="0" y="69"/>
                      <a:pt x="12" y="74"/>
                      <a:pt x="12" y="74"/>
                    </a:cubicBezTo>
                    <a:cubicBezTo>
                      <a:pt x="17" y="81"/>
                      <a:pt x="34" y="80"/>
                      <a:pt x="34" y="80"/>
                    </a:cubicBezTo>
                    <a:cubicBezTo>
                      <a:pt x="53" y="86"/>
                      <a:pt x="35" y="85"/>
                      <a:pt x="35" y="85"/>
                    </a:cubicBezTo>
                    <a:cubicBezTo>
                      <a:pt x="22" y="91"/>
                      <a:pt x="46" y="91"/>
                      <a:pt x="46" y="91"/>
                    </a:cubicBezTo>
                    <a:cubicBezTo>
                      <a:pt x="53" y="99"/>
                      <a:pt x="65" y="96"/>
                      <a:pt x="65" y="96"/>
                    </a:cubicBezTo>
                    <a:cubicBezTo>
                      <a:pt x="90" y="96"/>
                      <a:pt x="93" y="91"/>
                      <a:pt x="93" y="91"/>
                    </a:cubicBezTo>
                    <a:cubicBezTo>
                      <a:pt x="95" y="91"/>
                      <a:pt x="119" y="90"/>
                      <a:pt x="119" y="90"/>
                    </a:cubicBezTo>
                    <a:cubicBezTo>
                      <a:pt x="152" y="78"/>
                      <a:pt x="137" y="96"/>
                      <a:pt x="137" y="96"/>
                    </a:cubicBezTo>
                    <a:cubicBezTo>
                      <a:pt x="138" y="99"/>
                      <a:pt x="102" y="103"/>
                      <a:pt x="102" y="103"/>
                    </a:cubicBezTo>
                    <a:cubicBezTo>
                      <a:pt x="72" y="105"/>
                      <a:pt x="72" y="105"/>
                      <a:pt x="72" y="105"/>
                    </a:cubicBezTo>
                    <a:cubicBezTo>
                      <a:pt x="43" y="111"/>
                      <a:pt x="87" y="111"/>
                      <a:pt x="87" y="111"/>
                    </a:cubicBezTo>
                    <a:cubicBezTo>
                      <a:pt x="90" y="116"/>
                      <a:pt x="90" y="116"/>
                      <a:pt x="90" y="116"/>
                    </a:cubicBezTo>
                    <a:cubicBezTo>
                      <a:pt x="110" y="122"/>
                      <a:pt x="117" y="111"/>
                      <a:pt x="117" y="111"/>
                    </a:cubicBezTo>
                    <a:cubicBezTo>
                      <a:pt x="123" y="107"/>
                      <a:pt x="133" y="111"/>
                      <a:pt x="133" y="111"/>
                    </a:cubicBezTo>
                    <a:cubicBezTo>
                      <a:pt x="161" y="121"/>
                      <a:pt x="181" y="107"/>
                      <a:pt x="181" y="107"/>
                    </a:cubicBezTo>
                    <a:cubicBezTo>
                      <a:pt x="199" y="107"/>
                      <a:pt x="199" y="107"/>
                      <a:pt x="199" y="107"/>
                    </a:cubicBezTo>
                    <a:cubicBezTo>
                      <a:pt x="205" y="118"/>
                      <a:pt x="207" y="106"/>
                      <a:pt x="207" y="106"/>
                    </a:cubicBezTo>
                    <a:cubicBezTo>
                      <a:pt x="246" y="107"/>
                      <a:pt x="246" y="107"/>
                      <a:pt x="246" y="107"/>
                    </a:cubicBezTo>
                    <a:cubicBezTo>
                      <a:pt x="247" y="113"/>
                      <a:pt x="293" y="111"/>
                      <a:pt x="293" y="111"/>
                    </a:cubicBezTo>
                    <a:cubicBezTo>
                      <a:pt x="295" y="118"/>
                      <a:pt x="295" y="118"/>
                      <a:pt x="295" y="118"/>
                    </a:cubicBezTo>
                    <a:cubicBezTo>
                      <a:pt x="273" y="117"/>
                      <a:pt x="275" y="130"/>
                      <a:pt x="275" y="130"/>
                    </a:cubicBezTo>
                    <a:cubicBezTo>
                      <a:pt x="228" y="125"/>
                      <a:pt x="181" y="129"/>
                      <a:pt x="181" y="129"/>
                    </a:cubicBezTo>
                    <a:cubicBezTo>
                      <a:pt x="127" y="127"/>
                      <a:pt x="150" y="139"/>
                      <a:pt x="150" y="139"/>
                    </a:cubicBezTo>
                    <a:cubicBezTo>
                      <a:pt x="157" y="142"/>
                      <a:pt x="183" y="140"/>
                      <a:pt x="183" y="140"/>
                    </a:cubicBezTo>
                    <a:cubicBezTo>
                      <a:pt x="177" y="144"/>
                      <a:pt x="177" y="144"/>
                      <a:pt x="177" y="144"/>
                    </a:cubicBezTo>
                    <a:cubicBezTo>
                      <a:pt x="165" y="145"/>
                      <a:pt x="167" y="149"/>
                      <a:pt x="167" y="149"/>
                    </a:cubicBezTo>
                    <a:cubicBezTo>
                      <a:pt x="180" y="154"/>
                      <a:pt x="184" y="145"/>
                      <a:pt x="184" y="145"/>
                    </a:cubicBezTo>
                    <a:cubicBezTo>
                      <a:pt x="210" y="145"/>
                      <a:pt x="210" y="145"/>
                      <a:pt x="210" y="145"/>
                    </a:cubicBezTo>
                    <a:cubicBezTo>
                      <a:pt x="208" y="148"/>
                      <a:pt x="208" y="148"/>
                      <a:pt x="208" y="148"/>
                    </a:cubicBezTo>
                    <a:cubicBezTo>
                      <a:pt x="189" y="151"/>
                      <a:pt x="191" y="152"/>
                      <a:pt x="191" y="152"/>
                    </a:cubicBezTo>
                    <a:cubicBezTo>
                      <a:pt x="195" y="156"/>
                      <a:pt x="251" y="154"/>
                      <a:pt x="251" y="154"/>
                    </a:cubicBezTo>
                    <a:cubicBezTo>
                      <a:pt x="251" y="158"/>
                      <a:pt x="251" y="158"/>
                      <a:pt x="251" y="158"/>
                    </a:cubicBezTo>
                    <a:cubicBezTo>
                      <a:pt x="238" y="159"/>
                      <a:pt x="232" y="163"/>
                      <a:pt x="232" y="163"/>
                    </a:cubicBezTo>
                    <a:cubicBezTo>
                      <a:pt x="202" y="166"/>
                      <a:pt x="229" y="172"/>
                      <a:pt x="229" y="172"/>
                    </a:cubicBezTo>
                    <a:cubicBezTo>
                      <a:pt x="231" y="176"/>
                      <a:pt x="251" y="172"/>
                      <a:pt x="251" y="172"/>
                    </a:cubicBezTo>
                    <a:cubicBezTo>
                      <a:pt x="253" y="183"/>
                      <a:pt x="310" y="175"/>
                      <a:pt x="310" y="175"/>
                    </a:cubicBezTo>
                    <a:cubicBezTo>
                      <a:pt x="310" y="184"/>
                      <a:pt x="326" y="181"/>
                      <a:pt x="326" y="181"/>
                    </a:cubicBezTo>
                    <a:cubicBezTo>
                      <a:pt x="345" y="184"/>
                      <a:pt x="344" y="169"/>
                      <a:pt x="344" y="169"/>
                    </a:cubicBezTo>
                    <a:cubicBezTo>
                      <a:pt x="348" y="180"/>
                      <a:pt x="358" y="171"/>
                      <a:pt x="358" y="171"/>
                    </a:cubicBezTo>
                    <a:cubicBezTo>
                      <a:pt x="381" y="183"/>
                      <a:pt x="389" y="179"/>
                      <a:pt x="389" y="179"/>
                    </a:cubicBezTo>
                    <a:cubicBezTo>
                      <a:pt x="396" y="169"/>
                      <a:pt x="356" y="162"/>
                      <a:pt x="356" y="162"/>
                    </a:cubicBezTo>
                    <a:cubicBezTo>
                      <a:pt x="354" y="154"/>
                      <a:pt x="354" y="154"/>
                      <a:pt x="354" y="154"/>
                    </a:cubicBezTo>
                    <a:cubicBezTo>
                      <a:pt x="374" y="152"/>
                      <a:pt x="374" y="152"/>
                      <a:pt x="374" y="152"/>
                    </a:cubicBezTo>
                    <a:cubicBezTo>
                      <a:pt x="396" y="174"/>
                      <a:pt x="425" y="179"/>
                      <a:pt x="425" y="179"/>
                    </a:cubicBezTo>
                    <a:cubicBezTo>
                      <a:pt x="453" y="173"/>
                      <a:pt x="432" y="159"/>
                      <a:pt x="432" y="159"/>
                    </a:cubicBezTo>
                    <a:cubicBezTo>
                      <a:pt x="430" y="153"/>
                      <a:pt x="430" y="153"/>
                      <a:pt x="430" y="153"/>
                    </a:cubicBezTo>
                    <a:cubicBezTo>
                      <a:pt x="449" y="151"/>
                      <a:pt x="449" y="151"/>
                      <a:pt x="449" y="151"/>
                    </a:cubicBezTo>
                    <a:cubicBezTo>
                      <a:pt x="449" y="160"/>
                      <a:pt x="460" y="159"/>
                      <a:pt x="460" y="159"/>
                    </a:cubicBezTo>
                    <a:cubicBezTo>
                      <a:pt x="465" y="169"/>
                      <a:pt x="475" y="161"/>
                      <a:pt x="475" y="161"/>
                    </a:cubicBezTo>
                    <a:cubicBezTo>
                      <a:pt x="482" y="156"/>
                      <a:pt x="463" y="153"/>
                      <a:pt x="463" y="153"/>
                    </a:cubicBezTo>
                    <a:cubicBezTo>
                      <a:pt x="454" y="154"/>
                      <a:pt x="464" y="130"/>
                      <a:pt x="464" y="130"/>
                    </a:cubicBezTo>
                    <a:cubicBezTo>
                      <a:pt x="472" y="130"/>
                      <a:pt x="479" y="128"/>
                      <a:pt x="479" y="128"/>
                    </a:cubicBezTo>
                    <a:cubicBezTo>
                      <a:pt x="508" y="121"/>
                      <a:pt x="488" y="134"/>
                      <a:pt x="488" y="134"/>
                    </a:cubicBezTo>
                    <a:cubicBezTo>
                      <a:pt x="482" y="136"/>
                      <a:pt x="470" y="159"/>
                      <a:pt x="492" y="152"/>
                    </a:cubicBezTo>
                    <a:cubicBezTo>
                      <a:pt x="514" y="145"/>
                      <a:pt x="531" y="140"/>
                      <a:pt x="531" y="140"/>
                    </a:cubicBezTo>
                    <a:cubicBezTo>
                      <a:pt x="532" y="129"/>
                      <a:pt x="532" y="129"/>
                      <a:pt x="532" y="129"/>
                    </a:cubicBezTo>
                    <a:cubicBezTo>
                      <a:pt x="545" y="140"/>
                      <a:pt x="567" y="126"/>
                      <a:pt x="567" y="126"/>
                    </a:cubicBezTo>
                    <a:cubicBezTo>
                      <a:pt x="607" y="126"/>
                      <a:pt x="609" y="121"/>
                      <a:pt x="609" y="121"/>
                    </a:cubicBezTo>
                    <a:cubicBezTo>
                      <a:pt x="631" y="121"/>
                      <a:pt x="631" y="121"/>
                      <a:pt x="631" y="121"/>
                    </a:cubicBezTo>
                    <a:cubicBezTo>
                      <a:pt x="635" y="109"/>
                      <a:pt x="620" y="111"/>
                      <a:pt x="620" y="111"/>
                    </a:cubicBezTo>
                    <a:close/>
                    <a:moveTo>
                      <a:pt x="340" y="125"/>
                    </a:moveTo>
                    <a:cubicBezTo>
                      <a:pt x="340" y="125"/>
                      <a:pt x="337" y="127"/>
                      <a:pt x="333" y="123"/>
                    </a:cubicBezTo>
                    <a:cubicBezTo>
                      <a:pt x="333" y="123"/>
                      <a:pt x="333" y="111"/>
                      <a:pt x="341" y="116"/>
                    </a:cubicBezTo>
                    <a:cubicBezTo>
                      <a:pt x="341" y="116"/>
                      <a:pt x="344" y="121"/>
                      <a:pt x="340" y="125"/>
                    </a:cubicBezTo>
                    <a:close/>
                    <a:moveTo>
                      <a:pt x="356" y="126"/>
                    </a:moveTo>
                    <a:cubicBezTo>
                      <a:pt x="356" y="126"/>
                      <a:pt x="346" y="131"/>
                      <a:pt x="347" y="122"/>
                    </a:cubicBezTo>
                    <a:cubicBezTo>
                      <a:pt x="347" y="122"/>
                      <a:pt x="345" y="114"/>
                      <a:pt x="355" y="114"/>
                    </a:cubicBezTo>
                    <a:cubicBezTo>
                      <a:pt x="355" y="114"/>
                      <a:pt x="359" y="120"/>
                      <a:pt x="356" y="1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6" name="Freeform 655">
                <a:extLst>
                  <a:ext uri="{FF2B5EF4-FFF2-40B4-BE49-F238E27FC236}">
                    <a16:creationId xmlns:a16="http://schemas.microsoft.com/office/drawing/2014/main" id="{1791E69F-1ED8-4CF1-B88A-B2FA366493A6}"/>
                  </a:ext>
                </a:extLst>
              </p:cNvPr>
              <p:cNvSpPr>
                <a:spLocks/>
              </p:cNvSpPr>
              <p:nvPr/>
            </p:nvSpPr>
            <p:spPr bwMode="auto">
              <a:xfrm>
                <a:off x="1993" y="1386"/>
                <a:ext cx="30" cy="11"/>
              </a:xfrm>
              <a:custGeom>
                <a:avLst/>
                <a:gdLst>
                  <a:gd name="T0" fmla="*/ 53 w 92"/>
                  <a:gd name="T1" fmla="*/ 7 h 35"/>
                  <a:gd name="T2" fmla="*/ 91 w 92"/>
                  <a:gd name="T3" fmla="*/ 22 h 35"/>
                  <a:gd name="T4" fmla="*/ 78 w 92"/>
                  <a:gd name="T5" fmla="*/ 27 h 35"/>
                  <a:gd name="T6" fmla="*/ 47 w 92"/>
                  <a:gd name="T7" fmla="*/ 27 h 35"/>
                  <a:gd name="T8" fmla="*/ 20 w 92"/>
                  <a:gd name="T9" fmla="*/ 20 h 35"/>
                  <a:gd name="T10" fmla="*/ 14 w 92"/>
                  <a:gd name="T11" fmla="*/ 4 h 35"/>
                  <a:gd name="T12" fmla="*/ 53 w 92"/>
                  <a:gd name="T13" fmla="*/ 7 h 35"/>
                </a:gdLst>
                <a:ahLst/>
                <a:cxnLst>
                  <a:cxn ang="0">
                    <a:pos x="T0" y="T1"/>
                  </a:cxn>
                  <a:cxn ang="0">
                    <a:pos x="T2" y="T3"/>
                  </a:cxn>
                  <a:cxn ang="0">
                    <a:pos x="T4" y="T5"/>
                  </a:cxn>
                  <a:cxn ang="0">
                    <a:pos x="T6" y="T7"/>
                  </a:cxn>
                  <a:cxn ang="0">
                    <a:pos x="T8" y="T9"/>
                  </a:cxn>
                  <a:cxn ang="0">
                    <a:pos x="T10" y="T11"/>
                  </a:cxn>
                  <a:cxn ang="0">
                    <a:pos x="T12" y="T13"/>
                  </a:cxn>
                </a:cxnLst>
                <a:rect l="0" t="0" r="r" b="b"/>
                <a:pathLst>
                  <a:path w="92" h="35">
                    <a:moveTo>
                      <a:pt x="53" y="7"/>
                    </a:moveTo>
                    <a:cubicBezTo>
                      <a:pt x="53" y="7"/>
                      <a:pt x="88" y="5"/>
                      <a:pt x="91" y="22"/>
                    </a:cubicBezTo>
                    <a:cubicBezTo>
                      <a:pt x="91" y="22"/>
                      <a:pt x="92" y="27"/>
                      <a:pt x="78" y="27"/>
                    </a:cubicBezTo>
                    <a:cubicBezTo>
                      <a:pt x="78" y="27"/>
                      <a:pt x="57" y="35"/>
                      <a:pt x="47" y="27"/>
                    </a:cubicBezTo>
                    <a:cubicBezTo>
                      <a:pt x="47" y="27"/>
                      <a:pt x="26" y="29"/>
                      <a:pt x="20" y="20"/>
                    </a:cubicBezTo>
                    <a:cubicBezTo>
                      <a:pt x="20" y="20"/>
                      <a:pt x="0" y="15"/>
                      <a:pt x="14" y="4"/>
                    </a:cubicBezTo>
                    <a:cubicBezTo>
                      <a:pt x="14" y="4"/>
                      <a:pt x="56" y="0"/>
                      <a:pt x="53"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7" name="Freeform 656">
                <a:extLst>
                  <a:ext uri="{FF2B5EF4-FFF2-40B4-BE49-F238E27FC236}">
                    <a16:creationId xmlns:a16="http://schemas.microsoft.com/office/drawing/2014/main" id="{372C5373-3DD9-4FD8-939F-50D5161F1EA1}"/>
                  </a:ext>
                </a:extLst>
              </p:cNvPr>
              <p:cNvSpPr>
                <a:spLocks noEditPoints="1"/>
              </p:cNvSpPr>
              <p:nvPr/>
            </p:nvSpPr>
            <p:spPr bwMode="auto">
              <a:xfrm>
                <a:off x="1957" y="1401"/>
                <a:ext cx="248" cy="49"/>
              </a:xfrm>
              <a:custGeom>
                <a:avLst/>
                <a:gdLst>
                  <a:gd name="T0" fmla="*/ 724 w 754"/>
                  <a:gd name="T1" fmla="*/ 110 h 151"/>
                  <a:gd name="T2" fmla="*/ 727 w 754"/>
                  <a:gd name="T3" fmla="*/ 97 h 151"/>
                  <a:gd name="T4" fmla="*/ 712 w 754"/>
                  <a:gd name="T5" fmla="*/ 82 h 151"/>
                  <a:gd name="T6" fmla="*/ 649 w 754"/>
                  <a:gd name="T7" fmla="*/ 74 h 151"/>
                  <a:gd name="T8" fmla="*/ 642 w 754"/>
                  <a:gd name="T9" fmla="*/ 63 h 151"/>
                  <a:gd name="T10" fmla="*/ 531 w 754"/>
                  <a:gd name="T11" fmla="*/ 69 h 151"/>
                  <a:gd name="T12" fmla="*/ 498 w 754"/>
                  <a:gd name="T13" fmla="*/ 69 h 151"/>
                  <a:gd name="T14" fmla="*/ 439 w 754"/>
                  <a:gd name="T15" fmla="*/ 77 h 151"/>
                  <a:gd name="T16" fmla="*/ 377 w 754"/>
                  <a:gd name="T17" fmla="*/ 88 h 151"/>
                  <a:gd name="T18" fmla="*/ 336 w 754"/>
                  <a:gd name="T19" fmla="*/ 77 h 151"/>
                  <a:gd name="T20" fmla="*/ 309 w 754"/>
                  <a:gd name="T21" fmla="*/ 78 h 151"/>
                  <a:gd name="T22" fmla="*/ 273 w 754"/>
                  <a:gd name="T23" fmla="*/ 83 h 151"/>
                  <a:gd name="T24" fmla="*/ 258 w 754"/>
                  <a:gd name="T25" fmla="*/ 69 h 151"/>
                  <a:gd name="T26" fmla="*/ 229 w 754"/>
                  <a:gd name="T27" fmla="*/ 82 h 151"/>
                  <a:gd name="T28" fmla="*/ 219 w 754"/>
                  <a:gd name="T29" fmla="*/ 58 h 151"/>
                  <a:gd name="T30" fmla="*/ 209 w 754"/>
                  <a:gd name="T31" fmla="*/ 63 h 151"/>
                  <a:gd name="T32" fmla="*/ 203 w 754"/>
                  <a:gd name="T33" fmla="*/ 59 h 151"/>
                  <a:gd name="T34" fmla="*/ 162 w 754"/>
                  <a:gd name="T35" fmla="*/ 56 h 151"/>
                  <a:gd name="T36" fmla="*/ 138 w 754"/>
                  <a:gd name="T37" fmla="*/ 54 h 151"/>
                  <a:gd name="T38" fmla="*/ 114 w 754"/>
                  <a:gd name="T39" fmla="*/ 58 h 151"/>
                  <a:gd name="T40" fmla="*/ 151 w 754"/>
                  <a:gd name="T41" fmla="*/ 48 h 151"/>
                  <a:gd name="T42" fmla="*/ 114 w 754"/>
                  <a:gd name="T43" fmla="*/ 39 h 151"/>
                  <a:gd name="T44" fmla="*/ 206 w 754"/>
                  <a:gd name="T45" fmla="*/ 43 h 151"/>
                  <a:gd name="T46" fmla="*/ 192 w 754"/>
                  <a:gd name="T47" fmla="*/ 32 h 151"/>
                  <a:gd name="T48" fmla="*/ 184 w 754"/>
                  <a:gd name="T49" fmla="*/ 4 h 151"/>
                  <a:gd name="T50" fmla="*/ 185 w 754"/>
                  <a:gd name="T51" fmla="*/ 25 h 151"/>
                  <a:gd name="T52" fmla="*/ 136 w 754"/>
                  <a:gd name="T53" fmla="*/ 18 h 151"/>
                  <a:gd name="T54" fmla="*/ 93 w 754"/>
                  <a:gd name="T55" fmla="*/ 20 h 151"/>
                  <a:gd name="T56" fmla="*/ 82 w 754"/>
                  <a:gd name="T57" fmla="*/ 11 h 151"/>
                  <a:gd name="T58" fmla="*/ 18 w 754"/>
                  <a:gd name="T59" fmla="*/ 22 h 151"/>
                  <a:gd name="T60" fmla="*/ 23 w 754"/>
                  <a:gd name="T61" fmla="*/ 31 h 151"/>
                  <a:gd name="T62" fmla="*/ 78 w 754"/>
                  <a:gd name="T63" fmla="*/ 69 h 151"/>
                  <a:gd name="T64" fmla="*/ 54 w 754"/>
                  <a:gd name="T65" fmla="*/ 91 h 151"/>
                  <a:gd name="T66" fmla="*/ 105 w 754"/>
                  <a:gd name="T67" fmla="*/ 127 h 151"/>
                  <a:gd name="T68" fmla="*/ 147 w 754"/>
                  <a:gd name="T69" fmla="*/ 129 h 151"/>
                  <a:gd name="T70" fmla="*/ 223 w 754"/>
                  <a:gd name="T71" fmla="*/ 136 h 151"/>
                  <a:gd name="T72" fmla="*/ 265 w 754"/>
                  <a:gd name="T73" fmla="*/ 116 h 151"/>
                  <a:gd name="T74" fmla="*/ 285 w 754"/>
                  <a:gd name="T75" fmla="*/ 140 h 151"/>
                  <a:gd name="T76" fmla="*/ 376 w 754"/>
                  <a:gd name="T77" fmla="*/ 142 h 151"/>
                  <a:gd name="T78" fmla="*/ 394 w 754"/>
                  <a:gd name="T79" fmla="*/ 142 h 151"/>
                  <a:gd name="T80" fmla="*/ 431 w 754"/>
                  <a:gd name="T81" fmla="*/ 127 h 151"/>
                  <a:gd name="T82" fmla="*/ 447 w 754"/>
                  <a:gd name="T83" fmla="*/ 126 h 151"/>
                  <a:gd name="T84" fmla="*/ 523 w 754"/>
                  <a:gd name="T85" fmla="*/ 133 h 151"/>
                  <a:gd name="T86" fmla="*/ 545 w 754"/>
                  <a:gd name="T87" fmla="*/ 114 h 151"/>
                  <a:gd name="T88" fmla="*/ 603 w 754"/>
                  <a:gd name="T89" fmla="*/ 134 h 151"/>
                  <a:gd name="T90" fmla="*/ 707 w 754"/>
                  <a:gd name="T91" fmla="*/ 124 h 151"/>
                  <a:gd name="T92" fmla="*/ 747 w 754"/>
                  <a:gd name="T93" fmla="*/ 114 h 151"/>
                  <a:gd name="T94" fmla="*/ 401 w 754"/>
                  <a:gd name="T95" fmla="*/ 88 h 151"/>
                  <a:gd name="T96" fmla="*/ 409 w 754"/>
                  <a:gd name="T97" fmla="*/ 91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54" h="151">
                    <a:moveTo>
                      <a:pt x="747" y="114"/>
                    </a:moveTo>
                    <a:cubicBezTo>
                      <a:pt x="747" y="114"/>
                      <a:pt x="750" y="102"/>
                      <a:pt x="724" y="110"/>
                    </a:cubicBezTo>
                    <a:cubicBezTo>
                      <a:pt x="724" y="110"/>
                      <a:pt x="704" y="123"/>
                      <a:pt x="697" y="113"/>
                    </a:cubicBezTo>
                    <a:cubicBezTo>
                      <a:pt x="697" y="113"/>
                      <a:pt x="694" y="103"/>
                      <a:pt x="727" y="97"/>
                    </a:cubicBezTo>
                    <a:cubicBezTo>
                      <a:pt x="727" y="97"/>
                      <a:pt x="754" y="99"/>
                      <a:pt x="741" y="86"/>
                    </a:cubicBezTo>
                    <a:cubicBezTo>
                      <a:pt x="741" y="86"/>
                      <a:pt x="729" y="82"/>
                      <a:pt x="712" y="82"/>
                    </a:cubicBezTo>
                    <a:cubicBezTo>
                      <a:pt x="712" y="82"/>
                      <a:pt x="712" y="73"/>
                      <a:pt x="707" y="73"/>
                    </a:cubicBezTo>
                    <a:cubicBezTo>
                      <a:pt x="649" y="74"/>
                      <a:pt x="649" y="74"/>
                      <a:pt x="649" y="74"/>
                    </a:cubicBezTo>
                    <a:cubicBezTo>
                      <a:pt x="649" y="74"/>
                      <a:pt x="640" y="70"/>
                      <a:pt x="657" y="68"/>
                    </a:cubicBezTo>
                    <a:cubicBezTo>
                      <a:pt x="657" y="68"/>
                      <a:pt x="664" y="62"/>
                      <a:pt x="642" y="63"/>
                    </a:cubicBezTo>
                    <a:cubicBezTo>
                      <a:pt x="642" y="63"/>
                      <a:pt x="562" y="59"/>
                      <a:pt x="562" y="69"/>
                    </a:cubicBezTo>
                    <a:cubicBezTo>
                      <a:pt x="531" y="69"/>
                      <a:pt x="531" y="69"/>
                      <a:pt x="531" y="69"/>
                    </a:cubicBezTo>
                    <a:cubicBezTo>
                      <a:pt x="531" y="69"/>
                      <a:pt x="532" y="62"/>
                      <a:pt x="508" y="63"/>
                    </a:cubicBezTo>
                    <a:cubicBezTo>
                      <a:pt x="508" y="63"/>
                      <a:pt x="499" y="64"/>
                      <a:pt x="498" y="69"/>
                    </a:cubicBezTo>
                    <a:cubicBezTo>
                      <a:pt x="498" y="69"/>
                      <a:pt x="479" y="66"/>
                      <a:pt x="474" y="72"/>
                    </a:cubicBezTo>
                    <a:cubicBezTo>
                      <a:pt x="474" y="72"/>
                      <a:pt x="442" y="73"/>
                      <a:pt x="439" y="77"/>
                    </a:cubicBezTo>
                    <a:cubicBezTo>
                      <a:pt x="439" y="77"/>
                      <a:pt x="398" y="73"/>
                      <a:pt x="391" y="88"/>
                    </a:cubicBezTo>
                    <a:cubicBezTo>
                      <a:pt x="377" y="88"/>
                      <a:pt x="377" y="88"/>
                      <a:pt x="377" y="88"/>
                    </a:cubicBezTo>
                    <a:cubicBezTo>
                      <a:pt x="377" y="88"/>
                      <a:pt x="382" y="79"/>
                      <a:pt x="347" y="82"/>
                    </a:cubicBezTo>
                    <a:cubicBezTo>
                      <a:pt x="347" y="82"/>
                      <a:pt x="345" y="76"/>
                      <a:pt x="336" y="77"/>
                    </a:cubicBezTo>
                    <a:cubicBezTo>
                      <a:pt x="336" y="77"/>
                      <a:pt x="326" y="68"/>
                      <a:pt x="327" y="78"/>
                    </a:cubicBezTo>
                    <a:cubicBezTo>
                      <a:pt x="327" y="78"/>
                      <a:pt x="318" y="88"/>
                      <a:pt x="309" y="78"/>
                    </a:cubicBezTo>
                    <a:cubicBezTo>
                      <a:pt x="309" y="78"/>
                      <a:pt x="292" y="72"/>
                      <a:pt x="286" y="82"/>
                    </a:cubicBezTo>
                    <a:cubicBezTo>
                      <a:pt x="273" y="83"/>
                      <a:pt x="273" y="83"/>
                      <a:pt x="273" y="83"/>
                    </a:cubicBezTo>
                    <a:cubicBezTo>
                      <a:pt x="273" y="83"/>
                      <a:pt x="269" y="78"/>
                      <a:pt x="277" y="78"/>
                    </a:cubicBezTo>
                    <a:cubicBezTo>
                      <a:pt x="277" y="78"/>
                      <a:pt x="281" y="69"/>
                      <a:pt x="258" y="69"/>
                    </a:cubicBezTo>
                    <a:cubicBezTo>
                      <a:pt x="258" y="69"/>
                      <a:pt x="244" y="70"/>
                      <a:pt x="248" y="79"/>
                    </a:cubicBezTo>
                    <a:cubicBezTo>
                      <a:pt x="229" y="82"/>
                      <a:pt x="229" y="82"/>
                      <a:pt x="229" y="82"/>
                    </a:cubicBezTo>
                    <a:cubicBezTo>
                      <a:pt x="229" y="82"/>
                      <a:pt x="205" y="74"/>
                      <a:pt x="229" y="73"/>
                    </a:cubicBezTo>
                    <a:cubicBezTo>
                      <a:pt x="229" y="73"/>
                      <a:pt x="237" y="65"/>
                      <a:pt x="219" y="58"/>
                    </a:cubicBezTo>
                    <a:cubicBezTo>
                      <a:pt x="210" y="59"/>
                      <a:pt x="210" y="59"/>
                      <a:pt x="210" y="59"/>
                    </a:cubicBezTo>
                    <a:cubicBezTo>
                      <a:pt x="209" y="63"/>
                      <a:pt x="209" y="63"/>
                      <a:pt x="209" y="63"/>
                    </a:cubicBezTo>
                    <a:cubicBezTo>
                      <a:pt x="192" y="64"/>
                      <a:pt x="192" y="64"/>
                      <a:pt x="192" y="64"/>
                    </a:cubicBezTo>
                    <a:cubicBezTo>
                      <a:pt x="192" y="64"/>
                      <a:pt x="184" y="60"/>
                      <a:pt x="203" y="59"/>
                    </a:cubicBezTo>
                    <a:cubicBezTo>
                      <a:pt x="203" y="59"/>
                      <a:pt x="212" y="52"/>
                      <a:pt x="193" y="53"/>
                    </a:cubicBezTo>
                    <a:cubicBezTo>
                      <a:pt x="193" y="53"/>
                      <a:pt x="164" y="50"/>
                      <a:pt x="162" y="56"/>
                    </a:cubicBezTo>
                    <a:cubicBezTo>
                      <a:pt x="162" y="56"/>
                      <a:pt x="154" y="59"/>
                      <a:pt x="151" y="54"/>
                    </a:cubicBezTo>
                    <a:cubicBezTo>
                      <a:pt x="138" y="54"/>
                      <a:pt x="138" y="54"/>
                      <a:pt x="138" y="54"/>
                    </a:cubicBezTo>
                    <a:cubicBezTo>
                      <a:pt x="137" y="58"/>
                      <a:pt x="137" y="58"/>
                      <a:pt x="137" y="58"/>
                    </a:cubicBezTo>
                    <a:cubicBezTo>
                      <a:pt x="114" y="58"/>
                      <a:pt x="114" y="58"/>
                      <a:pt x="114" y="58"/>
                    </a:cubicBezTo>
                    <a:cubicBezTo>
                      <a:pt x="114" y="58"/>
                      <a:pt x="107" y="54"/>
                      <a:pt x="125" y="53"/>
                    </a:cubicBezTo>
                    <a:cubicBezTo>
                      <a:pt x="125" y="53"/>
                      <a:pt x="125" y="49"/>
                      <a:pt x="151" y="48"/>
                    </a:cubicBezTo>
                    <a:cubicBezTo>
                      <a:pt x="151" y="48"/>
                      <a:pt x="165" y="43"/>
                      <a:pt x="99" y="45"/>
                    </a:cubicBezTo>
                    <a:cubicBezTo>
                      <a:pt x="99" y="45"/>
                      <a:pt x="103" y="29"/>
                      <a:pt x="114" y="39"/>
                    </a:cubicBezTo>
                    <a:cubicBezTo>
                      <a:pt x="190" y="40"/>
                      <a:pt x="190" y="40"/>
                      <a:pt x="190" y="40"/>
                    </a:cubicBezTo>
                    <a:cubicBezTo>
                      <a:pt x="190" y="40"/>
                      <a:pt x="200" y="51"/>
                      <a:pt x="206" y="43"/>
                    </a:cubicBezTo>
                    <a:cubicBezTo>
                      <a:pt x="206" y="43"/>
                      <a:pt x="234" y="45"/>
                      <a:pt x="215" y="33"/>
                    </a:cubicBezTo>
                    <a:cubicBezTo>
                      <a:pt x="192" y="32"/>
                      <a:pt x="192" y="32"/>
                      <a:pt x="192" y="32"/>
                    </a:cubicBezTo>
                    <a:cubicBezTo>
                      <a:pt x="192" y="15"/>
                      <a:pt x="192" y="15"/>
                      <a:pt x="192" y="15"/>
                    </a:cubicBezTo>
                    <a:cubicBezTo>
                      <a:pt x="192" y="15"/>
                      <a:pt x="204" y="2"/>
                      <a:pt x="184" y="4"/>
                    </a:cubicBezTo>
                    <a:cubicBezTo>
                      <a:pt x="184" y="4"/>
                      <a:pt x="148" y="0"/>
                      <a:pt x="152" y="11"/>
                    </a:cubicBezTo>
                    <a:cubicBezTo>
                      <a:pt x="152" y="11"/>
                      <a:pt x="175" y="24"/>
                      <a:pt x="185" y="25"/>
                    </a:cubicBezTo>
                    <a:cubicBezTo>
                      <a:pt x="185" y="25"/>
                      <a:pt x="168" y="30"/>
                      <a:pt x="148" y="26"/>
                    </a:cubicBezTo>
                    <a:cubicBezTo>
                      <a:pt x="148" y="26"/>
                      <a:pt x="147" y="18"/>
                      <a:pt x="136" y="18"/>
                    </a:cubicBezTo>
                    <a:cubicBezTo>
                      <a:pt x="136" y="18"/>
                      <a:pt x="121" y="14"/>
                      <a:pt x="120" y="27"/>
                    </a:cubicBezTo>
                    <a:cubicBezTo>
                      <a:pt x="120" y="27"/>
                      <a:pt x="82" y="33"/>
                      <a:pt x="93" y="20"/>
                    </a:cubicBezTo>
                    <a:cubicBezTo>
                      <a:pt x="114" y="18"/>
                      <a:pt x="114" y="18"/>
                      <a:pt x="114" y="18"/>
                    </a:cubicBezTo>
                    <a:cubicBezTo>
                      <a:pt x="114" y="18"/>
                      <a:pt x="119" y="6"/>
                      <a:pt x="82" y="11"/>
                    </a:cubicBezTo>
                    <a:cubicBezTo>
                      <a:pt x="80" y="17"/>
                      <a:pt x="80" y="17"/>
                      <a:pt x="80" y="17"/>
                    </a:cubicBezTo>
                    <a:cubicBezTo>
                      <a:pt x="80" y="17"/>
                      <a:pt x="19" y="15"/>
                      <a:pt x="18" y="22"/>
                    </a:cubicBezTo>
                    <a:cubicBezTo>
                      <a:pt x="18" y="22"/>
                      <a:pt x="0" y="18"/>
                      <a:pt x="3" y="28"/>
                    </a:cubicBezTo>
                    <a:cubicBezTo>
                      <a:pt x="3" y="28"/>
                      <a:pt x="5" y="34"/>
                      <a:pt x="23" y="31"/>
                    </a:cubicBezTo>
                    <a:cubicBezTo>
                      <a:pt x="23" y="31"/>
                      <a:pt x="48" y="58"/>
                      <a:pt x="72" y="59"/>
                    </a:cubicBezTo>
                    <a:cubicBezTo>
                      <a:pt x="72" y="59"/>
                      <a:pt x="70" y="69"/>
                      <a:pt x="78" y="69"/>
                    </a:cubicBezTo>
                    <a:cubicBezTo>
                      <a:pt x="78" y="69"/>
                      <a:pt x="86" y="79"/>
                      <a:pt x="67" y="78"/>
                    </a:cubicBezTo>
                    <a:cubicBezTo>
                      <a:pt x="67" y="78"/>
                      <a:pt x="51" y="82"/>
                      <a:pt x="54" y="91"/>
                    </a:cubicBezTo>
                    <a:cubicBezTo>
                      <a:pt x="54" y="91"/>
                      <a:pt x="49" y="99"/>
                      <a:pt x="63" y="98"/>
                    </a:cubicBezTo>
                    <a:cubicBezTo>
                      <a:pt x="63" y="98"/>
                      <a:pt x="73" y="126"/>
                      <a:pt x="105" y="127"/>
                    </a:cubicBezTo>
                    <a:cubicBezTo>
                      <a:pt x="105" y="127"/>
                      <a:pt x="112" y="140"/>
                      <a:pt x="114" y="124"/>
                    </a:cubicBezTo>
                    <a:cubicBezTo>
                      <a:pt x="114" y="124"/>
                      <a:pt x="142" y="111"/>
                      <a:pt x="147" y="129"/>
                    </a:cubicBezTo>
                    <a:cubicBezTo>
                      <a:pt x="147" y="129"/>
                      <a:pt x="151" y="136"/>
                      <a:pt x="186" y="131"/>
                    </a:cubicBezTo>
                    <a:cubicBezTo>
                      <a:pt x="186" y="131"/>
                      <a:pt x="198" y="140"/>
                      <a:pt x="223" y="136"/>
                    </a:cubicBezTo>
                    <a:cubicBezTo>
                      <a:pt x="223" y="136"/>
                      <a:pt x="230" y="129"/>
                      <a:pt x="224" y="120"/>
                    </a:cubicBezTo>
                    <a:cubicBezTo>
                      <a:pt x="224" y="120"/>
                      <a:pt x="221" y="112"/>
                      <a:pt x="265" y="116"/>
                    </a:cubicBezTo>
                    <a:cubicBezTo>
                      <a:pt x="265" y="116"/>
                      <a:pt x="280" y="119"/>
                      <a:pt x="267" y="127"/>
                    </a:cubicBezTo>
                    <a:cubicBezTo>
                      <a:pt x="267" y="127"/>
                      <a:pt x="259" y="146"/>
                      <a:pt x="285" y="140"/>
                    </a:cubicBezTo>
                    <a:cubicBezTo>
                      <a:pt x="285" y="140"/>
                      <a:pt x="338" y="146"/>
                      <a:pt x="353" y="144"/>
                    </a:cubicBezTo>
                    <a:cubicBezTo>
                      <a:pt x="353" y="144"/>
                      <a:pt x="364" y="122"/>
                      <a:pt x="376" y="142"/>
                    </a:cubicBezTo>
                    <a:cubicBezTo>
                      <a:pt x="376" y="142"/>
                      <a:pt x="380" y="149"/>
                      <a:pt x="382" y="135"/>
                    </a:cubicBezTo>
                    <a:cubicBezTo>
                      <a:pt x="382" y="135"/>
                      <a:pt x="396" y="128"/>
                      <a:pt x="394" y="142"/>
                    </a:cubicBezTo>
                    <a:cubicBezTo>
                      <a:pt x="394" y="142"/>
                      <a:pt x="408" y="151"/>
                      <a:pt x="419" y="139"/>
                    </a:cubicBezTo>
                    <a:cubicBezTo>
                      <a:pt x="419" y="139"/>
                      <a:pt x="418" y="118"/>
                      <a:pt x="431" y="127"/>
                    </a:cubicBezTo>
                    <a:cubicBezTo>
                      <a:pt x="431" y="127"/>
                      <a:pt x="434" y="146"/>
                      <a:pt x="442" y="139"/>
                    </a:cubicBezTo>
                    <a:cubicBezTo>
                      <a:pt x="442" y="139"/>
                      <a:pt x="448" y="131"/>
                      <a:pt x="447" y="126"/>
                    </a:cubicBezTo>
                    <a:cubicBezTo>
                      <a:pt x="447" y="126"/>
                      <a:pt x="461" y="116"/>
                      <a:pt x="459" y="136"/>
                    </a:cubicBezTo>
                    <a:cubicBezTo>
                      <a:pt x="459" y="136"/>
                      <a:pt x="482" y="141"/>
                      <a:pt x="523" y="133"/>
                    </a:cubicBezTo>
                    <a:cubicBezTo>
                      <a:pt x="523" y="133"/>
                      <a:pt x="533" y="136"/>
                      <a:pt x="529" y="123"/>
                    </a:cubicBezTo>
                    <a:cubicBezTo>
                      <a:pt x="529" y="123"/>
                      <a:pt x="520" y="113"/>
                      <a:pt x="545" y="114"/>
                    </a:cubicBezTo>
                    <a:cubicBezTo>
                      <a:pt x="545" y="114"/>
                      <a:pt x="562" y="137"/>
                      <a:pt x="577" y="134"/>
                    </a:cubicBezTo>
                    <a:cubicBezTo>
                      <a:pt x="603" y="134"/>
                      <a:pt x="603" y="134"/>
                      <a:pt x="603" y="134"/>
                    </a:cubicBezTo>
                    <a:cubicBezTo>
                      <a:pt x="603" y="134"/>
                      <a:pt x="631" y="148"/>
                      <a:pt x="637" y="133"/>
                    </a:cubicBezTo>
                    <a:cubicBezTo>
                      <a:pt x="637" y="133"/>
                      <a:pt x="706" y="150"/>
                      <a:pt x="707" y="124"/>
                    </a:cubicBezTo>
                    <a:cubicBezTo>
                      <a:pt x="707" y="124"/>
                      <a:pt x="728" y="125"/>
                      <a:pt x="731" y="121"/>
                    </a:cubicBezTo>
                    <a:cubicBezTo>
                      <a:pt x="731" y="121"/>
                      <a:pt x="749" y="122"/>
                      <a:pt x="747" y="114"/>
                    </a:cubicBezTo>
                    <a:close/>
                    <a:moveTo>
                      <a:pt x="409" y="91"/>
                    </a:moveTo>
                    <a:cubicBezTo>
                      <a:pt x="409" y="91"/>
                      <a:pt x="405" y="91"/>
                      <a:pt x="401" y="88"/>
                    </a:cubicBezTo>
                    <a:cubicBezTo>
                      <a:pt x="401" y="88"/>
                      <a:pt x="390" y="78"/>
                      <a:pt x="423" y="85"/>
                    </a:cubicBezTo>
                    <a:cubicBezTo>
                      <a:pt x="423" y="85"/>
                      <a:pt x="427" y="88"/>
                      <a:pt x="409" y="9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8" name="Freeform 657">
                <a:extLst>
                  <a:ext uri="{FF2B5EF4-FFF2-40B4-BE49-F238E27FC236}">
                    <a16:creationId xmlns:a16="http://schemas.microsoft.com/office/drawing/2014/main" id="{4836C0F7-9D63-4750-AAC5-E900F50FED67}"/>
                  </a:ext>
                </a:extLst>
              </p:cNvPr>
              <p:cNvSpPr>
                <a:spLocks/>
              </p:cNvSpPr>
              <p:nvPr/>
            </p:nvSpPr>
            <p:spPr bwMode="auto">
              <a:xfrm>
                <a:off x="1867" y="1364"/>
                <a:ext cx="61" cy="20"/>
              </a:xfrm>
              <a:custGeom>
                <a:avLst/>
                <a:gdLst>
                  <a:gd name="T0" fmla="*/ 70 w 187"/>
                  <a:gd name="T1" fmla="*/ 9 h 60"/>
                  <a:gd name="T2" fmla="*/ 101 w 187"/>
                  <a:gd name="T3" fmla="*/ 14 h 60"/>
                  <a:gd name="T4" fmla="*/ 127 w 187"/>
                  <a:gd name="T5" fmla="*/ 26 h 60"/>
                  <a:gd name="T6" fmla="*/ 133 w 187"/>
                  <a:gd name="T7" fmla="*/ 25 h 60"/>
                  <a:gd name="T8" fmla="*/ 141 w 187"/>
                  <a:gd name="T9" fmla="*/ 26 h 60"/>
                  <a:gd name="T10" fmla="*/ 144 w 187"/>
                  <a:gd name="T11" fmla="*/ 25 h 60"/>
                  <a:gd name="T12" fmla="*/ 156 w 187"/>
                  <a:gd name="T13" fmla="*/ 24 h 60"/>
                  <a:gd name="T14" fmla="*/ 182 w 187"/>
                  <a:gd name="T15" fmla="*/ 30 h 60"/>
                  <a:gd name="T16" fmla="*/ 168 w 187"/>
                  <a:gd name="T17" fmla="*/ 35 h 60"/>
                  <a:gd name="T18" fmla="*/ 178 w 187"/>
                  <a:gd name="T19" fmla="*/ 42 h 60"/>
                  <a:gd name="T20" fmla="*/ 178 w 187"/>
                  <a:gd name="T21" fmla="*/ 51 h 60"/>
                  <a:gd name="T22" fmla="*/ 145 w 187"/>
                  <a:gd name="T23" fmla="*/ 52 h 60"/>
                  <a:gd name="T24" fmla="*/ 96 w 187"/>
                  <a:gd name="T25" fmla="*/ 58 h 60"/>
                  <a:gd name="T26" fmla="*/ 79 w 187"/>
                  <a:gd name="T27" fmla="*/ 51 h 60"/>
                  <a:gd name="T28" fmla="*/ 82 w 187"/>
                  <a:gd name="T29" fmla="*/ 39 h 60"/>
                  <a:gd name="T30" fmla="*/ 40 w 187"/>
                  <a:gd name="T31" fmla="*/ 33 h 60"/>
                  <a:gd name="T32" fmla="*/ 18 w 187"/>
                  <a:gd name="T33" fmla="*/ 26 h 60"/>
                  <a:gd name="T34" fmla="*/ 23 w 187"/>
                  <a:gd name="T35" fmla="*/ 20 h 60"/>
                  <a:gd name="T36" fmla="*/ 28 w 187"/>
                  <a:gd name="T37" fmla="*/ 19 h 60"/>
                  <a:gd name="T38" fmla="*/ 16 w 187"/>
                  <a:gd name="T39" fmla="*/ 13 h 60"/>
                  <a:gd name="T40" fmla="*/ 26 w 187"/>
                  <a:gd name="T41" fmla="*/ 5 h 60"/>
                  <a:gd name="T42" fmla="*/ 70 w 187"/>
                  <a:gd name="T43" fmla="*/ 9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7" h="60">
                    <a:moveTo>
                      <a:pt x="70" y="9"/>
                    </a:moveTo>
                    <a:cubicBezTo>
                      <a:pt x="70" y="9"/>
                      <a:pt x="101" y="5"/>
                      <a:pt x="101" y="14"/>
                    </a:cubicBezTo>
                    <a:cubicBezTo>
                      <a:pt x="101" y="14"/>
                      <a:pt x="123" y="16"/>
                      <a:pt x="127" y="26"/>
                    </a:cubicBezTo>
                    <a:cubicBezTo>
                      <a:pt x="133" y="25"/>
                      <a:pt x="133" y="25"/>
                      <a:pt x="133" y="25"/>
                    </a:cubicBezTo>
                    <a:cubicBezTo>
                      <a:pt x="133" y="25"/>
                      <a:pt x="135" y="15"/>
                      <a:pt x="141" y="26"/>
                    </a:cubicBezTo>
                    <a:cubicBezTo>
                      <a:pt x="144" y="25"/>
                      <a:pt x="144" y="25"/>
                      <a:pt x="144" y="25"/>
                    </a:cubicBezTo>
                    <a:cubicBezTo>
                      <a:pt x="144" y="25"/>
                      <a:pt x="148" y="13"/>
                      <a:pt x="156" y="24"/>
                    </a:cubicBezTo>
                    <a:cubicBezTo>
                      <a:pt x="156" y="24"/>
                      <a:pt x="185" y="21"/>
                      <a:pt x="182" y="30"/>
                    </a:cubicBezTo>
                    <a:cubicBezTo>
                      <a:pt x="182" y="30"/>
                      <a:pt x="186" y="36"/>
                      <a:pt x="168" y="35"/>
                    </a:cubicBezTo>
                    <a:cubicBezTo>
                      <a:pt x="168" y="35"/>
                      <a:pt x="162" y="42"/>
                      <a:pt x="178" y="42"/>
                    </a:cubicBezTo>
                    <a:cubicBezTo>
                      <a:pt x="178" y="42"/>
                      <a:pt x="187" y="46"/>
                      <a:pt x="178" y="51"/>
                    </a:cubicBezTo>
                    <a:cubicBezTo>
                      <a:pt x="178" y="51"/>
                      <a:pt x="180" y="54"/>
                      <a:pt x="145" y="52"/>
                    </a:cubicBezTo>
                    <a:cubicBezTo>
                      <a:pt x="145" y="52"/>
                      <a:pt x="139" y="58"/>
                      <a:pt x="96" y="58"/>
                    </a:cubicBezTo>
                    <a:cubicBezTo>
                      <a:pt x="96" y="58"/>
                      <a:pt x="76" y="60"/>
                      <a:pt x="79" y="51"/>
                    </a:cubicBezTo>
                    <a:cubicBezTo>
                      <a:pt x="79" y="51"/>
                      <a:pt x="99" y="47"/>
                      <a:pt x="82" y="39"/>
                    </a:cubicBezTo>
                    <a:cubicBezTo>
                      <a:pt x="82" y="39"/>
                      <a:pt x="43" y="40"/>
                      <a:pt x="40" y="33"/>
                    </a:cubicBezTo>
                    <a:cubicBezTo>
                      <a:pt x="40" y="33"/>
                      <a:pt x="26" y="39"/>
                      <a:pt x="18" y="26"/>
                    </a:cubicBezTo>
                    <a:cubicBezTo>
                      <a:pt x="18" y="26"/>
                      <a:pt x="0" y="20"/>
                      <a:pt x="23" y="20"/>
                    </a:cubicBezTo>
                    <a:cubicBezTo>
                      <a:pt x="28" y="19"/>
                      <a:pt x="28" y="19"/>
                      <a:pt x="28" y="19"/>
                    </a:cubicBezTo>
                    <a:cubicBezTo>
                      <a:pt x="28" y="19"/>
                      <a:pt x="36" y="13"/>
                      <a:pt x="16" y="13"/>
                    </a:cubicBezTo>
                    <a:cubicBezTo>
                      <a:pt x="16" y="13"/>
                      <a:pt x="6" y="4"/>
                      <a:pt x="26" y="5"/>
                    </a:cubicBezTo>
                    <a:cubicBezTo>
                      <a:pt x="26" y="5"/>
                      <a:pt x="73" y="0"/>
                      <a:pt x="70"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9" name="Freeform 658">
                <a:extLst>
                  <a:ext uri="{FF2B5EF4-FFF2-40B4-BE49-F238E27FC236}">
                    <a16:creationId xmlns:a16="http://schemas.microsoft.com/office/drawing/2014/main" id="{FFAFB54F-0A94-40EF-BAC2-1CA5624DE768}"/>
                  </a:ext>
                </a:extLst>
              </p:cNvPr>
              <p:cNvSpPr>
                <a:spLocks/>
              </p:cNvSpPr>
              <p:nvPr/>
            </p:nvSpPr>
            <p:spPr bwMode="auto">
              <a:xfrm>
                <a:off x="1903" y="1382"/>
                <a:ext cx="59" cy="10"/>
              </a:xfrm>
              <a:custGeom>
                <a:avLst/>
                <a:gdLst>
                  <a:gd name="T0" fmla="*/ 27 w 177"/>
                  <a:gd name="T1" fmla="*/ 28 h 31"/>
                  <a:gd name="T2" fmla="*/ 150 w 177"/>
                  <a:gd name="T3" fmla="*/ 27 h 31"/>
                  <a:gd name="T4" fmla="*/ 154 w 177"/>
                  <a:gd name="T5" fmla="*/ 21 h 31"/>
                  <a:gd name="T6" fmla="*/ 169 w 177"/>
                  <a:gd name="T7" fmla="*/ 17 h 31"/>
                  <a:gd name="T8" fmla="*/ 154 w 177"/>
                  <a:gd name="T9" fmla="*/ 9 h 31"/>
                  <a:gd name="T10" fmla="*/ 144 w 177"/>
                  <a:gd name="T11" fmla="*/ 9 h 31"/>
                  <a:gd name="T12" fmla="*/ 129 w 177"/>
                  <a:gd name="T13" fmla="*/ 12 h 31"/>
                  <a:gd name="T14" fmla="*/ 73 w 177"/>
                  <a:gd name="T15" fmla="*/ 9 h 31"/>
                  <a:gd name="T16" fmla="*/ 60 w 177"/>
                  <a:gd name="T17" fmla="*/ 12 h 31"/>
                  <a:gd name="T18" fmla="*/ 51 w 177"/>
                  <a:gd name="T19" fmla="*/ 12 h 31"/>
                  <a:gd name="T20" fmla="*/ 30 w 177"/>
                  <a:gd name="T21" fmla="*/ 10 h 31"/>
                  <a:gd name="T22" fmla="*/ 14 w 177"/>
                  <a:gd name="T23" fmla="*/ 20 h 31"/>
                  <a:gd name="T24" fmla="*/ 27 w 177"/>
                  <a:gd name="T25" fmla="*/ 28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7" h="31">
                    <a:moveTo>
                      <a:pt x="27" y="28"/>
                    </a:moveTo>
                    <a:cubicBezTo>
                      <a:pt x="27" y="28"/>
                      <a:pt x="148" y="31"/>
                      <a:pt x="150" y="27"/>
                    </a:cubicBezTo>
                    <a:cubicBezTo>
                      <a:pt x="154" y="21"/>
                      <a:pt x="154" y="21"/>
                      <a:pt x="154" y="21"/>
                    </a:cubicBezTo>
                    <a:cubicBezTo>
                      <a:pt x="154" y="21"/>
                      <a:pt x="167" y="20"/>
                      <a:pt x="169" y="17"/>
                    </a:cubicBezTo>
                    <a:cubicBezTo>
                      <a:pt x="169" y="17"/>
                      <a:pt x="177" y="9"/>
                      <a:pt x="154" y="9"/>
                    </a:cubicBezTo>
                    <a:cubicBezTo>
                      <a:pt x="154" y="9"/>
                      <a:pt x="147" y="0"/>
                      <a:pt x="144" y="9"/>
                    </a:cubicBezTo>
                    <a:cubicBezTo>
                      <a:pt x="144" y="9"/>
                      <a:pt x="131" y="4"/>
                      <a:pt x="129" y="12"/>
                    </a:cubicBezTo>
                    <a:cubicBezTo>
                      <a:pt x="129" y="12"/>
                      <a:pt x="116" y="5"/>
                      <a:pt x="73" y="9"/>
                    </a:cubicBezTo>
                    <a:cubicBezTo>
                      <a:pt x="73" y="9"/>
                      <a:pt x="64" y="17"/>
                      <a:pt x="60" y="12"/>
                    </a:cubicBezTo>
                    <a:cubicBezTo>
                      <a:pt x="60" y="12"/>
                      <a:pt x="54" y="5"/>
                      <a:pt x="51" y="12"/>
                    </a:cubicBezTo>
                    <a:cubicBezTo>
                      <a:pt x="51" y="12"/>
                      <a:pt x="43" y="5"/>
                      <a:pt x="30" y="10"/>
                    </a:cubicBezTo>
                    <a:cubicBezTo>
                      <a:pt x="30" y="10"/>
                      <a:pt x="0" y="16"/>
                      <a:pt x="14" y="20"/>
                    </a:cubicBezTo>
                    <a:cubicBezTo>
                      <a:pt x="14" y="20"/>
                      <a:pt x="21" y="29"/>
                      <a:pt x="27"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0" name="Freeform 659">
                <a:extLst>
                  <a:ext uri="{FF2B5EF4-FFF2-40B4-BE49-F238E27FC236}">
                    <a16:creationId xmlns:a16="http://schemas.microsoft.com/office/drawing/2014/main" id="{EB22D0DC-6738-444D-BA28-C861EA7D85AF}"/>
                  </a:ext>
                </a:extLst>
              </p:cNvPr>
              <p:cNvSpPr>
                <a:spLocks/>
              </p:cNvSpPr>
              <p:nvPr/>
            </p:nvSpPr>
            <p:spPr bwMode="auto">
              <a:xfrm>
                <a:off x="1891" y="1396"/>
                <a:ext cx="67" cy="18"/>
              </a:xfrm>
              <a:custGeom>
                <a:avLst/>
                <a:gdLst>
                  <a:gd name="T0" fmla="*/ 52 w 204"/>
                  <a:gd name="T1" fmla="*/ 13 h 55"/>
                  <a:gd name="T2" fmla="*/ 92 w 204"/>
                  <a:gd name="T3" fmla="*/ 7 h 55"/>
                  <a:gd name="T4" fmla="*/ 96 w 204"/>
                  <a:gd name="T5" fmla="*/ 13 h 55"/>
                  <a:gd name="T6" fmla="*/ 136 w 204"/>
                  <a:gd name="T7" fmla="*/ 18 h 55"/>
                  <a:gd name="T8" fmla="*/ 168 w 204"/>
                  <a:gd name="T9" fmla="*/ 19 h 55"/>
                  <a:gd name="T10" fmla="*/ 181 w 204"/>
                  <a:gd name="T11" fmla="*/ 15 h 55"/>
                  <a:gd name="T12" fmla="*/ 199 w 204"/>
                  <a:gd name="T13" fmla="*/ 32 h 55"/>
                  <a:gd name="T14" fmla="*/ 187 w 204"/>
                  <a:gd name="T15" fmla="*/ 43 h 55"/>
                  <a:gd name="T16" fmla="*/ 133 w 204"/>
                  <a:gd name="T17" fmla="*/ 50 h 55"/>
                  <a:gd name="T18" fmla="*/ 76 w 204"/>
                  <a:gd name="T19" fmla="*/ 47 h 55"/>
                  <a:gd name="T20" fmla="*/ 65 w 204"/>
                  <a:gd name="T21" fmla="*/ 38 h 55"/>
                  <a:gd name="T22" fmla="*/ 49 w 204"/>
                  <a:gd name="T23" fmla="*/ 31 h 55"/>
                  <a:gd name="T24" fmla="*/ 38 w 204"/>
                  <a:gd name="T25" fmla="*/ 29 h 55"/>
                  <a:gd name="T26" fmla="*/ 24 w 204"/>
                  <a:gd name="T27" fmla="*/ 22 h 55"/>
                  <a:gd name="T28" fmla="*/ 32 w 204"/>
                  <a:gd name="T29" fmla="*/ 11 h 55"/>
                  <a:gd name="T30" fmla="*/ 52 w 204"/>
                  <a:gd name="T31" fmla="*/ 1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4" h="55">
                    <a:moveTo>
                      <a:pt x="52" y="13"/>
                    </a:moveTo>
                    <a:cubicBezTo>
                      <a:pt x="52" y="13"/>
                      <a:pt x="46" y="0"/>
                      <a:pt x="92" y="7"/>
                    </a:cubicBezTo>
                    <a:cubicBezTo>
                      <a:pt x="92" y="7"/>
                      <a:pt x="97" y="11"/>
                      <a:pt x="96" y="13"/>
                    </a:cubicBezTo>
                    <a:cubicBezTo>
                      <a:pt x="96" y="13"/>
                      <a:pt x="136" y="9"/>
                      <a:pt x="136" y="18"/>
                    </a:cubicBezTo>
                    <a:cubicBezTo>
                      <a:pt x="168" y="19"/>
                      <a:pt x="168" y="19"/>
                      <a:pt x="168" y="19"/>
                    </a:cubicBezTo>
                    <a:cubicBezTo>
                      <a:pt x="168" y="19"/>
                      <a:pt x="165" y="10"/>
                      <a:pt x="181" y="15"/>
                    </a:cubicBezTo>
                    <a:cubicBezTo>
                      <a:pt x="181" y="15"/>
                      <a:pt x="204" y="22"/>
                      <a:pt x="199" y="32"/>
                    </a:cubicBezTo>
                    <a:cubicBezTo>
                      <a:pt x="199" y="32"/>
                      <a:pt x="201" y="44"/>
                      <a:pt x="187" y="43"/>
                    </a:cubicBezTo>
                    <a:cubicBezTo>
                      <a:pt x="187" y="43"/>
                      <a:pt x="194" y="55"/>
                      <a:pt x="133" y="50"/>
                    </a:cubicBezTo>
                    <a:cubicBezTo>
                      <a:pt x="133" y="50"/>
                      <a:pt x="106" y="43"/>
                      <a:pt x="76" y="47"/>
                    </a:cubicBezTo>
                    <a:cubicBezTo>
                      <a:pt x="76" y="47"/>
                      <a:pt x="64" y="47"/>
                      <a:pt x="65" y="38"/>
                    </a:cubicBezTo>
                    <a:cubicBezTo>
                      <a:pt x="65" y="38"/>
                      <a:pt x="61" y="31"/>
                      <a:pt x="49" y="31"/>
                    </a:cubicBezTo>
                    <a:cubicBezTo>
                      <a:pt x="38" y="31"/>
                      <a:pt x="38" y="29"/>
                      <a:pt x="38" y="29"/>
                    </a:cubicBezTo>
                    <a:cubicBezTo>
                      <a:pt x="38" y="29"/>
                      <a:pt x="29" y="30"/>
                      <a:pt x="24" y="22"/>
                    </a:cubicBezTo>
                    <a:cubicBezTo>
                      <a:pt x="24" y="22"/>
                      <a:pt x="0" y="16"/>
                      <a:pt x="32" y="11"/>
                    </a:cubicBezTo>
                    <a:lnTo>
                      <a:pt x="52"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1" name="Freeform 660">
                <a:extLst>
                  <a:ext uri="{FF2B5EF4-FFF2-40B4-BE49-F238E27FC236}">
                    <a16:creationId xmlns:a16="http://schemas.microsoft.com/office/drawing/2014/main" id="{58D41D6D-2B96-44E2-921F-064CFF508336}"/>
                  </a:ext>
                </a:extLst>
              </p:cNvPr>
              <p:cNvSpPr>
                <a:spLocks/>
              </p:cNvSpPr>
              <p:nvPr/>
            </p:nvSpPr>
            <p:spPr bwMode="auto">
              <a:xfrm>
                <a:off x="1930" y="1418"/>
                <a:ext cx="8" cy="4"/>
              </a:xfrm>
              <a:custGeom>
                <a:avLst/>
                <a:gdLst>
                  <a:gd name="T0" fmla="*/ 11 w 25"/>
                  <a:gd name="T1" fmla="*/ 9 h 12"/>
                  <a:gd name="T2" fmla="*/ 14 w 25"/>
                  <a:gd name="T3" fmla="*/ 0 h 12"/>
                  <a:gd name="T4" fmla="*/ 17 w 25"/>
                  <a:gd name="T5" fmla="*/ 7 h 12"/>
                  <a:gd name="T6" fmla="*/ 20 w 25"/>
                  <a:gd name="T7" fmla="*/ 12 h 12"/>
                  <a:gd name="T8" fmla="*/ 11 w 25"/>
                  <a:gd name="T9" fmla="*/ 9 h 12"/>
                </a:gdLst>
                <a:ahLst/>
                <a:cxnLst>
                  <a:cxn ang="0">
                    <a:pos x="T0" y="T1"/>
                  </a:cxn>
                  <a:cxn ang="0">
                    <a:pos x="T2" y="T3"/>
                  </a:cxn>
                  <a:cxn ang="0">
                    <a:pos x="T4" y="T5"/>
                  </a:cxn>
                  <a:cxn ang="0">
                    <a:pos x="T6" y="T7"/>
                  </a:cxn>
                  <a:cxn ang="0">
                    <a:pos x="T8" y="T9"/>
                  </a:cxn>
                </a:cxnLst>
                <a:rect l="0" t="0" r="r" b="b"/>
                <a:pathLst>
                  <a:path w="25" h="12">
                    <a:moveTo>
                      <a:pt x="11" y="9"/>
                    </a:moveTo>
                    <a:cubicBezTo>
                      <a:pt x="11" y="9"/>
                      <a:pt x="0" y="1"/>
                      <a:pt x="14" y="0"/>
                    </a:cubicBezTo>
                    <a:cubicBezTo>
                      <a:pt x="14" y="0"/>
                      <a:pt x="19" y="4"/>
                      <a:pt x="17" y="7"/>
                    </a:cubicBezTo>
                    <a:cubicBezTo>
                      <a:pt x="17" y="7"/>
                      <a:pt x="25" y="4"/>
                      <a:pt x="20" y="12"/>
                    </a:cubicBezTo>
                    <a:lnTo>
                      <a:pt x="11"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2" name="Freeform 661">
                <a:extLst>
                  <a:ext uri="{FF2B5EF4-FFF2-40B4-BE49-F238E27FC236}">
                    <a16:creationId xmlns:a16="http://schemas.microsoft.com/office/drawing/2014/main" id="{FBF879E9-D983-4975-A3DF-9A95A8B28ABA}"/>
                  </a:ext>
                </a:extLst>
              </p:cNvPr>
              <p:cNvSpPr>
                <a:spLocks/>
              </p:cNvSpPr>
              <p:nvPr/>
            </p:nvSpPr>
            <p:spPr bwMode="auto">
              <a:xfrm>
                <a:off x="1898" y="1424"/>
                <a:ext cx="57" cy="22"/>
              </a:xfrm>
              <a:custGeom>
                <a:avLst/>
                <a:gdLst>
                  <a:gd name="T0" fmla="*/ 45 w 173"/>
                  <a:gd name="T1" fmla="*/ 25 h 66"/>
                  <a:gd name="T2" fmla="*/ 48 w 173"/>
                  <a:gd name="T3" fmla="*/ 14 h 66"/>
                  <a:gd name="T4" fmla="*/ 53 w 173"/>
                  <a:gd name="T5" fmla="*/ 16 h 66"/>
                  <a:gd name="T6" fmla="*/ 60 w 173"/>
                  <a:gd name="T7" fmla="*/ 16 h 66"/>
                  <a:gd name="T8" fmla="*/ 65 w 173"/>
                  <a:gd name="T9" fmla="*/ 6 h 66"/>
                  <a:gd name="T10" fmla="*/ 76 w 173"/>
                  <a:gd name="T11" fmla="*/ 7 h 66"/>
                  <a:gd name="T12" fmla="*/ 104 w 173"/>
                  <a:gd name="T13" fmla="*/ 1 h 66"/>
                  <a:gd name="T14" fmla="*/ 119 w 173"/>
                  <a:gd name="T15" fmla="*/ 8 h 66"/>
                  <a:gd name="T16" fmla="*/ 144 w 173"/>
                  <a:gd name="T17" fmla="*/ 19 h 66"/>
                  <a:gd name="T18" fmla="*/ 167 w 173"/>
                  <a:gd name="T19" fmla="*/ 30 h 66"/>
                  <a:gd name="T20" fmla="*/ 165 w 173"/>
                  <a:gd name="T21" fmla="*/ 57 h 66"/>
                  <a:gd name="T22" fmla="*/ 107 w 173"/>
                  <a:gd name="T23" fmla="*/ 58 h 66"/>
                  <a:gd name="T24" fmla="*/ 89 w 173"/>
                  <a:gd name="T25" fmla="*/ 50 h 66"/>
                  <a:gd name="T26" fmla="*/ 50 w 173"/>
                  <a:gd name="T27" fmla="*/ 47 h 66"/>
                  <a:gd name="T28" fmla="*/ 35 w 173"/>
                  <a:gd name="T29" fmla="*/ 41 h 66"/>
                  <a:gd name="T30" fmla="*/ 25 w 173"/>
                  <a:gd name="T31" fmla="*/ 39 h 66"/>
                  <a:gd name="T32" fmla="*/ 19 w 173"/>
                  <a:gd name="T33" fmla="*/ 28 h 66"/>
                  <a:gd name="T34" fmla="*/ 45 w 173"/>
                  <a:gd name="T35" fmla="*/ 25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3" h="66">
                    <a:moveTo>
                      <a:pt x="45" y="25"/>
                    </a:moveTo>
                    <a:cubicBezTo>
                      <a:pt x="45" y="25"/>
                      <a:pt x="41" y="19"/>
                      <a:pt x="48" y="14"/>
                    </a:cubicBezTo>
                    <a:cubicBezTo>
                      <a:pt x="48" y="14"/>
                      <a:pt x="51" y="12"/>
                      <a:pt x="53" y="16"/>
                    </a:cubicBezTo>
                    <a:cubicBezTo>
                      <a:pt x="60" y="16"/>
                      <a:pt x="60" y="16"/>
                      <a:pt x="60" y="16"/>
                    </a:cubicBezTo>
                    <a:cubicBezTo>
                      <a:pt x="60" y="16"/>
                      <a:pt x="48" y="8"/>
                      <a:pt x="65" y="6"/>
                    </a:cubicBezTo>
                    <a:cubicBezTo>
                      <a:pt x="76" y="7"/>
                      <a:pt x="76" y="7"/>
                      <a:pt x="76" y="7"/>
                    </a:cubicBezTo>
                    <a:cubicBezTo>
                      <a:pt x="76" y="7"/>
                      <a:pt x="76" y="0"/>
                      <a:pt x="104" y="1"/>
                    </a:cubicBezTo>
                    <a:cubicBezTo>
                      <a:pt x="104" y="1"/>
                      <a:pt x="119" y="0"/>
                      <a:pt x="119" y="8"/>
                    </a:cubicBezTo>
                    <a:cubicBezTo>
                      <a:pt x="119" y="8"/>
                      <a:pt x="133" y="4"/>
                      <a:pt x="144" y="19"/>
                    </a:cubicBezTo>
                    <a:cubicBezTo>
                      <a:pt x="144" y="19"/>
                      <a:pt x="173" y="15"/>
                      <a:pt x="167" y="30"/>
                    </a:cubicBezTo>
                    <a:cubicBezTo>
                      <a:pt x="167" y="30"/>
                      <a:pt x="172" y="49"/>
                      <a:pt x="165" y="57"/>
                    </a:cubicBezTo>
                    <a:cubicBezTo>
                      <a:pt x="165" y="57"/>
                      <a:pt x="139" y="66"/>
                      <a:pt x="107" y="58"/>
                    </a:cubicBezTo>
                    <a:cubicBezTo>
                      <a:pt x="107" y="58"/>
                      <a:pt x="94" y="54"/>
                      <a:pt x="89" y="50"/>
                    </a:cubicBezTo>
                    <a:cubicBezTo>
                      <a:pt x="89" y="50"/>
                      <a:pt x="58" y="53"/>
                      <a:pt x="50" y="47"/>
                    </a:cubicBezTo>
                    <a:cubicBezTo>
                      <a:pt x="50" y="47"/>
                      <a:pt x="43" y="30"/>
                      <a:pt x="35" y="41"/>
                    </a:cubicBezTo>
                    <a:cubicBezTo>
                      <a:pt x="28" y="51"/>
                      <a:pt x="25" y="39"/>
                      <a:pt x="25" y="39"/>
                    </a:cubicBezTo>
                    <a:cubicBezTo>
                      <a:pt x="25" y="39"/>
                      <a:pt x="0" y="37"/>
                      <a:pt x="19" y="28"/>
                    </a:cubicBezTo>
                    <a:cubicBezTo>
                      <a:pt x="19" y="28"/>
                      <a:pt x="34" y="21"/>
                      <a:pt x="45"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3" name="Freeform 662">
                <a:extLst>
                  <a:ext uri="{FF2B5EF4-FFF2-40B4-BE49-F238E27FC236}">
                    <a16:creationId xmlns:a16="http://schemas.microsoft.com/office/drawing/2014/main" id="{C63AF15C-36CE-4F14-9100-FFD472E13069}"/>
                  </a:ext>
                </a:extLst>
              </p:cNvPr>
              <p:cNvSpPr>
                <a:spLocks/>
              </p:cNvSpPr>
              <p:nvPr/>
            </p:nvSpPr>
            <p:spPr bwMode="auto">
              <a:xfrm>
                <a:off x="1913" y="1443"/>
                <a:ext cx="9" cy="4"/>
              </a:xfrm>
              <a:custGeom>
                <a:avLst/>
                <a:gdLst>
                  <a:gd name="T0" fmla="*/ 1 w 27"/>
                  <a:gd name="T1" fmla="*/ 6 h 12"/>
                  <a:gd name="T2" fmla="*/ 11 w 27"/>
                  <a:gd name="T3" fmla="*/ 0 h 12"/>
                  <a:gd name="T4" fmla="*/ 15 w 27"/>
                  <a:gd name="T5" fmla="*/ 8 h 12"/>
                  <a:gd name="T6" fmla="*/ 1 w 27"/>
                  <a:gd name="T7" fmla="*/ 6 h 12"/>
                </a:gdLst>
                <a:ahLst/>
                <a:cxnLst>
                  <a:cxn ang="0">
                    <a:pos x="T0" y="T1"/>
                  </a:cxn>
                  <a:cxn ang="0">
                    <a:pos x="T2" y="T3"/>
                  </a:cxn>
                  <a:cxn ang="0">
                    <a:pos x="T4" y="T5"/>
                  </a:cxn>
                  <a:cxn ang="0">
                    <a:pos x="T6" y="T7"/>
                  </a:cxn>
                </a:cxnLst>
                <a:rect l="0" t="0" r="r" b="b"/>
                <a:pathLst>
                  <a:path w="27" h="12">
                    <a:moveTo>
                      <a:pt x="1" y="6"/>
                    </a:moveTo>
                    <a:cubicBezTo>
                      <a:pt x="1" y="6"/>
                      <a:pt x="0" y="0"/>
                      <a:pt x="11" y="0"/>
                    </a:cubicBezTo>
                    <a:cubicBezTo>
                      <a:pt x="11" y="0"/>
                      <a:pt x="27" y="1"/>
                      <a:pt x="15" y="8"/>
                    </a:cubicBezTo>
                    <a:cubicBezTo>
                      <a:pt x="15" y="8"/>
                      <a:pt x="0" y="12"/>
                      <a:pt x="1"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4" name="Freeform 663">
                <a:extLst>
                  <a:ext uri="{FF2B5EF4-FFF2-40B4-BE49-F238E27FC236}">
                    <a16:creationId xmlns:a16="http://schemas.microsoft.com/office/drawing/2014/main" id="{8FB6A393-22E1-4EC9-B07E-83B4B7C07C9F}"/>
                  </a:ext>
                </a:extLst>
              </p:cNvPr>
              <p:cNvSpPr>
                <a:spLocks/>
              </p:cNvSpPr>
              <p:nvPr/>
            </p:nvSpPr>
            <p:spPr bwMode="auto">
              <a:xfrm>
                <a:off x="1900" y="1423"/>
                <a:ext cx="11" cy="5"/>
              </a:xfrm>
              <a:custGeom>
                <a:avLst/>
                <a:gdLst>
                  <a:gd name="T0" fmla="*/ 13 w 33"/>
                  <a:gd name="T1" fmla="*/ 4 h 13"/>
                  <a:gd name="T2" fmla="*/ 23 w 33"/>
                  <a:gd name="T3" fmla="*/ 11 h 13"/>
                  <a:gd name="T4" fmla="*/ 13 w 33"/>
                  <a:gd name="T5" fmla="*/ 4 h 13"/>
                </a:gdLst>
                <a:ahLst/>
                <a:cxnLst>
                  <a:cxn ang="0">
                    <a:pos x="T0" y="T1"/>
                  </a:cxn>
                  <a:cxn ang="0">
                    <a:pos x="T2" y="T3"/>
                  </a:cxn>
                  <a:cxn ang="0">
                    <a:pos x="T4" y="T5"/>
                  </a:cxn>
                </a:cxnLst>
                <a:rect l="0" t="0" r="r" b="b"/>
                <a:pathLst>
                  <a:path w="33" h="13">
                    <a:moveTo>
                      <a:pt x="13" y="4"/>
                    </a:moveTo>
                    <a:cubicBezTo>
                      <a:pt x="13" y="4"/>
                      <a:pt x="33" y="0"/>
                      <a:pt x="23" y="11"/>
                    </a:cubicBezTo>
                    <a:cubicBezTo>
                      <a:pt x="23" y="11"/>
                      <a:pt x="0" y="13"/>
                      <a:pt x="13"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5" name="Freeform 664">
                <a:extLst>
                  <a:ext uri="{FF2B5EF4-FFF2-40B4-BE49-F238E27FC236}">
                    <a16:creationId xmlns:a16="http://schemas.microsoft.com/office/drawing/2014/main" id="{42CFFC02-E2DB-4C07-852B-58E110E4D4B5}"/>
                  </a:ext>
                </a:extLst>
              </p:cNvPr>
              <p:cNvSpPr>
                <a:spLocks/>
              </p:cNvSpPr>
              <p:nvPr/>
            </p:nvSpPr>
            <p:spPr bwMode="auto">
              <a:xfrm>
                <a:off x="1893" y="1426"/>
                <a:ext cx="7" cy="3"/>
              </a:xfrm>
              <a:custGeom>
                <a:avLst/>
                <a:gdLst>
                  <a:gd name="T0" fmla="*/ 1 w 23"/>
                  <a:gd name="T1" fmla="*/ 5 h 10"/>
                  <a:gd name="T2" fmla="*/ 11 w 23"/>
                  <a:gd name="T3" fmla="*/ 0 h 10"/>
                  <a:gd name="T4" fmla="*/ 11 w 23"/>
                  <a:gd name="T5" fmla="*/ 6 h 10"/>
                  <a:gd name="T6" fmla="*/ 1 w 23"/>
                  <a:gd name="T7" fmla="*/ 5 h 10"/>
                </a:gdLst>
                <a:ahLst/>
                <a:cxnLst>
                  <a:cxn ang="0">
                    <a:pos x="T0" y="T1"/>
                  </a:cxn>
                  <a:cxn ang="0">
                    <a:pos x="T2" y="T3"/>
                  </a:cxn>
                  <a:cxn ang="0">
                    <a:pos x="T4" y="T5"/>
                  </a:cxn>
                  <a:cxn ang="0">
                    <a:pos x="T6" y="T7"/>
                  </a:cxn>
                </a:cxnLst>
                <a:rect l="0" t="0" r="r" b="b"/>
                <a:pathLst>
                  <a:path w="23" h="10">
                    <a:moveTo>
                      <a:pt x="1" y="5"/>
                    </a:moveTo>
                    <a:cubicBezTo>
                      <a:pt x="1" y="5"/>
                      <a:pt x="0" y="0"/>
                      <a:pt x="11" y="0"/>
                    </a:cubicBezTo>
                    <a:cubicBezTo>
                      <a:pt x="11" y="0"/>
                      <a:pt x="23" y="4"/>
                      <a:pt x="11" y="6"/>
                    </a:cubicBezTo>
                    <a:cubicBezTo>
                      <a:pt x="11" y="6"/>
                      <a:pt x="4" y="10"/>
                      <a:pt x="1"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6" name="Freeform 665">
                <a:extLst>
                  <a:ext uri="{FF2B5EF4-FFF2-40B4-BE49-F238E27FC236}">
                    <a16:creationId xmlns:a16="http://schemas.microsoft.com/office/drawing/2014/main" id="{5EF06AA7-7E9E-4EFF-8EFF-A4B37CEAEFD8}"/>
                  </a:ext>
                </a:extLst>
              </p:cNvPr>
              <p:cNvSpPr>
                <a:spLocks/>
              </p:cNvSpPr>
              <p:nvPr/>
            </p:nvSpPr>
            <p:spPr bwMode="auto">
              <a:xfrm>
                <a:off x="1878" y="1444"/>
                <a:ext cx="6" cy="4"/>
              </a:xfrm>
              <a:custGeom>
                <a:avLst/>
                <a:gdLst>
                  <a:gd name="T0" fmla="*/ 5 w 17"/>
                  <a:gd name="T1" fmla="*/ 9 h 11"/>
                  <a:gd name="T2" fmla="*/ 10 w 17"/>
                  <a:gd name="T3" fmla="*/ 1 h 11"/>
                  <a:gd name="T4" fmla="*/ 13 w 17"/>
                  <a:gd name="T5" fmla="*/ 9 h 11"/>
                  <a:gd name="T6" fmla="*/ 5 w 17"/>
                  <a:gd name="T7" fmla="*/ 9 h 11"/>
                </a:gdLst>
                <a:ahLst/>
                <a:cxnLst>
                  <a:cxn ang="0">
                    <a:pos x="T0" y="T1"/>
                  </a:cxn>
                  <a:cxn ang="0">
                    <a:pos x="T2" y="T3"/>
                  </a:cxn>
                  <a:cxn ang="0">
                    <a:pos x="T4" y="T5"/>
                  </a:cxn>
                  <a:cxn ang="0">
                    <a:pos x="T6" y="T7"/>
                  </a:cxn>
                </a:cxnLst>
                <a:rect l="0" t="0" r="r" b="b"/>
                <a:pathLst>
                  <a:path w="17" h="11">
                    <a:moveTo>
                      <a:pt x="5" y="9"/>
                    </a:moveTo>
                    <a:cubicBezTo>
                      <a:pt x="5" y="9"/>
                      <a:pt x="0" y="0"/>
                      <a:pt x="10" y="1"/>
                    </a:cubicBezTo>
                    <a:cubicBezTo>
                      <a:pt x="10" y="1"/>
                      <a:pt x="17" y="4"/>
                      <a:pt x="13" y="9"/>
                    </a:cubicBezTo>
                    <a:cubicBezTo>
                      <a:pt x="13" y="9"/>
                      <a:pt x="8" y="11"/>
                      <a:pt x="5"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7" name="Freeform 666">
                <a:extLst>
                  <a:ext uri="{FF2B5EF4-FFF2-40B4-BE49-F238E27FC236}">
                    <a16:creationId xmlns:a16="http://schemas.microsoft.com/office/drawing/2014/main" id="{218BCBFE-2B92-4B27-83E4-1094DD20D490}"/>
                  </a:ext>
                </a:extLst>
              </p:cNvPr>
              <p:cNvSpPr>
                <a:spLocks/>
              </p:cNvSpPr>
              <p:nvPr/>
            </p:nvSpPr>
            <p:spPr bwMode="auto">
              <a:xfrm>
                <a:off x="1912" y="1536"/>
                <a:ext cx="12" cy="6"/>
              </a:xfrm>
              <a:custGeom>
                <a:avLst/>
                <a:gdLst>
                  <a:gd name="T0" fmla="*/ 2 w 36"/>
                  <a:gd name="T1" fmla="*/ 4 h 19"/>
                  <a:gd name="T2" fmla="*/ 17 w 36"/>
                  <a:gd name="T3" fmla="*/ 0 h 19"/>
                  <a:gd name="T4" fmla="*/ 23 w 36"/>
                  <a:gd name="T5" fmla="*/ 7 h 19"/>
                  <a:gd name="T6" fmla="*/ 23 w 36"/>
                  <a:gd name="T7" fmla="*/ 17 h 19"/>
                  <a:gd name="T8" fmla="*/ 9 w 36"/>
                  <a:gd name="T9" fmla="*/ 18 h 19"/>
                  <a:gd name="T10" fmla="*/ 2 w 36"/>
                  <a:gd name="T11" fmla="*/ 4 h 19"/>
                </a:gdLst>
                <a:ahLst/>
                <a:cxnLst>
                  <a:cxn ang="0">
                    <a:pos x="T0" y="T1"/>
                  </a:cxn>
                  <a:cxn ang="0">
                    <a:pos x="T2" y="T3"/>
                  </a:cxn>
                  <a:cxn ang="0">
                    <a:pos x="T4" y="T5"/>
                  </a:cxn>
                  <a:cxn ang="0">
                    <a:pos x="T6" y="T7"/>
                  </a:cxn>
                  <a:cxn ang="0">
                    <a:pos x="T8" y="T9"/>
                  </a:cxn>
                  <a:cxn ang="0">
                    <a:pos x="T10" y="T11"/>
                  </a:cxn>
                </a:cxnLst>
                <a:rect l="0" t="0" r="r" b="b"/>
                <a:pathLst>
                  <a:path w="36" h="19">
                    <a:moveTo>
                      <a:pt x="2" y="4"/>
                    </a:moveTo>
                    <a:cubicBezTo>
                      <a:pt x="2" y="4"/>
                      <a:pt x="5" y="0"/>
                      <a:pt x="17" y="0"/>
                    </a:cubicBezTo>
                    <a:cubicBezTo>
                      <a:pt x="17" y="0"/>
                      <a:pt x="25" y="0"/>
                      <a:pt x="23" y="7"/>
                    </a:cubicBezTo>
                    <a:cubicBezTo>
                      <a:pt x="23" y="7"/>
                      <a:pt x="36" y="17"/>
                      <a:pt x="23" y="17"/>
                    </a:cubicBezTo>
                    <a:cubicBezTo>
                      <a:pt x="23" y="17"/>
                      <a:pt x="14" y="13"/>
                      <a:pt x="9" y="18"/>
                    </a:cubicBezTo>
                    <a:cubicBezTo>
                      <a:pt x="9" y="18"/>
                      <a:pt x="0" y="19"/>
                      <a:pt x="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8" name="Freeform 667">
                <a:extLst>
                  <a:ext uri="{FF2B5EF4-FFF2-40B4-BE49-F238E27FC236}">
                    <a16:creationId xmlns:a16="http://schemas.microsoft.com/office/drawing/2014/main" id="{0D15F2A5-0C07-4342-A9D3-6A72F980C3D2}"/>
                  </a:ext>
                </a:extLst>
              </p:cNvPr>
              <p:cNvSpPr>
                <a:spLocks/>
              </p:cNvSpPr>
              <p:nvPr/>
            </p:nvSpPr>
            <p:spPr bwMode="auto">
              <a:xfrm>
                <a:off x="1827" y="1546"/>
                <a:ext cx="14" cy="9"/>
              </a:xfrm>
              <a:custGeom>
                <a:avLst/>
                <a:gdLst>
                  <a:gd name="T0" fmla="*/ 14 w 41"/>
                  <a:gd name="T1" fmla="*/ 21 h 28"/>
                  <a:gd name="T2" fmla="*/ 10 w 41"/>
                  <a:gd name="T3" fmla="*/ 5 h 28"/>
                  <a:gd name="T4" fmla="*/ 36 w 41"/>
                  <a:gd name="T5" fmla="*/ 8 h 28"/>
                  <a:gd name="T6" fmla="*/ 26 w 41"/>
                  <a:gd name="T7" fmla="*/ 24 h 28"/>
                  <a:gd name="T8" fmla="*/ 14 w 41"/>
                  <a:gd name="T9" fmla="*/ 21 h 28"/>
                </a:gdLst>
                <a:ahLst/>
                <a:cxnLst>
                  <a:cxn ang="0">
                    <a:pos x="T0" y="T1"/>
                  </a:cxn>
                  <a:cxn ang="0">
                    <a:pos x="T2" y="T3"/>
                  </a:cxn>
                  <a:cxn ang="0">
                    <a:pos x="T4" y="T5"/>
                  </a:cxn>
                  <a:cxn ang="0">
                    <a:pos x="T6" y="T7"/>
                  </a:cxn>
                  <a:cxn ang="0">
                    <a:pos x="T8" y="T9"/>
                  </a:cxn>
                </a:cxnLst>
                <a:rect l="0" t="0" r="r" b="b"/>
                <a:pathLst>
                  <a:path w="41" h="28">
                    <a:moveTo>
                      <a:pt x="14" y="21"/>
                    </a:moveTo>
                    <a:cubicBezTo>
                      <a:pt x="14" y="21"/>
                      <a:pt x="0" y="19"/>
                      <a:pt x="10" y="5"/>
                    </a:cubicBezTo>
                    <a:cubicBezTo>
                      <a:pt x="10" y="5"/>
                      <a:pt x="36" y="0"/>
                      <a:pt x="36" y="8"/>
                    </a:cubicBezTo>
                    <a:cubicBezTo>
                      <a:pt x="36" y="8"/>
                      <a:pt x="41" y="15"/>
                      <a:pt x="26" y="24"/>
                    </a:cubicBezTo>
                    <a:cubicBezTo>
                      <a:pt x="26" y="24"/>
                      <a:pt x="17" y="28"/>
                      <a:pt x="14"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9" name="Freeform 668">
                <a:extLst>
                  <a:ext uri="{FF2B5EF4-FFF2-40B4-BE49-F238E27FC236}">
                    <a16:creationId xmlns:a16="http://schemas.microsoft.com/office/drawing/2014/main" id="{A205343B-EF06-45D3-978E-83D588D26C19}"/>
                  </a:ext>
                </a:extLst>
              </p:cNvPr>
              <p:cNvSpPr>
                <a:spLocks/>
              </p:cNvSpPr>
              <p:nvPr/>
            </p:nvSpPr>
            <p:spPr bwMode="auto">
              <a:xfrm>
                <a:off x="1797" y="1552"/>
                <a:ext cx="13" cy="4"/>
              </a:xfrm>
              <a:custGeom>
                <a:avLst/>
                <a:gdLst>
                  <a:gd name="T0" fmla="*/ 14 w 38"/>
                  <a:gd name="T1" fmla="*/ 5 h 13"/>
                  <a:gd name="T2" fmla="*/ 30 w 38"/>
                  <a:gd name="T3" fmla="*/ 0 h 13"/>
                  <a:gd name="T4" fmla="*/ 23 w 38"/>
                  <a:gd name="T5" fmla="*/ 10 h 13"/>
                  <a:gd name="T6" fmla="*/ 14 w 38"/>
                  <a:gd name="T7" fmla="*/ 5 h 13"/>
                </a:gdLst>
                <a:ahLst/>
                <a:cxnLst>
                  <a:cxn ang="0">
                    <a:pos x="T0" y="T1"/>
                  </a:cxn>
                  <a:cxn ang="0">
                    <a:pos x="T2" y="T3"/>
                  </a:cxn>
                  <a:cxn ang="0">
                    <a:pos x="T4" y="T5"/>
                  </a:cxn>
                  <a:cxn ang="0">
                    <a:pos x="T6" y="T7"/>
                  </a:cxn>
                </a:cxnLst>
                <a:rect l="0" t="0" r="r" b="b"/>
                <a:pathLst>
                  <a:path w="38" h="13">
                    <a:moveTo>
                      <a:pt x="14" y="5"/>
                    </a:moveTo>
                    <a:cubicBezTo>
                      <a:pt x="14" y="5"/>
                      <a:pt x="14" y="0"/>
                      <a:pt x="30" y="0"/>
                    </a:cubicBezTo>
                    <a:cubicBezTo>
                      <a:pt x="30" y="0"/>
                      <a:pt x="38" y="13"/>
                      <a:pt x="23" y="10"/>
                    </a:cubicBezTo>
                    <a:cubicBezTo>
                      <a:pt x="23" y="10"/>
                      <a:pt x="0" y="12"/>
                      <a:pt x="14"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0" name="Freeform 669">
                <a:extLst>
                  <a:ext uri="{FF2B5EF4-FFF2-40B4-BE49-F238E27FC236}">
                    <a16:creationId xmlns:a16="http://schemas.microsoft.com/office/drawing/2014/main" id="{0F35D2B9-2AEB-441E-8684-61FF77E2E52A}"/>
                  </a:ext>
                </a:extLst>
              </p:cNvPr>
              <p:cNvSpPr>
                <a:spLocks/>
              </p:cNvSpPr>
              <p:nvPr/>
            </p:nvSpPr>
            <p:spPr bwMode="auto">
              <a:xfrm>
                <a:off x="1827" y="1515"/>
                <a:ext cx="10" cy="5"/>
              </a:xfrm>
              <a:custGeom>
                <a:avLst/>
                <a:gdLst>
                  <a:gd name="T0" fmla="*/ 4 w 31"/>
                  <a:gd name="T1" fmla="*/ 12 h 16"/>
                  <a:gd name="T2" fmla="*/ 12 w 31"/>
                  <a:gd name="T3" fmla="*/ 5 h 16"/>
                  <a:gd name="T4" fmla="*/ 25 w 31"/>
                  <a:gd name="T5" fmla="*/ 12 h 16"/>
                  <a:gd name="T6" fmla="*/ 4 w 31"/>
                  <a:gd name="T7" fmla="*/ 12 h 16"/>
                </a:gdLst>
                <a:ahLst/>
                <a:cxnLst>
                  <a:cxn ang="0">
                    <a:pos x="T0" y="T1"/>
                  </a:cxn>
                  <a:cxn ang="0">
                    <a:pos x="T2" y="T3"/>
                  </a:cxn>
                  <a:cxn ang="0">
                    <a:pos x="T4" y="T5"/>
                  </a:cxn>
                  <a:cxn ang="0">
                    <a:pos x="T6" y="T7"/>
                  </a:cxn>
                </a:cxnLst>
                <a:rect l="0" t="0" r="r" b="b"/>
                <a:pathLst>
                  <a:path w="31" h="16">
                    <a:moveTo>
                      <a:pt x="4" y="12"/>
                    </a:moveTo>
                    <a:cubicBezTo>
                      <a:pt x="4" y="12"/>
                      <a:pt x="0" y="0"/>
                      <a:pt x="12" y="5"/>
                    </a:cubicBezTo>
                    <a:cubicBezTo>
                      <a:pt x="12" y="5"/>
                      <a:pt x="31" y="6"/>
                      <a:pt x="25" y="12"/>
                    </a:cubicBezTo>
                    <a:cubicBezTo>
                      <a:pt x="25" y="12"/>
                      <a:pt x="14" y="16"/>
                      <a:pt x="4"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1" name="Freeform 670">
                <a:extLst>
                  <a:ext uri="{FF2B5EF4-FFF2-40B4-BE49-F238E27FC236}">
                    <a16:creationId xmlns:a16="http://schemas.microsoft.com/office/drawing/2014/main" id="{E6D9AA66-CB5A-48AD-85F5-527A72D649F6}"/>
                  </a:ext>
                </a:extLst>
              </p:cNvPr>
              <p:cNvSpPr>
                <a:spLocks/>
              </p:cNvSpPr>
              <p:nvPr/>
            </p:nvSpPr>
            <p:spPr bwMode="auto">
              <a:xfrm>
                <a:off x="1790" y="1456"/>
                <a:ext cx="116" cy="50"/>
              </a:xfrm>
              <a:custGeom>
                <a:avLst/>
                <a:gdLst>
                  <a:gd name="T0" fmla="*/ 251 w 350"/>
                  <a:gd name="T1" fmla="*/ 46 h 154"/>
                  <a:gd name="T2" fmla="*/ 229 w 350"/>
                  <a:gd name="T3" fmla="*/ 51 h 154"/>
                  <a:gd name="T4" fmla="*/ 243 w 350"/>
                  <a:gd name="T5" fmla="*/ 63 h 154"/>
                  <a:gd name="T6" fmla="*/ 267 w 350"/>
                  <a:gd name="T7" fmla="*/ 51 h 154"/>
                  <a:gd name="T8" fmla="*/ 285 w 350"/>
                  <a:gd name="T9" fmla="*/ 59 h 154"/>
                  <a:gd name="T10" fmla="*/ 298 w 350"/>
                  <a:gd name="T11" fmla="*/ 67 h 154"/>
                  <a:gd name="T12" fmla="*/ 297 w 350"/>
                  <a:gd name="T13" fmla="*/ 72 h 154"/>
                  <a:gd name="T14" fmla="*/ 315 w 350"/>
                  <a:gd name="T15" fmla="*/ 76 h 154"/>
                  <a:gd name="T16" fmla="*/ 315 w 350"/>
                  <a:gd name="T17" fmla="*/ 62 h 154"/>
                  <a:gd name="T18" fmla="*/ 316 w 350"/>
                  <a:gd name="T19" fmla="*/ 46 h 154"/>
                  <a:gd name="T20" fmla="*/ 326 w 350"/>
                  <a:gd name="T21" fmla="*/ 45 h 154"/>
                  <a:gd name="T22" fmla="*/ 326 w 350"/>
                  <a:gd name="T23" fmla="*/ 59 h 154"/>
                  <a:gd name="T24" fmla="*/ 324 w 350"/>
                  <a:gd name="T25" fmla="*/ 67 h 154"/>
                  <a:gd name="T26" fmla="*/ 345 w 350"/>
                  <a:gd name="T27" fmla="*/ 87 h 154"/>
                  <a:gd name="T28" fmla="*/ 329 w 350"/>
                  <a:gd name="T29" fmla="*/ 92 h 154"/>
                  <a:gd name="T30" fmla="*/ 328 w 350"/>
                  <a:gd name="T31" fmla="*/ 99 h 154"/>
                  <a:gd name="T32" fmla="*/ 336 w 350"/>
                  <a:gd name="T33" fmla="*/ 115 h 154"/>
                  <a:gd name="T34" fmla="*/ 318 w 350"/>
                  <a:gd name="T35" fmla="*/ 115 h 154"/>
                  <a:gd name="T36" fmla="*/ 287 w 350"/>
                  <a:gd name="T37" fmla="*/ 134 h 154"/>
                  <a:gd name="T38" fmla="*/ 257 w 350"/>
                  <a:gd name="T39" fmla="*/ 135 h 154"/>
                  <a:gd name="T40" fmla="*/ 230 w 350"/>
                  <a:gd name="T41" fmla="*/ 126 h 154"/>
                  <a:gd name="T42" fmla="*/ 247 w 350"/>
                  <a:gd name="T43" fmla="*/ 139 h 154"/>
                  <a:gd name="T44" fmla="*/ 225 w 350"/>
                  <a:gd name="T45" fmla="*/ 154 h 154"/>
                  <a:gd name="T46" fmla="*/ 213 w 350"/>
                  <a:gd name="T47" fmla="*/ 147 h 154"/>
                  <a:gd name="T48" fmla="*/ 185 w 350"/>
                  <a:gd name="T49" fmla="*/ 134 h 154"/>
                  <a:gd name="T50" fmla="*/ 157 w 350"/>
                  <a:gd name="T51" fmla="*/ 118 h 154"/>
                  <a:gd name="T52" fmla="*/ 120 w 350"/>
                  <a:gd name="T53" fmla="*/ 100 h 154"/>
                  <a:gd name="T54" fmla="*/ 94 w 350"/>
                  <a:gd name="T55" fmla="*/ 97 h 154"/>
                  <a:gd name="T56" fmla="*/ 52 w 350"/>
                  <a:gd name="T57" fmla="*/ 88 h 154"/>
                  <a:gd name="T58" fmla="*/ 33 w 350"/>
                  <a:gd name="T59" fmla="*/ 80 h 154"/>
                  <a:gd name="T60" fmla="*/ 9 w 350"/>
                  <a:gd name="T61" fmla="*/ 62 h 154"/>
                  <a:gd name="T62" fmla="*/ 52 w 350"/>
                  <a:gd name="T63" fmla="*/ 59 h 154"/>
                  <a:gd name="T64" fmla="*/ 88 w 350"/>
                  <a:gd name="T65" fmla="*/ 73 h 154"/>
                  <a:gd name="T66" fmla="*/ 135 w 350"/>
                  <a:gd name="T67" fmla="*/ 75 h 154"/>
                  <a:gd name="T68" fmla="*/ 146 w 350"/>
                  <a:gd name="T69" fmla="*/ 61 h 154"/>
                  <a:gd name="T70" fmla="*/ 148 w 350"/>
                  <a:gd name="T71" fmla="*/ 57 h 154"/>
                  <a:gd name="T72" fmla="*/ 151 w 350"/>
                  <a:gd name="T73" fmla="*/ 44 h 154"/>
                  <a:gd name="T74" fmla="*/ 152 w 350"/>
                  <a:gd name="T75" fmla="*/ 38 h 154"/>
                  <a:gd name="T76" fmla="*/ 123 w 350"/>
                  <a:gd name="T77" fmla="*/ 22 h 154"/>
                  <a:gd name="T78" fmla="*/ 103 w 350"/>
                  <a:gd name="T79" fmla="*/ 17 h 154"/>
                  <a:gd name="T80" fmla="*/ 115 w 350"/>
                  <a:gd name="T81" fmla="*/ 9 h 154"/>
                  <a:gd name="T82" fmla="*/ 128 w 350"/>
                  <a:gd name="T83" fmla="*/ 9 h 154"/>
                  <a:gd name="T84" fmla="*/ 158 w 350"/>
                  <a:gd name="T85" fmla="*/ 12 h 154"/>
                  <a:gd name="T86" fmla="*/ 174 w 350"/>
                  <a:gd name="T87" fmla="*/ 11 h 154"/>
                  <a:gd name="T88" fmla="*/ 189 w 350"/>
                  <a:gd name="T89" fmla="*/ 12 h 154"/>
                  <a:gd name="T90" fmla="*/ 202 w 350"/>
                  <a:gd name="T91" fmla="*/ 13 h 154"/>
                  <a:gd name="T92" fmla="*/ 217 w 350"/>
                  <a:gd name="T93" fmla="*/ 10 h 154"/>
                  <a:gd name="T94" fmla="*/ 259 w 350"/>
                  <a:gd name="T95" fmla="*/ 11 h 154"/>
                  <a:gd name="T96" fmla="*/ 291 w 350"/>
                  <a:gd name="T97" fmla="*/ 5 h 154"/>
                  <a:gd name="T98" fmla="*/ 310 w 350"/>
                  <a:gd name="T99" fmla="*/ 17 h 154"/>
                  <a:gd name="T100" fmla="*/ 295 w 350"/>
                  <a:gd name="T101" fmla="*/ 21 h 154"/>
                  <a:gd name="T102" fmla="*/ 277 w 350"/>
                  <a:gd name="T103" fmla="*/ 23 h 154"/>
                  <a:gd name="T104" fmla="*/ 281 w 350"/>
                  <a:gd name="T105" fmla="*/ 30 h 154"/>
                  <a:gd name="T106" fmla="*/ 280 w 350"/>
                  <a:gd name="T107" fmla="*/ 38 h 154"/>
                  <a:gd name="T108" fmla="*/ 263 w 350"/>
                  <a:gd name="T109" fmla="*/ 38 h 154"/>
                  <a:gd name="T110" fmla="*/ 251 w 350"/>
                  <a:gd name="T111" fmla="*/ 46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50" h="154">
                    <a:moveTo>
                      <a:pt x="251" y="46"/>
                    </a:moveTo>
                    <a:cubicBezTo>
                      <a:pt x="251" y="46"/>
                      <a:pt x="259" y="53"/>
                      <a:pt x="229" y="51"/>
                    </a:cubicBezTo>
                    <a:cubicBezTo>
                      <a:pt x="229" y="51"/>
                      <a:pt x="216" y="67"/>
                      <a:pt x="243" y="63"/>
                    </a:cubicBezTo>
                    <a:cubicBezTo>
                      <a:pt x="243" y="63"/>
                      <a:pt x="253" y="51"/>
                      <a:pt x="267" y="51"/>
                    </a:cubicBezTo>
                    <a:cubicBezTo>
                      <a:pt x="267" y="51"/>
                      <a:pt x="285" y="50"/>
                      <a:pt x="285" y="59"/>
                    </a:cubicBezTo>
                    <a:cubicBezTo>
                      <a:pt x="285" y="59"/>
                      <a:pt x="298" y="58"/>
                      <a:pt x="298" y="67"/>
                    </a:cubicBezTo>
                    <a:cubicBezTo>
                      <a:pt x="298" y="67"/>
                      <a:pt x="309" y="72"/>
                      <a:pt x="297" y="72"/>
                    </a:cubicBezTo>
                    <a:cubicBezTo>
                      <a:pt x="297" y="72"/>
                      <a:pt x="291" y="79"/>
                      <a:pt x="315" y="76"/>
                    </a:cubicBezTo>
                    <a:cubicBezTo>
                      <a:pt x="315" y="62"/>
                      <a:pt x="315" y="62"/>
                      <a:pt x="315" y="62"/>
                    </a:cubicBezTo>
                    <a:cubicBezTo>
                      <a:pt x="315" y="62"/>
                      <a:pt x="297" y="47"/>
                      <a:pt x="316" y="46"/>
                    </a:cubicBezTo>
                    <a:cubicBezTo>
                      <a:pt x="316" y="46"/>
                      <a:pt x="322" y="38"/>
                      <a:pt x="326" y="45"/>
                    </a:cubicBezTo>
                    <a:cubicBezTo>
                      <a:pt x="326" y="45"/>
                      <a:pt x="335" y="55"/>
                      <a:pt x="326" y="59"/>
                    </a:cubicBezTo>
                    <a:cubicBezTo>
                      <a:pt x="324" y="67"/>
                      <a:pt x="324" y="67"/>
                      <a:pt x="324" y="67"/>
                    </a:cubicBezTo>
                    <a:cubicBezTo>
                      <a:pt x="324" y="67"/>
                      <a:pt x="336" y="71"/>
                      <a:pt x="345" y="87"/>
                    </a:cubicBezTo>
                    <a:cubicBezTo>
                      <a:pt x="345" y="87"/>
                      <a:pt x="350" y="92"/>
                      <a:pt x="329" y="92"/>
                    </a:cubicBezTo>
                    <a:cubicBezTo>
                      <a:pt x="328" y="99"/>
                      <a:pt x="328" y="99"/>
                      <a:pt x="328" y="99"/>
                    </a:cubicBezTo>
                    <a:cubicBezTo>
                      <a:pt x="328" y="99"/>
                      <a:pt x="341" y="109"/>
                      <a:pt x="336" y="115"/>
                    </a:cubicBezTo>
                    <a:cubicBezTo>
                      <a:pt x="336" y="115"/>
                      <a:pt x="327" y="118"/>
                      <a:pt x="318" y="115"/>
                    </a:cubicBezTo>
                    <a:cubicBezTo>
                      <a:pt x="318" y="115"/>
                      <a:pt x="320" y="130"/>
                      <a:pt x="287" y="134"/>
                    </a:cubicBezTo>
                    <a:cubicBezTo>
                      <a:pt x="257" y="135"/>
                      <a:pt x="257" y="135"/>
                      <a:pt x="257" y="135"/>
                    </a:cubicBezTo>
                    <a:cubicBezTo>
                      <a:pt x="257" y="135"/>
                      <a:pt x="234" y="110"/>
                      <a:pt x="230" y="126"/>
                    </a:cubicBezTo>
                    <a:cubicBezTo>
                      <a:pt x="230" y="126"/>
                      <a:pt x="224" y="134"/>
                      <a:pt x="247" y="139"/>
                    </a:cubicBezTo>
                    <a:cubicBezTo>
                      <a:pt x="247" y="139"/>
                      <a:pt x="245" y="150"/>
                      <a:pt x="225" y="154"/>
                    </a:cubicBezTo>
                    <a:cubicBezTo>
                      <a:pt x="225" y="154"/>
                      <a:pt x="214" y="152"/>
                      <a:pt x="213" y="147"/>
                    </a:cubicBezTo>
                    <a:cubicBezTo>
                      <a:pt x="213" y="147"/>
                      <a:pt x="188" y="151"/>
                      <a:pt x="185" y="134"/>
                    </a:cubicBezTo>
                    <a:cubicBezTo>
                      <a:pt x="185" y="134"/>
                      <a:pt x="171" y="139"/>
                      <a:pt x="157" y="118"/>
                    </a:cubicBezTo>
                    <a:cubicBezTo>
                      <a:pt x="157" y="118"/>
                      <a:pt x="143" y="126"/>
                      <a:pt x="120" y="100"/>
                    </a:cubicBezTo>
                    <a:cubicBezTo>
                      <a:pt x="120" y="100"/>
                      <a:pt x="101" y="105"/>
                      <a:pt x="94" y="97"/>
                    </a:cubicBezTo>
                    <a:cubicBezTo>
                      <a:pt x="94" y="97"/>
                      <a:pt x="52" y="105"/>
                      <a:pt x="52" y="88"/>
                    </a:cubicBezTo>
                    <a:cubicBezTo>
                      <a:pt x="52" y="88"/>
                      <a:pt x="38" y="80"/>
                      <a:pt x="33" y="80"/>
                    </a:cubicBezTo>
                    <a:cubicBezTo>
                      <a:pt x="28" y="80"/>
                      <a:pt x="0" y="76"/>
                      <a:pt x="9" y="62"/>
                    </a:cubicBezTo>
                    <a:cubicBezTo>
                      <a:pt x="9" y="62"/>
                      <a:pt x="35" y="34"/>
                      <a:pt x="52" y="59"/>
                    </a:cubicBezTo>
                    <a:cubicBezTo>
                      <a:pt x="52" y="59"/>
                      <a:pt x="76" y="63"/>
                      <a:pt x="88" y="73"/>
                    </a:cubicBezTo>
                    <a:cubicBezTo>
                      <a:pt x="88" y="73"/>
                      <a:pt x="123" y="67"/>
                      <a:pt x="135" y="75"/>
                    </a:cubicBezTo>
                    <a:cubicBezTo>
                      <a:pt x="135" y="75"/>
                      <a:pt x="131" y="59"/>
                      <a:pt x="146" y="61"/>
                    </a:cubicBezTo>
                    <a:cubicBezTo>
                      <a:pt x="148" y="57"/>
                      <a:pt x="148" y="57"/>
                      <a:pt x="148" y="57"/>
                    </a:cubicBezTo>
                    <a:cubicBezTo>
                      <a:pt x="148" y="57"/>
                      <a:pt x="130" y="48"/>
                      <a:pt x="151" y="44"/>
                    </a:cubicBezTo>
                    <a:cubicBezTo>
                      <a:pt x="152" y="38"/>
                      <a:pt x="152" y="38"/>
                      <a:pt x="152" y="38"/>
                    </a:cubicBezTo>
                    <a:cubicBezTo>
                      <a:pt x="152" y="38"/>
                      <a:pt x="127" y="40"/>
                      <a:pt x="123" y="22"/>
                    </a:cubicBezTo>
                    <a:cubicBezTo>
                      <a:pt x="123" y="22"/>
                      <a:pt x="104" y="21"/>
                      <a:pt x="103" y="17"/>
                    </a:cubicBezTo>
                    <a:cubicBezTo>
                      <a:pt x="103" y="17"/>
                      <a:pt x="86" y="8"/>
                      <a:pt x="115" y="9"/>
                    </a:cubicBezTo>
                    <a:cubicBezTo>
                      <a:pt x="115" y="9"/>
                      <a:pt x="126" y="4"/>
                      <a:pt x="128" y="9"/>
                    </a:cubicBezTo>
                    <a:cubicBezTo>
                      <a:pt x="158" y="12"/>
                      <a:pt x="158" y="12"/>
                      <a:pt x="158" y="12"/>
                    </a:cubicBezTo>
                    <a:cubicBezTo>
                      <a:pt x="158" y="12"/>
                      <a:pt x="165" y="0"/>
                      <a:pt x="174" y="11"/>
                    </a:cubicBezTo>
                    <a:cubicBezTo>
                      <a:pt x="189" y="12"/>
                      <a:pt x="189" y="12"/>
                      <a:pt x="189" y="12"/>
                    </a:cubicBezTo>
                    <a:cubicBezTo>
                      <a:pt x="189" y="12"/>
                      <a:pt x="198" y="23"/>
                      <a:pt x="202" y="13"/>
                    </a:cubicBezTo>
                    <a:cubicBezTo>
                      <a:pt x="202" y="13"/>
                      <a:pt x="207" y="10"/>
                      <a:pt x="217" y="10"/>
                    </a:cubicBezTo>
                    <a:cubicBezTo>
                      <a:pt x="259" y="11"/>
                      <a:pt x="259" y="11"/>
                      <a:pt x="259" y="11"/>
                    </a:cubicBezTo>
                    <a:cubicBezTo>
                      <a:pt x="259" y="11"/>
                      <a:pt x="260" y="3"/>
                      <a:pt x="291" y="5"/>
                    </a:cubicBezTo>
                    <a:cubicBezTo>
                      <a:pt x="291" y="5"/>
                      <a:pt x="310" y="9"/>
                      <a:pt x="310" y="17"/>
                    </a:cubicBezTo>
                    <a:cubicBezTo>
                      <a:pt x="310" y="17"/>
                      <a:pt x="309" y="21"/>
                      <a:pt x="295" y="21"/>
                    </a:cubicBezTo>
                    <a:cubicBezTo>
                      <a:pt x="277" y="23"/>
                      <a:pt x="277" y="23"/>
                      <a:pt x="277" y="23"/>
                    </a:cubicBezTo>
                    <a:cubicBezTo>
                      <a:pt x="277" y="23"/>
                      <a:pt x="261" y="30"/>
                      <a:pt x="281" y="30"/>
                    </a:cubicBezTo>
                    <a:cubicBezTo>
                      <a:pt x="281" y="30"/>
                      <a:pt x="300" y="37"/>
                      <a:pt x="280" y="38"/>
                    </a:cubicBezTo>
                    <a:cubicBezTo>
                      <a:pt x="263" y="38"/>
                      <a:pt x="263" y="38"/>
                      <a:pt x="263" y="38"/>
                    </a:cubicBezTo>
                    <a:cubicBezTo>
                      <a:pt x="263" y="38"/>
                      <a:pt x="261" y="50"/>
                      <a:pt x="251"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2" name="Freeform 671">
                <a:extLst>
                  <a:ext uri="{FF2B5EF4-FFF2-40B4-BE49-F238E27FC236}">
                    <a16:creationId xmlns:a16="http://schemas.microsoft.com/office/drawing/2014/main" id="{E757EAEA-19E6-4D3C-BDA9-F21EFACAFD8C}"/>
                  </a:ext>
                </a:extLst>
              </p:cNvPr>
              <p:cNvSpPr>
                <a:spLocks/>
              </p:cNvSpPr>
              <p:nvPr/>
            </p:nvSpPr>
            <p:spPr bwMode="auto">
              <a:xfrm>
                <a:off x="1851" y="1450"/>
                <a:ext cx="30" cy="9"/>
              </a:xfrm>
              <a:custGeom>
                <a:avLst/>
                <a:gdLst>
                  <a:gd name="T0" fmla="*/ 30 w 90"/>
                  <a:gd name="T1" fmla="*/ 15 h 26"/>
                  <a:gd name="T2" fmla="*/ 65 w 90"/>
                  <a:gd name="T3" fmla="*/ 9 h 26"/>
                  <a:gd name="T4" fmla="*/ 87 w 90"/>
                  <a:gd name="T5" fmla="*/ 14 h 26"/>
                  <a:gd name="T6" fmla="*/ 81 w 90"/>
                  <a:gd name="T7" fmla="*/ 14 h 26"/>
                  <a:gd name="T8" fmla="*/ 68 w 90"/>
                  <a:gd name="T9" fmla="*/ 18 h 26"/>
                  <a:gd name="T10" fmla="*/ 7 w 90"/>
                  <a:gd name="T11" fmla="*/ 21 h 26"/>
                  <a:gd name="T12" fmla="*/ 30 w 90"/>
                  <a:gd name="T13" fmla="*/ 15 h 26"/>
                </a:gdLst>
                <a:ahLst/>
                <a:cxnLst>
                  <a:cxn ang="0">
                    <a:pos x="T0" y="T1"/>
                  </a:cxn>
                  <a:cxn ang="0">
                    <a:pos x="T2" y="T3"/>
                  </a:cxn>
                  <a:cxn ang="0">
                    <a:pos x="T4" y="T5"/>
                  </a:cxn>
                  <a:cxn ang="0">
                    <a:pos x="T6" y="T7"/>
                  </a:cxn>
                  <a:cxn ang="0">
                    <a:pos x="T8" y="T9"/>
                  </a:cxn>
                  <a:cxn ang="0">
                    <a:pos x="T10" y="T11"/>
                  </a:cxn>
                  <a:cxn ang="0">
                    <a:pos x="T12" y="T13"/>
                  </a:cxn>
                </a:cxnLst>
                <a:rect l="0" t="0" r="r" b="b"/>
                <a:pathLst>
                  <a:path w="90" h="26">
                    <a:moveTo>
                      <a:pt x="30" y="15"/>
                    </a:moveTo>
                    <a:cubicBezTo>
                      <a:pt x="30" y="15"/>
                      <a:pt x="44" y="9"/>
                      <a:pt x="65" y="9"/>
                    </a:cubicBezTo>
                    <a:cubicBezTo>
                      <a:pt x="65" y="9"/>
                      <a:pt x="90" y="0"/>
                      <a:pt x="87" y="14"/>
                    </a:cubicBezTo>
                    <a:cubicBezTo>
                      <a:pt x="81" y="14"/>
                      <a:pt x="81" y="14"/>
                      <a:pt x="81" y="14"/>
                    </a:cubicBezTo>
                    <a:cubicBezTo>
                      <a:pt x="81" y="14"/>
                      <a:pt x="80" y="16"/>
                      <a:pt x="68" y="18"/>
                    </a:cubicBezTo>
                    <a:cubicBezTo>
                      <a:pt x="68" y="18"/>
                      <a:pt x="54" y="26"/>
                      <a:pt x="7" y="21"/>
                    </a:cubicBezTo>
                    <a:cubicBezTo>
                      <a:pt x="7" y="21"/>
                      <a:pt x="0" y="14"/>
                      <a:pt x="30"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3" name="Freeform 672">
                <a:extLst>
                  <a:ext uri="{FF2B5EF4-FFF2-40B4-BE49-F238E27FC236}">
                    <a16:creationId xmlns:a16="http://schemas.microsoft.com/office/drawing/2014/main" id="{E3EADBC4-DFDB-4476-B13D-939EED13CF16}"/>
                  </a:ext>
                </a:extLst>
              </p:cNvPr>
              <p:cNvSpPr>
                <a:spLocks/>
              </p:cNvSpPr>
              <p:nvPr/>
            </p:nvSpPr>
            <p:spPr bwMode="auto">
              <a:xfrm>
                <a:off x="1836" y="1455"/>
                <a:ext cx="7" cy="3"/>
              </a:xfrm>
              <a:custGeom>
                <a:avLst/>
                <a:gdLst>
                  <a:gd name="T0" fmla="*/ 5 w 23"/>
                  <a:gd name="T1" fmla="*/ 4 h 9"/>
                  <a:gd name="T2" fmla="*/ 18 w 23"/>
                  <a:gd name="T3" fmla="*/ 1 h 9"/>
                  <a:gd name="T4" fmla="*/ 11 w 23"/>
                  <a:gd name="T5" fmla="*/ 7 h 9"/>
                  <a:gd name="T6" fmla="*/ 5 w 23"/>
                  <a:gd name="T7" fmla="*/ 4 h 9"/>
                </a:gdLst>
                <a:ahLst/>
                <a:cxnLst>
                  <a:cxn ang="0">
                    <a:pos x="T0" y="T1"/>
                  </a:cxn>
                  <a:cxn ang="0">
                    <a:pos x="T2" y="T3"/>
                  </a:cxn>
                  <a:cxn ang="0">
                    <a:pos x="T4" y="T5"/>
                  </a:cxn>
                  <a:cxn ang="0">
                    <a:pos x="T6" y="T7"/>
                  </a:cxn>
                </a:cxnLst>
                <a:rect l="0" t="0" r="r" b="b"/>
                <a:pathLst>
                  <a:path w="23" h="9">
                    <a:moveTo>
                      <a:pt x="5" y="4"/>
                    </a:moveTo>
                    <a:cubicBezTo>
                      <a:pt x="5" y="4"/>
                      <a:pt x="9" y="0"/>
                      <a:pt x="18" y="1"/>
                    </a:cubicBezTo>
                    <a:cubicBezTo>
                      <a:pt x="18" y="1"/>
                      <a:pt x="23" y="8"/>
                      <a:pt x="11" y="7"/>
                    </a:cubicBezTo>
                    <a:cubicBezTo>
                      <a:pt x="11" y="7"/>
                      <a:pt x="0" y="9"/>
                      <a:pt x="5"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4" name="Freeform 673">
                <a:extLst>
                  <a:ext uri="{FF2B5EF4-FFF2-40B4-BE49-F238E27FC236}">
                    <a16:creationId xmlns:a16="http://schemas.microsoft.com/office/drawing/2014/main" id="{FA45EADE-6721-46D7-BA83-28A32246CEF5}"/>
                  </a:ext>
                </a:extLst>
              </p:cNvPr>
              <p:cNvSpPr>
                <a:spLocks/>
              </p:cNvSpPr>
              <p:nvPr/>
            </p:nvSpPr>
            <p:spPr bwMode="auto">
              <a:xfrm>
                <a:off x="1811" y="1461"/>
                <a:ext cx="26" cy="14"/>
              </a:xfrm>
              <a:custGeom>
                <a:avLst/>
                <a:gdLst>
                  <a:gd name="T0" fmla="*/ 23 w 80"/>
                  <a:gd name="T1" fmla="*/ 7 h 43"/>
                  <a:gd name="T2" fmla="*/ 37 w 80"/>
                  <a:gd name="T3" fmla="*/ 7 h 43"/>
                  <a:gd name="T4" fmla="*/ 53 w 80"/>
                  <a:gd name="T5" fmla="*/ 17 h 43"/>
                  <a:gd name="T6" fmla="*/ 80 w 80"/>
                  <a:gd name="T7" fmla="*/ 26 h 43"/>
                  <a:gd name="T8" fmla="*/ 60 w 80"/>
                  <a:gd name="T9" fmla="*/ 26 h 43"/>
                  <a:gd name="T10" fmla="*/ 24 w 80"/>
                  <a:gd name="T11" fmla="*/ 17 h 43"/>
                  <a:gd name="T12" fmla="*/ 13 w 80"/>
                  <a:gd name="T13" fmla="*/ 14 h 43"/>
                  <a:gd name="T14" fmla="*/ 23 w 80"/>
                  <a:gd name="T15" fmla="*/ 7 h 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0" h="43">
                    <a:moveTo>
                      <a:pt x="23" y="7"/>
                    </a:moveTo>
                    <a:cubicBezTo>
                      <a:pt x="23" y="7"/>
                      <a:pt x="32" y="0"/>
                      <a:pt x="37" y="7"/>
                    </a:cubicBezTo>
                    <a:cubicBezTo>
                      <a:pt x="37" y="7"/>
                      <a:pt x="53" y="11"/>
                      <a:pt x="53" y="17"/>
                    </a:cubicBezTo>
                    <a:cubicBezTo>
                      <a:pt x="53" y="17"/>
                      <a:pt x="74" y="18"/>
                      <a:pt x="80" y="26"/>
                    </a:cubicBezTo>
                    <a:cubicBezTo>
                      <a:pt x="80" y="26"/>
                      <a:pt x="65" y="43"/>
                      <a:pt x="60" y="26"/>
                    </a:cubicBezTo>
                    <a:cubicBezTo>
                      <a:pt x="60" y="26"/>
                      <a:pt x="27" y="25"/>
                      <a:pt x="24" y="17"/>
                    </a:cubicBezTo>
                    <a:cubicBezTo>
                      <a:pt x="24" y="17"/>
                      <a:pt x="13" y="20"/>
                      <a:pt x="13" y="14"/>
                    </a:cubicBezTo>
                    <a:cubicBezTo>
                      <a:pt x="13" y="14"/>
                      <a:pt x="0" y="8"/>
                      <a:pt x="23"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5" name="Freeform 674">
                <a:extLst>
                  <a:ext uri="{FF2B5EF4-FFF2-40B4-BE49-F238E27FC236}">
                    <a16:creationId xmlns:a16="http://schemas.microsoft.com/office/drawing/2014/main" id="{61F28580-CF4A-40B1-9519-8F32962F100B}"/>
                  </a:ext>
                </a:extLst>
              </p:cNvPr>
              <p:cNvSpPr>
                <a:spLocks noEditPoints="1"/>
              </p:cNvSpPr>
              <p:nvPr/>
            </p:nvSpPr>
            <p:spPr bwMode="auto">
              <a:xfrm>
                <a:off x="1497" y="1457"/>
                <a:ext cx="331" cy="106"/>
              </a:xfrm>
              <a:custGeom>
                <a:avLst/>
                <a:gdLst>
                  <a:gd name="T0" fmla="*/ 985 w 1006"/>
                  <a:gd name="T1" fmla="*/ 225 h 320"/>
                  <a:gd name="T2" fmla="*/ 917 w 1006"/>
                  <a:gd name="T3" fmla="*/ 202 h 320"/>
                  <a:gd name="T4" fmla="*/ 824 w 1006"/>
                  <a:gd name="T5" fmla="*/ 180 h 320"/>
                  <a:gd name="T6" fmla="*/ 801 w 1006"/>
                  <a:gd name="T7" fmla="*/ 145 h 320"/>
                  <a:gd name="T8" fmla="*/ 762 w 1006"/>
                  <a:gd name="T9" fmla="*/ 92 h 320"/>
                  <a:gd name="T10" fmla="*/ 747 w 1006"/>
                  <a:gd name="T11" fmla="*/ 54 h 320"/>
                  <a:gd name="T12" fmla="*/ 792 w 1006"/>
                  <a:gd name="T13" fmla="*/ 28 h 320"/>
                  <a:gd name="T14" fmla="*/ 744 w 1006"/>
                  <a:gd name="T15" fmla="*/ 8 h 320"/>
                  <a:gd name="T16" fmla="*/ 686 w 1006"/>
                  <a:gd name="T17" fmla="*/ 25 h 320"/>
                  <a:gd name="T18" fmla="*/ 728 w 1006"/>
                  <a:gd name="T19" fmla="*/ 53 h 320"/>
                  <a:gd name="T20" fmla="*/ 678 w 1006"/>
                  <a:gd name="T21" fmla="*/ 38 h 320"/>
                  <a:gd name="T22" fmla="*/ 642 w 1006"/>
                  <a:gd name="T23" fmla="*/ 39 h 320"/>
                  <a:gd name="T24" fmla="*/ 608 w 1006"/>
                  <a:gd name="T25" fmla="*/ 49 h 320"/>
                  <a:gd name="T26" fmla="*/ 623 w 1006"/>
                  <a:gd name="T27" fmla="*/ 89 h 320"/>
                  <a:gd name="T28" fmla="*/ 649 w 1006"/>
                  <a:gd name="T29" fmla="*/ 116 h 320"/>
                  <a:gd name="T30" fmla="*/ 605 w 1006"/>
                  <a:gd name="T31" fmla="*/ 128 h 320"/>
                  <a:gd name="T32" fmla="*/ 553 w 1006"/>
                  <a:gd name="T33" fmla="*/ 72 h 320"/>
                  <a:gd name="T34" fmla="*/ 482 w 1006"/>
                  <a:gd name="T35" fmla="*/ 47 h 320"/>
                  <a:gd name="T36" fmla="*/ 518 w 1006"/>
                  <a:gd name="T37" fmla="*/ 82 h 320"/>
                  <a:gd name="T38" fmla="*/ 427 w 1006"/>
                  <a:gd name="T39" fmla="*/ 92 h 320"/>
                  <a:gd name="T40" fmla="*/ 428 w 1006"/>
                  <a:gd name="T41" fmla="*/ 73 h 320"/>
                  <a:gd name="T42" fmla="*/ 344 w 1006"/>
                  <a:gd name="T43" fmla="*/ 49 h 320"/>
                  <a:gd name="T44" fmla="*/ 277 w 1006"/>
                  <a:gd name="T45" fmla="*/ 70 h 320"/>
                  <a:gd name="T46" fmla="*/ 280 w 1006"/>
                  <a:gd name="T47" fmla="*/ 54 h 320"/>
                  <a:gd name="T48" fmla="*/ 244 w 1006"/>
                  <a:gd name="T49" fmla="*/ 32 h 320"/>
                  <a:gd name="T50" fmla="*/ 107 w 1006"/>
                  <a:gd name="T51" fmla="*/ 58 h 320"/>
                  <a:gd name="T52" fmla="*/ 68 w 1006"/>
                  <a:gd name="T53" fmla="*/ 97 h 320"/>
                  <a:gd name="T54" fmla="*/ 23 w 1006"/>
                  <a:gd name="T55" fmla="*/ 128 h 320"/>
                  <a:gd name="T56" fmla="*/ 85 w 1006"/>
                  <a:gd name="T57" fmla="*/ 130 h 320"/>
                  <a:gd name="T58" fmla="*/ 117 w 1006"/>
                  <a:gd name="T59" fmla="*/ 136 h 320"/>
                  <a:gd name="T60" fmla="*/ 209 w 1006"/>
                  <a:gd name="T61" fmla="*/ 139 h 320"/>
                  <a:gd name="T62" fmla="*/ 138 w 1006"/>
                  <a:gd name="T63" fmla="*/ 154 h 320"/>
                  <a:gd name="T64" fmla="*/ 81 w 1006"/>
                  <a:gd name="T65" fmla="*/ 174 h 320"/>
                  <a:gd name="T66" fmla="*/ 259 w 1006"/>
                  <a:gd name="T67" fmla="*/ 177 h 320"/>
                  <a:gd name="T68" fmla="*/ 340 w 1006"/>
                  <a:gd name="T69" fmla="*/ 184 h 320"/>
                  <a:gd name="T70" fmla="*/ 396 w 1006"/>
                  <a:gd name="T71" fmla="*/ 200 h 320"/>
                  <a:gd name="T72" fmla="*/ 331 w 1006"/>
                  <a:gd name="T73" fmla="*/ 211 h 320"/>
                  <a:gd name="T74" fmla="*/ 205 w 1006"/>
                  <a:gd name="T75" fmla="*/ 208 h 320"/>
                  <a:gd name="T76" fmla="*/ 108 w 1006"/>
                  <a:gd name="T77" fmla="*/ 225 h 320"/>
                  <a:gd name="T78" fmla="*/ 175 w 1006"/>
                  <a:gd name="T79" fmla="*/ 257 h 320"/>
                  <a:gd name="T80" fmla="*/ 310 w 1006"/>
                  <a:gd name="T81" fmla="*/ 269 h 320"/>
                  <a:gd name="T82" fmla="*/ 366 w 1006"/>
                  <a:gd name="T83" fmla="*/ 302 h 320"/>
                  <a:gd name="T84" fmla="*/ 577 w 1006"/>
                  <a:gd name="T85" fmla="*/ 280 h 320"/>
                  <a:gd name="T86" fmla="*/ 705 w 1006"/>
                  <a:gd name="T87" fmla="*/ 252 h 320"/>
                  <a:gd name="T88" fmla="*/ 731 w 1006"/>
                  <a:gd name="T89" fmla="*/ 262 h 320"/>
                  <a:gd name="T90" fmla="*/ 760 w 1006"/>
                  <a:gd name="T91" fmla="*/ 283 h 320"/>
                  <a:gd name="T92" fmla="*/ 872 w 1006"/>
                  <a:gd name="T93" fmla="*/ 288 h 320"/>
                  <a:gd name="T94" fmla="*/ 938 w 1006"/>
                  <a:gd name="T95" fmla="*/ 262 h 320"/>
                  <a:gd name="T96" fmla="*/ 932 w 1006"/>
                  <a:gd name="T97" fmla="*/ 251 h 320"/>
                  <a:gd name="T98" fmla="*/ 889 w 1006"/>
                  <a:gd name="T99" fmla="*/ 261 h 320"/>
                  <a:gd name="T100" fmla="*/ 879 w 1006"/>
                  <a:gd name="T101" fmla="*/ 253 h 320"/>
                  <a:gd name="T102" fmla="*/ 902 w 1006"/>
                  <a:gd name="T103" fmla="*/ 244 h 320"/>
                  <a:gd name="T104" fmla="*/ 912 w 1006"/>
                  <a:gd name="T105" fmla="*/ 227 h 320"/>
                  <a:gd name="T106" fmla="*/ 950 w 1006"/>
                  <a:gd name="T107" fmla="*/ 238 h 320"/>
                  <a:gd name="T108" fmla="*/ 990 w 1006"/>
                  <a:gd name="T109" fmla="*/ 236 h 320"/>
                  <a:gd name="T110" fmla="*/ 226 w 1006"/>
                  <a:gd name="T111" fmla="*/ 139 h 320"/>
                  <a:gd name="T112" fmla="*/ 229 w 1006"/>
                  <a:gd name="T113" fmla="*/ 130 h 320"/>
                  <a:gd name="T114" fmla="*/ 422 w 1006"/>
                  <a:gd name="T115" fmla="*/ 205 h 320"/>
                  <a:gd name="T116" fmla="*/ 417 w 1006"/>
                  <a:gd name="T117" fmla="*/ 195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06" h="320">
                    <a:moveTo>
                      <a:pt x="991" y="210"/>
                    </a:moveTo>
                    <a:cubicBezTo>
                      <a:pt x="991" y="232"/>
                      <a:pt x="985" y="225"/>
                      <a:pt x="985" y="225"/>
                    </a:cubicBezTo>
                    <a:cubicBezTo>
                      <a:pt x="985" y="208"/>
                      <a:pt x="948" y="213"/>
                      <a:pt x="948" y="213"/>
                    </a:cubicBezTo>
                    <a:cubicBezTo>
                      <a:pt x="951" y="201"/>
                      <a:pt x="917" y="202"/>
                      <a:pt x="917" y="202"/>
                    </a:cubicBezTo>
                    <a:cubicBezTo>
                      <a:pt x="919" y="185"/>
                      <a:pt x="868" y="195"/>
                      <a:pt x="868" y="195"/>
                    </a:cubicBezTo>
                    <a:cubicBezTo>
                      <a:pt x="867" y="185"/>
                      <a:pt x="824" y="180"/>
                      <a:pt x="824" y="180"/>
                    </a:cubicBezTo>
                    <a:cubicBezTo>
                      <a:pt x="838" y="166"/>
                      <a:pt x="785" y="159"/>
                      <a:pt x="785" y="159"/>
                    </a:cubicBezTo>
                    <a:cubicBezTo>
                      <a:pt x="801" y="145"/>
                      <a:pt x="801" y="145"/>
                      <a:pt x="801" y="145"/>
                    </a:cubicBezTo>
                    <a:cubicBezTo>
                      <a:pt x="811" y="131"/>
                      <a:pt x="780" y="113"/>
                      <a:pt x="780" y="113"/>
                    </a:cubicBezTo>
                    <a:cubicBezTo>
                      <a:pt x="779" y="103"/>
                      <a:pt x="762" y="92"/>
                      <a:pt x="762" y="92"/>
                    </a:cubicBezTo>
                    <a:cubicBezTo>
                      <a:pt x="765" y="82"/>
                      <a:pt x="747" y="66"/>
                      <a:pt x="747" y="66"/>
                    </a:cubicBezTo>
                    <a:cubicBezTo>
                      <a:pt x="747" y="54"/>
                      <a:pt x="747" y="54"/>
                      <a:pt x="747" y="54"/>
                    </a:cubicBezTo>
                    <a:cubicBezTo>
                      <a:pt x="753" y="59"/>
                      <a:pt x="763" y="56"/>
                      <a:pt x="763" y="56"/>
                    </a:cubicBezTo>
                    <a:cubicBezTo>
                      <a:pt x="765" y="52"/>
                      <a:pt x="792" y="28"/>
                      <a:pt x="792" y="28"/>
                    </a:cubicBezTo>
                    <a:cubicBezTo>
                      <a:pt x="796" y="10"/>
                      <a:pt x="778" y="15"/>
                      <a:pt x="778" y="15"/>
                    </a:cubicBezTo>
                    <a:cubicBezTo>
                      <a:pt x="752" y="0"/>
                      <a:pt x="744" y="8"/>
                      <a:pt x="744" y="8"/>
                    </a:cubicBezTo>
                    <a:cubicBezTo>
                      <a:pt x="679" y="8"/>
                      <a:pt x="675" y="16"/>
                      <a:pt x="675" y="16"/>
                    </a:cubicBezTo>
                    <a:cubicBezTo>
                      <a:pt x="650" y="31"/>
                      <a:pt x="686" y="25"/>
                      <a:pt x="686" y="25"/>
                    </a:cubicBezTo>
                    <a:cubicBezTo>
                      <a:pt x="711" y="32"/>
                      <a:pt x="741" y="49"/>
                      <a:pt x="741" y="49"/>
                    </a:cubicBezTo>
                    <a:cubicBezTo>
                      <a:pt x="728" y="53"/>
                      <a:pt x="728" y="53"/>
                      <a:pt x="728" y="53"/>
                    </a:cubicBezTo>
                    <a:cubicBezTo>
                      <a:pt x="727" y="49"/>
                      <a:pt x="706" y="51"/>
                      <a:pt x="706" y="51"/>
                    </a:cubicBezTo>
                    <a:cubicBezTo>
                      <a:pt x="701" y="44"/>
                      <a:pt x="678" y="38"/>
                      <a:pt x="678" y="38"/>
                    </a:cubicBezTo>
                    <a:cubicBezTo>
                      <a:pt x="673" y="30"/>
                      <a:pt x="657" y="38"/>
                      <a:pt x="657" y="38"/>
                    </a:cubicBezTo>
                    <a:cubicBezTo>
                      <a:pt x="642" y="39"/>
                      <a:pt x="642" y="39"/>
                      <a:pt x="642" y="39"/>
                    </a:cubicBezTo>
                    <a:cubicBezTo>
                      <a:pt x="643" y="33"/>
                      <a:pt x="630" y="33"/>
                      <a:pt x="630" y="33"/>
                    </a:cubicBezTo>
                    <a:cubicBezTo>
                      <a:pt x="577" y="34"/>
                      <a:pt x="608" y="49"/>
                      <a:pt x="608" y="49"/>
                    </a:cubicBezTo>
                    <a:cubicBezTo>
                      <a:pt x="605" y="62"/>
                      <a:pt x="621" y="73"/>
                      <a:pt x="621" y="73"/>
                    </a:cubicBezTo>
                    <a:cubicBezTo>
                      <a:pt x="612" y="77"/>
                      <a:pt x="623" y="89"/>
                      <a:pt x="623" y="89"/>
                    </a:cubicBezTo>
                    <a:cubicBezTo>
                      <a:pt x="624" y="100"/>
                      <a:pt x="649" y="112"/>
                      <a:pt x="649" y="112"/>
                    </a:cubicBezTo>
                    <a:cubicBezTo>
                      <a:pt x="649" y="116"/>
                      <a:pt x="649" y="116"/>
                      <a:pt x="649" y="116"/>
                    </a:cubicBezTo>
                    <a:cubicBezTo>
                      <a:pt x="638" y="116"/>
                      <a:pt x="624" y="129"/>
                      <a:pt x="624" y="129"/>
                    </a:cubicBezTo>
                    <a:cubicBezTo>
                      <a:pt x="605" y="128"/>
                      <a:pt x="605" y="128"/>
                      <a:pt x="605" y="128"/>
                    </a:cubicBezTo>
                    <a:cubicBezTo>
                      <a:pt x="594" y="105"/>
                      <a:pt x="575" y="89"/>
                      <a:pt x="575" y="89"/>
                    </a:cubicBezTo>
                    <a:cubicBezTo>
                      <a:pt x="586" y="73"/>
                      <a:pt x="553" y="72"/>
                      <a:pt x="553" y="72"/>
                    </a:cubicBezTo>
                    <a:cubicBezTo>
                      <a:pt x="570" y="59"/>
                      <a:pt x="521" y="63"/>
                      <a:pt x="521" y="63"/>
                    </a:cubicBezTo>
                    <a:cubicBezTo>
                      <a:pt x="521" y="48"/>
                      <a:pt x="482" y="47"/>
                      <a:pt x="482" y="47"/>
                    </a:cubicBezTo>
                    <a:cubicBezTo>
                      <a:pt x="454" y="53"/>
                      <a:pt x="488" y="63"/>
                      <a:pt x="488" y="63"/>
                    </a:cubicBezTo>
                    <a:cubicBezTo>
                      <a:pt x="494" y="68"/>
                      <a:pt x="518" y="82"/>
                      <a:pt x="518" y="82"/>
                    </a:cubicBezTo>
                    <a:cubicBezTo>
                      <a:pt x="456" y="74"/>
                      <a:pt x="448" y="88"/>
                      <a:pt x="448" y="88"/>
                    </a:cubicBezTo>
                    <a:cubicBezTo>
                      <a:pt x="435" y="79"/>
                      <a:pt x="427" y="92"/>
                      <a:pt x="427" y="92"/>
                    </a:cubicBezTo>
                    <a:cubicBezTo>
                      <a:pt x="396" y="88"/>
                      <a:pt x="396" y="88"/>
                      <a:pt x="396" y="88"/>
                    </a:cubicBezTo>
                    <a:cubicBezTo>
                      <a:pt x="404" y="88"/>
                      <a:pt x="428" y="73"/>
                      <a:pt x="428" y="73"/>
                    </a:cubicBezTo>
                    <a:cubicBezTo>
                      <a:pt x="446" y="66"/>
                      <a:pt x="424" y="66"/>
                      <a:pt x="424" y="66"/>
                    </a:cubicBezTo>
                    <a:cubicBezTo>
                      <a:pt x="408" y="58"/>
                      <a:pt x="344" y="49"/>
                      <a:pt x="344" y="49"/>
                    </a:cubicBezTo>
                    <a:cubicBezTo>
                      <a:pt x="320" y="48"/>
                      <a:pt x="317" y="70"/>
                      <a:pt x="317" y="70"/>
                    </a:cubicBezTo>
                    <a:cubicBezTo>
                      <a:pt x="277" y="70"/>
                      <a:pt x="277" y="70"/>
                      <a:pt x="277" y="70"/>
                    </a:cubicBezTo>
                    <a:cubicBezTo>
                      <a:pt x="259" y="78"/>
                      <a:pt x="262" y="63"/>
                      <a:pt x="262" y="63"/>
                    </a:cubicBezTo>
                    <a:cubicBezTo>
                      <a:pt x="289" y="62"/>
                      <a:pt x="280" y="54"/>
                      <a:pt x="280" y="54"/>
                    </a:cubicBezTo>
                    <a:cubicBezTo>
                      <a:pt x="291" y="43"/>
                      <a:pt x="275" y="36"/>
                      <a:pt x="275" y="36"/>
                    </a:cubicBezTo>
                    <a:cubicBezTo>
                      <a:pt x="266" y="27"/>
                      <a:pt x="244" y="32"/>
                      <a:pt x="244" y="32"/>
                    </a:cubicBezTo>
                    <a:cubicBezTo>
                      <a:pt x="235" y="32"/>
                      <a:pt x="217" y="38"/>
                      <a:pt x="217" y="38"/>
                    </a:cubicBezTo>
                    <a:cubicBezTo>
                      <a:pt x="191" y="38"/>
                      <a:pt x="107" y="58"/>
                      <a:pt x="107" y="58"/>
                    </a:cubicBezTo>
                    <a:cubicBezTo>
                      <a:pt x="24" y="75"/>
                      <a:pt x="49" y="83"/>
                      <a:pt x="49" y="83"/>
                    </a:cubicBezTo>
                    <a:cubicBezTo>
                      <a:pt x="82" y="82"/>
                      <a:pt x="68" y="97"/>
                      <a:pt x="68" y="97"/>
                    </a:cubicBezTo>
                    <a:cubicBezTo>
                      <a:pt x="45" y="94"/>
                      <a:pt x="39" y="103"/>
                      <a:pt x="39" y="103"/>
                    </a:cubicBezTo>
                    <a:cubicBezTo>
                      <a:pt x="0" y="115"/>
                      <a:pt x="23" y="128"/>
                      <a:pt x="23" y="128"/>
                    </a:cubicBezTo>
                    <a:cubicBezTo>
                      <a:pt x="58" y="128"/>
                      <a:pt x="66" y="123"/>
                      <a:pt x="66" y="123"/>
                    </a:cubicBezTo>
                    <a:cubicBezTo>
                      <a:pt x="93" y="120"/>
                      <a:pt x="85" y="130"/>
                      <a:pt x="85" y="130"/>
                    </a:cubicBezTo>
                    <a:cubicBezTo>
                      <a:pt x="42" y="136"/>
                      <a:pt x="68" y="140"/>
                      <a:pt x="68" y="140"/>
                    </a:cubicBezTo>
                    <a:cubicBezTo>
                      <a:pt x="90" y="146"/>
                      <a:pt x="117" y="136"/>
                      <a:pt x="117" y="136"/>
                    </a:cubicBezTo>
                    <a:cubicBezTo>
                      <a:pt x="148" y="139"/>
                      <a:pt x="166" y="133"/>
                      <a:pt x="166" y="133"/>
                    </a:cubicBezTo>
                    <a:cubicBezTo>
                      <a:pt x="216" y="129"/>
                      <a:pt x="209" y="139"/>
                      <a:pt x="209" y="139"/>
                    </a:cubicBezTo>
                    <a:cubicBezTo>
                      <a:pt x="191" y="140"/>
                      <a:pt x="179" y="145"/>
                      <a:pt x="179" y="145"/>
                    </a:cubicBezTo>
                    <a:cubicBezTo>
                      <a:pt x="158" y="144"/>
                      <a:pt x="138" y="154"/>
                      <a:pt x="138" y="154"/>
                    </a:cubicBezTo>
                    <a:cubicBezTo>
                      <a:pt x="52" y="148"/>
                      <a:pt x="54" y="166"/>
                      <a:pt x="54" y="166"/>
                    </a:cubicBezTo>
                    <a:cubicBezTo>
                      <a:pt x="62" y="180"/>
                      <a:pt x="81" y="174"/>
                      <a:pt x="81" y="174"/>
                    </a:cubicBezTo>
                    <a:cubicBezTo>
                      <a:pt x="93" y="192"/>
                      <a:pt x="104" y="184"/>
                      <a:pt x="104" y="184"/>
                    </a:cubicBezTo>
                    <a:cubicBezTo>
                      <a:pt x="267" y="191"/>
                      <a:pt x="259" y="177"/>
                      <a:pt x="259" y="177"/>
                    </a:cubicBezTo>
                    <a:cubicBezTo>
                      <a:pt x="317" y="179"/>
                      <a:pt x="317" y="179"/>
                      <a:pt x="317" y="179"/>
                    </a:cubicBezTo>
                    <a:cubicBezTo>
                      <a:pt x="321" y="186"/>
                      <a:pt x="340" y="184"/>
                      <a:pt x="340" y="184"/>
                    </a:cubicBezTo>
                    <a:cubicBezTo>
                      <a:pt x="347" y="192"/>
                      <a:pt x="382" y="189"/>
                      <a:pt x="382" y="189"/>
                    </a:cubicBezTo>
                    <a:cubicBezTo>
                      <a:pt x="401" y="189"/>
                      <a:pt x="396" y="200"/>
                      <a:pt x="396" y="200"/>
                    </a:cubicBezTo>
                    <a:cubicBezTo>
                      <a:pt x="375" y="200"/>
                      <a:pt x="376" y="212"/>
                      <a:pt x="376" y="212"/>
                    </a:cubicBezTo>
                    <a:cubicBezTo>
                      <a:pt x="331" y="211"/>
                      <a:pt x="331" y="211"/>
                      <a:pt x="331" y="211"/>
                    </a:cubicBezTo>
                    <a:cubicBezTo>
                      <a:pt x="333" y="203"/>
                      <a:pt x="319" y="202"/>
                      <a:pt x="319" y="202"/>
                    </a:cubicBezTo>
                    <a:cubicBezTo>
                      <a:pt x="233" y="194"/>
                      <a:pt x="205" y="208"/>
                      <a:pt x="205" y="208"/>
                    </a:cubicBezTo>
                    <a:cubicBezTo>
                      <a:pt x="178" y="205"/>
                      <a:pt x="158" y="211"/>
                      <a:pt x="158" y="211"/>
                    </a:cubicBezTo>
                    <a:cubicBezTo>
                      <a:pt x="87" y="212"/>
                      <a:pt x="108" y="225"/>
                      <a:pt x="108" y="225"/>
                    </a:cubicBezTo>
                    <a:cubicBezTo>
                      <a:pt x="132" y="246"/>
                      <a:pt x="152" y="247"/>
                      <a:pt x="152" y="247"/>
                    </a:cubicBezTo>
                    <a:cubicBezTo>
                      <a:pt x="153" y="259"/>
                      <a:pt x="175" y="257"/>
                      <a:pt x="175" y="257"/>
                    </a:cubicBezTo>
                    <a:cubicBezTo>
                      <a:pt x="184" y="263"/>
                      <a:pt x="280" y="258"/>
                      <a:pt x="280" y="258"/>
                    </a:cubicBezTo>
                    <a:cubicBezTo>
                      <a:pt x="285" y="263"/>
                      <a:pt x="310" y="269"/>
                      <a:pt x="310" y="269"/>
                    </a:cubicBezTo>
                    <a:cubicBezTo>
                      <a:pt x="304" y="302"/>
                      <a:pt x="342" y="304"/>
                      <a:pt x="342" y="304"/>
                    </a:cubicBezTo>
                    <a:cubicBezTo>
                      <a:pt x="350" y="320"/>
                      <a:pt x="366" y="302"/>
                      <a:pt x="366" y="302"/>
                    </a:cubicBezTo>
                    <a:cubicBezTo>
                      <a:pt x="466" y="300"/>
                      <a:pt x="466" y="300"/>
                      <a:pt x="466" y="300"/>
                    </a:cubicBezTo>
                    <a:cubicBezTo>
                      <a:pt x="556" y="297"/>
                      <a:pt x="577" y="280"/>
                      <a:pt x="577" y="280"/>
                    </a:cubicBezTo>
                    <a:cubicBezTo>
                      <a:pt x="577" y="280"/>
                      <a:pt x="657" y="283"/>
                      <a:pt x="661" y="264"/>
                    </a:cubicBezTo>
                    <a:cubicBezTo>
                      <a:pt x="665" y="246"/>
                      <a:pt x="705" y="252"/>
                      <a:pt x="705" y="252"/>
                    </a:cubicBezTo>
                    <a:cubicBezTo>
                      <a:pt x="702" y="263"/>
                      <a:pt x="702" y="263"/>
                      <a:pt x="702" y="263"/>
                    </a:cubicBezTo>
                    <a:cubicBezTo>
                      <a:pt x="706" y="283"/>
                      <a:pt x="731" y="262"/>
                      <a:pt x="731" y="262"/>
                    </a:cubicBezTo>
                    <a:cubicBezTo>
                      <a:pt x="734" y="271"/>
                      <a:pt x="776" y="272"/>
                      <a:pt x="776" y="272"/>
                    </a:cubicBezTo>
                    <a:cubicBezTo>
                      <a:pt x="760" y="283"/>
                      <a:pt x="760" y="283"/>
                      <a:pt x="760" y="283"/>
                    </a:cubicBezTo>
                    <a:cubicBezTo>
                      <a:pt x="759" y="290"/>
                      <a:pt x="837" y="284"/>
                      <a:pt x="837" y="284"/>
                    </a:cubicBezTo>
                    <a:cubicBezTo>
                      <a:pt x="840" y="292"/>
                      <a:pt x="872" y="288"/>
                      <a:pt x="872" y="288"/>
                    </a:cubicBezTo>
                    <a:cubicBezTo>
                      <a:pt x="905" y="293"/>
                      <a:pt x="944" y="274"/>
                      <a:pt x="944" y="274"/>
                    </a:cubicBezTo>
                    <a:cubicBezTo>
                      <a:pt x="966" y="264"/>
                      <a:pt x="938" y="262"/>
                      <a:pt x="938" y="262"/>
                    </a:cubicBezTo>
                    <a:cubicBezTo>
                      <a:pt x="913" y="262"/>
                      <a:pt x="920" y="258"/>
                      <a:pt x="920" y="258"/>
                    </a:cubicBezTo>
                    <a:cubicBezTo>
                      <a:pt x="927" y="258"/>
                      <a:pt x="932" y="251"/>
                      <a:pt x="932" y="251"/>
                    </a:cubicBezTo>
                    <a:cubicBezTo>
                      <a:pt x="928" y="247"/>
                      <a:pt x="907" y="252"/>
                      <a:pt x="907" y="252"/>
                    </a:cubicBezTo>
                    <a:cubicBezTo>
                      <a:pt x="888" y="253"/>
                      <a:pt x="889" y="261"/>
                      <a:pt x="889" y="261"/>
                    </a:cubicBezTo>
                    <a:cubicBezTo>
                      <a:pt x="886" y="266"/>
                      <a:pt x="872" y="269"/>
                      <a:pt x="872" y="269"/>
                    </a:cubicBezTo>
                    <a:cubicBezTo>
                      <a:pt x="879" y="253"/>
                      <a:pt x="879" y="253"/>
                      <a:pt x="879" y="253"/>
                    </a:cubicBezTo>
                    <a:cubicBezTo>
                      <a:pt x="840" y="234"/>
                      <a:pt x="863" y="233"/>
                      <a:pt x="863" y="233"/>
                    </a:cubicBezTo>
                    <a:cubicBezTo>
                      <a:pt x="879" y="249"/>
                      <a:pt x="902" y="244"/>
                      <a:pt x="902" y="244"/>
                    </a:cubicBezTo>
                    <a:cubicBezTo>
                      <a:pt x="918" y="237"/>
                      <a:pt x="895" y="233"/>
                      <a:pt x="895" y="233"/>
                    </a:cubicBezTo>
                    <a:cubicBezTo>
                      <a:pt x="902" y="232"/>
                      <a:pt x="912" y="227"/>
                      <a:pt x="912" y="227"/>
                    </a:cubicBezTo>
                    <a:cubicBezTo>
                      <a:pt x="934" y="228"/>
                      <a:pt x="934" y="228"/>
                      <a:pt x="934" y="228"/>
                    </a:cubicBezTo>
                    <a:cubicBezTo>
                      <a:pt x="934" y="228"/>
                      <a:pt x="940" y="253"/>
                      <a:pt x="950" y="238"/>
                    </a:cubicBezTo>
                    <a:cubicBezTo>
                      <a:pt x="959" y="223"/>
                      <a:pt x="967" y="230"/>
                      <a:pt x="967" y="230"/>
                    </a:cubicBezTo>
                    <a:cubicBezTo>
                      <a:pt x="977" y="253"/>
                      <a:pt x="990" y="236"/>
                      <a:pt x="990" y="236"/>
                    </a:cubicBezTo>
                    <a:cubicBezTo>
                      <a:pt x="1006" y="213"/>
                      <a:pt x="991" y="210"/>
                      <a:pt x="991" y="210"/>
                    </a:cubicBezTo>
                    <a:close/>
                    <a:moveTo>
                      <a:pt x="226" y="139"/>
                    </a:moveTo>
                    <a:cubicBezTo>
                      <a:pt x="226" y="139"/>
                      <a:pt x="218" y="144"/>
                      <a:pt x="214" y="141"/>
                    </a:cubicBezTo>
                    <a:cubicBezTo>
                      <a:pt x="214" y="141"/>
                      <a:pt x="209" y="130"/>
                      <a:pt x="229" y="130"/>
                    </a:cubicBezTo>
                    <a:cubicBezTo>
                      <a:pt x="229" y="130"/>
                      <a:pt x="242" y="139"/>
                      <a:pt x="226" y="139"/>
                    </a:cubicBezTo>
                    <a:close/>
                    <a:moveTo>
                      <a:pt x="422" y="205"/>
                    </a:moveTo>
                    <a:cubicBezTo>
                      <a:pt x="422" y="205"/>
                      <a:pt x="403" y="206"/>
                      <a:pt x="403" y="202"/>
                    </a:cubicBezTo>
                    <a:cubicBezTo>
                      <a:pt x="403" y="202"/>
                      <a:pt x="398" y="196"/>
                      <a:pt x="417" y="195"/>
                    </a:cubicBezTo>
                    <a:cubicBezTo>
                      <a:pt x="417" y="195"/>
                      <a:pt x="437" y="200"/>
                      <a:pt x="422" y="20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6" name="Freeform 675">
                <a:extLst>
                  <a:ext uri="{FF2B5EF4-FFF2-40B4-BE49-F238E27FC236}">
                    <a16:creationId xmlns:a16="http://schemas.microsoft.com/office/drawing/2014/main" id="{6C4B9B93-CDBC-4F96-81A2-C025EAC4CB7D}"/>
                  </a:ext>
                </a:extLst>
              </p:cNvPr>
              <p:cNvSpPr>
                <a:spLocks/>
              </p:cNvSpPr>
              <p:nvPr/>
            </p:nvSpPr>
            <p:spPr bwMode="auto">
              <a:xfrm>
                <a:off x="1753" y="1555"/>
                <a:ext cx="7" cy="8"/>
              </a:xfrm>
              <a:custGeom>
                <a:avLst/>
                <a:gdLst>
                  <a:gd name="T0" fmla="*/ 0 w 19"/>
                  <a:gd name="T1" fmla="*/ 7 h 25"/>
                  <a:gd name="T2" fmla="*/ 19 w 19"/>
                  <a:gd name="T3" fmla="*/ 7 h 25"/>
                  <a:gd name="T4" fmla="*/ 11 w 19"/>
                  <a:gd name="T5" fmla="*/ 13 h 25"/>
                  <a:gd name="T6" fmla="*/ 0 w 19"/>
                  <a:gd name="T7" fmla="*/ 7 h 25"/>
                </a:gdLst>
                <a:ahLst/>
                <a:cxnLst>
                  <a:cxn ang="0">
                    <a:pos x="T0" y="T1"/>
                  </a:cxn>
                  <a:cxn ang="0">
                    <a:pos x="T2" y="T3"/>
                  </a:cxn>
                  <a:cxn ang="0">
                    <a:pos x="T4" y="T5"/>
                  </a:cxn>
                  <a:cxn ang="0">
                    <a:pos x="T6" y="T7"/>
                  </a:cxn>
                </a:cxnLst>
                <a:rect l="0" t="0" r="r" b="b"/>
                <a:pathLst>
                  <a:path w="19" h="25">
                    <a:moveTo>
                      <a:pt x="0" y="7"/>
                    </a:moveTo>
                    <a:cubicBezTo>
                      <a:pt x="0" y="7"/>
                      <a:pt x="15" y="0"/>
                      <a:pt x="19" y="7"/>
                    </a:cubicBezTo>
                    <a:cubicBezTo>
                      <a:pt x="19" y="7"/>
                      <a:pt x="19" y="25"/>
                      <a:pt x="11" y="13"/>
                    </a:cubicBezTo>
                    <a:cubicBezTo>
                      <a:pt x="11" y="13"/>
                      <a:pt x="6" y="8"/>
                      <a:pt x="0"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7" name="Freeform 676">
                <a:extLst>
                  <a:ext uri="{FF2B5EF4-FFF2-40B4-BE49-F238E27FC236}">
                    <a16:creationId xmlns:a16="http://schemas.microsoft.com/office/drawing/2014/main" id="{27D3D873-FAC8-4694-9AFE-6D7F0813D54B}"/>
                  </a:ext>
                </a:extLst>
              </p:cNvPr>
              <p:cNvSpPr>
                <a:spLocks/>
              </p:cNvSpPr>
              <p:nvPr/>
            </p:nvSpPr>
            <p:spPr bwMode="auto">
              <a:xfrm>
                <a:off x="1695" y="1461"/>
                <a:ext cx="9" cy="3"/>
              </a:xfrm>
              <a:custGeom>
                <a:avLst/>
                <a:gdLst>
                  <a:gd name="T0" fmla="*/ 5 w 27"/>
                  <a:gd name="T1" fmla="*/ 5 h 11"/>
                  <a:gd name="T2" fmla="*/ 23 w 27"/>
                  <a:gd name="T3" fmla="*/ 2 h 11"/>
                  <a:gd name="T4" fmla="*/ 18 w 27"/>
                  <a:gd name="T5" fmla="*/ 11 h 11"/>
                  <a:gd name="T6" fmla="*/ 5 w 27"/>
                  <a:gd name="T7" fmla="*/ 5 h 11"/>
                </a:gdLst>
                <a:ahLst/>
                <a:cxnLst>
                  <a:cxn ang="0">
                    <a:pos x="T0" y="T1"/>
                  </a:cxn>
                  <a:cxn ang="0">
                    <a:pos x="T2" y="T3"/>
                  </a:cxn>
                  <a:cxn ang="0">
                    <a:pos x="T4" y="T5"/>
                  </a:cxn>
                  <a:cxn ang="0">
                    <a:pos x="T6" y="T7"/>
                  </a:cxn>
                </a:cxnLst>
                <a:rect l="0" t="0" r="r" b="b"/>
                <a:pathLst>
                  <a:path w="27" h="11">
                    <a:moveTo>
                      <a:pt x="5" y="5"/>
                    </a:moveTo>
                    <a:cubicBezTo>
                      <a:pt x="5" y="5"/>
                      <a:pt x="18" y="0"/>
                      <a:pt x="23" y="2"/>
                    </a:cubicBezTo>
                    <a:cubicBezTo>
                      <a:pt x="23" y="2"/>
                      <a:pt x="27" y="11"/>
                      <a:pt x="18" y="11"/>
                    </a:cubicBezTo>
                    <a:cubicBezTo>
                      <a:pt x="18" y="11"/>
                      <a:pt x="0" y="11"/>
                      <a:pt x="5"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8" name="Freeform 677">
                <a:extLst>
                  <a:ext uri="{FF2B5EF4-FFF2-40B4-BE49-F238E27FC236}">
                    <a16:creationId xmlns:a16="http://schemas.microsoft.com/office/drawing/2014/main" id="{AC16FC2D-D4D6-4373-8DA0-53D5A3555EB7}"/>
                  </a:ext>
                </a:extLst>
              </p:cNvPr>
              <p:cNvSpPr>
                <a:spLocks/>
              </p:cNvSpPr>
              <p:nvPr/>
            </p:nvSpPr>
            <p:spPr bwMode="auto">
              <a:xfrm>
                <a:off x="1751" y="1427"/>
                <a:ext cx="26" cy="11"/>
              </a:xfrm>
              <a:custGeom>
                <a:avLst/>
                <a:gdLst>
                  <a:gd name="T0" fmla="*/ 13 w 78"/>
                  <a:gd name="T1" fmla="*/ 25 h 35"/>
                  <a:gd name="T2" fmla="*/ 20 w 78"/>
                  <a:gd name="T3" fmla="*/ 13 h 35"/>
                  <a:gd name="T4" fmla="*/ 35 w 78"/>
                  <a:gd name="T5" fmla="*/ 5 h 35"/>
                  <a:gd name="T6" fmla="*/ 43 w 78"/>
                  <a:gd name="T7" fmla="*/ 6 h 35"/>
                  <a:gd name="T8" fmla="*/ 59 w 78"/>
                  <a:gd name="T9" fmla="*/ 25 h 35"/>
                  <a:gd name="T10" fmla="*/ 13 w 78"/>
                  <a:gd name="T11" fmla="*/ 25 h 35"/>
                </a:gdLst>
                <a:ahLst/>
                <a:cxnLst>
                  <a:cxn ang="0">
                    <a:pos x="T0" y="T1"/>
                  </a:cxn>
                  <a:cxn ang="0">
                    <a:pos x="T2" y="T3"/>
                  </a:cxn>
                  <a:cxn ang="0">
                    <a:pos x="T4" y="T5"/>
                  </a:cxn>
                  <a:cxn ang="0">
                    <a:pos x="T6" y="T7"/>
                  </a:cxn>
                  <a:cxn ang="0">
                    <a:pos x="T8" y="T9"/>
                  </a:cxn>
                  <a:cxn ang="0">
                    <a:pos x="T10" y="T11"/>
                  </a:cxn>
                </a:cxnLst>
                <a:rect l="0" t="0" r="r" b="b"/>
                <a:pathLst>
                  <a:path w="78" h="35">
                    <a:moveTo>
                      <a:pt x="13" y="25"/>
                    </a:moveTo>
                    <a:cubicBezTo>
                      <a:pt x="13" y="25"/>
                      <a:pt x="0" y="17"/>
                      <a:pt x="20" y="13"/>
                    </a:cubicBezTo>
                    <a:cubicBezTo>
                      <a:pt x="20" y="13"/>
                      <a:pt x="23" y="6"/>
                      <a:pt x="35" y="5"/>
                    </a:cubicBezTo>
                    <a:cubicBezTo>
                      <a:pt x="35" y="5"/>
                      <a:pt x="43" y="0"/>
                      <a:pt x="43" y="6"/>
                    </a:cubicBezTo>
                    <a:cubicBezTo>
                      <a:pt x="43" y="6"/>
                      <a:pt x="78" y="20"/>
                      <a:pt x="59" y="25"/>
                    </a:cubicBezTo>
                    <a:cubicBezTo>
                      <a:pt x="59" y="25"/>
                      <a:pt x="20" y="35"/>
                      <a:pt x="13"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9" name="Freeform 678">
                <a:extLst>
                  <a:ext uri="{FF2B5EF4-FFF2-40B4-BE49-F238E27FC236}">
                    <a16:creationId xmlns:a16="http://schemas.microsoft.com/office/drawing/2014/main" id="{6ED215C5-6663-43AF-AB04-37D617C5C26D}"/>
                  </a:ext>
                </a:extLst>
              </p:cNvPr>
              <p:cNvSpPr>
                <a:spLocks/>
              </p:cNvSpPr>
              <p:nvPr/>
            </p:nvSpPr>
            <p:spPr bwMode="auto">
              <a:xfrm>
                <a:off x="1732" y="1385"/>
                <a:ext cx="28" cy="16"/>
              </a:xfrm>
              <a:custGeom>
                <a:avLst/>
                <a:gdLst>
                  <a:gd name="T0" fmla="*/ 24 w 86"/>
                  <a:gd name="T1" fmla="*/ 13 h 49"/>
                  <a:gd name="T2" fmla="*/ 13 w 86"/>
                  <a:gd name="T3" fmla="*/ 0 h 49"/>
                  <a:gd name="T4" fmla="*/ 54 w 86"/>
                  <a:gd name="T5" fmla="*/ 20 h 49"/>
                  <a:gd name="T6" fmla="*/ 86 w 86"/>
                  <a:gd name="T7" fmla="*/ 33 h 49"/>
                  <a:gd name="T8" fmla="*/ 24 w 86"/>
                  <a:gd name="T9" fmla="*/ 13 h 49"/>
                </a:gdLst>
                <a:ahLst/>
                <a:cxnLst>
                  <a:cxn ang="0">
                    <a:pos x="T0" y="T1"/>
                  </a:cxn>
                  <a:cxn ang="0">
                    <a:pos x="T2" y="T3"/>
                  </a:cxn>
                  <a:cxn ang="0">
                    <a:pos x="T4" y="T5"/>
                  </a:cxn>
                  <a:cxn ang="0">
                    <a:pos x="T6" y="T7"/>
                  </a:cxn>
                  <a:cxn ang="0">
                    <a:pos x="T8" y="T9"/>
                  </a:cxn>
                </a:cxnLst>
                <a:rect l="0" t="0" r="r" b="b"/>
                <a:pathLst>
                  <a:path w="86" h="49">
                    <a:moveTo>
                      <a:pt x="24" y="13"/>
                    </a:moveTo>
                    <a:cubicBezTo>
                      <a:pt x="24" y="13"/>
                      <a:pt x="0" y="5"/>
                      <a:pt x="13" y="0"/>
                    </a:cubicBezTo>
                    <a:cubicBezTo>
                      <a:pt x="13" y="0"/>
                      <a:pt x="52" y="6"/>
                      <a:pt x="54" y="20"/>
                    </a:cubicBezTo>
                    <a:cubicBezTo>
                      <a:pt x="54" y="20"/>
                      <a:pt x="86" y="21"/>
                      <a:pt x="86" y="33"/>
                    </a:cubicBezTo>
                    <a:cubicBezTo>
                      <a:pt x="86" y="33"/>
                      <a:pt x="41" y="49"/>
                      <a:pt x="24"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0" name="Freeform 679">
                <a:extLst>
                  <a:ext uri="{FF2B5EF4-FFF2-40B4-BE49-F238E27FC236}">
                    <a16:creationId xmlns:a16="http://schemas.microsoft.com/office/drawing/2014/main" id="{82D30ADF-45D5-4EB6-AAC5-E8B0C24E8E55}"/>
                  </a:ext>
                </a:extLst>
              </p:cNvPr>
              <p:cNvSpPr>
                <a:spLocks/>
              </p:cNvSpPr>
              <p:nvPr/>
            </p:nvSpPr>
            <p:spPr bwMode="auto">
              <a:xfrm>
                <a:off x="1792" y="1382"/>
                <a:ext cx="31" cy="7"/>
              </a:xfrm>
              <a:custGeom>
                <a:avLst/>
                <a:gdLst>
                  <a:gd name="T0" fmla="*/ 24 w 94"/>
                  <a:gd name="T1" fmla="*/ 11 h 21"/>
                  <a:gd name="T2" fmla="*/ 46 w 94"/>
                  <a:gd name="T3" fmla="*/ 3 h 21"/>
                  <a:gd name="T4" fmla="*/ 74 w 94"/>
                  <a:gd name="T5" fmla="*/ 6 h 21"/>
                  <a:gd name="T6" fmla="*/ 84 w 94"/>
                  <a:gd name="T7" fmla="*/ 14 h 21"/>
                  <a:gd name="T8" fmla="*/ 24 w 94"/>
                  <a:gd name="T9" fmla="*/ 11 h 21"/>
                </a:gdLst>
                <a:ahLst/>
                <a:cxnLst>
                  <a:cxn ang="0">
                    <a:pos x="T0" y="T1"/>
                  </a:cxn>
                  <a:cxn ang="0">
                    <a:pos x="T2" y="T3"/>
                  </a:cxn>
                  <a:cxn ang="0">
                    <a:pos x="T4" y="T5"/>
                  </a:cxn>
                  <a:cxn ang="0">
                    <a:pos x="T6" y="T7"/>
                  </a:cxn>
                  <a:cxn ang="0">
                    <a:pos x="T8" y="T9"/>
                  </a:cxn>
                </a:cxnLst>
                <a:rect l="0" t="0" r="r" b="b"/>
                <a:pathLst>
                  <a:path w="94" h="21">
                    <a:moveTo>
                      <a:pt x="24" y="11"/>
                    </a:moveTo>
                    <a:cubicBezTo>
                      <a:pt x="24" y="11"/>
                      <a:pt x="0" y="3"/>
                      <a:pt x="46" y="3"/>
                    </a:cubicBezTo>
                    <a:cubicBezTo>
                      <a:pt x="46" y="3"/>
                      <a:pt x="77" y="0"/>
                      <a:pt x="74" y="6"/>
                    </a:cubicBezTo>
                    <a:cubicBezTo>
                      <a:pt x="74" y="6"/>
                      <a:pt x="94" y="6"/>
                      <a:pt x="84" y="14"/>
                    </a:cubicBezTo>
                    <a:cubicBezTo>
                      <a:pt x="84" y="14"/>
                      <a:pt x="31" y="21"/>
                      <a:pt x="24"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1" name="Freeform 680">
                <a:extLst>
                  <a:ext uri="{FF2B5EF4-FFF2-40B4-BE49-F238E27FC236}">
                    <a16:creationId xmlns:a16="http://schemas.microsoft.com/office/drawing/2014/main" id="{5CC6BDE7-5D1A-4BFB-B014-5517C4C91BEF}"/>
                  </a:ext>
                </a:extLst>
              </p:cNvPr>
              <p:cNvSpPr>
                <a:spLocks/>
              </p:cNvSpPr>
              <p:nvPr/>
            </p:nvSpPr>
            <p:spPr bwMode="auto">
              <a:xfrm>
                <a:off x="1601" y="1365"/>
                <a:ext cx="74" cy="14"/>
              </a:xfrm>
              <a:custGeom>
                <a:avLst/>
                <a:gdLst>
                  <a:gd name="T0" fmla="*/ 38 w 225"/>
                  <a:gd name="T1" fmla="*/ 28 h 41"/>
                  <a:gd name="T2" fmla="*/ 23 w 225"/>
                  <a:gd name="T3" fmla="*/ 20 h 41"/>
                  <a:gd name="T4" fmla="*/ 50 w 225"/>
                  <a:gd name="T5" fmla="*/ 19 h 41"/>
                  <a:gd name="T6" fmla="*/ 101 w 225"/>
                  <a:gd name="T7" fmla="*/ 15 h 41"/>
                  <a:gd name="T8" fmla="*/ 120 w 225"/>
                  <a:gd name="T9" fmla="*/ 9 h 41"/>
                  <a:gd name="T10" fmla="*/ 182 w 225"/>
                  <a:gd name="T11" fmla="*/ 5 h 41"/>
                  <a:gd name="T12" fmla="*/ 206 w 225"/>
                  <a:gd name="T13" fmla="*/ 15 h 41"/>
                  <a:gd name="T14" fmla="*/ 212 w 225"/>
                  <a:gd name="T15" fmla="*/ 31 h 41"/>
                  <a:gd name="T16" fmla="*/ 146 w 225"/>
                  <a:gd name="T17" fmla="*/ 25 h 41"/>
                  <a:gd name="T18" fmla="*/ 118 w 225"/>
                  <a:gd name="T19" fmla="*/ 24 h 41"/>
                  <a:gd name="T20" fmla="*/ 86 w 225"/>
                  <a:gd name="T21" fmla="*/ 25 h 41"/>
                  <a:gd name="T22" fmla="*/ 38 w 225"/>
                  <a:gd name="T23" fmla="*/ 28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5" h="41">
                    <a:moveTo>
                      <a:pt x="38" y="28"/>
                    </a:moveTo>
                    <a:cubicBezTo>
                      <a:pt x="38" y="28"/>
                      <a:pt x="0" y="40"/>
                      <a:pt x="23" y="20"/>
                    </a:cubicBezTo>
                    <a:cubicBezTo>
                      <a:pt x="50" y="19"/>
                      <a:pt x="50" y="19"/>
                      <a:pt x="50" y="19"/>
                    </a:cubicBezTo>
                    <a:cubicBezTo>
                      <a:pt x="50" y="19"/>
                      <a:pt x="76" y="13"/>
                      <a:pt x="101" y="15"/>
                    </a:cubicBezTo>
                    <a:cubicBezTo>
                      <a:pt x="101" y="15"/>
                      <a:pt x="113" y="8"/>
                      <a:pt x="120" y="9"/>
                    </a:cubicBezTo>
                    <a:cubicBezTo>
                      <a:pt x="120" y="9"/>
                      <a:pt x="134" y="0"/>
                      <a:pt x="182" y="5"/>
                    </a:cubicBezTo>
                    <a:cubicBezTo>
                      <a:pt x="182" y="5"/>
                      <a:pt x="204" y="9"/>
                      <a:pt x="206" y="15"/>
                    </a:cubicBezTo>
                    <a:cubicBezTo>
                      <a:pt x="206" y="15"/>
                      <a:pt x="225" y="23"/>
                      <a:pt x="212" y="31"/>
                    </a:cubicBezTo>
                    <a:cubicBezTo>
                      <a:pt x="212" y="31"/>
                      <a:pt x="146" y="36"/>
                      <a:pt x="146" y="25"/>
                    </a:cubicBezTo>
                    <a:cubicBezTo>
                      <a:pt x="118" y="24"/>
                      <a:pt x="118" y="24"/>
                      <a:pt x="118" y="24"/>
                    </a:cubicBezTo>
                    <a:cubicBezTo>
                      <a:pt x="118" y="24"/>
                      <a:pt x="95" y="41"/>
                      <a:pt x="86" y="25"/>
                    </a:cubicBezTo>
                    <a:lnTo>
                      <a:pt x="38"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2" name="Freeform 681">
                <a:extLst>
                  <a:ext uri="{FF2B5EF4-FFF2-40B4-BE49-F238E27FC236}">
                    <a16:creationId xmlns:a16="http://schemas.microsoft.com/office/drawing/2014/main" id="{08C2C0F4-41B8-40FF-92A7-8214BD96286F}"/>
                  </a:ext>
                </a:extLst>
              </p:cNvPr>
              <p:cNvSpPr>
                <a:spLocks/>
              </p:cNvSpPr>
              <p:nvPr/>
            </p:nvSpPr>
            <p:spPr bwMode="auto">
              <a:xfrm>
                <a:off x="1604" y="1376"/>
                <a:ext cx="65" cy="19"/>
              </a:xfrm>
              <a:custGeom>
                <a:avLst/>
                <a:gdLst>
                  <a:gd name="T0" fmla="*/ 136 w 196"/>
                  <a:gd name="T1" fmla="*/ 11 h 57"/>
                  <a:gd name="T2" fmla="*/ 188 w 196"/>
                  <a:gd name="T3" fmla="*/ 8 h 57"/>
                  <a:gd name="T4" fmla="*/ 170 w 196"/>
                  <a:gd name="T5" fmla="*/ 16 h 57"/>
                  <a:gd name="T6" fmla="*/ 125 w 196"/>
                  <a:gd name="T7" fmla="*/ 21 h 57"/>
                  <a:gd name="T8" fmla="*/ 162 w 196"/>
                  <a:gd name="T9" fmla="*/ 26 h 57"/>
                  <a:gd name="T10" fmla="*/ 130 w 196"/>
                  <a:gd name="T11" fmla="*/ 43 h 57"/>
                  <a:gd name="T12" fmla="*/ 108 w 196"/>
                  <a:gd name="T13" fmla="*/ 44 h 57"/>
                  <a:gd name="T14" fmla="*/ 43 w 196"/>
                  <a:gd name="T15" fmla="*/ 46 h 57"/>
                  <a:gd name="T16" fmla="*/ 19 w 196"/>
                  <a:gd name="T17" fmla="*/ 37 h 57"/>
                  <a:gd name="T18" fmla="*/ 7 w 196"/>
                  <a:gd name="T19" fmla="*/ 24 h 57"/>
                  <a:gd name="T20" fmla="*/ 136 w 196"/>
                  <a:gd name="T21" fmla="*/ 11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6" h="57">
                    <a:moveTo>
                      <a:pt x="136" y="11"/>
                    </a:moveTo>
                    <a:cubicBezTo>
                      <a:pt x="136" y="11"/>
                      <a:pt x="164" y="0"/>
                      <a:pt x="188" y="8"/>
                    </a:cubicBezTo>
                    <a:cubicBezTo>
                      <a:pt x="188" y="8"/>
                      <a:pt x="196" y="15"/>
                      <a:pt x="170" y="16"/>
                    </a:cubicBezTo>
                    <a:cubicBezTo>
                      <a:pt x="170" y="16"/>
                      <a:pt x="137" y="21"/>
                      <a:pt x="125" y="21"/>
                    </a:cubicBezTo>
                    <a:cubicBezTo>
                      <a:pt x="125" y="21"/>
                      <a:pt x="115" y="27"/>
                      <a:pt x="162" y="26"/>
                    </a:cubicBezTo>
                    <a:cubicBezTo>
                      <a:pt x="162" y="26"/>
                      <a:pt x="183" y="46"/>
                      <a:pt x="130" y="43"/>
                    </a:cubicBezTo>
                    <a:cubicBezTo>
                      <a:pt x="108" y="44"/>
                      <a:pt x="108" y="44"/>
                      <a:pt x="108" y="44"/>
                    </a:cubicBezTo>
                    <a:cubicBezTo>
                      <a:pt x="108" y="44"/>
                      <a:pt x="56" y="57"/>
                      <a:pt x="43" y="46"/>
                    </a:cubicBezTo>
                    <a:cubicBezTo>
                      <a:pt x="43" y="46"/>
                      <a:pt x="26" y="44"/>
                      <a:pt x="19" y="37"/>
                    </a:cubicBezTo>
                    <a:cubicBezTo>
                      <a:pt x="19" y="37"/>
                      <a:pt x="0" y="39"/>
                      <a:pt x="7" y="24"/>
                    </a:cubicBezTo>
                    <a:cubicBezTo>
                      <a:pt x="7" y="24"/>
                      <a:pt x="6" y="6"/>
                      <a:pt x="136"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3" name="Freeform 682">
                <a:extLst>
                  <a:ext uri="{FF2B5EF4-FFF2-40B4-BE49-F238E27FC236}">
                    <a16:creationId xmlns:a16="http://schemas.microsoft.com/office/drawing/2014/main" id="{1FA1029B-A2F2-4F5B-8316-7C5B0F798FC8}"/>
                  </a:ext>
                </a:extLst>
              </p:cNvPr>
              <p:cNvSpPr>
                <a:spLocks/>
              </p:cNvSpPr>
              <p:nvPr/>
            </p:nvSpPr>
            <p:spPr bwMode="auto">
              <a:xfrm>
                <a:off x="1573" y="1400"/>
                <a:ext cx="27" cy="7"/>
              </a:xfrm>
              <a:custGeom>
                <a:avLst/>
                <a:gdLst>
                  <a:gd name="T0" fmla="*/ 21 w 81"/>
                  <a:gd name="T1" fmla="*/ 9 h 20"/>
                  <a:gd name="T2" fmla="*/ 74 w 81"/>
                  <a:gd name="T3" fmla="*/ 4 h 20"/>
                  <a:gd name="T4" fmla="*/ 75 w 81"/>
                  <a:gd name="T5" fmla="*/ 12 h 20"/>
                  <a:gd name="T6" fmla="*/ 21 w 81"/>
                  <a:gd name="T7" fmla="*/ 9 h 20"/>
                </a:gdLst>
                <a:ahLst/>
                <a:cxnLst>
                  <a:cxn ang="0">
                    <a:pos x="T0" y="T1"/>
                  </a:cxn>
                  <a:cxn ang="0">
                    <a:pos x="T2" y="T3"/>
                  </a:cxn>
                  <a:cxn ang="0">
                    <a:pos x="T4" y="T5"/>
                  </a:cxn>
                  <a:cxn ang="0">
                    <a:pos x="T6" y="T7"/>
                  </a:cxn>
                </a:cxnLst>
                <a:rect l="0" t="0" r="r" b="b"/>
                <a:pathLst>
                  <a:path w="81" h="20">
                    <a:moveTo>
                      <a:pt x="21" y="9"/>
                    </a:moveTo>
                    <a:cubicBezTo>
                      <a:pt x="21" y="9"/>
                      <a:pt x="29" y="0"/>
                      <a:pt x="74" y="4"/>
                    </a:cubicBezTo>
                    <a:cubicBezTo>
                      <a:pt x="74" y="4"/>
                      <a:pt x="81" y="9"/>
                      <a:pt x="75" y="12"/>
                    </a:cubicBezTo>
                    <a:cubicBezTo>
                      <a:pt x="75" y="12"/>
                      <a:pt x="0" y="20"/>
                      <a:pt x="21"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4" name="Freeform 683">
                <a:extLst>
                  <a:ext uri="{FF2B5EF4-FFF2-40B4-BE49-F238E27FC236}">
                    <a16:creationId xmlns:a16="http://schemas.microsoft.com/office/drawing/2014/main" id="{05E3DA74-D67A-493C-A8EF-ED16153DE5B6}"/>
                  </a:ext>
                </a:extLst>
              </p:cNvPr>
              <p:cNvSpPr>
                <a:spLocks/>
              </p:cNvSpPr>
              <p:nvPr/>
            </p:nvSpPr>
            <p:spPr bwMode="auto">
              <a:xfrm>
                <a:off x="1830" y="1341"/>
                <a:ext cx="33" cy="8"/>
              </a:xfrm>
              <a:custGeom>
                <a:avLst/>
                <a:gdLst>
                  <a:gd name="T0" fmla="*/ 69 w 100"/>
                  <a:gd name="T1" fmla="*/ 17 h 26"/>
                  <a:gd name="T2" fmla="*/ 25 w 100"/>
                  <a:gd name="T3" fmla="*/ 7 h 26"/>
                  <a:gd name="T4" fmla="*/ 59 w 100"/>
                  <a:gd name="T5" fmla="*/ 0 h 26"/>
                  <a:gd name="T6" fmla="*/ 87 w 100"/>
                  <a:gd name="T7" fmla="*/ 14 h 26"/>
                  <a:gd name="T8" fmla="*/ 82 w 100"/>
                  <a:gd name="T9" fmla="*/ 26 h 26"/>
                  <a:gd name="T10" fmla="*/ 69 w 100"/>
                  <a:gd name="T11" fmla="*/ 17 h 26"/>
                </a:gdLst>
                <a:ahLst/>
                <a:cxnLst>
                  <a:cxn ang="0">
                    <a:pos x="T0" y="T1"/>
                  </a:cxn>
                  <a:cxn ang="0">
                    <a:pos x="T2" y="T3"/>
                  </a:cxn>
                  <a:cxn ang="0">
                    <a:pos x="T4" y="T5"/>
                  </a:cxn>
                  <a:cxn ang="0">
                    <a:pos x="T6" y="T7"/>
                  </a:cxn>
                  <a:cxn ang="0">
                    <a:pos x="T8" y="T9"/>
                  </a:cxn>
                  <a:cxn ang="0">
                    <a:pos x="T10" y="T11"/>
                  </a:cxn>
                </a:cxnLst>
                <a:rect l="0" t="0" r="r" b="b"/>
                <a:pathLst>
                  <a:path w="100" h="26">
                    <a:moveTo>
                      <a:pt x="69" y="17"/>
                    </a:moveTo>
                    <a:cubicBezTo>
                      <a:pt x="69" y="17"/>
                      <a:pt x="0" y="21"/>
                      <a:pt x="25" y="7"/>
                    </a:cubicBezTo>
                    <a:cubicBezTo>
                      <a:pt x="25" y="7"/>
                      <a:pt x="20" y="0"/>
                      <a:pt x="59" y="0"/>
                    </a:cubicBezTo>
                    <a:cubicBezTo>
                      <a:pt x="59" y="0"/>
                      <a:pt x="87" y="1"/>
                      <a:pt x="87" y="14"/>
                    </a:cubicBezTo>
                    <a:cubicBezTo>
                      <a:pt x="87" y="14"/>
                      <a:pt x="100" y="26"/>
                      <a:pt x="82" y="26"/>
                    </a:cubicBezTo>
                    <a:cubicBezTo>
                      <a:pt x="82" y="26"/>
                      <a:pt x="67" y="22"/>
                      <a:pt x="69"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5" name="Freeform 684">
                <a:extLst>
                  <a:ext uri="{FF2B5EF4-FFF2-40B4-BE49-F238E27FC236}">
                    <a16:creationId xmlns:a16="http://schemas.microsoft.com/office/drawing/2014/main" id="{6E2D541E-EB4C-4070-81CE-91C238F6E421}"/>
                  </a:ext>
                </a:extLst>
              </p:cNvPr>
              <p:cNvSpPr>
                <a:spLocks/>
              </p:cNvSpPr>
              <p:nvPr/>
            </p:nvSpPr>
            <p:spPr bwMode="auto">
              <a:xfrm>
                <a:off x="1734" y="1351"/>
                <a:ext cx="125" cy="35"/>
              </a:xfrm>
              <a:custGeom>
                <a:avLst/>
                <a:gdLst>
                  <a:gd name="T0" fmla="*/ 78 w 378"/>
                  <a:gd name="T1" fmla="*/ 15 h 105"/>
                  <a:gd name="T2" fmla="*/ 116 w 378"/>
                  <a:gd name="T3" fmla="*/ 16 h 105"/>
                  <a:gd name="T4" fmla="*/ 171 w 378"/>
                  <a:gd name="T5" fmla="*/ 41 h 105"/>
                  <a:gd name="T6" fmla="*/ 197 w 378"/>
                  <a:gd name="T7" fmla="*/ 33 h 105"/>
                  <a:gd name="T8" fmla="*/ 239 w 378"/>
                  <a:gd name="T9" fmla="*/ 33 h 105"/>
                  <a:gd name="T10" fmla="*/ 253 w 378"/>
                  <a:gd name="T11" fmla="*/ 46 h 105"/>
                  <a:gd name="T12" fmla="*/ 321 w 378"/>
                  <a:gd name="T13" fmla="*/ 56 h 105"/>
                  <a:gd name="T14" fmla="*/ 333 w 378"/>
                  <a:gd name="T15" fmla="*/ 59 h 105"/>
                  <a:gd name="T16" fmla="*/ 323 w 378"/>
                  <a:gd name="T17" fmla="*/ 67 h 105"/>
                  <a:gd name="T18" fmla="*/ 340 w 378"/>
                  <a:gd name="T19" fmla="*/ 74 h 105"/>
                  <a:gd name="T20" fmla="*/ 353 w 378"/>
                  <a:gd name="T21" fmla="*/ 81 h 105"/>
                  <a:gd name="T22" fmla="*/ 362 w 378"/>
                  <a:gd name="T23" fmla="*/ 94 h 105"/>
                  <a:gd name="T24" fmla="*/ 351 w 378"/>
                  <a:gd name="T25" fmla="*/ 97 h 105"/>
                  <a:gd name="T26" fmla="*/ 302 w 378"/>
                  <a:gd name="T27" fmla="*/ 98 h 105"/>
                  <a:gd name="T28" fmla="*/ 277 w 378"/>
                  <a:gd name="T29" fmla="*/ 81 h 105"/>
                  <a:gd name="T30" fmla="*/ 232 w 378"/>
                  <a:gd name="T31" fmla="*/ 72 h 105"/>
                  <a:gd name="T32" fmla="*/ 172 w 378"/>
                  <a:gd name="T33" fmla="*/ 68 h 105"/>
                  <a:gd name="T34" fmla="*/ 134 w 378"/>
                  <a:gd name="T35" fmla="*/ 68 h 105"/>
                  <a:gd name="T36" fmla="*/ 70 w 378"/>
                  <a:gd name="T37" fmla="*/ 69 h 105"/>
                  <a:gd name="T38" fmla="*/ 57 w 378"/>
                  <a:gd name="T39" fmla="*/ 58 h 105"/>
                  <a:gd name="T40" fmla="*/ 144 w 378"/>
                  <a:gd name="T41" fmla="*/ 58 h 105"/>
                  <a:gd name="T42" fmla="*/ 120 w 378"/>
                  <a:gd name="T43" fmla="*/ 45 h 105"/>
                  <a:gd name="T44" fmla="*/ 103 w 378"/>
                  <a:gd name="T45" fmla="*/ 41 h 105"/>
                  <a:gd name="T46" fmla="*/ 117 w 378"/>
                  <a:gd name="T47" fmla="*/ 38 h 105"/>
                  <a:gd name="T48" fmla="*/ 73 w 378"/>
                  <a:gd name="T49" fmla="*/ 32 h 105"/>
                  <a:gd name="T50" fmla="*/ 28 w 378"/>
                  <a:gd name="T51" fmla="*/ 18 h 105"/>
                  <a:gd name="T52" fmla="*/ 78 w 378"/>
                  <a:gd name="T53" fmla="*/ 15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78" h="105">
                    <a:moveTo>
                      <a:pt x="78" y="15"/>
                    </a:moveTo>
                    <a:cubicBezTo>
                      <a:pt x="78" y="15"/>
                      <a:pt x="102" y="0"/>
                      <a:pt x="116" y="16"/>
                    </a:cubicBezTo>
                    <a:cubicBezTo>
                      <a:pt x="116" y="16"/>
                      <a:pt x="169" y="12"/>
                      <a:pt x="171" y="41"/>
                    </a:cubicBezTo>
                    <a:cubicBezTo>
                      <a:pt x="171" y="41"/>
                      <a:pt x="194" y="45"/>
                      <a:pt x="197" y="33"/>
                    </a:cubicBezTo>
                    <a:cubicBezTo>
                      <a:pt x="197" y="33"/>
                      <a:pt x="230" y="23"/>
                      <a:pt x="239" y="33"/>
                    </a:cubicBezTo>
                    <a:cubicBezTo>
                      <a:pt x="239" y="33"/>
                      <a:pt x="264" y="32"/>
                      <a:pt x="253" y="46"/>
                    </a:cubicBezTo>
                    <a:cubicBezTo>
                      <a:pt x="253" y="46"/>
                      <a:pt x="307" y="36"/>
                      <a:pt x="321" y="56"/>
                    </a:cubicBezTo>
                    <a:cubicBezTo>
                      <a:pt x="321" y="56"/>
                      <a:pt x="340" y="52"/>
                      <a:pt x="333" y="59"/>
                    </a:cubicBezTo>
                    <a:cubicBezTo>
                      <a:pt x="333" y="59"/>
                      <a:pt x="328" y="67"/>
                      <a:pt x="323" y="67"/>
                    </a:cubicBezTo>
                    <a:cubicBezTo>
                      <a:pt x="323" y="67"/>
                      <a:pt x="318" y="76"/>
                      <a:pt x="340" y="74"/>
                    </a:cubicBezTo>
                    <a:cubicBezTo>
                      <a:pt x="340" y="74"/>
                      <a:pt x="353" y="77"/>
                      <a:pt x="353" y="81"/>
                    </a:cubicBezTo>
                    <a:cubicBezTo>
                      <a:pt x="353" y="81"/>
                      <a:pt x="378" y="81"/>
                      <a:pt x="362" y="94"/>
                    </a:cubicBezTo>
                    <a:cubicBezTo>
                      <a:pt x="351" y="97"/>
                      <a:pt x="351" y="97"/>
                      <a:pt x="351" y="97"/>
                    </a:cubicBezTo>
                    <a:cubicBezTo>
                      <a:pt x="351" y="97"/>
                      <a:pt x="323" y="105"/>
                      <a:pt x="302" y="98"/>
                    </a:cubicBezTo>
                    <a:cubicBezTo>
                      <a:pt x="302" y="98"/>
                      <a:pt x="286" y="89"/>
                      <a:pt x="277" y="81"/>
                    </a:cubicBezTo>
                    <a:cubicBezTo>
                      <a:pt x="277" y="81"/>
                      <a:pt x="234" y="81"/>
                      <a:pt x="232" y="72"/>
                    </a:cubicBezTo>
                    <a:cubicBezTo>
                      <a:pt x="232" y="72"/>
                      <a:pt x="178" y="77"/>
                      <a:pt x="172" y="68"/>
                    </a:cubicBezTo>
                    <a:cubicBezTo>
                      <a:pt x="134" y="68"/>
                      <a:pt x="134" y="68"/>
                      <a:pt x="134" y="68"/>
                    </a:cubicBezTo>
                    <a:cubicBezTo>
                      <a:pt x="134" y="68"/>
                      <a:pt x="104" y="83"/>
                      <a:pt x="70" y="69"/>
                    </a:cubicBezTo>
                    <a:cubicBezTo>
                      <a:pt x="70" y="69"/>
                      <a:pt x="42" y="67"/>
                      <a:pt x="57" y="58"/>
                    </a:cubicBezTo>
                    <a:cubicBezTo>
                      <a:pt x="144" y="58"/>
                      <a:pt x="144" y="58"/>
                      <a:pt x="144" y="58"/>
                    </a:cubicBezTo>
                    <a:cubicBezTo>
                      <a:pt x="144" y="58"/>
                      <a:pt x="152" y="45"/>
                      <a:pt x="120" y="45"/>
                    </a:cubicBezTo>
                    <a:cubicBezTo>
                      <a:pt x="120" y="45"/>
                      <a:pt x="104" y="46"/>
                      <a:pt x="103" y="41"/>
                    </a:cubicBezTo>
                    <a:cubicBezTo>
                      <a:pt x="103" y="41"/>
                      <a:pt x="101" y="37"/>
                      <a:pt x="117" y="38"/>
                    </a:cubicBezTo>
                    <a:cubicBezTo>
                      <a:pt x="117" y="38"/>
                      <a:pt x="120" y="31"/>
                      <a:pt x="73" y="32"/>
                    </a:cubicBezTo>
                    <a:cubicBezTo>
                      <a:pt x="73" y="32"/>
                      <a:pt x="0" y="36"/>
                      <a:pt x="28" y="18"/>
                    </a:cubicBezTo>
                    <a:cubicBezTo>
                      <a:pt x="28" y="18"/>
                      <a:pt x="40" y="13"/>
                      <a:pt x="78"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6" name="Freeform 685">
                <a:extLst>
                  <a:ext uri="{FF2B5EF4-FFF2-40B4-BE49-F238E27FC236}">
                    <a16:creationId xmlns:a16="http://schemas.microsoft.com/office/drawing/2014/main" id="{1B89751D-1EB6-4510-AA6B-119D67E9674D}"/>
                  </a:ext>
                </a:extLst>
              </p:cNvPr>
              <p:cNvSpPr>
                <a:spLocks/>
              </p:cNvSpPr>
              <p:nvPr/>
            </p:nvSpPr>
            <p:spPr bwMode="auto">
              <a:xfrm>
                <a:off x="1379" y="1444"/>
                <a:ext cx="194" cy="69"/>
              </a:xfrm>
              <a:custGeom>
                <a:avLst/>
                <a:gdLst>
                  <a:gd name="T0" fmla="*/ 124 w 587"/>
                  <a:gd name="T1" fmla="*/ 12 h 209"/>
                  <a:gd name="T2" fmla="*/ 216 w 587"/>
                  <a:gd name="T3" fmla="*/ 10 h 209"/>
                  <a:gd name="T4" fmla="*/ 247 w 587"/>
                  <a:gd name="T5" fmla="*/ 2 h 209"/>
                  <a:gd name="T6" fmla="*/ 263 w 587"/>
                  <a:gd name="T7" fmla="*/ 11 h 209"/>
                  <a:gd name="T8" fmla="*/ 290 w 587"/>
                  <a:gd name="T9" fmla="*/ 20 h 209"/>
                  <a:gd name="T10" fmla="*/ 325 w 587"/>
                  <a:gd name="T11" fmla="*/ 21 h 209"/>
                  <a:gd name="T12" fmla="*/ 332 w 587"/>
                  <a:gd name="T13" fmla="*/ 26 h 209"/>
                  <a:gd name="T14" fmla="*/ 364 w 587"/>
                  <a:gd name="T15" fmla="*/ 27 h 209"/>
                  <a:gd name="T16" fmla="*/ 373 w 587"/>
                  <a:gd name="T17" fmla="*/ 32 h 209"/>
                  <a:gd name="T18" fmla="*/ 390 w 587"/>
                  <a:gd name="T19" fmla="*/ 31 h 209"/>
                  <a:gd name="T20" fmla="*/ 397 w 587"/>
                  <a:gd name="T21" fmla="*/ 21 h 209"/>
                  <a:gd name="T22" fmla="*/ 413 w 587"/>
                  <a:gd name="T23" fmla="*/ 21 h 209"/>
                  <a:gd name="T24" fmla="*/ 434 w 587"/>
                  <a:gd name="T25" fmla="*/ 22 h 209"/>
                  <a:gd name="T26" fmla="*/ 537 w 587"/>
                  <a:gd name="T27" fmla="*/ 50 h 209"/>
                  <a:gd name="T28" fmla="*/ 557 w 587"/>
                  <a:gd name="T29" fmla="*/ 64 h 209"/>
                  <a:gd name="T30" fmla="*/ 412 w 587"/>
                  <a:gd name="T31" fmla="*/ 98 h 209"/>
                  <a:gd name="T32" fmla="*/ 392 w 587"/>
                  <a:gd name="T33" fmla="*/ 101 h 209"/>
                  <a:gd name="T34" fmla="*/ 372 w 587"/>
                  <a:gd name="T35" fmla="*/ 108 h 209"/>
                  <a:gd name="T36" fmla="*/ 367 w 587"/>
                  <a:gd name="T37" fmla="*/ 111 h 209"/>
                  <a:gd name="T38" fmla="*/ 336 w 587"/>
                  <a:gd name="T39" fmla="*/ 132 h 209"/>
                  <a:gd name="T40" fmla="*/ 320 w 587"/>
                  <a:gd name="T41" fmla="*/ 131 h 209"/>
                  <a:gd name="T42" fmla="*/ 301 w 587"/>
                  <a:gd name="T43" fmla="*/ 134 h 209"/>
                  <a:gd name="T44" fmla="*/ 294 w 587"/>
                  <a:gd name="T45" fmla="*/ 152 h 209"/>
                  <a:gd name="T46" fmla="*/ 290 w 587"/>
                  <a:gd name="T47" fmla="*/ 173 h 209"/>
                  <a:gd name="T48" fmla="*/ 263 w 587"/>
                  <a:gd name="T49" fmla="*/ 179 h 209"/>
                  <a:gd name="T50" fmla="*/ 241 w 587"/>
                  <a:gd name="T51" fmla="*/ 179 h 209"/>
                  <a:gd name="T52" fmla="*/ 224 w 587"/>
                  <a:gd name="T53" fmla="*/ 178 h 209"/>
                  <a:gd name="T54" fmla="*/ 176 w 587"/>
                  <a:gd name="T55" fmla="*/ 193 h 209"/>
                  <a:gd name="T56" fmla="*/ 153 w 587"/>
                  <a:gd name="T57" fmla="*/ 196 h 209"/>
                  <a:gd name="T58" fmla="*/ 113 w 587"/>
                  <a:gd name="T59" fmla="*/ 165 h 209"/>
                  <a:gd name="T60" fmla="*/ 86 w 587"/>
                  <a:gd name="T61" fmla="*/ 159 h 209"/>
                  <a:gd name="T62" fmla="*/ 65 w 587"/>
                  <a:gd name="T63" fmla="*/ 156 h 209"/>
                  <a:gd name="T64" fmla="*/ 48 w 587"/>
                  <a:gd name="T65" fmla="*/ 150 h 209"/>
                  <a:gd name="T66" fmla="*/ 14 w 587"/>
                  <a:gd name="T67" fmla="*/ 142 h 209"/>
                  <a:gd name="T68" fmla="*/ 58 w 587"/>
                  <a:gd name="T69" fmla="*/ 115 h 209"/>
                  <a:gd name="T70" fmla="*/ 83 w 587"/>
                  <a:gd name="T71" fmla="*/ 97 h 209"/>
                  <a:gd name="T72" fmla="*/ 82 w 587"/>
                  <a:gd name="T73" fmla="*/ 92 h 209"/>
                  <a:gd name="T74" fmla="*/ 75 w 587"/>
                  <a:gd name="T75" fmla="*/ 79 h 209"/>
                  <a:gd name="T76" fmla="*/ 102 w 587"/>
                  <a:gd name="T77" fmla="*/ 65 h 209"/>
                  <a:gd name="T78" fmla="*/ 124 w 587"/>
                  <a:gd name="T79" fmla="*/ 52 h 209"/>
                  <a:gd name="T80" fmla="*/ 96 w 587"/>
                  <a:gd name="T81" fmla="*/ 41 h 209"/>
                  <a:gd name="T82" fmla="*/ 80 w 587"/>
                  <a:gd name="T83" fmla="*/ 22 h 209"/>
                  <a:gd name="T84" fmla="*/ 71 w 587"/>
                  <a:gd name="T85" fmla="*/ 11 h 209"/>
                  <a:gd name="T86" fmla="*/ 124 w 587"/>
                  <a:gd name="T87" fmla="*/ 12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87" h="209">
                    <a:moveTo>
                      <a:pt x="124" y="12"/>
                    </a:moveTo>
                    <a:cubicBezTo>
                      <a:pt x="124" y="12"/>
                      <a:pt x="137" y="0"/>
                      <a:pt x="216" y="10"/>
                    </a:cubicBezTo>
                    <a:cubicBezTo>
                      <a:pt x="216" y="10"/>
                      <a:pt x="211" y="1"/>
                      <a:pt x="247" y="2"/>
                    </a:cubicBezTo>
                    <a:cubicBezTo>
                      <a:pt x="247" y="2"/>
                      <a:pt x="263" y="3"/>
                      <a:pt x="263" y="11"/>
                    </a:cubicBezTo>
                    <a:cubicBezTo>
                      <a:pt x="263" y="11"/>
                      <a:pt x="289" y="10"/>
                      <a:pt x="290" y="20"/>
                    </a:cubicBezTo>
                    <a:cubicBezTo>
                      <a:pt x="290" y="20"/>
                      <a:pt x="321" y="15"/>
                      <a:pt x="325" y="21"/>
                    </a:cubicBezTo>
                    <a:cubicBezTo>
                      <a:pt x="332" y="26"/>
                      <a:pt x="332" y="26"/>
                      <a:pt x="332" y="26"/>
                    </a:cubicBezTo>
                    <a:cubicBezTo>
                      <a:pt x="332" y="26"/>
                      <a:pt x="361" y="18"/>
                      <a:pt x="364" y="27"/>
                    </a:cubicBezTo>
                    <a:cubicBezTo>
                      <a:pt x="364" y="27"/>
                      <a:pt x="373" y="41"/>
                      <a:pt x="373" y="32"/>
                    </a:cubicBezTo>
                    <a:cubicBezTo>
                      <a:pt x="390" y="31"/>
                      <a:pt x="390" y="31"/>
                      <a:pt x="390" y="31"/>
                    </a:cubicBezTo>
                    <a:cubicBezTo>
                      <a:pt x="390" y="31"/>
                      <a:pt x="382" y="22"/>
                      <a:pt x="397" y="21"/>
                    </a:cubicBezTo>
                    <a:cubicBezTo>
                      <a:pt x="413" y="21"/>
                      <a:pt x="413" y="21"/>
                      <a:pt x="413" y="21"/>
                    </a:cubicBezTo>
                    <a:cubicBezTo>
                      <a:pt x="413" y="21"/>
                      <a:pt x="427" y="8"/>
                      <a:pt x="434" y="22"/>
                    </a:cubicBezTo>
                    <a:cubicBezTo>
                      <a:pt x="434" y="22"/>
                      <a:pt x="475" y="17"/>
                      <a:pt x="537" y="50"/>
                    </a:cubicBezTo>
                    <a:cubicBezTo>
                      <a:pt x="537" y="50"/>
                      <a:pt x="587" y="57"/>
                      <a:pt x="557" y="64"/>
                    </a:cubicBezTo>
                    <a:cubicBezTo>
                      <a:pt x="557" y="64"/>
                      <a:pt x="513" y="88"/>
                      <a:pt x="412" y="98"/>
                    </a:cubicBezTo>
                    <a:cubicBezTo>
                      <a:pt x="412" y="98"/>
                      <a:pt x="399" y="101"/>
                      <a:pt x="392" y="101"/>
                    </a:cubicBezTo>
                    <a:cubicBezTo>
                      <a:pt x="392" y="101"/>
                      <a:pt x="384" y="108"/>
                      <a:pt x="372" y="108"/>
                    </a:cubicBezTo>
                    <a:cubicBezTo>
                      <a:pt x="367" y="111"/>
                      <a:pt x="367" y="111"/>
                      <a:pt x="367" y="111"/>
                    </a:cubicBezTo>
                    <a:cubicBezTo>
                      <a:pt x="367" y="111"/>
                      <a:pt x="352" y="132"/>
                      <a:pt x="336" y="132"/>
                    </a:cubicBezTo>
                    <a:cubicBezTo>
                      <a:pt x="336" y="132"/>
                      <a:pt x="324" y="145"/>
                      <a:pt x="320" y="131"/>
                    </a:cubicBezTo>
                    <a:cubicBezTo>
                      <a:pt x="320" y="131"/>
                      <a:pt x="289" y="125"/>
                      <a:pt x="301" y="134"/>
                    </a:cubicBezTo>
                    <a:cubicBezTo>
                      <a:pt x="301" y="134"/>
                      <a:pt x="312" y="140"/>
                      <a:pt x="294" y="152"/>
                    </a:cubicBezTo>
                    <a:cubicBezTo>
                      <a:pt x="294" y="152"/>
                      <a:pt x="302" y="172"/>
                      <a:pt x="290" y="173"/>
                    </a:cubicBezTo>
                    <a:cubicBezTo>
                      <a:pt x="290" y="173"/>
                      <a:pt x="275" y="179"/>
                      <a:pt x="263" y="179"/>
                    </a:cubicBezTo>
                    <a:cubicBezTo>
                      <a:pt x="263" y="179"/>
                      <a:pt x="248" y="195"/>
                      <a:pt x="241" y="179"/>
                    </a:cubicBezTo>
                    <a:cubicBezTo>
                      <a:pt x="224" y="178"/>
                      <a:pt x="224" y="178"/>
                      <a:pt x="224" y="178"/>
                    </a:cubicBezTo>
                    <a:cubicBezTo>
                      <a:pt x="224" y="178"/>
                      <a:pt x="203" y="193"/>
                      <a:pt x="176" y="193"/>
                    </a:cubicBezTo>
                    <a:cubicBezTo>
                      <a:pt x="176" y="193"/>
                      <a:pt x="167" y="209"/>
                      <a:pt x="153" y="196"/>
                    </a:cubicBezTo>
                    <a:cubicBezTo>
                      <a:pt x="153" y="196"/>
                      <a:pt x="135" y="192"/>
                      <a:pt x="113" y="165"/>
                    </a:cubicBezTo>
                    <a:cubicBezTo>
                      <a:pt x="113" y="165"/>
                      <a:pt x="92" y="164"/>
                      <a:pt x="86" y="159"/>
                    </a:cubicBezTo>
                    <a:cubicBezTo>
                      <a:pt x="86" y="159"/>
                      <a:pt x="71" y="163"/>
                      <a:pt x="65" y="156"/>
                    </a:cubicBezTo>
                    <a:cubicBezTo>
                      <a:pt x="65" y="156"/>
                      <a:pt x="48" y="157"/>
                      <a:pt x="48" y="150"/>
                    </a:cubicBezTo>
                    <a:cubicBezTo>
                      <a:pt x="48" y="150"/>
                      <a:pt x="0" y="156"/>
                      <a:pt x="14" y="142"/>
                    </a:cubicBezTo>
                    <a:cubicBezTo>
                      <a:pt x="14" y="142"/>
                      <a:pt x="27" y="118"/>
                      <a:pt x="58" y="115"/>
                    </a:cubicBezTo>
                    <a:cubicBezTo>
                      <a:pt x="58" y="115"/>
                      <a:pt x="45" y="100"/>
                      <a:pt x="83" y="97"/>
                    </a:cubicBezTo>
                    <a:cubicBezTo>
                      <a:pt x="82" y="92"/>
                      <a:pt x="82" y="92"/>
                      <a:pt x="82" y="92"/>
                    </a:cubicBezTo>
                    <a:cubicBezTo>
                      <a:pt x="82" y="92"/>
                      <a:pt x="45" y="86"/>
                      <a:pt x="75" y="79"/>
                    </a:cubicBezTo>
                    <a:cubicBezTo>
                      <a:pt x="75" y="79"/>
                      <a:pt x="88" y="60"/>
                      <a:pt x="102" y="65"/>
                    </a:cubicBezTo>
                    <a:cubicBezTo>
                      <a:pt x="102" y="65"/>
                      <a:pt x="107" y="48"/>
                      <a:pt x="124" y="52"/>
                    </a:cubicBezTo>
                    <a:cubicBezTo>
                      <a:pt x="124" y="52"/>
                      <a:pt x="130" y="44"/>
                      <a:pt x="96" y="41"/>
                    </a:cubicBezTo>
                    <a:cubicBezTo>
                      <a:pt x="96" y="41"/>
                      <a:pt x="83" y="33"/>
                      <a:pt x="80" y="22"/>
                    </a:cubicBezTo>
                    <a:cubicBezTo>
                      <a:pt x="80" y="22"/>
                      <a:pt x="57" y="15"/>
                      <a:pt x="71" y="11"/>
                    </a:cubicBezTo>
                    <a:lnTo>
                      <a:pt x="124"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7" name="Freeform 686">
                <a:extLst>
                  <a:ext uri="{FF2B5EF4-FFF2-40B4-BE49-F238E27FC236}">
                    <a16:creationId xmlns:a16="http://schemas.microsoft.com/office/drawing/2014/main" id="{4E832BC7-09A9-41A0-BF7A-5FCF7A4AA39E}"/>
                  </a:ext>
                </a:extLst>
              </p:cNvPr>
              <p:cNvSpPr>
                <a:spLocks/>
              </p:cNvSpPr>
              <p:nvPr/>
            </p:nvSpPr>
            <p:spPr bwMode="auto">
              <a:xfrm>
                <a:off x="1497" y="1413"/>
                <a:ext cx="31" cy="15"/>
              </a:xfrm>
              <a:custGeom>
                <a:avLst/>
                <a:gdLst>
                  <a:gd name="T0" fmla="*/ 16 w 92"/>
                  <a:gd name="T1" fmla="*/ 31 h 45"/>
                  <a:gd name="T2" fmla="*/ 40 w 92"/>
                  <a:gd name="T3" fmla="*/ 20 h 45"/>
                  <a:gd name="T4" fmla="*/ 66 w 92"/>
                  <a:gd name="T5" fmla="*/ 15 h 45"/>
                  <a:gd name="T6" fmla="*/ 80 w 92"/>
                  <a:gd name="T7" fmla="*/ 9 h 45"/>
                  <a:gd name="T8" fmla="*/ 92 w 92"/>
                  <a:gd name="T9" fmla="*/ 8 h 45"/>
                  <a:gd name="T10" fmla="*/ 48 w 92"/>
                  <a:gd name="T11" fmla="*/ 34 h 45"/>
                  <a:gd name="T12" fmla="*/ 0 w 92"/>
                  <a:gd name="T13" fmla="*/ 38 h 45"/>
                  <a:gd name="T14" fmla="*/ 16 w 92"/>
                  <a:gd name="T15" fmla="*/ 31 h 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2" h="45">
                    <a:moveTo>
                      <a:pt x="16" y="31"/>
                    </a:moveTo>
                    <a:cubicBezTo>
                      <a:pt x="16" y="31"/>
                      <a:pt x="23" y="23"/>
                      <a:pt x="40" y="20"/>
                    </a:cubicBezTo>
                    <a:cubicBezTo>
                      <a:pt x="40" y="20"/>
                      <a:pt x="43" y="15"/>
                      <a:pt x="66" y="15"/>
                    </a:cubicBezTo>
                    <a:cubicBezTo>
                      <a:pt x="66" y="15"/>
                      <a:pt x="74" y="9"/>
                      <a:pt x="80" y="9"/>
                    </a:cubicBezTo>
                    <a:cubicBezTo>
                      <a:pt x="80" y="9"/>
                      <a:pt x="91" y="0"/>
                      <a:pt x="92" y="8"/>
                    </a:cubicBezTo>
                    <a:cubicBezTo>
                      <a:pt x="92" y="8"/>
                      <a:pt x="71" y="29"/>
                      <a:pt x="48" y="34"/>
                    </a:cubicBezTo>
                    <a:cubicBezTo>
                      <a:pt x="48" y="34"/>
                      <a:pt x="40" y="45"/>
                      <a:pt x="0" y="38"/>
                    </a:cubicBezTo>
                    <a:cubicBezTo>
                      <a:pt x="0" y="38"/>
                      <a:pt x="2" y="29"/>
                      <a:pt x="16" y="3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8" name="Freeform 687">
                <a:extLst>
                  <a:ext uri="{FF2B5EF4-FFF2-40B4-BE49-F238E27FC236}">
                    <a16:creationId xmlns:a16="http://schemas.microsoft.com/office/drawing/2014/main" id="{78C7FDA5-4AC7-48CC-A18A-893C3B1FDE2B}"/>
                  </a:ext>
                </a:extLst>
              </p:cNvPr>
              <p:cNvSpPr>
                <a:spLocks noEditPoints="1"/>
              </p:cNvSpPr>
              <p:nvPr/>
            </p:nvSpPr>
            <p:spPr bwMode="auto">
              <a:xfrm>
                <a:off x="1434" y="1388"/>
                <a:ext cx="131" cy="35"/>
              </a:xfrm>
              <a:custGeom>
                <a:avLst/>
                <a:gdLst>
                  <a:gd name="T0" fmla="*/ 377 w 396"/>
                  <a:gd name="T1" fmla="*/ 12 h 107"/>
                  <a:gd name="T2" fmla="*/ 359 w 396"/>
                  <a:gd name="T3" fmla="*/ 6 h 107"/>
                  <a:gd name="T4" fmla="*/ 349 w 396"/>
                  <a:gd name="T5" fmla="*/ 0 h 107"/>
                  <a:gd name="T6" fmla="*/ 316 w 396"/>
                  <a:gd name="T7" fmla="*/ 19 h 107"/>
                  <a:gd name="T8" fmla="*/ 275 w 396"/>
                  <a:gd name="T9" fmla="*/ 20 h 107"/>
                  <a:gd name="T10" fmla="*/ 218 w 396"/>
                  <a:gd name="T11" fmla="*/ 16 h 107"/>
                  <a:gd name="T12" fmla="*/ 186 w 396"/>
                  <a:gd name="T13" fmla="*/ 27 h 107"/>
                  <a:gd name="T14" fmla="*/ 131 w 396"/>
                  <a:gd name="T15" fmla="*/ 51 h 107"/>
                  <a:gd name="T16" fmla="*/ 84 w 396"/>
                  <a:gd name="T17" fmla="*/ 62 h 107"/>
                  <a:gd name="T18" fmla="*/ 43 w 396"/>
                  <a:gd name="T19" fmla="*/ 71 h 107"/>
                  <a:gd name="T20" fmla="*/ 20 w 396"/>
                  <a:gd name="T21" fmla="*/ 69 h 107"/>
                  <a:gd name="T22" fmla="*/ 29 w 396"/>
                  <a:gd name="T23" fmla="*/ 83 h 107"/>
                  <a:gd name="T24" fmla="*/ 15 w 396"/>
                  <a:gd name="T25" fmla="*/ 90 h 107"/>
                  <a:gd name="T26" fmla="*/ 32 w 396"/>
                  <a:gd name="T27" fmla="*/ 90 h 107"/>
                  <a:gd name="T28" fmla="*/ 75 w 396"/>
                  <a:gd name="T29" fmla="*/ 87 h 107"/>
                  <a:gd name="T30" fmla="*/ 84 w 396"/>
                  <a:gd name="T31" fmla="*/ 96 h 107"/>
                  <a:gd name="T32" fmla="*/ 97 w 396"/>
                  <a:gd name="T33" fmla="*/ 81 h 107"/>
                  <a:gd name="T34" fmla="*/ 117 w 396"/>
                  <a:gd name="T35" fmla="*/ 80 h 107"/>
                  <a:gd name="T36" fmla="*/ 134 w 396"/>
                  <a:gd name="T37" fmla="*/ 87 h 107"/>
                  <a:gd name="T38" fmla="*/ 135 w 396"/>
                  <a:gd name="T39" fmla="*/ 94 h 107"/>
                  <a:gd name="T40" fmla="*/ 165 w 396"/>
                  <a:gd name="T41" fmla="*/ 94 h 107"/>
                  <a:gd name="T42" fmla="*/ 162 w 396"/>
                  <a:gd name="T43" fmla="*/ 77 h 107"/>
                  <a:gd name="T44" fmla="*/ 188 w 396"/>
                  <a:gd name="T45" fmla="*/ 71 h 107"/>
                  <a:gd name="T46" fmla="*/ 206 w 396"/>
                  <a:gd name="T47" fmla="*/ 76 h 107"/>
                  <a:gd name="T48" fmla="*/ 214 w 396"/>
                  <a:gd name="T49" fmla="*/ 75 h 107"/>
                  <a:gd name="T50" fmla="*/ 202 w 396"/>
                  <a:gd name="T51" fmla="*/ 66 h 107"/>
                  <a:gd name="T52" fmla="*/ 204 w 396"/>
                  <a:gd name="T53" fmla="*/ 61 h 107"/>
                  <a:gd name="T54" fmla="*/ 240 w 396"/>
                  <a:gd name="T55" fmla="*/ 44 h 107"/>
                  <a:gd name="T56" fmla="*/ 276 w 396"/>
                  <a:gd name="T57" fmla="*/ 46 h 107"/>
                  <a:gd name="T58" fmla="*/ 277 w 396"/>
                  <a:gd name="T59" fmla="*/ 51 h 107"/>
                  <a:gd name="T60" fmla="*/ 267 w 396"/>
                  <a:gd name="T61" fmla="*/ 70 h 107"/>
                  <a:gd name="T62" fmla="*/ 293 w 396"/>
                  <a:gd name="T63" fmla="*/ 77 h 107"/>
                  <a:gd name="T64" fmla="*/ 308 w 396"/>
                  <a:gd name="T65" fmla="*/ 66 h 107"/>
                  <a:gd name="T66" fmla="*/ 309 w 396"/>
                  <a:gd name="T67" fmla="*/ 60 h 107"/>
                  <a:gd name="T68" fmla="*/ 345 w 396"/>
                  <a:gd name="T69" fmla="*/ 56 h 107"/>
                  <a:gd name="T70" fmla="*/ 355 w 396"/>
                  <a:gd name="T71" fmla="*/ 42 h 107"/>
                  <a:gd name="T72" fmla="*/ 342 w 396"/>
                  <a:gd name="T73" fmla="*/ 39 h 107"/>
                  <a:gd name="T74" fmla="*/ 354 w 396"/>
                  <a:gd name="T75" fmla="*/ 32 h 107"/>
                  <a:gd name="T76" fmla="*/ 345 w 396"/>
                  <a:gd name="T77" fmla="*/ 26 h 107"/>
                  <a:gd name="T78" fmla="*/ 373 w 396"/>
                  <a:gd name="T79" fmla="*/ 20 h 107"/>
                  <a:gd name="T80" fmla="*/ 391 w 396"/>
                  <a:gd name="T81" fmla="*/ 18 h 107"/>
                  <a:gd name="T82" fmla="*/ 377 w 396"/>
                  <a:gd name="T83" fmla="*/ 12 h 107"/>
                  <a:gd name="T84" fmla="*/ 325 w 396"/>
                  <a:gd name="T85" fmla="*/ 16 h 107"/>
                  <a:gd name="T86" fmla="*/ 335 w 396"/>
                  <a:gd name="T87" fmla="*/ 12 h 107"/>
                  <a:gd name="T88" fmla="*/ 325 w 396"/>
                  <a:gd name="T89" fmla="*/ 16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96" h="107">
                    <a:moveTo>
                      <a:pt x="377" y="12"/>
                    </a:moveTo>
                    <a:cubicBezTo>
                      <a:pt x="384" y="4"/>
                      <a:pt x="359" y="6"/>
                      <a:pt x="359" y="6"/>
                    </a:cubicBezTo>
                    <a:cubicBezTo>
                      <a:pt x="360" y="1"/>
                      <a:pt x="349" y="0"/>
                      <a:pt x="349" y="0"/>
                    </a:cubicBezTo>
                    <a:cubicBezTo>
                      <a:pt x="325" y="3"/>
                      <a:pt x="316" y="19"/>
                      <a:pt x="316" y="19"/>
                    </a:cubicBezTo>
                    <a:cubicBezTo>
                      <a:pt x="275" y="20"/>
                      <a:pt x="275" y="20"/>
                      <a:pt x="275" y="20"/>
                    </a:cubicBezTo>
                    <a:cubicBezTo>
                      <a:pt x="268" y="3"/>
                      <a:pt x="218" y="16"/>
                      <a:pt x="218" y="16"/>
                    </a:cubicBezTo>
                    <a:cubicBezTo>
                      <a:pt x="191" y="13"/>
                      <a:pt x="186" y="27"/>
                      <a:pt x="186" y="27"/>
                    </a:cubicBezTo>
                    <a:cubicBezTo>
                      <a:pt x="167" y="20"/>
                      <a:pt x="131" y="51"/>
                      <a:pt x="131" y="51"/>
                    </a:cubicBezTo>
                    <a:cubicBezTo>
                      <a:pt x="95" y="43"/>
                      <a:pt x="84" y="62"/>
                      <a:pt x="84" y="62"/>
                    </a:cubicBezTo>
                    <a:cubicBezTo>
                      <a:pt x="47" y="61"/>
                      <a:pt x="43" y="71"/>
                      <a:pt x="43" y="71"/>
                    </a:cubicBezTo>
                    <a:cubicBezTo>
                      <a:pt x="20" y="69"/>
                      <a:pt x="20" y="69"/>
                      <a:pt x="20" y="69"/>
                    </a:cubicBezTo>
                    <a:cubicBezTo>
                      <a:pt x="0" y="80"/>
                      <a:pt x="29" y="83"/>
                      <a:pt x="29" y="83"/>
                    </a:cubicBezTo>
                    <a:cubicBezTo>
                      <a:pt x="11" y="85"/>
                      <a:pt x="15" y="90"/>
                      <a:pt x="15" y="90"/>
                    </a:cubicBezTo>
                    <a:cubicBezTo>
                      <a:pt x="25" y="107"/>
                      <a:pt x="32" y="90"/>
                      <a:pt x="32" y="90"/>
                    </a:cubicBezTo>
                    <a:cubicBezTo>
                      <a:pt x="75" y="87"/>
                      <a:pt x="75" y="87"/>
                      <a:pt x="75" y="87"/>
                    </a:cubicBezTo>
                    <a:cubicBezTo>
                      <a:pt x="84" y="96"/>
                      <a:pt x="84" y="96"/>
                      <a:pt x="84" y="96"/>
                    </a:cubicBezTo>
                    <a:cubicBezTo>
                      <a:pt x="97" y="96"/>
                      <a:pt x="97" y="81"/>
                      <a:pt x="97" y="81"/>
                    </a:cubicBezTo>
                    <a:cubicBezTo>
                      <a:pt x="103" y="82"/>
                      <a:pt x="117" y="80"/>
                      <a:pt x="117" y="80"/>
                    </a:cubicBezTo>
                    <a:cubicBezTo>
                      <a:pt x="123" y="93"/>
                      <a:pt x="134" y="87"/>
                      <a:pt x="134" y="87"/>
                    </a:cubicBezTo>
                    <a:cubicBezTo>
                      <a:pt x="135" y="94"/>
                      <a:pt x="135" y="94"/>
                      <a:pt x="135" y="94"/>
                    </a:cubicBezTo>
                    <a:cubicBezTo>
                      <a:pt x="148" y="107"/>
                      <a:pt x="165" y="94"/>
                      <a:pt x="165" y="94"/>
                    </a:cubicBezTo>
                    <a:cubicBezTo>
                      <a:pt x="186" y="92"/>
                      <a:pt x="162" y="77"/>
                      <a:pt x="162" y="77"/>
                    </a:cubicBezTo>
                    <a:cubicBezTo>
                      <a:pt x="152" y="63"/>
                      <a:pt x="188" y="71"/>
                      <a:pt x="188" y="71"/>
                    </a:cubicBezTo>
                    <a:cubicBezTo>
                      <a:pt x="198" y="97"/>
                      <a:pt x="206" y="76"/>
                      <a:pt x="206" y="76"/>
                    </a:cubicBezTo>
                    <a:cubicBezTo>
                      <a:pt x="214" y="75"/>
                      <a:pt x="214" y="75"/>
                      <a:pt x="214" y="75"/>
                    </a:cubicBezTo>
                    <a:cubicBezTo>
                      <a:pt x="241" y="71"/>
                      <a:pt x="202" y="66"/>
                      <a:pt x="202" y="66"/>
                    </a:cubicBezTo>
                    <a:cubicBezTo>
                      <a:pt x="204" y="61"/>
                      <a:pt x="204" y="61"/>
                      <a:pt x="204" y="61"/>
                    </a:cubicBezTo>
                    <a:cubicBezTo>
                      <a:pt x="246" y="65"/>
                      <a:pt x="240" y="44"/>
                      <a:pt x="240" y="44"/>
                    </a:cubicBezTo>
                    <a:cubicBezTo>
                      <a:pt x="276" y="46"/>
                      <a:pt x="276" y="46"/>
                      <a:pt x="276" y="46"/>
                    </a:cubicBezTo>
                    <a:cubicBezTo>
                      <a:pt x="277" y="51"/>
                      <a:pt x="277" y="51"/>
                      <a:pt x="277" y="51"/>
                    </a:cubicBezTo>
                    <a:cubicBezTo>
                      <a:pt x="259" y="51"/>
                      <a:pt x="267" y="70"/>
                      <a:pt x="267" y="70"/>
                    </a:cubicBezTo>
                    <a:cubicBezTo>
                      <a:pt x="268" y="82"/>
                      <a:pt x="293" y="77"/>
                      <a:pt x="293" y="77"/>
                    </a:cubicBezTo>
                    <a:cubicBezTo>
                      <a:pt x="313" y="77"/>
                      <a:pt x="308" y="66"/>
                      <a:pt x="308" y="66"/>
                    </a:cubicBezTo>
                    <a:cubicBezTo>
                      <a:pt x="309" y="60"/>
                      <a:pt x="309" y="60"/>
                      <a:pt x="309" y="60"/>
                    </a:cubicBezTo>
                    <a:cubicBezTo>
                      <a:pt x="343" y="64"/>
                      <a:pt x="345" y="56"/>
                      <a:pt x="345" y="56"/>
                    </a:cubicBezTo>
                    <a:cubicBezTo>
                      <a:pt x="374" y="59"/>
                      <a:pt x="355" y="42"/>
                      <a:pt x="355" y="42"/>
                    </a:cubicBezTo>
                    <a:cubicBezTo>
                      <a:pt x="331" y="44"/>
                      <a:pt x="342" y="39"/>
                      <a:pt x="342" y="39"/>
                    </a:cubicBezTo>
                    <a:cubicBezTo>
                      <a:pt x="376" y="36"/>
                      <a:pt x="354" y="32"/>
                      <a:pt x="354" y="32"/>
                    </a:cubicBezTo>
                    <a:cubicBezTo>
                      <a:pt x="340" y="32"/>
                      <a:pt x="345" y="26"/>
                      <a:pt x="345" y="26"/>
                    </a:cubicBezTo>
                    <a:cubicBezTo>
                      <a:pt x="365" y="26"/>
                      <a:pt x="373" y="20"/>
                      <a:pt x="373" y="20"/>
                    </a:cubicBezTo>
                    <a:cubicBezTo>
                      <a:pt x="391" y="18"/>
                      <a:pt x="391" y="18"/>
                      <a:pt x="391" y="18"/>
                    </a:cubicBezTo>
                    <a:cubicBezTo>
                      <a:pt x="396" y="10"/>
                      <a:pt x="377" y="12"/>
                      <a:pt x="377" y="12"/>
                    </a:cubicBezTo>
                    <a:close/>
                    <a:moveTo>
                      <a:pt x="325" y="16"/>
                    </a:moveTo>
                    <a:cubicBezTo>
                      <a:pt x="325" y="16"/>
                      <a:pt x="327" y="10"/>
                      <a:pt x="335" y="12"/>
                    </a:cubicBezTo>
                    <a:cubicBezTo>
                      <a:pt x="335" y="12"/>
                      <a:pt x="336" y="27"/>
                      <a:pt x="325"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05" name="Freeform 689">
              <a:extLst>
                <a:ext uri="{FF2B5EF4-FFF2-40B4-BE49-F238E27FC236}">
                  <a16:creationId xmlns:a16="http://schemas.microsoft.com/office/drawing/2014/main" id="{36AAED55-D0C3-4A3D-8BCA-AA23A4045310}"/>
                </a:ext>
              </a:extLst>
            </p:cNvPr>
            <p:cNvSpPr>
              <a:spLocks/>
            </p:cNvSpPr>
            <p:nvPr/>
          </p:nvSpPr>
          <p:spPr bwMode="auto">
            <a:xfrm>
              <a:off x="2490788" y="2184400"/>
              <a:ext cx="46038" cy="20637"/>
            </a:xfrm>
            <a:custGeom>
              <a:avLst/>
              <a:gdLst>
                <a:gd name="T0" fmla="*/ 33 w 88"/>
                <a:gd name="T1" fmla="*/ 12 h 38"/>
                <a:gd name="T2" fmla="*/ 47 w 88"/>
                <a:gd name="T3" fmla="*/ 14 h 38"/>
                <a:gd name="T4" fmla="*/ 65 w 88"/>
                <a:gd name="T5" fmla="*/ 18 h 38"/>
                <a:gd name="T6" fmla="*/ 75 w 88"/>
                <a:gd name="T7" fmla="*/ 28 h 38"/>
                <a:gd name="T8" fmla="*/ 37 w 88"/>
                <a:gd name="T9" fmla="*/ 28 h 38"/>
                <a:gd name="T10" fmla="*/ 31 w 88"/>
                <a:gd name="T11" fmla="*/ 27 h 38"/>
                <a:gd name="T12" fmla="*/ 33 w 88"/>
                <a:gd name="T13" fmla="*/ 12 h 38"/>
              </a:gdLst>
              <a:ahLst/>
              <a:cxnLst>
                <a:cxn ang="0">
                  <a:pos x="T0" y="T1"/>
                </a:cxn>
                <a:cxn ang="0">
                  <a:pos x="T2" y="T3"/>
                </a:cxn>
                <a:cxn ang="0">
                  <a:pos x="T4" y="T5"/>
                </a:cxn>
                <a:cxn ang="0">
                  <a:pos x="T6" y="T7"/>
                </a:cxn>
                <a:cxn ang="0">
                  <a:pos x="T8" y="T9"/>
                </a:cxn>
                <a:cxn ang="0">
                  <a:pos x="T10" y="T11"/>
                </a:cxn>
                <a:cxn ang="0">
                  <a:pos x="T12" y="T13"/>
                </a:cxn>
              </a:cxnLst>
              <a:rect l="0" t="0" r="r" b="b"/>
              <a:pathLst>
                <a:path w="88" h="38">
                  <a:moveTo>
                    <a:pt x="33" y="12"/>
                  </a:moveTo>
                  <a:cubicBezTo>
                    <a:pt x="33" y="12"/>
                    <a:pt x="42" y="0"/>
                    <a:pt x="47" y="14"/>
                  </a:cubicBezTo>
                  <a:cubicBezTo>
                    <a:pt x="47" y="14"/>
                    <a:pt x="65" y="15"/>
                    <a:pt x="65" y="18"/>
                  </a:cubicBezTo>
                  <a:cubicBezTo>
                    <a:pt x="65" y="18"/>
                    <a:pt x="88" y="18"/>
                    <a:pt x="75" y="28"/>
                  </a:cubicBezTo>
                  <a:cubicBezTo>
                    <a:pt x="75" y="28"/>
                    <a:pt x="55" y="38"/>
                    <a:pt x="37" y="28"/>
                  </a:cubicBezTo>
                  <a:cubicBezTo>
                    <a:pt x="31" y="27"/>
                    <a:pt x="31" y="27"/>
                    <a:pt x="31" y="27"/>
                  </a:cubicBezTo>
                  <a:cubicBezTo>
                    <a:pt x="31" y="27"/>
                    <a:pt x="0" y="21"/>
                    <a:pt x="33"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6" name="Freeform 690">
              <a:extLst>
                <a:ext uri="{FF2B5EF4-FFF2-40B4-BE49-F238E27FC236}">
                  <a16:creationId xmlns:a16="http://schemas.microsoft.com/office/drawing/2014/main" id="{79D9848E-45C1-42E8-A573-2FF72D2D89FE}"/>
                </a:ext>
              </a:extLst>
            </p:cNvPr>
            <p:cNvSpPr>
              <a:spLocks noEditPoints="1"/>
            </p:cNvSpPr>
            <p:nvPr/>
          </p:nvSpPr>
          <p:spPr bwMode="auto">
            <a:xfrm>
              <a:off x="2408238" y="2225675"/>
              <a:ext cx="361950" cy="74612"/>
            </a:xfrm>
            <a:custGeom>
              <a:avLst/>
              <a:gdLst>
                <a:gd name="T0" fmla="*/ 656 w 690"/>
                <a:gd name="T1" fmla="*/ 49 h 141"/>
                <a:gd name="T2" fmla="*/ 622 w 690"/>
                <a:gd name="T3" fmla="*/ 49 h 141"/>
                <a:gd name="T4" fmla="*/ 608 w 690"/>
                <a:gd name="T5" fmla="*/ 67 h 141"/>
                <a:gd name="T6" fmla="*/ 598 w 690"/>
                <a:gd name="T7" fmla="*/ 66 h 141"/>
                <a:gd name="T8" fmla="*/ 563 w 690"/>
                <a:gd name="T9" fmla="*/ 61 h 141"/>
                <a:gd name="T10" fmla="*/ 558 w 690"/>
                <a:gd name="T11" fmla="*/ 50 h 141"/>
                <a:gd name="T12" fmla="*/ 522 w 690"/>
                <a:gd name="T13" fmla="*/ 37 h 141"/>
                <a:gd name="T14" fmla="*/ 510 w 690"/>
                <a:gd name="T15" fmla="*/ 10 h 141"/>
                <a:gd name="T16" fmla="*/ 454 w 690"/>
                <a:gd name="T17" fmla="*/ 19 h 141"/>
                <a:gd name="T18" fmla="*/ 439 w 690"/>
                <a:gd name="T19" fmla="*/ 32 h 141"/>
                <a:gd name="T20" fmla="*/ 477 w 690"/>
                <a:gd name="T21" fmla="*/ 48 h 141"/>
                <a:gd name="T22" fmla="*/ 462 w 690"/>
                <a:gd name="T23" fmla="*/ 57 h 141"/>
                <a:gd name="T24" fmla="*/ 505 w 690"/>
                <a:gd name="T25" fmla="*/ 79 h 141"/>
                <a:gd name="T26" fmla="*/ 360 w 690"/>
                <a:gd name="T27" fmla="*/ 73 h 141"/>
                <a:gd name="T28" fmla="*/ 330 w 690"/>
                <a:gd name="T29" fmla="*/ 57 h 141"/>
                <a:gd name="T30" fmla="*/ 303 w 690"/>
                <a:gd name="T31" fmla="*/ 48 h 141"/>
                <a:gd name="T32" fmla="*/ 264 w 690"/>
                <a:gd name="T33" fmla="*/ 39 h 141"/>
                <a:gd name="T34" fmla="*/ 211 w 690"/>
                <a:gd name="T35" fmla="*/ 29 h 141"/>
                <a:gd name="T36" fmla="*/ 128 w 690"/>
                <a:gd name="T37" fmla="*/ 35 h 141"/>
                <a:gd name="T38" fmla="*/ 84 w 690"/>
                <a:gd name="T39" fmla="*/ 52 h 141"/>
                <a:gd name="T40" fmla="*/ 88 w 690"/>
                <a:gd name="T41" fmla="*/ 59 h 141"/>
                <a:gd name="T42" fmla="*/ 103 w 690"/>
                <a:gd name="T43" fmla="*/ 68 h 141"/>
                <a:gd name="T44" fmla="*/ 123 w 690"/>
                <a:gd name="T45" fmla="*/ 78 h 141"/>
                <a:gd name="T46" fmla="*/ 50 w 690"/>
                <a:gd name="T47" fmla="*/ 95 h 141"/>
                <a:gd name="T48" fmla="*/ 109 w 690"/>
                <a:gd name="T49" fmla="*/ 93 h 141"/>
                <a:gd name="T50" fmla="*/ 166 w 690"/>
                <a:gd name="T51" fmla="*/ 91 h 141"/>
                <a:gd name="T52" fmla="*/ 198 w 690"/>
                <a:gd name="T53" fmla="*/ 100 h 141"/>
                <a:gd name="T54" fmla="*/ 213 w 690"/>
                <a:gd name="T55" fmla="*/ 79 h 141"/>
                <a:gd name="T56" fmla="*/ 229 w 690"/>
                <a:gd name="T57" fmla="*/ 75 h 141"/>
                <a:gd name="T58" fmla="*/ 264 w 690"/>
                <a:gd name="T59" fmla="*/ 84 h 141"/>
                <a:gd name="T60" fmla="*/ 261 w 690"/>
                <a:gd name="T61" fmla="*/ 100 h 141"/>
                <a:gd name="T62" fmla="*/ 300 w 690"/>
                <a:gd name="T63" fmla="*/ 84 h 141"/>
                <a:gd name="T64" fmla="*/ 363 w 690"/>
                <a:gd name="T65" fmla="*/ 88 h 141"/>
                <a:gd name="T66" fmla="*/ 371 w 690"/>
                <a:gd name="T67" fmla="*/ 103 h 141"/>
                <a:gd name="T68" fmla="*/ 276 w 690"/>
                <a:gd name="T69" fmla="*/ 110 h 141"/>
                <a:gd name="T70" fmla="*/ 204 w 690"/>
                <a:gd name="T71" fmla="*/ 125 h 141"/>
                <a:gd name="T72" fmla="*/ 254 w 690"/>
                <a:gd name="T73" fmla="*/ 136 h 141"/>
                <a:gd name="T74" fmla="*/ 305 w 690"/>
                <a:gd name="T75" fmla="*/ 133 h 141"/>
                <a:gd name="T76" fmla="*/ 465 w 690"/>
                <a:gd name="T77" fmla="*/ 109 h 141"/>
                <a:gd name="T78" fmla="*/ 523 w 690"/>
                <a:gd name="T79" fmla="*/ 101 h 141"/>
                <a:gd name="T80" fmla="*/ 542 w 690"/>
                <a:gd name="T81" fmla="*/ 103 h 141"/>
                <a:gd name="T82" fmla="*/ 567 w 690"/>
                <a:gd name="T83" fmla="*/ 95 h 141"/>
                <a:gd name="T84" fmla="*/ 665 w 690"/>
                <a:gd name="T85" fmla="*/ 73 h 141"/>
                <a:gd name="T86" fmla="*/ 188 w 690"/>
                <a:gd name="T87" fmla="*/ 42 h 141"/>
                <a:gd name="T88" fmla="*/ 177 w 690"/>
                <a:gd name="T89" fmla="*/ 33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90" h="141">
                  <a:moveTo>
                    <a:pt x="678" y="63"/>
                  </a:moveTo>
                  <a:cubicBezTo>
                    <a:pt x="670" y="44"/>
                    <a:pt x="656" y="49"/>
                    <a:pt x="656" y="49"/>
                  </a:cubicBezTo>
                  <a:cubicBezTo>
                    <a:pt x="652" y="45"/>
                    <a:pt x="652" y="45"/>
                    <a:pt x="652" y="45"/>
                  </a:cubicBezTo>
                  <a:cubicBezTo>
                    <a:pt x="623" y="41"/>
                    <a:pt x="622" y="49"/>
                    <a:pt x="622" y="49"/>
                  </a:cubicBezTo>
                  <a:cubicBezTo>
                    <a:pt x="610" y="49"/>
                    <a:pt x="615" y="53"/>
                    <a:pt x="615" y="53"/>
                  </a:cubicBezTo>
                  <a:cubicBezTo>
                    <a:pt x="619" y="76"/>
                    <a:pt x="608" y="67"/>
                    <a:pt x="608" y="67"/>
                  </a:cubicBezTo>
                  <a:cubicBezTo>
                    <a:pt x="607" y="55"/>
                    <a:pt x="603" y="59"/>
                    <a:pt x="603" y="59"/>
                  </a:cubicBezTo>
                  <a:cubicBezTo>
                    <a:pt x="603" y="72"/>
                    <a:pt x="598" y="66"/>
                    <a:pt x="598" y="66"/>
                  </a:cubicBezTo>
                  <a:cubicBezTo>
                    <a:pt x="595" y="60"/>
                    <a:pt x="582" y="54"/>
                    <a:pt x="582" y="54"/>
                  </a:cubicBezTo>
                  <a:cubicBezTo>
                    <a:pt x="560" y="54"/>
                    <a:pt x="563" y="61"/>
                    <a:pt x="563" y="61"/>
                  </a:cubicBezTo>
                  <a:cubicBezTo>
                    <a:pt x="529" y="67"/>
                    <a:pt x="535" y="56"/>
                    <a:pt x="535" y="56"/>
                  </a:cubicBezTo>
                  <a:cubicBezTo>
                    <a:pt x="556" y="55"/>
                    <a:pt x="558" y="50"/>
                    <a:pt x="558" y="50"/>
                  </a:cubicBezTo>
                  <a:cubicBezTo>
                    <a:pt x="567" y="41"/>
                    <a:pt x="530" y="45"/>
                    <a:pt x="530" y="45"/>
                  </a:cubicBezTo>
                  <a:cubicBezTo>
                    <a:pt x="509" y="46"/>
                    <a:pt x="522" y="37"/>
                    <a:pt x="522" y="37"/>
                  </a:cubicBezTo>
                  <a:cubicBezTo>
                    <a:pt x="541" y="27"/>
                    <a:pt x="510" y="25"/>
                    <a:pt x="510" y="25"/>
                  </a:cubicBezTo>
                  <a:cubicBezTo>
                    <a:pt x="510" y="10"/>
                    <a:pt x="510" y="10"/>
                    <a:pt x="510" y="10"/>
                  </a:cubicBezTo>
                  <a:cubicBezTo>
                    <a:pt x="524" y="0"/>
                    <a:pt x="497" y="1"/>
                    <a:pt x="497" y="1"/>
                  </a:cubicBezTo>
                  <a:cubicBezTo>
                    <a:pt x="471" y="1"/>
                    <a:pt x="454" y="19"/>
                    <a:pt x="454" y="19"/>
                  </a:cubicBezTo>
                  <a:cubicBezTo>
                    <a:pt x="426" y="19"/>
                    <a:pt x="424" y="24"/>
                    <a:pt x="424" y="24"/>
                  </a:cubicBezTo>
                  <a:cubicBezTo>
                    <a:pt x="423" y="31"/>
                    <a:pt x="439" y="32"/>
                    <a:pt x="439" y="32"/>
                  </a:cubicBezTo>
                  <a:cubicBezTo>
                    <a:pt x="446" y="39"/>
                    <a:pt x="469" y="39"/>
                    <a:pt x="469" y="39"/>
                  </a:cubicBezTo>
                  <a:cubicBezTo>
                    <a:pt x="484" y="39"/>
                    <a:pt x="477" y="48"/>
                    <a:pt x="477" y="48"/>
                  </a:cubicBezTo>
                  <a:cubicBezTo>
                    <a:pt x="446" y="48"/>
                    <a:pt x="445" y="50"/>
                    <a:pt x="445" y="50"/>
                  </a:cubicBezTo>
                  <a:cubicBezTo>
                    <a:pt x="445" y="57"/>
                    <a:pt x="462" y="57"/>
                    <a:pt x="462" y="57"/>
                  </a:cubicBezTo>
                  <a:cubicBezTo>
                    <a:pt x="465" y="62"/>
                    <a:pt x="488" y="59"/>
                    <a:pt x="488" y="59"/>
                  </a:cubicBezTo>
                  <a:cubicBezTo>
                    <a:pt x="515" y="70"/>
                    <a:pt x="505" y="79"/>
                    <a:pt x="505" y="79"/>
                  </a:cubicBezTo>
                  <a:cubicBezTo>
                    <a:pt x="479" y="78"/>
                    <a:pt x="479" y="78"/>
                    <a:pt x="479" y="78"/>
                  </a:cubicBezTo>
                  <a:cubicBezTo>
                    <a:pt x="479" y="70"/>
                    <a:pt x="360" y="73"/>
                    <a:pt x="360" y="73"/>
                  </a:cubicBezTo>
                  <a:cubicBezTo>
                    <a:pt x="360" y="65"/>
                    <a:pt x="352" y="59"/>
                    <a:pt x="352" y="59"/>
                  </a:cubicBezTo>
                  <a:cubicBezTo>
                    <a:pt x="323" y="58"/>
                    <a:pt x="330" y="57"/>
                    <a:pt x="330" y="57"/>
                  </a:cubicBezTo>
                  <a:cubicBezTo>
                    <a:pt x="360" y="51"/>
                    <a:pt x="324" y="49"/>
                    <a:pt x="324" y="49"/>
                  </a:cubicBezTo>
                  <a:cubicBezTo>
                    <a:pt x="321" y="41"/>
                    <a:pt x="303" y="48"/>
                    <a:pt x="303" y="48"/>
                  </a:cubicBezTo>
                  <a:cubicBezTo>
                    <a:pt x="303" y="34"/>
                    <a:pt x="279" y="33"/>
                    <a:pt x="279" y="33"/>
                  </a:cubicBezTo>
                  <a:cubicBezTo>
                    <a:pt x="260" y="27"/>
                    <a:pt x="264" y="39"/>
                    <a:pt x="264" y="39"/>
                  </a:cubicBezTo>
                  <a:cubicBezTo>
                    <a:pt x="220" y="38"/>
                    <a:pt x="220" y="38"/>
                    <a:pt x="220" y="38"/>
                  </a:cubicBezTo>
                  <a:cubicBezTo>
                    <a:pt x="221" y="30"/>
                    <a:pt x="211" y="29"/>
                    <a:pt x="211" y="29"/>
                  </a:cubicBezTo>
                  <a:cubicBezTo>
                    <a:pt x="207" y="15"/>
                    <a:pt x="141" y="26"/>
                    <a:pt x="141" y="26"/>
                  </a:cubicBezTo>
                  <a:cubicBezTo>
                    <a:pt x="128" y="26"/>
                    <a:pt x="128" y="35"/>
                    <a:pt x="128" y="35"/>
                  </a:cubicBezTo>
                  <a:cubicBezTo>
                    <a:pt x="101" y="38"/>
                    <a:pt x="101" y="38"/>
                    <a:pt x="101" y="38"/>
                  </a:cubicBezTo>
                  <a:cubicBezTo>
                    <a:pt x="69" y="41"/>
                    <a:pt x="84" y="52"/>
                    <a:pt x="84" y="52"/>
                  </a:cubicBezTo>
                  <a:cubicBezTo>
                    <a:pt x="151" y="50"/>
                    <a:pt x="133" y="58"/>
                    <a:pt x="133" y="58"/>
                  </a:cubicBezTo>
                  <a:cubicBezTo>
                    <a:pt x="88" y="59"/>
                    <a:pt x="88" y="59"/>
                    <a:pt x="88" y="59"/>
                  </a:cubicBezTo>
                  <a:cubicBezTo>
                    <a:pt x="60" y="59"/>
                    <a:pt x="57" y="71"/>
                    <a:pt x="57" y="71"/>
                  </a:cubicBezTo>
                  <a:cubicBezTo>
                    <a:pt x="108" y="78"/>
                    <a:pt x="103" y="68"/>
                    <a:pt x="103" y="68"/>
                  </a:cubicBezTo>
                  <a:cubicBezTo>
                    <a:pt x="156" y="68"/>
                    <a:pt x="147" y="74"/>
                    <a:pt x="147" y="74"/>
                  </a:cubicBezTo>
                  <a:cubicBezTo>
                    <a:pt x="127" y="73"/>
                    <a:pt x="123" y="78"/>
                    <a:pt x="123" y="78"/>
                  </a:cubicBezTo>
                  <a:cubicBezTo>
                    <a:pt x="45" y="79"/>
                    <a:pt x="45" y="79"/>
                    <a:pt x="45" y="79"/>
                  </a:cubicBezTo>
                  <a:cubicBezTo>
                    <a:pt x="0" y="97"/>
                    <a:pt x="50" y="95"/>
                    <a:pt x="50" y="95"/>
                  </a:cubicBezTo>
                  <a:cubicBezTo>
                    <a:pt x="69" y="104"/>
                    <a:pt x="77" y="93"/>
                    <a:pt x="77" y="93"/>
                  </a:cubicBezTo>
                  <a:cubicBezTo>
                    <a:pt x="109" y="93"/>
                    <a:pt x="109" y="93"/>
                    <a:pt x="109" y="93"/>
                  </a:cubicBezTo>
                  <a:cubicBezTo>
                    <a:pt x="136" y="128"/>
                    <a:pt x="133" y="97"/>
                    <a:pt x="133" y="97"/>
                  </a:cubicBezTo>
                  <a:cubicBezTo>
                    <a:pt x="147" y="98"/>
                    <a:pt x="166" y="91"/>
                    <a:pt x="166" y="91"/>
                  </a:cubicBezTo>
                  <a:cubicBezTo>
                    <a:pt x="163" y="117"/>
                    <a:pt x="175" y="104"/>
                    <a:pt x="175" y="104"/>
                  </a:cubicBezTo>
                  <a:cubicBezTo>
                    <a:pt x="196" y="106"/>
                    <a:pt x="198" y="100"/>
                    <a:pt x="198" y="100"/>
                  </a:cubicBezTo>
                  <a:cubicBezTo>
                    <a:pt x="179" y="80"/>
                    <a:pt x="208" y="88"/>
                    <a:pt x="208" y="88"/>
                  </a:cubicBezTo>
                  <a:cubicBezTo>
                    <a:pt x="215" y="90"/>
                    <a:pt x="213" y="79"/>
                    <a:pt x="213" y="79"/>
                  </a:cubicBezTo>
                  <a:cubicBezTo>
                    <a:pt x="215" y="78"/>
                    <a:pt x="215" y="78"/>
                    <a:pt x="215" y="78"/>
                  </a:cubicBezTo>
                  <a:cubicBezTo>
                    <a:pt x="221" y="89"/>
                    <a:pt x="229" y="75"/>
                    <a:pt x="229" y="75"/>
                  </a:cubicBezTo>
                  <a:cubicBezTo>
                    <a:pt x="235" y="93"/>
                    <a:pt x="244" y="76"/>
                    <a:pt x="244" y="76"/>
                  </a:cubicBezTo>
                  <a:cubicBezTo>
                    <a:pt x="274" y="77"/>
                    <a:pt x="264" y="84"/>
                    <a:pt x="264" y="84"/>
                  </a:cubicBezTo>
                  <a:cubicBezTo>
                    <a:pt x="224" y="84"/>
                    <a:pt x="235" y="104"/>
                    <a:pt x="235" y="104"/>
                  </a:cubicBezTo>
                  <a:cubicBezTo>
                    <a:pt x="249" y="107"/>
                    <a:pt x="261" y="100"/>
                    <a:pt x="261" y="100"/>
                  </a:cubicBezTo>
                  <a:cubicBezTo>
                    <a:pt x="286" y="99"/>
                    <a:pt x="285" y="89"/>
                    <a:pt x="285" y="89"/>
                  </a:cubicBezTo>
                  <a:cubicBezTo>
                    <a:pt x="294" y="100"/>
                    <a:pt x="300" y="84"/>
                    <a:pt x="300" y="84"/>
                  </a:cubicBezTo>
                  <a:cubicBezTo>
                    <a:pt x="301" y="97"/>
                    <a:pt x="315" y="91"/>
                    <a:pt x="315" y="91"/>
                  </a:cubicBezTo>
                  <a:cubicBezTo>
                    <a:pt x="324" y="108"/>
                    <a:pt x="363" y="88"/>
                    <a:pt x="363" y="88"/>
                  </a:cubicBezTo>
                  <a:cubicBezTo>
                    <a:pt x="404" y="84"/>
                    <a:pt x="394" y="94"/>
                    <a:pt x="394" y="94"/>
                  </a:cubicBezTo>
                  <a:cubicBezTo>
                    <a:pt x="382" y="94"/>
                    <a:pt x="371" y="103"/>
                    <a:pt x="371" y="103"/>
                  </a:cubicBezTo>
                  <a:cubicBezTo>
                    <a:pt x="355" y="105"/>
                    <a:pt x="356" y="108"/>
                    <a:pt x="356" y="108"/>
                  </a:cubicBezTo>
                  <a:cubicBezTo>
                    <a:pt x="311" y="102"/>
                    <a:pt x="276" y="110"/>
                    <a:pt x="276" y="110"/>
                  </a:cubicBezTo>
                  <a:cubicBezTo>
                    <a:pt x="254" y="109"/>
                    <a:pt x="251" y="116"/>
                    <a:pt x="251" y="116"/>
                  </a:cubicBezTo>
                  <a:cubicBezTo>
                    <a:pt x="202" y="115"/>
                    <a:pt x="204" y="125"/>
                    <a:pt x="204" y="125"/>
                  </a:cubicBezTo>
                  <a:cubicBezTo>
                    <a:pt x="204" y="132"/>
                    <a:pt x="229" y="130"/>
                    <a:pt x="229" y="130"/>
                  </a:cubicBezTo>
                  <a:cubicBezTo>
                    <a:pt x="230" y="138"/>
                    <a:pt x="254" y="136"/>
                    <a:pt x="254" y="136"/>
                  </a:cubicBezTo>
                  <a:cubicBezTo>
                    <a:pt x="253" y="139"/>
                    <a:pt x="266" y="141"/>
                    <a:pt x="266" y="141"/>
                  </a:cubicBezTo>
                  <a:cubicBezTo>
                    <a:pt x="307" y="141"/>
                    <a:pt x="305" y="133"/>
                    <a:pt x="305" y="133"/>
                  </a:cubicBezTo>
                  <a:cubicBezTo>
                    <a:pt x="356" y="141"/>
                    <a:pt x="414" y="113"/>
                    <a:pt x="414" y="113"/>
                  </a:cubicBezTo>
                  <a:cubicBezTo>
                    <a:pt x="449" y="114"/>
                    <a:pt x="465" y="109"/>
                    <a:pt x="465" y="109"/>
                  </a:cubicBezTo>
                  <a:cubicBezTo>
                    <a:pt x="490" y="107"/>
                    <a:pt x="495" y="100"/>
                    <a:pt x="495" y="100"/>
                  </a:cubicBezTo>
                  <a:cubicBezTo>
                    <a:pt x="523" y="101"/>
                    <a:pt x="523" y="101"/>
                    <a:pt x="523" y="101"/>
                  </a:cubicBezTo>
                  <a:cubicBezTo>
                    <a:pt x="526" y="108"/>
                    <a:pt x="526" y="108"/>
                    <a:pt x="526" y="108"/>
                  </a:cubicBezTo>
                  <a:cubicBezTo>
                    <a:pt x="538" y="111"/>
                    <a:pt x="542" y="103"/>
                    <a:pt x="542" y="103"/>
                  </a:cubicBezTo>
                  <a:cubicBezTo>
                    <a:pt x="548" y="105"/>
                    <a:pt x="554" y="96"/>
                    <a:pt x="554" y="96"/>
                  </a:cubicBezTo>
                  <a:cubicBezTo>
                    <a:pt x="559" y="106"/>
                    <a:pt x="567" y="95"/>
                    <a:pt x="567" y="95"/>
                  </a:cubicBezTo>
                  <a:cubicBezTo>
                    <a:pt x="567" y="118"/>
                    <a:pt x="611" y="103"/>
                    <a:pt x="611" y="103"/>
                  </a:cubicBezTo>
                  <a:cubicBezTo>
                    <a:pt x="666" y="109"/>
                    <a:pt x="665" y="73"/>
                    <a:pt x="665" y="73"/>
                  </a:cubicBezTo>
                  <a:cubicBezTo>
                    <a:pt x="690" y="75"/>
                    <a:pt x="678" y="63"/>
                    <a:pt x="678" y="63"/>
                  </a:cubicBezTo>
                  <a:close/>
                  <a:moveTo>
                    <a:pt x="188" y="42"/>
                  </a:moveTo>
                  <a:cubicBezTo>
                    <a:pt x="188" y="42"/>
                    <a:pt x="187" y="48"/>
                    <a:pt x="158" y="45"/>
                  </a:cubicBezTo>
                  <a:cubicBezTo>
                    <a:pt x="158" y="45"/>
                    <a:pt x="140" y="35"/>
                    <a:pt x="177" y="33"/>
                  </a:cubicBezTo>
                  <a:cubicBezTo>
                    <a:pt x="177" y="33"/>
                    <a:pt x="212" y="37"/>
                    <a:pt x="188" y="4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7" name="Freeform 691">
              <a:extLst>
                <a:ext uri="{FF2B5EF4-FFF2-40B4-BE49-F238E27FC236}">
                  <a16:creationId xmlns:a16="http://schemas.microsoft.com/office/drawing/2014/main" id="{172CDA46-04E8-45C6-9EBA-75B22EDBF4D8}"/>
                </a:ext>
              </a:extLst>
            </p:cNvPr>
            <p:cNvSpPr>
              <a:spLocks/>
            </p:cNvSpPr>
            <p:nvPr/>
          </p:nvSpPr>
          <p:spPr bwMode="auto">
            <a:xfrm>
              <a:off x="2792413" y="2228850"/>
              <a:ext cx="203200" cy="53975"/>
            </a:xfrm>
            <a:custGeom>
              <a:avLst/>
              <a:gdLst>
                <a:gd name="T0" fmla="*/ 263 w 391"/>
                <a:gd name="T1" fmla="*/ 12 h 105"/>
                <a:gd name="T2" fmla="*/ 286 w 391"/>
                <a:gd name="T3" fmla="*/ 20 h 105"/>
                <a:gd name="T4" fmla="*/ 307 w 391"/>
                <a:gd name="T5" fmla="*/ 17 h 105"/>
                <a:gd name="T6" fmla="*/ 328 w 391"/>
                <a:gd name="T7" fmla="*/ 7 h 105"/>
                <a:gd name="T8" fmla="*/ 359 w 391"/>
                <a:gd name="T9" fmla="*/ 21 h 105"/>
                <a:gd name="T10" fmla="*/ 368 w 391"/>
                <a:gd name="T11" fmla="*/ 40 h 105"/>
                <a:gd name="T12" fmla="*/ 377 w 391"/>
                <a:gd name="T13" fmla="*/ 59 h 105"/>
                <a:gd name="T14" fmla="*/ 357 w 391"/>
                <a:gd name="T15" fmla="*/ 70 h 105"/>
                <a:gd name="T16" fmla="*/ 359 w 391"/>
                <a:gd name="T17" fmla="*/ 93 h 105"/>
                <a:gd name="T18" fmla="*/ 309 w 391"/>
                <a:gd name="T19" fmla="*/ 97 h 105"/>
                <a:gd name="T20" fmla="*/ 295 w 391"/>
                <a:gd name="T21" fmla="*/ 98 h 105"/>
                <a:gd name="T22" fmla="*/ 230 w 391"/>
                <a:gd name="T23" fmla="*/ 93 h 105"/>
                <a:gd name="T24" fmla="*/ 218 w 391"/>
                <a:gd name="T25" fmla="*/ 82 h 105"/>
                <a:gd name="T26" fmla="*/ 252 w 391"/>
                <a:gd name="T27" fmla="*/ 73 h 105"/>
                <a:gd name="T28" fmla="*/ 239 w 391"/>
                <a:gd name="T29" fmla="*/ 59 h 105"/>
                <a:gd name="T30" fmla="*/ 159 w 391"/>
                <a:gd name="T31" fmla="*/ 64 h 105"/>
                <a:gd name="T32" fmla="*/ 111 w 391"/>
                <a:gd name="T33" fmla="*/ 58 h 105"/>
                <a:gd name="T34" fmla="*/ 91 w 391"/>
                <a:gd name="T35" fmla="*/ 54 h 105"/>
                <a:gd name="T36" fmla="*/ 89 w 391"/>
                <a:gd name="T37" fmla="*/ 34 h 105"/>
                <a:gd name="T38" fmla="*/ 65 w 391"/>
                <a:gd name="T39" fmla="*/ 44 h 105"/>
                <a:gd name="T40" fmla="*/ 58 w 391"/>
                <a:gd name="T41" fmla="*/ 43 h 105"/>
                <a:gd name="T42" fmla="*/ 14 w 391"/>
                <a:gd name="T43" fmla="*/ 30 h 105"/>
                <a:gd name="T44" fmla="*/ 17 w 391"/>
                <a:gd name="T45" fmla="*/ 23 h 105"/>
                <a:gd name="T46" fmla="*/ 22 w 391"/>
                <a:gd name="T47" fmla="*/ 13 h 105"/>
                <a:gd name="T48" fmla="*/ 70 w 391"/>
                <a:gd name="T49" fmla="*/ 27 h 105"/>
                <a:gd name="T50" fmla="*/ 165 w 391"/>
                <a:gd name="T51" fmla="*/ 58 h 105"/>
                <a:gd name="T52" fmla="*/ 159 w 391"/>
                <a:gd name="T53" fmla="*/ 44 h 105"/>
                <a:gd name="T54" fmla="*/ 140 w 391"/>
                <a:gd name="T55" fmla="*/ 21 h 105"/>
                <a:gd name="T56" fmla="*/ 174 w 391"/>
                <a:gd name="T57" fmla="*/ 7 h 105"/>
                <a:gd name="T58" fmla="*/ 164 w 391"/>
                <a:gd name="T59" fmla="*/ 18 h 105"/>
                <a:gd name="T60" fmla="*/ 206 w 391"/>
                <a:gd name="T61" fmla="*/ 40 h 105"/>
                <a:gd name="T62" fmla="*/ 265 w 391"/>
                <a:gd name="T63" fmla="*/ 52 h 105"/>
                <a:gd name="T64" fmla="*/ 252 w 391"/>
                <a:gd name="T65" fmla="*/ 36 h 105"/>
                <a:gd name="T66" fmla="*/ 208 w 391"/>
                <a:gd name="T67" fmla="*/ 16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91" h="105">
                  <a:moveTo>
                    <a:pt x="217" y="10"/>
                  </a:moveTo>
                  <a:cubicBezTo>
                    <a:pt x="217" y="10"/>
                    <a:pt x="255" y="1"/>
                    <a:pt x="263" y="12"/>
                  </a:cubicBezTo>
                  <a:cubicBezTo>
                    <a:pt x="263" y="12"/>
                    <a:pt x="282" y="10"/>
                    <a:pt x="281" y="23"/>
                  </a:cubicBezTo>
                  <a:cubicBezTo>
                    <a:pt x="281" y="23"/>
                    <a:pt x="284" y="26"/>
                    <a:pt x="286" y="20"/>
                  </a:cubicBezTo>
                  <a:cubicBezTo>
                    <a:pt x="286" y="20"/>
                    <a:pt x="294" y="14"/>
                    <a:pt x="296" y="23"/>
                  </a:cubicBezTo>
                  <a:cubicBezTo>
                    <a:pt x="296" y="23"/>
                    <a:pt x="300" y="17"/>
                    <a:pt x="307" y="17"/>
                  </a:cubicBezTo>
                  <a:cubicBezTo>
                    <a:pt x="307" y="17"/>
                    <a:pt x="306" y="3"/>
                    <a:pt x="316" y="3"/>
                  </a:cubicBezTo>
                  <a:cubicBezTo>
                    <a:pt x="316" y="3"/>
                    <a:pt x="323" y="0"/>
                    <a:pt x="328" y="7"/>
                  </a:cubicBezTo>
                  <a:cubicBezTo>
                    <a:pt x="328" y="7"/>
                    <a:pt x="337" y="7"/>
                    <a:pt x="341" y="12"/>
                  </a:cubicBezTo>
                  <a:cubicBezTo>
                    <a:pt x="341" y="12"/>
                    <a:pt x="370" y="10"/>
                    <a:pt x="359" y="21"/>
                  </a:cubicBezTo>
                  <a:cubicBezTo>
                    <a:pt x="361" y="28"/>
                    <a:pt x="361" y="28"/>
                    <a:pt x="361" y="28"/>
                  </a:cubicBezTo>
                  <a:cubicBezTo>
                    <a:pt x="361" y="28"/>
                    <a:pt x="375" y="28"/>
                    <a:pt x="368" y="40"/>
                  </a:cubicBezTo>
                  <a:cubicBezTo>
                    <a:pt x="368" y="40"/>
                    <a:pt x="373" y="56"/>
                    <a:pt x="347" y="54"/>
                  </a:cubicBezTo>
                  <a:cubicBezTo>
                    <a:pt x="347" y="54"/>
                    <a:pt x="337" y="59"/>
                    <a:pt x="377" y="59"/>
                  </a:cubicBezTo>
                  <a:cubicBezTo>
                    <a:pt x="377" y="59"/>
                    <a:pt x="391" y="66"/>
                    <a:pt x="373" y="69"/>
                  </a:cubicBezTo>
                  <a:cubicBezTo>
                    <a:pt x="357" y="70"/>
                    <a:pt x="357" y="70"/>
                    <a:pt x="357" y="70"/>
                  </a:cubicBezTo>
                  <a:cubicBezTo>
                    <a:pt x="357" y="70"/>
                    <a:pt x="356" y="82"/>
                    <a:pt x="338" y="80"/>
                  </a:cubicBezTo>
                  <a:cubicBezTo>
                    <a:pt x="338" y="80"/>
                    <a:pt x="372" y="83"/>
                    <a:pt x="359" y="93"/>
                  </a:cubicBezTo>
                  <a:cubicBezTo>
                    <a:pt x="359" y="93"/>
                    <a:pt x="350" y="91"/>
                    <a:pt x="348" y="96"/>
                  </a:cubicBezTo>
                  <a:cubicBezTo>
                    <a:pt x="346" y="100"/>
                    <a:pt x="309" y="97"/>
                    <a:pt x="309" y="97"/>
                  </a:cubicBezTo>
                  <a:cubicBezTo>
                    <a:pt x="309" y="97"/>
                    <a:pt x="305" y="105"/>
                    <a:pt x="299" y="98"/>
                  </a:cubicBezTo>
                  <a:cubicBezTo>
                    <a:pt x="295" y="98"/>
                    <a:pt x="295" y="98"/>
                    <a:pt x="295" y="98"/>
                  </a:cubicBezTo>
                  <a:cubicBezTo>
                    <a:pt x="295" y="98"/>
                    <a:pt x="290" y="104"/>
                    <a:pt x="244" y="103"/>
                  </a:cubicBezTo>
                  <a:cubicBezTo>
                    <a:pt x="244" y="103"/>
                    <a:pt x="232" y="102"/>
                    <a:pt x="230" y="93"/>
                  </a:cubicBezTo>
                  <a:cubicBezTo>
                    <a:pt x="230" y="93"/>
                    <a:pt x="225" y="88"/>
                    <a:pt x="244" y="88"/>
                  </a:cubicBezTo>
                  <a:cubicBezTo>
                    <a:pt x="244" y="88"/>
                    <a:pt x="259" y="84"/>
                    <a:pt x="218" y="82"/>
                  </a:cubicBezTo>
                  <a:cubicBezTo>
                    <a:pt x="218" y="82"/>
                    <a:pt x="211" y="74"/>
                    <a:pt x="228" y="74"/>
                  </a:cubicBezTo>
                  <a:cubicBezTo>
                    <a:pt x="252" y="73"/>
                    <a:pt x="252" y="73"/>
                    <a:pt x="252" y="73"/>
                  </a:cubicBezTo>
                  <a:cubicBezTo>
                    <a:pt x="252" y="73"/>
                    <a:pt x="259" y="64"/>
                    <a:pt x="277" y="63"/>
                  </a:cubicBezTo>
                  <a:cubicBezTo>
                    <a:pt x="277" y="63"/>
                    <a:pt x="284" y="57"/>
                    <a:pt x="239" y="59"/>
                  </a:cubicBezTo>
                  <a:cubicBezTo>
                    <a:pt x="239" y="59"/>
                    <a:pt x="244" y="65"/>
                    <a:pt x="168" y="64"/>
                  </a:cubicBezTo>
                  <a:cubicBezTo>
                    <a:pt x="168" y="64"/>
                    <a:pt x="167" y="74"/>
                    <a:pt x="159" y="64"/>
                  </a:cubicBezTo>
                  <a:cubicBezTo>
                    <a:pt x="159" y="64"/>
                    <a:pt x="155" y="70"/>
                    <a:pt x="103" y="68"/>
                  </a:cubicBezTo>
                  <a:cubicBezTo>
                    <a:pt x="103" y="68"/>
                    <a:pt x="92" y="64"/>
                    <a:pt x="111" y="58"/>
                  </a:cubicBezTo>
                  <a:cubicBezTo>
                    <a:pt x="133" y="59"/>
                    <a:pt x="133" y="59"/>
                    <a:pt x="133" y="59"/>
                  </a:cubicBezTo>
                  <a:cubicBezTo>
                    <a:pt x="133" y="59"/>
                    <a:pt x="145" y="52"/>
                    <a:pt x="91" y="54"/>
                  </a:cubicBezTo>
                  <a:cubicBezTo>
                    <a:pt x="91" y="54"/>
                    <a:pt x="78" y="49"/>
                    <a:pt x="96" y="47"/>
                  </a:cubicBezTo>
                  <a:cubicBezTo>
                    <a:pt x="96" y="47"/>
                    <a:pt x="99" y="33"/>
                    <a:pt x="89" y="34"/>
                  </a:cubicBezTo>
                  <a:cubicBezTo>
                    <a:pt x="89" y="34"/>
                    <a:pt x="89" y="45"/>
                    <a:pt x="77" y="43"/>
                  </a:cubicBezTo>
                  <a:cubicBezTo>
                    <a:pt x="65" y="44"/>
                    <a:pt x="65" y="44"/>
                    <a:pt x="65" y="44"/>
                  </a:cubicBezTo>
                  <a:cubicBezTo>
                    <a:pt x="65" y="44"/>
                    <a:pt x="70" y="50"/>
                    <a:pt x="39" y="48"/>
                  </a:cubicBezTo>
                  <a:cubicBezTo>
                    <a:pt x="39" y="48"/>
                    <a:pt x="31" y="44"/>
                    <a:pt x="58" y="43"/>
                  </a:cubicBezTo>
                  <a:cubicBezTo>
                    <a:pt x="58" y="43"/>
                    <a:pt x="81" y="39"/>
                    <a:pt x="17" y="39"/>
                  </a:cubicBezTo>
                  <a:cubicBezTo>
                    <a:pt x="17" y="39"/>
                    <a:pt x="5" y="38"/>
                    <a:pt x="14" y="30"/>
                  </a:cubicBezTo>
                  <a:cubicBezTo>
                    <a:pt x="40" y="31"/>
                    <a:pt x="40" y="31"/>
                    <a:pt x="40" y="31"/>
                  </a:cubicBezTo>
                  <a:cubicBezTo>
                    <a:pt x="40" y="31"/>
                    <a:pt x="54" y="24"/>
                    <a:pt x="17" y="23"/>
                  </a:cubicBezTo>
                  <a:cubicBezTo>
                    <a:pt x="17" y="23"/>
                    <a:pt x="0" y="15"/>
                    <a:pt x="2" y="8"/>
                  </a:cubicBezTo>
                  <a:cubicBezTo>
                    <a:pt x="2" y="8"/>
                    <a:pt x="23" y="2"/>
                    <a:pt x="22" y="13"/>
                  </a:cubicBezTo>
                  <a:cubicBezTo>
                    <a:pt x="22" y="13"/>
                    <a:pt x="53" y="7"/>
                    <a:pt x="53" y="18"/>
                  </a:cubicBezTo>
                  <a:cubicBezTo>
                    <a:pt x="53" y="18"/>
                    <a:pt x="69" y="13"/>
                    <a:pt x="70" y="27"/>
                  </a:cubicBezTo>
                  <a:cubicBezTo>
                    <a:pt x="70" y="27"/>
                    <a:pt x="97" y="14"/>
                    <a:pt x="108" y="44"/>
                  </a:cubicBezTo>
                  <a:cubicBezTo>
                    <a:pt x="108" y="44"/>
                    <a:pt x="149" y="45"/>
                    <a:pt x="165" y="58"/>
                  </a:cubicBezTo>
                  <a:cubicBezTo>
                    <a:pt x="186" y="59"/>
                    <a:pt x="186" y="59"/>
                    <a:pt x="186" y="59"/>
                  </a:cubicBezTo>
                  <a:cubicBezTo>
                    <a:pt x="186" y="59"/>
                    <a:pt x="193" y="55"/>
                    <a:pt x="159" y="44"/>
                  </a:cubicBezTo>
                  <a:cubicBezTo>
                    <a:pt x="159" y="44"/>
                    <a:pt x="152" y="46"/>
                    <a:pt x="150" y="32"/>
                  </a:cubicBezTo>
                  <a:cubicBezTo>
                    <a:pt x="150" y="32"/>
                    <a:pt x="127" y="28"/>
                    <a:pt x="140" y="21"/>
                  </a:cubicBezTo>
                  <a:cubicBezTo>
                    <a:pt x="140" y="21"/>
                    <a:pt x="147" y="13"/>
                    <a:pt x="159" y="13"/>
                  </a:cubicBezTo>
                  <a:cubicBezTo>
                    <a:pt x="159" y="13"/>
                    <a:pt x="163" y="5"/>
                    <a:pt x="174" y="7"/>
                  </a:cubicBezTo>
                  <a:cubicBezTo>
                    <a:pt x="174" y="7"/>
                    <a:pt x="186" y="13"/>
                    <a:pt x="165" y="15"/>
                  </a:cubicBezTo>
                  <a:cubicBezTo>
                    <a:pt x="164" y="18"/>
                    <a:pt x="164" y="18"/>
                    <a:pt x="164" y="18"/>
                  </a:cubicBezTo>
                  <a:cubicBezTo>
                    <a:pt x="164" y="18"/>
                    <a:pt x="181" y="20"/>
                    <a:pt x="181" y="29"/>
                  </a:cubicBezTo>
                  <a:cubicBezTo>
                    <a:pt x="181" y="29"/>
                    <a:pt x="203" y="29"/>
                    <a:pt x="206" y="40"/>
                  </a:cubicBezTo>
                  <a:cubicBezTo>
                    <a:pt x="206" y="40"/>
                    <a:pt x="228" y="35"/>
                    <a:pt x="230" y="47"/>
                  </a:cubicBezTo>
                  <a:cubicBezTo>
                    <a:pt x="230" y="47"/>
                    <a:pt x="241" y="55"/>
                    <a:pt x="265" y="52"/>
                  </a:cubicBezTo>
                  <a:cubicBezTo>
                    <a:pt x="265" y="52"/>
                    <a:pt x="269" y="43"/>
                    <a:pt x="255" y="44"/>
                  </a:cubicBezTo>
                  <a:cubicBezTo>
                    <a:pt x="255" y="44"/>
                    <a:pt x="240" y="40"/>
                    <a:pt x="252" y="36"/>
                  </a:cubicBezTo>
                  <a:cubicBezTo>
                    <a:pt x="252" y="36"/>
                    <a:pt x="255" y="26"/>
                    <a:pt x="229" y="26"/>
                  </a:cubicBezTo>
                  <a:cubicBezTo>
                    <a:pt x="229" y="26"/>
                    <a:pt x="209" y="23"/>
                    <a:pt x="208" y="16"/>
                  </a:cubicBezTo>
                  <a:cubicBezTo>
                    <a:pt x="208" y="16"/>
                    <a:pt x="203" y="13"/>
                    <a:pt x="217"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 name="Freeform 692">
              <a:extLst>
                <a:ext uri="{FF2B5EF4-FFF2-40B4-BE49-F238E27FC236}">
                  <a16:creationId xmlns:a16="http://schemas.microsoft.com/office/drawing/2014/main" id="{95D2604A-7623-4AF7-968D-047EB09F7B8C}"/>
                </a:ext>
              </a:extLst>
            </p:cNvPr>
            <p:cNvSpPr>
              <a:spLocks/>
            </p:cNvSpPr>
            <p:nvPr/>
          </p:nvSpPr>
          <p:spPr bwMode="auto">
            <a:xfrm>
              <a:off x="2889250" y="2228850"/>
              <a:ext cx="12700" cy="9525"/>
            </a:xfrm>
            <a:custGeom>
              <a:avLst/>
              <a:gdLst>
                <a:gd name="T0" fmla="*/ 5 w 24"/>
                <a:gd name="T1" fmla="*/ 8 h 19"/>
                <a:gd name="T2" fmla="*/ 14 w 24"/>
                <a:gd name="T3" fmla="*/ 0 h 19"/>
                <a:gd name="T4" fmla="*/ 18 w 24"/>
                <a:gd name="T5" fmla="*/ 10 h 19"/>
                <a:gd name="T6" fmla="*/ 17 w 24"/>
                <a:gd name="T7" fmla="*/ 19 h 19"/>
                <a:gd name="T8" fmla="*/ 11 w 24"/>
                <a:gd name="T9" fmla="*/ 12 h 19"/>
                <a:gd name="T10" fmla="*/ 5 w 24"/>
                <a:gd name="T11" fmla="*/ 8 h 19"/>
              </a:gdLst>
              <a:ahLst/>
              <a:cxnLst>
                <a:cxn ang="0">
                  <a:pos x="T0" y="T1"/>
                </a:cxn>
                <a:cxn ang="0">
                  <a:pos x="T2" y="T3"/>
                </a:cxn>
                <a:cxn ang="0">
                  <a:pos x="T4" y="T5"/>
                </a:cxn>
                <a:cxn ang="0">
                  <a:pos x="T6" y="T7"/>
                </a:cxn>
                <a:cxn ang="0">
                  <a:pos x="T8" y="T9"/>
                </a:cxn>
                <a:cxn ang="0">
                  <a:pos x="T10" y="T11"/>
                </a:cxn>
              </a:cxnLst>
              <a:rect l="0" t="0" r="r" b="b"/>
              <a:pathLst>
                <a:path w="24" h="19">
                  <a:moveTo>
                    <a:pt x="5" y="8"/>
                  </a:moveTo>
                  <a:cubicBezTo>
                    <a:pt x="5" y="8"/>
                    <a:pt x="0" y="1"/>
                    <a:pt x="14" y="0"/>
                  </a:cubicBezTo>
                  <a:cubicBezTo>
                    <a:pt x="14" y="0"/>
                    <a:pt x="24" y="1"/>
                    <a:pt x="18" y="10"/>
                  </a:cubicBezTo>
                  <a:cubicBezTo>
                    <a:pt x="17" y="19"/>
                    <a:pt x="17" y="19"/>
                    <a:pt x="17" y="19"/>
                  </a:cubicBezTo>
                  <a:cubicBezTo>
                    <a:pt x="17" y="19"/>
                    <a:pt x="11" y="19"/>
                    <a:pt x="11" y="12"/>
                  </a:cubicBezTo>
                  <a:cubicBezTo>
                    <a:pt x="11" y="12"/>
                    <a:pt x="10" y="7"/>
                    <a:pt x="5"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9" name="Freeform 693">
              <a:extLst>
                <a:ext uri="{FF2B5EF4-FFF2-40B4-BE49-F238E27FC236}">
                  <a16:creationId xmlns:a16="http://schemas.microsoft.com/office/drawing/2014/main" id="{457800F8-0D74-415F-9A9D-7463F1A09841}"/>
                </a:ext>
              </a:extLst>
            </p:cNvPr>
            <p:cNvSpPr>
              <a:spLocks/>
            </p:cNvSpPr>
            <p:nvPr/>
          </p:nvSpPr>
          <p:spPr bwMode="auto">
            <a:xfrm>
              <a:off x="2824163" y="2255838"/>
              <a:ext cx="15875" cy="4762"/>
            </a:xfrm>
            <a:custGeom>
              <a:avLst/>
              <a:gdLst>
                <a:gd name="T0" fmla="*/ 6 w 28"/>
                <a:gd name="T1" fmla="*/ 5 h 8"/>
                <a:gd name="T2" fmla="*/ 16 w 28"/>
                <a:gd name="T3" fmla="*/ 1 h 8"/>
                <a:gd name="T4" fmla="*/ 10 w 28"/>
                <a:gd name="T5" fmla="*/ 8 h 8"/>
                <a:gd name="T6" fmla="*/ 6 w 28"/>
                <a:gd name="T7" fmla="*/ 5 h 8"/>
              </a:gdLst>
              <a:ahLst/>
              <a:cxnLst>
                <a:cxn ang="0">
                  <a:pos x="T0" y="T1"/>
                </a:cxn>
                <a:cxn ang="0">
                  <a:pos x="T2" y="T3"/>
                </a:cxn>
                <a:cxn ang="0">
                  <a:pos x="T4" y="T5"/>
                </a:cxn>
                <a:cxn ang="0">
                  <a:pos x="T6" y="T7"/>
                </a:cxn>
              </a:cxnLst>
              <a:rect l="0" t="0" r="r" b="b"/>
              <a:pathLst>
                <a:path w="28" h="8">
                  <a:moveTo>
                    <a:pt x="6" y="5"/>
                  </a:moveTo>
                  <a:cubicBezTo>
                    <a:pt x="6" y="5"/>
                    <a:pt x="0" y="0"/>
                    <a:pt x="16" y="1"/>
                  </a:cubicBezTo>
                  <a:cubicBezTo>
                    <a:pt x="16" y="1"/>
                    <a:pt x="28" y="7"/>
                    <a:pt x="10" y="8"/>
                  </a:cubicBezTo>
                  <a:cubicBezTo>
                    <a:pt x="10" y="8"/>
                    <a:pt x="8" y="7"/>
                    <a:pt x="6"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0" name="Freeform 694">
              <a:extLst>
                <a:ext uri="{FF2B5EF4-FFF2-40B4-BE49-F238E27FC236}">
                  <a16:creationId xmlns:a16="http://schemas.microsoft.com/office/drawing/2014/main" id="{3BF627B8-2AD0-4623-A1E6-387BCA592915}"/>
                </a:ext>
              </a:extLst>
            </p:cNvPr>
            <p:cNvSpPr>
              <a:spLocks/>
            </p:cNvSpPr>
            <p:nvPr/>
          </p:nvSpPr>
          <p:spPr bwMode="auto">
            <a:xfrm>
              <a:off x="3078163" y="2092325"/>
              <a:ext cx="23813" cy="9525"/>
            </a:xfrm>
            <a:custGeom>
              <a:avLst/>
              <a:gdLst>
                <a:gd name="T0" fmla="*/ 9 w 47"/>
                <a:gd name="T1" fmla="*/ 12 h 19"/>
                <a:gd name="T2" fmla="*/ 22 w 47"/>
                <a:gd name="T3" fmla="*/ 0 h 19"/>
                <a:gd name="T4" fmla="*/ 37 w 47"/>
                <a:gd name="T5" fmla="*/ 10 h 19"/>
                <a:gd name="T6" fmla="*/ 9 w 47"/>
                <a:gd name="T7" fmla="*/ 12 h 19"/>
              </a:gdLst>
              <a:ahLst/>
              <a:cxnLst>
                <a:cxn ang="0">
                  <a:pos x="T0" y="T1"/>
                </a:cxn>
                <a:cxn ang="0">
                  <a:pos x="T2" y="T3"/>
                </a:cxn>
                <a:cxn ang="0">
                  <a:pos x="T4" y="T5"/>
                </a:cxn>
                <a:cxn ang="0">
                  <a:pos x="T6" y="T7"/>
                </a:cxn>
              </a:cxnLst>
              <a:rect l="0" t="0" r="r" b="b"/>
              <a:pathLst>
                <a:path w="47" h="19">
                  <a:moveTo>
                    <a:pt x="9" y="12"/>
                  </a:moveTo>
                  <a:cubicBezTo>
                    <a:pt x="9" y="12"/>
                    <a:pt x="0" y="2"/>
                    <a:pt x="22" y="0"/>
                  </a:cubicBezTo>
                  <a:cubicBezTo>
                    <a:pt x="22" y="0"/>
                    <a:pt x="47" y="1"/>
                    <a:pt x="37" y="10"/>
                  </a:cubicBezTo>
                  <a:cubicBezTo>
                    <a:pt x="37" y="10"/>
                    <a:pt x="27" y="19"/>
                    <a:pt x="9"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1" name="Freeform 695">
              <a:extLst>
                <a:ext uri="{FF2B5EF4-FFF2-40B4-BE49-F238E27FC236}">
                  <a16:creationId xmlns:a16="http://schemas.microsoft.com/office/drawing/2014/main" id="{3FEE4134-8B4E-4C5B-BE43-7E4706673D53}"/>
                </a:ext>
              </a:extLst>
            </p:cNvPr>
            <p:cNvSpPr>
              <a:spLocks/>
            </p:cNvSpPr>
            <p:nvPr/>
          </p:nvSpPr>
          <p:spPr bwMode="auto">
            <a:xfrm>
              <a:off x="3103563" y="2092325"/>
              <a:ext cx="14288" cy="4762"/>
            </a:xfrm>
            <a:custGeom>
              <a:avLst/>
              <a:gdLst>
                <a:gd name="T0" fmla="*/ 6 w 28"/>
                <a:gd name="T1" fmla="*/ 6 h 10"/>
                <a:gd name="T2" fmla="*/ 15 w 28"/>
                <a:gd name="T3" fmla="*/ 0 h 10"/>
                <a:gd name="T4" fmla="*/ 18 w 28"/>
                <a:gd name="T5" fmla="*/ 8 h 10"/>
                <a:gd name="T6" fmla="*/ 6 w 28"/>
                <a:gd name="T7" fmla="*/ 6 h 10"/>
              </a:gdLst>
              <a:ahLst/>
              <a:cxnLst>
                <a:cxn ang="0">
                  <a:pos x="T0" y="T1"/>
                </a:cxn>
                <a:cxn ang="0">
                  <a:pos x="T2" y="T3"/>
                </a:cxn>
                <a:cxn ang="0">
                  <a:pos x="T4" y="T5"/>
                </a:cxn>
                <a:cxn ang="0">
                  <a:pos x="T6" y="T7"/>
                </a:cxn>
              </a:cxnLst>
              <a:rect l="0" t="0" r="r" b="b"/>
              <a:pathLst>
                <a:path w="28" h="10">
                  <a:moveTo>
                    <a:pt x="6" y="6"/>
                  </a:moveTo>
                  <a:cubicBezTo>
                    <a:pt x="6" y="6"/>
                    <a:pt x="3" y="0"/>
                    <a:pt x="15" y="0"/>
                  </a:cubicBezTo>
                  <a:cubicBezTo>
                    <a:pt x="15" y="0"/>
                    <a:pt x="28" y="3"/>
                    <a:pt x="18" y="8"/>
                  </a:cubicBezTo>
                  <a:cubicBezTo>
                    <a:pt x="18" y="8"/>
                    <a:pt x="0" y="10"/>
                    <a:pt x="6"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2" name="Freeform 696">
              <a:extLst>
                <a:ext uri="{FF2B5EF4-FFF2-40B4-BE49-F238E27FC236}">
                  <a16:creationId xmlns:a16="http://schemas.microsoft.com/office/drawing/2014/main" id="{70322341-CA68-4E24-8864-53D52F31C33F}"/>
                </a:ext>
              </a:extLst>
            </p:cNvPr>
            <p:cNvSpPr>
              <a:spLocks/>
            </p:cNvSpPr>
            <p:nvPr/>
          </p:nvSpPr>
          <p:spPr bwMode="auto">
            <a:xfrm>
              <a:off x="3594100" y="2154238"/>
              <a:ext cx="46038" cy="9525"/>
            </a:xfrm>
            <a:custGeom>
              <a:avLst/>
              <a:gdLst>
                <a:gd name="T0" fmla="*/ 14 w 88"/>
                <a:gd name="T1" fmla="*/ 8 h 18"/>
                <a:gd name="T2" fmla="*/ 15 w 88"/>
                <a:gd name="T3" fmla="*/ 3 h 18"/>
                <a:gd name="T4" fmla="*/ 66 w 88"/>
                <a:gd name="T5" fmla="*/ 6 h 18"/>
                <a:gd name="T6" fmla="*/ 81 w 88"/>
                <a:gd name="T7" fmla="*/ 13 h 18"/>
                <a:gd name="T8" fmla="*/ 19 w 88"/>
                <a:gd name="T9" fmla="*/ 15 h 18"/>
                <a:gd name="T10" fmla="*/ 14 w 88"/>
                <a:gd name="T11" fmla="*/ 8 h 18"/>
              </a:gdLst>
              <a:ahLst/>
              <a:cxnLst>
                <a:cxn ang="0">
                  <a:pos x="T0" y="T1"/>
                </a:cxn>
                <a:cxn ang="0">
                  <a:pos x="T2" y="T3"/>
                </a:cxn>
                <a:cxn ang="0">
                  <a:pos x="T4" y="T5"/>
                </a:cxn>
                <a:cxn ang="0">
                  <a:pos x="T6" y="T7"/>
                </a:cxn>
                <a:cxn ang="0">
                  <a:pos x="T8" y="T9"/>
                </a:cxn>
                <a:cxn ang="0">
                  <a:pos x="T10" y="T11"/>
                </a:cxn>
              </a:cxnLst>
              <a:rect l="0" t="0" r="r" b="b"/>
              <a:pathLst>
                <a:path w="88" h="18">
                  <a:moveTo>
                    <a:pt x="14" y="8"/>
                  </a:moveTo>
                  <a:cubicBezTo>
                    <a:pt x="14" y="8"/>
                    <a:pt x="0" y="5"/>
                    <a:pt x="15" y="3"/>
                  </a:cubicBezTo>
                  <a:cubicBezTo>
                    <a:pt x="15" y="3"/>
                    <a:pt x="70" y="0"/>
                    <a:pt x="66" y="6"/>
                  </a:cubicBezTo>
                  <a:cubicBezTo>
                    <a:pt x="66" y="6"/>
                    <a:pt x="88" y="5"/>
                    <a:pt x="81" y="13"/>
                  </a:cubicBezTo>
                  <a:cubicBezTo>
                    <a:pt x="81" y="13"/>
                    <a:pt x="62" y="18"/>
                    <a:pt x="19" y="15"/>
                  </a:cubicBezTo>
                  <a:cubicBezTo>
                    <a:pt x="19" y="15"/>
                    <a:pt x="12" y="12"/>
                    <a:pt x="14"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3" name="Freeform 697">
              <a:extLst>
                <a:ext uri="{FF2B5EF4-FFF2-40B4-BE49-F238E27FC236}">
                  <a16:creationId xmlns:a16="http://schemas.microsoft.com/office/drawing/2014/main" id="{D3E5DE3F-45DB-4CD6-B2C5-10B89A65FABD}"/>
                </a:ext>
              </a:extLst>
            </p:cNvPr>
            <p:cNvSpPr>
              <a:spLocks/>
            </p:cNvSpPr>
            <p:nvPr/>
          </p:nvSpPr>
          <p:spPr bwMode="auto">
            <a:xfrm>
              <a:off x="9396413" y="4498975"/>
              <a:ext cx="41275" cy="14287"/>
            </a:xfrm>
            <a:custGeom>
              <a:avLst/>
              <a:gdLst>
                <a:gd name="T0" fmla="*/ 20 w 79"/>
                <a:gd name="T1" fmla="*/ 6 h 27"/>
                <a:gd name="T2" fmla="*/ 32 w 79"/>
                <a:gd name="T3" fmla="*/ 0 h 27"/>
                <a:gd name="T4" fmla="*/ 36 w 79"/>
                <a:gd name="T5" fmla="*/ 6 h 27"/>
                <a:gd name="T6" fmla="*/ 43 w 79"/>
                <a:gd name="T7" fmla="*/ 18 h 27"/>
                <a:gd name="T8" fmla="*/ 43 w 79"/>
                <a:gd name="T9" fmla="*/ 8 h 27"/>
                <a:gd name="T10" fmla="*/ 47 w 79"/>
                <a:gd name="T11" fmla="*/ 0 h 27"/>
                <a:gd name="T12" fmla="*/ 65 w 79"/>
                <a:gd name="T13" fmla="*/ 5 h 27"/>
                <a:gd name="T14" fmla="*/ 68 w 79"/>
                <a:gd name="T15" fmla="*/ 22 h 27"/>
                <a:gd name="T16" fmla="*/ 63 w 79"/>
                <a:gd name="T17" fmla="*/ 18 h 27"/>
                <a:gd name="T18" fmla="*/ 58 w 79"/>
                <a:gd name="T19" fmla="*/ 21 h 27"/>
                <a:gd name="T20" fmla="*/ 49 w 79"/>
                <a:gd name="T21" fmla="*/ 20 h 27"/>
                <a:gd name="T22" fmla="*/ 41 w 79"/>
                <a:gd name="T23" fmla="*/ 26 h 27"/>
                <a:gd name="T24" fmla="*/ 36 w 79"/>
                <a:gd name="T25" fmla="*/ 18 h 27"/>
                <a:gd name="T26" fmla="*/ 20 w 79"/>
                <a:gd name="T27" fmla="*/ 6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9" h="27">
                  <a:moveTo>
                    <a:pt x="20" y="6"/>
                  </a:moveTo>
                  <a:cubicBezTo>
                    <a:pt x="20" y="6"/>
                    <a:pt x="24" y="0"/>
                    <a:pt x="32" y="0"/>
                  </a:cubicBezTo>
                  <a:cubicBezTo>
                    <a:pt x="32" y="0"/>
                    <a:pt x="38" y="4"/>
                    <a:pt x="36" y="6"/>
                  </a:cubicBezTo>
                  <a:cubicBezTo>
                    <a:pt x="36" y="6"/>
                    <a:pt x="36" y="16"/>
                    <a:pt x="43" y="18"/>
                  </a:cubicBezTo>
                  <a:cubicBezTo>
                    <a:pt x="43" y="18"/>
                    <a:pt x="54" y="12"/>
                    <a:pt x="43" y="8"/>
                  </a:cubicBezTo>
                  <a:cubicBezTo>
                    <a:pt x="43" y="8"/>
                    <a:pt x="38" y="0"/>
                    <a:pt x="47" y="0"/>
                  </a:cubicBezTo>
                  <a:cubicBezTo>
                    <a:pt x="47" y="0"/>
                    <a:pt x="64" y="1"/>
                    <a:pt x="65" y="5"/>
                  </a:cubicBezTo>
                  <a:cubicBezTo>
                    <a:pt x="65" y="5"/>
                    <a:pt x="79" y="14"/>
                    <a:pt x="68" y="22"/>
                  </a:cubicBezTo>
                  <a:cubicBezTo>
                    <a:pt x="68" y="22"/>
                    <a:pt x="63" y="25"/>
                    <a:pt x="63" y="18"/>
                  </a:cubicBezTo>
                  <a:cubicBezTo>
                    <a:pt x="63" y="18"/>
                    <a:pt x="59" y="14"/>
                    <a:pt x="58" y="21"/>
                  </a:cubicBezTo>
                  <a:cubicBezTo>
                    <a:pt x="58" y="21"/>
                    <a:pt x="54" y="23"/>
                    <a:pt x="49" y="20"/>
                  </a:cubicBezTo>
                  <a:cubicBezTo>
                    <a:pt x="49" y="20"/>
                    <a:pt x="49" y="27"/>
                    <a:pt x="41" y="26"/>
                  </a:cubicBezTo>
                  <a:cubicBezTo>
                    <a:pt x="41" y="26"/>
                    <a:pt x="36" y="24"/>
                    <a:pt x="36" y="18"/>
                  </a:cubicBezTo>
                  <a:cubicBezTo>
                    <a:pt x="36" y="18"/>
                    <a:pt x="0" y="19"/>
                    <a:pt x="20"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4" name="Freeform 698">
              <a:extLst>
                <a:ext uri="{FF2B5EF4-FFF2-40B4-BE49-F238E27FC236}">
                  <a16:creationId xmlns:a16="http://schemas.microsoft.com/office/drawing/2014/main" id="{35F17342-4DD8-4D24-B9D7-FEF1DA01BC52}"/>
                </a:ext>
              </a:extLst>
            </p:cNvPr>
            <p:cNvSpPr>
              <a:spLocks/>
            </p:cNvSpPr>
            <p:nvPr/>
          </p:nvSpPr>
          <p:spPr bwMode="auto">
            <a:xfrm>
              <a:off x="9145588" y="3343275"/>
              <a:ext cx="19050" cy="9525"/>
            </a:xfrm>
            <a:custGeom>
              <a:avLst/>
              <a:gdLst>
                <a:gd name="T0" fmla="*/ 11 w 38"/>
                <a:gd name="T1" fmla="*/ 6 h 21"/>
                <a:gd name="T2" fmla="*/ 26 w 38"/>
                <a:gd name="T3" fmla="*/ 1 h 21"/>
                <a:gd name="T4" fmla="*/ 31 w 38"/>
                <a:gd name="T5" fmla="*/ 6 h 21"/>
                <a:gd name="T6" fmla="*/ 28 w 38"/>
                <a:gd name="T7" fmla="*/ 14 h 21"/>
                <a:gd name="T8" fmla="*/ 13 w 38"/>
                <a:gd name="T9" fmla="*/ 18 h 21"/>
                <a:gd name="T10" fmla="*/ 3 w 38"/>
                <a:gd name="T11" fmla="*/ 10 h 21"/>
                <a:gd name="T12" fmla="*/ 11 w 38"/>
                <a:gd name="T13" fmla="*/ 6 h 21"/>
              </a:gdLst>
              <a:ahLst/>
              <a:cxnLst>
                <a:cxn ang="0">
                  <a:pos x="T0" y="T1"/>
                </a:cxn>
                <a:cxn ang="0">
                  <a:pos x="T2" y="T3"/>
                </a:cxn>
                <a:cxn ang="0">
                  <a:pos x="T4" y="T5"/>
                </a:cxn>
                <a:cxn ang="0">
                  <a:pos x="T6" y="T7"/>
                </a:cxn>
                <a:cxn ang="0">
                  <a:pos x="T8" y="T9"/>
                </a:cxn>
                <a:cxn ang="0">
                  <a:pos x="T10" y="T11"/>
                </a:cxn>
                <a:cxn ang="0">
                  <a:pos x="T12" y="T13"/>
                </a:cxn>
              </a:cxnLst>
              <a:rect l="0" t="0" r="r" b="b"/>
              <a:pathLst>
                <a:path w="38" h="21">
                  <a:moveTo>
                    <a:pt x="11" y="6"/>
                  </a:moveTo>
                  <a:cubicBezTo>
                    <a:pt x="11" y="6"/>
                    <a:pt x="9" y="0"/>
                    <a:pt x="26" y="1"/>
                  </a:cubicBezTo>
                  <a:cubicBezTo>
                    <a:pt x="26" y="1"/>
                    <a:pt x="31" y="3"/>
                    <a:pt x="31" y="6"/>
                  </a:cubicBezTo>
                  <a:cubicBezTo>
                    <a:pt x="31" y="6"/>
                    <a:pt x="38" y="13"/>
                    <a:pt x="28" y="14"/>
                  </a:cubicBezTo>
                  <a:cubicBezTo>
                    <a:pt x="28" y="14"/>
                    <a:pt x="25" y="20"/>
                    <a:pt x="13" y="18"/>
                  </a:cubicBezTo>
                  <a:cubicBezTo>
                    <a:pt x="13" y="18"/>
                    <a:pt x="2" y="21"/>
                    <a:pt x="3" y="10"/>
                  </a:cubicBezTo>
                  <a:cubicBezTo>
                    <a:pt x="3" y="10"/>
                    <a:pt x="0" y="5"/>
                    <a:pt x="11"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5" name="Freeform 699">
              <a:extLst>
                <a:ext uri="{FF2B5EF4-FFF2-40B4-BE49-F238E27FC236}">
                  <a16:creationId xmlns:a16="http://schemas.microsoft.com/office/drawing/2014/main" id="{1064BD2E-4C36-4EC6-A293-5FE30DC3D9F3}"/>
                </a:ext>
              </a:extLst>
            </p:cNvPr>
            <p:cNvSpPr>
              <a:spLocks/>
            </p:cNvSpPr>
            <p:nvPr/>
          </p:nvSpPr>
          <p:spPr bwMode="auto">
            <a:xfrm>
              <a:off x="9169400" y="3605213"/>
              <a:ext cx="11113" cy="7937"/>
            </a:xfrm>
            <a:custGeom>
              <a:avLst/>
              <a:gdLst>
                <a:gd name="T0" fmla="*/ 3 w 19"/>
                <a:gd name="T1" fmla="*/ 7 h 17"/>
                <a:gd name="T2" fmla="*/ 9 w 19"/>
                <a:gd name="T3" fmla="*/ 2 h 17"/>
                <a:gd name="T4" fmla="*/ 12 w 19"/>
                <a:gd name="T5" fmla="*/ 7 h 17"/>
                <a:gd name="T6" fmla="*/ 17 w 19"/>
                <a:gd name="T7" fmla="*/ 13 h 17"/>
                <a:gd name="T8" fmla="*/ 13 w 19"/>
                <a:gd name="T9" fmla="*/ 16 h 17"/>
                <a:gd name="T10" fmla="*/ 6 w 19"/>
                <a:gd name="T11" fmla="*/ 12 h 17"/>
                <a:gd name="T12" fmla="*/ 3 w 19"/>
                <a:gd name="T13" fmla="*/ 7 h 17"/>
              </a:gdLst>
              <a:ahLst/>
              <a:cxnLst>
                <a:cxn ang="0">
                  <a:pos x="T0" y="T1"/>
                </a:cxn>
                <a:cxn ang="0">
                  <a:pos x="T2" y="T3"/>
                </a:cxn>
                <a:cxn ang="0">
                  <a:pos x="T4" y="T5"/>
                </a:cxn>
                <a:cxn ang="0">
                  <a:pos x="T6" y="T7"/>
                </a:cxn>
                <a:cxn ang="0">
                  <a:pos x="T8" y="T9"/>
                </a:cxn>
                <a:cxn ang="0">
                  <a:pos x="T10" y="T11"/>
                </a:cxn>
                <a:cxn ang="0">
                  <a:pos x="T12" y="T13"/>
                </a:cxn>
              </a:cxnLst>
              <a:rect l="0" t="0" r="r" b="b"/>
              <a:pathLst>
                <a:path w="19" h="17">
                  <a:moveTo>
                    <a:pt x="3" y="7"/>
                  </a:moveTo>
                  <a:cubicBezTo>
                    <a:pt x="3" y="7"/>
                    <a:pt x="0" y="1"/>
                    <a:pt x="9" y="2"/>
                  </a:cubicBezTo>
                  <a:cubicBezTo>
                    <a:pt x="9" y="2"/>
                    <a:pt x="13" y="0"/>
                    <a:pt x="12" y="7"/>
                  </a:cubicBezTo>
                  <a:cubicBezTo>
                    <a:pt x="12" y="7"/>
                    <a:pt x="18" y="5"/>
                    <a:pt x="17" y="13"/>
                  </a:cubicBezTo>
                  <a:cubicBezTo>
                    <a:pt x="17" y="13"/>
                    <a:pt x="19" y="17"/>
                    <a:pt x="13" y="16"/>
                  </a:cubicBezTo>
                  <a:cubicBezTo>
                    <a:pt x="13" y="16"/>
                    <a:pt x="13" y="12"/>
                    <a:pt x="6" y="12"/>
                  </a:cubicBezTo>
                  <a:cubicBezTo>
                    <a:pt x="6" y="12"/>
                    <a:pt x="2" y="13"/>
                    <a:pt x="3"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6" name="Freeform 700">
              <a:extLst>
                <a:ext uri="{FF2B5EF4-FFF2-40B4-BE49-F238E27FC236}">
                  <a16:creationId xmlns:a16="http://schemas.microsoft.com/office/drawing/2014/main" id="{F042073C-430F-41E7-979C-1FAB6D54B0AE}"/>
                </a:ext>
              </a:extLst>
            </p:cNvPr>
            <p:cNvSpPr>
              <a:spLocks/>
            </p:cNvSpPr>
            <p:nvPr/>
          </p:nvSpPr>
          <p:spPr bwMode="auto">
            <a:xfrm>
              <a:off x="8659813" y="4186238"/>
              <a:ext cx="14288" cy="15875"/>
            </a:xfrm>
            <a:custGeom>
              <a:avLst/>
              <a:gdLst>
                <a:gd name="T0" fmla="*/ 7 w 27"/>
                <a:gd name="T1" fmla="*/ 7 h 31"/>
                <a:gd name="T2" fmla="*/ 18 w 27"/>
                <a:gd name="T3" fmla="*/ 5 h 31"/>
                <a:gd name="T4" fmla="*/ 19 w 27"/>
                <a:gd name="T5" fmla="*/ 12 h 31"/>
                <a:gd name="T6" fmla="*/ 20 w 27"/>
                <a:gd name="T7" fmla="*/ 20 h 31"/>
                <a:gd name="T8" fmla="*/ 10 w 27"/>
                <a:gd name="T9" fmla="*/ 22 h 31"/>
                <a:gd name="T10" fmla="*/ 6 w 27"/>
                <a:gd name="T11" fmla="*/ 18 h 31"/>
                <a:gd name="T12" fmla="*/ 7 w 27"/>
                <a:gd name="T13" fmla="*/ 7 h 31"/>
              </a:gdLst>
              <a:ahLst/>
              <a:cxnLst>
                <a:cxn ang="0">
                  <a:pos x="T0" y="T1"/>
                </a:cxn>
                <a:cxn ang="0">
                  <a:pos x="T2" y="T3"/>
                </a:cxn>
                <a:cxn ang="0">
                  <a:pos x="T4" y="T5"/>
                </a:cxn>
                <a:cxn ang="0">
                  <a:pos x="T6" y="T7"/>
                </a:cxn>
                <a:cxn ang="0">
                  <a:pos x="T8" y="T9"/>
                </a:cxn>
                <a:cxn ang="0">
                  <a:pos x="T10" y="T11"/>
                </a:cxn>
                <a:cxn ang="0">
                  <a:pos x="T12" y="T13"/>
                </a:cxn>
              </a:cxnLst>
              <a:rect l="0" t="0" r="r" b="b"/>
              <a:pathLst>
                <a:path w="27" h="31">
                  <a:moveTo>
                    <a:pt x="7" y="7"/>
                  </a:moveTo>
                  <a:cubicBezTo>
                    <a:pt x="7" y="7"/>
                    <a:pt x="13" y="0"/>
                    <a:pt x="18" y="5"/>
                  </a:cubicBezTo>
                  <a:cubicBezTo>
                    <a:pt x="19" y="12"/>
                    <a:pt x="19" y="12"/>
                    <a:pt x="19" y="12"/>
                  </a:cubicBezTo>
                  <a:cubicBezTo>
                    <a:pt x="19" y="12"/>
                    <a:pt x="27" y="16"/>
                    <a:pt x="20" y="20"/>
                  </a:cubicBezTo>
                  <a:cubicBezTo>
                    <a:pt x="20" y="20"/>
                    <a:pt x="18" y="31"/>
                    <a:pt x="10" y="22"/>
                  </a:cubicBezTo>
                  <a:cubicBezTo>
                    <a:pt x="10" y="22"/>
                    <a:pt x="10" y="19"/>
                    <a:pt x="6" y="18"/>
                  </a:cubicBezTo>
                  <a:cubicBezTo>
                    <a:pt x="3" y="18"/>
                    <a:pt x="0" y="6"/>
                    <a:pt x="7"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7" name="Freeform 701">
              <a:extLst>
                <a:ext uri="{FF2B5EF4-FFF2-40B4-BE49-F238E27FC236}">
                  <a16:creationId xmlns:a16="http://schemas.microsoft.com/office/drawing/2014/main" id="{3015A2EF-C7E2-4BF8-BF5C-EB80EBB60141}"/>
                </a:ext>
              </a:extLst>
            </p:cNvPr>
            <p:cNvSpPr>
              <a:spLocks/>
            </p:cNvSpPr>
            <p:nvPr/>
          </p:nvSpPr>
          <p:spPr bwMode="auto">
            <a:xfrm>
              <a:off x="6389688" y="3311525"/>
              <a:ext cx="14288" cy="6350"/>
            </a:xfrm>
            <a:custGeom>
              <a:avLst/>
              <a:gdLst>
                <a:gd name="T0" fmla="*/ 9 w 28"/>
                <a:gd name="T1" fmla="*/ 5 h 13"/>
                <a:gd name="T2" fmla="*/ 15 w 28"/>
                <a:gd name="T3" fmla="*/ 0 h 13"/>
                <a:gd name="T4" fmla="*/ 16 w 28"/>
                <a:gd name="T5" fmla="*/ 4 h 13"/>
                <a:gd name="T6" fmla="*/ 19 w 28"/>
                <a:gd name="T7" fmla="*/ 10 h 13"/>
                <a:gd name="T8" fmla="*/ 9 w 28"/>
                <a:gd name="T9" fmla="*/ 5 h 13"/>
              </a:gdLst>
              <a:ahLst/>
              <a:cxnLst>
                <a:cxn ang="0">
                  <a:pos x="T0" y="T1"/>
                </a:cxn>
                <a:cxn ang="0">
                  <a:pos x="T2" y="T3"/>
                </a:cxn>
                <a:cxn ang="0">
                  <a:pos x="T4" y="T5"/>
                </a:cxn>
                <a:cxn ang="0">
                  <a:pos x="T6" y="T7"/>
                </a:cxn>
                <a:cxn ang="0">
                  <a:pos x="T8" y="T9"/>
                </a:cxn>
              </a:cxnLst>
              <a:rect l="0" t="0" r="r" b="b"/>
              <a:pathLst>
                <a:path w="28" h="13">
                  <a:moveTo>
                    <a:pt x="9" y="5"/>
                  </a:moveTo>
                  <a:cubicBezTo>
                    <a:pt x="9" y="5"/>
                    <a:pt x="0" y="0"/>
                    <a:pt x="15" y="0"/>
                  </a:cubicBezTo>
                  <a:cubicBezTo>
                    <a:pt x="15" y="0"/>
                    <a:pt x="20" y="1"/>
                    <a:pt x="16" y="4"/>
                  </a:cubicBezTo>
                  <a:cubicBezTo>
                    <a:pt x="16" y="4"/>
                    <a:pt x="28" y="5"/>
                    <a:pt x="19" y="10"/>
                  </a:cubicBezTo>
                  <a:cubicBezTo>
                    <a:pt x="19" y="10"/>
                    <a:pt x="11" y="13"/>
                    <a:pt x="9"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8" name="Freeform 702">
              <a:extLst>
                <a:ext uri="{FF2B5EF4-FFF2-40B4-BE49-F238E27FC236}">
                  <a16:creationId xmlns:a16="http://schemas.microsoft.com/office/drawing/2014/main" id="{5D5AE0A0-F03B-4CA9-9926-5B739D4C04D7}"/>
                </a:ext>
              </a:extLst>
            </p:cNvPr>
            <p:cNvSpPr>
              <a:spLocks/>
            </p:cNvSpPr>
            <p:nvPr/>
          </p:nvSpPr>
          <p:spPr bwMode="auto">
            <a:xfrm>
              <a:off x="6402388" y="3308350"/>
              <a:ext cx="12700" cy="7937"/>
            </a:xfrm>
            <a:custGeom>
              <a:avLst/>
              <a:gdLst>
                <a:gd name="T0" fmla="*/ 7 w 23"/>
                <a:gd name="T1" fmla="*/ 10 h 16"/>
                <a:gd name="T2" fmla="*/ 11 w 23"/>
                <a:gd name="T3" fmla="*/ 1 h 16"/>
                <a:gd name="T4" fmla="*/ 16 w 23"/>
                <a:gd name="T5" fmla="*/ 12 h 16"/>
                <a:gd name="T6" fmla="*/ 7 w 23"/>
                <a:gd name="T7" fmla="*/ 10 h 16"/>
              </a:gdLst>
              <a:ahLst/>
              <a:cxnLst>
                <a:cxn ang="0">
                  <a:pos x="T0" y="T1"/>
                </a:cxn>
                <a:cxn ang="0">
                  <a:pos x="T2" y="T3"/>
                </a:cxn>
                <a:cxn ang="0">
                  <a:pos x="T4" y="T5"/>
                </a:cxn>
                <a:cxn ang="0">
                  <a:pos x="T6" y="T7"/>
                </a:cxn>
              </a:cxnLst>
              <a:rect l="0" t="0" r="r" b="b"/>
              <a:pathLst>
                <a:path w="23" h="16">
                  <a:moveTo>
                    <a:pt x="7" y="10"/>
                  </a:moveTo>
                  <a:cubicBezTo>
                    <a:pt x="7" y="10"/>
                    <a:pt x="0" y="0"/>
                    <a:pt x="11" y="1"/>
                  </a:cubicBezTo>
                  <a:cubicBezTo>
                    <a:pt x="11" y="1"/>
                    <a:pt x="23" y="11"/>
                    <a:pt x="16" y="12"/>
                  </a:cubicBezTo>
                  <a:cubicBezTo>
                    <a:pt x="16" y="12"/>
                    <a:pt x="7" y="16"/>
                    <a:pt x="7"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9" name="Freeform 703">
              <a:extLst>
                <a:ext uri="{FF2B5EF4-FFF2-40B4-BE49-F238E27FC236}">
                  <a16:creationId xmlns:a16="http://schemas.microsoft.com/office/drawing/2014/main" id="{9ABE9ABA-CC4B-43FF-9B16-4B32E38C1B62}"/>
                </a:ext>
              </a:extLst>
            </p:cNvPr>
            <p:cNvSpPr>
              <a:spLocks/>
            </p:cNvSpPr>
            <p:nvPr/>
          </p:nvSpPr>
          <p:spPr bwMode="auto">
            <a:xfrm>
              <a:off x="6408738" y="3303588"/>
              <a:ext cx="12700" cy="6350"/>
            </a:xfrm>
            <a:custGeom>
              <a:avLst/>
              <a:gdLst>
                <a:gd name="T0" fmla="*/ 11 w 24"/>
                <a:gd name="T1" fmla="*/ 9 h 13"/>
                <a:gd name="T2" fmla="*/ 12 w 24"/>
                <a:gd name="T3" fmla="*/ 0 h 13"/>
                <a:gd name="T4" fmla="*/ 19 w 24"/>
                <a:gd name="T5" fmla="*/ 7 h 13"/>
                <a:gd name="T6" fmla="*/ 11 w 24"/>
                <a:gd name="T7" fmla="*/ 9 h 13"/>
              </a:gdLst>
              <a:ahLst/>
              <a:cxnLst>
                <a:cxn ang="0">
                  <a:pos x="T0" y="T1"/>
                </a:cxn>
                <a:cxn ang="0">
                  <a:pos x="T2" y="T3"/>
                </a:cxn>
                <a:cxn ang="0">
                  <a:pos x="T4" y="T5"/>
                </a:cxn>
                <a:cxn ang="0">
                  <a:pos x="T6" y="T7"/>
                </a:cxn>
              </a:cxnLst>
              <a:rect l="0" t="0" r="r" b="b"/>
              <a:pathLst>
                <a:path w="24" h="13">
                  <a:moveTo>
                    <a:pt x="11" y="9"/>
                  </a:moveTo>
                  <a:cubicBezTo>
                    <a:pt x="11" y="9"/>
                    <a:pt x="0" y="1"/>
                    <a:pt x="12" y="0"/>
                  </a:cubicBezTo>
                  <a:cubicBezTo>
                    <a:pt x="12" y="0"/>
                    <a:pt x="24" y="2"/>
                    <a:pt x="19" y="7"/>
                  </a:cubicBezTo>
                  <a:cubicBezTo>
                    <a:pt x="19" y="7"/>
                    <a:pt x="13" y="13"/>
                    <a:pt x="11"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0" name="Freeform 704">
              <a:extLst>
                <a:ext uri="{FF2B5EF4-FFF2-40B4-BE49-F238E27FC236}">
                  <a16:creationId xmlns:a16="http://schemas.microsoft.com/office/drawing/2014/main" id="{DCC8D8D8-F59A-42B6-ABB9-49C3E139DDCF}"/>
                </a:ext>
              </a:extLst>
            </p:cNvPr>
            <p:cNvSpPr>
              <a:spLocks/>
            </p:cNvSpPr>
            <p:nvPr/>
          </p:nvSpPr>
          <p:spPr bwMode="auto">
            <a:xfrm>
              <a:off x="6424613" y="3290888"/>
              <a:ext cx="11113" cy="11112"/>
            </a:xfrm>
            <a:custGeom>
              <a:avLst/>
              <a:gdLst>
                <a:gd name="T0" fmla="*/ 10 w 21"/>
                <a:gd name="T1" fmla="*/ 11 h 20"/>
                <a:gd name="T2" fmla="*/ 10 w 21"/>
                <a:gd name="T3" fmla="*/ 0 h 20"/>
                <a:gd name="T4" fmla="*/ 16 w 21"/>
                <a:gd name="T5" fmla="*/ 8 h 20"/>
                <a:gd name="T6" fmla="*/ 10 w 21"/>
                <a:gd name="T7" fmla="*/ 11 h 20"/>
              </a:gdLst>
              <a:ahLst/>
              <a:cxnLst>
                <a:cxn ang="0">
                  <a:pos x="T0" y="T1"/>
                </a:cxn>
                <a:cxn ang="0">
                  <a:pos x="T2" y="T3"/>
                </a:cxn>
                <a:cxn ang="0">
                  <a:pos x="T4" y="T5"/>
                </a:cxn>
                <a:cxn ang="0">
                  <a:pos x="T6" y="T7"/>
                </a:cxn>
              </a:cxnLst>
              <a:rect l="0" t="0" r="r" b="b"/>
              <a:pathLst>
                <a:path w="21" h="20">
                  <a:moveTo>
                    <a:pt x="10" y="11"/>
                  </a:moveTo>
                  <a:cubicBezTo>
                    <a:pt x="10" y="11"/>
                    <a:pt x="0" y="1"/>
                    <a:pt x="10" y="0"/>
                  </a:cubicBezTo>
                  <a:cubicBezTo>
                    <a:pt x="10" y="0"/>
                    <a:pt x="21" y="0"/>
                    <a:pt x="16" y="8"/>
                  </a:cubicBezTo>
                  <a:cubicBezTo>
                    <a:pt x="16" y="8"/>
                    <a:pt x="18" y="20"/>
                    <a:pt x="10"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1" name="Freeform 705">
              <a:extLst>
                <a:ext uri="{FF2B5EF4-FFF2-40B4-BE49-F238E27FC236}">
                  <a16:creationId xmlns:a16="http://schemas.microsoft.com/office/drawing/2014/main" id="{C329B63F-4872-46CA-90BF-458CE023FEB6}"/>
                </a:ext>
              </a:extLst>
            </p:cNvPr>
            <p:cNvSpPr>
              <a:spLocks/>
            </p:cNvSpPr>
            <p:nvPr/>
          </p:nvSpPr>
          <p:spPr bwMode="auto">
            <a:xfrm>
              <a:off x="6440488" y="3314700"/>
              <a:ext cx="12700" cy="6350"/>
            </a:xfrm>
            <a:custGeom>
              <a:avLst/>
              <a:gdLst>
                <a:gd name="T0" fmla="*/ 2 w 24"/>
                <a:gd name="T1" fmla="*/ 9 h 14"/>
                <a:gd name="T2" fmla="*/ 12 w 24"/>
                <a:gd name="T3" fmla="*/ 0 h 14"/>
                <a:gd name="T4" fmla="*/ 13 w 24"/>
                <a:gd name="T5" fmla="*/ 12 h 14"/>
                <a:gd name="T6" fmla="*/ 2 w 24"/>
                <a:gd name="T7" fmla="*/ 9 h 14"/>
              </a:gdLst>
              <a:ahLst/>
              <a:cxnLst>
                <a:cxn ang="0">
                  <a:pos x="T0" y="T1"/>
                </a:cxn>
                <a:cxn ang="0">
                  <a:pos x="T2" y="T3"/>
                </a:cxn>
                <a:cxn ang="0">
                  <a:pos x="T4" y="T5"/>
                </a:cxn>
                <a:cxn ang="0">
                  <a:pos x="T6" y="T7"/>
                </a:cxn>
              </a:cxnLst>
              <a:rect l="0" t="0" r="r" b="b"/>
              <a:pathLst>
                <a:path w="24" h="14">
                  <a:moveTo>
                    <a:pt x="2" y="9"/>
                  </a:moveTo>
                  <a:cubicBezTo>
                    <a:pt x="2" y="9"/>
                    <a:pt x="0" y="0"/>
                    <a:pt x="12" y="0"/>
                  </a:cubicBezTo>
                  <a:cubicBezTo>
                    <a:pt x="12" y="0"/>
                    <a:pt x="24" y="6"/>
                    <a:pt x="13" y="12"/>
                  </a:cubicBezTo>
                  <a:cubicBezTo>
                    <a:pt x="13" y="12"/>
                    <a:pt x="2" y="14"/>
                    <a:pt x="2"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2" name="Freeform 706">
              <a:extLst>
                <a:ext uri="{FF2B5EF4-FFF2-40B4-BE49-F238E27FC236}">
                  <a16:creationId xmlns:a16="http://schemas.microsoft.com/office/drawing/2014/main" id="{AE1BE84B-2E93-4547-85F7-13E43627F403}"/>
                </a:ext>
              </a:extLst>
            </p:cNvPr>
            <p:cNvSpPr>
              <a:spLocks/>
            </p:cNvSpPr>
            <p:nvPr/>
          </p:nvSpPr>
          <p:spPr bwMode="auto">
            <a:xfrm>
              <a:off x="6461125" y="3303588"/>
              <a:ext cx="7938" cy="9525"/>
            </a:xfrm>
            <a:custGeom>
              <a:avLst/>
              <a:gdLst>
                <a:gd name="T0" fmla="*/ 0 w 16"/>
                <a:gd name="T1" fmla="*/ 11 h 16"/>
                <a:gd name="T2" fmla="*/ 12 w 16"/>
                <a:gd name="T3" fmla="*/ 8 h 16"/>
                <a:gd name="T4" fmla="*/ 6 w 16"/>
                <a:gd name="T5" fmla="*/ 16 h 16"/>
                <a:gd name="T6" fmla="*/ 0 w 16"/>
                <a:gd name="T7" fmla="*/ 11 h 16"/>
              </a:gdLst>
              <a:ahLst/>
              <a:cxnLst>
                <a:cxn ang="0">
                  <a:pos x="T0" y="T1"/>
                </a:cxn>
                <a:cxn ang="0">
                  <a:pos x="T2" y="T3"/>
                </a:cxn>
                <a:cxn ang="0">
                  <a:pos x="T4" y="T5"/>
                </a:cxn>
                <a:cxn ang="0">
                  <a:pos x="T6" y="T7"/>
                </a:cxn>
              </a:cxnLst>
              <a:rect l="0" t="0" r="r" b="b"/>
              <a:pathLst>
                <a:path w="16" h="16">
                  <a:moveTo>
                    <a:pt x="0" y="11"/>
                  </a:moveTo>
                  <a:cubicBezTo>
                    <a:pt x="0" y="11"/>
                    <a:pt x="8" y="0"/>
                    <a:pt x="12" y="8"/>
                  </a:cubicBezTo>
                  <a:cubicBezTo>
                    <a:pt x="12" y="8"/>
                    <a:pt x="16" y="16"/>
                    <a:pt x="6" y="16"/>
                  </a:cubicBezTo>
                  <a:cubicBezTo>
                    <a:pt x="6" y="16"/>
                    <a:pt x="0" y="16"/>
                    <a:pt x="0"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3" name="Freeform 707">
              <a:extLst>
                <a:ext uri="{FF2B5EF4-FFF2-40B4-BE49-F238E27FC236}">
                  <a16:creationId xmlns:a16="http://schemas.microsoft.com/office/drawing/2014/main" id="{17B64106-5381-4323-8A63-509585AD3F6E}"/>
                </a:ext>
              </a:extLst>
            </p:cNvPr>
            <p:cNvSpPr>
              <a:spLocks/>
            </p:cNvSpPr>
            <p:nvPr/>
          </p:nvSpPr>
          <p:spPr bwMode="auto">
            <a:xfrm>
              <a:off x="6464300" y="3332163"/>
              <a:ext cx="20638" cy="19050"/>
            </a:xfrm>
            <a:custGeom>
              <a:avLst/>
              <a:gdLst>
                <a:gd name="T0" fmla="*/ 19 w 40"/>
                <a:gd name="T1" fmla="*/ 7 h 36"/>
                <a:gd name="T2" fmla="*/ 30 w 40"/>
                <a:gd name="T3" fmla="*/ 5 h 36"/>
                <a:gd name="T4" fmla="*/ 40 w 40"/>
                <a:gd name="T5" fmla="*/ 13 h 36"/>
                <a:gd name="T6" fmla="*/ 35 w 40"/>
                <a:gd name="T7" fmla="*/ 23 h 36"/>
                <a:gd name="T8" fmla="*/ 26 w 40"/>
                <a:gd name="T9" fmla="*/ 29 h 36"/>
                <a:gd name="T10" fmla="*/ 17 w 40"/>
                <a:gd name="T11" fmla="*/ 22 h 36"/>
                <a:gd name="T12" fmla="*/ 1 w 40"/>
                <a:gd name="T13" fmla="*/ 17 h 36"/>
                <a:gd name="T14" fmla="*/ 19 w 40"/>
                <a:gd name="T15" fmla="*/ 7 h 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0" h="36">
                  <a:moveTo>
                    <a:pt x="19" y="7"/>
                  </a:moveTo>
                  <a:cubicBezTo>
                    <a:pt x="19" y="7"/>
                    <a:pt x="22" y="0"/>
                    <a:pt x="30" y="5"/>
                  </a:cubicBezTo>
                  <a:cubicBezTo>
                    <a:pt x="30" y="5"/>
                    <a:pt x="40" y="4"/>
                    <a:pt x="40" y="13"/>
                  </a:cubicBezTo>
                  <a:cubicBezTo>
                    <a:pt x="40" y="13"/>
                    <a:pt x="40" y="22"/>
                    <a:pt x="35" y="23"/>
                  </a:cubicBezTo>
                  <a:cubicBezTo>
                    <a:pt x="35" y="23"/>
                    <a:pt x="33" y="36"/>
                    <a:pt x="26" y="29"/>
                  </a:cubicBezTo>
                  <a:cubicBezTo>
                    <a:pt x="26" y="29"/>
                    <a:pt x="16" y="29"/>
                    <a:pt x="17" y="22"/>
                  </a:cubicBezTo>
                  <a:cubicBezTo>
                    <a:pt x="17" y="22"/>
                    <a:pt x="4" y="24"/>
                    <a:pt x="1" y="17"/>
                  </a:cubicBezTo>
                  <a:cubicBezTo>
                    <a:pt x="1" y="17"/>
                    <a:pt x="0" y="2"/>
                    <a:pt x="19"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4" name="Freeform 708">
              <a:extLst>
                <a:ext uri="{FF2B5EF4-FFF2-40B4-BE49-F238E27FC236}">
                  <a16:creationId xmlns:a16="http://schemas.microsoft.com/office/drawing/2014/main" id="{2DF8289F-3CB5-4F2B-8178-5B36D23E69F2}"/>
                </a:ext>
              </a:extLst>
            </p:cNvPr>
            <p:cNvSpPr>
              <a:spLocks/>
            </p:cNvSpPr>
            <p:nvPr/>
          </p:nvSpPr>
          <p:spPr bwMode="auto">
            <a:xfrm>
              <a:off x="6462713" y="3354388"/>
              <a:ext cx="12700" cy="15875"/>
            </a:xfrm>
            <a:custGeom>
              <a:avLst/>
              <a:gdLst>
                <a:gd name="T0" fmla="*/ 7 w 22"/>
                <a:gd name="T1" fmla="*/ 13 h 30"/>
                <a:gd name="T2" fmla="*/ 8 w 22"/>
                <a:gd name="T3" fmla="*/ 1 h 30"/>
                <a:gd name="T4" fmla="*/ 14 w 22"/>
                <a:gd name="T5" fmla="*/ 7 h 30"/>
                <a:gd name="T6" fmla="*/ 12 w 22"/>
                <a:gd name="T7" fmla="*/ 23 h 30"/>
                <a:gd name="T8" fmla="*/ 4 w 22"/>
                <a:gd name="T9" fmla="*/ 26 h 30"/>
                <a:gd name="T10" fmla="*/ 7 w 22"/>
                <a:gd name="T11" fmla="*/ 13 h 30"/>
              </a:gdLst>
              <a:ahLst/>
              <a:cxnLst>
                <a:cxn ang="0">
                  <a:pos x="T0" y="T1"/>
                </a:cxn>
                <a:cxn ang="0">
                  <a:pos x="T2" y="T3"/>
                </a:cxn>
                <a:cxn ang="0">
                  <a:pos x="T4" y="T5"/>
                </a:cxn>
                <a:cxn ang="0">
                  <a:pos x="T6" y="T7"/>
                </a:cxn>
                <a:cxn ang="0">
                  <a:pos x="T8" y="T9"/>
                </a:cxn>
                <a:cxn ang="0">
                  <a:pos x="T10" y="T11"/>
                </a:cxn>
              </a:cxnLst>
              <a:rect l="0" t="0" r="r" b="b"/>
              <a:pathLst>
                <a:path w="22" h="30">
                  <a:moveTo>
                    <a:pt x="7" y="13"/>
                  </a:moveTo>
                  <a:cubicBezTo>
                    <a:pt x="7" y="13"/>
                    <a:pt x="0" y="4"/>
                    <a:pt x="8" y="1"/>
                  </a:cubicBezTo>
                  <a:cubicBezTo>
                    <a:pt x="8" y="1"/>
                    <a:pt x="14" y="0"/>
                    <a:pt x="14" y="7"/>
                  </a:cubicBezTo>
                  <a:cubicBezTo>
                    <a:pt x="14" y="7"/>
                    <a:pt x="22" y="22"/>
                    <a:pt x="12" y="23"/>
                  </a:cubicBezTo>
                  <a:cubicBezTo>
                    <a:pt x="12" y="23"/>
                    <a:pt x="10" y="30"/>
                    <a:pt x="4" y="26"/>
                  </a:cubicBezTo>
                  <a:cubicBezTo>
                    <a:pt x="4" y="26"/>
                    <a:pt x="9" y="14"/>
                    <a:pt x="7"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5" name="Freeform 709">
              <a:extLst>
                <a:ext uri="{FF2B5EF4-FFF2-40B4-BE49-F238E27FC236}">
                  <a16:creationId xmlns:a16="http://schemas.microsoft.com/office/drawing/2014/main" id="{BAE5EC17-1960-424A-BF47-6729A268789B}"/>
                </a:ext>
              </a:extLst>
            </p:cNvPr>
            <p:cNvSpPr>
              <a:spLocks/>
            </p:cNvSpPr>
            <p:nvPr/>
          </p:nvSpPr>
          <p:spPr bwMode="auto">
            <a:xfrm>
              <a:off x="6469063" y="3384550"/>
              <a:ext cx="7938" cy="4762"/>
            </a:xfrm>
            <a:custGeom>
              <a:avLst/>
              <a:gdLst>
                <a:gd name="T0" fmla="*/ 1 w 14"/>
                <a:gd name="T1" fmla="*/ 8 h 12"/>
                <a:gd name="T2" fmla="*/ 10 w 14"/>
                <a:gd name="T3" fmla="*/ 2 h 12"/>
                <a:gd name="T4" fmla="*/ 7 w 14"/>
                <a:gd name="T5" fmla="*/ 12 h 12"/>
                <a:gd name="T6" fmla="*/ 1 w 14"/>
                <a:gd name="T7" fmla="*/ 8 h 12"/>
              </a:gdLst>
              <a:ahLst/>
              <a:cxnLst>
                <a:cxn ang="0">
                  <a:pos x="T0" y="T1"/>
                </a:cxn>
                <a:cxn ang="0">
                  <a:pos x="T2" y="T3"/>
                </a:cxn>
                <a:cxn ang="0">
                  <a:pos x="T4" y="T5"/>
                </a:cxn>
                <a:cxn ang="0">
                  <a:pos x="T6" y="T7"/>
                </a:cxn>
              </a:cxnLst>
              <a:rect l="0" t="0" r="r" b="b"/>
              <a:pathLst>
                <a:path w="14" h="12">
                  <a:moveTo>
                    <a:pt x="1" y="8"/>
                  </a:moveTo>
                  <a:cubicBezTo>
                    <a:pt x="1" y="8"/>
                    <a:pt x="0" y="0"/>
                    <a:pt x="10" y="2"/>
                  </a:cubicBezTo>
                  <a:cubicBezTo>
                    <a:pt x="10" y="2"/>
                    <a:pt x="14" y="11"/>
                    <a:pt x="7" y="12"/>
                  </a:cubicBezTo>
                  <a:lnTo>
                    <a:pt x="1"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6" name="Freeform 710">
              <a:extLst>
                <a:ext uri="{FF2B5EF4-FFF2-40B4-BE49-F238E27FC236}">
                  <a16:creationId xmlns:a16="http://schemas.microsoft.com/office/drawing/2014/main" id="{6983A995-9788-413F-9C3C-A6EF98108BA1}"/>
                </a:ext>
              </a:extLst>
            </p:cNvPr>
            <p:cNvSpPr>
              <a:spLocks/>
            </p:cNvSpPr>
            <p:nvPr/>
          </p:nvSpPr>
          <p:spPr bwMode="auto">
            <a:xfrm>
              <a:off x="6451600" y="3395663"/>
              <a:ext cx="7938" cy="11112"/>
            </a:xfrm>
            <a:custGeom>
              <a:avLst/>
              <a:gdLst>
                <a:gd name="T0" fmla="*/ 0 w 16"/>
                <a:gd name="T1" fmla="*/ 14 h 23"/>
                <a:gd name="T2" fmla="*/ 6 w 16"/>
                <a:gd name="T3" fmla="*/ 9 h 23"/>
                <a:gd name="T4" fmla="*/ 8 w 16"/>
                <a:gd name="T5" fmla="*/ 19 h 23"/>
                <a:gd name="T6" fmla="*/ 0 w 16"/>
                <a:gd name="T7" fmla="*/ 14 h 23"/>
              </a:gdLst>
              <a:ahLst/>
              <a:cxnLst>
                <a:cxn ang="0">
                  <a:pos x="T0" y="T1"/>
                </a:cxn>
                <a:cxn ang="0">
                  <a:pos x="T2" y="T3"/>
                </a:cxn>
                <a:cxn ang="0">
                  <a:pos x="T4" y="T5"/>
                </a:cxn>
                <a:cxn ang="0">
                  <a:pos x="T6" y="T7"/>
                </a:cxn>
              </a:cxnLst>
              <a:rect l="0" t="0" r="r" b="b"/>
              <a:pathLst>
                <a:path w="16" h="23">
                  <a:moveTo>
                    <a:pt x="0" y="14"/>
                  </a:moveTo>
                  <a:cubicBezTo>
                    <a:pt x="0" y="14"/>
                    <a:pt x="1" y="0"/>
                    <a:pt x="6" y="9"/>
                  </a:cubicBezTo>
                  <a:cubicBezTo>
                    <a:pt x="6" y="9"/>
                    <a:pt x="16" y="16"/>
                    <a:pt x="8" y="19"/>
                  </a:cubicBezTo>
                  <a:cubicBezTo>
                    <a:pt x="8" y="19"/>
                    <a:pt x="1" y="23"/>
                    <a:pt x="0"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7" name="Freeform 711">
              <a:extLst>
                <a:ext uri="{FF2B5EF4-FFF2-40B4-BE49-F238E27FC236}">
                  <a16:creationId xmlns:a16="http://schemas.microsoft.com/office/drawing/2014/main" id="{3B119F5F-6962-4CD3-8A54-99F2779AE33E}"/>
                </a:ext>
              </a:extLst>
            </p:cNvPr>
            <p:cNvSpPr>
              <a:spLocks/>
            </p:cNvSpPr>
            <p:nvPr/>
          </p:nvSpPr>
          <p:spPr bwMode="auto">
            <a:xfrm>
              <a:off x="6483350" y="3376613"/>
              <a:ext cx="19050" cy="7937"/>
            </a:xfrm>
            <a:custGeom>
              <a:avLst/>
              <a:gdLst>
                <a:gd name="T0" fmla="*/ 6 w 38"/>
                <a:gd name="T1" fmla="*/ 13 h 15"/>
                <a:gd name="T2" fmla="*/ 24 w 38"/>
                <a:gd name="T3" fmla="*/ 4 h 15"/>
                <a:gd name="T4" fmla="*/ 15 w 38"/>
                <a:gd name="T5" fmla="*/ 15 h 15"/>
                <a:gd name="T6" fmla="*/ 6 w 38"/>
                <a:gd name="T7" fmla="*/ 13 h 15"/>
              </a:gdLst>
              <a:ahLst/>
              <a:cxnLst>
                <a:cxn ang="0">
                  <a:pos x="T0" y="T1"/>
                </a:cxn>
                <a:cxn ang="0">
                  <a:pos x="T2" y="T3"/>
                </a:cxn>
                <a:cxn ang="0">
                  <a:pos x="T4" y="T5"/>
                </a:cxn>
                <a:cxn ang="0">
                  <a:pos x="T6" y="T7"/>
                </a:cxn>
              </a:cxnLst>
              <a:rect l="0" t="0" r="r" b="b"/>
              <a:pathLst>
                <a:path w="38" h="15">
                  <a:moveTo>
                    <a:pt x="6" y="13"/>
                  </a:moveTo>
                  <a:cubicBezTo>
                    <a:pt x="6" y="13"/>
                    <a:pt x="0" y="0"/>
                    <a:pt x="24" y="4"/>
                  </a:cubicBezTo>
                  <a:cubicBezTo>
                    <a:pt x="24" y="4"/>
                    <a:pt x="38" y="15"/>
                    <a:pt x="15" y="15"/>
                  </a:cubicBezTo>
                  <a:cubicBezTo>
                    <a:pt x="15" y="15"/>
                    <a:pt x="7" y="15"/>
                    <a:pt x="6"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8" name="Freeform 712">
              <a:extLst>
                <a:ext uri="{FF2B5EF4-FFF2-40B4-BE49-F238E27FC236}">
                  <a16:creationId xmlns:a16="http://schemas.microsoft.com/office/drawing/2014/main" id="{B7279D5F-F6E2-40A3-AC18-046115519A89}"/>
                </a:ext>
              </a:extLst>
            </p:cNvPr>
            <p:cNvSpPr>
              <a:spLocks/>
            </p:cNvSpPr>
            <p:nvPr/>
          </p:nvSpPr>
          <p:spPr bwMode="auto">
            <a:xfrm>
              <a:off x="6511925" y="3417888"/>
              <a:ext cx="17463" cy="19050"/>
            </a:xfrm>
            <a:custGeom>
              <a:avLst/>
              <a:gdLst>
                <a:gd name="T0" fmla="*/ 17 w 32"/>
                <a:gd name="T1" fmla="*/ 11 h 37"/>
                <a:gd name="T2" fmla="*/ 32 w 32"/>
                <a:gd name="T3" fmla="*/ 11 h 37"/>
                <a:gd name="T4" fmla="*/ 14 w 32"/>
                <a:gd name="T5" fmla="*/ 37 h 37"/>
                <a:gd name="T6" fmla="*/ 17 w 32"/>
                <a:gd name="T7" fmla="*/ 11 h 37"/>
              </a:gdLst>
              <a:ahLst/>
              <a:cxnLst>
                <a:cxn ang="0">
                  <a:pos x="T0" y="T1"/>
                </a:cxn>
                <a:cxn ang="0">
                  <a:pos x="T2" y="T3"/>
                </a:cxn>
                <a:cxn ang="0">
                  <a:pos x="T4" y="T5"/>
                </a:cxn>
                <a:cxn ang="0">
                  <a:pos x="T6" y="T7"/>
                </a:cxn>
              </a:cxnLst>
              <a:rect l="0" t="0" r="r" b="b"/>
              <a:pathLst>
                <a:path w="32" h="37">
                  <a:moveTo>
                    <a:pt x="17" y="11"/>
                  </a:moveTo>
                  <a:cubicBezTo>
                    <a:pt x="17" y="11"/>
                    <a:pt x="25" y="0"/>
                    <a:pt x="32" y="11"/>
                  </a:cubicBezTo>
                  <a:cubicBezTo>
                    <a:pt x="32" y="11"/>
                    <a:pt x="32" y="25"/>
                    <a:pt x="14" y="37"/>
                  </a:cubicBezTo>
                  <a:cubicBezTo>
                    <a:pt x="14" y="37"/>
                    <a:pt x="0" y="24"/>
                    <a:pt x="17"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9" name="Freeform 713">
              <a:extLst>
                <a:ext uri="{FF2B5EF4-FFF2-40B4-BE49-F238E27FC236}">
                  <a16:creationId xmlns:a16="http://schemas.microsoft.com/office/drawing/2014/main" id="{16B1F7F9-6CE1-4F8D-A6BE-C09EE0CCE7A3}"/>
                </a:ext>
              </a:extLst>
            </p:cNvPr>
            <p:cNvSpPr>
              <a:spLocks/>
            </p:cNvSpPr>
            <p:nvPr/>
          </p:nvSpPr>
          <p:spPr bwMode="auto">
            <a:xfrm>
              <a:off x="6418263" y="3367088"/>
              <a:ext cx="12700" cy="7937"/>
            </a:xfrm>
            <a:custGeom>
              <a:avLst/>
              <a:gdLst>
                <a:gd name="T0" fmla="*/ 7 w 25"/>
                <a:gd name="T1" fmla="*/ 13 h 14"/>
                <a:gd name="T2" fmla="*/ 15 w 25"/>
                <a:gd name="T3" fmla="*/ 4 h 14"/>
                <a:gd name="T4" fmla="*/ 11 w 25"/>
                <a:gd name="T5" fmla="*/ 14 h 14"/>
                <a:gd name="T6" fmla="*/ 7 w 25"/>
                <a:gd name="T7" fmla="*/ 13 h 14"/>
              </a:gdLst>
              <a:ahLst/>
              <a:cxnLst>
                <a:cxn ang="0">
                  <a:pos x="T0" y="T1"/>
                </a:cxn>
                <a:cxn ang="0">
                  <a:pos x="T2" y="T3"/>
                </a:cxn>
                <a:cxn ang="0">
                  <a:pos x="T4" y="T5"/>
                </a:cxn>
                <a:cxn ang="0">
                  <a:pos x="T6" y="T7"/>
                </a:cxn>
              </a:cxnLst>
              <a:rect l="0" t="0" r="r" b="b"/>
              <a:pathLst>
                <a:path w="25" h="14">
                  <a:moveTo>
                    <a:pt x="7" y="13"/>
                  </a:moveTo>
                  <a:cubicBezTo>
                    <a:pt x="7" y="13"/>
                    <a:pt x="0" y="0"/>
                    <a:pt x="15" y="4"/>
                  </a:cubicBezTo>
                  <a:cubicBezTo>
                    <a:pt x="15" y="4"/>
                    <a:pt x="25" y="13"/>
                    <a:pt x="11" y="14"/>
                  </a:cubicBezTo>
                  <a:lnTo>
                    <a:pt x="7"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0" name="Freeform 714">
              <a:extLst>
                <a:ext uri="{FF2B5EF4-FFF2-40B4-BE49-F238E27FC236}">
                  <a16:creationId xmlns:a16="http://schemas.microsoft.com/office/drawing/2014/main" id="{3F05AED6-5238-48B5-BD38-9EBAC5FABAA4}"/>
                </a:ext>
              </a:extLst>
            </p:cNvPr>
            <p:cNvSpPr>
              <a:spLocks/>
            </p:cNvSpPr>
            <p:nvPr/>
          </p:nvSpPr>
          <p:spPr bwMode="auto">
            <a:xfrm>
              <a:off x="6432550" y="3370263"/>
              <a:ext cx="11113" cy="14287"/>
            </a:xfrm>
            <a:custGeom>
              <a:avLst/>
              <a:gdLst>
                <a:gd name="T0" fmla="*/ 0 w 21"/>
                <a:gd name="T1" fmla="*/ 13 h 27"/>
                <a:gd name="T2" fmla="*/ 11 w 21"/>
                <a:gd name="T3" fmla="*/ 11 h 27"/>
                <a:gd name="T4" fmla="*/ 5 w 21"/>
                <a:gd name="T5" fmla="*/ 21 h 27"/>
                <a:gd name="T6" fmla="*/ 0 w 21"/>
                <a:gd name="T7" fmla="*/ 13 h 27"/>
              </a:gdLst>
              <a:ahLst/>
              <a:cxnLst>
                <a:cxn ang="0">
                  <a:pos x="T0" y="T1"/>
                </a:cxn>
                <a:cxn ang="0">
                  <a:pos x="T2" y="T3"/>
                </a:cxn>
                <a:cxn ang="0">
                  <a:pos x="T4" y="T5"/>
                </a:cxn>
                <a:cxn ang="0">
                  <a:pos x="T6" y="T7"/>
                </a:cxn>
              </a:cxnLst>
              <a:rect l="0" t="0" r="r" b="b"/>
              <a:pathLst>
                <a:path w="21" h="27">
                  <a:moveTo>
                    <a:pt x="0" y="13"/>
                  </a:moveTo>
                  <a:cubicBezTo>
                    <a:pt x="0" y="13"/>
                    <a:pt x="3" y="0"/>
                    <a:pt x="11" y="11"/>
                  </a:cubicBezTo>
                  <a:cubicBezTo>
                    <a:pt x="11" y="11"/>
                    <a:pt x="21" y="27"/>
                    <a:pt x="5" y="21"/>
                  </a:cubicBezTo>
                  <a:cubicBezTo>
                    <a:pt x="5" y="21"/>
                    <a:pt x="0" y="17"/>
                    <a:pt x="0"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1" name="Freeform 715">
              <a:extLst>
                <a:ext uri="{FF2B5EF4-FFF2-40B4-BE49-F238E27FC236}">
                  <a16:creationId xmlns:a16="http://schemas.microsoft.com/office/drawing/2014/main" id="{903825E7-22BF-4AA2-BAA6-134674E6DA20}"/>
                </a:ext>
              </a:extLst>
            </p:cNvPr>
            <p:cNvSpPr>
              <a:spLocks/>
            </p:cNvSpPr>
            <p:nvPr/>
          </p:nvSpPr>
          <p:spPr bwMode="auto">
            <a:xfrm>
              <a:off x="6386513" y="3341688"/>
              <a:ext cx="33338" cy="30162"/>
            </a:xfrm>
            <a:custGeom>
              <a:avLst/>
              <a:gdLst>
                <a:gd name="T0" fmla="*/ 2 w 65"/>
                <a:gd name="T1" fmla="*/ 8 h 57"/>
                <a:gd name="T2" fmla="*/ 15 w 65"/>
                <a:gd name="T3" fmla="*/ 2 h 57"/>
                <a:gd name="T4" fmla="*/ 18 w 65"/>
                <a:gd name="T5" fmla="*/ 14 h 57"/>
                <a:gd name="T6" fmla="*/ 23 w 65"/>
                <a:gd name="T7" fmla="*/ 17 h 57"/>
                <a:gd name="T8" fmla="*/ 37 w 65"/>
                <a:gd name="T9" fmla="*/ 22 h 57"/>
                <a:gd name="T10" fmla="*/ 60 w 65"/>
                <a:gd name="T11" fmla="*/ 36 h 57"/>
                <a:gd name="T12" fmla="*/ 53 w 65"/>
                <a:gd name="T13" fmla="*/ 46 h 57"/>
                <a:gd name="T14" fmla="*/ 22 w 65"/>
                <a:gd name="T15" fmla="*/ 24 h 57"/>
                <a:gd name="T16" fmla="*/ 2 w 65"/>
                <a:gd name="T17" fmla="*/ 8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5" h="57">
                  <a:moveTo>
                    <a:pt x="2" y="8"/>
                  </a:moveTo>
                  <a:cubicBezTo>
                    <a:pt x="2" y="8"/>
                    <a:pt x="5" y="0"/>
                    <a:pt x="15" y="2"/>
                  </a:cubicBezTo>
                  <a:cubicBezTo>
                    <a:pt x="15" y="2"/>
                    <a:pt x="18" y="6"/>
                    <a:pt x="18" y="14"/>
                  </a:cubicBezTo>
                  <a:cubicBezTo>
                    <a:pt x="18" y="14"/>
                    <a:pt x="23" y="12"/>
                    <a:pt x="23" y="17"/>
                  </a:cubicBezTo>
                  <a:cubicBezTo>
                    <a:pt x="23" y="17"/>
                    <a:pt x="36" y="16"/>
                    <a:pt x="37" y="22"/>
                  </a:cubicBezTo>
                  <a:cubicBezTo>
                    <a:pt x="37" y="22"/>
                    <a:pt x="58" y="14"/>
                    <a:pt x="60" y="36"/>
                  </a:cubicBezTo>
                  <a:cubicBezTo>
                    <a:pt x="60" y="36"/>
                    <a:pt x="65" y="57"/>
                    <a:pt x="53" y="46"/>
                  </a:cubicBezTo>
                  <a:cubicBezTo>
                    <a:pt x="53" y="46"/>
                    <a:pt x="31" y="37"/>
                    <a:pt x="22" y="24"/>
                  </a:cubicBezTo>
                  <a:cubicBezTo>
                    <a:pt x="22" y="24"/>
                    <a:pt x="0" y="20"/>
                    <a:pt x="2"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2" name="Freeform 716">
              <a:extLst>
                <a:ext uri="{FF2B5EF4-FFF2-40B4-BE49-F238E27FC236}">
                  <a16:creationId xmlns:a16="http://schemas.microsoft.com/office/drawing/2014/main" id="{366C007D-FD3F-4A9A-8B0E-5EF62D4E0825}"/>
                </a:ext>
              </a:extLst>
            </p:cNvPr>
            <p:cNvSpPr>
              <a:spLocks/>
            </p:cNvSpPr>
            <p:nvPr/>
          </p:nvSpPr>
          <p:spPr bwMode="auto">
            <a:xfrm>
              <a:off x="6419850" y="3406775"/>
              <a:ext cx="9525" cy="7937"/>
            </a:xfrm>
            <a:custGeom>
              <a:avLst/>
              <a:gdLst>
                <a:gd name="T0" fmla="*/ 7 w 17"/>
                <a:gd name="T1" fmla="*/ 8 h 15"/>
                <a:gd name="T2" fmla="*/ 13 w 17"/>
                <a:gd name="T3" fmla="*/ 6 h 15"/>
                <a:gd name="T4" fmla="*/ 9 w 17"/>
                <a:gd name="T5" fmla="*/ 13 h 15"/>
                <a:gd name="T6" fmla="*/ 7 w 17"/>
                <a:gd name="T7" fmla="*/ 8 h 15"/>
              </a:gdLst>
              <a:ahLst/>
              <a:cxnLst>
                <a:cxn ang="0">
                  <a:pos x="T0" y="T1"/>
                </a:cxn>
                <a:cxn ang="0">
                  <a:pos x="T2" y="T3"/>
                </a:cxn>
                <a:cxn ang="0">
                  <a:pos x="T4" y="T5"/>
                </a:cxn>
                <a:cxn ang="0">
                  <a:pos x="T6" y="T7"/>
                </a:cxn>
              </a:cxnLst>
              <a:rect l="0" t="0" r="r" b="b"/>
              <a:pathLst>
                <a:path w="17" h="15">
                  <a:moveTo>
                    <a:pt x="7" y="8"/>
                  </a:moveTo>
                  <a:cubicBezTo>
                    <a:pt x="7" y="8"/>
                    <a:pt x="7" y="0"/>
                    <a:pt x="13" y="6"/>
                  </a:cubicBezTo>
                  <a:cubicBezTo>
                    <a:pt x="13" y="6"/>
                    <a:pt x="17" y="15"/>
                    <a:pt x="9" y="13"/>
                  </a:cubicBezTo>
                  <a:cubicBezTo>
                    <a:pt x="9" y="13"/>
                    <a:pt x="0" y="14"/>
                    <a:pt x="7"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3" name="Freeform 717">
              <a:extLst>
                <a:ext uri="{FF2B5EF4-FFF2-40B4-BE49-F238E27FC236}">
                  <a16:creationId xmlns:a16="http://schemas.microsoft.com/office/drawing/2014/main" id="{7810037D-F2DE-4F28-B209-F1EB86696709}"/>
                </a:ext>
              </a:extLst>
            </p:cNvPr>
            <p:cNvSpPr>
              <a:spLocks/>
            </p:cNvSpPr>
            <p:nvPr/>
          </p:nvSpPr>
          <p:spPr bwMode="auto">
            <a:xfrm>
              <a:off x="6296025" y="3328988"/>
              <a:ext cx="11113" cy="7937"/>
            </a:xfrm>
            <a:custGeom>
              <a:avLst/>
              <a:gdLst>
                <a:gd name="T0" fmla="*/ 7 w 24"/>
                <a:gd name="T1" fmla="*/ 10 h 14"/>
                <a:gd name="T2" fmla="*/ 11 w 24"/>
                <a:gd name="T3" fmla="*/ 0 h 14"/>
                <a:gd name="T4" fmla="*/ 14 w 24"/>
                <a:gd name="T5" fmla="*/ 11 h 14"/>
                <a:gd name="T6" fmla="*/ 7 w 24"/>
                <a:gd name="T7" fmla="*/ 10 h 14"/>
              </a:gdLst>
              <a:ahLst/>
              <a:cxnLst>
                <a:cxn ang="0">
                  <a:pos x="T0" y="T1"/>
                </a:cxn>
                <a:cxn ang="0">
                  <a:pos x="T2" y="T3"/>
                </a:cxn>
                <a:cxn ang="0">
                  <a:pos x="T4" y="T5"/>
                </a:cxn>
                <a:cxn ang="0">
                  <a:pos x="T6" y="T7"/>
                </a:cxn>
              </a:cxnLst>
              <a:rect l="0" t="0" r="r" b="b"/>
              <a:pathLst>
                <a:path w="24" h="14">
                  <a:moveTo>
                    <a:pt x="7" y="10"/>
                  </a:moveTo>
                  <a:cubicBezTo>
                    <a:pt x="7" y="10"/>
                    <a:pt x="0" y="0"/>
                    <a:pt x="11" y="0"/>
                  </a:cubicBezTo>
                  <a:cubicBezTo>
                    <a:pt x="11" y="0"/>
                    <a:pt x="24" y="5"/>
                    <a:pt x="14" y="11"/>
                  </a:cubicBezTo>
                  <a:cubicBezTo>
                    <a:pt x="14" y="11"/>
                    <a:pt x="11" y="14"/>
                    <a:pt x="7"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4" name="Freeform 718">
              <a:extLst>
                <a:ext uri="{FF2B5EF4-FFF2-40B4-BE49-F238E27FC236}">
                  <a16:creationId xmlns:a16="http://schemas.microsoft.com/office/drawing/2014/main" id="{60939F4C-9C65-4178-9FD0-93D770C2D21E}"/>
                </a:ext>
              </a:extLst>
            </p:cNvPr>
            <p:cNvSpPr>
              <a:spLocks/>
            </p:cNvSpPr>
            <p:nvPr/>
          </p:nvSpPr>
          <p:spPr bwMode="auto">
            <a:xfrm>
              <a:off x="6392863" y="3443288"/>
              <a:ext cx="87313" cy="25400"/>
            </a:xfrm>
            <a:custGeom>
              <a:avLst/>
              <a:gdLst>
                <a:gd name="T0" fmla="*/ 33 w 168"/>
                <a:gd name="T1" fmla="*/ 7 h 49"/>
                <a:gd name="T2" fmla="*/ 49 w 168"/>
                <a:gd name="T3" fmla="*/ 2 h 49"/>
                <a:gd name="T4" fmla="*/ 51 w 168"/>
                <a:gd name="T5" fmla="*/ 9 h 49"/>
                <a:gd name="T6" fmla="*/ 54 w 168"/>
                <a:gd name="T7" fmla="*/ 15 h 49"/>
                <a:gd name="T8" fmla="*/ 72 w 168"/>
                <a:gd name="T9" fmla="*/ 16 h 49"/>
                <a:gd name="T10" fmla="*/ 83 w 168"/>
                <a:gd name="T11" fmla="*/ 15 h 49"/>
                <a:gd name="T12" fmla="*/ 106 w 168"/>
                <a:gd name="T13" fmla="*/ 22 h 49"/>
                <a:gd name="T14" fmla="*/ 131 w 168"/>
                <a:gd name="T15" fmla="*/ 30 h 49"/>
                <a:gd name="T16" fmla="*/ 142 w 168"/>
                <a:gd name="T17" fmla="*/ 28 h 49"/>
                <a:gd name="T18" fmla="*/ 159 w 168"/>
                <a:gd name="T19" fmla="*/ 23 h 49"/>
                <a:gd name="T20" fmla="*/ 154 w 168"/>
                <a:gd name="T21" fmla="*/ 37 h 49"/>
                <a:gd name="T22" fmla="*/ 106 w 168"/>
                <a:gd name="T23" fmla="*/ 38 h 49"/>
                <a:gd name="T24" fmla="*/ 83 w 168"/>
                <a:gd name="T25" fmla="*/ 38 h 49"/>
                <a:gd name="T26" fmla="*/ 59 w 168"/>
                <a:gd name="T27" fmla="*/ 26 h 49"/>
                <a:gd name="T28" fmla="*/ 31 w 168"/>
                <a:gd name="T29" fmla="*/ 25 h 49"/>
                <a:gd name="T30" fmla="*/ 21 w 168"/>
                <a:gd name="T31" fmla="*/ 11 h 49"/>
                <a:gd name="T32" fmla="*/ 33 w 168"/>
                <a:gd name="T33" fmla="*/ 7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8" h="49">
                  <a:moveTo>
                    <a:pt x="33" y="7"/>
                  </a:moveTo>
                  <a:cubicBezTo>
                    <a:pt x="33" y="7"/>
                    <a:pt x="45" y="0"/>
                    <a:pt x="49" y="2"/>
                  </a:cubicBezTo>
                  <a:cubicBezTo>
                    <a:pt x="49" y="2"/>
                    <a:pt x="53" y="5"/>
                    <a:pt x="51" y="9"/>
                  </a:cubicBezTo>
                  <a:cubicBezTo>
                    <a:pt x="54" y="15"/>
                    <a:pt x="54" y="15"/>
                    <a:pt x="54" y="15"/>
                  </a:cubicBezTo>
                  <a:cubicBezTo>
                    <a:pt x="72" y="16"/>
                    <a:pt x="72" y="16"/>
                    <a:pt x="72" y="16"/>
                  </a:cubicBezTo>
                  <a:cubicBezTo>
                    <a:pt x="72" y="16"/>
                    <a:pt x="76" y="8"/>
                    <a:pt x="83" y="15"/>
                  </a:cubicBezTo>
                  <a:cubicBezTo>
                    <a:pt x="83" y="15"/>
                    <a:pt x="107" y="13"/>
                    <a:pt x="106" y="22"/>
                  </a:cubicBezTo>
                  <a:cubicBezTo>
                    <a:pt x="106" y="22"/>
                    <a:pt x="131" y="13"/>
                    <a:pt x="131" y="30"/>
                  </a:cubicBezTo>
                  <a:cubicBezTo>
                    <a:pt x="131" y="30"/>
                    <a:pt x="141" y="34"/>
                    <a:pt x="142" y="28"/>
                  </a:cubicBezTo>
                  <a:cubicBezTo>
                    <a:pt x="142" y="28"/>
                    <a:pt x="143" y="22"/>
                    <a:pt x="159" y="23"/>
                  </a:cubicBezTo>
                  <a:cubicBezTo>
                    <a:pt x="159" y="23"/>
                    <a:pt x="168" y="35"/>
                    <a:pt x="154" y="37"/>
                  </a:cubicBezTo>
                  <a:cubicBezTo>
                    <a:pt x="106" y="38"/>
                    <a:pt x="106" y="38"/>
                    <a:pt x="106" y="38"/>
                  </a:cubicBezTo>
                  <a:cubicBezTo>
                    <a:pt x="106" y="38"/>
                    <a:pt x="94" y="49"/>
                    <a:pt x="83" y="38"/>
                  </a:cubicBezTo>
                  <a:cubicBezTo>
                    <a:pt x="83" y="38"/>
                    <a:pt x="65" y="26"/>
                    <a:pt x="59" y="26"/>
                  </a:cubicBezTo>
                  <a:cubicBezTo>
                    <a:pt x="59" y="26"/>
                    <a:pt x="34" y="32"/>
                    <a:pt x="31" y="25"/>
                  </a:cubicBezTo>
                  <a:cubicBezTo>
                    <a:pt x="31" y="25"/>
                    <a:pt x="0" y="18"/>
                    <a:pt x="21" y="11"/>
                  </a:cubicBezTo>
                  <a:cubicBezTo>
                    <a:pt x="21" y="11"/>
                    <a:pt x="23" y="6"/>
                    <a:pt x="33"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5" name="Freeform 719">
              <a:extLst>
                <a:ext uri="{FF2B5EF4-FFF2-40B4-BE49-F238E27FC236}">
                  <a16:creationId xmlns:a16="http://schemas.microsoft.com/office/drawing/2014/main" id="{BE3C9BF7-CE45-4733-AA66-0FC2DFDB92D5}"/>
                </a:ext>
              </a:extLst>
            </p:cNvPr>
            <p:cNvSpPr>
              <a:spLocks/>
            </p:cNvSpPr>
            <p:nvPr/>
          </p:nvSpPr>
          <p:spPr bwMode="auto">
            <a:xfrm>
              <a:off x="6640513" y="3449638"/>
              <a:ext cx="50800" cy="23812"/>
            </a:xfrm>
            <a:custGeom>
              <a:avLst/>
              <a:gdLst>
                <a:gd name="T0" fmla="*/ 21 w 97"/>
                <a:gd name="T1" fmla="*/ 22 h 46"/>
                <a:gd name="T2" fmla="*/ 34 w 97"/>
                <a:gd name="T3" fmla="*/ 12 h 46"/>
                <a:gd name="T4" fmla="*/ 38 w 97"/>
                <a:gd name="T5" fmla="*/ 20 h 46"/>
                <a:gd name="T6" fmla="*/ 47 w 97"/>
                <a:gd name="T7" fmla="*/ 8 h 46"/>
                <a:gd name="T8" fmla="*/ 64 w 97"/>
                <a:gd name="T9" fmla="*/ 3 h 46"/>
                <a:gd name="T10" fmla="*/ 68 w 97"/>
                <a:gd name="T11" fmla="*/ 10 h 46"/>
                <a:gd name="T12" fmla="*/ 79 w 97"/>
                <a:gd name="T13" fmla="*/ 7 h 46"/>
                <a:gd name="T14" fmla="*/ 90 w 97"/>
                <a:gd name="T15" fmla="*/ 4 h 46"/>
                <a:gd name="T16" fmla="*/ 96 w 97"/>
                <a:gd name="T17" fmla="*/ 18 h 46"/>
                <a:gd name="T18" fmla="*/ 88 w 97"/>
                <a:gd name="T19" fmla="*/ 27 h 46"/>
                <a:gd name="T20" fmla="*/ 81 w 97"/>
                <a:gd name="T21" fmla="*/ 27 h 46"/>
                <a:gd name="T22" fmla="*/ 64 w 97"/>
                <a:gd name="T23" fmla="*/ 41 h 46"/>
                <a:gd name="T24" fmla="*/ 19 w 97"/>
                <a:gd name="T25" fmla="*/ 46 h 46"/>
                <a:gd name="T26" fmla="*/ 13 w 97"/>
                <a:gd name="T27" fmla="*/ 26 h 46"/>
                <a:gd name="T28" fmla="*/ 21 w 97"/>
                <a:gd name="T29" fmla="*/ 22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7" h="46">
                  <a:moveTo>
                    <a:pt x="21" y="22"/>
                  </a:moveTo>
                  <a:cubicBezTo>
                    <a:pt x="21" y="22"/>
                    <a:pt x="23" y="12"/>
                    <a:pt x="34" y="12"/>
                  </a:cubicBezTo>
                  <a:cubicBezTo>
                    <a:pt x="34" y="12"/>
                    <a:pt x="38" y="12"/>
                    <a:pt x="38" y="20"/>
                  </a:cubicBezTo>
                  <a:cubicBezTo>
                    <a:pt x="38" y="20"/>
                    <a:pt x="47" y="21"/>
                    <a:pt x="47" y="8"/>
                  </a:cubicBezTo>
                  <a:cubicBezTo>
                    <a:pt x="47" y="8"/>
                    <a:pt x="45" y="2"/>
                    <a:pt x="64" y="3"/>
                  </a:cubicBezTo>
                  <a:cubicBezTo>
                    <a:pt x="64" y="3"/>
                    <a:pt x="68" y="3"/>
                    <a:pt x="68" y="10"/>
                  </a:cubicBezTo>
                  <a:cubicBezTo>
                    <a:pt x="68" y="10"/>
                    <a:pt x="79" y="16"/>
                    <a:pt x="79" y="7"/>
                  </a:cubicBezTo>
                  <a:cubicBezTo>
                    <a:pt x="79" y="7"/>
                    <a:pt x="79" y="1"/>
                    <a:pt x="90" y="4"/>
                  </a:cubicBezTo>
                  <a:cubicBezTo>
                    <a:pt x="90" y="4"/>
                    <a:pt x="95" y="0"/>
                    <a:pt x="96" y="18"/>
                  </a:cubicBezTo>
                  <a:cubicBezTo>
                    <a:pt x="96" y="18"/>
                    <a:pt x="97" y="39"/>
                    <a:pt x="88" y="27"/>
                  </a:cubicBezTo>
                  <a:cubicBezTo>
                    <a:pt x="81" y="27"/>
                    <a:pt x="81" y="27"/>
                    <a:pt x="81" y="27"/>
                  </a:cubicBezTo>
                  <a:cubicBezTo>
                    <a:pt x="81" y="27"/>
                    <a:pt x="83" y="40"/>
                    <a:pt x="64" y="41"/>
                  </a:cubicBezTo>
                  <a:cubicBezTo>
                    <a:pt x="64" y="41"/>
                    <a:pt x="65" y="46"/>
                    <a:pt x="19" y="46"/>
                  </a:cubicBezTo>
                  <a:cubicBezTo>
                    <a:pt x="19" y="46"/>
                    <a:pt x="0" y="29"/>
                    <a:pt x="13" y="26"/>
                  </a:cubicBezTo>
                  <a:cubicBezTo>
                    <a:pt x="13" y="26"/>
                    <a:pt x="16" y="21"/>
                    <a:pt x="21"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6" name="Freeform 720">
              <a:extLst>
                <a:ext uri="{FF2B5EF4-FFF2-40B4-BE49-F238E27FC236}">
                  <a16:creationId xmlns:a16="http://schemas.microsoft.com/office/drawing/2014/main" id="{631DE64D-E2A1-4E0A-BF29-FFC57E2FE80C}"/>
                </a:ext>
              </a:extLst>
            </p:cNvPr>
            <p:cNvSpPr>
              <a:spLocks/>
            </p:cNvSpPr>
            <p:nvPr/>
          </p:nvSpPr>
          <p:spPr bwMode="auto">
            <a:xfrm>
              <a:off x="6691313" y="3448050"/>
              <a:ext cx="6350" cy="4762"/>
            </a:xfrm>
            <a:custGeom>
              <a:avLst/>
              <a:gdLst>
                <a:gd name="T0" fmla="*/ 0 w 10"/>
                <a:gd name="T1" fmla="*/ 9 h 10"/>
                <a:gd name="T2" fmla="*/ 7 w 10"/>
                <a:gd name="T3" fmla="*/ 2 h 10"/>
                <a:gd name="T4" fmla="*/ 6 w 10"/>
                <a:gd name="T5" fmla="*/ 10 h 10"/>
                <a:gd name="T6" fmla="*/ 0 w 10"/>
                <a:gd name="T7" fmla="*/ 9 h 10"/>
              </a:gdLst>
              <a:ahLst/>
              <a:cxnLst>
                <a:cxn ang="0">
                  <a:pos x="T0" y="T1"/>
                </a:cxn>
                <a:cxn ang="0">
                  <a:pos x="T2" y="T3"/>
                </a:cxn>
                <a:cxn ang="0">
                  <a:pos x="T4" y="T5"/>
                </a:cxn>
                <a:cxn ang="0">
                  <a:pos x="T6" y="T7"/>
                </a:cxn>
              </a:cxnLst>
              <a:rect l="0" t="0" r="r" b="b"/>
              <a:pathLst>
                <a:path w="10" h="10">
                  <a:moveTo>
                    <a:pt x="0" y="9"/>
                  </a:moveTo>
                  <a:cubicBezTo>
                    <a:pt x="0" y="9"/>
                    <a:pt x="0" y="0"/>
                    <a:pt x="7" y="2"/>
                  </a:cubicBezTo>
                  <a:cubicBezTo>
                    <a:pt x="7" y="2"/>
                    <a:pt x="10" y="8"/>
                    <a:pt x="6" y="10"/>
                  </a:cubicBezTo>
                  <a:lnTo>
                    <a:pt x="0"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7" name="Freeform 721">
              <a:extLst>
                <a:ext uri="{FF2B5EF4-FFF2-40B4-BE49-F238E27FC236}">
                  <a16:creationId xmlns:a16="http://schemas.microsoft.com/office/drawing/2014/main" id="{973926BE-17B3-42C9-983A-1A0AA30FFD87}"/>
                </a:ext>
              </a:extLst>
            </p:cNvPr>
            <p:cNvSpPr>
              <a:spLocks/>
            </p:cNvSpPr>
            <p:nvPr/>
          </p:nvSpPr>
          <p:spPr bwMode="auto">
            <a:xfrm>
              <a:off x="6637338" y="3565525"/>
              <a:ext cx="4763" cy="9525"/>
            </a:xfrm>
            <a:custGeom>
              <a:avLst/>
              <a:gdLst>
                <a:gd name="T0" fmla="*/ 2 w 10"/>
                <a:gd name="T1" fmla="*/ 8 h 19"/>
                <a:gd name="T2" fmla="*/ 10 w 10"/>
                <a:gd name="T3" fmla="*/ 3 h 19"/>
                <a:gd name="T4" fmla="*/ 2 w 10"/>
                <a:gd name="T5" fmla="*/ 8 h 19"/>
              </a:gdLst>
              <a:ahLst/>
              <a:cxnLst>
                <a:cxn ang="0">
                  <a:pos x="T0" y="T1"/>
                </a:cxn>
                <a:cxn ang="0">
                  <a:pos x="T2" y="T3"/>
                </a:cxn>
                <a:cxn ang="0">
                  <a:pos x="T4" y="T5"/>
                </a:cxn>
              </a:cxnLst>
              <a:rect l="0" t="0" r="r" b="b"/>
              <a:pathLst>
                <a:path w="10" h="19">
                  <a:moveTo>
                    <a:pt x="2" y="8"/>
                  </a:moveTo>
                  <a:cubicBezTo>
                    <a:pt x="2" y="8"/>
                    <a:pt x="0" y="0"/>
                    <a:pt x="10" y="3"/>
                  </a:cubicBezTo>
                  <a:cubicBezTo>
                    <a:pt x="10" y="3"/>
                    <a:pt x="10" y="19"/>
                    <a:pt x="2"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8" name="Freeform 722">
              <a:extLst>
                <a:ext uri="{FF2B5EF4-FFF2-40B4-BE49-F238E27FC236}">
                  <a16:creationId xmlns:a16="http://schemas.microsoft.com/office/drawing/2014/main" id="{BA49F650-0DCF-4162-8A5A-E3179F25382E}"/>
                </a:ext>
              </a:extLst>
            </p:cNvPr>
            <p:cNvSpPr>
              <a:spLocks/>
            </p:cNvSpPr>
            <p:nvPr/>
          </p:nvSpPr>
          <p:spPr bwMode="auto">
            <a:xfrm>
              <a:off x="6138863" y="3167063"/>
              <a:ext cx="9525" cy="14287"/>
            </a:xfrm>
            <a:custGeom>
              <a:avLst/>
              <a:gdLst>
                <a:gd name="T0" fmla="*/ 4 w 20"/>
                <a:gd name="T1" fmla="*/ 12 h 30"/>
                <a:gd name="T2" fmla="*/ 11 w 20"/>
                <a:gd name="T3" fmla="*/ 7 h 30"/>
                <a:gd name="T4" fmla="*/ 13 w 20"/>
                <a:gd name="T5" fmla="*/ 20 h 30"/>
                <a:gd name="T6" fmla="*/ 14 w 20"/>
                <a:gd name="T7" fmla="*/ 26 h 30"/>
                <a:gd name="T8" fmla="*/ 14 w 20"/>
                <a:gd name="T9" fmla="*/ 30 h 30"/>
                <a:gd name="T10" fmla="*/ 7 w 20"/>
                <a:gd name="T11" fmla="*/ 27 h 30"/>
                <a:gd name="T12" fmla="*/ 7 w 20"/>
                <a:gd name="T13" fmla="*/ 19 h 30"/>
                <a:gd name="T14" fmla="*/ 4 w 20"/>
                <a:gd name="T15" fmla="*/ 12 h 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 h="30">
                  <a:moveTo>
                    <a:pt x="4" y="12"/>
                  </a:moveTo>
                  <a:cubicBezTo>
                    <a:pt x="4" y="12"/>
                    <a:pt x="3" y="0"/>
                    <a:pt x="11" y="7"/>
                  </a:cubicBezTo>
                  <a:cubicBezTo>
                    <a:pt x="11" y="7"/>
                    <a:pt x="16" y="14"/>
                    <a:pt x="13" y="20"/>
                  </a:cubicBezTo>
                  <a:cubicBezTo>
                    <a:pt x="14" y="26"/>
                    <a:pt x="14" y="26"/>
                    <a:pt x="14" y="26"/>
                  </a:cubicBezTo>
                  <a:cubicBezTo>
                    <a:pt x="14" y="26"/>
                    <a:pt x="20" y="28"/>
                    <a:pt x="14" y="30"/>
                  </a:cubicBezTo>
                  <a:cubicBezTo>
                    <a:pt x="14" y="30"/>
                    <a:pt x="0" y="30"/>
                    <a:pt x="7" y="27"/>
                  </a:cubicBezTo>
                  <a:cubicBezTo>
                    <a:pt x="7" y="27"/>
                    <a:pt x="9" y="22"/>
                    <a:pt x="7" y="19"/>
                  </a:cubicBezTo>
                  <a:cubicBezTo>
                    <a:pt x="7" y="19"/>
                    <a:pt x="1" y="15"/>
                    <a:pt x="4"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9" name="Freeform 723">
              <a:extLst>
                <a:ext uri="{FF2B5EF4-FFF2-40B4-BE49-F238E27FC236}">
                  <a16:creationId xmlns:a16="http://schemas.microsoft.com/office/drawing/2014/main" id="{DCF73001-6307-4F60-837A-74115B9F44E0}"/>
                </a:ext>
              </a:extLst>
            </p:cNvPr>
            <p:cNvSpPr>
              <a:spLocks/>
            </p:cNvSpPr>
            <p:nvPr/>
          </p:nvSpPr>
          <p:spPr bwMode="auto">
            <a:xfrm>
              <a:off x="6205538" y="3224213"/>
              <a:ext cx="7938" cy="9525"/>
            </a:xfrm>
            <a:custGeom>
              <a:avLst/>
              <a:gdLst>
                <a:gd name="T0" fmla="*/ 4 w 15"/>
                <a:gd name="T1" fmla="*/ 12 h 16"/>
                <a:gd name="T2" fmla="*/ 9 w 15"/>
                <a:gd name="T3" fmla="*/ 3 h 16"/>
                <a:gd name="T4" fmla="*/ 13 w 15"/>
                <a:gd name="T5" fmla="*/ 8 h 16"/>
                <a:gd name="T6" fmla="*/ 4 w 15"/>
                <a:gd name="T7" fmla="*/ 12 h 16"/>
              </a:gdLst>
              <a:ahLst/>
              <a:cxnLst>
                <a:cxn ang="0">
                  <a:pos x="T0" y="T1"/>
                </a:cxn>
                <a:cxn ang="0">
                  <a:pos x="T2" y="T3"/>
                </a:cxn>
                <a:cxn ang="0">
                  <a:pos x="T4" y="T5"/>
                </a:cxn>
                <a:cxn ang="0">
                  <a:pos x="T6" y="T7"/>
                </a:cxn>
              </a:cxnLst>
              <a:rect l="0" t="0" r="r" b="b"/>
              <a:pathLst>
                <a:path w="15" h="16">
                  <a:moveTo>
                    <a:pt x="4" y="12"/>
                  </a:moveTo>
                  <a:cubicBezTo>
                    <a:pt x="4" y="12"/>
                    <a:pt x="0" y="1"/>
                    <a:pt x="9" y="3"/>
                  </a:cubicBezTo>
                  <a:cubicBezTo>
                    <a:pt x="9" y="3"/>
                    <a:pt x="15" y="0"/>
                    <a:pt x="13" y="8"/>
                  </a:cubicBezTo>
                  <a:cubicBezTo>
                    <a:pt x="13" y="8"/>
                    <a:pt x="15" y="16"/>
                    <a:pt x="4"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0" name="Freeform 724">
              <a:extLst>
                <a:ext uri="{FF2B5EF4-FFF2-40B4-BE49-F238E27FC236}">
                  <a16:creationId xmlns:a16="http://schemas.microsoft.com/office/drawing/2014/main" id="{CD814F51-025A-466C-A3E0-B43721BBA899}"/>
                </a:ext>
              </a:extLst>
            </p:cNvPr>
            <p:cNvSpPr>
              <a:spLocks/>
            </p:cNvSpPr>
            <p:nvPr/>
          </p:nvSpPr>
          <p:spPr bwMode="auto">
            <a:xfrm>
              <a:off x="6215063" y="3221038"/>
              <a:ext cx="12700" cy="7937"/>
            </a:xfrm>
            <a:custGeom>
              <a:avLst/>
              <a:gdLst>
                <a:gd name="T0" fmla="*/ 6 w 27"/>
                <a:gd name="T1" fmla="*/ 12 h 15"/>
                <a:gd name="T2" fmla="*/ 12 w 27"/>
                <a:gd name="T3" fmla="*/ 3 h 15"/>
                <a:gd name="T4" fmla="*/ 12 w 27"/>
                <a:gd name="T5" fmla="*/ 14 h 15"/>
                <a:gd name="T6" fmla="*/ 6 w 27"/>
                <a:gd name="T7" fmla="*/ 12 h 15"/>
              </a:gdLst>
              <a:ahLst/>
              <a:cxnLst>
                <a:cxn ang="0">
                  <a:pos x="T0" y="T1"/>
                </a:cxn>
                <a:cxn ang="0">
                  <a:pos x="T2" y="T3"/>
                </a:cxn>
                <a:cxn ang="0">
                  <a:pos x="T4" y="T5"/>
                </a:cxn>
                <a:cxn ang="0">
                  <a:pos x="T6" y="T7"/>
                </a:cxn>
              </a:cxnLst>
              <a:rect l="0" t="0" r="r" b="b"/>
              <a:pathLst>
                <a:path w="27" h="15">
                  <a:moveTo>
                    <a:pt x="6" y="12"/>
                  </a:moveTo>
                  <a:cubicBezTo>
                    <a:pt x="6" y="12"/>
                    <a:pt x="0" y="0"/>
                    <a:pt x="12" y="3"/>
                  </a:cubicBezTo>
                  <a:cubicBezTo>
                    <a:pt x="12" y="3"/>
                    <a:pt x="27" y="11"/>
                    <a:pt x="12" y="14"/>
                  </a:cubicBezTo>
                  <a:cubicBezTo>
                    <a:pt x="12" y="14"/>
                    <a:pt x="6" y="15"/>
                    <a:pt x="6"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1" name="Freeform 725">
              <a:extLst>
                <a:ext uri="{FF2B5EF4-FFF2-40B4-BE49-F238E27FC236}">
                  <a16:creationId xmlns:a16="http://schemas.microsoft.com/office/drawing/2014/main" id="{DAFB4A05-7717-4F71-8C01-49EF58294DC4}"/>
                </a:ext>
              </a:extLst>
            </p:cNvPr>
            <p:cNvSpPr>
              <a:spLocks/>
            </p:cNvSpPr>
            <p:nvPr/>
          </p:nvSpPr>
          <p:spPr bwMode="auto">
            <a:xfrm>
              <a:off x="6861175" y="4027488"/>
              <a:ext cx="15875" cy="12700"/>
            </a:xfrm>
            <a:custGeom>
              <a:avLst/>
              <a:gdLst>
                <a:gd name="T0" fmla="*/ 4 w 33"/>
                <a:gd name="T1" fmla="*/ 8 h 24"/>
                <a:gd name="T2" fmla="*/ 13 w 33"/>
                <a:gd name="T3" fmla="*/ 2 h 24"/>
                <a:gd name="T4" fmla="*/ 19 w 33"/>
                <a:gd name="T5" fmla="*/ 11 h 24"/>
                <a:gd name="T6" fmla="*/ 29 w 33"/>
                <a:gd name="T7" fmla="*/ 16 h 24"/>
                <a:gd name="T8" fmla="*/ 20 w 33"/>
                <a:gd name="T9" fmla="*/ 23 h 24"/>
                <a:gd name="T10" fmla="*/ 18 w 33"/>
                <a:gd name="T11" fmla="*/ 18 h 24"/>
                <a:gd name="T12" fmla="*/ 4 w 33"/>
                <a:gd name="T13" fmla="*/ 8 h 24"/>
              </a:gdLst>
              <a:ahLst/>
              <a:cxnLst>
                <a:cxn ang="0">
                  <a:pos x="T0" y="T1"/>
                </a:cxn>
                <a:cxn ang="0">
                  <a:pos x="T2" y="T3"/>
                </a:cxn>
                <a:cxn ang="0">
                  <a:pos x="T4" y="T5"/>
                </a:cxn>
                <a:cxn ang="0">
                  <a:pos x="T6" y="T7"/>
                </a:cxn>
                <a:cxn ang="0">
                  <a:pos x="T8" y="T9"/>
                </a:cxn>
                <a:cxn ang="0">
                  <a:pos x="T10" y="T11"/>
                </a:cxn>
                <a:cxn ang="0">
                  <a:pos x="T12" y="T13"/>
                </a:cxn>
              </a:cxnLst>
              <a:rect l="0" t="0" r="r" b="b"/>
              <a:pathLst>
                <a:path w="33" h="24">
                  <a:moveTo>
                    <a:pt x="4" y="8"/>
                  </a:moveTo>
                  <a:cubicBezTo>
                    <a:pt x="4" y="8"/>
                    <a:pt x="2" y="0"/>
                    <a:pt x="13" y="2"/>
                  </a:cubicBezTo>
                  <a:cubicBezTo>
                    <a:pt x="13" y="2"/>
                    <a:pt x="19" y="7"/>
                    <a:pt x="19" y="11"/>
                  </a:cubicBezTo>
                  <a:cubicBezTo>
                    <a:pt x="19" y="11"/>
                    <a:pt x="29" y="11"/>
                    <a:pt x="29" y="16"/>
                  </a:cubicBezTo>
                  <a:cubicBezTo>
                    <a:pt x="29" y="16"/>
                    <a:pt x="33" y="24"/>
                    <a:pt x="20" y="23"/>
                  </a:cubicBezTo>
                  <a:cubicBezTo>
                    <a:pt x="20" y="23"/>
                    <a:pt x="16" y="20"/>
                    <a:pt x="18" y="18"/>
                  </a:cubicBezTo>
                  <a:cubicBezTo>
                    <a:pt x="18" y="18"/>
                    <a:pt x="0" y="19"/>
                    <a:pt x="4"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2" name="Freeform 726">
              <a:extLst>
                <a:ext uri="{FF2B5EF4-FFF2-40B4-BE49-F238E27FC236}">
                  <a16:creationId xmlns:a16="http://schemas.microsoft.com/office/drawing/2014/main" id="{C8463156-D048-4D56-89C1-B369C4E56983}"/>
                </a:ext>
              </a:extLst>
            </p:cNvPr>
            <p:cNvSpPr>
              <a:spLocks/>
            </p:cNvSpPr>
            <p:nvPr/>
          </p:nvSpPr>
          <p:spPr bwMode="auto">
            <a:xfrm>
              <a:off x="6915150" y="4003675"/>
              <a:ext cx="11113" cy="6350"/>
            </a:xfrm>
            <a:custGeom>
              <a:avLst/>
              <a:gdLst>
                <a:gd name="T0" fmla="*/ 3 w 22"/>
                <a:gd name="T1" fmla="*/ 9 h 12"/>
                <a:gd name="T2" fmla="*/ 10 w 22"/>
                <a:gd name="T3" fmla="*/ 0 h 12"/>
                <a:gd name="T4" fmla="*/ 9 w 22"/>
                <a:gd name="T5" fmla="*/ 11 h 12"/>
                <a:gd name="T6" fmla="*/ 3 w 22"/>
                <a:gd name="T7" fmla="*/ 9 h 12"/>
              </a:gdLst>
              <a:ahLst/>
              <a:cxnLst>
                <a:cxn ang="0">
                  <a:pos x="T0" y="T1"/>
                </a:cxn>
                <a:cxn ang="0">
                  <a:pos x="T2" y="T3"/>
                </a:cxn>
                <a:cxn ang="0">
                  <a:pos x="T4" y="T5"/>
                </a:cxn>
                <a:cxn ang="0">
                  <a:pos x="T6" y="T7"/>
                </a:cxn>
              </a:cxnLst>
              <a:rect l="0" t="0" r="r" b="b"/>
              <a:pathLst>
                <a:path w="22" h="12">
                  <a:moveTo>
                    <a:pt x="3" y="9"/>
                  </a:moveTo>
                  <a:cubicBezTo>
                    <a:pt x="3" y="9"/>
                    <a:pt x="0" y="0"/>
                    <a:pt x="10" y="0"/>
                  </a:cubicBezTo>
                  <a:cubicBezTo>
                    <a:pt x="10" y="0"/>
                    <a:pt x="22" y="7"/>
                    <a:pt x="9" y="11"/>
                  </a:cubicBezTo>
                  <a:cubicBezTo>
                    <a:pt x="9" y="11"/>
                    <a:pt x="5" y="12"/>
                    <a:pt x="3"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3" name="Freeform 727">
              <a:extLst>
                <a:ext uri="{FF2B5EF4-FFF2-40B4-BE49-F238E27FC236}">
                  <a16:creationId xmlns:a16="http://schemas.microsoft.com/office/drawing/2014/main" id="{D136D6BC-418E-41B0-8807-AC3465A941E5}"/>
                </a:ext>
              </a:extLst>
            </p:cNvPr>
            <p:cNvSpPr>
              <a:spLocks/>
            </p:cNvSpPr>
            <p:nvPr/>
          </p:nvSpPr>
          <p:spPr bwMode="auto">
            <a:xfrm>
              <a:off x="5018088" y="3989388"/>
              <a:ext cx="19050" cy="7937"/>
            </a:xfrm>
            <a:custGeom>
              <a:avLst/>
              <a:gdLst>
                <a:gd name="T0" fmla="*/ 8 w 35"/>
                <a:gd name="T1" fmla="*/ 12 h 15"/>
                <a:gd name="T2" fmla="*/ 19 w 35"/>
                <a:gd name="T3" fmla="*/ 2 h 15"/>
                <a:gd name="T4" fmla="*/ 19 w 35"/>
                <a:gd name="T5" fmla="*/ 12 h 15"/>
                <a:gd name="T6" fmla="*/ 8 w 35"/>
                <a:gd name="T7" fmla="*/ 12 h 15"/>
              </a:gdLst>
              <a:ahLst/>
              <a:cxnLst>
                <a:cxn ang="0">
                  <a:pos x="T0" y="T1"/>
                </a:cxn>
                <a:cxn ang="0">
                  <a:pos x="T2" y="T3"/>
                </a:cxn>
                <a:cxn ang="0">
                  <a:pos x="T4" y="T5"/>
                </a:cxn>
                <a:cxn ang="0">
                  <a:pos x="T6" y="T7"/>
                </a:cxn>
              </a:cxnLst>
              <a:rect l="0" t="0" r="r" b="b"/>
              <a:pathLst>
                <a:path w="35" h="15">
                  <a:moveTo>
                    <a:pt x="8" y="12"/>
                  </a:moveTo>
                  <a:cubicBezTo>
                    <a:pt x="8" y="12"/>
                    <a:pt x="0" y="0"/>
                    <a:pt x="19" y="2"/>
                  </a:cubicBezTo>
                  <a:cubicBezTo>
                    <a:pt x="19" y="2"/>
                    <a:pt x="35" y="8"/>
                    <a:pt x="19" y="12"/>
                  </a:cubicBezTo>
                  <a:cubicBezTo>
                    <a:pt x="19" y="12"/>
                    <a:pt x="11" y="15"/>
                    <a:pt x="8"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4" name="Freeform 728">
              <a:extLst>
                <a:ext uri="{FF2B5EF4-FFF2-40B4-BE49-F238E27FC236}">
                  <a16:creationId xmlns:a16="http://schemas.microsoft.com/office/drawing/2014/main" id="{33775E87-FF16-4AAB-94FD-A22BA085CC91}"/>
                </a:ext>
              </a:extLst>
            </p:cNvPr>
            <p:cNvSpPr>
              <a:spLocks/>
            </p:cNvSpPr>
            <p:nvPr/>
          </p:nvSpPr>
          <p:spPr bwMode="auto">
            <a:xfrm>
              <a:off x="5027613" y="3997325"/>
              <a:ext cx="9525" cy="6350"/>
            </a:xfrm>
            <a:custGeom>
              <a:avLst/>
              <a:gdLst>
                <a:gd name="T0" fmla="*/ 4 w 20"/>
                <a:gd name="T1" fmla="*/ 11 h 14"/>
                <a:gd name="T2" fmla="*/ 12 w 20"/>
                <a:gd name="T3" fmla="*/ 2 h 14"/>
                <a:gd name="T4" fmla="*/ 10 w 20"/>
                <a:gd name="T5" fmla="*/ 13 h 14"/>
                <a:gd name="T6" fmla="*/ 4 w 20"/>
                <a:gd name="T7" fmla="*/ 11 h 14"/>
              </a:gdLst>
              <a:ahLst/>
              <a:cxnLst>
                <a:cxn ang="0">
                  <a:pos x="T0" y="T1"/>
                </a:cxn>
                <a:cxn ang="0">
                  <a:pos x="T2" y="T3"/>
                </a:cxn>
                <a:cxn ang="0">
                  <a:pos x="T4" y="T5"/>
                </a:cxn>
                <a:cxn ang="0">
                  <a:pos x="T6" y="T7"/>
                </a:cxn>
              </a:cxnLst>
              <a:rect l="0" t="0" r="r" b="b"/>
              <a:pathLst>
                <a:path w="20" h="14">
                  <a:moveTo>
                    <a:pt x="4" y="11"/>
                  </a:moveTo>
                  <a:cubicBezTo>
                    <a:pt x="4" y="11"/>
                    <a:pt x="0" y="0"/>
                    <a:pt x="12" y="2"/>
                  </a:cubicBezTo>
                  <a:cubicBezTo>
                    <a:pt x="12" y="2"/>
                    <a:pt x="20" y="9"/>
                    <a:pt x="10" y="13"/>
                  </a:cubicBezTo>
                  <a:cubicBezTo>
                    <a:pt x="10" y="13"/>
                    <a:pt x="7" y="14"/>
                    <a:pt x="4"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5" name="Freeform 729">
              <a:extLst>
                <a:ext uri="{FF2B5EF4-FFF2-40B4-BE49-F238E27FC236}">
                  <a16:creationId xmlns:a16="http://schemas.microsoft.com/office/drawing/2014/main" id="{484EFB4C-207E-4B1A-95BD-F51106A48CCA}"/>
                </a:ext>
              </a:extLst>
            </p:cNvPr>
            <p:cNvSpPr>
              <a:spLocks/>
            </p:cNvSpPr>
            <p:nvPr/>
          </p:nvSpPr>
          <p:spPr bwMode="auto">
            <a:xfrm>
              <a:off x="5049838" y="4005263"/>
              <a:ext cx="9525" cy="6350"/>
            </a:xfrm>
            <a:custGeom>
              <a:avLst/>
              <a:gdLst>
                <a:gd name="T0" fmla="*/ 4 w 20"/>
                <a:gd name="T1" fmla="*/ 8 h 12"/>
                <a:gd name="T2" fmla="*/ 13 w 20"/>
                <a:gd name="T3" fmla="*/ 2 h 12"/>
                <a:gd name="T4" fmla="*/ 8 w 20"/>
                <a:gd name="T5" fmla="*/ 12 h 12"/>
                <a:gd name="T6" fmla="*/ 4 w 20"/>
                <a:gd name="T7" fmla="*/ 8 h 12"/>
              </a:gdLst>
              <a:ahLst/>
              <a:cxnLst>
                <a:cxn ang="0">
                  <a:pos x="T0" y="T1"/>
                </a:cxn>
                <a:cxn ang="0">
                  <a:pos x="T2" y="T3"/>
                </a:cxn>
                <a:cxn ang="0">
                  <a:pos x="T4" y="T5"/>
                </a:cxn>
                <a:cxn ang="0">
                  <a:pos x="T6" y="T7"/>
                </a:cxn>
              </a:cxnLst>
              <a:rect l="0" t="0" r="r" b="b"/>
              <a:pathLst>
                <a:path w="20" h="12">
                  <a:moveTo>
                    <a:pt x="4" y="8"/>
                  </a:moveTo>
                  <a:cubicBezTo>
                    <a:pt x="4" y="8"/>
                    <a:pt x="0" y="0"/>
                    <a:pt x="13" y="2"/>
                  </a:cubicBezTo>
                  <a:cubicBezTo>
                    <a:pt x="13" y="2"/>
                    <a:pt x="20" y="12"/>
                    <a:pt x="8" y="12"/>
                  </a:cubicBezTo>
                  <a:cubicBezTo>
                    <a:pt x="8" y="12"/>
                    <a:pt x="4" y="11"/>
                    <a:pt x="4"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6" name="Freeform 730">
              <a:extLst>
                <a:ext uri="{FF2B5EF4-FFF2-40B4-BE49-F238E27FC236}">
                  <a16:creationId xmlns:a16="http://schemas.microsoft.com/office/drawing/2014/main" id="{5DD402B5-01C4-40E9-9E64-AA817177DDA5}"/>
                </a:ext>
              </a:extLst>
            </p:cNvPr>
            <p:cNvSpPr>
              <a:spLocks/>
            </p:cNvSpPr>
            <p:nvPr/>
          </p:nvSpPr>
          <p:spPr bwMode="auto">
            <a:xfrm>
              <a:off x="5089525" y="4021138"/>
              <a:ext cx="9525" cy="3175"/>
            </a:xfrm>
            <a:custGeom>
              <a:avLst/>
              <a:gdLst>
                <a:gd name="T0" fmla="*/ 4 w 20"/>
                <a:gd name="T1" fmla="*/ 6 h 7"/>
                <a:gd name="T2" fmla="*/ 12 w 20"/>
                <a:gd name="T3" fmla="*/ 0 h 7"/>
                <a:gd name="T4" fmla="*/ 10 w 20"/>
                <a:gd name="T5" fmla="*/ 7 h 7"/>
                <a:gd name="T6" fmla="*/ 4 w 20"/>
                <a:gd name="T7" fmla="*/ 6 h 7"/>
              </a:gdLst>
              <a:ahLst/>
              <a:cxnLst>
                <a:cxn ang="0">
                  <a:pos x="T0" y="T1"/>
                </a:cxn>
                <a:cxn ang="0">
                  <a:pos x="T2" y="T3"/>
                </a:cxn>
                <a:cxn ang="0">
                  <a:pos x="T4" y="T5"/>
                </a:cxn>
                <a:cxn ang="0">
                  <a:pos x="T6" y="T7"/>
                </a:cxn>
              </a:cxnLst>
              <a:rect l="0" t="0" r="r" b="b"/>
              <a:pathLst>
                <a:path w="20" h="7">
                  <a:moveTo>
                    <a:pt x="4" y="6"/>
                  </a:moveTo>
                  <a:cubicBezTo>
                    <a:pt x="4" y="6"/>
                    <a:pt x="0" y="0"/>
                    <a:pt x="12" y="0"/>
                  </a:cubicBezTo>
                  <a:cubicBezTo>
                    <a:pt x="12" y="0"/>
                    <a:pt x="20" y="4"/>
                    <a:pt x="10" y="7"/>
                  </a:cubicBezTo>
                  <a:cubicBezTo>
                    <a:pt x="10" y="7"/>
                    <a:pt x="4" y="7"/>
                    <a:pt x="4"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7" name="Freeform 731">
              <a:extLst>
                <a:ext uri="{FF2B5EF4-FFF2-40B4-BE49-F238E27FC236}">
                  <a16:creationId xmlns:a16="http://schemas.microsoft.com/office/drawing/2014/main" id="{738B62E9-790A-4C6A-8E63-B3B8F5EB5ED5}"/>
                </a:ext>
              </a:extLst>
            </p:cNvPr>
            <p:cNvSpPr>
              <a:spLocks/>
            </p:cNvSpPr>
            <p:nvPr/>
          </p:nvSpPr>
          <p:spPr bwMode="auto">
            <a:xfrm>
              <a:off x="5064125" y="4049713"/>
              <a:ext cx="11113" cy="9525"/>
            </a:xfrm>
            <a:custGeom>
              <a:avLst/>
              <a:gdLst>
                <a:gd name="T0" fmla="*/ 4 w 21"/>
                <a:gd name="T1" fmla="*/ 10 h 21"/>
                <a:gd name="T2" fmla="*/ 13 w 21"/>
                <a:gd name="T3" fmla="*/ 2 h 21"/>
                <a:gd name="T4" fmla="*/ 14 w 21"/>
                <a:gd name="T5" fmla="*/ 7 h 21"/>
                <a:gd name="T6" fmla="*/ 19 w 21"/>
                <a:gd name="T7" fmla="*/ 17 h 21"/>
                <a:gd name="T8" fmla="*/ 8 w 21"/>
                <a:gd name="T9" fmla="*/ 12 h 21"/>
                <a:gd name="T10" fmla="*/ 4 w 21"/>
                <a:gd name="T11" fmla="*/ 10 h 21"/>
              </a:gdLst>
              <a:ahLst/>
              <a:cxnLst>
                <a:cxn ang="0">
                  <a:pos x="T0" y="T1"/>
                </a:cxn>
                <a:cxn ang="0">
                  <a:pos x="T2" y="T3"/>
                </a:cxn>
                <a:cxn ang="0">
                  <a:pos x="T4" y="T5"/>
                </a:cxn>
                <a:cxn ang="0">
                  <a:pos x="T6" y="T7"/>
                </a:cxn>
                <a:cxn ang="0">
                  <a:pos x="T8" y="T9"/>
                </a:cxn>
                <a:cxn ang="0">
                  <a:pos x="T10" y="T11"/>
                </a:cxn>
              </a:cxnLst>
              <a:rect l="0" t="0" r="r" b="b"/>
              <a:pathLst>
                <a:path w="21" h="21">
                  <a:moveTo>
                    <a:pt x="4" y="10"/>
                  </a:moveTo>
                  <a:cubicBezTo>
                    <a:pt x="4" y="10"/>
                    <a:pt x="0" y="0"/>
                    <a:pt x="13" y="2"/>
                  </a:cubicBezTo>
                  <a:cubicBezTo>
                    <a:pt x="13" y="2"/>
                    <a:pt x="14" y="5"/>
                    <a:pt x="14" y="7"/>
                  </a:cubicBezTo>
                  <a:cubicBezTo>
                    <a:pt x="14" y="7"/>
                    <a:pt x="21" y="4"/>
                    <a:pt x="19" y="17"/>
                  </a:cubicBezTo>
                  <a:cubicBezTo>
                    <a:pt x="19" y="17"/>
                    <a:pt x="9" y="21"/>
                    <a:pt x="8" y="12"/>
                  </a:cubicBezTo>
                  <a:cubicBezTo>
                    <a:pt x="8" y="12"/>
                    <a:pt x="4" y="13"/>
                    <a:pt x="4"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8" name="Freeform 732">
              <a:extLst>
                <a:ext uri="{FF2B5EF4-FFF2-40B4-BE49-F238E27FC236}">
                  <a16:creationId xmlns:a16="http://schemas.microsoft.com/office/drawing/2014/main" id="{1D373A80-6714-46D0-AB1F-8B9A81792C11}"/>
                </a:ext>
              </a:extLst>
            </p:cNvPr>
            <p:cNvSpPr>
              <a:spLocks/>
            </p:cNvSpPr>
            <p:nvPr/>
          </p:nvSpPr>
          <p:spPr bwMode="auto">
            <a:xfrm>
              <a:off x="5045075" y="4054475"/>
              <a:ext cx="9525" cy="6350"/>
            </a:xfrm>
            <a:custGeom>
              <a:avLst/>
              <a:gdLst>
                <a:gd name="T0" fmla="*/ 3 w 19"/>
                <a:gd name="T1" fmla="*/ 9 h 14"/>
                <a:gd name="T2" fmla="*/ 13 w 19"/>
                <a:gd name="T3" fmla="*/ 4 h 14"/>
                <a:gd name="T4" fmla="*/ 7 w 19"/>
                <a:gd name="T5" fmla="*/ 14 h 14"/>
                <a:gd name="T6" fmla="*/ 3 w 19"/>
                <a:gd name="T7" fmla="*/ 9 h 14"/>
              </a:gdLst>
              <a:ahLst/>
              <a:cxnLst>
                <a:cxn ang="0">
                  <a:pos x="T0" y="T1"/>
                </a:cxn>
                <a:cxn ang="0">
                  <a:pos x="T2" y="T3"/>
                </a:cxn>
                <a:cxn ang="0">
                  <a:pos x="T4" y="T5"/>
                </a:cxn>
                <a:cxn ang="0">
                  <a:pos x="T6" y="T7"/>
                </a:cxn>
              </a:cxnLst>
              <a:rect l="0" t="0" r="r" b="b"/>
              <a:pathLst>
                <a:path w="19" h="14">
                  <a:moveTo>
                    <a:pt x="3" y="9"/>
                  </a:moveTo>
                  <a:cubicBezTo>
                    <a:pt x="3" y="9"/>
                    <a:pt x="0" y="0"/>
                    <a:pt x="13" y="4"/>
                  </a:cubicBezTo>
                  <a:cubicBezTo>
                    <a:pt x="13" y="4"/>
                    <a:pt x="19" y="13"/>
                    <a:pt x="7" y="14"/>
                  </a:cubicBezTo>
                  <a:cubicBezTo>
                    <a:pt x="7" y="14"/>
                    <a:pt x="1" y="13"/>
                    <a:pt x="3"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9" name="Freeform 733">
              <a:extLst>
                <a:ext uri="{FF2B5EF4-FFF2-40B4-BE49-F238E27FC236}">
                  <a16:creationId xmlns:a16="http://schemas.microsoft.com/office/drawing/2014/main" id="{61D586AE-3676-4056-A297-AC600FD47CF8}"/>
                </a:ext>
              </a:extLst>
            </p:cNvPr>
            <p:cNvSpPr>
              <a:spLocks/>
            </p:cNvSpPr>
            <p:nvPr/>
          </p:nvSpPr>
          <p:spPr bwMode="auto">
            <a:xfrm>
              <a:off x="1785938" y="4754563"/>
              <a:ext cx="11113" cy="7937"/>
            </a:xfrm>
            <a:custGeom>
              <a:avLst/>
              <a:gdLst>
                <a:gd name="T0" fmla="*/ 4 w 21"/>
                <a:gd name="T1" fmla="*/ 10 h 15"/>
                <a:gd name="T2" fmla="*/ 13 w 21"/>
                <a:gd name="T3" fmla="*/ 3 h 15"/>
                <a:gd name="T4" fmla="*/ 10 w 21"/>
                <a:gd name="T5" fmla="*/ 15 h 15"/>
                <a:gd name="T6" fmla="*/ 4 w 21"/>
                <a:gd name="T7" fmla="*/ 10 h 15"/>
              </a:gdLst>
              <a:ahLst/>
              <a:cxnLst>
                <a:cxn ang="0">
                  <a:pos x="T0" y="T1"/>
                </a:cxn>
                <a:cxn ang="0">
                  <a:pos x="T2" y="T3"/>
                </a:cxn>
                <a:cxn ang="0">
                  <a:pos x="T4" y="T5"/>
                </a:cxn>
                <a:cxn ang="0">
                  <a:pos x="T6" y="T7"/>
                </a:cxn>
              </a:cxnLst>
              <a:rect l="0" t="0" r="r" b="b"/>
              <a:pathLst>
                <a:path w="21" h="15">
                  <a:moveTo>
                    <a:pt x="4" y="10"/>
                  </a:moveTo>
                  <a:cubicBezTo>
                    <a:pt x="4" y="10"/>
                    <a:pt x="0" y="0"/>
                    <a:pt x="13" y="3"/>
                  </a:cubicBezTo>
                  <a:cubicBezTo>
                    <a:pt x="13" y="3"/>
                    <a:pt x="21" y="11"/>
                    <a:pt x="10" y="15"/>
                  </a:cubicBezTo>
                  <a:cubicBezTo>
                    <a:pt x="10" y="15"/>
                    <a:pt x="2" y="15"/>
                    <a:pt x="4"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0" name="Freeform 734">
              <a:extLst>
                <a:ext uri="{FF2B5EF4-FFF2-40B4-BE49-F238E27FC236}">
                  <a16:creationId xmlns:a16="http://schemas.microsoft.com/office/drawing/2014/main" id="{94A7F2D9-E031-4896-BF3E-FDDC8B4F8CA4}"/>
                </a:ext>
              </a:extLst>
            </p:cNvPr>
            <p:cNvSpPr>
              <a:spLocks/>
            </p:cNvSpPr>
            <p:nvPr/>
          </p:nvSpPr>
          <p:spPr bwMode="auto">
            <a:xfrm>
              <a:off x="758825" y="5788025"/>
              <a:ext cx="17463" cy="6350"/>
            </a:xfrm>
            <a:custGeom>
              <a:avLst/>
              <a:gdLst>
                <a:gd name="T0" fmla="*/ 13 w 33"/>
                <a:gd name="T1" fmla="*/ 8 h 14"/>
                <a:gd name="T2" fmla="*/ 23 w 33"/>
                <a:gd name="T3" fmla="*/ 3 h 14"/>
                <a:gd name="T4" fmla="*/ 17 w 33"/>
                <a:gd name="T5" fmla="*/ 14 h 14"/>
                <a:gd name="T6" fmla="*/ 13 w 33"/>
                <a:gd name="T7" fmla="*/ 8 h 14"/>
              </a:gdLst>
              <a:ahLst/>
              <a:cxnLst>
                <a:cxn ang="0">
                  <a:pos x="T0" y="T1"/>
                </a:cxn>
                <a:cxn ang="0">
                  <a:pos x="T2" y="T3"/>
                </a:cxn>
                <a:cxn ang="0">
                  <a:pos x="T4" y="T5"/>
                </a:cxn>
                <a:cxn ang="0">
                  <a:pos x="T6" y="T7"/>
                </a:cxn>
              </a:cxnLst>
              <a:rect l="0" t="0" r="r" b="b"/>
              <a:pathLst>
                <a:path w="33" h="14">
                  <a:moveTo>
                    <a:pt x="13" y="8"/>
                  </a:moveTo>
                  <a:cubicBezTo>
                    <a:pt x="13" y="8"/>
                    <a:pt x="10" y="0"/>
                    <a:pt x="23" y="3"/>
                  </a:cubicBezTo>
                  <a:cubicBezTo>
                    <a:pt x="23" y="3"/>
                    <a:pt x="33" y="13"/>
                    <a:pt x="17" y="14"/>
                  </a:cubicBezTo>
                  <a:cubicBezTo>
                    <a:pt x="17" y="14"/>
                    <a:pt x="0" y="11"/>
                    <a:pt x="13"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1" name="Freeform 735">
              <a:extLst>
                <a:ext uri="{FF2B5EF4-FFF2-40B4-BE49-F238E27FC236}">
                  <a16:creationId xmlns:a16="http://schemas.microsoft.com/office/drawing/2014/main" id="{BF196040-04EC-4D71-9B20-C9C7DF9773CF}"/>
                </a:ext>
              </a:extLst>
            </p:cNvPr>
            <p:cNvSpPr>
              <a:spLocks/>
            </p:cNvSpPr>
            <p:nvPr/>
          </p:nvSpPr>
          <p:spPr bwMode="auto">
            <a:xfrm>
              <a:off x="4435475" y="6284913"/>
              <a:ext cx="28575" cy="14287"/>
            </a:xfrm>
            <a:custGeom>
              <a:avLst/>
              <a:gdLst>
                <a:gd name="T0" fmla="*/ 8 w 55"/>
                <a:gd name="T1" fmla="*/ 14 h 27"/>
                <a:gd name="T2" fmla="*/ 31 w 55"/>
                <a:gd name="T3" fmla="*/ 4 h 27"/>
                <a:gd name="T4" fmla="*/ 42 w 55"/>
                <a:gd name="T5" fmla="*/ 10 h 27"/>
                <a:gd name="T6" fmla="*/ 51 w 55"/>
                <a:gd name="T7" fmla="*/ 20 h 27"/>
                <a:gd name="T8" fmla="*/ 39 w 55"/>
                <a:gd name="T9" fmla="*/ 16 h 27"/>
                <a:gd name="T10" fmla="*/ 8 w 55"/>
                <a:gd name="T11" fmla="*/ 14 h 27"/>
              </a:gdLst>
              <a:ahLst/>
              <a:cxnLst>
                <a:cxn ang="0">
                  <a:pos x="T0" y="T1"/>
                </a:cxn>
                <a:cxn ang="0">
                  <a:pos x="T2" y="T3"/>
                </a:cxn>
                <a:cxn ang="0">
                  <a:pos x="T4" y="T5"/>
                </a:cxn>
                <a:cxn ang="0">
                  <a:pos x="T6" y="T7"/>
                </a:cxn>
                <a:cxn ang="0">
                  <a:pos x="T8" y="T9"/>
                </a:cxn>
                <a:cxn ang="0">
                  <a:pos x="T10" y="T11"/>
                </a:cxn>
              </a:cxnLst>
              <a:rect l="0" t="0" r="r" b="b"/>
              <a:pathLst>
                <a:path w="55" h="27">
                  <a:moveTo>
                    <a:pt x="8" y="14"/>
                  </a:moveTo>
                  <a:cubicBezTo>
                    <a:pt x="8" y="14"/>
                    <a:pt x="0" y="0"/>
                    <a:pt x="31" y="4"/>
                  </a:cubicBezTo>
                  <a:cubicBezTo>
                    <a:pt x="31" y="4"/>
                    <a:pt x="44" y="3"/>
                    <a:pt x="42" y="10"/>
                  </a:cubicBezTo>
                  <a:cubicBezTo>
                    <a:pt x="42" y="10"/>
                    <a:pt x="55" y="7"/>
                    <a:pt x="51" y="20"/>
                  </a:cubicBezTo>
                  <a:cubicBezTo>
                    <a:pt x="51" y="20"/>
                    <a:pt x="44" y="27"/>
                    <a:pt x="39" y="16"/>
                  </a:cubicBezTo>
                  <a:cubicBezTo>
                    <a:pt x="39" y="16"/>
                    <a:pt x="11" y="18"/>
                    <a:pt x="8"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2" name="Freeform 736">
              <a:extLst>
                <a:ext uri="{FF2B5EF4-FFF2-40B4-BE49-F238E27FC236}">
                  <a16:creationId xmlns:a16="http://schemas.microsoft.com/office/drawing/2014/main" id="{30DBC345-4618-4912-ADAA-26AE85A3C08B}"/>
                </a:ext>
              </a:extLst>
            </p:cNvPr>
            <p:cNvSpPr>
              <a:spLocks/>
            </p:cNvSpPr>
            <p:nvPr/>
          </p:nvSpPr>
          <p:spPr bwMode="auto">
            <a:xfrm>
              <a:off x="8915400" y="5259388"/>
              <a:ext cx="12700" cy="11112"/>
            </a:xfrm>
            <a:custGeom>
              <a:avLst/>
              <a:gdLst>
                <a:gd name="T0" fmla="*/ 2 w 23"/>
                <a:gd name="T1" fmla="*/ 6 h 20"/>
                <a:gd name="T2" fmla="*/ 8 w 23"/>
                <a:gd name="T3" fmla="*/ 2 h 20"/>
                <a:gd name="T4" fmla="*/ 12 w 23"/>
                <a:gd name="T5" fmla="*/ 6 h 20"/>
                <a:gd name="T6" fmla="*/ 20 w 23"/>
                <a:gd name="T7" fmla="*/ 18 h 20"/>
                <a:gd name="T8" fmla="*/ 7 w 23"/>
                <a:gd name="T9" fmla="*/ 10 h 20"/>
                <a:gd name="T10" fmla="*/ 2 w 23"/>
                <a:gd name="T11" fmla="*/ 6 h 20"/>
              </a:gdLst>
              <a:ahLst/>
              <a:cxnLst>
                <a:cxn ang="0">
                  <a:pos x="T0" y="T1"/>
                </a:cxn>
                <a:cxn ang="0">
                  <a:pos x="T2" y="T3"/>
                </a:cxn>
                <a:cxn ang="0">
                  <a:pos x="T4" y="T5"/>
                </a:cxn>
                <a:cxn ang="0">
                  <a:pos x="T6" y="T7"/>
                </a:cxn>
                <a:cxn ang="0">
                  <a:pos x="T8" y="T9"/>
                </a:cxn>
                <a:cxn ang="0">
                  <a:pos x="T10" y="T11"/>
                </a:cxn>
              </a:cxnLst>
              <a:rect l="0" t="0" r="r" b="b"/>
              <a:pathLst>
                <a:path w="23" h="20">
                  <a:moveTo>
                    <a:pt x="2" y="6"/>
                  </a:moveTo>
                  <a:cubicBezTo>
                    <a:pt x="2" y="6"/>
                    <a:pt x="0" y="0"/>
                    <a:pt x="8" y="2"/>
                  </a:cubicBezTo>
                  <a:cubicBezTo>
                    <a:pt x="8" y="2"/>
                    <a:pt x="13" y="2"/>
                    <a:pt x="12" y="6"/>
                  </a:cubicBezTo>
                  <a:cubicBezTo>
                    <a:pt x="12" y="6"/>
                    <a:pt x="23" y="5"/>
                    <a:pt x="20" y="18"/>
                  </a:cubicBezTo>
                  <a:cubicBezTo>
                    <a:pt x="20" y="18"/>
                    <a:pt x="8" y="20"/>
                    <a:pt x="7" y="10"/>
                  </a:cubicBezTo>
                  <a:cubicBezTo>
                    <a:pt x="7" y="10"/>
                    <a:pt x="2" y="9"/>
                    <a:pt x="2"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3" name="Freeform 737">
              <a:extLst>
                <a:ext uri="{FF2B5EF4-FFF2-40B4-BE49-F238E27FC236}">
                  <a16:creationId xmlns:a16="http://schemas.microsoft.com/office/drawing/2014/main" id="{7AE6A165-CAFA-400C-940F-377CB1C11212}"/>
                </a:ext>
              </a:extLst>
            </p:cNvPr>
            <p:cNvSpPr>
              <a:spLocks/>
            </p:cNvSpPr>
            <p:nvPr/>
          </p:nvSpPr>
          <p:spPr bwMode="auto">
            <a:xfrm>
              <a:off x="8926513" y="5254625"/>
              <a:ext cx="17463" cy="19050"/>
            </a:xfrm>
            <a:custGeom>
              <a:avLst/>
              <a:gdLst>
                <a:gd name="T0" fmla="*/ 5 w 33"/>
                <a:gd name="T1" fmla="*/ 8 h 36"/>
                <a:gd name="T2" fmla="*/ 15 w 33"/>
                <a:gd name="T3" fmla="*/ 3 h 36"/>
                <a:gd name="T4" fmla="*/ 16 w 33"/>
                <a:gd name="T5" fmla="*/ 8 h 36"/>
                <a:gd name="T6" fmla="*/ 23 w 33"/>
                <a:gd name="T7" fmla="*/ 12 h 36"/>
                <a:gd name="T8" fmla="*/ 24 w 33"/>
                <a:gd name="T9" fmla="*/ 19 h 36"/>
                <a:gd name="T10" fmla="*/ 19 w 33"/>
                <a:gd name="T11" fmla="*/ 34 h 36"/>
                <a:gd name="T12" fmla="*/ 13 w 33"/>
                <a:gd name="T13" fmla="*/ 24 h 36"/>
                <a:gd name="T14" fmla="*/ 9 w 33"/>
                <a:gd name="T15" fmla="*/ 9 h 36"/>
                <a:gd name="T16" fmla="*/ 5 w 33"/>
                <a:gd name="T17" fmla="*/ 8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36">
                  <a:moveTo>
                    <a:pt x="5" y="8"/>
                  </a:moveTo>
                  <a:cubicBezTo>
                    <a:pt x="5" y="8"/>
                    <a:pt x="0" y="0"/>
                    <a:pt x="15" y="3"/>
                  </a:cubicBezTo>
                  <a:cubicBezTo>
                    <a:pt x="15" y="3"/>
                    <a:pt x="19" y="5"/>
                    <a:pt x="16" y="8"/>
                  </a:cubicBezTo>
                  <a:cubicBezTo>
                    <a:pt x="16" y="8"/>
                    <a:pt x="28" y="7"/>
                    <a:pt x="23" y="12"/>
                  </a:cubicBezTo>
                  <a:cubicBezTo>
                    <a:pt x="23" y="12"/>
                    <a:pt x="33" y="17"/>
                    <a:pt x="24" y="19"/>
                  </a:cubicBezTo>
                  <a:cubicBezTo>
                    <a:pt x="24" y="19"/>
                    <a:pt x="25" y="35"/>
                    <a:pt x="19" y="34"/>
                  </a:cubicBezTo>
                  <a:cubicBezTo>
                    <a:pt x="19" y="34"/>
                    <a:pt x="12" y="36"/>
                    <a:pt x="13" y="24"/>
                  </a:cubicBezTo>
                  <a:cubicBezTo>
                    <a:pt x="13" y="24"/>
                    <a:pt x="9" y="20"/>
                    <a:pt x="9" y="9"/>
                  </a:cubicBezTo>
                  <a:lnTo>
                    <a:pt x="5"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4" name="Freeform 738">
              <a:extLst>
                <a:ext uri="{FF2B5EF4-FFF2-40B4-BE49-F238E27FC236}">
                  <a16:creationId xmlns:a16="http://schemas.microsoft.com/office/drawing/2014/main" id="{5EC00BED-A265-4D5F-9360-50D61AD40669}"/>
                </a:ext>
              </a:extLst>
            </p:cNvPr>
            <p:cNvSpPr>
              <a:spLocks noEditPoints="1"/>
            </p:cNvSpPr>
            <p:nvPr/>
          </p:nvSpPr>
          <p:spPr bwMode="auto">
            <a:xfrm>
              <a:off x="1004888" y="2303463"/>
              <a:ext cx="3754438" cy="3843337"/>
            </a:xfrm>
            <a:custGeom>
              <a:avLst/>
              <a:gdLst>
                <a:gd name="T0" fmla="*/ 6491 w 7179"/>
                <a:gd name="T1" fmla="*/ 4240 h 7347"/>
                <a:gd name="T2" fmla="*/ 6289 w 7179"/>
                <a:gd name="T3" fmla="*/ 4212 h 7347"/>
                <a:gd name="T4" fmla="*/ 5706 w 7179"/>
                <a:gd name="T5" fmla="*/ 3644 h 7347"/>
                <a:gd name="T6" fmla="*/ 4989 w 7179"/>
                <a:gd name="T7" fmla="*/ 3593 h 7347"/>
                <a:gd name="T8" fmla="*/ 4266 w 7179"/>
                <a:gd name="T9" fmla="*/ 3283 h 7347"/>
                <a:gd name="T10" fmla="*/ 3924 w 7179"/>
                <a:gd name="T11" fmla="*/ 3143 h 7347"/>
                <a:gd name="T12" fmla="*/ 4180 w 7179"/>
                <a:gd name="T13" fmla="*/ 2540 h 7347"/>
                <a:gd name="T14" fmla="*/ 4718 w 7179"/>
                <a:gd name="T15" fmla="*/ 2647 h 7347"/>
                <a:gd name="T16" fmla="*/ 4930 w 7179"/>
                <a:gd name="T17" fmla="*/ 2099 h 7347"/>
                <a:gd name="T18" fmla="*/ 4974 w 7179"/>
                <a:gd name="T19" fmla="*/ 2051 h 7347"/>
                <a:gd name="T20" fmla="*/ 5215 w 7179"/>
                <a:gd name="T21" fmla="*/ 1839 h 7347"/>
                <a:gd name="T22" fmla="*/ 5558 w 7179"/>
                <a:gd name="T23" fmla="*/ 1644 h 7347"/>
                <a:gd name="T24" fmla="*/ 5524 w 7179"/>
                <a:gd name="T25" fmla="*/ 1535 h 7347"/>
                <a:gd name="T26" fmla="*/ 5973 w 7179"/>
                <a:gd name="T27" fmla="*/ 1287 h 7347"/>
                <a:gd name="T28" fmla="*/ 5739 w 7179"/>
                <a:gd name="T29" fmla="*/ 1030 h 7347"/>
                <a:gd name="T30" fmla="*/ 5369 w 7179"/>
                <a:gd name="T31" fmla="*/ 887 h 7347"/>
                <a:gd name="T32" fmla="*/ 4863 w 7179"/>
                <a:gd name="T33" fmla="*/ 743 h 7347"/>
                <a:gd name="T34" fmla="*/ 4619 w 7179"/>
                <a:gd name="T35" fmla="*/ 1104 h 7347"/>
                <a:gd name="T36" fmla="*/ 4050 w 7179"/>
                <a:gd name="T37" fmla="*/ 587 h 7347"/>
                <a:gd name="T38" fmla="*/ 4575 w 7179"/>
                <a:gd name="T39" fmla="*/ 434 h 7347"/>
                <a:gd name="T40" fmla="*/ 4298 w 7179"/>
                <a:gd name="T41" fmla="*/ 333 h 7347"/>
                <a:gd name="T42" fmla="*/ 4049 w 7179"/>
                <a:gd name="T43" fmla="*/ 86 h 7347"/>
                <a:gd name="T44" fmla="*/ 3975 w 7179"/>
                <a:gd name="T45" fmla="*/ 289 h 7347"/>
                <a:gd name="T46" fmla="*/ 3872 w 7179"/>
                <a:gd name="T47" fmla="*/ 286 h 7347"/>
                <a:gd name="T48" fmla="*/ 3311 w 7179"/>
                <a:gd name="T49" fmla="*/ 306 h 7347"/>
                <a:gd name="T50" fmla="*/ 2841 w 7179"/>
                <a:gd name="T51" fmla="*/ 342 h 7347"/>
                <a:gd name="T52" fmla="*/ 1918 w 7179"/>
                <a:gd name="T53" fmla="*/ 308 h 7347"/>
                <a:gd name="T54" fmla="*/ 1601 w 7179"/>
                <a:gd name="T55" fmla="*/ 286 h 7347"/>
                <a:gd name="T56" fmla="*/ 443 w 7179"/>
                <a:gd name="T57" fmla="*/ 198 h 7347"/>
                <a:gd name="T58" fmla="*/ 125 w 7179"/>
                <a:gd name="T59" fmla="*/ 451 h 7347"/>
                <a:gd name="T60" fmla="*/ 165 w 7179"/>
                <a:gd name="T61" fmla="*/ 764 h 7347"/>
                <a:gd name="T62" fmla="*/ 299 w 7179"/>
                <a:gd name="T63" fmla="*/ 1059 h 7347"/>
                <a:gd name="T64" fmla="*/ 899 w 7179"/>
                <a:gd name="T65" fmla="*/ 786 h 7347"/>
                <a:gd name="T66" fmla="*/ 1538 w 7179"/>
                <a:gd name="T67" fmla="*/ 832 h 7347"/>
                <a:gd name="T68" fmla="*/ 2048 w 7179"/>
                <a:gd name="T69" fmla="*/ 1060 h 7347"/>
                <a:gd name="T70" fmla="*/ 2290 w 7179"/>
                <a:gd name="T71" fmla="*/ 1330 h 7347"/>
                <a:gd name="T72" fmla="*/ 2363 w 7179"/>
                <a:gd name="T73" fmla="*/ 1825 h 7347"/>
                <a:gd name="T74" fmla="*/ 2911 w 7179"/>
                <a:gd name="T75" fmla="*/ 2664 h 7347"/>
                <a:gd name="T76" fmla="*/ 3003 w 7179"/>
                <a:gd name="T77" fmla="*/ 2562 h 7347"/>
                <a:gd name="T78" fmla="*/ 4054 w 7179"/>
                <a:gd name="T79" fmla="*/ 3340 h 7347"/>
                <a:gd name="T80" fmla="*/ 4765 w 7179"/>
                <a:gd name="T81" fmla="*/ 3684 h 7347"/>
                <a:gd name="T82" fmla="*/ 4758 w 7179"/>
                <a:gd name="T83" fmla="*/ 4335 h 7347"/>
                <a:gd name="T84" fmla="*/ 5274 w 7179"/>
                <a:gd name="T85" fmla="*/ 5341 h 7347"/>
                <a:gd name="T86" fmla="*/ 5091 w 7179"/>
                <a:gd name="T87" fmla="*/ 6372 h 7347"/>
                <a:gd name="T88" fmla="*/ 4992 w 7179"/>
                <a:gd name="T89" fmla="*/ 6832 h 7347"/>
                <a:gd name="T90" fmla="*/ 4990 w 7179"/>
                <a:gd name="T91" fmla="*/ 7014 h 7347"/>
                <a:gd name="T92" fmla="*/ 5149 w 7179"/>
                <a:gd name="T93" fmla="*/ 7241 h 7347"/>
                <a:gd name="T94" fmla="*/ 5251 w 7179"/>
                <a:gd name="T95" fmla="*/ 7297 h 7347"/>
                <a:gd name="T96" fmla="*/ 5340 w 7179"/>
                <a:gd name="T97" fmla="*/ 7044 h 7347"/>
                <a:gd name="T98" fmla="*/ 5985 w 7179"/>
                <a:gd name="T99" fmla="*/ 6295 h 7347"/>
                <a:gd name="T100" fmla="*/ 6627 w 7179"/>
                <a:gd name="T101" fmla="*/ 5520 h 7347"/>
                <a:gd name="T102" fmla="*/ 5317 w 7179"/>
                <a:gd name="T103" fmla="*/ 929 h 7347"/>
                <a:gd name="T104" fmla="*/ 4885 w 7179"/>
                <a:gd name="T105" fmla="*/ 1732 h 7347"/>
                <a:gd name="T106" fmla="*/ 4674 w 7179"/>
                <a:gd name="T107" fmla="*/ 1598 h 7347"/>
                <a:gd name="T108" fmla="*/ 4378 w 7179"/>
                <a:gd name="T109" fmla="*/ 1622 h 7347"/>
                <a:gd name="T110" fmla="*/ 4393 w 7179"/>
                <a:gd name="T111" fmla="*/ 1359 h 7347"/>
                <a:gd name="T112" fmla="*/ 4147 w 7179"/>
                <a:gd name="T113" fmla="*/ 1495 h 7347"/>
                <a:gd name="T114" fmla="*/ 995 w 7179"/>
                <a:gd name="T115" fmla="*/ 757 h 7347"/>
                <a:gd name="T116" fmla="*/ 3802 w 7179"/>
                <a:gd name="T117" fmla="*/ 356 h 7347"/>
                <a:gd name="T118" fmla="*/ 5087 w 7179"/>
                <a:gd name="T119" fmla="*/ 7057 h 7347"/>
                <a:gd name="T120" fmla="*/ 5194 w 7179"/>
                <a:gd name="T121" fmla="*/ 7175 h 7347"/>
                <a:gd name="T122" fmla="*/ 5942 w 7179"/>
                <a:gd name="T123" fmla="*/ 6176 h 7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179" h="7347">
                  <a:moveTo>
                    <a:pt x="7165" y="4633"/>
                  </a:moveTo>
                  <a:cubicBezTo>
                    <a:pt x="7165" y="4633"/>
                    <a:pt x="7179" y="4602"/>
                    <a:pt x="7161" y="4582"/>
                  </a:cubicBezTo>
                  <a:cubicBezTo>
                    <a:pt x="7161" y="4582"/>
                    <a:pt x="7164" y="4561"/>
                    <a:pt x="7153" y="4552"/>
                  </a:cubicBezTo>
                  <a:cubicBezTo>
                    <a:pt x="7153" y="4552"/>
                    <a:pt x="7153" y="4526"/>
                    <a:pt x="7147" y="4520"/>
                  </a:cubicBezTo>
                  <a:cubicBezTo>
                    <a:pt x="7147" y="4520"/>
                    <a:pt x="7141" y="4486"/>
                    <a:pt x="7120" y="4483"/>
                  </a:cubicBezTo>
                  <a:cubicBezTo>
                    <a:pt x="7120" y="4483"/>
                    <a:pt x="7101" y="4477"/>
                    <a:pt x="7101" y="4486"/>
                  </a:cubicBezTo>
                  <a:cubicBezTo>
                    <a:pt x="7067" y="4485"/>
                    <a:pt x="7067" y="4485"/>
                    <a:pt x="7067" y="4485"/>
                  </a:cubicBezTo>
                  <a:cubicBezTo>
                    <a:pt x="7067" y="4485"/>
                    <a:pt x="7048" y="4471"/>
                    <a:pt x="7041" y="4475"/>
                  </a:cubicBezTo>
                  <a:cubicBezTo>
                    <a:pt x="7041" y="4475"/>
                    <a:pt x="7033" y="4453"/>
                    <a:pt x="7017" y="4455"/>
                  </a:cubicBezTo>
                  <a:cubicBezTo>
                    <a:pt x="7017" y="4455"/>
                    <a:pt x="6988" y="4424"/>
                    <a:pt x="6977" y="4419"/>
                  </a:cubicBezTo>
                  <a:cubicBezTo>
                    <a:pt x="6977" y="4419"/>
                    <a:pt x="6969" y="4401"/>
                    <a:pt x="6957" y="4404"/>
                  </a:cubicBezTo>
                  <a:cubicBezTo>
                    <a:pt x="6947" y="4393"/>
                    <a:pt x="6947" y="4393"/>
                    <a:pt x="6947" y="4393"/>
                  </a:cubicBezTo>
                  <a:cubicBezTo>
                    <a:pt x="6947" y="4393"/>
                    <a:pt x="6944" y="4375"/>
                    <a:pt x="6930" y="4383"/>
                  </a:cubicBezTo>
                  <a:cubicBezTo>
                    <a:pt x="6930" y="4383"/>
                    <a:pt x="6901" y="4366"/>
                    <a:pt x="6897" y="4362"/>
                  </a:cubicBezTo>
                  <a:cubicBezTo>
                    <a:pt x="6893" y="4357"/>
                    <a:pt x="6866" y="4345"/>
                    <a:pt x="6858" y="4353"/>
                  </a:cubicBezTo>
                  <a:cubicBezTo>
                    <a:pt x="6858" y="4357"/>
                    <a:pt x="6858" y="4357"/>
                    <a:pt x="6858" y="4357"/>
                  </a:cubicBezTo>
                  <a:cubicBezTo>
                    <a:pt x="6858" y="4357"/>
                    <a:pt x="6834" y="4354"/>
                    <a:pt x="6830" y="4365"/>
                  </a:cubicBezTo>
                  <a:cubicBezTo>
                    <a:pt x="6819" y="4362"/>
                    <a:pt x="6819" y="4362"/>
                    <a:pt x="6819" y="4362"/>
                  </a:cubicBezTo>
                  <a:cubicBezTo>
                    <a:pt x="6819" y="4362"/>
                    <a:pt x="6805" y="4357"/>
                    <a:pt x="6798" y="4357"/>
                  </a:cubicBezTo>
                  <a:cubicBezTo>
                    <a:pt x="6798" y="4357"/>
                    <a:pt x="6790" y="4344"/>
                    <a:pt x="6785" y="4352"/>
                  </a:cubicBezTo>
                  <a:cubicBezTo>
                    <a:pt x="6785" y="4352"/>
                    <a:pt x="6765" y="4355"/>
                    <a:pt x="6753" y="4348"/>
                  </a:cubicBezTo>
                  <a:cubicBezTo>
                    <a:pt x="6753" y="4348"/>
                    <a:pt x="6732" y="4333"/>
                    <a:pt x="6721" y="4333"/>
                  </a:cubicBezTo>
                  <a:cubicBezTo>
                    <a:pt x="6721" y="4333"/>
                    <a:pt x="6709" y="4324"/>
                    <a:pt x="6709" y="4334"/>
                  </a:cubicBezTo>
                  <a:cubicBezTo>
                    <a:pt x="6709" y="4338"/>
                    <a:pt x="6709" y="4338"/>
                    <a:pt x="6709" y="4338"/>
                  </a:cubicBezTo>
                  <a:cubicBezTo>
                    <a:pt x="6709" y="4338"/>
                    <a:pt x="6683" y="4338"/>
                    <a:pt x="6683" y="4346"/>
                  </a:cubicBezTo>
                  <a:cubicBezTo>
                    <a:pt x="6681" y="4354"/>
                    <a:pt x="6681" y="4354"/>
                    <a:pt x="6681" y="4354"/>
                  </a:cubicBezTo>
                  <a:cubicBezTo>
                    <a:pt x="6661" y="4355"/>
                    <a:pt x="6661" y="4355"/>
                    <a:pt x="6661" y="4355"/>
                  </a:cubicBezTo>
                  <a:cubicBezTo>
                    <a:pt x="6656" y="4368"/>
                    <a:pt x="6656" y="4368"/>
                    <a:pt x="6656" y="4368"/>
                  </a:cubicBezTo>
                  <a:cubicBezTo>
                    <a:pt x="6644" y="4376"/>
                    <a:pt x="6644" y="4376"/>
                    <a:pt x="6644" y="4376"/>
                  </a:cubicBezTo>
                  <a:cubicBezTo>
                    <a:pt x="6644" y="4376"/>
                    <a:pt x="6634" y="4378"/>
                    <a:pt x="6647" y="4356"/>
                  </a:cubicBezTo>
                  <a:cubicBezTo>
                    <a:pt x="6647" y="4356"/>
                    <a:pt x="6655" y="4338"/>
                    <a:pt x="6650" y="4321"/>
                  </a:cubicBezTo>
                  <a:cubicBezTo>
                    <a:pt x="6650" y="4321"/>
                    <a:pt x="6650" y="4294"/>
                    <a:pt x="6635" y="4293"/>
                  </a:cubicBezTo>
                  <a:cubicBezTo>
                    <a:pt x="6635" y="4293"/>
                    <a:pt x="6630" y="4277"/>
                    <a:pt x="6621" y="4277"/>
                  </a:cubicBezTo>
                  <a:cubicBezTo>
                    <a:pt x="6621" y="4277"/>
                    <a:pt x="6617" y="4282"/>
                    <a:pt x="6617" y="4290"/>
                  </a:cubicBezTo>
                  <a:cubicBezTo>
                    <a:pt x="6601" y="4291"/>
                    <a:pt x="6601" y="4291"/>
                    <a:pt x="6601" y="4291"/>
                  </a:cubicBezTo>
                  <a:cubicBezTo>
                    <a:pt x="6599" y="4278"/>
                    <a:pt x="6599" y="4278"/>
                    <a:pt x="6599" y="4278"/>
                  </a:cubicBezTo>
                  <a:cubicBezTo>
                    <a:pt x="6599" y="4278"/>
                    <a:pt x="6604" y="4268"/>
                    <a:pt x="6594" y="4267"/>
                  </a:cubicBezTo>
                  <a:cubicBezTo>
                    <a:pt x="6584" y="4265"/>
                    <a:pt x="6591" y="4265"/>
                    <a:pt x="6591" y="4265"/>
                  </a:cubicBezTo>
                  <a:cubicBezTo>
                    <a:pt x="6591" y="4265"/>
                    <a:pt x="6567" y="4254"/>
                    <a:pt x="6561" y="4261"/>
                  </a:cubicBezTo>
                  <a:cubicBezTo>
                    <a:pt x="6550" y="4261"/>
                    <a:pt x="6550" y="4261"/>
                    <a:pt x="6550" y="4261"/>
                  </a:cubicBezTo>
                  <a:cubicBezTo>
                    <a:pt x="6550" y="4261"/>
                    <a:pt x="6544" y="4252"/>
                    <a:pt x="6533" y="4253"/>
                  </a:cubicBezTo>
                  <a:cubicBezTo>
                    <a:pt x="6533" y="4253"/>
                    <a:pt x="6527" y="4236"/>
                    <a:pt x="6512" y="4243"/>
                  </a:cubicBezTo>
                  <a:cubicBezTo>
                    <a:pt x="6512" y="4243"/>
                    <a:pt x="6502" y="4228"/>
                    <a:pt x="6501" y="4240"/>
                  </a:cubicBezTo>
                  <a:cubicBezTo>
                    <a:pt x="6491" y="4240"/>
                    <a:pt x="6491" y="4240"/>
                    <a:pt x="6491" y="4240"/>
                  </a:cubicBezTo>
                  <a:cubicBezTo>
                    <a:pt x="6491" y="4240"/>
                    <a:pt x="6486" y="4225"/>
                    <a:pt x="6475" y="4235"/>
                  </a:cubicBezTo>
                  <a:cubicBezTo>
                    <a:pt x="6475" y="4235"/>
                    <a:pt x="6455" y="4235"/>
                    <a:pt x="6458" y="4252"/>
                  </a:cubicBezTo>
                  <a:cubicBezTo>
                    <a:pt x="6458" y="4252"/>
                    <a:pt x="6449" y="4255"/>
                    <a:pt x="6451" y="4264"/>
                  </a:cubicBezTo>
                  <a:cubicBezTo>
                    <a:pt x="6451" y="4264"/>
                    <a:pt x="6440" y="4271"/>
                    <a:pt x="6445" y="4282"/>
                  </a:cubicBezTo>
                  <a:cubicBezTo>
                    <a:pt x="6440" y="4287"/>
                    <a:pt x="6440" y="4287"/>
                    <a:pt x="6440" y="4287"/>
                  </a:cubicBezTo>
                  <a:cubicBezTo>
                    <a:pt x="6440" y="4287"/>
                    <a:pt x="6422" y="4281"/>
                    <a:pt x="6420" y="4298"/>
                  </a:cubicBezTo>
                  <a:cubicBezTo>
                    <a:pt x="6420" y="4298"/>
                    <a:pt x="6399" y="4307"/>
                    <a:pt x="6399" y="4312"/>
                  </a:cubicBezTo>
                  <a:cubicBezTo>
                    <a:pt x="6394" y="4328"/>
                    <a:pt x="6394" y="4328"/>
                    <a:pt x="6394" y="4328"/>
                  </a:cubicBezTo>
                  <a:cubicBezTo>
                    <a:pt x="6394" y="4328"/>
                    <a:pt x="6388" y="4344"/>
                    <a:pt x="6382" y="4345"/>
                  </a:cubicBezTo>
                  <a:cubicBezTo>
                    <a:pt x="6382" y="4345"/>
                    <a:pt x="6358" y="4354"/>
                    <a:pt x="6378" y="4333"/>
                  </a:cubicBezTo>
                  <a:cubicBezTo>
                    <a:pt x="6375" y="4325"/>
                    <a:pt x="6375" y="4325"/>
                    <a:pt x="6375" y="4325"/>
                  </a:cubicBezTo>
                  <a:cubicBezTo>
                    <a:pt x="6384" y="4311"/>
                    <a:pt x="6384" y="4311"/>
                    <a:pt x="6384" y="4311"/>
                  </a:cubicBezTo>
                  <a:cubicBezTo>
                    <a:pt x="6384" y="4311"/>
                    <a:pt x="6401" y="4304"/>
                    <a:pt x="6394" y="4295"/>
                  </a:cubicBezTo>
                  <a:cubicBezTo>
                    <a:pt x="6394" y="4295"/>
                    <a:pt x="6378" y="4298"/>
                    <a:pt x="6378" y="4307"/>
                  </a:cubicBezTo>
                  <a:cubicBezTo>
                    <a:pt x="6369" y="4306"/>
                    <a:pt x="6369" y="4306"/>
                    <a:pt x="6369" y="4306"/>
                  </a:cubicBezTo>
                  <a:cubicBezTo>
                    <a:pt x="6369" y="4306"/>
                    <a:pt x="6356" y="4300"/>
                    <a:pt x="6365" y="4294"/>
                  </a:cubicBezTo>
                  <a:cubicBezTo>
                    <a:pt x="6365" y="4294"/>
                    <a:pt x="6383" y="4306"/>
                    <a:pt x="6376" y="4284"/>
                  </a:cubicBezTo>
                  <a:cubicBezTo>
                    <a:pt x="6376" y="4284"/>
                    <a:pt x="6395" y="4287"/>
                    <a:pt x="6405" y="4282"/>
                  </a:cubicBezTo>
                  <a:cubicBezTo>
                    <a:pt x="6405" y="4282"/>
                    <a:pt x="6430" y="4291"/>
                    <a:pt x="6421" y="4270"/>
                  </a:cubicBezTo>
                  <a:cubicBezTo>
                    <a:pt x="6421" y="4270"/>
                    <a:pt x="6423" y="4253"/>
                    <a:pt x="6435" y="4232"/>
                  </a:cubicBezTo>
                  <a:cubicBezTo>
                    <a:pt x="6435" y="4232"/>
                    <a:pt x="6455" y="4213"/>
                    <a:pt x="6428" y="4207"/>
                  </a:cubicBezTo>
                  <a:cubicBezTo>
                    <a:pt x="6405" y="4207"/>
                    <a:pt x="6405" y="4207"/>
                    <a:pt x="6405" y="4207"/>
                  </a:cubicBezTo>
                  <a:cubicBezTo>
                    <a:pt x="6405" y="4207"/>
                    <a:pt x="6392" y="4197"/>
                    <a:pt x="6392" y="4210"/>
                  </a:cubicBezTo>
                  <a:cubicBezTo>
                    <a:pt x="6392" y="4210"/>
                    <a:pt x="6353" y="4207"/>
                    <a:pt x="6349" y="4205"/>
                  </a:cubicBezTo>
                  <a:cubicBezTo>
                    <a:pt x="6349" y="4205"/>
                    <a:pt x="6321" y="4204"/>
                    <a:pt x="6320" y="4219"/>
                  </a:cubicBezTo>
                  <a:cubicBezTo>
                    <a:pt x="6321" y="4230"/>
                    <a:pt x="6321" y="4230"/>
                    <a:pt x="6321" y="4230"/>
                  </a:cubicBezTo>
                  <a:cubicBezTo>
                    <a:pt x="6321" y="4230"/>
                    <a:pt x="6313" y="4240"/>
                    <a:pt x="6316" y="4251"/>
                  </a:cubicBezTo>
                  <a:cubicBezTo>
                    <a:pt x="6316" y="4251"/>
                    <a:pt x="6312" y="4257"/>
                    <a:pt x="6325" y="4257"/>
                  </a:cubicBezTo>
                  <a:cubicBezTo>
                    <a:pt x="6325" y="4257"/>
                    <a:pt x="6323" y="4270"/>
                    <a:pt x="6308" y="4262"/>
                  </a:cubicBezTo>
                  <a:cubicBezTo>
                    <a:pt x="6308" y="4262"/>
                    <a:pt x="6294" y="4251"/>
                    <a:pt x="6291" y="4263"/>
                  </a:cubicBezTo>
                  <a:cubicBezTo>
                    <a:pt x="6285" y="4271"/>
                    <a:pt x="6285" y="4271"/>
                    <a:pt x="6285" y="4271"/>
                  </a:cubicBezTo>
                  <a:cubicBezTo>
                    <a:pt x="6285" y="4271"/>
                    <a:pt x="6261" y="4273"/>
                    <a:pt x="6261" y="4281"/>
                  </a:cubicBezTo>
                  <a:cubicBezTo>
                    <a:pt x="6261" y="4281"/>
                    <a:pt x="6247" y="4293"/>
                    <a:pt x="6237" y="4290"/>
                  </a:cubicBezTo>
                  <a:cubicBezTo>
                    <a:pt x="6237" y="4290"/>
                    <a:pt x="6203" y="4288"/>
                    <a:pt x="6219" y="4276"/>
                  </a:cubicBezTo>
                  <a:cubicBezTo>
                    <a:pt x="6243" y="4275"/>
                    <a:pt x="6243" y="4275"/>
                    <a:pt x="6243" y="4275"/>
                  </a:cubicBezTo>
                  <a:cubicBezTo>
                    <a:pt x="6243" y="4275"/>
                    <a:pt x="6247" y="4259"/>
                    <a:pt x="6254" y="4257"/>
                  </a:cubicBezTo>
                  <a:cubicBezTo>
                    <a:pt x="6254" y="4257"/>
                    <a:pt x="6252" y="4268"/>
                    <a:pt x="6253" y="4271"/>
                  </a:cubicBezTo>
                  <a:cubicBezTo>
                    <a:pt x="6253" y="4271"/>
                    <a:pt x="6256" y="4287"/>
                    <a:pt x="6267" y="4263"/>
                  </a:cubicBezTo>
                  <a:cubicBezTo>
                    <a:pt x="6267" y="4263"/>
                    <a:pt x="6277" y="4267"/>
                    <a:pt x="6284" y="4248"/>
                  </a:cubicBezTo>
                  <a:cubicBezTo>
                    <a:pt x="6284" y="4248"/>
                    <a:pt x="6293" y="4236"/>
                    <a:pt x="6285" y="4228"/>
                  </a:cubicBezTo>
                  <a:cubicBezTo>
                    <a:pt x="6285" y="4228"/>
                    <a:pt x="6275" y="4228"/>
                    <a:pt x="6274" y="4236"/>
                  </a:cubicBezTo>
                  <a:cubicBezTo>
                    <a:pt x="6274" y="4236"/>
                    <a:pt x="6258" y="4246"/>
                    <a:pt x="6261" y="4237"/>
                  </a:cubicBezTo>
                  <a:cubicBezTo>
                    <a:pt x="6261" y="4237"/>
                    <a:pt x="6270" y="4232"/>
                    <a:pt x="6274" y="4216"/>
                  </a:cubicBezTo>
                  <a:cubicBezTo>
                    <a:pt x="6274" y="4216"/>
                    <a:pt x="6287" y="4216"/>
                    <a:pt x="6289" y="4212"/>
                  </a:cubicBezTo>
                  <a:cubicBezTo>
                    <a:pt x="6286" y="4198"/>
                    <a:pt x="6286" y="4198"/>
                    <a:pt x="6286" y="4198"/>
                  </a:cubicBezTo>
                  <a:cubicBezTo>
                    <a:pt x="6286" y="4198"/>
                    <a:pt x="6324" y="4184"/>
                    <a:pt x="6328" y="4154"/>
                  </a:cubicBezTo>
                  <a:cubicBezTo>
                    <a:pt x="6328" y="4154"/>
                    <a:pt x="6345" y="4159"/>
                    <a:pt x="6350" y="4140"/>
                  </a:cubicBezTo>
                  <a:cubicBezTo>
                    <a:pt x="6350" y="4140"/>
                    <a:pt x="6362" y="4130"/>
                    <a:pt x="6355" y="4121"/>
                  </a:cubicBezTo>
                  <a:cubicBezTo>
                    <a:pt x="6355" y="4121"/>
                    <a:pt x="6359" y="4102"/>
                    <a:pt x="6350" y="4094"/>
                  </a:cubicBezTo>
                  <a:cubicBezTo>
                    <a:pt x="6338" y="4087"/>
                    <a:pt x="6338" y="4087"/>
                    <a:pt x="6338" y="4087"/>
                  </a:cubicBezTo>
                  <a:cubicBezTo>
                    <a:pt x="6338" y="4087"/>
                    <a:pt x="6341" y="4076"/>
                    <a:pt x="6310" y="4076"/>
                  </a:cubicBezTo>
                  <a:cubicBezTo>
                    <a:pt x="6310" y="4076"/>
                    <a:pt x="6313" y="4062"/>
                    <a:pt x="6306" y="4056"/>
                  </a:cubicBezTo>
                  <a:cubicBezTo>
                    <a:pt x="6306" y="4056"/>
                    <a:pt x="6308" y="4035"/>
                    <a:pt x="6294" y="4025"/>
                  </a:cubicBezTo>
                  <a:cubicBezTo>
                    <a:pt x="6292" y="3978"/>
                    <a:pt x="6292" y="3978"/>
                    <a:pt x="6292" y="3978"/>
                  </a:cubicBezTo>
                  <a:cubicBezTo>
                    <a:pt x="6292" y="3978"/>
                    <a:pt x="6286" y="3955"/>
                    <a:pt x="6257" y="3957"/>
                  </a:cubicBezTo>
                  <a:cubicBezTo>
                    <a:pt x="6257" y="3957"/>
                    <a:pt x="6266" y="3933"/>
                    <a:pt x="6229" y="3930"/>
                  </a:cubicBezTo>
                  <a:cubicBezTo>
                    <a:pt x="6229" y="3930"/>
                    <a:pt x="6221" y="3908"/>
                    <a:pt x="6206" y="3900"/>
                  </a:cubicBezTo>
                  <a:cubicBezTo>
                    <a:pt x="6206" y="3900"/>
                    <a:pt x="6191" y="3880"/>
                    <a:pt x="6167" y="3881"/>
                  </a:cubicBezTo>
                  <a:cubicBezTo>
                    <a:pt x="6158" y="3881"/>
                    <a:pt x="6158" y="3881"/>
                    <a:pt x="6158" y="3881"/>
                  </a:cubicBezTo>
                  <a:cubicBezTo>
                    <a:pt x="6158" y="3881"/>
                    <a:pt x="6151" y="3868"/>
                    <a:pt x="6104" y="3857"/>
                  </a:cubicBezTo>
                  <a:cubicBezTo>
                    <a:pt x="6104" y="3857"/>
                    <a:pt x="6081" y="3847"/>
                    <a:pt x="6081" y="3861"/>
                  </a:cubicBezTo>
                  <a:cubicBezTo>
                    <a:pt x="6079" y="3866"/>
                    <a:pt x="6079" y="3866"/>
                    <a:pt x="6079" y="3866"/>
                  </a:cubicBezTo>
                  <a:cubicBezTo>
                    <a:pt x="6067" y="3864"/>
                    <a:pt x="6067" y="3864"/>
                    <a:pt x="6067" y="3864"/>
                  </a:cubicBezTo>
                  <a:cubicBezTo>
                    <a:pt x="6067" y="3864"/>
                    <a:pt x="6060" y="3852"/>
                    <a:pt x="6053" y="3859"/>
                  </a:cubicBezTo>
                  <a:cubicBezTo>
                    <a:pt x="6053" y="3859"/>
                    <a:pt x="6038" y="3857"/>
                    <a:pt x="6038" y="3866"/>
                  </a:cubicBezTo>
                  <a:cubicBezTo>
                    <a:pt x="6022" y="3865"/>
                    <a:pt x="6022" y="3865"/>
                    <a:pt x="6022" y="3865"/>
                  </a:cubicBezTo>
                  <a:cubicBezTo>
                    <a:pt x="6021" y="3858"/>
                    <a:pt x="6021" y="3858"/>
                    <a:pt x="6021" y="3858"/>
                  </a:cubicBezTo>
                  <a:cubicBezTo>
                    <a:pt x="6021" y="3858"/>
                    <a:pt x="5976" y="3856"/>
                    <a:pt x="5976" y="3865"/>
                  </a:cubicBezTo>
                  <a:cubicBezTo>
                    <a:pt x="5977" y="3884"/>
                    <a:pt x="5977" y="3884"/>
                    <a:pt x="5977" y="3884"/>
                  </a:cubicBezTo>
                  <a:cubicBezTo>
                    <a:pt x="5977" y="3884"/>
                    <a:pt x="5959" y="3887"/>
                    <a:pt x="5961" y="3875"/>
                  </a:cubicBezTo>
                  <a:cubicBezTo>
                    <a:pt x="5964" y="3861"/>
                    <a:pt x="5964" y="3861"/>
                    <a:pt x="5964" y="3861"/>
                  </a:cubicBezTo>
                  <a:cubicBezTo>
                    <a:pt x="5964" y="3861"/>
                    <a:pt x="5975" y="3854"/>
                    <a:pt x="5962" y="3842"/>
                  </a:cubicBezTo>
                  <a:cubicBezTo>
                    <a:pt x="5962" y="3842"/>
                    <a:pt x="5949" y="3830"/>
                    <a:pt x="5941" y="3832"/>
                  </a:cubicBezTo>
                  <a:cubicBezTo>
                    <a:pt x="5941" y="3832"/>
                    <a:pt x="5920" y="3804"/>
                    <a:pt x="5911" y="3811"/>
                  </a:cubicBezTo>
                  <a:cubicBezTo>
                    <a:pt x="5911" y="3811"/>
                    <a:pt x="5890" y="3834"/>
                    <a:pt x="5893" y="3813"/>
                  </a:cubicBezTo>
                  <a:cubicBezTo>
                    <a:pt x="5894" y="3801"/>
                    <a:pt x="5894" y="3801"/>
                    <a:pt x="5894" y="3801"/>
                  </a:cubicBezTo>
                  <a:cubicBezTo>
                    <a:pt x="5894" y="3801"/>
                    <a:pt x="5904" y="3794"/>
                    <a:pt x="5895" y="3784"/>
                  </a:cubicBezTo>
                  <a:cubicBezTo>
                    <a:pt x="5895" y="3784"/>
                    <a:pt x="5890" y="3770"/>
                    <a:pt x="5872" y="3759"/>
                  </a:cubicBezTo>
                  <a:cubicBezTo>
                    <a:pt x="5872" y="3759"/>
                    <a:pt x="5872" y="3742"/>
                    <a:pt x="5852" y="3740"/>
                  </a:cubicBezTo>
                  <a:cubicBezTo>
                    <a:pt x="5852" y="3740"/>
                    <a:pt x="5833" y="3718"/>
                    <a:pt x="5825" y="3725"/>
                  </a:cubicBezTo>
                  <a:cubicBezTo>
                    <a:pt x="5825" y="3725"/>
                    <a:pt x="5813" y="3705"/>
                    <a:pt x="5790" y="3712"/>
                  </a:cubicBezTo>
                  <a:cubicBezTo>
                    <a:pt x="5790" y="3712"/>
                    <a:pt x="5761" y="3708"/>
                    <a:pt x="5761" y="3725"/>
                  </a:cubicBezTo>
                  <a:cubicBezTo>
                    <a:pt x="5761" y="3725"/>
                    <a:pt x="5732" y="3723"/>
                    <a:pt x="5726" y="3711"/>
                  </a:cubicBezTo>
                  <a:cubicBezTo>
                    <a:pt x="5726" y="3711"/>
                    <a:pt x="5746" y="3711"/>
                    <a:pt x="5749" y="3701"/>
                  </a:cubicBezTo>
                  <a:cubicBezTo>
                    <a:pt x="5749" y="3701"/>
                    <a:pt x="5757" y="3682"/>
                    <a:pt x="5756" y="3676"/>
                  </a:cubicBezTo>
                  <a:cubicBezTo>
                    <a:pt x="5756" y="3676"/>
                    <a:pt x="5776" y="3681"/>
                    <a:pt x="5777" y="3671"/>
                  </a:cubicBezTo>
                  <a:cubicBezTo>
                    <a:pt x="5777" y="3671"/>
                    <a:pt x="5760" y="3655"/>
                    <a:pt x="5750" y="3652"/>
                  </a:cubicBezTo>
                  <a:cubicBezTo>
                    <a:pt x="5750" y="3652"/>
                    <a:pt x="5737" y="3635"/>
                    <a:pt x="5706" y="3644"/>
                  </a:cubicBezTo>
                  <a:cubicBezTo>
                    <a:pt x="5687" y="3640"/>
                    <a:pt x="5687" y="3640"/>
                    <a:pt x="5687" y="3640"/>
                  </a:cubicBezTo>
                  <a:cubicBezTo>
                    <a:pt x="5687" y="3640"/>
                    <a:pt x="5677" y="3616"/>
                    <a:pt x="5665" y="3617"/>
                  </a:cubicBezTo>
                  <a:cubicBezTo>
                    <a:pt x="5665" y="3617"/>
                    <a:pt x="5645" y="3606"/>
                    <a:pt x="5661" y="3599"/>
                  </a:cubicBezTo>
                  <a:cubicBezTo>
                    <a:pt x="5661" y="3599"/>
                    <a:pt x="5683" y="3603"/>
                    <a:pt x="5692" y="3596"/>
                  </a:cubicBezTo>
                  <a:cubicBezTo>
                    <a:pt x="5692" y="3596"/>
                    <a:pt x="5711" y="3595"/>
                    <a:pt x="5712" y="3588"/>
                  </a:cubicBezTo>
                  <a:cubicBezTo>
                    <a:pt x="5712" y="3588"/>
                    <a:pt x="5635" y="3583"/>
                    <a:pt x="5631" y="3590"/>
                  </a:cubicBezTo>
                  <a:cubicBezTo>
                    <a:pt x="5631" y="3590"/>
                    <a:pt x="5620" y="3600"/>
                    <a:pt x="5623" y="3605"/>
                  </a:cubicBezTo>
                  <a:cubicBezTo>
                    <a:pt x="5623" y="3605"/>
                    <a:pt x="5584" y="3604"/>
                    <a:pt x="5584" y="3609"/>
                  </a:cubicBezTo>
                  <a:cubicBezTo>
                    <a:pt x="5584" y="3609"/>
                    <a:pt x="5560" y="3619"/>
                    <a:pt x="5552" y="3627"/>
                  </a:cubicBezTo>
                  <a:cubicBezTo>
                    <a:pt x="5535" y="3627"/>
                    <a:pt x="5535" y="3627"/>
                    <a:pt x="5535" y="3627"/>
                  </a:cubicBezTo>
                  <a:cubicBezTo>
                    <a:pt x="5535" y="3627"/>
                    <a:pt x="5516" y="3623"/>
                    <a:pt x="5513" y="3622"/>
                  </a:cubicBezTo>
                  <a:cubicBezTo>
                    <a:pt x="5513" y="3622"/>
                    <a:pt x="5484" y="3612"/>
                    <a:pt x="5485" y="3603"/>
                  </a:cubicBezTo>
                  <a:cubicBezTo>
                    <a:pt x="5485" y="3603"/>
                    <a:pt x="5482" y="3588"/>
                    <a:pt x="5434" y="3595"/>
                  </a:cubicBezTo>
                  <a:cubicBezTo>
                    <a:pt x="5434" y="3595"/>
                    <a:pt x="5409" y="3597"/>
                    <a:pt x="5405" y="3605"/>
                  </a:cubicBezTo>
                  <a:cubicBezTo>
                    <a:pt x="5370" y="3608"/>
                    <a:pt x="5370" y="3608"/>
                    <a:pt x="5370" y="3608"/>
                  </a:cubicBezTo>
                  <a:cubicBezTo>
                    <a:pt x="5367" y="3594"/>
                    <a:pt x="5367" y="3594"/>
                    <a:pt x="5367" y="3594"/>
                  </a:cubicBezTo>
                  <a:cubicBezTo>
                    <a:pt x="5367" y="3594"/>
                    <a:pt x="5365" y="3566"/>
                    <a:pt x="5355" y="3559"/>
                  </a:cubicBezTo>
                  <a:cubicBezTo>
                    <a:pt x="5355" y="3559"/>
                    <a:pt x="5338" y="3543"/>
                    <a:pt x="5323" y="3546"/>
                  </a:cubicBezTo>
                  <a:cubicBezTo>
                    <a:pt x="5323" y="3546"/>
                    <a:pt x="5274" y="3544"/>
                    <a:pt x="5274" y="3554"/>
                  </a:cubicBezTo>
                  <a:cubicBezTo>
                    <a:pt x="5274" y="3554"/>
                    <a:pt x="5227" y="3559"/>
                    <a:pt x="5221" y="3570"/>
                  </a:cubicBezTo>
                  <a:cubicBezTo>
                    <a:pt x="5221" y="3570"/>
                    <a:pt x="5200" y="3568"/>
                    <a:pt x="5201" y="3599"/>
                  </a:cubicBezTo>
                  <a:cubicBezTo>
                    <a:pt x="5201" y="3599"/>
                    <a:pt x="5206" y="3641"/>
                    <a:pt x="5226" y="3643"/>
                  </a:cubicBezTo>
                  <a:cubicBezTo>
                    <a:pt x="5226" y="3643"/>
                    <a:pt x="5228" y="3679"/>
                    <a:pt x="5203" y="3676"/>
                  </a:cubicBezTo>
                  <a:cubicBezTo>
                    <a:pt x="5203" y="3676"/>
                    <a:pt x="5188" y="3690"/>
                    <a:pt x="5179" y="3676"/>
                  </a:cubicBezTo>
                  <a:cubicBezTo>
                    <a:pt x="5179" y="3676"/>
                    <a:pt x="5180" y="3652"/>
                    <a:pt x="5166" y="3661"/>
                  </a:cubicBezTo>
                  <a:cubicBezTo>
                    <a:pt x="5166" y="3649"/>
                    <a:pt x="5166" y="3649"/>
                    <a:pt x="5166" y="3649"/>
                  </a:cubicBezTo>
                  <a:cubicBezTo>
                    <a:pt x="5166" y="3649"/>
                    <a:pt x="5152" y="3644"/>
                    <a:pt x="5170" y="3624"/>
                  </a:cubicBezTo>
                  <a:cubicBezTo>
                    <a:pt x="5170" y="3624"/>
                    <a:pt x="5188" y="3610"/>
                    <a:pt x="5188" y="3598"/>
                  </a:cubicBezTo>
                  <a:cubicBezTo>
                    <a:pt x="5181" y="3579"/>
                    <a:pt x="5181" y="3579"/>
                    <a:pt x="5181" y="3579"/>
                  </a:cubicBezTo>
                  <a:cubicBezTo>
                    <a:pt x="5181" y="3579"/>
                    <a:pt x="5181" y="3566"/>
                    <a:pt x="5169" y="3558"/>
                  </a:cubicBezTo>
                  <a:cubicBezTo>
                    <a:pt x="5169" y="3558"/>
                    <a:pt x="5169" y="3538"/>
                    <a:pt x="5173" y="3537"/>
                  </a:cubicBezTo>
                  <a:cubicBezTo>
                    <a:pt x="5173" y="3537"/>
                    <a:pt x="5182" y="3538"/>
                    <a:pt x="5187" y="3533"/>
                  </a:cubicBezTo>
                  <a:cubicBezTo>
                    <a:pt x="5187" y="3533"/>
                    <a:pt x="5203" y="3538"/>
                    <a:pt x="5205" y="3522"/>
                  </a:cubicBezTo>
                  <a:cubicBezTo>
                    <a:pt x="5205" y="3522"/>
                    <a:pt x="5220" y="3512"/>
                    <a:pt x="5206" y="3499"/>
                  </a:cubicBezTo>
                  <a:cubicBezTo>
                    <a:pt x="5206" y="3499"/>
                    <a:pt x="5186" y="3485"/>
                    <a:pt x="5186" y="3500"/>
                  </a:cubicBezTo>
                  <a:cubicBezTo>
                    <a:pt x="5186" y="3500"/>
                    <a:pt x="5169" y="3500"/>
                    <a:pt x="5166" y="3514"/>
                  </a:cubicBezTo>
                  <a:cubicBezTo>
                    <a:pt x="5163" y="3522"/>
                    <a:pt x="5163" y="3522"/>
                    <a:pt x="5163" y="3522"/>
                  </a:cubicBezTo>
                  <a:cubicBezTo>
                    <a:pt x="5163" y="3522"/>
                    <a:pt x="5154" y="3511"/>
                    <a:pt x="5153" y="3526"/>
                  </a:cubicBezTo>
                  <a:cubicBezTo>
                    <a:pt x="5153" y="3526"/>
                    <a:pt x="5119" y="3539"/>
                    <a:pt x="5108" y="3556"/>
                  </a:cubicBezTo>
                  <a:cubicBezTo>
                    <a:pt x="5057" y="3559"/>
                    <a:pt x="5057" y="3559"/>
                    <a:pt x="5057" y="3559"/>
                  </a:cubicBezTo>
                  <a:cubicBezTo>
                    <a:pt x="5057" y="3559"/>
                    <a:pt x="5042" y="3575"/>
                    <a:pt x="5050" y="3579"/>
                  </a:cubicBezTo>
                  <a:cubicBezTo>
                    <a:pt x="5050" y="3579"/>
                    <a:pt x="5051" y="3598"/>
                    <a:pt x="5035" y="3583"/>
                  </a:cubicBezTo>
                  <a:cubicBezTo>
                    <a:pt x="5035" y="3583"/>
                    <a:pt x="5027" y="3563"/>
                    <a:pt x="5012" y="3575"/>
                  </a:cubicBezTo>
                  <a:cubicBezTo>
                    <a:pt x="5012" y="3575"/>
                    <a:pt x="4990" y="3586"/>
                    <a:pt x="4989" y="3593"/>
                  </a:cubicBezTo>
                  <a:cubicBezTo>
                    <a:pt x="4989" y="3593"/>
                    <a:pt x="4981" y="3604"/>
                    <a:pt x="4984" y="3612"/>
                  </a:cubicBezTo>
                  <a:cubicBezTo>
                    <a:pt x="4984" y="3612"/>
                    <a:pt x="4977" y="3623"/>
                    <a:pt x="4982" y="3630"/>
                  </a:cubicBezTo>
                  <a:cubicBezTo>
                    <a:pt x="4982" y="3630"/>
                    <a:pt x="4975" y="3648"/>
                    <a:pt x="4978" y="3659"/>
                  </a:cubicBezTo>
                  <a:cubicBezTo>
                    <a:pt x="4978" y="3659"/>
                    <a:pt x="4954" y="3657"/>
                    <a:pt x="4946" y="3682"/>
                  </a:cubicBezTo>
                  <a:cubicBezTo>
                    <a:pt x="4946" y="3682"/>
                    <a:pt x="4909" y="3707"/>
                    <a:pt x="4915" y="3719"/>
                  </a:cubicBezTo>
                  <a:cubicBezTo>
                    <a:pt x="4915" y="3719"/>
                    <a:pt x="4925" y="3760"/>
                    <a:pt x="4906" y="3744"/>
                  </a:cubicBezTo>
                  <a:cubicBezTo>
                    <a:pt x="4906" y="3744"/>
                    <a:pt x="4877" y="3700"/>
                    <a:pt x="4861" y="3690"/>
                  </a:cubicBezTo>
                  <a:cubicBezTo>
                    <a:pt x="4861" y="3690"/>
                    <a:pt x="4831" y="3655"/>
                    <a:pt x="4785" y="3661"/>
                  </a:cubicBezTo>
                  <a:cubicBezTo>
                    <a:pt x="4785" y="3661"/>
                    <a:pt x="4775" y="3652"/>
                    <a:pt x="4756" y="3660"/>
                  </a:cubicBezTo>
                  <a:cubicBezTo>
                    <a:pt x="4753" y="3667"/>
                    <a:pt x="4753" y="3667"/>
                    <a:pt x="4753" y="3667"/>
                  </a:cubicBezTo>
                  <a:cubicBezTo>
                    <a:pt x="4753" y="3667"/>
                    <a:pt x="4732" y="3670"/>
                    <a:pt x="4732" y="3677"/>
                  </a:cubicBezTo>
                  <a:cubicBezTo>
                    <a:pt x="4732" y="3677"/>
                    <a:pt x="4706" y="3679"/>
                    <a:pt x="4694" y="3695"/>
                  </a:cubicBezTo>
                  <a:cubicBezTo>
                    <a:pt x="4658" y="3700"/>
                    <a:pt x="4658" y="3700"/>
                    <a:pt x="4658" y="3700"/>
                  </a:cubicBezTo>
                  <a:cubicBezTo>
                    <a:pt x="4658" y="3700"/>
                    <a:pt x="4649" y="3686"/>
                    <a:pt x="4614" y="3691"/>
                  </a:cubicBezTo>
                  <a:cubicBezTo>
                    <a:pt x="4614" y="3691"/>
                    <a:pt x="4615" y="3680"/>
                    <a:pt x="4610" y="3675"/>
                  </a:cubicBezTo>
                  <a:cubicBezTo>
                    <a:pt x="4610" y="3674"/>
                    <a:pt x="4610" y="3674"/>
                    <a:pt x="4609" y="3674"/>
                  </a:cubicBezTo>
                  <a:cubicBezTo>
                    <a:pt x="4603" y="3669"/>
                    <a:pt x="4606" y="3659"/>
                    <a:pt x="4586" y="3651"/>
                  </a:cubicBezTo>
                  <a:cubicBezTo>
                    <a:pt x="4586" y="3651"/>
                    <a:pt x="4557" y="3621"/>
                    <a:pt x="4546" y="3600"/>
                  </a:cubicBezTo>
                  <a:cubicBezTo>
                    <a:pt x="4546" y="3600"/>
                    <a:pt x="4540" y="3578"/>
                    <a:pt x="4527" y="3566"/>
                  </a:cubicBezTo>
                  <a:cubicBezTo>
                    <a:pt x="4527" y="3566"/>
                    <a:pt x="4523" y="3550"/>
                    <a:pt x="4529" y="3547"/>
                  </a:cubicBezTo>
                  <a:cubicBezTo>
                    <a:pt x="4529" y="3547"/>
                    <a:pt x="4548" y="3535"/>
                    <a:pt x="4534" y="3527"/>
                  </a:cubicBezTo>
                  <a:cubicBezTo>
                    <a:pt x="4537" y="3518"/>
                    <a:pt x="4537" y="3518"/>
                    <a:pt x="4537" y="3518"/>
                  </a:cubicBezTo>
                  <a:cubicBezTo>
                    <a:pt x="4537" y="3518"/>
                    <a:pt x="4537" y="3496"/>
                    <a:pt x="4533" y="3491"/>
                  </a:cubicBezTo>
                  <a:cubicBezTo>
                    <a:pt x="4533" y="3491"/>
                    <a:pt x="4544" y="3481"/>
                    <a:pt x="4545" y="3472"/>
                  </a:cubicBezTo>
                  <a:cubicBezTo>
                    <a:pt x="4543" y="3423"/>
                    <a:pt x="4543" y="3423"/>
                    <a:pt x="4543" y="3423"/>
                  </a:cubicBezTo>
                  <a:cubicBezTo>
                    <a:pt x="4543" y="3423"/>
                    <a:pt x="4554" y="3409"/>
                    <a:pt x="4554" y="3404"/>
                  </a:cubicBezTo>
                  <a:cubicBezTo>
                    <a:pt x="4554" y="3404"/>
                    <a:pt x="4561" y="3395"/>
                    <a:pt x="4561" y="3391"/>
                  </a:cubicBezTo>
                  <a:cubicBezTo>
                    <a:pt x="4561" y="3391"/>
                    <a:pt x="4563" y="3370"/>
                    <a:pt x="4551" y="3360"/>
                  </a:cubicBezTo>
                  <a:cubicBezTo>
                    <a:pt x="4551" y="3360"/>
                    <a:pt x="4553" y="3355"/>
                    <a:pt x="4562" y="3356"/>
                  </a:cubicBezTo>
                  <a:cubicBezTo>
                    <a:pt x="4562" y="3356"/>
                    <a:pt x="4575" y="3348"/>
                    <a:pt x="4561" y="3340"/>
                  </a:cubicBezTo>
                  <a:cubicBezTo>
                    <a:pt x="4561" y="3340"/>
                    <a:pt x="4547" y="3323"/>
                    <a:pt x="4542" y="3340"/>
                  </a:cubicBezTo>
                  <a:cubicBezTo>
                    <a:pt x="4542" y="3340"/>
                    <a:pt x="4520" y="3331"/>
                    <a:pt x="4514" y="3331"/>
                  </a:cubicBezTo>
                  <a:cubicBezTo>
                    <a:pt x="4514" y="3331"/>
                    <a:pt x="4507" y="3322"/>
                    <a:pt x="4520" y="3318"/>
                  </a:cubicBezTo>
                  <a:cubicBezTo>
                    <a:pt x="4520" y="3318"/>
                    <a:pt x="4519" y="3311"/>
                    <a:pt x="4506" y="3306"/>
                  </a:cubicBezTo>
                  <a:cubicBezTo>
                    <a:pt x="4486" y="3301"/>
                    <a:pt x="4486" y="3301"/>
                    <a:pt x="4486" y="3301"/>
                  </a:cubicBezTo>
                  <a:cubicBezTo>
                    <a:pt x="4486" y="3301"/>
                    <a:pt x="4473" y="3283"/>
                    <a:pt x="4456" y="3298"/>
                  </a:cubicBezTo>
                  <a:cubicBezTo>
                    <a:pt x="4433" y="3299"/>
                    <a:pt x="4433" y="3299"/>
                    <a:pt x="4433" y="3299"/>
                  </a:cubicBezTo>
                  <a:cubicBezTo>
                    <a:pt x="4433" y="3299"/>
                    <a:pt x="4430" y="3283"/>
                    <a:pt x="4417" y="3295"/>
                  </a:cubicBezTo>
                  <a:cubicBezTo>
                    <a:pt x="4417" y="3295"/>
                    <a:pt x="4408" y="3299"/>
                    <a:pt x="4408" y="3304"/>
                  </a:cubicBezTo>
                  <a:cubicBezTo>
                    <a:pt x="4333" y="3303"/>
                    <a:pt x="4333" y="3303"/>
                    <a:pt x="4333" y="3303"/>
                  </a:cubicBezTo>
                  <a:cubicBezTo>
                    <a:pt x="4333" y="3303"/>
                    <a:pt x="4313" y="3290"/>
                    <a:pt x="4313" y="3301"/>
                  </a:cubicBezTo>
                  <a:cubicBezTo>
                    <a:pt x="4310" y="3309"/>
                    <a:pt x="4310" y="3309"/>
                    <a:pt x="4310" y="3309"/>
                  </a:cubicBezTo>
                  <a:cubicBezTo>
                    <a:pt x="4310" y="3309"/>
                    <a:pt x="4281" y="3311"/>
                    <a:pt x="4272" y="3302"/>
                  </a:cubicBezTo>
                  <a:cubicBezTo>
                    <a:pt x="4272" y="3302"/>
                    <a:pt x="4258" y="3296"/>
                    <a:pt x="4266" y="3283"/>
                  </a:cubicBezTo>
                  <a:cubicBezTo>
                    <a:pt x="4272" y="3276"/>
                    <a:pt x="4272" y="3276"/>
                    <a:pt x="4272" y="3276"/>
                  </a:cubicBezTo>
                  <a:cubicBezTo>
                    <a:pt x="4272" y="3276"/>
                    <a:pt x="4291" y="3261"/>
                    <a:pt x="4289" y="3228"/>
                  </a:cubicBezTo>
                  <a:cubicBezTo>
                    <a:pt x="4288" y="3212"/>
                    <a:pt x="4288" y="3212"/>
                    <a:pt x="4288" y="3212"/>
                  </a:cubicBezTo>
                  <a:cubicBezTo>
                    <a:pt x="4288" y="3212"/>
                    <a:pt x="4299" y="3206"/>
                    <a:pt x="4291" y="3197"/>
                  </a:cubicBezTo>
                  <a:cubicBezTo>
                    <a:pt x="4295" y="3185"/>
                    <a:pt x="4295" y="3185"/>
                    <a:pt x="4295" y="3185"/>
                  </a:cubicBezTo>
                  <a:cubicBezTo>
                    <a:pt x="4295" y="3185"/>
                    <a:pt x="4304" y="3174"/>
                    <a:pt x="4302" y="3165"/>
                  </a:cubicBezTo>
                  <a:cubicBezTo>
                    <a:pt x="4302" y="3165"/>
                    <a:pt x="4302" y="3159"/>
                    <a:pt x="4283" y="3161"/>
                  </a:cubicBezTo>
                  <a:cubicBezTo>
                    <a:pt x="4283" y="3161"/>
                    <a:pt x="4292" y="3130"/>
                    <a:pt x="4305" y="3140"/>
                  </a:cubicBezTo>
                  <a:cubicBezTo>
                    <a:pt x="4305" y="3140"/>
                    <a:pt x="4306" y="3150"/>
                    <a:pt x="4316" y="3147"/>
                  </a:cubicBezTo>
                  <a:cubicBezTo>
                    <a:pt x="4324" y="3140"/>
                    <a:pt x="4324" y="3140"/>
                    <a:pt x="4324" y="3140"/>
                  </a:cubicBezTo>
                  <a:cubicBezTo>
                    <a:pt x="4327" y="3122"/>
                    <a:pt x="4327" y="3122"/>
                    <a:pt x="4327" y="3122"/>
                  </a:cubicBezTo>
                  <a:cubicBezTo>
                    <a:pt x="4327" y="3122"/>
                    <a:pt x="4331" y="3107"/>
                    <a:pt x="4322" y="3106"/>
                  </a:cubicBezTo>
                  <a:cubicBezTo>
                    <a:pt x="4322" y="3106"/>
                    <a:pt x="4334" y="3098"/>
                    <a:pt x="4335" y="3091"/>
                  </a:cubicBezTo>
                  <a:cubicBezTo>
                    <a:pt x="4319" y="3089"/>
                    <a:pt x="4319" y="3089"/>
                    <a:pt x="4319" y="3089"/>
                  </a:cubicBezTo>
                  <a:cubicBezTo>
                    <a:pt x="4319" y="3089"/>
                    <a:pt x="4323" y="3079"/>
                    <a:pt x="4333" y="3079"/>
                  </a:cubicBezTo>
                  <a:cubicBezTo>
                    <a:pt x="4343" y="3079"/>
                    <a:pt x="4335" y="3052"/>
                    <a:pt x="4335" y="3052"/>
                  </a:cubicBezTo>
                  <a:cubicBezTo>
                    <a:pt x="4335" y="3052"/>
                    <a:pt x="4340" y="3033"/>
                    <a:pt x="4357" y="3028"/>
                  </a:cubicBezTo>
                  <a:cubicBezTo>
                    <a:pt x="4374" y="3022"/>
                    <a:pt x="4369" y="2996"/>
                    <a:pt x="4369" y="2996"/>
                  </a:cubicBezTo>
                  <a:cubicBezTo>
                    <a:pt x="4369" y="2996"/>
                    <a:pt x="4385" y="2979"/>
                    <a:pt x="4333" y="2980"/>
                  </a:cubicBezTo>
                  <a:cubicBezTo>
                    <a:pt x="4314" y="2981"/>
                    <a:pt x="4314" y="2981"/>
                    <a:pt x="4314" y="2981"/>
                  </a:cubicBezTo>
                  <a:cubicBezTo>
                    <a:pt x="4314" y="2981"/>
                    <a:pt x="4303" y="2970"/>
                    <a:pt x="4303" y="2978"/>
                  </a:cubicBezTo>
                  <a:cubicBezTo>
                    <a:pt x="4303" y="2978"/>
                    <a:pt x="4277" y="2973"/>
                    <a:pt x="4273" y="2982"/>
                  </a:cubicBezTo>
                  <a:cubicBezTo>
                    <a:pt x="4273" y="2982"/>
                    <a:pt x="4260" y="2984"/>
                    <a:pt x="4260" y="2989"/>
                  </a:cubicBezTo>
                  <a:cubicBezTo>
                    <a:pt x="4260" y="2989"/>
                    <a:pt x="4224" y="2985"/>
                    <a:pt x="4224" y="2990"/>
                  </a:cubicBezTo>
                  <a:cubicBezTo>
                    <a:pt x="4224" y="2990"/>
                    <a:pt x="4189" y="2987"/>
                    <a:pt x="4179" y="3020"/>
                  </a:cubicBezTo>
                  <a:cubicBezTo>
                    <a:pt x="4179" y="3020"/>
                    <a:pt x="4169" y="3039"/>
                    <a:pt x="4180" y="3042"/>
                  </a:cubicBezTo>
                  <a:cubicBezTo>
                    <a:pt x="4180" y="3054"/>
                    <a:pt x="4180" y="3054"/>
                    <a:pt x="4180" y="3054"/>
                  </a:cubicBezTo>
                  <a:cubicBezTo>
                    <a:pt x="4180" y="3054"/>
                    <a:pt x="4174" y="3066"/>
                    <a:pt x="4179" y="3071"/>
                  </a:cubicBezTo>
                  <a:cubicBezTo>
                    <a:pt x="4179" y="3071"/>
                    <a:pt x="4154" y="3080"/>
                    <a:pt x="4166" y="3089"/>
                  </a:cubicBezTo>
                  <a:cubicBezTo>
                    <a:pt x="4166" y="3103"/>
                    <a:pt x="4166" y="3103"/>
                    <a:pt x="4166" y="3103"/>
                  </a:cubicBezTo>
                  <a:cubicBezTo>
                    <a:pt x="4166" y="3103"/>
                    <a:pt x="4143" y="3110"/>
                    <a:pt x="4142" y="3120"/>
                  </a:cubicBezTo>
                  <a:cubicBezTo>
                    <a:pt x="4142" y="3120"/>
                    <a:pt x="4127" y="3123"/>
                    <a:pt x="4128" y="3131"/>
                  </a:cubicBezTo>
                  <a:cubicBezTo>
                    <a:pt x="4135" y="3135"/>
                    <a:pt x="4135" y="3135"/>
                    <a:pt x="4135" y="3135"/>
                  </a:cubicBezTo>
                  <a:cubicBezTo>
                    <a:pt x="4137" y="3147"/>
                    <a:pt x="4137" y="3147"/>
                    <a:pt x="4137" y="3147"/>
                  </a:cubicBezTo>
                  <a:cubicBezTo>
                    <a:pt x="4113" y="3148"/>
                    <a:pt x="4113" y="3148"/>
                    <a:pt x="4113" y="3148"/>
                  </a:cubicBezTo>
                  <a:cubicBezTo>
                    <a:pt x="4113" y="3148"/>
                    <a:pt x="4103" y="3158"/>
                    <a:pt x="4097" y="3150"/>
                  </a:cubicBezTo>
                  <a:cubicBezTo>
                    <a:pt x="4088" y="3150"/>
                    <a:pt x="4088" y="3150"/>
                    <a:pt x="4088" y="3150"/>
                  </a:cubicBezTo>
                  <a:cubicBezTo>
                    <a:pt x="4088" y="3150"/>
                    <a:pt x="4106" y="3141"/>
                    <a:pt x="4098" y="3134"/>
                  </a:cubicBezTo>
                  <a:cubicBezTo>
                    <a:pt x="4098" y="3134"/>
                    <a:pt x="4063" y="3133"/>
                    <a:pt x="4060" y="3142"/>
                  </a:cubicBezTo>
                  <a:cubicBezTo>
                    <a:pt x="4058" y="3150"/>
                    <a:pt x="4058" y="3150"/>
                    <a:pt x="4058" y="3150"/>
                  </a:cubicBezTo>
                  <a:cubicBezTo>
                    <a:pt x="4058" y="3150"/>
                    <a:pt x="4015" y="3150"/>
                    <a:pt x="4007" y="3161"/>
                  </a:cubicBezTo>
                  <a:cubicBezTo>
                    <a:pt x="4007" y="3161"/>
                    <a:pt x="3979" y="3162"/>
                    <a:pt x="3973" y="3171"/>
                  </a:cubicBezTo>
                  <a:cubicBezTo>
                    <a:pt x="3954" y="3169"/>
                    <a:pt x="3954" y="3169"/>
                    <a:pt x="3954" y="3169"/>
                  </a:cubicBezTo>
                  <a:cubicBezTo>
                    <a:pt x="3954" y="3169"/>
                    <a:pt x="3934" y="3141"/>
                    <a:pt x="3924" y="3143"/>
                  </a:cubicBezTo>
                  <a:cubicBezTo>
                    <a:pt x="3924" y="3143"/>
                    <a:pt x="3909" y="3134"/>
                    <a:pt x="3908" y="3141"/>
                  </a:cubicBezTo>
                  <a:cubicBezTo>
                    <a:pt x="3892" y="3141"/>
                    <a:pt x="3892" y="3141"/>
                    <a:pt x="3892" y="3141"/>
                  </a:cubicBezTo>
                  <a:cubicBezTo>
                    <a:pt x="3892" y="3141"/>
                    <a:pt x="3872" y="3128"/>
                    <a:pt x="3858" y="3093"/>
                  </a:cubicBezTo>
                  <a:cubicBezTo>
                    <a:pt x="3858" y="3093"/>
                    <a:pt x="3854" y="3065"/>
                    <a:pt x="3839" y="3058"/>
                  </a:cubicBezTo>
                  <a:cubicBezTo>
                    <a:pt x="3839" y="3058"/>
                    <a:pt x="3818" y="3040"/>
                    <a:pt x="3813" y="3027"/>
                  </a:cubicBezTo>
                  <a:cubicBezTo>
                    <a:pt x="3808" y="3013"/>
                    <a:pt x="3799" y="3001"/>
                    <a:pt x="3799" y="3001"/>
                  </a:cubicBezTo>
                  <a:cubicBezTo>
                    <a:pt x="3799" y="3001"/>
                    <a:pt x="3803" y="2979"/>
                    <a:pt x="3791" y="2977"/>
                  </a:cubicBezTo>
                  <a:cubicBezTo>
                    <a:pt x="3785" y="2974"/>
                    <a:pt x="3785" y="2974"/>
                    <a:pt x="3785" y="2974"/>
                  </a:cubicBezTo>
                  <a:cubicBezTo>
                    <a:pt x="3785" y="2974"/>
                    <a:pt x="3773" y="2931"/>
                    <a:pt x="3777" y="2901"/>
                  </a:cubicBezTo>
                  <a:cubicBezTo>
                    <a:pt x="3777" y="2901"/>
                    <a:pt x="3783" y="2889"/>
                    <a:pt x="3780" y="2884"/>
                  </a:cubicBezTo>
                  <a:cubicBezTo>
                    <a:pt x="3780" y="2866"/>
                    <a:pt x="3780" y="2866"/>
                    <a:pt x="3780" y="2866"/>
                  </a:cubicBezTo>
                  <a:cubicBezTo>
                    <a:pt x="3776" y="2834"/>
                    <a:pt x="3776" y="2834"/>
                    <a:pt x="3776" y="2834"/>
                  </a:cubicBezTo>
                  <a:cubicBezTo>
                    <a:pt x="3776" y="2834"/>
                    <a:pt x="3785" y="2817"/>
                    <a:pt x="3782" y="2763"/>
                  </a:cubicBezTo>
                  <a:cubicBezTo>
                    <a:pt x="3782" y="2763"/>
                    <a:pt x="3798" y="2763"/>
                    <a:pt x="3807" y="2752"/>
                  </a:cubicBezTo>
                  <a:cubicBezTo>
                    <a:pt x="3807" y="2752"/>
                    <a:pt x="3818" y="2736"/>
                    <a:pt x="3811" y="2722"/>
                  </a:cubicBezTo>
                  <a:cubicBezTo>
                    <a:pt x="3811" y="2722"/>
                    <a:pt x="3805" y="2702"/>
                    <a:pt x="3795" y="2700"/>
                  </a:cubicBezTo>
                  <a:cubicBezTo>
                    <a:pt x="3794" y="2684"/>
                    <a:pt x="3794" y="2684"/>
                    <a:pt x="3794" y="2684"/>
                  </a:cubicBezTo>
                  <a:cubicBezTo>
                    <a:pt x="3794" y="2684"/>
                    <a:pt x="3805" y="2668"/>
                    <a:pt x="3799" y="2655"/>
                  </a:cubicBezTo>
                  <a:cubicBezTo>
                    <a:pt x="3787" y="2656"/>
                    <a:pt x="3787" y="2656"/>
                    <a:pt x="3787" y="2656"/>
                  </a:cubicBezTo>
                  <a:cubicBezTo>
                    <a:pt x="3787" y="2656"/>
                    <a:pt x="3781" y="2648"/>
                    <a:pt x="3790" y="2646"/>
                  </a:cubicBezTo>
                  <a:cubicBezTo>
                    <a:pt x="3790" y="2646"/>
                    <a:pt x="3796" y="2650"/>
                    <a:pt x="3809" y="2641"/>
                  </a:cubicBezTo>
                  <a:cubicBezTo>
                    <a:pt x="3809" y="2641"/>
                    <a:pt x="3822" y="2633"/>
                    <a:pt x="3801" y="2625"/>
                  </a:cubicBezTo>
                  <a:cubicBezTo>
                    <a:pt x="3801" y="2625"/>
                    <a:pt x="3812" y="2617"/>
                    <a:pt x="3822" y="2616"/>
                  </a:cubicBezTo>
                  <a:cubicBezTo>
                    <a:pt x="3822" y="2616"/>
                    <a:pt x="3831" y="2612"/>
                    <a:pt x="3832" y="2588"/>
                  </a:cubicBezTo>
                  <a:cubicBezTo>
                    <a:pt x="3839" y="2588"/>
                    <a:pt x="3839" y="2588"/>
                    <a:pt x="3839" y="2588"/>
                  </a:cubicBezTo>
                  <a:cubicBezTo>
                    <a:pt x="3839" y="2588"/>
                    <a:pt x="3858" y="2600"/>
                    <a:pt x="3861" y="2577"/>
                  </a:cubicBezTo>
                  <a:cubicBezTo>
                    <a:pt x="3861" y="2577"/>
                    <a:pt x="3878" y="2582"/>
                    <a:pt x="3890" y="2567"/>
                  </a:cubicBezTo>
                  <a:cubicBezTo>
                    <a:pt x="3890" y="2567"/>
                    <a:pt x="3918" y="2566"/>
                    <a:pt x="3928" y="2541"/>
                  </a:cubicBezTo>
                  <a:cubicBezTo>
                    <a:pt x="3928" y="2541"/>
                    <a:pt x="3938" y="2535"/>
                    <a:pt x="3931" y="2527"/>
                  </a:cubicBezTo>
                  <a:cubicBezTo>
                    <a:pt x="3931" y="2527"/>
                    <a:pt x="3928" y="2516"/>
                    <a:pt x="3937" y="2513"/>
                  </a:cubicBezTo>
                  <a:cubicBezTo>
                    <a:pt x="3937" y="2513"/>
                    <a:pt x="3955" y="2506"/>
                    <a:pt x="3949" y="2524"/>
                  </a:cubicBezTo>
                  <a:cubicBezTo>
                    <a:pt x="3949" y="2524"/>
                    <a:pt x="3967" y="2526"/>
                    <a:pt x="3974" y="2520"/>
                  </a:cubicBezTo>
                  <a:cubicBezTo>
                    <a:pt x="3988" y="2516"/>
                    <a:pt x="3988" y="2516"/>
                    <a:pt x="3988" y="2516"/>
                  </a:cubicBezTo>
                  <a:cubicBezTo>
                    <a:pt x="3988" y="2516"/>
                    <a:pt x="3991" y="2484"/>
                    <a:pt x="3998" y="2503"/>
                  </a:cubicBezTo>
                  <a:cubicBezTo>
                    <a:pt x="3998" y="2503"/>
                    <a:pt x="3997" y="2520"/>
                    <a:pt x="4010" y="2514"/>
                  </a:cubicBezTo>
                  <a:cubicBezTo>
                    <a:pt x="4038" y="2510"/>
                    <a:pt x="4038" y="2510"/>
                    <a:pt x="4038" y="2510"/>
                  </a:cubicBezTo>
                  <a:cubicBezTo>
                    <a:pt x="4038" y="2510"/>
                    <a:pt x="4057" y="2522"/>
                    <a:pt x="4073" y="2520"/>
                  </a:cubicBezTo>
                  <a:cubicBezTo>
                    <a:pt x="4073" y="2520"/>
                    <a:pt x="4086" y="2541"/>
                    <a:pt x="4088" y="2519"/>
                  </a:cubicBezTo>
                  <a:cubicBezTo>
                    <a:pt x="4088" y="2519"/>
                    <a:pt x="4080" y="2512"/>
                    <a:pt x="4096" y="2510"/>
                  </a:cubicBezTo>
                  <a:cubicBezTo>
                    <a:pt x="4113" y="2512"/>
                    <a:pt x="4113" y="2512"/>
                    <a:pt x="4113" y="2512"/>
                  </a:cubicBezTo>
                  <a:cubicBezTo>
                    <a:pt x="4113" y="2512"/>
                    <a:pt x="4126" y="2527"/>
                    <a:pt x="4135" y="2529"/>
                  </a:cubicBezTo>
                  <a:cubicBezTo>
                    <a:pt x="4135" y="2529"/>
                    <a:pt x="4136" y="2547"/>
                    <a:pt x="4146" y="2546"/>
                  </a:cubicBezTo>
                  <a:cubicBezTo>
                    <a:pt x="4146" y="2546"/>
                    <a:pt x="4170" y="2556"/>
                    <a:pt x="4170" y="2545"/>
                  </a:cubicBezTo>
                  <a:cubicBezTo>
                    <a:pt x="4170" y="2545"/>
                    <a:pt x="4161" y="2532"/>
                    <a:pt x="4180" y="2540"/>
                  </a:cubicBezTo>
                  <a:cubicBezTo>
                    <a:pt x="4180" y="2540"/>
                    <a:pt x="4193" y="2548"/>
                    <a:pt x="4194" y="2537"/>
                  </a:cubicBezTo>
                  <a:cubicBezTo>
                    <a:pt x="4194" y="2537"/>
                    <a:pt x="4174" y="2511"/>
                    <a:pt x="4206" y="2530"/>
                  </a:cubicBezTo>
                  <a:cubicBezTo>
                    <a:pt x="4213" y="2535"/>
                    <a:pt x="4213" y="2535"/>
                    <a:pt x="4213" y="2535"/>
                  </a:cubicBezTo>
                  <a:cubicBezTo>
                    <a:pt x="4230" y="2546"/>
                    <a:pt x="4230" y="2546"/>
                    <a:pt x="4230" y="2546"/>
                  </a:cubicBezTo>
                  <a:cubicBezTo>
                    <a:pt x="4230" y="2546"/>
                    <a:pt x="4241" y="2556"/>
                    <a:pt x="4246" y="2551"/>
                  </a:cubicBezTo>
                  <a:cubicBezTo>
                    <a:pt x="4246" y="2551"/>
                    <a:pt x="4251" y="2542"/>
                    <a:pt x="4231" y="2530"/>
                  </a:cubicBezTo>
                  <a:cubicBezTo>
                    <a:pt x="4223" y="2531"/>
                    <a:pt x="4223" y="2531"/>
                    <a:pt x="4223" y="2531"/>
                  </a:cubicBezTo>
                  <a:cubicBezTo>
                    <a:pt x="4222" y="2517"/>
                    <a:pt x="4222" y="2517"/>
                    <a:pt x="4222" y="2517"/>
                  </a:cubicBezTo>
                  <a:cubicBezTo>
                    <a:pt x="4222" y="2517"/>
                    <a:pt x="4232" y="2512"/>
                    <a:pt x="4232" y="2508"/>
                  </a:cubicBezTo>
                  <a:cubicBezTo>
                    <a:pt x="4232" y="2508"/>
                    <a:pt x="4223" y="2501"/>
                    <a:pt x="4210" y="2498"/>
                  </a:cubicBezTo>
                  <a:cubicBezTo>
                    <a:pt x="4183" y="2495"/>
                    <a:pt x="4183" y="2495"/>
                    <a:pt x="4183" y="2495"/>
                  </a:cubicBezTo>
                  <a:cubicBezTo>
                    <a:pt x="4183" y="2495"/>
                    <a:pt x="4161" y="2480"/>
                    <a:pt x="4175" y="2478"/>
                  </a:cubicBezTo>
                  <a:cubicBezTo>
                    <a:pt x="4175" y="2478"/>
                    <a:pt x="4188" y="2476"/>
                    <a:pt x="4197" y="2481"/>
                  </a:cubicBezTo>
                  <a:cubicBezTo>
                    <a:pt x="4197" y="2481"/>
                    <a:pt x="4219" y="2496"/>
                    <a:pt x="4230" y="2484"/>
                  </a:cubicBezTo>
                  <a:cubicBezTo>
                    <a:pt x="4241" y="2474"/>
                    <a:pt x="4241" y="2474"/>
                    <a:pt x="4241" y="2474"/>
                  </a:cubicBezTo>
                  <a:cubicBezTo>
                    <a:pt x="4241" y="2474"/>
                    <a:pt x="4252" y="2486"/>
                    <a:pt x="4256" y="2472"/>
                  </a:cubicBezTo>
                  <a:cubicBezTo>
                    <a:pt x="4265" y="2476"/>
                    <a:pt x="4265" y="2476"/>
                    <a:pt x="4265" y="2476"/>
                  </a:cubicBezTo>
                  <a:cubicBezTo>
                    <a:pt x="4265" y="2476"/>
                    <a:pt x="4303" y="2488"/>
                    <a:pt x="4308" y="2478"/>
                  </a:cubicBezTo>
                  <a:cubicBezTo>
                    <a:pt x="4308" y="2478"/>
                    <a:pt x="4301" y="2449"/>
                    <a:pt x="4316" y="2463"/>
                  </a:cubicBezTo>
                  <a:cubicBezTo>
                    <a:pt x="4316" y="2463"/>
                    <a:pt x="4321" y="2484"/>
                    <a:pt x="4324" y="2485"/>
                  </a:cubicBezTo>
                  <a:cubicBezTo>
                    <a:pt x="4332" y="2481"/>
                    <a:pt x="4332" y="2481"/>
                    <a:pt x="4332" y="2481"/>
                  </a:cubicBezTo>
                  <a:cubicBezTo>
                    <a:pt x="4332" y="2481"/>
                    <a:pt x="4351" y="2485"/>
                    <a:pt x="4356" y="2473"/>
                  </a:cubicBezTo>
                  <a:cubicBezTo>
                    <a:pt x="4356" y="2473"/>
                    <a:pt x="4361" y="2475"/>
                    <a:pt x="4364" y="2468"/>
                  </a:cubicBezTo>
                  <a:cubicBezTo>
                    <a:pt x="4364" y="2468"/>
                    <a:pt x="4377" y="2489"/>
                    <a:pt x="4385" y="2470"/>
                  </a:cubicBezTo>
                  <a:cubicBezTo>
                    <a:pt x="4399" y="2474"/>
                    <a:pt x="4399" y="2474"/>
                    <a:pt x="4399" y="2474"/>
                  </a:cubicBezTo>
                  <a:cubicBezTo>
                    <a:pt x="4399" y="2474"/>
                    <a:pt x="4441" y="2487"/>
                    <a:pt x="4449" y="2501"/>
                  </a:cubicBezTo>
                  <a:cubicBezTo>
                    <a:pt x="4449" y="2501"/>
                    <a:pt x="4459" y="2523"/>
                    <a:pt x="4470" y="2512"/>
                  </a:cubicBezTo>
                  <a:cubicBezTo>
                    <a:pt x="4470" y="2512"/>
                    <a:pt x="4498" y="2514"/>
                    <a:pt x="4507" y="2491"/>
                  </a:cubicBezTo>
                  <a:cubicBezTo>
                    <a:pt x="4507" y="2491"/>
                    <a:pt x="4535" y="2493"/>
                    <a:pt x="4534" y="2496"/>
                  </a:cubicBezTo>
                  <a:cubicBezTo>
                    <a:pt x="4534" y="2496"/>
                    <a:pt x="4558" y="2516"/>
                    <a:pt x="4558" y="2521"/>
                  </a:cubicBezTo>
                  <a:cubicBezTo>
                    <a:pt x="4558" y="2521"/>
                    <a:pt x="4577" y="2546"/>
                    <a:pt x="4590" y="2551"/>
                  </a:cubicBezTo>
                  <a:cubicBezTo>
                    <a:pt x="4590" y="2551"/>
                    <a:pt x="4598" y="2578"/>
                    <a:pt x="4594" y="2589"/>
                  </a:cubicBezTo>
                  <a:cubicBezTo>
                    <a:pt x="4594" y="2589"/>
                    <a:pt x="4579" y="2605"/>
                    <a:pt x="4589" y="2628"/>
                  </a:cubicBezTo>
                  <a:cubicBezTo>
                    <a:pt x="4589" y="2628"/>
                    <a:pt x="4599" y="2651"/>
                    <a:pt x="4606" y="2654"/>
                  </a:cubicBezTo>
                  <a:cubicBezTo>
                    <a:pt x="4619" y="2678"/>
                    <a:pt x="4619" y="2678"/>
                    <a:pt x="4619" y="2678"/>
                  </a:cubicBezTo>
                  <a:cubicBezTo>
                    <a:pt x="4619" y="2678"/>
                    <a:pt x="4622" y="2700"/>
                    <a:pt x="4636" y="2699"/>
                  </a:cubicBezTo>
                  <a:cubicBezTo>
                    <a:pt x="4636" y="2699"/>
                    <a:pt x="4646" y="2708"/>
                    <a:pt x="4645" y="2715"/>
                  </a:cubicBezTo>
                  <a:cubicBezTo>
                    <a:pt x="4645" y="2715"/>
                    <a:pt x="4650" y="2740"/>
                    <a:pt x="4663" y="2736"/>
                  </a:cubicBezTo>
                  <a:cubicBezTo>
                    <a:pt x="4663" y="2736"/>
                    <a:pt x="4681" y="2746"/>
                    <a:pt x="4678" y="2760"/>
                  </a:cubicBezTo>
                  <a:cubicBezTo>
                    <a:pt x="4678" y="2760"/>
                    <a:pt x="4682" y="2777"/>
                    <a:pt x="4695" y="2772"/>
                  </a:cubicBezTo>
                  <a:cubicBezTo>
                    <a:pt x="4695" y="2772"/>
                    <a:pt x="4712" y="2772"/>
                    <a:pt x="4714" y="2756"/>
                  </a:cubicBezTo>
                  <a:cubicBezTo>
                    <a:pt x="4714" y="2756"/>
                    <a:pt x="4729" y="2732"/>
                    <a:pt x="4729" y="2719"/>
                  </a:cubicBezTo>
                  <a:cubicBezTo>
                    <a:pt x="4729" y="2719"/>
                    <a:pt x="4734" y="2689"/>
                    <a:pt x="4729" y="2671"/>
                  </a:cubicBezTo>
                  <a:cubicBezTo>
                    <a:pt x="4729" y="2671"/>
                    <a:pt x="4721" y="2650"/>
                    <a:pt x="4718" y="2647"/>
                  </a:cubicBezTo>
                  <a:cubicBezTo>
                    <a:pt x="4718" y="2647"/>
                    <a:pt x="4716" y="2629"/>
                    <a:pt x="4709" y="2624"/>
                  </a:cubicBezTo>
                  <a:cubicBezTo>
                    <a:pt x="4699" y="2604"/>
                    <a:pt x="4699" y="2604"/>
                    <a:pt x="4699" y="2604"/>
                  </a:cubicBezTo>
                  <a:cubicBezTo>
                    <a:pt x="4699" y="2604"/>
                    <a:pt x="4707" y="2586"/>
                    <a:pt x="4701" y="2583"/>
                  </a:cubicBezTo>
                  <a:cubicBezTo>
                    <a:pt x="4701" y="2583"/>
                    <a:pt x="4693" y="2551"/>
                    <a:pt x="4681" y="2543"/>
                  </a:cubicBezTo>
                  <a:cubicBezTo>
                    <a:pt x="4672" y="2514"/>
                    <a:pt x="4672" y="2514"/>
                    <a:pt x="4672" y="2514"/>
                  </a:cubicBezTo>
                  <a:cubicBezTo>
                    <a:pt x="4663" y="2490"/>
                    <a:pt x="4663" y="2490"/>
                    <a:pt x="4663" y="2490"/>
                  </a:cubicBezTo>
                  <a:cubicBezTo>
                    <a:pt x="4661" y="2477"/>
                    <a:pt x="4661" y="2477"/>
                    <a:pt x="4661" y="2477"/>
                  </a:cubicBezTo>
                  <a:cubicBezTo>
                    <a:pt x="4661" y="2477"/>
                    <a:pt x="4653" y="2456"/>
                    <a:pt x="4664" y="2445"/>
                  </a:cubicBezTo>
                  <a:cubicBezTo>
                    <a:pt x="4664" y="2445"/>
                    <a:pt x="4674" y="2410"/>
                    <a:pt x="4677" y="2398"/>
                  </a:cubicBezTo>
                  <a:cubicBezTo>
                    <a:pt x="4677" y="2398"/>
                    <a:pt x="4690" y="2397"/>
                    <a:pt x="4690" y="2380"/>
                  </a:cubicBezTo>
                  <a:cubicBezTo>
                    <a:pt x="4690" y="2380"/>
                    <a:pt x="4698" y="2375"/>
                    <a:pt x="4693" y="2368"/>
                  </a:cubicBezTo>
                  <a:cubicBezTo>
                    <a:pt x="4693" y="2368"/>
                    <a:pt x="4696" y="2356"/>
                    <a:pt x="4706" y="2368"/>
                  </a:cubicBezTo>
                  <a:cubicBezTo>
                    <a:pt x="4706" y="2368"/>
                    <a:pt x="4711" y="2375"/>
                    <a:pt x="4724" y="2360"/>
                  </a:cubicBezTo>
                  <a:cubicBezTo>
                    <a:pt x="4724" y="2360"/>
                    <a:pt x="4739" y="2354"/>
                    <a:pt x="4740" y="2345"/>
                  </a:cubicBezTo>
                  <a:cubicBezTo>
                    <a:pt x="4740" y="2345"/>
                    <a:pt x="4758" y="2337"/>
                    <a:pt x="4759" y="2332"/>
                  </a:cubicBezTo>
                  <a:cubicBezTo>
                    <a:pt x="4759" y="2332"/>
                    <a:pt x="4779" y="2334"/>
                    <a:pt x="4779" y="2315"/>
                  </a:cubicBezTo>
                  <a:cubicBezTo>
                    <a:pt x="4779" y="2315"/>
                    <a:pt x="4785" y="2301"/>
                    <a:pt x="4793" y="2297"/>
                  </a:cubicBezTo>
                  <a:cubicBezTo>
                    <a:pt x="4800" y="2293"/>
                    <a:pt x="4817" y="2278"/>
                    <a:pt x="4817" y="2278"/>
                  </a:cubicBezTo>
                  <a:cubicBezTo>
                    <a:pt x="4839" y="2278"/>
                    <a:pt x="4839" y="2278"/>
                    <a:pt x="4839" y="2278"/>
                  </a:cubicBezTo>
                  <a:cubicBezTo>
                    <a:pt x="4839" y="2278"/>
                    <a:pt x="4849" y="2284"/>
                    <a:pt x="4852" y="2270"/>
                  </a:cubicBezTo>
                  <a:cubicBezTo>
                    <a:pt x="4852" y="2270"/>
                    <a:pt x="4852" y="2253"/>
                    <a:pt x="4878" y="2242"/>
                  </a:cubicBezTo>
                  <a:cubicBezTo>
                    <a:pt x="4878" y="2242"/>
                    <a:pt x="4901" y="2237"/>
                    <a:pt x="4897" y="2233"/>
                  </a:cubicBezTo>
                  <a:cubicBezTo>
                    <a:pt x="4897" y="2233"/>
                    <a:pt x="4918" y="2236"/>
                    <a:pt x="4923" y="2232"/>
                  </a:cubicBezTo>
                  <a:cubicBezTo>
                    <a:pt x="4923" y="2232"/>
                    <a:pt x="4939" y="2221"/>
                    <a:pt x="4923" y="2220"/>
                  </a:cubicBezTo>
                  <a:cubicBezTo>
                    <a:pt x="4912" y="2219"/>
                    <a:pt x="4912" y="2219"/>
                    <a:pt x="4912" y="2219"/>
                  </a:cubicBezTo>
                  <a:cubicBezTo>
                    <a:pt x="4912" y="2219"/>
                    <a:pt x="4917" y="2208"/>
                    <a:pt x="4919" y="2203"/>
                  </a:cubicBezTo>
                  <a:cubicBezTo>
                    <a:pt x="4919" y="2203"/>
                    <a:pt x="4922" y="2196"/>
                    <a:pt x="4901" y="2195"/>
                  </a:cubicBezTo>
                  <a:cubicBezTo>
                    <a:pt x="4901" y="2195"/>
                    <a:pt x="4926" y="2185"/>
                    <a:pt x="4934" y="2194"/>
                  </a:cubicBezTo>
                  <a:cubicBezTo>
                    <a:pt x="4934" y="2194"/>
                    <a:pt x="4945" y="2197"/>
                    <a:pt x="4955" y="2187"/>
                  </a:cubicBezTo>
                  <a:cubicBezTo>
                    <a:pt x="4962" y="2183"/>
                    <a:pt x="4962" y="2183"/>
                    <a:pt x="4962" y="2183"/>
                  </a:cubicBezTo>
                  <a:cubicBezTo>
                    <a:pt x="4962" y="2183"/>
                    <a:pt x="4964" y="2173"/>
                    <a:pt x="4974" y="2180"/>
                  </a:cubicBezTo>
                  <a:cubicBezTo>
                    <a:pt x="4974" y="2180"/>
                    <a:pt x="4980" y="2163"/>
                    <a:pt x="4956" y="2169"/>
                  </a:cubicBezTo>
                  <a:cubicBezTo>
                    <a:pt x="4945" y="2168"/>
                    <a:pt x="4945" y="2168"/>
                    <a:pt x="4945" y="2168"/>
                  </a:cubicBezTo>
                  <a:cubicBezTo>
                    <a:pt x="4945" y="2168"/>
                    <a:pt x="4935" y="2158"/>
                    <a:pt x="4929" y="2166"/>
                  </a:cubicBezTo>
                  <a:cubicBezTo>
                    <a:pt x="4929" y="2166"/>
                    <a:pt x="4908" y="2167"/>
                    <a:pt x="4915" y="2156"/>
                  </a:cubicBezTo>
                  <a:cubicBezTo>
                    <a:pt x="4915" y="2156"/>
                    <a:pt x="4923" y="2149"/>
                    <a:pt x="4937" y="2148"/>
                  </a:cubicBezTo>
                  <a:cubicBezTo>
                    <a:pt x="4937" y="2148"/>
                    <a:pt x="4953" y="2156"/>
                    <a:pt x="4957" y="2140"/>
                  </a:cubicBezTo>
                  <a:cubicBezTo>
                    <a:pt x="4957" y="2140"/>
                    <a:pt x="4964" y="2132"/>
                    <a:pt x="4953" y="2119"/>
                  </a:cubicBezTo>
                  <a:cubicBezTo>
                    <a:pt x="4953" y="2119"/>
                    <a:pt x="4955" y="2102"/>
                    <a:pt x="4943" y="2110"/>
                  </a:cubicBezTo>
                  <a:cubicBezTo>
                    <a:pt x="4930" y="2110"/>
                    <a:pt x="4930" y="2110"/>
                    <a:pt x="4930" y="2110"/>
                  </a:cubicBezTo>
                  <a:cubicBezTo>
                    <a:pt x="4930" y="2110"/>
                    <a:pt x="4922" y="2104"/>
                    <a:pt x="4921" y="2104"/>
                  </a:cubicBezTo>
                  <a:cubicBezTo>
                    <a:pt x="4913" y="2096"/>
                    <a:pt x="4913" y="2096"/>
                    <a:pt x="4913" y="2096"/>
                  </a:cubicBezTo>
                  <a:cubicBezTo>
                    <a:pt x="4913" y="2096"/>
                    <a:pt x="4914" y="2089"/>
                    <a:pt x="4923" y="2092"/>
                  </a:cubicBezTo>
                  <a:cubicBezTo>
                    <a:pt x="4923" y="2092"/>
                    <a:pt x="4927" y="2099"/>
                    <a:pt x="4930" y="2099"/>
                  </a:cubicBezTo>
                  <a:cubicBezTo>
                    <a:pt x="4930" y="2099"/>
                    <a:pt x="4934" y="2105"/>
                    <a:pt x="4943" y="2101"/>
                  </a:cubicBezTo>
                  <a:cubicBezTo>
                    <a:pt x="4941" y="2092"/>
                    <a:pt x="4941" y="2092"/>
                    <a:pt x="4941" y="2092"/>
                  </a:cubicBezTo>
                  <a:cubicBezTo>
                    <a:pt x="4941" y="2092"/>
                    <a:pt x="4933" y="2091"/>
                    <a:pt x="4929" y="2091"/>
                  </a:cubicBezTo>
                  <a:cubicBezTo>
                    <a:pt x="4929" y="2091"/>
                    <a:pt x="4919" y="2088"/>
                    <a:pt x="4930" y="2082"/>
                  </a:cubicBezTo>
                  <a:cubicBezTo>
                    <a:pt x="4911" y="2080"/>
                    <a:pt x="4911" y="2080"/>
                    <a:pt x="4911" y="2080"/>
                  </a:cubicBezTo>
                  <a:cubicBezTo>
                    <a:pt x="4911" y="2080"/>
                    <a:pt x="4911" y="2072"/>
                    <a:pt x="4922" y="2074"/>
                  </a:cubicBezTo>
                  <a:cubicBezTo>
                    <a:pt x="4922" y="2074"/>
                    <a:pt x="4935" y="2081"/>
                    <a:pt x="4941" y="2074"/>
                  </a:cubicBezTo>
                  <a:cubicBezTo>
                    <a:pt x="4941" y="2074"/>
                    <a:pt x="4940" y="2070"/>
                    <a:pt x="4931" y="2071"/>
                  </a:cubicBezTo>
                  <a:cubicBezTo>
                    <a:pt x="4931" y="2071"/>
                    <a:pt x="4926" y="2061"/>
                    <a:pt x="4924" y="2061"/>
                  </a:cubicBezTo>
                  <a:cubicBezTo>
                    <a:pt x="4909" y="2062"/>
                    <a:pt x="4909" y="2062"/>
                    <a:pt x="4909" y="2062"/>
                  </a:cubicBezTo>
                  <a:cubicBezTo>
                    <a:pt x="4909" y="2062"/>
                    <a:pt x="4898" y="2047"/>
                    <a:pt x="4909" y="2050"/>
                  </a:cubicBezTo>
                  <a:cubicBezTo>
                    <a:pt x="4909" y="2050"/>
                    <a:pt x="4915" y="2050"/>
                    <a:pt x="4919" y="2054"/>
                  </a:cubicBezTo>
                  <a:cubicBezTo>
                    <a:pt x="4927" y="2054"/>
                    <a:pt x="4927" y="2054"/>
                    <a:pt x="4927" y="2054"/>
                  </a:cubicBezTo>
                  <a:cubicBezTo>
                    <a:pt x="4927" y="2054"/>
                    <a:pt x="4934" y="2066"/>
                    <a:pt x="4936" y="2050"/>
                  </a:cubicBezTo>
                  <a:cubicBezTo>
                    <a:pt x="4936" y="2050"/>
                    <a:pt x="4934" y="2046"/>
                    <a:pt x="4930" y="2045"/>
                  </a:cubicBezTo>
                  <a:cubicBezTo>
                    <a:pt x="4930" y="2045"/>
                    <a:pt x="4932" y="2042"/>
                    <a:pt x="4910" y="2041"/>
                  </a:cubicBezTo>
                  <a:cubicBezTo>
                    <a:pt x="4910" y="2041"/>
                    <a:pt x="4904" y="2031"/>
                    <a:pt x="4894" y="2032"/>
                  </a:cubicBezTo>
                  <a:cubicBezTo>
                    <a:pt x="4894" y="2032"/>
                    <a:pt x="4884" y="2032"/>
                    <a:pt x="4881" y="2027"/>
                  </a:cubicBezTo>
                  <a:cubicBezTo>
                    <a:pt x="4881" y="2027"/>
                    <a:pt x="4884" y="2017"/>
                    <a:pt x="4896" y="2022"/>
                  </a:cubicBezTo>
                  <a:cubicBezTo>
                    <a:pt x="4896" y="2022"/>
                    <a:pt x="4908" y="2021"/>
                    <a:pt x="4908" y="2027"/>
                  </a:cubicBezTo>
                  <a:cubicBezTo>
                    <a:pt x="4913" y="2031"/>
                    <a:pt x="4913" y="2031"/>
                    <a:pt x="4913" y="2031"/>
                  </a:cubicBezTo>
                  <a:cubicBezTo>
                    <a:pt x="4913" y="2031"/>
                    <a:pt x="4920" y="2038"/>
                    <a:pt x="4930" y="2037"/>
                  </a:cubicBezTo>
                  <a:cubicBezTo>
                    <a:pt x="4930" y="2037"/>
                    <a:pt x="4941" y="2046"/>
                    <a:pt x="4941" y="2037"/>
                  </a:cubicBezTo>
                  <a:cubicBezTo>
                    <a:pt x="4937" y="2033"/>
                    <a:pt x="4937" y="2033"/>
                    <a:pt x="4937" y="2033"/>
                  </a:cubicBezTo>
                  <a:cubicBezTo>
                    <a:pt x="4937" y="2033"/>
                    <a:pt x="4936" y="2016"/>
                    <a:pt x="4933" y="2016"/>
                  </a:cubicBezTo>
                  <a:cubicBezTo>
                    <a:pt x="4931" y="2008"/>
                    <a:pt x="4931" y="2008"/>
                    <a:pt x="4931" y="2008"/>
                  </a:cubicBezTo>
                  <a:cubicBezTo>
                    <a:pt x="4931" y="2008"/>
                    <a:pt x="4940" y="1998"/>
                    <a:pt x="4932" y="1995"/>
                  </a:cubicBezTo>
                  <a:cubicBezTo>
                    <a:pt x="4926" y="1997"/>
                    <a:pt x="4926" y="1997"/>
                    <a:pt x="4926" y="1997"/>
                  </a:cubicBezTo>
                  <a:cubicBezTo>
                    <a:pt x="4926" y="1997"/>
                    <a:pt x="4929" y="1988"/>
                    <a:pt x="4921" y="1985"/>
                  </a:cubicBezTo>
                  <a:cubicBezTo>
                    <a:pt x="4921" y="1985"/>
                    <a:pt x="4923" y="1978"/>
                    <a:pt x="4933" y="1971"/>
                  </a:cubicBezTo>
                  <a:cubicBezTo>
                    <a:pt x="4933" y="1971"/>
                    <a:pt x="4935" y="1968"/>
                    <a:pt x="4942" y="1968"/>
                  </a:cubicBezTo>
                  <a:cubicBezTo>
                    <a:pt x="4942" y="1968"/>
                    <a:pt x="4948" y="1963"/>
                    <a:pt x="4948" y="1959"/>
                  </a:cubicBezTo>
                  <a:cubicBezTo>
                    <a:pt x="4948" y="1956"/>
                    <a:pt x="4963" y="1958"/>
                    <a:pt x="4963" y="1958"/>
                  </a:cubicBezTo>
                  <a:cubicBezTo>
                    <a:pt x="4965" y="1966"/>
                    <a:pt x="4965" y="1966"/>
                    <a:pt x="4965" y="1966"/>
                  </a:cubicBezTo>
                  <a:cubicBezTo>
                    <a:pt x="4965" y="1966"/>
                    <a:pt x="4953" y="1964"/>
                    <a:pt x="4950" y="1976"/>
                  </a:cubicBezTo>
                  <a:cubicBezTo>
                    <a:pt x="4950" y="1976"/>
                    <a:pt x="4939" y="1982"/>
                    <a:pt x="4951" y="1984"/>
                  </a:cubicBezTo>
                  <a:cubicBezTo>
                    <a:pt x="4951" y="1990"/>
                    <a:pt x="4951" y="1990"/>
                    <a:pt x="4951" y="1990"/>
                  </a:cubicBezTo>
                  <a:cubicBezTo>
                    <a:pt x="4951" y="1990"/>
                    <a:pt x="4947" y="1994"/>
                    <a:pt x="4947" y="1997"/>
                  </a:cubicBezTo>
                  <a:cubicBezTo>
                    <a:pt x="4947" y="1997"/>
                    <a:pt x="4944" y="1999"/>
                    <a:pt x="4944" y="2007"/>
                  </a:cubicBezTo>
                  <a:cubicBezTo>
                    <a:pt x="4944" y="2007"/>
                    <a:pt x="4951" y="2008"/>
                    <a:pt x="4949" y="2011"/>
                  </a:cubicBezTo>
                  <a:cubicBezTo>
                    <a:pt x="4949" y="2011"/>
                    <a:pt x="4943" y="2014"/>
                    <a:pt x="4943" y="2020"/>
                  </a:cubicBezTo>
                  <a:cubicBezTo>
                    <a:pt x="4943" y="2020"/>
                    <a:pt x="4942" y="2029"/>
                    <a:pt x="4951" y="2029"/>
                  </a:cubicBezTo>
                  <a:cubicBezTo>
                    <a:pt x="4963" y="2033"/>
                    <a:pt x="4963" y="2033"/>
                    <a:pt x="4963" y="2033"/>
                  </a:cubicBezTo>
                  <a:cubicBezTo>
                    <a:pt x="4963" y="2033"/>
                    <a:pt x="4966" y="2047"/>
                    <a:pt x="4974" y="2051"/>
                  </a:cubicBezTo>
                  <a:cubicBezTo>
                    <a:pt x="4973" y="2055"/>
                    <a:pt x="4973" y="2055"/>
                    <a:pt x="4973" y="2055"/>
                  </a:cubicBezTo>
                  <a:cubicBezTo>
                    <a:pt x="4973" y="2055"/>
                    <a:pt x="4961" y="2064"/>
                    <a:pt x="4959" y="2085"/>
                  </a:cubicBezTo>
                  <a:cubicBezTo>
                    <a:pt x="4959" y="2085"/>
                    <a:pt x="4954" y="2091"/>
                    <a:pt x="4960" y="2094"/>
                  </a:cubicBezTo>
                  <a:cubicBezTo>
                    <a:pt x="4960" y="2094"/>
                    <a:pt x="4965" y="2097"/>
                    <a:pt x="4970" y="2077"/>
                  </a:cubicBezTo>
                  <a:cubicBezTo>
                    <a:pt x="4970" y="2077"/>
                    <a:pt x="4974" y="2069"/>
                    <a:pt x="4979" y="2063"/>
                  </a:cubicBezTo>
                  <a:cubicBezTo>
                    <a:pt x="4983" y="2058"/>
                    <a:pt x="4996" y="2037"/>
                    <a:pt x="4996" y="2037"/>
                  </a:cubicBezTo>
                  <a:cubicBezTo>
                    <a:pt x="4996" y="2037"/>
                    <a:pt x="4999" y="2029"/>
                    <a:pt x="4998" y="2025"/>
                  </a:cubicBezTo>
                  <a:cubicBezTo>
                    <a:pt x="4998" y="2025"/>
                    <a:pt x="5006" y="2019"/>
                    <a:pt x="5000" y="2016"/>
                  </a:cubicBezTo>
                  <a:cubicBezTo>
                    <a:pt x="4999" y="2010"/>
                    <a:pt x="4999" y="2010"/>
                    <a:pt x="4999" y="2010"/>
                  </a:cubicBezTo>
                  <a:cubicBezTo>
                    <a:pt x="4999" y="2010"/>
                    <a:pt x="5008" y="2002"/>
                    <a:pt x="4999" y="2001"/>
                  </a:cubicBezTo>
                  <a:cubicBezTo>
                    <a:pt x="4996" y="1997"/>
                    <a:pt x="4996" y="1997"/>
                    <a:pt x="4996" y="1997"/>
                  </a:cubicBezTo>
                  <a:cubicBezTo>
                    <a:pt x="4992" y="1981"/>
                    <a:pt x="4992" y="1981"/>
                    <a:pt x="4992" y="1981"/>
                  </a:cubicBezTo>
                  <a:cubicBezTo>
                    <a:pt x="4992" y="1981"/>
                    <a:pt x="4985" y="1973"/>
                    <a:pt x="4980" y="1973"/>
                  </a:cubicBezTo>
                  <a:cubicBezTo>
                    <a:pt x="4976" y="1970"/>
                    <a:pt x="4976" y="1970"/>
                    <a:pt x="4976" y="1970"/>
                  </a:cubicBezTo>
                  <a:cubicBezTo>
                    <a:pt x="4976" y="1955"/>
                    <a:pt x="4976" y="1955"/>
                    <a:pt x="4976" y="1955"/>
                  </a:cubicBezTo>
                  <a:cubicBezTo>
                    <a:pt x="4976" y="1955"/>
                    <a:pt x="4985" y="1961"/>
                    <a:pt x="4987" y="1966"/>
                  </a:cubicBezTo>
                  <a:cubicBezTo>
                    <a:pt x="4987" y="1966"/>
                    <a:pt x="5001" y="1981"/>
                    <a:pt x="5016" y="1979"/>
                  </a:cubicBezTo>
                  <a:cubicBezTo>
                    <a:pt x="5016" y="1979"/>
                    <a:pt x="5025" y="1984"/>
                    <a:pt x="5027" y="1978"/>
                  </a:cubicBezTo>
                  <a:cubicBezTo>
                    <a:pt x="5027" y="1978"/>
                    <a:pt x="5033" y="1968"/>
                    <a:pt x="5044" y="1964"/>
                  </a:cubicBezTo>
                  <a:cubicBezTo>
                    <a:pt x="5055" y="1961"/>
                    <a:pt x="5056" y="1950"/>
                    <a:pt x="5056" y="1950"/>
                  </a:cubicBezTo>
                  <a:cubicBezTo>
                    <a:pt x="5056" y="1950"/>
                    <a:pt x="5056" y="1934"/>
                    <a:pt x="5054" y="1934"/>
                  </a:cubicBezTo>
                  <a:cubicBezTo>
                    <a:pt x="5054" y="1934"/>
                    <a:pt x="5058" y="1927"/>
                    <a:pt x="5059" y="1924"/>
                  </a:cubicBezTo>
                  <a:cubicBezTo>
                    <a:pt x="5059" y="1924"/>
                    <a:pt x="5064" y="1913"/>
                    <a:pt x="5057" y="1911"/>
                  </a:cubicBezTo>
                  <a:cubicBezTo>
                    <a:pt x="5042" y="1908"/>
                    <a:pt x="5042" y="1908"/>
                    <a:pt x="5042" y="1908"/>
                  </a:cubicBezTo>
                  <a:cubicBezTo>
                    <a:pt x="5046" y="1902"/>
                    <a:pt x="5046" y="1902"/>
                    <a:pt x="5046" y="1902"/>
                  </a:cubicBezTo>
                  <a:cubicBezTo>
                    <a:pt x="5046" y="1902"/>
                    <a:pt x="5051" y="1904"/>
                    <a:pt x="5054" y="1891"/>
                  </a:cubicBezTo>
                  <a:cubicBezTo>
                    <a:pt x="5063" y="1895"/>
                    <a:pt x="5063" y="1895"/>
                    <a:pt x="5063" y="1895"/>
                  </a:cubicBezTo>
                  <a:cubicBezTo>
                    <a:pt x="5063" y="1895"/>
                    <a:pt x="5076" y="1900"/>
                    <a:pt x="5088" y="1897"/>
                  </a:cubicBezTo>
                  <a:cubicBezTo>
                    <a:pt x="5088" y="1897"/>
                    <a:pt x="5090" y="1892"/>
                    <a:pt x="5101" y="1892"/>
                  </a:cubicBezTo>
                  <a:cubicBezTo>
                    <a:pt x="5102" y="1889"/>
                    <a:pt x="5102" y="1889"/>
                    <a:pt x="5102" y="1889"/>
                  </a:cubicBezTo>
                  <a:cubicBezTo>
                    <a:pt x="5102" y="1889"/>
                    <a:pt x="5128" y="1891"/>
                    <a:pt x="5132" y="1886"/>
                  </a:cubicBezTo>
                  <a:cubicBezTo>
                    <a:pt x="5131" y="1882"/>
                    <a:pt x="5131" y="1882"/>
                    <a:pt x="5131" y="1882"/>
                  </a:cubicBezTo>
                  <a:cubicBezTo>
                    <a:pt x="5131" y="1882"/>
                    <a:pt x="5104" y="1882"/>
                    <a:pt x="5096" y="1884"/>
                  </a:cubicBezTo>
                  <a:cubicBezTo>
                    <a:pt x="5096" y="1884"/>
                    <a:pt x="5085" y="1887"/>
                    <a:pt x="5083" y="1889"/>
                  </a:cubicBezTo>
                  <a:cubicBezTo>
                    <a:pt x="5083" y="1890"/>
                    <a:pt x="5083" y="1890"/>
                    <a:pt x="5083" y="1891"/>
                  </a:cubicBezTo>
                  <a:cubicBezTo>
                    <a:pt x="5073" y="1890"/>
                    <a:pt x="5073" y="1890"/>
                    <a:pt x="5073" y="1890"/>
                  </a:cubicBezTo>
                  <a:cubicBezTo>
                    <a:pt x="5073" y="1890"/>
                    <a:pt x="5056" y="1883"/>
                    <a:pt x="5067" y="1879"/>
                  </a:cubicBezTo>
                  <a:cubicBezTo>
                    <a:pt x="5067" y="1879"/>
                    <a:pt x="5076" y="1880"/>
                    <a:pt x="5083" y="1875"/>
                  </a:cubicBezTo>
                  <a:cubicBezTo>
                    <a:pt x="5083" y="1875"/>
                    <a:pt x="5112" y="1864"/>
                    <a:pt x="5117" y="1858"/>
                  </a:cubicBezTo>
                  <a:cubicBezTo>
                    <a:pt x="5153" y="1860"/>
                    <a:pt x="5153" y="1860"/>
                    <a:pt x="5153" y="1860"/>
                  </a:cubicBezTo>
                  <a:cubicBezTo>
                    <a:pt x="5155" y="1855"/>
                    <a:pt x="5155" y="1855"/>
                    <a:pt x="5155" y="1855"/>
                  </a:cubicBezTo>
                  <a:cubicBezTo>
                    <a:pt x="5195" y="1854"/>
                    <a:pt x="5195" y="1854"/>
                    <a:pt x="5195" y="1854"/>
                  </a:cubicBezTo>
                  <a:cubicBezTo>
                    <a:pt x="5195" y="1854"/>
                    <a:pt x="5204" y="1849"/>
                    <a:pt x="5195" y="1842"/>
                  </a:cubicBezTo>
                  <a:cubicBezTo>
                    <a:pt x="5195" y="1842"/>
                    <a:pt x="5202" y="1833"/>
                    <a:pt x="5215" y="1839"/>
                  </a:cubicBezTo>
                  <a:cubicBezTo>
                    <a:pt x="5215" y="1839"/>
                    <a:pt x="5213" y="1850"/>
                    <a:pt x="5224" y="1848"/>
                  </a:cubicBezTo>
                  <a:cubicBezTo>
                    <a:pt x="5224" y="1848"/>
                    <a:pt x="5240" y="1851"/>
                    <a:pt x="5230" y="1841"/>
                  </a:cubicBezTo>
                  <a:cubicBezTo>
                    <a:pt x="5230" y="1841"/>
                    <a:pt x="5232" y="1835"/>
                    <a:pt x="5246" y="1839"/>
                  </a:cubicBezTo>
                  <a:cubicBezTo>
                    <a:pt x="5246" y="1839"/>
                    <a:pt x="5250" y="1845"/>
                    <a:pt x="5262" y="1843"/>
                  </a:cubicBezTo>
                  <a:cubicBezTo>
                    <a:pt x="5262" y="1843"/>
                    <a:pt x="5268" y="1845"/>
                    <a:pt x="5269" y="1839"/>
                  </a:cubicBezTo>
                  <a:cubicBezTo>
                    <a:pt x="5269" y="1839"/>
                    <a:pt x="5278" y="1838"/>
                    <a:pt x="5278" y="1834"/>
                  </a:cubicBezTo>
                  <a:cubicBezTo>
                    <a:pt x="5278" y="1834"/>
                    <a:pt x="5278" y="1827"/>
                    <a:pt x="5266" y="1832"/>
                  </a:cubicBezTo>
                  <a:cubicBezTo>
                    <a:pt x="5265" y="1836"/>
                    <a:pt x="5265" y="1836"/>
                    <a:pt x="5265" y="1836"/>
                  </a:cubicBezTo>
                  <a:cubicBezTo>
                    <a:pt x="5251" y="1836"/>
                    <a:pt x="5251" y="1836"/>
                    <a:pt x="5251" y="1836"/>
                  </a:cubicBezTo>
                  <a:cubicBezTo>
                    <a:pt x="5251" y="1836"/>
                    <a:pt x="5245" y="1821"/>
                    <a:pt x="5241" y="1818"/>
                  </a:cubicBezTo>
                  <a:cubicBezTo>
                    <a:pt x="5240" y="1817"/>
                    <a:pt x="5240" y="1817"/>
                    <a:pt x="5240" y="1817"/>
                  </a:cubicBezTo>
                  <a:cubicBezTo>
                    <a:pt x="5236" y="1815"/>
                    <a:pt x="5231" y="1800"/>
                    <a:pt x="5226" y="1808"/>
                  </a:cubicBezTo>
                  <a:cubicBezTo>
                    <a:pt x="5220" y="1807"/>
                    <a:pt x="5220" y="1807"/>
                    <a:pt x="5220" y="1807"/>
                  </a:cubicBezTo>
                  <a:cubicBezTo>
                    <a:pt x="5220" y="1807"/>
                    <a:pt x="5210" y="1799"/>
                    <a:pt x="5221" y="1797"/>
                  </a:cubicBezTo>
                  <a:cubicBezTo>
                    <a:pt x="5221" y="1797"/>
                    <a:pt x="5233" y="1789"/>
                    <a:pt x="5230" y="1767"/>
                  </a:cubicBezTo>
                  <a:cubicBezTo>
                    <a:pt x="5230" y="1767"/>
                    <a:pt x="5244" y="1744"/>
                    <a:pt x="5256" y="1733"/>
                  </a:cubicBezTo>
                  <a:cubicBezTo>
                    <a:pt x="5268" y="1721"/>
                    <a:pt x="5267" y="1718"/>
                    <a:pt x="5267" y="1718"/>
                  </a:cubicBezTo>
                  <a:cubicBezTo>
                    <a:pt x="5267" y="1718"/>
                    <a:pt x="5290" y="1707"/>
                    <a:pt x="5303" y="1712"/>
                  </a:cubicBezTo>
                  <a:cubicBezTo>
                    <a:pt x="5303" y="1712"/>
                    <a:pt x="5327" y="1710"/>
                    <a:pt x="5327" y="1695"/>
                  </a:cubicBezTo>
                  <a:cubicBezTo>
                    <a:pt x="5327" y="1695"/>
                    <a:pt x="5328" y="1680"/>
                    <a:pt x="5347" y="1685"/>
                  </a:cubicBezTo>
                  <a:cubicBezTo>
                    <a:pt x="5347" y="1685"/>
                    <a:pt x="5355" y="1690"/>
                    <a:pt x="5359" y="1685"/>
                  </a:cubicBezTo>
                  <a:cubicBezTo>
                    <a:pt x="5359" y="1685"/>
                    <a:pt x="5364" y="1691"/>
                    <a:pt x="5369" y="1690"/>
                  </a:cubicBezTo>
                  <a:cubicBezTo>
                    <a:pt x="5374" y="1680"/>
                    <a:pt x="5374" y="1680"/>
                    <a:pt x="5374" y="1680"/>
                  </a:cubicBezTo>
                  <a:cubicBezTo>
                    <a:pt x="5374" y="1680"/>
                    <a:pt x="5390" y="1688"/>
                    <a:pt x="5391" y="1678"/>
                  </a:cubicBezTo>
                  <a:cubicBezTo>
                    <a:pt x="5391" y="1678"/>
                    <a:pt x="5402" y="1680"/>
                    <a:pt x="5405" y="1674"/>
                  </a:cubicBezTo>
                  <a:cubicBezTo>
                    <a:pt x="5405" y="1674"/>
                    <a:pt x="5417" y="1674"/>
                    <a:pt x="5417" y="1669"/>
                  </a:cubicBezTo>
                  <a:cubicBezTo>
                    <a:pt x="5417" y="1669"/>
                    <a:pt x="5429" y="1670"/>
                    <a:pt x="5430" y="1665"/>
                  </a:cubicBezTo>
                  <a:cubicBezTo>
                    <a:pt x="5430" y="1665"/>
                    <a:pt x="5439" y="1665"/>
                    <a:pt x="5439" y="1660"/>
                  </a:cubicBezTo>
                  <a:cubicBezTo>
                    <a:pt x="5439" y="1660"/>
                    <a:pt x="5440" y="1657"/>
                    <a:pt x="5428" y="1656"/>
                  </a:cubicBezTo>
                  <a:cubicBezTo>
                    <a:pt x="5428" y="1656"/>
                    <a:pt x="5434" y="1650"/>
                    <a:pt x="5434" y="1645"/>
                  </a:cubicBezTo>
                  <a:cubicBezTo>
                    <a:pt x="5471" y="1643"/>
                    <a:pt x="5471" y="1643"/>
                    <a:pt x="5471" y="1643"/>
                  </a:cubicBezTo>
                  <a:cubicBezTo>
                    <a:pt x="5471" y="1643"/>
                    <a:pt x="5489" y="1638"/>
                    <a:pt x="5490" y="1629"/>
                  </a:cubicBezTo>
                  <a:cubicBezTo>
                    <a:pt x="5490" y="1629"/>
                    <a:pt x="5492" y="1641"/>
                    <a:pt x="5505" y="1636"/>
                  </a:cubicBezTo>
                  <a:cubicBezTo>
                    <a:pt x="5505" y="1636"/>
                    <a:pt x="5532" y="1626"/>
                    <a:pt x="5537" y="1620"/>
                  </a:cubicBezTo>
                  <a:cubicBezTo>
                    <a:pt x="5537" y="1620"/>
                    <a:pt x="5559" y="1625"/>
                    <a:pt x="5561" y="1608"/>
                  </a:cubicBezTo>
                  <a:cubicBezTo>
                    <a:pt x="5561" y="1608"/>
                    <a:pt x="5573" y="1600"/>
                    <a:pt x="5575" y="1605"/>
                  </a:cubicBezTo>
                  <a:cubicBezTo>
                    <a:pt x="5575" y="1605"/>
                    <a:pt x="5582" y="1617"/>
                    <a:pt x="5569" y="1618"/>
                  </a:cubicBezTo>
                  <a:cubicBezTo>
                    <a:pt x="5569" y="1618"/>
                    <a:pt x="5558" y="1624"/>
                    <a:pt x="5559" y="1629"/>
                  </a:cubicBezTo>
                  <a:cubicBezTo>
                    <a:pt x="5559" y="1629"/>
                    <a:pt x="5566" y="1636"/>
                    <a:pt x="5576" y="1626"/>
                  </a:cubicBezTo>
                  <a:cubicBezTo>
                    <a:pt x="5576" y="1626"/>
                    <a:pt x="5585" y="1629"/>
                    <a:pt x="5633" y="1628"/>
                  </a:cubicBezTo>
                  <a:cubicBezTo>
                    <a:pt x="5634" y="1633"/>
                    <a:pt x="5634" y="1633"/>
                    <a:pt x="5634" y="1633"/>
                  </a:cubicBezTo>
                  <a:cubicBezTo>
                    <a:pt x="5608" y="1635"/>
                    <a:pt x="5608" y="1635"/>
                    <a:pt x="5608" y="1635"/>
                  </a:cubicBezTo>
                  <a:cubicBezTo>
                    <a:pt x="5608" y="1635"/>
                    <a:pt x="5600" y="1642"/>
                    <a:pt x="5600" y="1646"/>
                  </a:cubicBezTo>
                  <a:cubicBezTo>
                    <a:pt x="5600" y="1646"/>
                    <a:pt x="5569" y="1637"/>
                    <a:pt x="5558" y="1644"/>
                  </a:cubicBezTo>
                  <a:cubicBezTo>
                    <a:pt x="5558" y="1644"/>
                    <a:pt x="5516" y="1660"/>
                    <a:pt x="5517" y="1671"/>
                  </a:cubicBezTo>
                  <a:cubicBezTo>
                    <a:pt x="5517" y="1671"/>
                    <a:pt x="5502" y="1670"/>
                    <a:pt x="5497" y="1681"/>
                  </a:cubicBezTo>
                  <a:cubicBezTo>
                    <a:pt x="5497" y="1681"/>
                    <a:pt x="5480" y="1693"/>
                    <a:pt x="5489" y="1706"/>
                  </a:cubicBezTo>
                  <a:cubicBezTo>
                    <a:pt x="5489" y="1706"/>
                    <a:pt x="5491" y="1723"/>
                    <a:pt x="5501" y="1720"/>
                  </a:cubicBezTo>
                  <a:cubicBezTo>
                    <a:pt x="5506" y="1723"/>
                    <a:pt x="5506" y="1723"/>
                    <a:pt x="5506" y="1723"/>
                  </a:cubicBezTo>
                  <a:cubicBezTo>
                    <a:pt x="5506" y="1723"/>
                    <a:pt x="5507" y="1740"/>
                    <a:pt x="5524" y="1730"/>
                  </a:cubicBezTo>
                  <a:cubicBezTo>
                    <a:pt x="5524" y="1730"/>
                    <a:pt x="5534" y="1720"/>
                    <a:pt x="5546" y="1719"/>
                  </a:cubicBezTo>
                  <a:cubicBezTo>
                    <a:pt x="5557" y="1718"/>
                    <a:pt x="5561" y="1707"/>
                    <a:pt x="5561" y="1707"/>
                  </a:cubicBezTo>
                  <a:cubicBezTo>
                    <a:pt x="5561" y="1707"/>
                    <a:pt x="5581" y="1685"/>
                    <a:pt x="5584" y="1673"/>
                  </a:cubicBezTo>
                  <a:cubicBezTo>
                    <a:pt x="5584" y="1673"/>
                    <a:pt x="5603" y="1681"/>
                    <a:pt x="5603" y="1668"/>
                  </a:cubicBezTo>
                  <a:cubicBezTo>
                    <a:pt x="5603" y="1668"/>
                    <a:pt x="5617" y="1684"/>
                    <a:pt x="5625" y="1684"/>
                  </a:cubicBezTo>
                  <a:cubicBezTo>
                    <a:pt x="5625" y="1684"/>
                    <a:pt x="5625" y="1669"/>
                    <a:pt x="5631" y="1668"/>
                  </a:cubicBezTo>
                  <a:cubicBezTo>
                    <a:pt x="5631" y="1668"/>
                    <a:pt x="5654" y="1672"/>
                    <a:pt x="5673" y="1660"/>
                  </a:cubicBezTo>
                  <a:cubicBezTo>
                    <a:pt x="5673" y="1660"/>
                    <a:pt x="5713" y="1651"/>
                    <a:pt x="5727" y="1639"/>
                  </a:cubicBezTo>
                  <a:cubicBezTo>
                    <a:pt x="5727" y="1639"/>
                    <a:pt x="5742" y="1642"/>
                    <a:pt x="5745" y="1638"/>
                  </a:cubicBezTo>
                  <a:cubicBezTo>
                    <a:pt x="5745" y="1638"/>
                    <a:pt x="5761" y="1628"/>
                    <a:pt x="5751" y="1626"/>
                  </a:cubicBezTo>
                  <a:cubicBezTo>
                    <a:pt x="5751" y="1626"/>
                    <a:pt x="5740" y="1617"/>
                    <a:pt x="5762" y="1616"/>
                  </a:cubicBezTo>
                  <a:cubicBezTo>
                    <a:pt x="5762" y="1616"/>
                    <a:pt x="5785" y="1623"/>
                    <a:pt x="5797" y="1613"/>
                  </a:cubicBezTo>
                  <a:cubicBezTo>
                    <a:pt x="5797" y="1613"/>
                    <a:pt x="5819" y="1601"/>
                    <a:pt x="5822" y="1598"/>
                  </a:cubicBezTo>
                  <a:cubicBezTo>
                    <a:pt x="5822" y="1598"/>
                    <a:pt x="5838" y="1591"/>
                    <a:pt x="5820" y="1583"/>
                  </a:cubicBezTo>
                  <a:cubicBezTo>
                    <a:pt x="5804" y="1583"/>
                    <a:pt x="5804" y="1583"/>
                    <a:pt x="5804" y="1583"/>
                  </a:cubicBezTo>
                  <a:cubicBezTo>
                    <a:pt x="5804" y="1583"/>
                    <a:pt x="5792" y="1575"/>
                    <a:pt x="5792" y="1592"/>
                  </a:cubicBezTo>
                  <a:cubicBezTo>
                    <a:pt x="5792" y="1592"/>
                    <a:pt x="5787" y="1595"/>
                    <a:pt x="5787" y="1604"/>
                  </a:cubicBezTo>
                  <a:cubicBezTo>
                    <a:pt x="5787" y="1604"/>
                    <a:pt x="5779" y="1612"/>
                    <a:pt x="5768" y="1609"/>
                  </a:cubicBezTo>
                  <a:cubicBezTo>
                    <a:pt x="5768" y="1609"/>
                    <a:pt x="5765" y="1600"/>
                    <a:pt x="5773" y="1597"/>
                  </a:cubicBezTo>
                  <a:cubicBezTo>
                    <a:pt x="5773" y="1597"/>
                    <a:pt x="5789" y="1592"/>
                    <a:pt x="5789" y="1564"/>
                  </a:cubicBezTo>
                  <a:cubicBezTo>
                    <a:pt x="5795" y="1557"/>
                    <a:pt x="5795" y="1557"/>
                    <a:pt x="5795" y="1557"/>
                  </a:cubicBezTo>
                  <a:cubicBezTo>
                    <a:pt x="5795" y="1557"/>
                    <a:pt x="5801" y="1543"/>
                    <a:pt x="5787" y="1537"/>
                  </a:cubicBezTo>
                  <a:cubicBezTo>
                    <a:pt x="5787" y="1537"/>
                    <a:pt x="5781" y="1540"/>
                    <a:pt x="5756" y="1573"/>
                  </a:cubicBezTo>
                  <a:cubicBezTo>
                    <a:pt x="5756" y="1573"/>
                    <a:pt x="5734" y="1582"/>
                    <a:pt x="5741" y="1607"/>
                  </a:cubicBezTo>
                  <a:cubicBezTo>
                    <a:pt x="5740" y="1613"/>
                    <a:pt x="5740" y="1613"/>
                    <a:pt x="5740" y="1613"/>
                  </a:cubicBezTo>
                  <a:cubicBezTo>
                    <a:pt x="5718" y="1616"/>
                    <a:pt x="5718" y="1616"/>
                    <a:pt x="5718" y="1616"/>
                  </a:cubicBezTo>
                  <a:cubicBezTo>
                    <a:pt x="5718" y="1616"/>
                    <a:pt x="5713" y="1603"/>
                    <a:pt x="5698" y="1609"/>
                  </a:cubicBezTo>
                  <a:cubicBezTo>
                    <a:pt x="5698" y="1609"/>
                    <a:pt x="5682" y="1615"/>
                    <a:pt x="5671" y="1611"/>
                  </a:cubicBezTo>
                  <a:cubicBezTo>
                    <a:pt x="5660" y="1607"/>
                    <a:pt x="5649" y="1612"/>
                    <a:pt x="5649" y="1612"/>
                  </a:cubicBezTo>
                  <a:cubicBezTo>
                    <a:pt x="5641" y="1610"/>
                    <a:pt x="5641" y="1610"/>
                    <a:pt x="5641" y="1610"/>
                  </a:cubicBezTo>
                  <a:cubicBezTo>
                    <a:pt x="5641" y="1610"/>
                    <a:pt x="5633" y="1595"/>
                    <a:pt x="5626" y="1604"/>
                  </a:cubicBezTo>
                  <a:cubicBezTo>
                    <a:pt x="5614" y="1599"/>
                    <a:pt x="5614" y="1599"/>
                    <a:pt x="5614" y="1599"/>
                  </a:cubicBezTo>
                  <a:cubicBezTo>
                    <a:pt x="5614" y="1599"/>
                    <a:pt x="5600" y="1580"/>
                    <a:pt x="5594" y="1585"/>
                  </a:cubicBezTo>
                  <a:cubicBezTo>
                    <a:pt x="5566" y="1582"/>
                    <a:pt x="5566" y="1582"/>
                    <a:pt x="5566" y="1582"/>
                  </a:cubicBezTo>
                  <a:cubicBezTo>
                    <a:pt x="5563" y="1574"/>
                    <a:pt x="5563" y="1574"/>
                    <a:pt x="5563" y="1574"/>
                  </a:cubicBezTo>
                  <a:cubicBezTo>
                    <a:pt x="5563" y="1574"/>
                    <a:pt x="5571" y="1560"/>
                    <a:pt x="5557" y="1560"/>
                  </a:cubicBezTo>
                  <a:cubicBezTo>
                    <a:pt x="5557" y="1560"/>
                    <a:pt x="5556" y="1546"/>
                    <a:pt x="5550" y="1546"/>
                  </a:cubicBezTo>
                  <a:cubicBezTo>
                    <a:pt x="5550" y="1546"/>
                    <a:pt x="5566" y="1533"/>
                    <a:pt x="5524" y="1535"/>
                  </a:cubicBezTo>
                  <a:cubicBezTo>
                    <a:pt x="5530" y="1530"/>
                    <a:pt x="5530" y="1530"/>
                    <a:pt x="5530" y="1530"/>
                  </a:cubicBezTo>
                  <a:cubicBezTo>
                    <a:pt x="5530" y="1530"/>
                    <a:pt x="5544" y="1528"/>
                    <a:pt x="5552" y="1512"/>
                  </a:cubicBezTo>
                  <a:cubicBezTo>
                    <a:pt x="5552" y="1512"/>
                    <a:pt x="5565" y="1494"/>
                    <a:pt x="5555" y="1492"/>
                  </a:cubicBezTo>
                  <a:cubicBezTo>
                    <a:pt x="5555" y="1492"/>
                    <a:pt x="5537" y="1491"/>
                    <a:pt x="5531" y="1496"/>
                  </a:cubicBezTo>
                  <a:cubicBezTo>
                    <a:pt x="5507" y="1495"/>
                    <a:pt x="5507" y="1495"/>
                    <a:pt x="5507" y="1495"/>
                  </a:cubicBezTo>
                  <a:cubicBezTo>
                    <a:pt x="5507" y="1495"/>
                    <a:pt x="5503" y="1483"/>
                    <a:pt x="5483" y="1485"/>
                  </a:cubicBezTo>
                  <a:cubicBezTo>
                    <a:pt x="5483" y="1485"/>
                    <a:pt x="5468" y="1477"/>
                    <a:pt x="5461" y="1485"/>
                  </a:cubicBezTo>
                  <a:cubicBezTo>
                    <a:pt x="5461" y="1485"/>
                    <a:pt x="5435" y="1483"/>
                    <a:pt x="5450" y="1478"/>
                  </a:cubicBezTo>
                  <a:cubicBezTo>
                    <a:pt x="5450" y="1478"/>
                    <a:pt x="5457" y="1481"/>
                    <a:pt x="5466" y="1472"/>
                  </a:cubicBezTo>
                  <a:cubicBezTo>
                    <a:pt x="5466" y="1472"/>
                    <a:pt x="5486" y="1480"/>
                    <a:pt x="5494" y="1467"/>
                  </a:cubicBezTo>
                  <a:cubicBezTo>
                    <a:pt x="5494" y="1467"/>
                    <a:pt x="5505" y="1474"/>
                    <a:pt x="5514" y="1474"/>
                  </a:cubicBezTo>
                  <a:cubicBezTo>
                    <a:pt x="5514" y="1474"/>
                    <a:pt x="5526" y="1487"/>
                    <a:pt x="5543" y="1474"/>
                  </a:cubicBezTo>
                  <a:cubicBezTo>
                    <a:pt x="5543" y="1474"/>
                    <a:pt x="5558" y="1467"/>
                    <a:pt x="5563" y="1459"/>
                  </a:cubicBezTo>
                  <a:cubicBezTo>
                    <a:pt x="5563" y="1459"/>
                    <a:pt x="5567" y="1462"/>
                    <a:pt x="5573" y="1459"/>
                  </a:cubicBezTo>
                  <a:cubicBezTo>
                    <a:pt x="5573" y="1459"/>
                    <a:pt x="5594" y="1455"/>
                    <a:pt x="5583" y="1441"/>
                  </a:cubicBezTo>
                  <a:cubicBezTo>
                    <a:pt x="5583" y="1441"/>
                    <a:pt x="5584" y="1428"/>
                    <a:pt x="5576" y="1425"/>
                  </a:cubicBezTo>
                  <a:cubicBezTo>
                    <a:pt x="5576" y="1425"/>
                    <a:pt x="5559" y="1412"/>
                    <a:pt x="5528" y="1412"/>
                  </a:cubicBezTo>
                  <a:cubicBezTo>
                    <a:pt x="5528" y="1412"/>
                    <a:pt x="5520" y="1406"/>
                    <a:pt x="5513" y="1412"/>
                  </a:cubicBezTo>
                  <a:cubicBezTo>
                    <a:pt x="5513" y="1412"/>
                    <a:pt x="5479" y="1413"/>
                    <a:pt x="5476" y="1416"/>
                  </a:cubicBezTo>
                  <a:cubicBezTo>
                    <a:pt x="5476" y="1416"/>
                    <a:pt x="5416" y="1431"/>
                    <a:pt x="5362" y="1454"/>
                  </a:cubicBezTo>
                  <a:cubicBezTo>
                    <a:pt x="5362" y="1454"/>
                    <a:pt x="5323" y="1471"/>
                    <a:pt x="5305" y="1494"/>
                  </a:cubicBezTo>
                  <a:cubicBezTo>
                    <a:pt x="5305" y="1494"/>
                    <a:pt x="5262" y="1537"/>
                    <a:pt x="5250" y="1540"/>
                  </a:cubicBezTo>
                  <a:cubicBezTo>
                    <a:pt x="5250" y="1540"/>
                    <a:pt x="5228" y="1542"/>
                    <a:pt x="5225" y="1548"/>
                  </a:cubicBezTo>
                  <a:cubicBezTo>
                    <a:pt x="5225" y="1548"/>
                    <a:pt x="5190" y="1551"/>
                    <a:pt x="5231" y="1534"/>
                  </a:cubicBezTo>
                  <a:cubicBezTo>
                    <a:pt x="5231" y="1534"/>
                    <a:pt x="5246" y="1520"/>
                    <a:pt x="5249" y="1512"/>
                  </a:cubicBezTo>
                  <a:cubicBezTo>
                    <a:pt x="5249" y="1512"/>
                    <a:pt x="5264" y="1512"/>
                    <a:pt x="5267" y="1503"/>
                  </a:cubicBezTo>
                  <a:cubicBezTo>
                    <a:pt x="5267" y="1503"/>
                    <a:pt x="5282" y="1490"/>
                    <a:pt x="5284" y="1483"/>
                  </a:cubicBezTo>
                  <a:cubicBezTo>
                    <a:pt x="5284" y="1483"/>
                    <a:pt x="5295" y="1486"/>
                    <a:pt x="5298" y="1473"/>
                  </a:cubicBezTo>
                  <a:cubicBezTo>
                    <a:pt x="5298" y="1473"/>
                    <a:pt x="5307" y="1468"/>
                    <a:pt x="5310" y="1461"/>
                  </a:cubicBezTo>
                  <a:cubicBezTo>
                    <a:pt x="5310" y="1461"/>
                    <a:pt x="5338" y="1428"/>
                    <a:pt x="5372" y="1411"/>
                  </a:cubicBezTo>
                  <a:cubicBezTo>
                    <a:pt x="5372" y="1411"/>
                    <a:pt x="5400" y="1412"/>
                    <a:pt x="5417" y="1405"/>
                  </a:cubicBezTo>
                  <a:cubicBezTo>
                    <a:pt x="5417" y="1405"/>
                    <a:pt x="5426" y="1396"/>
                    <a:pt x="5426" y="1381"/>
                  </a:cubicBezTo>
                  <a:cubicBezTo>
                    <a:pt x="5426" y="1381"/>
                    <a:pt x="5452" y="1354"/>
                    <a:pt x="5472" y="1354"/>
                  </a:cubicBezTo>
                  <a:cubicBezTo>
                    <a:pt x="5472" y="1354"/>
                    <a:pt x="5485" y="1360"/>
                    <a:pt x="5488" y="1350"/>
                  </a:cubicBezTo>
                  <a:cubicBezTo>
                    <a:pt x="5704" y="1353"/>
                    <a:pt x="5704" y="1353"/>
                    <a:pt x="5704" y="1353"/>
                  </a:cubicBezTo>
                  <a:cubicBezTo>
                    <a:pt x="5704" y="1353"/>
                    <a:pt x="5747" y="1359"/>
                    <a:pt x="5761" y="1352"/>
                  </a:cubicBezTo>
                  <a:cubicBezTo>
                    <a:pt x="5775" y="1354"/>
                    <a:pt x="5775" y="1354"/>
                    <a:pt x="5775" y="1354"/>
                  </a:cubicBezTo>
                  <a:cubicBezTo>
                    <a:pt x="5775" y="1354"/>
                    <a:pt x="5790" y="1358"/>
                    <a:pt x="5794" y="1353"/>
                  </a:cubicBezTo>
                  <a:cubicBezTo>
                    <a:pt x="5821" y="1353"/>
                    <a:pt x="5821" y="1353"/>
                    <a:pt x="5821" y="1353"/>
                  </a:cubicBezTo>
                  <a:cubicBezTo>
                    <a:pt x="5821" y="1353"/>
                    <a:pt x="5844" y="1327"/>
                    <a:pt x="5859" y="1321"/>
                  </a:cubicBezTo>
                  <a:cubicBezTo>
                    <a:pt x="5859" y="1321"/>
                    <a:pt x="5866" y="1326"/>
                    <a:pt x="5869" y="1309"/>
                  </a:cubicBezTo>
                  <a:cubicBezTo>
                    <a:pt x="5869" y="1309"/>
                    <a:pt x="5889" y="1296"/>
                    <a:pt x="5907" y="1296"/>
                  </a:cubicBezTo>
                  <a:cubicBezTo>
                    <a:pt x="5907" y="1296"/>
                    <a:pt x="5933" y="1297"/>
                    <a:pt x="5933" y="1284"/>
                  </a:cubicBezTo>
                  <a:cubicBezTo>
                    <a:pt x="5933" y="1284"/>
                    <a:pt x="5969" y="1280"/>
                    <a:pt x="5973" y="1287"/>
                  </a:cubicBezTo>
                  <a:cubicBezTo>
                    <a:pt x="5973" y="1287"/>
                    <a:pt x="5979" y="1304"/>
                    <a:pt x="5999" y="1277"/>
                  </a:cubicBezTo>
                  <a:cubicBezTo>
                    <a:pt x="5999" y="1277"/>
                    <a:pt x="6028" y="1262"/>
                    <a:pt x="6032" y="1254"/>
                  </a:cubicBezTo>
                  <a:cubicBezTo>
                    <a:pt x="6032" y="1254"/>
                    <a:pt x="6049" y="1250"/>
                    <a:pt x="6036" y="1238"/>
                  </a:cubicBezTo>
                  <a:cubicBezTo>
                    <a:pt x="6036" y="1238"/>
                    <a:pt x="6052" y="1232"/>
                    <a:pt x="6030" y="1227"/>
                  </a:cubicBezTo>
                  <a:cubicBezTo>
                    <a:pt x="6030" y="1227"/>
                    <a:pt x="6053" y="1202"/>
                    <a:pt x="6025" y="1201"/>
                  </a:cubicBezTo>
                  <a:cubicBezTo>
                    <a:pt x="6025" y="1201"/>
                    <a:pt x="6039" y="1194"/>
                    <a:pt x="6042" y="1187"/>
                  </a:cubicBezTo>
                  <a:cubicBezTo>
                    <a:pt x="6042" y="1187"/>
                    <a:pt x="6051" y="1176"/>
                    <a:pt x="6030" y="1178"/>
                  </a:cubicBezTo>
                  <a:cubicBezTo>
                    <a:pt x="6022" y="1167"/>
                    <a:pt x="6022" y="1167"/>
                    <a:pt x="6022" y="1167"/>
                  </a:cubicBezTo>
                  <a:cubicBezTo>
                    <a:pt x="6022" y="1167"/>
                    <a:pt x="6014" y="1160"/>
                    <a:pt x="6003" y="1163"/>
                  </a:cubicBezTo>
                  <a:cubicBezTo>
                    <a:pt x="5995" y="1163"/>
                    <a:pt x="5995" y="1163"/>
                    <a:pt x="5995" y="1163"/>
                  </a:cubicBezTo>
                  <a:cubicBezTo>
                    <a:pt x="5995" y="1163"/>
                    <a:pt x="5990" y="1148"/>
                    <a:pt x="5981" y="1163"/>
                  </a:cubicBezTo>
                  <a:cubicBezTo>
                    <a:pt x="5981" y="1163"/>
                    <a:pt x="5970" y="1174"/>
                    <a:pt x="5964" y="1169"/>
                  </a:cubicBezTo>
                  <a:cubicBezTo>
                    <a:pt x="5964" y="1169"/>
                    <a:pt x="5944" y="1159"/>
                    <a:pt x="5963" y="1157"/>
                  </a:cubicBezTo>
                  <a:cubicBezTo>
                    <a:pt x="5963" y="1157"/>
                    <a:pt x="5979" y="1156"/>
                    <a:pt x="5980" y="1149"/>
                  </a:cubicBezTo>
                  <a:cubicBezTo>
                    <a:pt x="5980" y="1149"/>
                    <a:pt x="5964" y="1139"/>
                    <a:pt x="5957" y="1139"/>
                  </a:cubicBezTo>
                  <a:cubicBezTo>
                    <a:pt x="5957" y="1139"/>
                    <a:pt x="5948" y="1128"/>
                    <a:pt x="5941" y="1128"/>
                  </a:cubicBezTo>
                  <a:cubicBezTo>
                    <a:pt x="5941" y="1128"/>
                    <a:pt x="5914" y="1130"/>
                    <a:pt x="5914" y="1136"/>
                  </a:cubicBezTo>
                  <a:cubicBezTo>
                    <a:pt x="5914" y="1136"/>
                    <a:pt x="5905" y="1143"/>
                    <a:pt x="5900" y="1145"/>
                  </a:cubicBezTo>
                  <a:cubicBezTo>
                    <a:pt x="5900" y="1145"/>
                    <a:pt x="5878" y="1148"/>
                    <a:pt x="5875" y="1159"/>
                  </a:cubicBezTo>
                  <a:cubicBezTo>
                    <a:pt x="5875" y="1159"/>
                    <a:pt x="5854" y="1161"/>
                    <a:pt x="5850" y="1168"/>
                  </a:cubicBezTo>
                  <a:cubicBezTo>
                    <a:pt x="5850" y="1168"/>
                    <a:pt x="5827" y="1168"/>
                    <a:pt x="5817" y="1181"/>
                  </a:cubicBezTo>
                  <a:cubicBezTo>
                    <a:pt x="5817" y="1181"/>
                    <a:pt x="5787" y="1179"/>
                    <a:pt x="5812" y="1172"/>
                  </a:cubicBezTo>
                  <a:cubicBezTo>
                    <a:pt x="5812" y="1172"/>
                    <a:pt x="5816" y="1161"/>
                    <a:pt x="5819" y="1152"/>
                  </a:cubicBezTo>
                  <a:cubicBezTo>
                    <a:pt x="5819" y="1152"/>
                    <a:pt x="5824" y="1154"/>
                    <a:pt x="5831" y="1147"/>
                  </a:cubicBezTo>
                  <a:cubicBezTo>
                    <a:pt x="5831" y="1147"/>
                    <a:pt x="5847" y="1160"/>
                    <a:pt x="5853" y="1150"/>
                  </a:cubicBezTo>
                  <a:cubicBezTo>
                    <a:pt x="5853" y="1150"/>
                    <a:pt x="5876" y="1147"/>
                    <a:pt x="5858" y="1139"/>
                  </a:cubicBezTo>
                  <a:cubicBezTo>
                    <a:pt x="5858" y="1139"/>
                    <a:pt x="5863" y="1135"/>
                    <a:pt x="5875" y="1138"/>
                  </a:cubicBezTo>
                  <a:cubicBezTo>
                    <a:pt x="5875" y="1138"/>
                    <a:pt x="5903" y="1151"/>
                    <a:pt x="5912" y="1119"/>
                  </a:cubicBezTo>
                  <a:cubicBezTo>
                    <a:pt x="5912" y="1119"/>
                    <a:pt x="5941" y="1125"/>
                    <a:pt x="5948" y="1116"/>
                  </a:cubicBezTo>
                  <a:cubicBezTo>
                    <a:pt x="5948" y="1116"/>
                    <a:pt x="5964" y="1104"/>
                    <a:pt x="5943" y="1104"/>
                  </a:cubicBezTo>
                  <a:cubicBezTo>
                    <a:pt x="5902" y="1099"/>
                    <a:pt x="5902" y="1099"/>
                    <a:pt x="5902" y="1099"/>
                  </a:cubicBezTo>
                  <a:cubicBezTo>
                    <a:pt x="5902" y="1099"/>
                    <a:pt x="5880" y="1094"/>
                    <a:pt x="5874" y="1095"/>
                  </a:cubicBezTo>
                  <a:cubicBezTo>
                    <a:pt x="5874" y="1095"/>
                    <a:pt x="5868" y="1082"/>
                    <a:pt x="5857" y="1081"/>
                  </a:cubicBezTo>
                  <a:cubicBezTo>
                    <a:pt x="5857" y="1081"/>
                    <a:pt x="5845" y="1077"/>
                    <a:pt x="5845" y="1084"/>
                  </a:cubicBezTo>
                  <a:cubicBezTo>
                    <a:pt x="5845" y="1084"/>
                    <a:pt x="5832" y="1091"/>
                    <a:pt x="5832" y="1096"/>
                  </a:cubicBezTo>
                  <a:cubicBezTo>
                    <a:pt x="5832" y="1096"/>
                    <a:pt x="5817" y="1106"/>
                    <a:pt x="5816" y="1098"/>
                  </a:cubicBezTo>
                  <a:cubicBezTo>
                    <a:pt x="5828" y="1082"/>
                    <a:pt x="5828" y="1082"/>
                    <a:pt x="5828" y="1082"/>
                  </a:cubicBezTo>
                  <a:cubicBezTo>
                    <a:pt x="5828" y="1082"/>
                    <a:pt x="5833" y="1062"/>
                    <a:pt x="5824" y="1069"/>
                  </a:cubicBezTo>
                  <a:cubicBezTo>
                    <a:pt x="5824" y="1069"/>
                    <a:pt x="5810" y="1079"/>
                    <a:pt x="5805" y="1079"/>
                  </a:cubicBezTo>
                  <a:cubicBezTo>
                    <a:pt x="5805" y="1079"/>
                    <a:pt x="5795" y="1070"/>
                    <a:pt x="5792" y="1079"/>
                  </a:cubicBezTo>
                  <a:cubicBezTo>
                    <a:pt x="5790" y="1070"/>
                    <a:pt x="5790" y="1070"/>
                    <a:pt x="5790" y="1070"/>
                  </a:cubicBezTo>
                  <a:cubicBezTo>
                    <a:pt x="5790" y="1070"/>
                    <a:pt x="5797" y="1058"/>
                    <a:pt x="5788" y="1050"/>
                  </a:cubicBezTo>
                  <a:cubicBezTo>
                    <a:pt x="5788" y="1050"/>
                    <a:pt x="5778" y="1044"/>
                    <a:pt x="5772" y="1044"/>
                  </a:cubicBezTo>
                  <a:cubicBezTo>
                    <a:pt x="5772" y="1044"/>
                    <a:pt x="5759" y="1030"/>
                    <a:pt x="5739" y="1030"/>
                  </a:cubicBezTo>
                  <a:cubicBezTo>
                    <a:pt x="5739" y="1030"/>
                    <a:pt x="5752" y="1020"/>
                    <a:pt x="5713" y="1014"/>
                  </a:cubicBezTo>
                  <a:cubicBezTo>
                    <a:pt x="5713" y="1014"/>
                    <a:pt x="5734" y="1011"/>
                    <a:pt x="5729" y="1002"/>
                  </a:cubicBezTo>
                  <a:cubicBezTo>
                    <a:pt x="5714" y="997"/>
                    <a:pt x="5714" y="997"/>
                    <a:pt x="5714" y="997"/>
                  </a:cubicBezTo>
                  <a:cubicBezTo>
                    <a:pt x="5714" y="997"/>
                    <a:pt x="5702" y="987"/>
                    <a:pt x="5692" y="989"/>
                  </a:cubicBezTo>
                  <a:cubicBezTo>
                    <a:pt x="5692" y="989"/>
                    <a:pt x="5687" y="979"/>
                    <a:pt x="5709" y="980"/>
                  </a:cubicBezTo>
                  <a:cubicBezTo>
                    <a:pt x="5727" y="983"/>
                    <a:pt x="5727" y="983"/>
                    <a:pt x="5727" y="983"/>
                  </a:cubicBezTo>
                  <a:cubicBezTo>
                    <a:pt x="5727" y="983"/>
                    <a:pt x="5739" y="996"/>
                    <a:pt x="5741" y="974"/>
                  </a:cubicBezTo>
                  <a:cubicBezTo>
                    <a:pt x="5741" y="974"/>
                    <a:pt x="5739" y="962"/>
                    <a:pt x="5722" y="963"/>
                  </a:cubicBezTo>
                  <a:cubicBezTo>
                    <a:pt x="5703" y="961"/>
                    <a:pt x="5703" y="961"/>
                    <a:pt x="5703" y="961"/>
                  </a:cubicBezTo>
                  <a:cubicBezTo>
                    <a:pt x="5721" y="955"/>
                    <a:pt x="5721" y="955"/>
                    <a:pt x="5721" y="955"/>
                  </a:cubicBezTo>
                  <a:cubicBezTo>
                    <a:pt x="5721" y="955"/>
                    <a:pt x="5729" y="938"/>
                    <a:pt x="5707" y="946"/>
                  </a:cubicBezTo>
                  <a:cubicBezTo>
                    <a:pt x="5707" y="946"/>
                    <a:pt x="5674" y="951"/>
                    <a:pt x="5692" y="941"/>
                  </a:cubicBezTo>
                  <a:cubicBezTo>
                    <a:pt x="5692" y="941"/>
                    <a:pt x="5711" y="945"/>
                    <a:pt x="5709" y="926"/>
                  </a:cubicBezTo>
                  <a:cubicBezTo>
                    <a:pt x="5709" y="926"/>
                    <a:pt x="5702" y="910"/>
                    <a:pt x="5691" y="922"/>
                  </a:cubicBezTo>
                  <a:cubicBezTo>
                    <a:pt x="5691" y="922"/>
                    <a:pt x="5680" y="921"/>
                    <a:pt x="5678" y="918"/>
                  </a:cubicBezTo>
                  <a:cubicBezTo>
                    <a:pt x="5678" y="918"/>
                    <a:pt x="5682" y="904"/>
                    <a:pt x="5658" y="914"/>
                  </a:cubicBezTo>
                  <a:cubicBezTo>
                    <a:pt x="5658" y="914"/>
                    <a:pt x="5632" y="925"/>
                    <a:pt x="5642" y="911"/>
                  </a:cubicBezTo>
                  <a:cubicBezTo>
                    <a:pt x="5642" y="911"/>
                    <a:pt x="5661" y="912"/>
                    <a:pt x="5662" y="905"/>
                  </a:cubicBezTo>
                  <a:cubicBezTo>
                    <a:pt x="5662" y="905"/>
                    <a:pt x="5672" y="903"/>
                    <a:pt x="5673" y="894"/>
                  </a:cubicBezTo>
                  <a:cubicBezTo>
                    <a:pt x="5673" y="894"/>
                    <a:pt x="5670" y="887"/>
                    <a:pt x="5645" y="888"/>
                  </a:cubicBezTo>
                  <a:cubicBezTo>
                    <a:pt x="5633" y="888"/>
                    <a:pt x="5633" y="888"/>
                    <a:pt x="5633" y="888"/>
                  </a:cubicBezTo>
                  <a:cubicBezTo>
                    <a:pt x="5633" y="888"/>
                    <a:pt x="5678" y="878"/>
                    <a:pt x="5642" y="864"/>
                  </a:cubicBezTo>
                  <a:cubicBezTo>
                    <a:pt x="5642" y="864"/>
                    <a:pt x="5630" y="855"/>
                    <a:pt x="5621" y="857"/>
                  </a:cubicBezTo>
                  <a:cubicBezTo>
                    <a:pt x="5621" y="857"/>
                    <a:pt x="5628" y="839"/>
                    <a:pt x="5602" y="836"/>
                  </a:cubicBezTo>
                  <a:cubicBezTo>
                    <a:pt x="5602" y="836"/>
                    <a:pt x="5600" y="816"/>
                    <a:pt x="5588" y="810"/>
                  </a:cubicBezTo>
                  <a:cubicBezTo>
                    <a:pt x="5577" y="802"/>
                    <a:pt x="5577" y="802"/>
                    <a:pt x="5577" y="802"/>
                  </a:cubicBezTo>
                  <a:cubicBezTo>
                    <a:pt x="5577" y="802"/>
                    <a:pt x="5579" y="782"/>
                    <a:pt x="5571" y="781"/>
                  </a:cubicBezTo>
                  <a:cubicBezTo>
                    <a:pt x="5571" y="781"/>
                    <a:pt x="5555" y="773"/>
                    <a:pt x="5553" y="790"/>
                  </a:cubicBezTo>
                  <a:cubicBezTo>
                    <a:pt x="5538" y="809"/>
                    <a:pt x="5538" y="809"/>
                    <a:pt x="5538" y="809"/>
                  </a:cubicBezTo>
                  <a:cubicBezTo>
                    <a:pt x="5538" y="809"/>
                    <a:pt x="5514" y="823"/>
                    <a:pt x="5528" y="827"/>
                  </a:cubicBezTo>
                  <a:cubicBezTo>
                    <a:pt x="5537" y="832"/>
                    <a:pt x="5537" y="832"/>
                    <a:pt x="5537" y="832"/>
                  </a:cubicBezTo>
                  <a:cubicBezTo>
                    <a:pt x="5537" y="832"/>
                    <a:pt x="5516" y="842"/>
                    <a:pt x="5515" y="856"/>
                  </a:cubicBezTo>
                  <a:cubicBezTo>
                    <a:pt x="5515" y="856"/>
                    <a:pt x="5496" y="858"/>
                    <a:pt x="5499" y="883"/>
                  </a:cubicBezTo>
                  <a:cubicBezTo>
                    <a:pt x="5484" y="878"/>
                    <a:pt x="5484" y="878"/>
                    <a:pt x="5484" y="878"/>
                  </a:cubicBezTo>
                  <a:cubicBezTo>
                    <a:pt x="5484" y="878"/>
                    <a:pt x="5470" y="866"/>
                    <a:pt x="5463" y="885"/>
                  </a:cubicBezTo>
                  <a:cubicBezTo>
                    <a:pt x="5463" y="885"/>
                    <a:pt x="5444" y="887"/>
                    <a:pt x="5413" y="907"/>
                  </a:cubicBezTo>
                  <a:cubicBezTo>
                    <a:pt x="5413" y="907"/>
                    <a:pt x="5402" y="914"/>
                    <a:pt x="5395" y="909"/>
                  </a:cubicBezTo>
                  <a:cubicBezTo>
                    <a:pt x="5395" y="909"/>
                    <a:pt x="5376" y="904"/>
                    <a:pt x="5368" y="916"/>
                  </a:cubicBezTo>
                  <a:cubicBezTo>
                    <a:pt x="5368" y="916"/>
                    <a:pt x="5357" y="920"/>
                    <a:pt x="5347" y="917"/>
                  </a:cubicBezTo>
                  <a:cubicBezTo>
                    <a:pt x="5347" y="917"/>
                    <a:pt x="5362" y="910"/>
                    <a:pt x="5365" y="897"/>
                  </a:cubicBezTo>
                  <a:cubicBezTo>
                    <a:pt x="5380" y="900"/>
                    <a:pt x="5380" y="900"/>
                    <a:pt x="5380" y="900"/>
                  </a:cubicBezTo>
                  <a:cubicBezTo>
                    <a:pt x="5380" y="900"/>
                    <a:pt x="5399" y="909"/>
                    <a:pt x="5404" y="896"/>
                  </a:cubicBezTo>
                  <a:cubicBezTo>
                    <a:pt x="5389" y="893"/>
                    <a:pt x="5389" y="893"/>
                    <a:pt x="5389" y="893"/>
                  </a:cubicBezTo>
                  <a:cubicBezTo>
                    <a:pt x="5389" y="893"/>
                    <a:pt x="5384" y="887"/>
                    <a:pt x="5369" y="887"/>
                  </a:cubicBezTo>
                  <a:cubicBezTo>
                    <a:pt x="5369" y="887"/>
                    <a:pt x="5366" y="864"/>
                    <a:pt x="5344" y="865"/>
                  </a:cubicBezTo>
                  <a:cubicBezTo>
                    <a:pt x="5344" y="865"/>
                    <a:pt x="5314" y="866"/>
                    <a:pt x="5312" y="874"/>
                  </a:cubicBezTo>
                  <a:cubicBezTo>
                    <a:pt x="5312" y="874"/>
                    <a:pt x="5304" y="872"/>
                    <a:pt x="5297" y="882"/>
                  </a:cubicBezTo>
                  <a:cubicBezTo>
                    <a:pt x="5297" y="882"/>
                    <a:pt x="5259" y="875"/>
                    <a:pt x="5279" y="868"/>
                  </a:cubicBezTo>
                  <a:cubicBezTo>
                    <a:pt x="5279" y="868"/>
                    <a:pt x="5302" y="872"/>
                    <a:pt x="5306" y="856"/>
                  </a:cubicBezTo>
                  <a:cubicBezTo>
                    <a:pt x="5306" y="856"/>
                    <a:pt x="5318" y="858"/>
                    <a:pt x="5321" y="853"/>
                  </a:cubicBezTo>
                  <a:cubicBezTo>
                    <a:pt x="5321" y="853"/>
                    <a:pt x="5318" y="838"/>
                    <a:pt x="5306" y="839"/>
                  </a:cubicBezTo>
                  <a:cubicBezTo>
                    <a:pt x="5291" y="843"/>
                    <a:pt x="5291" y="843"/>
                    <a:pt x="5291" y="843"/>
                  </a:cubicBezTo>
                  <a:cubicBezTo>
                    <a:pt x="5291" y="843"/>
                    <a:pt x="5294" y="835"/>
                    <a:pt x="5292" y="830"/>
                  </a:cubicBezTo>
                  <a:cubicBezTo>
                    <a:pt x="5292" y="830"/>
                    <a:pt x="5305" y="815"/>
                    <a:pt x="5293" y="809"/>
                  </a:cubicBezTo>
                  <a:cubicBezTo>
                    <a:pt x="5244" y="808"/>
                    <a:pt x="5244" y="808"/>
                    <a:pt x="5244" y="808"/>
                  </a:cubicBezTo>
                  <a:cubicBezTo>
                    <a:pt x="5238" y="800"/>
                    <a:pt x="5238" y="800"/>
                    <a:pt x="5238" y="800"/>
                  </a:cubicBezTo>
                  <a:cubicBezTo>
                    <a:pt x="5296" y="799"/>
                    <a:pt x="5296" y="799"/>
                    <a:pt x="5296" y="799"/>
                  </a:cubicBezTo>
                  <a:cubicBezTo>
                    <a:pt x="5296" y="799"/>
                    <a:pt x="5296" y="784"/>
                    <a:pt x="5289" y="782"/>
                  </a:cubicBezTo>
                  <a:cubicBezTo>
                    <a:pt x="5289" y="782"/>
                    <a:pt x="5294" y="768"/>
                    <a:pt x="5301" y="765"/>
                  </a:cubicBezTo>
                  <a:cubicBezTo>
                    <a:pt x="5301" y="765"/>
                    <a:pt x="5312" y="760"/>
                    <a:pt x="5310" y="750"/>
                  </a:cubicBezTo>
                  <a:cubicBezTo>
                    <a:pt x="5310" y="750"/>
                    <a:pt x="5302" y="733"/>
                    <a:pt x="5295" y="751"/>
                  </a:cubicBezTo>
                  <a:cubicBezTo>
                    <a:pt x="5269" y="752"/>
                    <a:pt x="5269" y="752"/>
                    <a:pt x="5269" y="752"/>
                  </a:cubicBezTo>
                  <a:cubicBezTo>
                    <a:pt x="5269" y="752"/>
                    <a:pt x="5265" y="734"/>
                    <a:pt x="5258" y="743"/>
                  </a:cubicBezTo>
                  <a:cubicBezTo>
                    <a:pt x="5225" y="743"/>
                    <a:pt x="5225" y="743"/>
                    <a:pt x="5225" y="743"/>
                  </a:cubicBezTo>
                  <a:cubicBezTo>
                    <a:pt x="5225" y="743"/>
                    <a:pt x="5220" y="740"/>
                    <a:pt x="5206" y="740"/>
                  </a:cubicBezTo>
                  <a:cubicBezTo>
                    <a:pt x="5206" y="740"/>
                    <a:pt x="5194" y="732"/>
                    <a:pt x="5185" y="732"/>
                  </a:cubicBezTo>
                  <a:cubicBezTo>
                    <a:pt x="5185" y="732"/>
                    <a:pt x="5184" y="721"/>
                    <a:pt x="5177" y="721"/>
                  </a:cubicBezTo>
                  <a:cubicBezTo>
                    <a:pt x="5177" y="721"/>
                    <a:pt x="5208" y="710"/>
                    <a:pt x="5180" y="705"/>
                  </a:cubicBezTo>
                  <a:cubicBezTo>
                    <a:pt x="5159" y="704"/>
                    <a:pt x="5159" y="704"/>
                    <a:pt x="5159" y="704"/>
                  </a:cubicBezTo>
                  <a:cubicBezTo>
                    <a:pt x="5159" y="704"/>
                    <a:pt x="5157" y="698"/>
                    <a:pt x="5135" y="697"/>
                  </a:cubicBezTo>
                  <a:cubicBezTo>
                    <a:pt x="5135" y="697"/>
                    <a:pt x="5139" y="684"/>
                    <a:pt x="5114" y="680"/>
                  </a:cubicBezTo>
                  <a:cubicBezTo>
                    <a:pt x="5100" y="674"/>
                    <a:pt x="5100" y="674"/>
                    <a:pt x="5100" y="674"/>
                  </a:cubicBezTo>
                  <a:cubicBezTo>
                    <a:pt x="5100" y="674"/>
                    <a:pt x="5092" y="665"/>
                    <a:pt x="5082" y="665"/>
                  </a:cubicBezTo>
                  <a:cubicBezTo>
                    <a:pt x="5082" y="665"/>
                    <a:pt x="5069" y="660"/>
                    <a:pt x="5069" y="666"/>
                  </a:cubicBezTo>
                  <a:cubicBezTo>
                    <a:pt x="5059" y="672"/>
                    <a:pt x="5059" y="672"/>
                    <a:pt x="5059" y="672"/>
                  </a:cubicBezTo>
                  <a:cubicBezTo>
                    <a:pt x="5059" y="672"/>
                    <a:pt x="5030" y="672"/>
                    <a:pt x="5027" y="681"/>
                  </a:cubicBezTo>
                  <a:cubicBezTo>
                    <a:pt x="5020" y="681"/>
                    <a:pt x="5020" y="681"/>
                    <a:pt x="5020" y="681"/>
                  </a:cubicBezTo>
                  <a:cubicBezTo>
                    <a:pt x="5020" y="681"/>
                    <a:pt x="4995" y="667"/>
                    <a:pt x="4985" y="675"/>
                  </a:cubicBezTo>
                  <a:cubicBezTo>
                    <a:pt x="4985" y="675"/>
                    <a:pt x="4964" y="687"/>
                    <a:pt x="4960" y="677"/>
                  </a:cubicBezTo>
                  <a:cubicBezTo>
                    <a:pt x="4960" y="677"/>
                    <a:pt x="4963" y="667"/>
                    <a:pt x="4932" y="665"/>
                  </a:cubicBezTo>
                  <a:cubicBezTo>
                    <a:pt x="4917" y="663"/>
                    <a:pt x="4917" y="663"/>
                    <a:pt x="4917" y="663"/>
                  </a:cubicBezTo>
                  <a:cubicBezTo>
                    <a:pt x="4917" y="663"/>
                    <a:pt x="4889" y="655"/>
                    <a:pt x="4872" y="664"/>
                  </a:cubicBezTo>
                  <a:cubicBezTo>
                    <a:pt x="4872" y="664"/>
                    <a:pt x="4858" y="657"/>
                    <a:pt x="4853" y="666"/>
                  </a:cubicBezTo>
                  <a:cubicBezTo>
                    <a:pt x="4853" y="666"/>
                    <a:pt x="4838" y="672"/>
                    <a:pt x="4845" y="690"/>
                  </a:cubicBezTo>
                  <a:cubicBezTo>
                    <a:pt x="4845" y="690"/>
                    <a:pt x="4844" y="709"/>
                    <a:pt x="4863" y="705"/>
                  </a:cubicBezTo>
                  <a:cubicBezTo>
                    <a:pt x="4863" y="705"/>
                    <a:pt x="4878" y="714"/>
                    <a:pt x="4869" y="721"/>
                  </a:cubicBezTo>
                  <a:cubicBezTo>
                    <a:pt x="4869" y="721"/>
                    <a:pt x="4862" y="726"/>
                    <a:pt x="4863" y="734"/>
                  </a:cubicBezTo>
                  <a:cubicBezTo>
                    <a:pt x="4863" y="743"/>
                    <a:pt x="4863" y="743"/>
                    <a:pt x="4863" y="743"/>
                  </a:cubicBezTo>
                  <a:cubicBezTo>
                    <a:pt x="4863" y="743"/>
                    <a:pt x="4827" y="753"/>
                    <a:pt x="4844" y="761"/>
                  </a:cubicBezTo>
                  <a:cubicBezTo>
                    <a:pt x="4869" y="761"/>
                    <a:pt x="4869" y="761"/>
                    <a:pt x="4869" y="761"/>
                  </a:cubicBezTo>
                  <a:cubicBezTo>
                    <a:pt x="4869" y="761"/>
                    <a:pt x="4866" y="772"/>
                    <a:pt x="4873" y="778"/>
                  </a:cubicBezTo>
                  <a:cubicBezTo>
                    <a:pt x="4873" y="778"/>
                    <a:pt x="4873" y="788"/>
                    <a:pt x="4877" y="790"/>
                  </a:cubicBezTo>
                  <a:cubicBezTo>
                    <a:pt x="4877" y="790"/>
                    <a:pt x="4877" y="801"/>
                    <a:pt x="4890" y="799"/>
                  </a:cubicBezTo>
                  <a:cubicBezTo>
                    <a:pt x="4890" y="799"/>
                    <a:pt x="4878" y="819"/>
                    <a:pt x="4878" y="822"/>
                  </a:cubicBezTo>
                  <a:cubicBezTo>
                    <a:pt x="4878" y="822"/>
                    <a:pt x="4859" y="825"/>
                    <a:pt x="4859" y="839"/>
                  </a:cubicBezTo>
                  <a:cubicBezTo>
                    <a:pt x="4859" y="839"/>
                    <a:pt x="4836" y="853"/>
                    <a:pt x="4830" y="863"/>
                  </a:cubicBezTo>
                  <a:cubicBezTo>
                    <a:pt x="4830" y="863"/>
                    <a:pt x="4804" y="879"/>
                    <a:pt x="4823" y="880"/>
                  </a:cubicBezTo>
                  <a:cubicBezTo>
                    <a:pt x="4823" y="880"/>
                    <a:pt x="4859" y="902"/>
                    <a:pt x="4877" y="897"/>
                  </a:cubicBezTo>
                  <a:cubicBezTo>
                    <a:pt x="4877" y="897"/>
                    <a:pt x="4925" y="926"/>
                    <a:pt x="4929" y="969"/>
                  </a:cubicBezTo>
                  <a:cubicBezTo>
                    <a:pt x="4929" y="998"/>
                    <a:pt x="4929" y="998"/>
                    <a:pt x="4929" y="998"/>
                  </a:cubicBezTo>
                  <a:cubicBezTo>
                    <a:pt x="4929" y="998"/>
                    <a:pt x="4940" y="998"/>
                    <a:pt x="4945" y="1002"/>
                  </a:cubicBezTo>
                  <a:cubicBezTo>
                    <a:pt x="4945" y="1002"/>
                    <a:pt x="4949" y="1015"/>
                    <a:pt x="4962" y="1019"/>
                  </a:cubicBezTo>
                  <a:cubicBezTo>
                    <a:pt x="4930" y="1018"/>
                    <a:pt x="4930" y="1018"/>
                    <a:pt x="4930" y="1018"/>
                  </a:cubicBezTo>
                  <a:cubicBezTo>
                    <a:pt x="4930" y="1018"/>
                    <a:pt x="4916" y="1034"/>
                    <a:pt x="4893" y="1053"/>
                  </a:cubicBezTo>
                  <a:cubicBezTo>
                    <a:pt x="4893" y="1053"/>
                    <a:pt x="4870" y="1059"/>
                    <a:pt x="4863" y="1067"/>
                  </a:cubicBezTo>
                  <a:cubicBezTo>
                    <a:pt x="4863" y="1067"/>
                    <a:pt x="4824" y="1088"/>
                    <a:pt x="4793" y="1097"/>
                  </a:cubicBezTo>
                  <a:cubicBezTo>
                    <a:pt x="4793" y="1097"/>
                    <a:pt x="4765" y="1096"/>
                    <a:pt x="4766" y="1103"/>
                  </a:cubicBezTo>
                  <a:cubicBezTo>
                    <a:pt x="4766" y="1103"/>
                    <a:pt x="4774" y="1129"/>
                    <a:pt x="4779" y="1128"/>
                  </a:cubicBezTo>
                  <a:cubicBezTo>
                    <a:pt x="4779" y="1128"/>
                    <a:pt x="4804" y="1136"/>
                    <a:pt x="4797" y="1150"/>
                  </a:cubicBezTo>
                  <a:cubicBezTo>
                    <a:pt x="4797" y="1150"/>
                    <a:pt x="4796" y="1196"/>
                    <a:pt x="4805" y="1203"/>
                  </a:cubicBezTo>
                  <a:cubicBezTo>
                    <a:pt x="4805" y="1203"/>
                    <a:pt x="4812" y="1229"/>
                    <a:pt x="4822" y="1227"/>
                  </a:cubicBezTo>
                  <a:cubicBezTo>
                    <a:pt x="4822" y="1227"/>
                    <a:pt x="4828" y="1245"/>
                    <a:pt x="4820" y="1250"/>
                  </a:cubicBezTo>
                  <a:cubicBezTo>
                    <a:pt x="4820" y="1250"/>
                    <a:pt x="4807" y="1258"/>
                    <a:pt x="4805" y="1263"/>
                  </a:cubicBezTo>
                  <a:cubicBezTo>
                    <a:pt x="4805" y="1263"/>
                    <a:pt x="4788" y="1273"/>
                    <a:pt x="4800" y="1276"/>
                  </a:cubicBezTo>
                  <a:cubicBezTo>
                    <a:pt x="4800" y="1276"/>
                    <a:pt x="4815" y="1279"/>
                    <a:pt x="4806" y="1284"/>
                  </a:cubicBezTo>
                  <a:cubicBezTo>
                    <a:pt x="4804" y="1296"/>
                    <a:pt x="4804" y="1296"/>
                    <a:pt x="4804" y="1296"/>
                  </a:cubicBezTo>
                  <a:cubicBezTo>
                    <a:pt x="4804" y="1296"/>
                    <a:pt x="4785" y="1275"/>
                    <a:pt x="4770" y="1277"/>
                  </a:cubicBezTo>
                  <a:cubicBezTo>
                    <a:pt x="4770" y="1277"/>
                    <a:pt x="4761" y="1288"/>
                    <a:pt x="4762" y="1302"/>
                  </a:cubicBezTo>
                  <a:cubicBezTo>
                    <a:pt x="4744" y="1304"/>
                    <a:pt x="4744" y="1304"/>
                    <a:pt x="4744" y="1304"/>
                  </a:cubicBezTo>
                  <a:cubicBezTo>
                    <a:pt x="4744" y="1304"/>
                    <a:pt x="4730" y="1286"/>
                    <a:pt x="4713" y="1301"/>
                  </a:cubicBezTo>
                  <a:cubicBezTo>
                    <a:pt x="4713" y="1301"/>
                    <a:pt x="4679" y="1311"/>
                    <a:pt x="4702" y="1294"/>
                  </a:cubicBezTo>
                  <a:cubicBezTo>
                    <a:pt x="4702" y="1294"/>
                    <a:pt x="4721" y="1295"/>
                    <a:pt x="4707" y="1277"/>
                  </a:cubicBezTo>
                  <a:cubicBezTo>
                    <a:pt x="4707" y="1277"/>
                    <a:pt x="4698" y="1263"/>
                    <a:pt x="4689" y="1263"/>
                  </a:cubicBezTo>
                  <a:cubicBezTo>
                    <a:pt x="4689" y="1263"/>
                    <a:pt x="4687" y="1248"/>
                    <a:pt x="4661" y="1248"/>
                  </a:cubicBezTo>
                  <a:cubicBezTo>
                    <a:pt x="4651" y="1240"/>
                    <a:pt x="4651" y="1240"/>
                    <a:pt x="4651" y="1240"/>
                  </a:cubicBezTo>
                  <a:cubicBezTo>
                    <a:pt x="4651" y="1240"/>
                    <a:pt x="4657" y="1231"/>
                    <a:pt x="4636" y="1221"/>
                  </a:cubicBezTo>
                  <a:cubicBezTo>
                    <a:pt x="4636" y="1221"/>
                    <a:pt x="4624" y="1202"/>
                    <a:pt x="4611" y="1198"/>
                  </a:cubicBezTo>
                  <a:cubicBezTo>
                    <a:pt x="4611" y="1192"/>
                    <a:pt x="4611" y="1192"/>
                    <a:pt x="4611" y="1192"/>
                  </a:cubicBezTo>
                  <a:cubicBezTo>
                    <a:pt x="4611" y="1192"/>
                    <a:pt x="4629" y="1179"/>
                    <a:pt x="4619" y="1168"/>
                  </a:cubicBezTo>
                  <a:cubicBezTo>
                    <a:pt x="4619" y="1168"/>
                    <a:pt x="4627" y="1154"/>
                    <a:pt x="4616" y="1139"/>
                  </a:cubicBezTo>
                  <a:cubicBezTo>
                    <a:pt x="4616" y="1139"/>
                    <a:pt x="4591" y="1123"/>
                    <a:pt x="4608" y="1120"/>
                  </a:cubicBezTo>
                  <a:cubicBezTo>
                    <a:pt x="4608" y="1120"/>
                    <a:pt x="4619" y="1115"/>
                    <a:pt x="4619" y="1104"/>
                  </a:cubicBezTo>
                  <a:cubicBezTo>
                    <a:pt x="4620" y="1082"/>
                    <a:pt x="4620" y="1082"/>
                    <a:pt x="4620" y="1082"/>
                  </a:cubicBezTo>
                  <a:cubicBezTo>
                    <a:pt x="4620" y="1082"/>
                    <a:pt x="4619" y="1074"/>
                    <a:pt x="4587" y="1079"/>
                  </a:cubicBezTo>
                  <a:cubicBezTo>
                    <a:pt x="4587" y="1079"/>
                    <a:pt x="4575" y="1073"/>
                    <a:pt x="4555" y="1073"/>
                  </a:cubicBezTo>
                  <a:cubicBezTo>
                    <a:pt x="4555" y="1073"/>
                    <a:pt x="4515" y="1062"/>
                    <a:pt x="4499" y="1072"/>
                  </a:cubicBezTo>
                  <a:cubicBezTo>
                    <a:pt x="4486" y="1075"/>
                    <a:pt x="4486" y="1075"/>
                    <a:pt x="4486" y="1075"/>
                  </a:cubicBezTo>
                  <a:cubicBezTo>
                    <a:pt x="4486" y="1075"/>
                    <a:pt x="4465" y="1070"/>
                    <a:pt x="4459" y="1070"/>
                  </a:cubicBezTo>
                  <a:cubicBezTo>
                    <a:pt x="4459" y="1070"/>
                    <a:pt x="4411" y="1038"/>
                    <a:pt x="4342" y="1032"/>
                  </a:cubicBezTo>
                  <a:cubicBezTo>
                    <a:pt x="4342" y="1032"/>
                    <a:pt x="4305" y="996"/>
                    <a:pt x="4288" y="996"/>
                  </a:cubicBezTo>
                  <a:cubicBezTo>
                    <a:pt x="4288" y="996"/>
                    <a:pt x="4262" y="977"/>
                    <a:pt x="4236" y="979"/>
                  </a:cubicBezTo>
                  <a:cubicBezTo>
                    <a:pt x="4204" y="975"/>
                    <a:pt x="4204" y="975"/>
                    <a:pt x="4204" y="975"/>
                  </a:cubicBezTo>
                  <a:cubicBezTo>
                    <a:pt x="4204" y="975"/>
                    <a:pt x="4171" y="958"/>
                    <a:pt x="4142" y="960"/>
                  </a:cubicBezTo>
                  <a:cubicBezTo>
                    <a:pt x="4104" y="971"/>
                    <a:pt x="4104" y="971"/>
                    <a:pt x="4104" y="971"/>
                  </a:cubicBezTo>
                  <a:cubicBezTo>
                    <a:pt x="4075" y="972"/>
                    <a:pt x="4075" y="972"/>
                    <a:pt x="4075" y="972"/>
                  </a:cubicBezTo>
                  <a:cubicBezTo>
                    <a:pt x="4064" y="973"/>
                    <a:pt x="4064" y="973"/>
                    <a:pt x="4064" y="973"/>
                  </a:cubicBezTo>
                  <a:cubicBezTo>
                    <a:pt x="4064" y="960"/>
                    <a:pt x="4064" y="960"/>
                    <a:pt x="4064" y="960"/>
                  </a:cubicBezTo>
                  <a:cubicBezTo>
                    <a:pt x="4064" y="960"/>
                    <a:pt x="4071" y="947"/>
                    <a:pt x="4053" y="929"/>
                  </a:cubicBezTo>
                  <a:cubicBezTo>
                    <a:pt x="4053" y="929"/>
                    <a:pt x="4046" y="907"/>
                    <a:pt x="4037" y="902"/>
                  </a:cubicBezTo>
                  <a:cubicBezTo>
                    <a:pt x="4037" y="902"/>
                    <a:pt x="4028" y="869"/>
                    <a:pt x="4010" y="869"/>
                  </a:cubicBezTo>
                  <a:cubicBezTo>
                    <a:pt x="4010" y="869"/>
                    <a:pt x="3981" y="865"/>
                    <a:pt x="3979" y="882"/>
                  </a:cubicBezTo>
                  <a:cubicBezTo>
                    <a:pt x="3979" y="891"/>
                    <a:pt x="3979" y="891"/>
                    <a:pt x="3979" y="891"/>
                  </a:cubicBezTo>
                  <a:cubicBezTo>
                    <a:pt x="3979" y="891"/>
                    <a:pt x="3962" y="896"/>
                    <a:pt x="3962" y="888"/>
                  </a:cubicBezTo>
                  <a:cubicBezTo>
                    <a:pt x="3962" y="888"/>
                    <a:pt x="3965" y="881"/>
                    <a:pt x="3959" y="875"/>
                  </a:cubicBezTo>
                  <a:cubicBezTo>
                    <a:pt x="3959" y="875"/>
                    <a:pt x="3958" y="864"/>
                    <a:pt x="3944" y="863"/>
                  </a:cubicBezTo>
                  <a:cubicBezTo>
                    <a:pt x="3944" y="863"/>
                    <a:pt x="3940" y="856"/>
                    <a:pt x="3928" y="854"/>
                  </a:cubicBezTo>
                  <a:cubicBezTo>
                    <a:pt x="3928" y="854"/>
                    <a:pt x="3939" y="848"/>
                    <a:pt x="3939" y="845"/>
                  </a:cubicBezTo>
                  <a:cubicBezTo>
                    <a:pt x="3939" y="845"/>
                    <a:pt x="3948" y="834"/>
                    <a:pt x="3939" y="815"/>
                  </a:cubicBezTo>
                  <a:cubicBezTo>
                    <a:pt x="3939" y="815"/>
                    <a:pt x="3936" y="804"/>
                    <a:pt x="3941" y="799"/>
                  </a:cubicBezTo>
                  <a:cubicBezTo>
                    <a:pt x="3941" y="799"/>
                    <a:pt x="3950" y="777"/>
                    <a:pt x="3954" y="766"/>
                  </a:cubicBezTo>
                  <a:cubicBezTo>
                    <a:pt x="3954" y="766"/>
                    <a:pt x="3980" y="744"/>
                    <a:pt x="3980" y="729"/>
                  </a:cubicBezTo>
                  <a:cubicBezTo>
                    <a:pt x="3980" y="729"/>
                    <a:pt x="4001" y="714"/>
                    <a:pt x="4008" y="713"/>
                  </a:cubicBezTo>
                  <a:cubicBezTo>
                    <a:pt x="4008" y="713"/>
                    <a:pt x="4046" y="689"/>
                    <a:pt x="4046" y="675"/>
                  </a:cubicBezTo>
                  <a:cubicBezTo>
                    <a:pt x="4046" y="675"/>
                    <a:pt x="4054" y="670"/>
                    <a:pt x="4054" y="664"/>
                  </a:cubicBezTo>
                  <a:cubicBezTo>
                    <a:pt x="4054" y="664"/>
                    <a:pt x="4081" y="664"/>
                    <a:pt x="4083" y="658"/>
                  </a:cubicBezTo>
                  <a:cubicBezTo>
                    <a:pt x="4083" y="658"/>
                    <a:pt x="4086" y="647"/>
                    <a:pt x="4066" y="648"/>
                  </a:cubicBezTo>
                  <a:cubicBezTo>
                    <a:pt x="4066" y="648"/>
                    <a:pt x="4064" y="639"/>
                    <a:pt x="4087" y="643"/>
                  </a:cubicBezTo>
                  <a:cubicBezTo>
                    <a:pt x="4087" y="643"/>
                    <a:pt x="4115" y="637"/>
                    <a:pt x="4130" y="643"/>
                  </a:cubicBezTo>
                  <a:cubicBezTo>
                    <a:pt x="4130" y="643"/>
                    <a:pt x="4135" y="647"/>
                    <a:pt x="4138" y="638"/>
                  </a:cubicBezTo>
                  <a:cubicBezTo>
                    <a:pt x="4138" y="638"/>
                    <a:pt x="4155" y="639"/>
                    <a:pt x="4156" y="629"/>
                  </a:cubicBezTo>
                  <a:cubicBezTo>
                    <a:pt x="4157" y="615"/>
                    <a:pt x="4157" y="615"/>
                    <a:pt x="4157" y="615"/>
                  </a:cubicBezTo>
                  <a:cubicBezTo>
                    <a:pt x="4157" y="615"/>
                    <a:pt x="4150" y="606"/>
                    <a:pt x="4125" y="607"/>
                  </a:cubicBezTo>
                  <a:cubicBezTo>
                    <a:pt x="4125" y="607"/>
                    <a:pt x="4117" y="587"/>
                    <a:pt x="4096" y="600"/>
                  </a:cubicBezTo>
                  <a:cubicBezTo>
                    <a:pt x="4096" y="600"/>
                    <a:pt x="4087" y="601"/>
                    <a:pt x="4087" y="604"/>
                  </a:cubicBezTo>
                  <a:cubicBezTo>
                    <a:pt x="4071" y="605"/>
                    <a:pt x="4071" y="605"/>
                    <a:pt x="4071" y="605"/>
                  </a:cubicBezTo>
                  <a:cubicBezTo>
                    <a:pt x="4071" y="605"/>
                    <a:pt x="4061" y="590"/>
                    <a:pt x="4050" y="587"/>
                  </a:cubicBezTo>
                  <a:cubicBezTo>
                    <a:pt x="4050" y="587"/>
                    <a:pt x="4034" y="585"/>
                    <a:pt x="4029" y="587"/>
                  </a:cubicBezTo>
                  <a:cubicBezTo>
                    <a:pt x="4019" y="588"/>
                    <a:pt x="4019" y="588"/>
                    <a:pt x="4019" y="588"/>
                  </a:cubicBezTo>
                  <a:cubicBezTo>
                    <a:pt x="4019" y="588"/>
                    <a:pt x="3982" y="587"/>
                    <a:pt x="4002" y="575"/>
                  </a:cubicBezTo>
                  <a:cubicBezTo>
                    <a:pt x="4002" y="575"/>
                    <a:pt x="4022" y="569"/>
                    <a:pt x="4022" y="576"/>
                  </a:cubicBezTo>
                  <a:cubicBezTo>
                    <a:pt x="4046" y="579"/>
                    <a:pt x="4046" y="579"/>
                    <a:pt x="4046" y="579"/>
                  </a:cubicBezTo>
                  <a:cubicBezTo>
                    <a:pt x="4046" y="579"/>
                    <a:pt x="4056" y="584"/>
                    <a:pt x="4064" y="584"/>
                  </a:cubicBezTo>
                  <a:cubicBezTo>
                    <a:pt x="4064" y="584"/>
                    <a:pt x="4079" y="594"/>
                    <a:pt x="4091" y="589"/>
                  </a:cubicBezTo>
                  <a:cubicBezTo>
                    <a:pt x="4091" y="589"/>
                    <a:pt x="4122" y="588"/>
                    <a:pt x="4127" y="592"/>
                  </a:cubicBezTo>
                  <a:cubicBezTo>
                    <a:pt x="4127" y="592"/>
                    <a:pt x="4140" y="601"/>
                    <a:pt x="4151" y="600"/>
                  </a:cubicBezTo>
                  <a:cubicBezTo>
                    <a:pt x="4151" y="600"/>
                    <a:pt x="4161" y="603"/>
                    <a:pt x="4162" y="594"/>
                  </a:cubicBezTo>
                  <a:cubicBezTo>
                    <a:pt x="4173" y="597"/>
                    <a:pt x="4173" y="597"/>
                    <a:pt x="4173" y="597"/>
                  </a:cubicBezTo>
                  <a:cubicBezTo>
                    <a:pt x="4173" y="597"/>
                    <a:pt x="4188" y="602"/>
                    <a:pt x="4191" y="595"/>
                  </a:cubicBezTo>
                  <a:cubicBezTo>
                    <a:pt x="4191" y="595"/>
                    <a:pt x="4206" y="583"/>
                    <a:pt x="4190" y="581"/>
                  </a:cubicBezTo>
                  <a:cubicBezTo>
                    <a:pt x="4190" y="581"/>
                    <a:pt x="4166" y="574"/>
                    <a:pt x="4197" y="574"/>
                  </a:cubicBezTo>
                  <a:cubicBezTo>
                    <a:pt x="4197" y="574"/>
                    <a:pt x="4214" y="589"/>
                    <a:pt x="4210" y="573"/>
                  </a:cubicBezTo>
                  <a:cubicBezTo>
                    <a:pt x="4210" y="573"/>
                    <a:pt x="4216" y="563"/>
                    <a:pt x="4219" y="573"/>
                  </a:cubicBezTo>
                  <a:cubicBezTo>
                    <a:pt x="4219" y="573"/>
                    <a:pt x="4240" y="575"/>
                    <a:pt x="4260" y="575"/>
                  </a:cubicBezTo>
                  <a:cubicBezTo>
                    <a:pt x="4260" y="575"/>
                    <a:pt x="4275" y="581"/>
                    <a:pt x="4285" y="571"/>
                  </a:cubicBezTo>
                  <a:cubicBezTo>
                    <a:pt x="4285" y="571"/>
                    <a:pt x="4304" y="576"/>
                    <a:pt x="4304" y="558"/>
                  </a:cubicBezTo>
                  <a:cubicBezTo>
                    <a:pt x="4304" y="558"/>
                    <a:pt x="4326" y="548"/>
                    <a:pt x="4332" y="540"/>
                  </a:cubicBezTo>
                  <a:cubicBezTo>
                    <a:pt x="4351" y="525"/>
                    <a:pt x="4351" y="525"/>
                    <a:pt x="4351" y="525"/>
                  </a:cubicBezTo>
                  <a:cubicBezTo>
                    <a:pt x="4351" y="525"/>
                    <a:pt x="4377" y="508"/>
                    <a:pt x="4339" y="505"/>
                  </a:cubicBezTo>
                  <a:cubicBezTo>
                    <a:pt x="4339" y="505"/>
                    <a:pt x="4336" y="500"/>
                    <a:pt x="4357" y="496"/>
                  </a:cubicBezTo>
                  <a:cubicBezTo>
                    <a:pt x="4357" y="496"/>
                    <a:pt x="4385" y="477"/>
                    <a:pt x="4392" y="470"/>
                  </a:cubicBezTo>
                  <a:cubicBezTo>
                    <a:pt x="4392" y="470"/>
                    <a:pt x="4408" y="467"/>
                    <a:pt x="4413" y="461"/>
                  </a:cubicBezTo>
                  <a:cubicBezTo>
                    <a:pt x="4413" y="461"/>
                    <a:pt x="4435" y="452"/>
                    <a:pt x="4402" y="448"/>
                  </a:cubicBezTo>
                  <a:cubicBezTo>
                    <a:pt x="4380" y="448"/>
                    <a:pt x="4380" y="448"/>
                    <a:pt x="4380" y="448"/>
                  </a:cubicBezTo>
                  <a:cubicBezTo>
                    <a:pt x="4380" y="448"/>
                    <a:pt x="4359" y="436"/>
                    <a:pt x="4378" y="433"/>
                  </a:cubicBezTo>
                  <a:cubicBezTo>
                    <a:pt x="4454" y="432"/>
                    <a:pt x="4454" y="432"/>
                    <a:pt x="4454" y="432"/>
                  </a:cubicBezTo>
                  <a:cubicBezTo>
                    <a:pt x="4454" y="432"/>
                    <a:pt x="4455" y="449"/>
                    <a:pt x="4485" y="446"/>
                  </a:cubicBezTo>
                  <a:cubicBezTo>
                    <a:pt x="4485" y="446"/>
                    <a:pt x="4492" y="459"/>
                    <a:pt x="4497" y="445"/>
                  </a:cubicBezTo>
                  <a:cubicBezTo>
                    <a:pt x="4497" y="445"/>
                    <a:pt x="4504" y="439"/>
                    <a:pt x="4507" y="445"/>
                  </a:cubicBezTo>
                  <a:cubicBezTo>
                    <a:pt x="4518" y="448"/>
                    <a:pt x="4518" y="448"/>
                    <a:pt x="4518" y="448"/>
                  </a:cubicBezTo>
                  <a:cubicBezTo>
                    <a:pt x="4518" y="448"/>
                    <a:pt x="4530" y="455"/>
                    <a:pt x="4532" y="451"/>
                  </a:cubicBezTo>
                  <a:cubicBezTo>
                    <a:pt x="4532" y="451"/>
                    <a:pt x="4522" y="432"/>
                    <a:pt x="4515" y="433"/>
                  </a:cubicBezTo>
                  <a:cubicBezTo>
                    <a:pt x="4515" y="433"/>
                    <a:pt x="4502" y="419"/>
                    <a:pt x="4493" y="419"/>
                  </a:cubicBezTo>
                  <a:cubicBezTo>
                    <a:pt x="4478" y="417"/>
                    <a:pt x="4478" y="417"/>
                    <a:pt x="4478" y="417"/>
                  </a:cubicBezTo>
                  <a:cubicBezTo>
                    <a:pt x="4455" y="416"/>
                    <a:pt x="4455" y="416"/>
                    <a:pt x="4455" y="416"/>
                  </a:cubicBezTo>
                  <a:cubicBezTo>
                    <a:pt x="4455" y="416"/>
                    <a:pt x="4448" y="408"/>
                    <a:pt x="4475" y="408"/>
                  </a:cubicBezTo>
                  <a:cubicBezTo>
                    <a:pt x="4475" y="408"/>
                    <a:pt x="4493" y="405"/>
                    <a:pt x="4506" y="411"/>
                  </a:cubicBezTo>
                  <a:cubicBezTo>
                    <a:pt x="4506" y="411"/>
                    <a:pt x="4538" y="413"/>
                    <a:pt x="4532" y="421"/>
                  </a:cubicBezTo>
                  <a:cubicBezTo>
                    <a:pt x="4532" y="421"/>
                    <a:pt x="4534" y="437"/>
                    <a:pt x="4550" y="439"/>
                  </a:cubicBezTo>
                  <a:cubicBezTo>
                    <a:pt x="4550" y="439"/>
                    <a:pt x="4557" y="443"/>
                    <a:pt x="4563" y="439"/>
                  </a:cubicBezTo>
                  <a:cubicBezTo>
                    <a:pt x="4575" y="434"/>
                    <a:pt x="4575" y="434"/>
                    <a:pt x="4575" y="434"/>
                  </a:cubicBezTo>
                  <a:cubicBezTo>
                    <a:pt x="4597" y="431"/>
                    <a:pt x="4597" y="431"/>
                    <a:pt x="4597" y="431"/>
                  </a:cubicBezTo>
                  <a:cubicBezTo>
                    <a:pt x="4597" y="431"/>
                    <a:pt x="4610" y="421"/>
                    <a:pt x="4617" y="421"/>
                  </a:cubicBezTo>
                  <a:cubicBezTo>
                    <a:pt x="4624" y="421"/>
                    <a:pt x="4629" y="411"/>
                    <a:pt x="4629" y="411"/>
                  </a:cubicBezTo>
                  <a:cubicBezTo>
                    <a:pt x="4651" y="410"/>
                    <a:pt x="4651" y="410"/>
                    <a:pt x="4651" y="410"/>
                  </a:cubicBezTo>
                  <a:cubicBezTo>
                    <a:pt x="4651" y="410"/>
                    <a:pt x="4675" y="385"/>
                    <a:pt x="4665" y="372"/>
                  </a:cubicBezTo>
                  <a:cubicBezTo>
                    <a:pt x="4650" y="372"/>
                    <a:pt x="4650" y="372"/>
                    <a:pt x="4650" y="372"/>
                  </a:cubicBezTo>
                  <a:cubicBezTo>
                    <a:pt x="4650" y="372"/>
                    <a:pt x="4631" y="364"/>
                    <a:pt x="4623" y="351"/>
                  </a:cubicBezTo>
                  <a:cubicBezTo>
                    <a:pt x="4615" y="339"/>
                    <a:pt x="4597" y="327"/>
                    <a:pt x="4594" y="327"/>
                  </a:cubicBezTo>
                  <a:cubicBezTo>
                    <a:pt x="4594" y="327"/>
                    <a:pt x="4589" y="315"/>
                    <a:pt x="4614" y="324"/>
                  </a:cubicBezTo>
                  <a:cubicBezTo>
                    <a:pt x="4614" y="324"/>
                    <a:pt x="4623" y="330"/>
                    <a:pt x="4624" y="320"/>
                  </a:cubicBezTo>
                  <a:cubicBezTo>
                    <a:pt x="4624" y="320"/>
                    <a:pt x="4658" y="326"/>
                    <a:pt x="4658" y="318"/>
                  </a:cubicBezTo>
                  <a:cubicBezTo>
                    <a:pt x="4658" y="318"/>
                    <a:pt x="4680" y="311"/>
                    <a:pt x="4662" y="304"/>
                  </a:cubicBezTo>
                  <a:cubicBezTo>
                    <a:pt x="4638" y="301"/>
                    <a:pt x="4638" y="301"/>
                    <a:pt x="4638" y="301"/>
                  </a:cubicBezTo>
                  <a:cubicBezTo>
                    <a:pt x="4638" y="301"/>
                    <a:pt x="4629" y="298"/>
                    <a:pt x="4657" y="296"/>
                  </a:cubicBezTo>
                  <a:cubicBezTo>
                    <a:pt x="4657" y="296"/>
                    <a:pt x="4677" y="283"/>
                    <a:pt x="4657" y="280"/>
                  </a:cubicBezTo>
                  <a:cubicBezTo>
                    <a:pt x="4657" y="280"/>
                    <a:pt x="4635" y="272"/>
                    <a:pt x="4631" y="282"/>
                  </a:cubicBezTo>
                  <a:cubicBezTo>
                    <a:pt x="4614" y="282"/>
                    <a:pt x="4614" y="282"/>
                    <a:pt x="4614" y="282"/>
                  </a:cubicBezTo>
                  <a:cubicBezTo>
                    <a:pt x="4613" y="276"/>
                    <a:pt x="4613" y="276"/>
                    <a:pt x="4613" y="276"/>
                  </a:cubicBezTo>
                  <a:cubicBezTo>
                    <a:pt x="4613" y="276"/>
                    <a:pt x="4631" y="271"/>
                    <a:pt x="4611" y="265"/>
                  </a:cubicBezTo>
                  <a:cubicBezTo>
                    <a:pt x="4583" y="268"/>
                    <a:pt x="4583" y="268"/>
                    <a:pt x="4583" y="268"/>
                  </a:cubicBezTo>
                  <a:cubicBezTo>
                    <a:pt x="4581" y="262"/>
                    <a:pt x="4581" y="262"/>
                    <a:pt x="4581" y="262"/>
                  </a:cubicBezTo>
                  <a:cubicBezTo>
                    <a:pt x="4581" y="262"/>
                    <a:pt x="4600" y="265"/>
                    <a:pt x="4600" y="256"/>
                  </a:cubicBezTo>
                  <a:cubicBezTo>
                    <a:pt x="4600" y="256"/>
                    <a:pt x="4595" y="250"/>
                    <a:pt x="4582" y="251"/>
                  </a:cubicBezTo>
                  <a:cubicBezTo>
                    <a:pt x="4530" y="250"/>
                    <a:pt x="4530" y="250"/>
                    <a:pt x="4530" y="250"/>
                  </a:cubicBezTo>
                  <a:cubicBezTo>
                    <a:pt x="4530" y="250"/>
                    <a:pt x="4509" y="247"/>
                    <a:pt x="4506" y="247"/>
                  </a:cubicBezTo>
                  <a:cubicBezTo>
                    <a:pt x="4506" y="247"/>
                    <a:pt x="4487" y="238"/>
                    <a:pt x="4487" y="248"/>
                  </a:cubicBezTo>
                  <a:cubicBezTo>
                    <a:pt x="4487" y="248"/>
                    <a:pt x="4450" y="243"/>
                    <a:pt x="4447" y="253"/>
                  </a:cubicBezTo>
                  <a:cubicBezTo>
                    <a:pt x="4447" y="253"/>
                    <a:pt x="4440" y="269"/>
                    <a:pt x="4452" y="272"/>
                  </a:cubicBezTo>
                  <a:cubicBezTo>
                    <a:pt x="4452" y="272"/>
                    <a:pt x="4453" y="295"/>
                    <a:pt x="4467" y="280"/>
                  </a:cubicBezTo>
                  <a:cubicBezTo>
                    <a:pt x="4467" y="280"/>
                    <a:pt x="4482" y="280"/>
                    <a:pt x="4478" y="292"/>
                  </a:cubicBezTo>
                  <a:cubicBezTo>
                    <a:pt x="4478" y="292"/>
                    <a:pt x="4468" y="305"/>
                    <a:pt x="4466" y="307"/>
                  </a:cubicBezTo>
                  <a:cubicBezTo>
                    <a:pt x="4464" y="308"/>
                    <a:pt x="4438" y="301"/>
                    <a:pt x="4435" y="326"/>
                  </a:cubicBezTo>
                  <a:cubicBezTo>
                    <a:pt x="4435" y="326"/>
                    <a:pt x="4426" y="335"/>
                    <a:pt x="4426" y="349"/>
                  </a:cubicBezTo>
                  <a:cubicBezTo>
                    <a:pt x="4426" y="349"/>
                    <a:pt x="4408" y="351"/>
                    <a:pt x="4401" y="361"/>
                  </a:cubicBezTo>
                  <a:cubicBezTo>
                    <a:pt x="4397" y="357"/>
                    <a:pt x="4397" y="357"/>
                    <a:pt x="4397" y="357"/>
                  </a:cubicBezTo>
                  <a:cubicBezTo>
                    <a:pt x="4397" y="357"/>
                    <a:pt x="4401" y="345"/>
                    <a:pt x="4390" y="345"/>
                  </a:cubicBezTo>
                  <a:cubicBezTo>
                    <a:pt x="4390" y="345"/>
                    <a:pt x="4385" y="323"/>
                    <a:pt x="4376" y="335"/>
                  </a:cubicBezTo>
                  <a:cubicBezTo>
                    <a:pt x="4376" y="335"/>
                    <a:pt x="4367" y="343"/>
                    <a:pt x="4370" y="352"/>
                  </a:cubicBezTo>
                  <a:cubicBezTo>
                    <a:pt x="4370" y="352"/>
                    <a:pt x="4374" y="366"/>
                    <a:pt x="4387" y="365"/>
                  </a:cubicBezTo>
                  <a:cubicBezTo>
                    <a:pt x="4387" y="365"/>
                    <a:pt x="4400" y="372"/>
                    <a:pt x="4392" y="382"/>
                  </a:cubicBezTo>
                  <a:cubicBezTo>
                    <a:pt x="4392" y="382"/>
                    <a:pt x="4370" y="385"/>
                    <a:pt x="4370" y="393"/>
                  </a:cubicBezTo>
                  <a:cubicBezTo>
                    <a:pt x="4347" y="395"/>
                    <a:pt x="4347" y="395"/>
                    <a:pt x="4347" y="395"/>
                  </a:cubicBezTo>
                  <a:cubicBezTo>
                    <a:pt x="4347" y="395"/>
                    <a:pt x="4304" y="379"/>
                    <a:pt x="4288" y="349"/>
                  </a:cubicBezTo>
                  <a:cubicBezTo>
                    <a:pt x="4288" y="349"/>
                    <a:pt x="4280" y="322"/>
                    <a:pt x="4298" y="333"/>
                  </a:cubicBezTo>
                  <a:cubicBezTo>
                    <a:pt x="4298" y="333"/>
                    <a:pt x="4312" y="345"/>
                    <a:pt x="4318" y="336"/>
                  </a:cubicBezTo>
                  <a:cubicBezTo>
                    <a:pt x="4318" y="336"/>
                    <a:pt x="4324" y="330"/>
                    <a:pt x="4314" y="320"/>
                  </a:cubicBezTo>
                  <a:cubicBezTo>
                    <a:pt x="4314" y="320"/>
                    <a:pt x="4303" y="292"/>
                    <a:pt x="4260" y="284"/>
                  </a:cubicBezTo>
                  <a:cubicBezTo>
                    <a:pt x="4260" y="284"/>
                    <a:pt x="4252" y="272"/>
                    <a:pt x="4242" y="280"/>
                  </a:cubicBezTo>
                  <a:cubicBezTo>
                    <a:pt x="4242" y="280"/>
                    <a:pt x="4229" y="286"/>
                    <a:pt x="4229" y="290"/>
                  </a:cubicBezTo>
                  <a:cubicBezTo>
                    <a:pt x="4229" y="290"/>
                    <a:pt x="4221" y="284"/>
                    <a:pt x="4222" y="308"/>
                  </a:cubicBezTo>
                  <a:cubicBezTo>
                    <a:pt x="4222" y="308"/>
                    <a:pt x="4209" y="311"/>
                    <a:pt x="4207" y="326"/>
                  </a:cubicBezTo>
                  <a:cubicBezTo>
                    <a:pt x="4207" y="326"/>
                    <a:pt x="4197" y="331"/>
                    <a:pt x="4197" y="338"/>
                  </a:cubicBezTo>
                  <a:cubicBezTo>
                    <a:pt x="4186" y="339"/>
                    <a:pt x="4186" y="339"/>
                    <a:pt x="4186" y="339"/>
                  </a:cubicBezTo>
                  <a:cubicBezTo>
                    <a:pt x="4186" y="339"/>
                    <a:pt x="4184" y="327"/>
                    <a:pt x="4172" y="324"/>
                  </a:cubicBezTo>
                  <a:cubicBezTo>
                    <a:pt x="4172" y="324"/>
                    <a:pt x="4182" y="311"/>
                    <a:pt x="4170" y="304"/>
                  </a:cubicBezTo>
                  <a:cubicBezTo>
                    <a:pt x="4170" y="304"/>
                    <a:pt x="4169" y="290"/>
                    <a:pt x="4136" y="281"/>
                  </a:cubicBezTo>
                  <a:cubicBezTo>
                    <a:pt x="4136" y="281"/>
                    <a:pt x="4137" y="274"/>
                    <a:pt x="4165" y="277"/>
                  </a:cubicBezTo>
                  <a:cubicBezTo>
                    <a:pt x="4165" y="277"/>
                    <a:pt x="4183" y="283"/>
                    <a:pt x="4190" y="277"/>
                  </a:cubicBezTo>
                  <a:cubicBezTo>
                    <a:pt x="4190" y="277"/>
                    <a:pt x="4206" y="274"/>
                    <a:pt x="4171" y="268"/>
                  </a:cubicBezTo>
                  <a:cubicBezTo>
                    <a:pt x="4138" y="261"/>
                    <a:pt x="4138" y="261"/>
                    <a:pt x="4138" y="261"/>
                  </a:cubicBezTo>
                  <a:cubicBezTo>
                    <a:pt x="4138" y="261"/>
                    <a:pt x="4125" y="254"/>
                    <a:pt x="4122" y="262"/>
                  </a:cubicBezTo>
                  <a:cubicBezTo>
                    <a:pt x="4082" y="264"/>
                    <a:pt x="4082" y="264"/>
                    <a:pt x="4082" y="264"/>
                  </a:cubicBezTo>
                  <a:cubicBezTo>
                    <a:pt x="4082" y="264"/>
                    <a:pt x="4079" y="257"/>
                    <a:pt x="4071" y="257"/>
                  </a:cubicBezTo>
                  <a:cubicBezTo>
                    <a:pt x="4071" y="257"/>
                    <a:pt x="4063" y="254"/>
                    <a:pt x="4063" y="259"/>
                  </a:cubicBezTo>
                  <a:cubicBezTo>
                    <a:pt x="4063" y="259"/>
                    <a:pt x="4044" y="268"/>
                    <a:pt x="4053" y="253"/>
                  </a:cubicBezTo>
                  <a:cubicBezTo>
                    <a:pt x="4053" y="253"/>
                    <a:pt x="4064" y="246"/>
                    <a:pt x="4068" y="246"/>
                  </a:cubicBezTo>
                  <a:cubicBezTo>
                    <a:pt x="4068" y="246"/>
                    <a:pt x="4076" y="246"/>
                    <a:pt x="4083" y="243"/>
                  </a:cubicBezTo>
                  <a:cubicBezTo>
                    <a:pt x="4083" y="243"/>
                    <a:pt x="4092" y="238"/>
                    <a:pt x="4094" y="235"/>
                  </a:cubicBezTo>
                  <a:cubicBezTo>
                    <a:pt x="4094" y="235"/>
                    <a:pt x="4080" y="231"/>
                    <a:pt x="4073" y="239"/>
                  </a:cubicBezTo>
                  <a:cubicBezTo>
                    <a:pt x="4061" y="237"/>
                    <a:pt x="4061" y="237"/>
                    <a:pt x="4061" y="237"/>
                  </a:cubicBezTo>
                  <a:cubicBezTo>
                    <a:pt x="4061" y="237"/>
                    <a:pt x="4054" y="225"/>
                    <a:pt x="4065" y="226"/>
                  </a:cubicBezTo>
                  <a:cubicBezTo>
                    <a:pt x="4089" y="227"/>
                    <a:pt x="4089" y="227"/>
                    <a:pt x="4089" y="227"/>
                  </a:cubicBezTo>
                  <a:cubicBezTo>
                    <a:pt x="4089" y="227"/>
                    <a:pt x="4101" y="238"/>
                    <a:pt x="4114" y="229"/>
                  </a:cubicBezTo>
                  <a:cubicBezTo>
                    <a:pt x="4114" y="229"/>
                    <a:pt x="4105" y="216"/>
                    <a:pt x="4092" y="217"/>
                  </a:cubicBezTo>
                  <a:cubicBezTo>
                    <a:pt x="4092" y="217"/>
                    <a:pt x="4058" y="195"/>
                    <a:pt x="4038" y="191"/>
                  </a:cubicBezTo>
                  <a:cubicBezTo>
                    <a:pt x="4038" y="191"/>
                    <a:pt x="4048" y="158"/>
                    <a:pt x="4027" y="156"/>
                  </a:cubicBezTo>
                  <a:cubicBezTo>
                    <a:pt x="4027" y="156"/>
                    <a:pt x="4004" y="147"/>
                    <a:pt x="3998" y="146"/>
                  </a:cubicBezTo>
                  <a:cubicBezTo>
                    <a:pt x="3998" y="146"/>
                    <a:pt x="3980" y="131"/>
                    <a:pt x="3970" y="143"/>
                  </a:cubicBezTo>
                  <a:cubicBezTo>
                    <a:pt x="3970" y="143"/>
                    <a:pt x="3962" y="148"/>
                    <a:pt x="3956" y="143"/>
                  </a:cubicBezTo>
                  <a:cubicBezTo>
                    <a:pt x="3944" y="136"/>
                    <a:pt x="3944" y="136"/>
                    <a:pt x="3944" y="136"/>
                  </a:cubicBezTo>
                  <a:cubicBezTo>
                    <a:pt x="3944" y="136"/>
                    <a:pt x="3941" y="121"/>
                    <a:pt x="3962" y="121"/>
                  </a:cubicBezTo>
                  <a:cubicBezTo>
                    <a:pt x="3980" y="121"/>
                    <a:pt x="3980" y="121"/>
                    <a:pt x="3980" y="121"/>
                  </a:cubicBezTo>
                  <a:cubicBezTo>
                    <a:pt x="3981" y="115"/>
                    <a:pt x="3981" y="115"/>
                    <a:pt x="3981" y="115"/>
                  </a:cubicBezTo>
                  <a:cubicBezTo>
                    <a:pt x="3981" y="115"/>
                    <a:pt x="4021" y="96"/>
                    <a:pt x="4002" y="92"/>
                  </a:cubicBezTo>
                  <a:cubicBezTo>
                    <a:pt x="4002" y="92"/>
                    <a:pt x="4010" y="84"/>
                    <a:pt x="3969" y="86"/>
                  </a:cubicBezTo>
                  <a:cubicBezTo>
                    <a:pt x="3964" y="81"/>
                    <a:pt x="3964" y="81"/>
                    <a:pt x="3964" y="81"/>
                  </a:cubicBezTo>
                  <a:cubicBezTo>
                    <a:pt x="4048" y="78"/>
                    <a:pt x="4048" y="78"/>
                    <a:pt x="4048" y="78"/>
                  </a:cubicBezTo>
                  <a:cubicBezTo>
                    <a:pt x="4049" y="86"/>
                    <a:pt x="4049" y="86"/>
                    <a:pt x="4049" y="86"/>
                  </a:cubicBezTo>
                  <a:cubicBezTo>
                    <a:pt x="4084" y="83"/>
                    <a:pt x="4084" y="83"/>
                    <a:pt x="4084" y="83"/>
                  </a:cubicBezTo>
                  <a:cubicBezTo>
                    <a:pt x="4084" y="83"/>
                    <a:pt x="4126" y="47"/>
                    <a:pt x="4154" y="34"/>
                  </a:cubicBezTo>
                  <a:cubicBezTo>
                    <a:pt x="4154" y="34"/>
                    <a:pt x="4196" y="19"/>
                    <a:pt x="4176" y="11"/>
                  </a:cubicBezTo>
                  <a:cubicBezTo>
                    <a:pt x="4140" y="14"/>
                    <a:pt x="4140" y="14"/>
                    <a:pt x="4140" y="14"/>
                  </a:cubicBezTo>
                  <a:cubicBezTo>
                    <a:pt x="4140" y="14"/>
                    <a:pt x="4127" y="7"/>
                    <a:pt x="4096" y="12"/>
                  </a:cubicBezTo>
                  <a:cubicBezTo>
                    <a:pt x="4072" y="10"/>
                    <a:pt x="4072" y="10"/>
                    <a:pt x="4072" y="10"/>
                  </a:cubicBezTo>
                  <a:cubicBezTo>
                    <a:pt x="4072" y="10"/>
                    <a:pt x="4058" y="4"/>
                    <a:pt x="4051" y="8"/>
                  </a:cubicBezTo>
                  <a:cubicBezTo>
                    <a:pt x="4051" y="8"/>
                    <a:pt x="4017" y="1"/>
                    <a:pt x="3989" y="6"/>
                  </a:cubicBezTo>
                  <a:cubicBezTo>
                    <a:pt x="3989" y="6"/>
                    <a:pt x="3951" y="0"/>
                    <a:pt x="3946" y="6"/>
                  </a:cubicBezTo>
                  <a:cubicBezTo>
                    <a:pt x="3946" y="6"/>
                    <a:pt x="3921" y="7"/>
                    <a:pt x="3921" y="15"/>
                  </a:cubicBezTo>
                  <a:cubicBezTo>
                    <a:pt x="3921" y="15"/>
                    <a:pt x="3921" y="22"/>
                    <a:pt x="3931" y="21"/>
                  </a:cubicBezTo>
                  <a:cubicBezTo>
                    <a:pt x="3931" y="21"/>
                    <a:pt x="3955" y="29"/>
                    <a:pt x="3954" y="31"/>
                  </a:cubicBezTo>
                  <a:cubicBezTo>
                    <a:pt x="3934" y="31"/>
                    <a:pt x="3934" y="31"/>
                    <a:pt x="3934" y="31"/>
                  </a:cubicBezTo>
                  <a:cubicBezTo>
                    <a:pt x="3934" y="31"/>
                    <a:pt x="3923" y="25"/>
                    <a:pt x="3918" y="27"/>
                  </a:cubicBezTo>
                  <a:cubicBezTo>
                    <a:pt x="3918" y="27"/>
                    <a:pt x="3905" y="18"/>
                    <a:pt x="3901" y="27"/>
                  </a:cubicBezTo>
                  <a:cubicBezTo>
                    <a:pt x="3901" y="27"/>
                    <a:pt x="3893" y="33"/>
                    <a:pt x="3903" y="36"/>
                  </a:cubicBezTo>
                  <a:cubicBezTo>
                    <a:pt x="3903" y="36"/>
                    <a:pt x="3899" y="54"/>
                    <a:pt x="3903" y="55"/>
                  </a:cubicBezTo>
                  <a:cubicBezTo>
                    <a:pt x="3903" y="55"/>
                    <a:pt x="3893" y="79"/>
                    <a:pt x="3902" y="81"/>
                  </a:cubicBezTo>
                  <a:cubicBezTo>
                    <a:pt x="3902" y="81"/>
                    <a:pt x="3908" y="96"/>
                    <a:pt x="3922" y="95"/>
                  </a:cubicBezTo>
                  <a:cubicBezTo>
                    <a:pt x="3922" y="131"/>
                    <a:pt x="3922" y="131"/>
                    <a:pt x="3922" y="131"/>
                  </a:cubicBezTo>
                  <a:cubicBezTo>
                    <a:pt x="3918" y="141"/>
                    <a:pt x="3918" y="141"/>
                    <a:pt x="3918" y="141"/>
                  </a:cubicBezTo>
                  <a:cubicBezTo>
                    <a:pt x="3918" y="141"/>
                    <a:pt x="3888" y="137"/>
                    <a:pt x="3892" y="149"/>
                  </a:cubicBezTo>
                  <a:cubicBezTo>
                    <a:pt x="3892" y="149"/>
                    <a:pt x="3890" y="155"/>
                    <a:pt x="3906" y="154"/>
                  </a:cubicBezTo>
                  <a:cubicBezTo>
                    <a:pt x="3906" y="164"/>
                    <a:pt x="3906" y="164"/>
                    <a:pt x="3906" y="164"/>
                  </a:cubicBezTo>
                  <a:cubicBezTo>
                    <a:pt x="3892" y="164"/>
                    <a:pt x="3892" y="164"/>
                    <a:pt x="3892" y="164"/>
                  </a:cubicBezTo>
                  <a:cubicBezTo>
                    <a:pt x="3892" y="164"/>
                    <a:pt x="3870" y="155"/>
                    <a:pt x="3866" y="164"/>
                  </a:cubicBezTo>
                  <a:cubicBezTo>
                    <a:pt x="3866" y="164"/>
                    <a:pt x="3849" y="177"/>
                    <a:pt x="3849" y="182"/>
                  </a:cubicBezTo>
                  <a:cubicBezTo>
                    <a:pt x="3849" y="182"/>
                    <a:pt x="3846" y="199"/>
                    <a:pt x="3858" y="197"/>
                  </a:cubicBezTo>
                  <a:cubicBezTo>
                    <a:pt x="3858" y="197"/>
                    <a:pt x="3860" y="205"/>
                    <a:pt x="3875" y="197"/>
                  </a:cubicBezTo>
                  <a:cubicBezTo>
                    <a:pt x="3875" y="197"/>
                    <a:pt x="3876" y="196"/>
                    <a:pt x="3876" y="196"/>
                  </a:cubicBezTo>
                  <a:cubicBezTo>
                    <a:pt x="3892" y="186"/>
                    <a:pt x="3880" y="204"/>
                    <a:pt x="3877" y="207"/>
                  </a:cubicBezTo>
                  <a:cubicBezTo>
                    <a:pt x="3877" y="207"/>
                    <a:pt x="3862" y="211"/>
                    <a:pt x="3861" y="216"/>
                  </a:cubicBezTo>
                  <a:cubicBezTo>
                    <a:pt x="3861" y="216"/>
                    <a:pt x="3846" y="225"/>
                    <a:pt x="3857" y="231"/>
                  </a:cubicBezTo>
                  <a:cubicBezTo>
                    <a:pt x="3857" y="231"/>
                    <a:pt x="3865" y="242"/>
                    <a:pt x="3878" y="241"/>
                  </a:cubicBezTo>
                  <a:cubicBezTo>
                    <a:pt x="3878" y="241"/>
                    <a:pt x="3887" y="251"/>
                    <a:pt x="3906" y="251"/>
                  </a:cubicBezTo>
                  <a:cubicBezTo>
                    <a:pt x="3916" y="253"/>
                    <a:pt x="3916" y="253"/>
                    <a:pt x="3916" y="253"/>
                  </a:cubicBezTo>
                  <a:cubicBezTo>
                    <a:pt x="3916" y="253"/>
                    <a:pt x="3931" y="265"/>
                    <a:pt x="3946" y="253"/>
                  </a:cubicBezTo>
                  <a:cubicBezTo>
                    <a:pt x="3946" y="253"/>
                    <a:pt x="3962" y="255"/>
                    <a:pt x="3967" y="262"/>
                  </a:cubicBezTo>
                  <a:cubicBezTo>
                    <a:pt x="3967" y="262"/>
                    <a:pt x="3984" y="271"/>
                    <a:pt x="4006" y="266"/>
                  </a:cubicBezTo>
                  <a:cubicBezTo>
                    <a:pt x="4006" y="266"/>
                    <a:pt x="4017" y="260"/>
                    <a:pt x="4016" y="268"/>
                  </a:cubicBezTo>
                  <a:cubicBezTo>
                    <a:pt x="4016" y="268"/>
                    <a:pt x="4016" y="277"/>
                    <a:pt x="4010" y="280"/>
                  </a:cubicBezTo>
                  <a:cubicBezTo>
                    <a:pt x="4004" y="280"/>
                    <a:pt x="4004" y="280"/>
                    <a:pt x="4004" y="280"/>
                  </a:cubicBezTo>
                  <a:cubicBezTo>
                    <a:pt x="4004" y="280"/>
                    <a:pt x="3997" y="267"/>
                    <a:pt x="3980" y="277"/>
                  </a:cubicBezTo>
                  <a:cubicBezTo>
                    <a:pt x="3980" y="277"/>
                    <a:pt x="3973" y="283"/>
                    <a:pt x="3975" y="289"/>
                  </a:cubicBezTo>
                  <a:cubicBezTo>
                    <a:pt x="3975" y="289"/>
                    <a:pt x="3953" y="296"/>
                    <a:pt x="3956" y="301"/>
                  </a:cubicBezTo>
                  <a:cubicBezTo>
                    <a:pt x="3956" y="301"/>
                    <a:pt x="3959" y="313"/>
                    <a:pt x="3974" y="311"/>
                  </a:cubicBezTo>
                  <a:cubicBezTo>
                    <a:pt x="3974" y="311"/>
                    <a:pt x="3986" y="314"/>
                    <a:pt x="3990" y="298"/>
                  </a:cubicBezTo>
                  <a:cubicBezTo>
                    <a:pt x="3990" y="298"/>
                    <a:pt x="4008" y="293"/>
                    <a:pt x="4009" y="301"/>
                  </a:cubicBezTo>
                  <a:cubicBezTo>
                    <a:pt x="4009" y="314"/>
                    <a:pt x="4009" y="314"/>
                    <a:pt x="4009" y="314"/>
                  </a:cubicBezTo>
                  <a:cubicBezTo>
                    <a:pt x="4009" y="314"/>
                    <a:pt x="3997" y="316"/>
                    <a:pt x="3997" y="321"/>
                  </a:cubicBezTo>
                  <a:cubicBezTo>
                    <a:pt x="3997" y="321"/>
                    <a:pt x="3959" y="339"/>
                    <a:pt x="3953" y="347"/>
                  </a:cubicBezTo>
                  <a:cubicBezTo>
                    <a:pt x="3909" y="348"/>
                    <a:pt x="3909" y="348"/>
                    <a:pt x="3909" y="348"/>
                  </a:cubicBezTo>
                  <a:cubicBezTo>
                    <a:pt x="3909" y="348"/>
                    <a:pt x="3903" y="356"/>
                    <a:pt x="3903" y="363"/>
                  </a:cubicBezTo>
                  <a:cubicBezTo>
                    <a:pt x="3903" y="363"/>
                    <a:pt x="3898" y="372"/>
                    <a:pt x="3911" y="370"/>
                  </a:cubicBezTo>
                  <a:cubicBezTo>
                    <a:pt x="3911" y="370"/>
                    <a:pt x="3913" y="385"/>
                    <a:pt x="3919" y="390"/>
                  </a:cubicBezTo>
                  <a:cubicBezTo>
                    <a:pt x="3919" y="390"/>
                    <a:pt x="3923" y="400"/>
                    <a:pt x="3923" y="409"/>
                  </a:cubicBezTo>
                  <a:cubicBezTo>
                    <a:pt x="3922" y="417"/>
                    <a:pt x="3922" y="417"/>
                    <a:pt x="3922" y="417"/>
                  </a:cubicBezTo>
                  <a:cubicBezTo>
                    <a:pt x="3893" y="418"/>
                    <a:pt x="3893" y="418"/>
                    <a:pt x="3893" y="418"/>
                  </a:cubicBezTo>
                  <a:cubicBezTo>
                    <a:pt x="3893" y="418"/>
                    <a:pt x="3893" y="424"/>
                    <a:pt x="3899" y="428"/>
                  </a:cubicBezTo>
                  <a:cubicBezTo>
                    <a:pt x="3889" y="431"/>
                    <a:pt x="3889" y="431"/>
                    <a:pt x="3889" y="431"/>
                  </a:cubicBezTo>
                  <a:cubicBezTo>
                    <a:pt x="3889" y="431"/>
                    <a:pt x="3864" y="412"/>
                    <a:pt x="3858" y="411"/>
                  </a:cubicBezTo>
                  <a:cubicBezTo>
                    <a:pt x="3858" y="411"/>
                    <a:pt x="3860" y="408"/>
                    <a:pt x="3888" y="409"/>
                  </a:cubicBezTo>
                  <a:cubicBezTo>
                    <a:pt x="3888" y="409"/>
                    <a:pt x="3908" y="414"/>
                    <a:pt x="3912" y="407"/>
                  </a:cubicBezTo>
                  <a:cubicBezTo>
                    <a:pt x="3912" y="407"/>
                    <a:pt x="3923" y="402"/>
                    <a:pt x="3913" y="397"/>
                  </a:cubicBezTo>
                  <a:cubicBezTo>
                    <a:pt x="3893" y="397"/>
                    <a:pt x="3893" y="397"/>
                    <a:pt x="3893" y="397"/>
                  </a:cubicBezTo>
                  <a:cubicBezTo>
                    <a:pt x="3893" y="397"/>
                    <a:pt x="3883" y="387"/>
                    <a:pt x="3879" y="395"/>
                  </a:cubicBezTo>
                  <a:cubicBezTo>
                    <a:pt x="3879" y="395"/>
                    <a:pt x="3860" y="396"/>
                    <a:pt x="3863" y="391"/>
                  </a:cubicBezTo>
                  <a:cubicBezTo>
                    <a:pt x="3865" y="387"/>
                    <a:pt x="3865" y="387"/>
                    <a:pt x="3865" y="387"/>
                  </a:cubicBezTo>
                  <a:cubicBezTo>
                    <a:pt x="3865" y="387"/>
                    <a:pt x="3884" y="384"/>
                    <a:pt x="3873" y="378"/>
                  </a:cubicBezTo>
                  <a:cubicBezTo>
                    <a:pt x="3873" y="378"/>
                    <a:pt x="3854" y="383"/>
                    <a:pt x="3851" y="381"/>
                  </a:cubicBezTo>
                  <a:cubicBezTo>
                    <a:pt x="3851" y="381"/>
                    <a:pt x="3862" y="375"/>
                    <a:pt x="3863" y="371"/>
                  </a:cubicBezTo>
                  <a:cubicBezTo>
                    <a:pt x="3865" y="358"/>
                    <a:pt x="3865" y="358"/>
                    <a:pt x="3865" y="358"/>
                  </a:cubicBezTo>
                  <a:cubicBezTo>
                    <a:pt x="3865" y="358"/>
                    <a:pt x="3874" y="348"/>
                    <a:pt x="3874" y="343"/>
                  </a:cubicBezTo>
                  <a:cubicBezTo>
                    <a:pt x="3874" y="343"/>
                    <a:pt x="3867" y="332"/>
                    <a:pt x="3861" y="340"/>
                  </a:cubicBezTo>
                  <a:cubicBezTo>
                    <a:pt x="3860" y="346"/>
                    <a:pt x="3860" y="346"/>
                    <a:pt x="3860" y="346"/>
                  </a:cubicBezTo>
                  <a:cubicBezTo>
                    <a:pt x="3860" y="346"/>
                    <a:pt x="3850" y="354"/>
                    <a:pt x="3844" y="350"/>
                  </a:cubicBezTo>
                  <a:cubicBezTo>
                    <a:pt x="3844" y="350"/>
                    <a:pt x="3845" y="336"/>
                    <a:pt x="3833" y="338"/>
                  </a:cubicBezTo>
                  <a:cubicBezTo>
                    <a:pt x="3833" y="338"/>
                    <a:pt x="3828" y="330"/>
                    <a:pt x="3819" y="330"/>
                  </a:cubicBezTo>
                  <a:cubicBezTo>
                    <a:pt x="3819" y="330"/>
                    <a:pt x="3813" y="325"/>
                    <a:pt x="3807" y="327"/>
                  </a:cubicBezTo>
                  <a:cubicBezTo>
                    <a:pt x="3805" y="324"/>
                    <a:pt x="3805" y="324"/>
                    <a:pt x="3805" y="324"/>
                  </a:cubicBezTo>
                  <a:cubicBezTo>
                    <a:pt x="3805" y="324"/>
                    <a:pt x="3831" y="318"/>
                    <a:pt x="3837" y="323"/>
                  </a:cubicBezTo>
                  <a:cubicBezTo>
                    <a:pt x="3837" y="323"/>
                    <a:pt x="3852" y="329"/>
                    <a:pt x="3860" y="321"/>
                  </a:cubicBezTo>
                  <a:cubicBezTo>
                    <a:pt x="3860" y="321"/>
                    <a:pt x="3872" y="320"/>
                    <a:pt x="3878" y="314"/>
                  </a:cubicBezTo>
                  <a:cubicBezTo>
                    <a:pt x="3878" y="314"/>
                    <a:pt x="3903" y="312"/>
                    <a:pt x="3908" y="307"/>
                  </a:cubicBezTo>
                  <a:cubicBezTo>
                    <a:pt x="3917" y="307"/>
                    <a:pt x="3917" y="307"/>
                    <a:pt x="3917" y="307"/>
                  </a:cubicBezTo>
                  <a:cubicBezTo>
                    <a:pt x="3917" y="307"/>
                    <a:pt x="3916" y="297"/>
                    <a:pt x="3906" y="299"/>
                  </a:cubicBezTo>
                  <a:cubicBezTo>
                    <a:pt x="3882" y="301"/>
                    <a:pt x="3882" y="301"/>
                    <a:pt x="3882" y="301"/>
                  </a:cubicBezTo>
                  <a:cubicBezTo>
                    <a:pt x="3882" y="301"/>
                    <a:pt x="3882" y="284"/>
                    <a:pt x="3872" y="286"/>
                  </a:cubicBezTo>
                  <a:cubicBezTo>
                    <a:pt x="3872" y="286"/>
                    <a:pt x="3867" y="282"/>
                    <a:pt x="3863" y="288"/>
                  </a:cubicBezTo>
                  <a:cubicBezTo>
                    <a:pt x="3863" y="288"/>
                    <a:pt x="3864" y="276"/>
                    <a:pt x="3859" y="275"/>
                  </a:cubicBezTo>
                  <a:cubicBezTo>
                    <a:pt x="3859" y="275"/>
                    <a:pt x="3842" y="267"/>
                    <a:pt x="3830" y="268"/>
                  </a:cubicBezTo>
                  <a:cubicBezTo>
                    <a:pt x="3830" y="268"/>
                    <a:pt x="3811" y="254"/>
                    <a:pt x="3800" y="254"/>
                  </a:cubicBezTo>
                  <a:cubicBezTo>
                    <a:pt x="3800" y="254"/>
                    <a:pt x="3796" y="242"/>
                    <a:pt x="3785" y="246"/>
                  </a:cubicBezTo>
                  <a:cubicBezTo>
                    <a:pt x="3785" y="246"/>
                    <a:pt x="3770" y="239"/>
                    <a:pt x="3771" y="248"/>
                  </a:cubicBezTo>
                  <a:cubicBezTo>
                    <a:pt x="3771" y="248"/>
                    <a:pt x="3759" y="243"/>
                    <a:pt x="3759" y="262"/>
                  </a:cubicBezTo>
                  <a:cubicBezTo>
                    <a:pt x="3759" y="262"/>
                    <a:pt x="3735" y="263"/>
                    <a:pt x="3752" y="274"/>
                  </a:cubicBezTo>
                  <a:cubicBezTo>
                    <a:pt x="3752" y="274"/>
                    <a:pt x="3729" y="278"/>
                    <a:pt x="3722" y="284"/>
                  </a:cubicBezTo>
                  <a:cubicBezTo>
                    <a:pt x="3689" y="288"/>
                    <a:pt x="3689" y="288"/>
                    <a:pt x="3689" y="288"/>
                  </a:cubicBezTo>
                  <a:cubicBezTo>
                    <a:pt x="3689" y="288"/>
                    <a:pt x="3687" y="298"/>
                    <a:pt x="3695" y="298"/>
                  </a:cubicBezTo>
                  <a:cubicBezTo>
                    <a:pt x="3695" y="298"/>
                    <a:pt x="3708" y="306"/>
                    <a:pt x="3719" y="298"/>
                  </a:cubicBezTo>
                  <a:cubicBezTo>
                    <a:pt x="3729" y="299"/>
                    <a:pt x="3729" y="299"/>
                    <a:pt x="3729" y="299"/>
                  </a:cubicBezTo>
                  <a:cubicBezTo>
                    <a:pt x="3729" y="299"/>
                    <a:pt x="3729" y="310"/>
                    <a:pt x="3744" y="302"/>
                  </a:cubicBezTo>
                  <a:cubicBezTo>
                    <a:pt x="3744" y="302"/>
                    <a:pt x="3757" y="300"/>
                    <a:pt x="3757" y="306"/>
                  </a:cubicBezTo>
                  <a:cubicBezTo>
                    <a:pt x="3757" y="306"/>
                    <a:pt x="3759" y="315"/>
                    <a:pt x="3782" y="310"/>
                  </a:cubicBezTo>
                  <a:cubicBezTo>
                    <a:pt x="3792" y="316"/>
                    <a:pt x="3792" y="316"/>
                    <a:pt x="3792" y="316"/>
                  </a:cubicBezTo>
                  <a:cubicBezTo>
                    <a:pt x="3792" y="316"/>
                    <a:pt x="3782" y="320"/>
                    <a:pt x="3779" y="322"/>
                  </a:cubicBezTo>
                  <a:cubicBezTo>
                    <a:pt x="3779" y="330"/>
                    <a:pt x="3779" y="330"/>
                    <a:pt x="3779" y="330"/>
                  </a:cubicBezTo>
                  <a:cubicBezTo>
                    <a:pt x="3779" y="330"/>
                    <a:pt x="3755" y="329"/>
                    <a:pt x="3755" y="338"/>
                  </a:cubicBezTo>
                  <a:cubicBezTo>
                    <a:pt x="3739" y="344"/>
                    <a:pt x="3739" y="344"/>
                    <a:pt x="3739" y="344"/>
                  </a:cubicBezTo>
                  <a:cubicBezTo>
                    <a:pt x="3739" y="344"/>
                    <a:pt x="3728" y="353"/>
                    <a:pt x="3737" y="355"/>
                  </a:cubicBezTo>
                  <a:cubicBezTo>
                    <a:pt x="3750" y="355"/>
                    <a:pt x="3750" y="355"/>
                    <a:pt x="3750" y="355"/>
                  </a:cubicBezTo>
                  <a:cubicBezTo>
                    <a:pt x="3752" y="360"/>
                    <a:pt x="3752" y="360"/>
                    <a:pt x="3752" y="360"/>
                  </a:cubicBezTo>
                  <a:cubicBezTo>
                    <a:pt x="3737" y="362"/>
                    <a:pt x="3737" y="362"/>
                    <a:pt x="3737" y="362"/>
                  </a:cubicBezTo>
                  <a:cubicBezTo>
                    <a:pt x="3736" y="366"/>
                    <a:pt x="3736" y="366"/>
                    <a:pt x="3736" y="366"/>
                  </a:cubicBezTo>
                  <a:cubicBezTo>
                    <a:pt x="3699" y="369"/>
                    <a:pt x="3699" y="369"/>
                    <a:pt x="3699" y="369"/>
                  </a:cubicBezTo>
                  <a:cubicBezTo>
                    <a:pt x="3699" y="369"/>
                    <a:pt x="3698" y="360"/>
                    <a:pt x="3652" y="362"/>
                  </a:cubicBezTo>
                  <a:cubicBezTo>
                    <a:pt x="3652" y="362"/>
                    <a:pt x="3647" y="352"/>
                    <a:pt x="3640" y="360"/>
                  </a:cubicBezTo>
                  <a:cubicBezTo>
                    <a:pt x="3640" y="360"/>
                    <a:pt x="3622" y="355"/>
                    <a:pt x="3615" y="364"/>
                  </a:cubicBezTo>
                  <a:cubicBezTo>
                    <a:pt x="3558" y="368"/>
                    <a:pt x="3558" y="368"/>
                    <a:pt x="3558" y="368"/>
                  </a:cubicBezTo>
                  <a:cubicBezTo>
                    <a:pt x="3558" y="368"/>
                    <a:pt x="3550" y="358"/>
                    <a:pt x="3544" y="367"/>
                  </a:cubicBezTo>
                  <a:cubicBezTo>
                    <a:pt x="3534" y="367"/>
                    <a:pt x="3534" y="367"/>
                    <a:pt x="3534" y="367"/>
                  </a:cubicBezTo>
                  <a:cubicBezTo>
                    <a:pt x="3534" y="367"/>
                    <a:pt x="3501" y="352"/>
                    <a:pt x="3482" y="352"/>
                  </a:cubicBezTo>
                  <a:cubicBezTo>
                    <a:pt x="3482" y="352"/>
                    <a:pt x="3479" y="340"/>
                    <a:pt x="3472" y="350"/>
                  </a:cubicBezTo>
                  <a:cubicBezTo>
                    <a:pt x="3411" y="349"/>
                    <a:pt x="3411" y="349"/>
                    <a:pt x="3411" y="349"/>
                  </a:cubicBezTo>
                  <a:cubicBezTo>
                    <a:pt x="3411" y="349"/>
                    <a:pt x="3408" y="332"/>
                    <a:pt x="3391" y="337"/>
                  </a:cubicBezTo>
                  <a:cubicBezTo>
                    <a:pt x="3376" y="335"/>
                    <a:pt x="3376" y="335"/>
                    <a:pt x="3376" y="335"/>
                  </a:cubicBezTo>
                  <a:cubicBezTo>
                    <a:pt x="3372" y="329"/>
                    <a:pt x="3372" y="329"/>
                    <a:pt x="3372" y="329"/>
                  </a:cubicBezTo>
                  <a:cubicBezTo>
                    <a:pt x="3372" y="329"/>
                    <a:pt x="3382" y="317"/>
                    <a:pt x="3371" y="318"/>
                  </a:cubicBezTo>
                  <a:cubicBezTo>
                    <a:pt x="3363" y="315"/>
                    <a:pt x="3363" y="315"/>
                    <a:pt x="3363" y="315"/>
                  </a:cubicBezTo>
                  <a:cubicBezTo>
                    <a:pt x="3363" y="315"/>
                    <a:pt x="3359" y="305"/>
                    <a:pt x="3352" y="305"/>
                  </a:cubicBezTo>
                  <a:cubicBezTo>
                    <a:pt x="3327" y="300"/>
                    <a:pt x="3327" y="300"/>
                    <a:pt x="3327" y="300"/>
                  </a:cubicBezTo>
                  <a:cubicBezTo>
                    <a:pt x="3327" y="300"/>
                    <a:pt x="3314" y="303"/>
                    <a:pt x="3311" y="306"/>
                  </a:cubicBezTo>
                  <a:cubicBezTo>
                    <a:pt x="3311" y="306"/>
                    <a:pt x="3288" y="305"/>
                    <a:pt x="3285" y="310"/>
                  </a:cubicBezTo>
                  <a:cubicBezTo>
                    <a:pt x="3285" y="310"/>
                    <a:pt x="3262" y="310"/>
                    <a:pt x="3258" y="314"/>
                  </a:cubicBezTo>
                  <a:cubicBezTo>
                    <a:pt x="3258" y="314"/>
                    <a:pt x="3217" y="315"/>
                    <a:pt x="3215" y="320"/>
                  </a:cubicBezTo>
                  <a:cubicBezTo>
                    <a:pt x="3209" y="325"/>
                    <a:pt x="3209" y="325"/>
                    <a:pt x="3209" y="325"/>
                  </a:cubicBezTo>
                  <a:cubicBezTo>
                    <a:pt x="3209" y="325"/>
                    <a:pt x="3193" y="327"/>
                    <a:pt x="3197" y="333"/>
                  </a:cubicBezTo>
                  <a:cubicBezTo>
                    <a:pt x="3197" y="333"/>
                    <a:pt x="3206" y="339"/>
                    <a:pt x="3214" y="335"/>
                  </a:cubicBezTo>
                  <a:cubicBezTo>
                    <a:pt x="3214" y="335"/>
                    <a:pt x="3224" y="345"/>
                    <a:pt x="3235" y="338"/>
                  </a:cubicBezTo>
                  <a:cubicBezTo>
                    <a:pt x="3242" y="331"/>
                    <a:pt x="3242" y="331"/>
                    <a:pt x="3242" y="331"/>
                  </a:cubicBezTo>
                  <a:cubicBezTo>
                    <a:pt x="3242" y="331"/>
                    <a:pt x="3260" y="326"/>
                    <a:pt x="3260" y="335"/>
                  </a:cubicBezTo>
                  <a:cubicBezTo>
                    <a:pt x="3260" y="343"/>
                    <a:pt x="3290" y="335"/>
                    <a:pt x="3290" y="330"/>
                  </a:cubicBezTo>
                  <a:cubicBezTo>
                    <a:pt x="3307" y="329"/>
                    <a:pt x="3307" y="329"/>
                    <a:pt x="3307" y="329"/>
                  </a:cubicBezTo>
                  <a:cubicBezTo>
                    <a:pt x="3307" y="329"/>
                    <a:pt x="3313" y="320"/>
                    <a:pt x="3333" y="320"/>
                  </a:cubicBezTo>
                  <a:cubicBezTo>
                    <a:pt x="3333" y="320"/>
                    <a:pt x="3343" y="315"/>
                    <a:pt x="3358" y="318"/>
                  </a:cubicBezTo>
                  <a:cubicBezTo>
                    <a:pt x="3358" y="329"/>
                    <a:pt x="3358" y="329"/>
                    <a:pt x="3358" y="329"/>
                  </a:cubicBezTo>
                  <a:cubicBezTo>
                    <a:pt x="3358" y="329"/>
                    <a:pt x="3353" y="327"/>
                    <a:pt x="3352" y="332"/>
                  </a:cubicBezTo>
                  <a:cubicBezTo>
                    <a:pt x="3352" y="332"/>
                    <a:pt x="3322" y="330"/>
                    <a:pt x="3319" y="336"/>
                  </a:cubicBezTo>
                  <a:cubicBezTo>
                    <a:pt x="3315" y="340"/>
                    <a:pt x="3315" y="340"/>
                    <a:pt x="3315" y="340"/>
                  </a:cubicBezTo>
                  <a:cubicBezTo>
                    <a:pt x="3315" y="340"/>
                    <a:pt x="3302" y="335"/>
                    <a:pt x="3301" y="341"/>
                  </a:cubicBezTo>
                  <a:cubicBezTo>
                    <a:pt x="3279" y="348"/>
                    <a:pt x="3279" y="348"/>
                    <a:pt x="3279" y="348"/>
                  </a:cubicBezTo>
                  <a:cubicBezTo>
                    <a:pt x="3279" y="348"/>
                    <a:pt x="3257" y="344"/>
                    <a:pt x="3251" y="354"/>
                  </a:cubicBezTo>
                  <a:cubicBezTo>
                    <a:pt x="3251" y="354"/>
                    <a:pt x="3239" y="347"/>
                    <a:pt x="3238" y="349"/>
                  </a:cubicBezTo>
                  <a:cubicBezTo>
                    <a:pt x="3238" y="349"/>
                    <a:pt x="3236" y="358"/>
                    <a:pt x="3236" y="363"/>
                  </a:cubicBezTo>
                  <a:cubicBezTo>
                    <a:pt x="3236" y="363"/>
                    <a:pt x="3225" y="373"/>
                    <a:pt x="3237" y="374"/>
                  </a:cubicBezTo>
                  <a:cubicBezTo>
                    <a:pt x="3252" y="374"/>
                    <a:pt x="3252" y="374"/>
                    <a:pt x="3252" y="374"/>
                  </a:cubicBezTo>
                  <a:cubicBezTo>
                    <a:pt x="3258" y="395"/>
                    <a:pt x="3258" y="395"/>
                    <a:pt x="3258" y="395"/>
                  </a:cubicBezTo>
                  <a:cubicBezTo>
                    <a:pt x="3258" y="395"/>
                    <a:pt x="3260" y="402"/>
                    <a:pt x="3276" y="400"/>
                  </a:cubicBezTo>
                  <a:cubicBezTo>
                    <a:pt x="3276" y="400"/>
                    <a:pt x="3280" y="409"/>
                    <a:pt x="3271" y="412"/>
                  </a:cubicBezTo>
                  <a:cubicBezTo>
                    <a:pt x="3271" y="412"/>
                    <a:pt x="3253" y="416"/>
                    <a:pt x="3247" y="426"/>
                  </a:cubicBezTo>
                  <a:cubicBezTo>
                    <a:pt x="3230" y="423"/>
                    <a:pt x="3230" y="423"/>
                    <a:pt x="3230" y="423"/>
                  </a:cubicBezTo>
                  <a:cubicBezTo>
                    <a:pt x="3230" y="423"/>
                    <a:pt x="3198" y="409"/>
                    <a:pt x="3213" y="400"/>
                  </a:cubicBezTo>
                  <a:cubicBezTo>
                    <a:pt x="3213" y="400"/>
                    <a:pt x="3233" y="409"/>
                    <a:pt x="3234" y="399"/>
                  </a:cubicBezTo>
                  <a:cubicBezTo>
                    <a:pt x="3234" y="399"/>
                    <a:pt x="3220" y="383"/>
                    <a:pt x="3214" y="384"/>
                  </a:cubicBezTo>
                  <a:cubicBezTo>
                    <a:pt x="3214" y="384"/>
                    <a:pt x="3204" y="373"/>
                    <a:pt x="3198" y="382"/>
                  </a:cubicBezTo>
                  <a:cubicBezTo>
                    <a:pt x="3177" y="385"/>
                    <a:pt x="3177" y="385"/>
                    <a:pt x="3177" y="385"/>
                  </a:cubicBezTo>
                  <a:cubicBezTo>
                    <a:pt x="3177" y="385"/>
                    <a:pt x="3178" y="371"/>
                    <a:pt x="3162" y="367"/>
                  </a:cubicBezTo>
                  <a:cubicBezTo>
                    <a:pt x="3144" y="367"/>
                    <a:pt x="3144" y="367"/>
                    <a:pt x="3144" y="367"/>
                  </a:cubicBezTo>
                  <a:cubicBezTo>
                    <a:pt x="3144" y="367"/>
                    <a:pt x="3120" y="350"/>
                    <a:pt x="3094" y="356"/>
                  </a:cubicBezTo>
                  <a:cubicBezTo>
                    <a:pt x="3087" y="360"/>
                    <a:pt x="3087" y="360"/>
                    <a:pt x="3087" y="360"/>
                  </a:cubicBezTo>
                  <a:cubicBezTo>
                    <a:pt x="3087" y="360"/>
                    <a:pt x="3050" y="361"/>
                    <a:pt x="3046" y="364"/>
                  </a:cubicBezTo>
                  <a:cubicBezTo>
                    <a:pt x="2883" y="364"/>
                    <a:pt x="2883" y="364"/>
                    <a:pt x="2883" y="364"/>
                  </a:cubicBezTo>
                  <a:cubicBezTo>
                    <a:pt x="2848" y="361"/>
                    <a:pt x="2848" y="361"/>
                    <a:pt x="2848" y="361"/>
                  </a:cubicBezTo>
                  <a:cubicBezTo>
                    <a:pt x="2823" y="357"/>
                    <a:pt x="2823" y="357"/>
                    <a:pt x="2823" y="357"/>
                  </a:cubicBezTo>
                  <a:cubicBezTo>
                    <a:pt x="2823" y="357"/>
                    <a:pt x="2826" y="354"/>
                    <a:pt x="2844" y="350"/>
                  </a:cubicBezTo>
                  <a:cubicBezTo>
                    <a:pt x="2841" y="342"/>
                    <a:pt x="2841" y="342"/>
                    <a:pt x="2841" y="342"/>
                  </a:cubicBezTo>
                  <a:cubicBezTo>
                    <a:pt x="2856" y="337"/>
                    <a:pt x="2856" y="337"/>
                    <a:pt x="2856" y="337"/>
                  </a:cubicBezTo>
                  <a:cubicBezTo>
                    <a:pt x="2856" y="337"/>
                    <a:pt x="2877" y="330"/>
                    <a:pt x="2891" y="334"/>
                  </a:cubicBezTo>
                  <a:cubicBezTo>
                    <a:pt x="2891" y="334"/>
                    <a:pt x="2900" y="343"/>
                    <a:pt x="2904" y="332"/>
                  </a:cubicBezTo>
                  <a:cubicBezTo>
                    <a:pt x="2904" y="332"/>
                    <a:pt x="2890" y="304"/>
                    <a:pt x="2831" y="300"/>
                  </a:cubicBezTo>
                  <a:cubicBezTo>
                    <a:pt x="2831" y="300"/>
                    <a:pt x="2801" y="293"/>
                    <a:pt x="2793" y="300"/>
                  </a:cubicBezTo>
                  <a:cubicBezTo>
                    <a:pt x="2730" y="301"/>
                    <a:pt x="2730" y="301"/>
                    <a:pt x="2730" y="301"/>
                  </a:cubicBezTo>
                  <a:cubicBezTo>
                    <a:pt x="2730" y="301"/>
                    <a:pt x="2637" y="277"/>
                    <a:pt x="2600" y="277"/>
                  </a:cubicBezTo>
                  <a:cubicBezTo>
                    <a:pt x="2600" y="277"/>
                    <a:pt x="2583" y="270"/>
                    <a:pt x="2569" y="273"/>
                  </a:cubicBezTo>
                  <a:cubicBezTo>
                    <a:pt x="2569" y="273"/>
                    <a:pt x="2544" y="257"/>
                    <a:pt x="2515" y="252"/>
                  </a:cubicBezTo>
                  <a:cubicBezTo>
                    <a:pt x="2423" y="252"/>
                    <a:pt x="2423" y="252"/>
                    <a:pt x="2423" y="252"/>
                  </a:cubicBezTo>
                  <a:cubicBezTo>
                    <a:pt x="2423" y="264"/>
                    <a:pt x="2423" y="264"/>
                    <a:pt x="2423" y="264"/>
                  </a:cubicBezTo>
                  <a:cubicBezTo>
                    <a:pt x="2423" y="264"/>
                    <a:pt x="2411" y="269"/>
                    <a:pt x="2411" y="274"/>
                  </a:cubicBezTo>
                  <a:cubicBezTo>
                    <a:pt x="2411" y="274"/>
                    <a:pt x="2356" y="277"/>
                    <a:pt x="2346" y="277"/>
                  </a:cubicBezTo>
                  <a:cubicBezTo>
                    <a:pt x="2345" y="269"/>
                    <a:pt x="2345" y="269"/>
                    <a:pt x="2345" y="269"/>
                  </a:cubicBezTo>
                  <a:cubicBezTo>
                    <a:pt x="2345" y="269"/>
                    <a:pt x="2377" y="252"/>
                    <a:pt x="2346" y="252"/>
                  </a:cubicBezTo>
                  <a:cubicBezTo>
                    <a:pt x="2343" y="252"/>
                    <a:pt x="2343" y="252"/>
                    <a:pt x="2343" y="252"/>
                  </a:cubicBezTo>
                  <a:cubicBezTo>
                    <a:pt x="2343" y="238"/>
                    <a:pt x="2343" y="238"/>
                    <a:pt x="2343" y="238"/>
                  </a:cubicBezTo>
                  <a:cubicBezTo>
                    <a:pt x="2343" y="238"/>
                    <a:pt x="2329" y="230"/>
                    <a:pt x="2321" y="241"/>
                  </a:cubicBezTo>
                  <a:cubicBezTo>
                    <a:pt x="2321" y="241"/>
                    <a:pt x="2319" y="249"/>
                    <a:pt x="2322" y="252"/>
                  </a:cubicBezTo>
                  <a:cubicBezTo>
                    <a:pt x="2322" y="257"/>
                    <a:pt x="2322" y="257"/>
                    <a:pt x="2322" y="257"/>
                  </a:cubicBezTo>
                  <a:cubicBezTo>
                    <a:pt x="2316" y="257"/>
                    <a:pt x="2316" y="257"/>
                    <a:pt x="2316" y="257"/>
                  </a:cubicBezTo>
                  <a:cubicBezTo>
                    <a:pt x="2316" y="257"/>
                    <a:pt x="2301" y="250"/>
                    <a:pt x="2301" y="258"/>
                  </a:cubicBezTo>
                  <a:cubicBezTo>
                    <a:pt x="2301" y="258"/>
                    <a:pt x="2303" y="267"/>
                    <a:pt x="2312" y="267"/>
                  </a:cubicBezTo>
                  <a:cubicBezTo>
                    <a:pt x="2313" y="273"/>
                    <a:pt x="2313" y="273"/>
                    <a:pt x="2313" y="273"/>
                  </a:cubicBezTo>
                  <a:cubicBezTo>
                    <a:pt x="2313" y="273"/>
                    <a:pt x="2300" y="274"/>
                    <a:pt x="2300" y="281"/>
                  </a:cubicBezTo>
                  <a:cubicBezTo>
                    <a:pt x="2288" y="278"/>
                    <a:pt x="2288" y="278"/>
                    <a:pt x="2288" y="278"/>
                  </a:cubicBezTo>
                  <a:cubicBezTo>
                    <a:pt x="2288" y="278"/>
                    <a:pt x="2269" y="272"/>
                    <a:pt x="2261" y="272"/>
                  </a:cubicBezTo>
                  <a:cubicBezTo>
                    <a:pt x="2261" y="272"/>
                    <a:pt x="2234" y="257"/>
                    <a:pt x="2222" y="252"/>
                  </a:cubicBezTo>
                  <a:cubicBezTo>
                    <a:pt x="2222" y="252"/>
                    <a:pt x="2209" y="222"/>
                    <a:pt x="2167" y="213"/>
                  </a:cubicBezTo>
                  <a:cubicBezTo>
                    <a:pt x="2167" y="213"/>
                    <a:pt x="2153" y="203"/>
                    <a:pt x="2147" y="209"/>
                  </a:cubicBezTo>
                  <a:cubicBezTo>
                    <a:pt x="2147" y="209"/>
                    <a:pt x="2146" y="217"/>
                    <a:pt x="2152" y="218"/>
                  </a:cubicBezTo>
                  <a:cubicBezTo>
                    <a:pt x="2152" y="218"/>
                    <a:pt x="2186" y="225"/>
                    <a:pt x="2172" y="227"/>
                  </a:cubicBezTo>
                  <a:cubicBezTo>
                    <a:pt x="2172" y="227"/>
                    <a:pt x="2151" y="221"/>
                    <a:pt x="2134" y="244"/>
                  </a:cubicBezTo>
                  <a:cubicBezTo>
                    <a:pt x="2134" y="244"/>
                    <a:pt x="2109" y="260"/>
                    <a:pt x="2089" y="253"/>
                  </a:cubicBezTo>
                  <a:cubicBezTo>
                    <a:pt x="2089" y="253"/>
                    <a:pt x="2087" y="243"/>
                    <a:pt x="2079" y="251"/>
                  </a:cubicBezTo>
                  <a:cubicBezTo>
                    <a:pt x="2079" y="251"/>
                    <a:pt x="2058" y="249"/>
                    <a:pt x="2052" y="255"/>
                  </a:cubicBezTo>
                  <a:cubicBezTo>
                    <a:pt x="2052" y="255"/>
                    <a:pt x="2031" y="253"/>
                    <a:pt x="2026" y="266"/>
                  </a:cubicBezTo>
                  <a:cubicBezTo>
                    <a:pt x="2026" y="266"/>
                    <a:pt x="2018" y="266"/>
                    <a:pt x="2012" y="274"/>
                  </a:cubicBezTo>
                  <a:cubicBezTo>
                    <a:pt x="2012" y="274"/>
                    <a:pt x="2005" y="276"/>
                    <a:pt x="1980" y="276"/>
                  </a:cubicBezTo>
                  <a:cubicBezTo>
                    <a:pt x="1942" y="276"/>
                    <a:pt x="1942" y="276"/>
                    <a:pt x="1942" y="276"/>
                  </a:cubicBezTo>
                  <a:cubicBezTo>
                    <a:pt x="1942" y="276"/>
                    <a:pt x="1939" y="285"/>
                    <a:pt x="1914" y="287"/>
                  </a:cubicBezTo>
                  <a:cubicBezTo>
                    <a:pt x="1914" y="287"/>
                    <a:pt x="1895" y="284"/>
                    <a:pt x="1893" y="297"/>
                  </a:cubicBezTo>
                  <a:cubicBezTo>
                    <a:pt x="1893" y="297"/>
                    <a:pt x="1903" y="296"/>
                    <a:pt x="1903" y="302"/>
                  </a:cubicBezTo>
                  <a:cubicBezTo>
                    <a:pt x="1903" y="302"/>
                    <a:pt x="1922" y="300"/>
                    <a:pt x="1918" y="308"/>
                  </a:cubicBezTo>
                  <a:cubicBezTo>
                    <a:pt x="1918" y="308"/>
                    <a:pt x="1889" y="308"/>
                    <a:pt x="1879" y="306"/>
                  </a:cubicBezTo>
                  <a:cubicBezTo>
                    <a:pt x="1879" y="306"/>
                    <a:pt x="1868" y="314"/>
                    <a:pt x="1863" y="307"/>
                  </a:cubicBezTo>
                  <a:cubicBezTo>
                    <a:pt x="1863" y="307"/>
                    <a:pt x="1853" y="303"/>
                    <a:pt x="1866" y="297"/>
                  </a:cubicBezTo>
                  <a:cubicBezTo>
                    <a:pt x="1866" y="297"/>
                    <a:pt x="1870" y="287"/>
                    <a:pt x="1889" y="288"/>
                  </a:cubicBezTo>
                  <a:cubicBezTo>
                    <a:pt x="1889" y="288"/>
                    <a:pt x="1887" y="275"/>
                    <a:pt x="1927" y="278"/>
                  </a:cubicBezTo>
                  <a:cubicBezTo>
                    <a:pt x="1927" y="278"/>
                    <a:pt x="1927" y="261"/>
                    <a:pt x="1952" y="263"/>
                  </a:cubicBezTo>
                  <a:cubicBezTo>
                    <a:pt x="1952" y="263"/>
                    <a:pt x="1960" y="258"/>
                    <a:pt x="2000" y="259"/>
                  </a:cubicBezTo>
                  <a:cubicBezTo>
                    <a:pt x="2000" y="259"/>
                    <a:pt x="2002" y="253"/>
                    <a:pt x="2015" y="253"/>
                  </a:cubicBezTo>
                  <a:cubicBezTo>
                    <a:pt x="2015" y="253"/>
                    <a:pt x="2020" y="248"/>
                    <a:pt x="2034" y="248"/>
                  </a:cubicBezTo>
                  <a:cubicBezTo>
                    <a:pt x="2034" y="248"/>
                    <a:pt x="2042" y="243"/>
                    <a:pt x="2053" y="241"/>
                  </a:cubicBezTo>
                  <a:cubicBezTo>
                    <a:pt x="2079" y="241"/>
                    <a:pt x="2079" y="241"/>
                    <a:pt x="2079" y="241"/>
                  </a:cubicBezTo>
                  <a:cubicBezTo>
                    <a:pt x="2079" y="241"/>
                    <a:pt x="2080" y="229"/>
                    <a:pt x="2072" y="226"/>
                  </a:cubicBezTo>
                  <a:cubicBezTo>
                    <a:pt x="2072" y="226"/>
                    <a:pt x="2066" y="225"/>
                    <a:pt x="2057" y="232"/>
                  </a:cubicBezTo>
                  <a:cubicBezTo>
                    <a:pt x="2057" y="232"/>
                    <a:pt x="2042" y="236"/>
                    <a:pt x="2031" y="233"/>
                  </a:cubicBezTo>
                  <a:cubicBezTo>
                    <a:pt x="2020" y="230"/>
                    <a:pt x="2000" y="231"/>
                    <a:pt x="1998" y="242"/>
                  </a:cubicBezTo>
                  <a:cubicBezTo>
                    <a:pt x="1998" y="242"/>
                    <a:pt x="1988" y="245"/>
                    <a:pt x="1985" y="241"/>
                  </a:cubicBezTo>
                  <a:cubicBezTo>
                    <a:pt x="1983" y="237"/>
                    <a:pt x="1972" y="238"/>
                    <a:pt x="1967" y="244"/>
                  </a:cubicBezTo>
                  <a:cubicBezTo>
                    <a:pt x="1959" y="245"/>
                    <a:pt x="1959" y="245"/>
                    <a:pt x="1959" y="245"/>
                  </a:cubicBezTo>
                  <a:cubicBezTo>
                    <a:pt x="1959" y="245"/>
                    <a:pt x="1958" y="251"/>
                    <a:pt x="1945" y="252"/>
                  </a:cubicBezTo>
                  <a:cubicBezTo>
                    <a:pt x="1945" y="252"/>
                    <a:pt x="1930" y="252"/>
                    <a:pt x="1922" y="256"/>
                  </a:cubicBezTo>
                  <a:cubicBezTo>
                    <a:pt x="1922" y="256"/>
                    <a:pt x="1895" y="256"/>
                    <a:pt x="1891" y="265"/>
                  </a:cubicBezTo>
                  <a:cubicBezTo>
                    <a:pt x="1891" y="265"/>
                    <a:pt x="1891" y="270"/>
                    <a:pt x="1878" y="272"/>
                  </a:cubicBezTo>
                  <a:cubicBezTo>
                    <a:pt x="1878" y="272"/>
                    <a:pt x="1846" y="274"/>
                    <a:pt x="1844" y="277"/>
                  </a:cubicBezTo>
                  <a:cubicBezTo>
                    <a:pt x="1844" y="277"/>
                    <a:pt x="1826" y="280"/>
                    <a:pt x="1819" y="277"/>
                  </a:cubicBezTo>
                  <a:cubicBezTo>
                    <a:pt x="1819" y="277"/>
                    <a:pt x="1813" y="271"/>
                    <a:pt x="1833" y="272"/>
                  </a:cubicBezTo>
                  <a:cubicBezTo>
                    <a:pt x="1833" y="272"/>
                    <a:pt x="1836" y="267"/>
                    <a:pt x="1846" y="267"/>
                  </a:cubicBezTo>
                  <a:cubicBezTo>
                    <a:pt x="1846" y="267"/>
                    <a:pt x="1849" y="263"/>
                    <a:pt x="1843" y="260"/>
                  </a:cubicBezTo>
                  <a:cubicBezTo>
                    <a:pt x="1843" y="260"/>
                    <a:pt x="1839" y="253"/>
                    <a:pt x="1833" y="262"/>
                  </a:cubicBezTo>
                  <a:cubicBezTo>
                    <a:pt x="1833" y="262"/>
                    <a:pt x="1827" y="264"/>
                    <a:pt x="1819" y="263"/>
                  </a:cubicBezTo>
                  <a:cubicBezTo>
                    <a:pt x="1819" y="263"/>
                    <a:pt x="1819" y="247"/>
                    <a:pt x="1814" y="255"/>
                  </a:cubicBezTo>
                  <a:cubicBezTo>
                    <a:pt x="1814" y="255"/>
                    <a:pt x="1814" y="266"/>
                    <a:pt x="1810" y="266"/>
                  </a:cubicBezTo>
                  <a:cubicBezTo>
                    <a:pt x="1810" y="266"/>
                    <a:pt x="1793" y="270"/>
                    <a:pt x="1764" y="271"/>
                  </a:cubicBezTo>
                  <a:cubicBezTo>
                    <a:pt x="1764" y="271"/>
                    <a:pt x="1751" y="277"/>
                    <a:pt x="1742" y="283"/>
                  </a:cubicBezTo>
                  <a:cubicBezTo>
                    <a:pt x="1742" y="283"/>
                    <a:pt x="1736" y="277"/>
                    <a:pt x="1733" y="277"/>
                  </a:cubicBezTo>
                  <a:cubicBezTo>
                    <a:pt x="1730" y="277"/>
                    <a:pt x="1727" y="285"/>
                    <a:pt x="1732" y="287"/>
                  </a:cubicBezTo>
                  <a:cubicBezTo>
                    <a:pt x="1732" y="287"/>
                    <a:pt x="1744" y="292"/>
                    <a:pt x="1748" y="295"/>
                  </a:cubicBezTo>
                  <a:cubicBezTo>
                    <a:pt x="1749" y="296"/>
                    <a:pt x="1749" y="296"/>
                    <a:pt x="1749" y="296"/>
                  </a:cubicBezTo>
                  <a:cubicBezTo>
                    <a:pt x="1753" y="300"/>
                    <a:pt x="1763" y="297"/>
                    <a:pt x="1763" y="306"/>
                  </a:cubicBezTo>
                  <a:cubicBezTo>
                    <a:pt x="1763" y="306"/>
                    <a:pt x="1785" y="315"/>
                    <a:pt x="1765" y="315"/>
                  </a:cubicBezTo>
                  <a:cubicBezTo>
                    <a:pt x="1765" y="315"/>
                    <a:pt x="1748" y="307"/>
                    <a:pt x="1740" y="309"/>
                  </a:cubicBezTo>
                  <a:cubicBezTo>
                    <a:pt x="1740" y="309"/>
                    <a:pt x="1718" y="300"/>
                    <a:pt x="1672" y="299"/>
                  </a:cubicBezTo>
                  <a:cubicBezTo>
                    <a:pt x="1672" y="299"/>
                    <a:pt x="1653" y="294"/>
                    <a:pt x="1648" y="295"/>
                  </a:cubicBezTo>
                  <a:cubicBezTo>
                    <a:pt x="1648" y="295"/>
                    <a:pt x="1637" y="290"/>
                    <a:pt x="1619" y="291"/>
                  </a:cubicBezTo>
                  <a:cubicBezTo>
                    <a:pt x="1619" y="291"/>
                    <a:pt x="1616" y="287"/>
                    <a:pt x="1601" y="286"/>
                  </a:cubicBezTo>
                  <a:cubicBezTo>
                    <a:pt x="1601" y="286"/>
                    <a:pt x="1596" y="282"/>
                    <a:pt x="1577" y="282"/>
                  </a:cubicBezTo>
                  <a:cubicBezTo>
                    <a:pt x="1577" y="282"/>
                    <a:pt x="1574" y="274"/>
                    <a:pt x="1558" y="271"/>
                  </a:cubicBezTo>
                  <a:cubicBezTo>
                    <a:pt x="1558" y="271"/>
                    <a:pt x="1552" y="264"/>
                    <a:pt x="1565" y="262"/>
                  </a:cubicBezTo>
                  <a:cubicBezTo>
                    <a:pt x="1565" y="262"/>
                    <a:pt x="1568" y="253"/>
                    <a:pt x="1545" y="260"/>
                  </a:cubicBezTo>
                  <a:cubicBezTo>
                    <a:pt x="1545" y="260"/>
                    <a:pt x="1536" y="263"/>
                    <a:pt x="1519" y="262"/>
                  </a:cubicBezTo>
                  <a:cubicBezTo>
                    <a:pt x="1519" y="262"/>
                    <a:pt x="1467" y="258"/>
                    <a:pt x="1429" y="260"/>
                  </a:cubicBezTo>
                  <a:cubicBezTo>
                    <a:pt x="1429" y="260"/>
                    <a:pt x="1425" y="255"/>
                    <a:pt x="1416" y="253"/>
                  </a:cubicBezTo>
                  <a:cubicBezTo>
                    <a:pt x="1416" y="253"/>
                    <a:pt x="1404" y="249"/>
                    <a:pt x="1394" y="249"/>
                  </a:cubicBezTo>
                  <a:cubicBezTo>
                    <a:pt x="1394" y="249"/>
                    <a:pt x="1391" y="243"/>
                    <a:pt x="1376" y="243"/>
                  </a:cubicBezTo>
                  <a:cubicBezTo>
                    <a:pt x="1376" y="243"/>
                    <a:pt x="1372" y="238"/>
                    <a:pt x="1369" y="238"/>
                  </a:cubicBezTo>
                  <a:cubicBezTo>
                    <a:pt x="1369" y="238"/>
                    <a:pt x="1368" y="233"/>
                    <a:pt x="1331" y="234"/>
                  </a:cubicBezTo>
                  <a:cubicBezTo>
                    <a:pt x="1331" y="234"/>
                    <a:pt x="1326" y="229"/>
                    <a:pt x="1307" y="234"/>
                  </a:cubicBezTo>
                  <a:cubicBezTo>
                    <a:pt x="1307" y="234"/>
                    <a:pt x="1275" y="233"/>
                    <a:pt x="1267" y="242"/>
                  </a:cubicBezTo>
                  <a:cubicBezTo>
                    <a:pt x="1267" y="242"/>
                    <a:pt x="1224" y="243"/>
                    <a:pt x="1219" y="238"/>
                  </a:cubicBezTo>
                  <a:cubicBezTo>
                    <a:pt x="1219" y="238"/>
                    <a:pt x="1207" y="234"/>
                    <a:pt x="1201" y="234"/>
                  </a:cubicBezTo>
                  <a:cubicBezTo>
                    <a:pt x="1201" y="234"/>
                    <a:pt x="1196" y="229"/>
                    <a:pt x="1176" y="229"/>
                  </a:cubicBezTo>
                  <a:cubicBezTo>
                    <a:pt x="1176" y="229"/>
                    <a:pt x="1146" y="225"/>
                    <a:pt x="1136" y="231"/>
                  </a:cubicBezTo>
                  <a:cubicBezTo>
                    <a:pt x="1136" y="231"/>
                    <a:pt x="1119" y="232"/>
                    <a:pt x="1117" y="229"/>
                  </a:cubicBezTo>
                  <a:cubicBezTo>
                    <a:pt x="1117" y="229"/>
                    <a:pt x="1106" y="225"/>
                    <a:pt x="1086" y="226"/>
                  </a:cubicBezTo>
                  <a:cubicBezTo>
                    <a:pt x="1086" y="226"/>
                    <a:pt x="1085" y="220"/>
                    <a:pt x="1049" y="218"/>
                  </a:cubicBezTo>
                  <a:cubicBezTo>
                    <a:pt x="1049" y="218"/>
                    <a:pt x="1041" y="213"/>
                    <a:pt x="1036" y="213"/>
                  </a:cubicBezTo>
                  <a:cubicBezTo>
                    <a:pt x="1036" y="213"/>
                    <a:pt x="926" y="209"/>
                    <a:pt x="910" y="216"/>
                  </a:cubicBezTo>
                  <a:cubicBezTo>
                    <a:pt x="910" y="216"/>
                    <a:pt x="894" y="215"/>
                    <a:pt x="890" y="212"/>
                  </a:cubicBezTo>
                  <a:cubicBezTo>
                    <a:pt x="886" y="209"/>
                    <a:pt x="867" y="209"/>
                    <a:pt x="867" y="209"/>
                  </a:cubicBezTo>
                  <a:cubicBezTo>
                    <a:pt x="857" y="205"/>
                    <a:pt x="857" y="205"/>
                    <a:pt x="857" y="205"/>
                  </a:cubicBezTo>
                  <a:cubicBezTo>
                    <a:pt x="857" y="205"/>
                    <a:pt x="849" y="202"/>
                    <a:pt x="844" y="207"/>
                  </a:cubicBezTo>
                  <a:cubicBezTo>
                    <a:pt x="844" y="207"/>
                    <a:pt x="828" y="212"/>
                    <a:pt x="829" y="199"/>
                  </a:cubicBezTo>
                  <a:cubicBezTo>
                    <a:pt x="829" y="199"/>
                    <a:pt x="844" y="201"/>
                    <a:pt x="843" y="194"/>
                  </a:cubicBezTo>
                  <a:cubicBezTo>
                    <a:pt x="843" y="194"/>
                    <a:pt x="857" y="193"/>
                    <a:pt x="840" y="187"/>
                  </a:cubicBezTo>
                  <a:cubicBezTo>
                    <a:pt x="840" y="187"/>
                    <a:pt x="761" y="186"/>
                    <a:pt x="756" y="192"/>
                  </a:cubicBezTo>
                  <a:cubicBezTo>
                    <a:pt x="756" y="192"/>
                    <a:pt x="718" y="195"/>
                    <a:pt x="716" y="190"/>
                  </a:cubicBezTo>
                  <a:cubicBezTo>
                    <a:pt x="716" y="190"/>
                    <a:pt x="726" y="182"/>
                    <a:pt x="715" y="175"/>
                  </a:cubicBezTo>
                  <a:cubicBezTo>
                    <a:pt x="715" y="175"/>
                    <a:pt x="698" y="167"/>
                    <a:pt x="688" y="176"/>
                  </a:cubicBezTo>
                  <a:cubicBezTo>
                    <a:pt x="688" y="176"/>
                    <a:pt x="676" y="183"/>
                    <a:pt x="672" y="192"/>
                  </a:cubicBezTo>
                  <a:cubicBezTo>
                    <a:pt x="672" y="192"/>
                    <a:pt x="654" y="195"/>
                    <a:pt x="647" y="190"/>
                  </a:cubicBezTo>
                  <a:cubicBezTo>
                    <a:pt x="647" y="190"/>
                    <a:pt x="622" y="186"/>
                    <a:pt x="642" y="182"/>
                  </a:cubicBezTo>
                  <a:cubicBezTo>
                    <a:pt x="642" y="182"/>
                    <a:pt x="666" y="189"/>
                    <a:pt x="666" y="173"/>
                  </a:cubicBezTo>
                  <a:cubicBezTo>
                    <a:pt x="666" y="173"/>
                    <a:pt x="668" y="166"/>
                    <a:pt x="638" y="167"/>
                  </a:cubicBezTo>
                  <a:cubicBezTo>
                    <a:pt x="638" y="167"/>
                    <a:pt x="624" y="159"/>
                    <a:pt x="600" y="167"/>
                  </a:cubicBezTo>
                  <a:cubicBezTo>
                    <a:pt x="600" y="167"/>
                    <a:pt x="576" y="180"/>
                    <a:pt x="564" y="187"/>
                  </a:cubicBezTo>
                  <a:cubicBezTo>
                    <a:pt x="564" y="187"/>
                    <a:pt x="545" y="185"/>
                    <a:pt x="539" y="192"/>
                  </a:cubicBezTo>
                  <a:cubicBezTo>
                    <a:pt x="476" y="191"/>
                    <a:pt x="476" y="191"/>
                    <a:pt x="476" y="191"/>
                  </a:cubicBezTo>
                  <a:cubicBezTo>
                    <a:pt x="476" y="191"/>
                    <a:pt x="466" y="186"/>
                    <a:pt x="464" y="192"/>
                  </a:cubicBezTo>
                  <a:cubicBezTo>
                    <a:pt x="464" y="192"/>
                    <a:pt x="448" y="189"/>
                    <a:pt x="443" y="198"/>
                  </a:cubicBezTo>
                  <a:cubicBezTo>
                    <a:pt x="443" y="198"/>
                    <a:pt x="431" y="197"/>
                    <a:pt x="436" y="205"/>
                  </a:cubicBezTo>
                  <a:cubicBezTo>
                    <a:pt x="436" y="205"/>
                    <a:pt x="458" y="208"/>
                    <a:pt x="447" y="213"/>
                  </a:cubicBezTo>
                  <a:cubicBezTo>
                    <a:pt x="447" y="213"/>
                    <a:pt x="437" y="215"/>
                    <a:pt x="433" y="221"/>
                  </a:cubicBezTo>
                  <a:cubicBezTo>
                    <a:pt x="433" y="221"/>
                    <a:pt x="427" y="218"/>
                    <a:pt x="422" y="218"/>
                  </a:cubicBezTo>
                  <a:cubicBezTo>
                    <a:pt x="422" y="218"/>
                    <a:pt x="420" y="204"/>
                    <a:pt x="404" y="214"/>
                  </a:cubicBezTo>
                  <a:cubicBezTo>
                    <a:pt x="404" y="214"/>
                    <a:pt x="387" y="217"/>
                    <a:pt x="383" y="221"/>
                  </a:cubicBezTo>
                  <a:cubicBezTo>
                    <a:pt x="383" y="221"/>
                    <a:pt x="363" y="219"/>
                    <a:pt x="357" y="227"/>
                  </a:cubicBezTo>
                  <a:cubicBezTo>
                    <a:pt x="357" y="227"/>
                    <a:pt x="339" y="225"/>
                    <a:pt x="335" y="231"/>
                  </a:cubicBezTo>
                  <a:cubicBezTo>
                    <a:pt x="335" y="231"/>
                    <a:pt x="313" y="226"/>
                    <a:pt x="302" y="239"/>
                  </a:cubicBezTo>
                  <a:cubicBezTo>
                    <a:pt x="302" y="239"/>
                    <a:pt x="278" y="241"/>
                    <a:pt x="271" y="267"/>
                  </a:cubicBezTo>
                  <a:cubicBezTo>
                    <a:pt x="271" y="267"/>
                    <a:pt x="250" y="294"/>
                    <a:pt x="224" y="294"/>
                  </a:cubicBezTo>
                  <a:cubicBezTo>
                    <a:pt x="198" y="295"/>
                    <a:pt x="180" y="300"/>
                    <a:pt x="180" y="300"/>
                  </a:cubicBezTo>
                  <a:cubicBezTo>
                    <a:pt x="180" y="300"/>
                    <a:pt x="102" y="300"/>
                    <a:pt x="101" y="304"/>
                  </a:cubicBezTo>
                  <a:cubicBezTo>
                    <a:pt x="100" y="308"/>
                    <a:pt x="99" y="312"/>
                    <a:pt x="101" y="321"/>
                  </a:cubicBezTo>
                  <a:cubicBezTo>
                    <a:pt x="101" y="321"/>
                    <a:pt x="94" y="322"/>
                    <a:pt x="93" y="325"/>
                  </a:cubicBezTo>
                  <a:cubicBezTo>
                    <a:pt x="93" y="325"/>
                    <a:pt x="79" y="335"/>
                    <a:pt x="105" y="334"/>
                  </a:cubicBezTo>
                  <a:cubicBezTo>
                    <a:pt x="105" y="334"/>
                    <a:pt x="107" y="343"/>
                    <a:pt x="122" y="342"/>
                  </a:cubicBezTo>
                  <a:cubicBezTo>
                    <a:pt x="137" y="341"/>
                    <a:pt x="137" y="346"/>
                    <a:pt x="137" y="346"/>
                  </a:cubicBezTo>
                  <a:cubicBezTo>
                    <a:pt x="137" y="346"/>
                    <a:pt x="153" y="351"/>
                    <a:pt x="158" y="351"/>
                  </a:cubicBezTo>
                  <a:cubicBezTo>
                    <a:pt x="158" y="351"/>
                    <a:pt x="220" y="368"/>
                    <a:pt x="232" y="394"/>
                  </a:cubicBezTo>
                  <a:cubicBezTo>
                    <a:pt x="232" y="394"/>
                    <a:pt x="232" y="402"/>
                    <a:pt x="249" y="401"/>
                  </a:cubicBezTo>
                  <a:cubicBezTo>
                    <a:pt x="249" y="401"/>
                    <a:pt x="269" y="406"/>
                    <a:pt x="294" y="403"/>
                  </a:cubicBezTo>
                  <a:cubicBezTo>
                    <a:pt x="294" y="403"/>
                    <a:pt x="302" y="411"/>
                    <a:pt x="304" y="411"/>
                  </a:cubicBezTo>
                  <a:cubicBezTo>
                    <a:pt x="304" y="411"/>
                    <a:pt x="291" y="425"/>
                    <a:pt x="311" y="425"/>
                  </a:cubicBezTo>
                  <a:cubicBezTo>
                    <a:pt x="311" y="425"/>
                    <a:pt x="317" y="424"/>
                    <a:pt x="320" y="424"/>
                  </a:cubicBezTo>
                  <a:cubicBezTo>
                    <a:pt x="320" y="424"/>
                    <a:pt x="330" y="428"/>
                    <a:pt x="329" y="420"/>
                  </a:cubicBezTo>
                  <a:cubicBezTo>
                    <a:pt x="329" y="420"/>
                    <a:pt x="323" y="413"/>
                    <a:pt x="316" y="410"/>
                  </a:cubicBezTo>
                  <a:cubicBezTo>
                    <a:pt x="307" y="402"/>
                    <a:pt x="307" y="402"/>
                    <a:pt x="307" y="402"/>
                  </a:cubicBezTo>
                  <a:cubicBezTo>
                    <a:pt x="307" y="402"/>
                    <a:pt x="359" y="403"/>
                    <a:pt x="345" y="409"/>
                  </a:cubicBezTo>
                  <a:cubicBezTo>
                    <a:pt x="345" y="409"/>
                    <a:pt x="335" y="426"/>
                    <a:pt x="340" y="429"/>
                  </a:cubicBezTo>
                  <a:cubicBezTo>
                    <a:pt x="340" y="429"/>
                    <a:pt x="366" y="431"/>
                    <a:pt x="362" y="435"/>
                  </a:cubicBezTo>
                  <a:cubicBezTo>
                    <a:pt x="362" y="435"/>
                    <a:pt x="331" y="437"/>
                    <a:pt x="342" y="445"/>
                  </a:cubicBezTo>
                  <a:cubicBezTo>
                    <a:pt x="342" y="445"/>
                    <a:pt x="388" y="443"/>
                    <a:pt x="378" y="454"/>
                  </a:cubicBezTo>
                  <a:cubicBezTo>
                    <a:pt x="378" y="454"/>
                    <a:pt x="350" y="451"/>
                    <a:pt x="340" y="462"/>
                  </a:cubicBezTo>
                  <a:cubicBezTo>
                    <a:pt x="340" y="462"/>
                    <a:pt x="294" y="465"/>
                    <a:pt x="277" y="462"/>
                  </a:cubicBezTo>
                  <a:cubicBezTo>
                    <a:pt x="261" y="460"/>
                    <a:pt x="261" y="460"/>
                    <a:pt x="261" y="460"/>
                  </a:cubicBezTo>
                  <a:cubicBezTo>
                    <a:pt x="261" y="460"/>
                    <a:pt x="252" y="458"/>
                    <a:pt x="248" y="461"/>
                  </a:cubicBezTo>
                  <a:cubicBezTo>
                    <a:pt x="248" y="461"/>
                    <a:pt x="228" y="462"/>
                    <a:pt x="225" y="458"/>
                  </a:cubicBezTo>
                  <a:cubicBezTo>
                    <a:pt x="225" y="458"/>
                    <a:pt x="207" y="456"/>
                    <a:pt x="223" y="447"/>
                  </a:cubicBezTo>
                  <a:cubicBezTo>
                    <a:pt x="223" y="447"/>
                    <a:pt x="230" y="433"/>
                    <a:pt x="217" y="431"/>
                  </a:cubicBezTo>
                  <a:cubicBezTo>
                    <a:pt x="217" y="431"/>
                    <a:pt x="202" y="423"/>
                    <a:pt x="195" y="434"/>
                  </a:cubicBezTo>
                  <a:cubicBezTo>
                    <a:pt x="195" y="434"/>
                    <a:pt x="181" y="433"/>
                    <a:pt x="177" y="439"/>
                  </a:cubicBezTo>
                  <a:cubicBezTo>
                    <a:pt x="177" y="439"/>
                    <a:pt x="150" y="438"/>
                    <a:pt x="145" y="442"/>
                  </a:cubicBezTo>
                  <a:cubicBezTo>
                    <a:pt x="145" y="442"/>
                    <a:pt x="118" y="443"/>
                    <a:pt x="125" y="451"/>
                  </a:cubicBezTo>
                  <a:cubicBezTo>
                    <a:pt x="125" y="451"/>
                    <a:pt x="146" y="453"/>
                    <a:pt x="133" y="456"/>
                  </a:cubicBezTo>
                  <a:cubicBezTo>
                    <a:pt x="133" y="456"/>
                    <a:pt x="111" y="456"/>
                    <a:pt x="106" y="456"/>
                  </a:cubicBezTo>
                  <a:cubicBezTo>
                    <a:pt x="106" y="456"/>
                    <a:pt x="78" y="456"/>
                    <a:pt x="63" y="470"/>
                  </a:cubicBezTo>
                  <a:cubicBezTo>
                    <a:pt x="63" y="470"/>
                    <a:pt x="35" y="468"/>
                    <a:pt x="32" y="478"/>
                  </a:cubicBezTo>
                  <a:cubicBezTo>
                    <a:pt x="32" y="478"/>
                    <a:pt x="0" y="477"/>
                    <a:pt x="3" y="486"/>
                  </a:cubicBezTo>
                  <a:cubicBezTo>
                    <a:pt x="3" y="486"/>
                    <a:pt x="19" y="498"/>
                    <a:pt x="41" y="500"/>
                  </a:cubicBezTo>
                  <a:cubicBezTo>
                    <a:pt x="41" y="500"/>
                    <a:pt x="87" y="499"/>
                    <a:pt x="87" y="504"/>
                  </a:cubicBezTo>
                  <a:cubicBezTo>
                    <a:pt x="87" y="504"/>
                    <a:pt x="91" y="514"/>
                    <a:pt x="71" y="514"/>
                  </a:cubicBezTo>
                  <a:cubicBezTo>
                    <a:pt x="51" y="514"/>
                    <a:pt x="81" y="528"/>
                    <a:pt x="87" y="525"/>
                  </a:cubicBezTo>
                  <a:cubicBezTo>
                    <a:pt x="87" y="525"/>
                    <a:pt x="91" y="550"/>
                    <a:pt x="123" y="546"/>
                  </a:cubicBezTo>
                  <a:cubicBezTo>
                    <a:pt x="144" y="547"/>
                    <a:pt x="144" y="547"/>
                    <a:pt x="144" y="547"/>
                  </a:cubicBezTo>
                  <a:cubicBezTo>
                    <a:pt x="144" y="547"/>
                    <a:pt x="156" y="551"/>
                    <a:pt x="159" y="546"/>
                  </a:cubicBezTo>
                  <a:cubicBezTo>
                    <a:pt x="159" y="546"/>
                    <a:pt x="192" y="543"/>
                    <a:pt x="211" y="544"/>
                  </a:cubicBezTo>
                  <a:cubicBezTo>
                    <a:pt x="211" y="544"/>
                    <a:pt x="243" y="546"/>
                    <a:pt x="254" y="548"/>
                  </a:cubicBezTo>
                  <a:cubicBezTo>
                    <a:pt x="254" y="548"/>
                    <a:pt x="283" y="555"/>
                    <a:pt x="296" y="545"/>
                  </a:cubicBezTo>
                  <a:cubicBezTo>
                    <a:pt x="296" y="545"/>
                    <a:pt x="312" y="538"/>
                    <a:pt x="325" y="538"/>
                  </a:cubicBezTo>
                  <a:cubicBezTo>
                    <a:pt x="338" y="537"/>
                    <a:pt x="344" y="531"/>
                    <a:pt x="352" y="531"/>
                  </a:cubicBezTo>
                  <a:cubicBezTo>
                    <a:pt x="352" y="531"/>
                    <a:pt x="380" y="520"/>
                    <a:pt x="388" y="533"/>
                  </a:cubicBezTo>
                  <a:cubicBezTo>
                    <a:pt x="388" y="533"/>
                    <a:pt x="398" y="549"/>
                    <a:pt x="366" y="546"/>
                  </a:cubicBezTo>
                  <a:cubicBezTo>
                    <a:pt x="366" y="546"/>
                    <a:pt x="347" y="555"/>
                    <a:pt x="375" y="558"/>
                  </a:cubicBezTo>
                  <a:cubicBezTo>
                    <a:pt x="375" y="558"/>
                    <a:pt x="386" y="562"/>
                    <a:pt x="383" y="574"/>
                  </a:cubicBezTo>
                  <a:cubicBezTo>
                    <a:pt x="383" y="574"/>
                    <a:pt x="406" y="587"/>
                    <a:pt x="384" y="597"/>
                  </a:cubicBezTo>
                  <a:cubicBezTo>
                    <a:pt x="384" y="597"/>
                    <a:pt x="372" y="604"/>
                    <a:pt x="370" y="608"/>
                  </a:cubicBezTo>
                  <a:cubicBezTo>
                    <a:pt x="370" y="608"/>
                    <a:pt x="313" y="607"/>
                    <a:pt x="306" y="613"/>
                  </a:cubicBezTo>
                  <a:cubicBezTo>
                    <a:pt x="300" y="620"/>
                    <a:pt x="293" y="622"/>
                    <a:pt x="293" y="622"/>
                  </a:cubicBezTo>
                  <a:cubicBezTo>
                    <a:pt x="293" y="622"/>
                    <a:pt x="276" y="626"/>
                    <a:pt x="273" y="633"/>
                  </a:cubicBezTo>
                  <a:cubicBezTo>
                    <a:pt x="273" y="633"/>
                    <a:pt x="236" y="630"/>
                    <a:pt x="230" y="623"/>
                  </a:cubicBezTo>
                  <a:cubicBezTo>
                    <a:pt x="225" y="616"/>
                    <a:pt x="196" y="621"/>
                    <a:pt x="192" y="628"/>
                  </a:cubicBezTo>
                  <a:cubicBezTo>
                    <a:pt x="192" y="628"/>
                    <a:pt x="167" y="637"/>
                    <a:pt x="179" y="653"/>
                  </a:cubicBezTo>
                  <a:cubicBezTo>
                    <a:pt x="179" y="653"/>
                    <a:pt x="182" y="670"/>
                    <a:pt x="169" y="662"/>
                  </a:cubicBezTo>
                  <a:cubicBezTo>
                    <a:pt x="169" y="662"/>
                    <a:pt x="133" y="663"/>
                    <a:pt x="127" y="700"/>
                  </a:cubicBezTo>
                  <a:cubicBezTo>
                    <a:pt x="127" y="700"/>
                    <a:pt x="113" y="704"/>
                    <a:pt x="113" y="710"/>
                  </a:cubicBezTo>
                  <a:cubicBezTo>
                    <a:pt x="113" y="710"/>
                    <a:pt x="102" y="706"/>
                    <a:pt x="102" y="714"/>
                  </a:cubicBezTo>
                  <a:cubicBezTo>
                    <a:pt x="102" y="721"/>
                    <a:pt x="109" y="725"/>
                    <a:pt x="116" y="719"/>
                  </a:cubicBezTo>
                  <a:cubicBezTo>
                    <a:pt x="116" y="719"/>
                    <a:pt x="120" y="732"/>
                    <a:pt x="132" y="732"/>
                  </a:cubicBezTo>
                  <a:cubicBezTo>
                    <a:pt x="132" y="732"/>
                    <a:pt x="139" y="757"/>
                    <a:pt x="151" y="739"/>
                  </a:cubicBezTo>
                  <a:cubicBezTo>
                    <a:pt x="151" y="739"/>
                    <a:pt x="164" y="744"/>
                    <a:pt x="163" y="748"/>
                  </a:cubicBezTo>
                  <a:cubicBezTo>
                    <a:pt x="163" y="752"/>
                    <a:pt x="191" y="751"/>
                    <a:pt x="191" y="751"/>
                  </a:cubicBezTo>
                  <a:cubicBezTo>
                    <a:pt x="191" y="751"/>
                    <a:pt x="216" y="758"/>
                    <a:pt x="218" y="750"/>
                  </a:cubicBezTo>
                  <a:cubicBezTo>
                    <a:pt x="218" y="750"/>
                    <a:pt x="241" y="743"/>
                    <a:pt x="244" y="751"/>
                  </a:cubicBezTo>
                  <a:cubicBezTo>
                    <a:pt x="244" y="751"/>
                    <a:pt x="235" y="760"/>
                    <a:pt x="251" y="763"/>
                  </a:cubicBezTo>
                  <a:cubicBezTo>
                    <a:pt x="251" y="763"/>
                    <a:pt x="237" y="773"/>
                    <a:pt x="220" y="767"/>
                  </a:cubicBezTo>
                  <a:cubicBezTo>
                    <a:pt x="220" y="767"/>
                    <a:pt x="197" y="768"/>
                    <a:pt x="194" y="763"/>
                  </a:cubicBezTo>
                  <a:cubicBezTo>
                    <a:pt x="194" y="763"/>
                    <a:pt x="168" y="755"/>
                    <a:pt x="165" y="764"/>
                  </a:cubicBezTo>
                  <a:cubicBezTo>
                    <a:pt x="165" y="764"/>
                    <a:pt x="149" y="767"/>
                    <a:pt x="155" y="776"/>
                  </a:cubicBezTo>
                  <a:cubicBezTo>
                    <a:pt x="155" y="776"/>
                    <a:pt x="164" y="781"/>
                    <a:pt x="167" y="781"/>
                  </a:cubicBezTo>
                  <a:cubicBezTo>
                    <a:pt x="167" y="781"/>
                    <a:pt x="174" y="787"/>
                    <a:pt x="187" y="785"/>
                  </a:cubicBezTo>
                  <a:cubicBezTo>
                    <a:pt x="187" y="785"/>
                    <a:pt x="207" y="798"/>
                    <a:pt x="208" y="810"/>
                  </a:cubicBezTo>
                  <a:cubicBezTo>
                    <a:pt x="209" y="823"/>
                    <a:pt x="252" y="816"/>
                    <a:pt x="252" y="811"/>
                  </a:cubicBezTo>
                  <a:cubicBezTo>
                    <a:pt x="252" y="811"/>
                    <a:pt x="273" y="814"/>
                    <a:pt x="280" y="802"/>
                  </a:cubicBezTo>
                  <a:cubicBezTo>
                    <a:pt x="280" y="802"/>
                    <a:pt x="299" y="813"/>
                    <a:pt x="305" y="798"/>
                  </a:cubicBezTo>
                  <a:cubicBezTo>
                    <a:pt x="305" y="798"/>
                    <a:pt x="306" y="789"/>
                    <a:pt x="282" y="789"/>
                  </a:cubicBezTo>
                  <a:cubicBezTo>
                    <a:pt x="282" y="789"/>
                    <a:pt x="285" y="779"/>
                    <a:pt x="301" y="778"/>
                  </a:cubicBezTo>
                  <a:cubicBezTo>
                    <a:pt x="301" y="778"/>
                    <a:pt x="315" y="772"/>
                    <a:pt x="318" y="767"/>
                  </a:cubicBezTo>
                  <a:cubicBezTo>
                    <a:pt x="318" y="767"/>
                    <a:pt x="321" y="775"/>
                    <a:pt x="316" y="779"/>
                  </a:cubicBezTo>
                  <a:cubicBezTo>
                    <a:pt x="316" y="779"/>
                    <a:pt x="304" y="787"/>
                    <a:pt x="313" y="793"/>
                  </a:cubicBezTo>
                  <a:cubicBezTo>
                    <a:pt x="313" y="793"/>
                    <a:pt x="320" y="794"/>
                    <a:pt x="319" y="801"/>
                  </a:cubicBezTo>
                  <a:cubicBezTo>
                    <a:pt x="318" y="808"/>
                    <a:pt x="348" y="832"/>
                    <a:pt x="348" y="832"/>
                  </a:cubicBezTo>
                  <a:cubicBezTo>
                    <a:pt x="348" y="832"/>
                    <a:pt x="324" y="836"/>
                    <a:pt x="335" y="854"/>
                  </a:cubicBezTo>
                  <a:cubicBezTo>
                    <a:pt x="335" y="854"/>
                    <a:pt x="352" y="851"/>
                    <a:pt x="348" y="856"/>
                  </a:cubicBezTo>
                  <a:cubicBezTo>
                    <a:pt x="348" y="856"/>
                    <a:pt x="339" y="861"/>
                    <a:pt x="339" y="873"/>
                  </a:cubicBezTo>
                  <a:cubicBezTo>
                    <a:pt x="339" y="873"/>
                    <a:pt x="328" y="881"/>
                    <a:pt x="340" y="881"/>
                  </a:cubicBezTo>
                  <a:cubicBezTo>
                    <a:pt x="340" y="881"/>
                    <a:pt x="347" y="885"/>
                    <a:pt x="356" y="875"/>
                  </a:cubicBezTo>
                  <a:cubicBezTo>
                    <a:pt x="356" y="875"/>
                    <a:pt x="365" y="880"/>
                    <a:pt x="369" y="864"/>
                  </a:cubicBezTo>
                  <a:cubicBezTo>
                    <a:pt x="369" y="864"/>
                    <a:pt x="383" y="869"/>
                    <a:pt x="386" y="862"/>
                  </a:cubicBezTo>
                  <a:cubicBezTo>
                    <a:pt x="386" y="862"/>
                    <a:pt x="407" y="852"/>
                    <a:pt x="422" y="859"/>
                  </a:cubicBezTo>
                  <a:cubicBezTo>
                    <a:pt x="422" y="859"/>
                    <a:pt x="427" y="870"/>
                    <a:pt x="445" y="861"/>
                  </a:cubicBezTo>
                  <a:cubicBezTo>
                    <a:pt x="445" y="861"/>
                    <a:pt x="458" y="858"/>
                    <a:pt x="481" y="887"/>
                  </a:cubicBezTo>
                  <a:cubicBezTo>
                    <a:pt x="481" y="887"/>
                    <a:pt x="493" y="907"/>
                    <a:pt x="498" y="883"/>
                  </a:cubicBezTo>
                  <a:cubicBezTo>
                    <a:pt x="498" y="883"/>
                    <a:pt x="492" y="865"/>
                    <a:pt x="505" y="860"/>
                  </a:cubicBezTo>
                  <a:cubicBezTo>
                    <a:pt x="505" y="860"/>
                    <a:pt x="515" y="854"/>
                    <a:pt x="524" y="874"/>
                  </a:cubicBezTo>
                  <a:cubicBezTo>
                    <a:pt x="524" y="874"/>
                    <a:pt x="527" y="883"/>
                    <a:pt x="541" y="876"/>
                  </a:cubicBezTo>
                  <a:cubicBezTo>
                    <a:pt x="541" y="876"/>
                    <a:pt x="558" y="876"/>
                    <a:pt x="563" y="871"/>
                  </a:cubicBezTo>
                  <a:cubicBezTo>
                    <a:pt x="563" y="871"/>
                    <a:pt x="574" y="869"/>
                    <a:pt x="579" y="870"/>
                  </a:cubicBezTo>
                  <a:cubicBezTo>
                    <a:pt x="579" y="870"/>
                    <a:pt x="599" y="856"/>
                    <a:pt x="599" y="867"/>
                  </a:cubicBezTo>
                  <a:cubicBezTo>
                    <a:pt x="599" y="867"/>
                    <a:pt x="597" y="874"/>
                    <a:pt x="592" y="874"/>
                  </a:cubicBezTo>
                  <a:cubicBezTo>
                    <a:pt x="592" y="874"/>
                    <a:pt x="584" y="881"/>
                    <a:pt x="584" y="883"/>
                  </a:cubicBezTo>
                  <a:cubicBezTo>
                    <a:pt x="584" y="883"/>
                    <a:pt x="570" y="883"/>
                    <a:pt x="569" y="905"/>
                  </a:cubicBezTo>
                  <a:cubicBezTo>
                    <a:pt x="569" y="905"/>
                    <a:pt x="565" y="914"/>
                    <a:pt x="566" y="928"/>
                  </a:cubicBezTo>
                  <a:cubicBezTo>
                    <a:pt x="566" y="928"/>
                    <a:pt x="558" y="929"/>
                    <a:pt x="562" y="938"/>
                  </a:cubicBezTo>
                  <a:cubicBezTo>
                    <a:pt x="562" y="938"/>
                    <a:pt x="503" y="963"/>
                    <a:pt x="512" y="981"/>
                  </a:cubicBezTo>
                  <a:cubicBezTo>
                    <a:pt x="512" y="981"/>
                    <a:pt x="486" y="982"/>
                    <a:pt x="466" y="992"/>
                  </a:cubicBezTo>
                  <a:cubicBezTo>
                    <a:pt x="466" y="992"/>
                    <a:pt x="414" y="1007"/>
                    <a:pt x="409" y="1030"/>
                  </a:cubicBezTo>
                  <a:cubicBezTo>
                    <a:pt x="407" y="1036"/>
                    <a:pt x="407" y="1036"/>
                    <a:pt x="407" y="1036"/>
                  </a:cubicBezTo>
                  <a:cubicBezTo>
                    <a:pt x="407" y="1036"/>
                    <a:pt x="387" y="1050"/>
                    <a:pt x="375" y="1040"/>
                  </a:cubicBezTo>
                  <a:cubicBezTo>
                    <a:pt x="364" y="1031"/>
                    <a:pt x="353" y="1028"/>
                    <a:pt x="347" y="1034"/>
                  </a:cubicBezTo>
                  <a:cubicBezTo>
                    <a:pt x="347" y="1034"/>
                    <a:pt x="335" y="1036"/>
                    <a:pt x="332" y="1040"/>
                  </a:cubicBezTo>
                  <a:cubicBezTo>
                    <a:pt x="332" y="1040"/>
                    <a:pt x="316" y="1041"/>
                    <a:pt x="299" y="1059"/>
                  </a:cubicBezTo>
                  <a:cubicBezTo>
                    <a:pt x="299" y="1059"/>
                    <a:pt x="295" y="1063"/>
                    <a:pt x="288" y="1067"/>
                  </a:cubicBezTo>
                  <a:cubicBezTo>
                    <a:pt x="281" y="1072"/>
                    <a:pt x="263" y="1069"/>
                    <a:pt x="263" y="1079"/>
                  </a:cubicBezTo>
                  <a:cubicBezTo>
                    <a:pt x="263" y="1079"/>
                    <a:pt x="260" y="1086"/>
                    <a:pt x="278" y="1084"/>
                  </a:cubicBezTo>
                  <a:cubicBezTo>
                    <a:pt x="278" y="1084"/>
                    <a:pt x="302" y="1094"/>
                    <a:pt x="318" y="1074"/>
                  </a:cubicBezTo>
                  <a:cubicBezTo>
                    <a:pt x="318" y="1074"/>
                    <a:pt x="333" y="1063"/>
                    <a:pt x="335" y="1056"/>
                  </a:cubicBezTo>
                  <a:cubicBezTo>
                    <a:pt x="335" y="1056"/>
                    <a:pt x="360" y="1044"/>
                    <a:pt x="358" y="1059"/>
                  </a:cubicBezTo>
                  <a:cubicBezTo>
                    <a:pt x="358" y="1059"/>
                    <a:pt x="368" y="1072"/>
                    <a:pt x="381" y="1057"/>
                  </a:cubicBezTo>
                  <a:cubicBezTo>
                    <a:pt x="381" y="1057"/>
                    <a:pt x="411" y="1061"/>
                    <a:pt x="423" y="1039"/>
                  </a:cubicBezTo>
                  <a:cubicBezTo>
                    <a:pt x="423" y="1039"/>
                    <a:pt x="431" y="1048"/>
                    <a:pt x="438" y="1036"/>
                  </a:cubicBezTo>
                  <a:cubicBezTo>
                    <a:pt x="438" y="1036"/>
                    <a:pt x="457" y="1036"/>
                    <a:pt x="457" y="1041"/>
                  </a:cubicBezTo>
                  <a:cubicBezTo>
                    <a:pt x="457" y="1041"/>
                    <a:pt x="471" y="1051"/>
                    <a:pt x="481" y="1031"/>
                  </a:cubicBezTo>
                  <a:cubicBezTo>
                    <a:pt x="481" y="1031"/>
                    <a:pt x="499" y="1024"/>
                    <a:pt x="501" y="1030"/>
                  </a:cubicBezTo>
                  <a:cubicBezTo>
                    <a:pt x="501" y="1030"/>
                    <a:pt x="512" y="1036"/>
                    <a:pt x="521" y="1024"/>
                  </a:cubicBezTo>
                  <a:cubicBezTo>
                    <a:pt x="529" y="1012"/>
                    <a:pt x="518" y="1013"/>
                    <a:pt x="507" y="1010"/>
                  </a:cubicBezTo>
                  <a:cubicBezTo>
                    <a:pt x="507" y="1010"/>
                    <a:pt x="503" y="1002"/>
                    <a:pt x="536" y="1004"/>
                  </a:cubicBezTo>
                  <a:cubicBezTo>
                    <a:pt x="536" y="1004"/>
                    <a:pt x="543" y="1000"/>
                    <a:pt x="546" y="993"/>
                  </a:cubicBezTo>
                  <a:cubicBezTo>
                    <a:pt x="546" y="993"/>
                    <a:pt x="560" y="995"/>
                    <a:pt x="564" y="981"/>
                  </a:cubicBezTo>
                  <a:cubicBezTo>
                    <a:pt x="564" y="981"/>
                    <a:pt x="582" y="974"/>
                    <a:pt x="586" y="982"/>
                  </a:cubicBezTo>
                  <a:cubicBezTo>
                    <a:pt x="589" y="990"/>
                    <a:pt x="601" y="981"/>
                    <a:pt x="601" y="972"/>
                  </a:cubicBezTo>
                  <a:cubicBezTo>
                    <a:pt x="601" y="972"/>
                    <a:pt x="622" y="975"/>
                    <a:pt x="624" y="950"/>
                  </a:cubicBezTo>
                  <a:cubicBezTo>
                    <a:pt x="624" y="950"/>
                    <a:pt x="631" y="946"/>
                    <a:pt x="641" y="946"/>
                  </a:cubicBezTo>
                  <a:cubicBezTo>
                    <a:pt x="651" y="946"/>
                    <a:pt x="665" y="940"/>
                    <a:pt x="665" y="927"/>
                  </a:cubicBezTo>
                  <a:cubicBezTo>
                    <a:pt x="665" y="927"/>
                    <a:pt x="694" y="929"/>
                    <a:pt x="697" y="915"/>
                  </a:cubicBezTo>
                  <a:cubicBezTo>
                    <a:pt x="697" y="915"/>
                    <a:pt x="720" y="917"/>
                    <a:pt x="725" y="907"/>
                  </a:cubicBezTo>
                  <a:cubicBezTo>
                    <a:pt x="725" y="907"/>
                    <a:pt x="743" y="905"/>
                    <a:pt x="746" y="894"/>
                  </a:cubicBezTo>
                  <a:cubicBezTo>
                    <a:pt x="746" y="894"/>
                    <a:pt x="760" y="879"/>
                    <a:pt x="779" y="876"/>
                  </a:cubicBezTo>
                  <a:cubicBezTo>
                    <a:pt x="798" y="873"/>
                    <a:pt x="790" y="862"/>
                    <a:pt x="787" y="859"/>
                  </a:cubicBezTo>
                  <a:cubicBezTo>
                    <a:pt x="772" y="861"/>
                    <a:pt x="772" y="861"/>
                    <a:pt x="772" y="861"/>
                  </a:cubicBezTo>
                  <a:cubicBezTo>
                    <a:pt x="772" y="861"/>
                    <a:pt x="732" y="859"/>
                    <a:pt x="741" y="846"/>
                  </a:cubicBezTo>
                  <a:cubicBezTo>
                    <a:pt x="741" y="846"/>
                    <a:pt x="753" y="832"/>
                    <a:pt x="767" y="832"/>
                  </a:cubicBezTo>
                  <a:cubicBezTo>
                    <a:pt x="767" y="832"/>
                    <a:pt x="786" y="826"/>
                    <a:pt x="793" y="809"/>
                  </a:cubicBezTo>
                  <a:cubicBezTo>
                    <a:pt x="793" y="809"/>
                    <a:pt x="817" y="816"/>
                    <a:pt x="827" y="803"/>
                  </a:cubicBezTo>
                  <a:cubicBezTo>
                    <a:pt x="827" y="803"/>
                    <a:pt x="829" y="796"/>
                    <a:pt x="817" y="791"/>
                  </a:cubicBezTo>
                  <a:cubicBezTo>
                    <a:pt x="817" y="791"/>
                    <a:pt x="847" y="779"/>
                    <a:pt x="859" y="763"/>
                  </a:cubicBezTo>
                  <a:cubicBezTo>
                    <a:pt x="859" y="763"/>
                    <a:pt x="881" y="770"/>
                    <a:pt x="876" y="747"/>
                  </a:cubicBezTo>
                  <a:cubicBezTo>
                    <a:pt x="876" y="747"/>
                    <a:pt x="922" y="745"/>
                    <a:pt x="936" y="727"/>
                  </a:cubicBezTo>
                  <a:cubicBezTo>
                    <a:pt x="946" y="725"/>
                    <a:pt x="946" y="725"/>
                    <a:pt x="946" y="725"/>
                  </a:cubicBezTo>
                  <a:cubicBezTo>
                    <a:pt x="946" y="725"/>
                    <a:pt x="969" y="728"/>
                    <a:pt x="975" y="738"/>
                  </a:cubicBezTo>
                  <a:cubicBezTo>
                    <a:pt x="975" y="738"/>
                    <a:pt x="1009" y="747"/>
                    <a:pt x="985" y="751"/>
                  </a:cubicBezTo>
                  <a:cubicBezTo>
                    <a:pt x="959" y="751"/>
                    <a:pt x="959" y="751"/>
                    <a:pt x="959" y="751"/>
                  </a:cubicBezTo>
                  <a:cubicBezTo>
                    <a:pt x="959" y="751"/>
                    <a:pt x="939" y="746"/>
                    <a:pt x="930" y="753"/>
                  </a:cubicBezTo>
                  <a:cubicBezTo>
                    <a:pt x="930" y="753"/>
                    <a:pt x="923" y="757"/>
                    <a:pt x="923" y="761"/>
                  </a:cubicBezTo>
                  <a:cubicBezTo>
                    <a:pt x="923" y="761"/>
                    <a:pt x="903" y="754"/>
                    <a:pt x="903" y="769"/>
                  </a:cubicBezTo>
                  <a:cubicBezTo>
                    <a:pt x="903" y="769"/>
                    <a:pt x="906" y="780"/>
                    <a:pt x="899" y="786"/>
                  </a:cubicBezTo>
                  <a:cubicBezTo>
                    <a:pt x="894" y="794"/>
                    <a:pt x="894" y="794"/>
                    <a:pt x="894" y="794"/>
                  </a:cubicBezTo>
                  <a:cubicBezTo>
                    <a:pt x="894" y="794"/>
                    <a:pt x="869" y="810"/>
                    <a:pt x="879" y="822"/>
                  </a:cubicBezTo>
                  <a:cubicBezTo>
                    <a:pt x="879" y="822"/>
                    <a:pt x="898" y="828"/>
                    <a:pt x="901" y="814"/>
                  </a:cubicBezTo>
                  <a:cubicBezTo>
                    <a:pt x="901" y="814"/>
                    <a:pt x="929" y="809"/>
                    <a:pt x="913" y="823"/>
                  </a:cubicBezTo>
                  <a:cubicBezTo>
                    <a:pt x="913" y="823"/>
                    <a:pt x="899" y="826"/>
                    <a:pt x="896" y="830"/>
                  </a:cubicBezTo>
                  <a:cubicBezTo>
                    <a:pt x="896" y="830"/>
                    <a:pt x="872" y="833"/>
                    <a:pt x="870" y="840"/>
                  </a:cubicBezTo>
                  <a:cubicBezTo>
                    <a:pt x="870" y="840"/>
                    <a:pt x="866" y="848"/>
                    <a:pt x="892" y="846"/>
                  </a:cubicBezTo>
                  <a:cubicBezTo>
                    <a:pt x="892" y="846"/>
                    <a:pt x="916" y="853"/>
                    <a:pt x="930" y="834"/>
                  </a:cubicBezTo>
                  <a:cubicBezTo>
                    <a:pt x="930" y="834"/>
                    <a:pt x="942" y="826"/>
                    <a:pt x="945" y="826"/>
                  </a:cubicBezTo>
                  <a:cubicBezTo>
                    <a:pt x="945" y="826"/>
                    <a:pt x="970" y="824"/>
                    <a:pt x="981" y="806"/>
                  </a:cubicBezTo>
                  <a:cubicBezTo>
                    <a:pt x="981" y="806"/>
                    <a:pt x="1017" y="801"/>
                    <a:pt x="1021" y="808"/>
                  </a:cubicBezTo>
                  <a:cubicBezTo>
                    <a:pt x="1021" y="808"/>
                    <a:pt x="1056" y="806"/>
                    <a:pt x="1057" y="798"/>
                  </a:cubicBezTo>
                  <a:cubicBezTo>
                    <a:pt x="1057" y="798"/>
                    <a:pt x="1069" y="792"/>
                    <a:pt x="1069" y="787"/>
                  </a:cubicBezTo>
                  <a:cubicBezTo>
                    <a:pt x="1069" y="787"/>
                    <a:pt x="1080" y="789"/>
                    <a:pt x="1081" y="786"/>
                  </a:cubicBezTo>
                  <a:cubicBezTo>
                    <a:pt x="1081" y="786"/>
                    <a:pt x="1088" y="779"/>
                    <a:pt x="1075" y="775"/>
                  </a:cubicBezTo>
                  <a:cubicBezTo>
                    <a:pt x="1075" y="775"/>
                    <a:pt x="1064" y="779"/>
                    <a:pt x="1057" y="775"/>
                  </a:cubicBezTo>
                  <a:cubicBezTo>
                    <a:pt x="1057" y="775"/>
                    <a:pt x="1065" y="761"/>
                    <a:pt x="1051" y="760"/>
                  </a:cubicBezTo>
                  <a:cubicBezTo>
                    <a:pt x="1051" y="760"/>
                    <a:pt x="1058" y="751"/>
                    <a:pt x="1058" y="745"/>
                  </a:cubicBezTo>
                  <a:cubicBezTo>
                    <a:pt x="1058" y="739"/>
                    <a:pt x="1079" y="738"/>
                    <a:pt x="1079" y="745"/>
                  </a:cubicBezTo>
                  <a:cubicBezTo>
                    <a:pt x="1079" y="745"/>
                    <a:pt x="1075" y="761"/>
                    <a:pt x="1093" y="754"/>
                  </a:cubicBezTo>
                  <a:cubicBezTo>
                    <a:pt x="1093" y="754"/>
                    <a:pt x="1104" y="745"/>
                    <a:pt x="1109" y="747"/>
                  </a:cubicBezTo>
                  <a:cubicBezTo>
                    <a:pt x="1114" y="749"/>
                    <a:pt x="1119" y="759"/>
                    <a:pt x="1124" y="744"/>
                  </a:cubicBezTo>
                  <a:cubicBezTo>
                    <a:pt x="1124" y="744"/>
                    <a:pt x="1137" y="742"/>
                    <a:pt x="1140" y="747"/>
                  </a:cubicBezTo>
                  <a:cubicBezTo>
                    <a:pt x="1142" y="753"/>
                    <a:pt x="1148" y="739"/>
                    <a:pt x="1148" y="739"/>
                  </a:cubicBezTo>
                  <a:cubicBezTo>
                    <a:pt x="1148" y="739"/>
                    <a:pt x="1155" y="769"/>
                    <a:pt x="1180" y="759"/>
                  </a:cubicBezTo>
                  <a:cubicBezTo>
                    <a:pt x="1193" y="767"/>
                    <a:pt x="1193" y="767"/>
                    <a:pt x="1193" y="767"/>
                  </a:cubicBezTo>
                  <a:cubicBezTo>
                    <a:pt x="1193" y="767"/>
                    <a:pt x="1202" y="777"/>
                    <a:pt x="1217" y="779"/>
                  </a:cubicBezTo>
                  <a:cubicBezTo>
                    <a:pt x="1217" y="779"/>
                    <a:pt x="1227" y="794"/>
                    <a:pt x="1240" y="769"/>
                  </a:cubicBezTo>
                  <a:cubicBezTo>
                    <a:pt x="1240" y="769"/>
                    <a:pt x="1274" y="755"/>
                    <a:pt x="1255" y="770"/>
                  </a:cubicBezTo>
                  <a:cubicBezTo>
                    <a:pt x="1255" y="770"/>
                    <a:pt x="1246" y="787"/>
                    <a:pt x="1262" y="791"/>
                  </a:cubicBezTo>
                  <a:cubicBezTo>
                    <a:pt x="1262" y="791"/>
                    <a:pt x="1270" y="795"/>
                    <a:pt x="1288" y="792"/>
                  </a:cubicBezTo>
                  <a:cubicBezTo>
                    <a:pt x="1288" y="792"/>
                    <a:pt x="1318" y="810"/>
                    <a:pt x="1348" y="795"/>
                  </a:cubicBezTo>
                  <a:cubicBezTo>
                    <a:pt x="1348" y="795"/>
                    <a:pt x="1370" y="792"/>
                    <a:pt x="1375" y="800"/>
                  </a:cubicBezTo>
                  <a:cubicBezTo>
                    <a:pt x="1380" y="808"/>
                    <a:pt x="1408" y="800"/>
                    <a:pt x="1408" y="800"/>
                  </a:cubicBezTo>
                  <a:cubicBezTo>
                    <a:pt x="1408" y="800"/>
                    <a:pt x="1425" y="808"/>
                    <a:pt x="1430" y="799"/>
                  </a:cubicBezTo>
                  <a:cubicBezTo>
                    <a:pt x="1435" y="791"/>
                    <a:pt x="1437" y="793"/>
                    <a:pt x="1443" y="795"/>
                  </a:cubicBezTo>
                  <a:cubicBezTo>
                    <a:pt x="1449" y="797"/>
                    <a:pt x="1437" y="804"/>
                    <a:pt x="1438" y="810"/>
                  </a:cubicBezTo>
                  <a:cubicBezTo>
                    <a:pt x="1438" y="810"/>
                    <a:pt x="1444" y="811"/>
                    <a:pt x="1448" y="810"/>
                  </a:cubicBezTo>
                  <a:cubicBezTo>
                    <a:pt x="1448" y="810"/>
                    <a:pt x="1463" y="818"/>
                    <a:pt x="1467" y="818"/>
                  </a:cubicBezTo>
                  <a:cubicBezTo>
                    <a:pt x="1467" y="818"/>
                    <a:pt x="1491" y="824"/>
                    <a:pt x="1499" y="815"/>
                  </a:cubicBezTo>
                  <a:cubicBezTo>
                    <a:pt x="1499" y="815"/>
                    <a:pt x="1514" y="822"/>
                    <a:pt x="1525" y="799"/>
                  </a:cubicBezTo>
                  <a:cubicBezTo>
                    <a:pt x="1525" y="799"/>
                    <a:pt x="1552" y="798"/>
                    <a:pt x="1539" y="804"/>
                  </a:cubicBezTo>
                  <a:cubicBezTo>
                    <a:pt x="1539" y="804"/>
                    <a:pt x="1535" y="812"/>
                    <a:pt x="1537" y="821"/>
                  </a:cubicBezTo>
                  <a:cubicBezTo>
                    <a:pt x="1537" y="821"/>
                    <a:pt x="1521" y="834"/>
                    <a:pt x="1538" y="832"/>
                  </a:cubicBezTo>
                  <a:cubicBezTo>
                    <a:pt x="1538" y="832"/>
                    <a:pt x="1546" y="838"/>
                    <a:pt x="1561" y="840"/>
                  </a:cubicBezTo>
                  <a:cubicBezTo>
                    <a:pt x="1561" y="840"/>
                    <a:pt x="1573" y="849"/>
                    <a:pt x="1594" y="848"/>
                  </a:cubicBezTo>
                  <a:cubicBezTo>
                    <a:pt x="1594" y="848"/>
                    <a:pt x="1597" y="862"/>
                    <a:pt x="1619" y="860"/>
                  </a:cubicBezTo>
                  <a:cubicBezTo>
                    <a:pt x="1619" y="860"/>
                    <a:pt x="1646" y="898"/>
                    <a:pt x="1690" y="894"/>
                  </a:cubicBezTo>
                  <a:cubicBezTo>
                    <a:pt x="1690" y="894"/>
                    <a:pt x="1711" y="896"/>
                    <a:pt x="1716" y="892"/>
                  </a:cubicBezTo>
                  <a:cubicBezTo>
                    <a:pt x="1716" y="892"/>
                    <a:pt x="1728" y="890"/>
                    <a:pt x="1712" y="885"/>
                  </a:cubicBezTo>
                  <a:cubicBezTo>
                    <a:pt x="1712" y="885"/>
                    <a:pt x="1699" y="875"/>
                    <a:pt x="1690" y="876"/>
                  </a:cubicBezTo>
                  <a:cubicBezTo>
                    <a:pt x="1690" y="876"/>
                    <a:pt x="1689" y="866"/>
                    <a:pt x="1668" y="867"/>
                  </a:cubicBezTo>
                  <a:cubicBezTo>
                    <a:pt x="1668" y="867"/>
                    <a:pt x="1657" y="854"/>
                    <a:pt x="1685" y="858"/>
                  </a:cubicBezTo>
                  <a:cubicBezTo>
                    <a:pt x="1685" y="858"/>
                    <a:pt x="1697" y="865"/>
                    <a:pt x="1704" y="866"/>
                  </a:cubicBezTo>
                  <a:cubicBezTo>
                    <a:pt x="1704" y="866"/>
                    <a:pt x="1712" y="879"/>
                    <a:pt x="1715" y="860"/>
                  </a:cubicBezTo>
                  <a:cubicBezTo>
                    <a:pt x="1715" y="860"/>
                    <a:pt x="1727" y="864"/>
                    <a:pt x="1731" y="884"/>
                  </a:cubicBezTo>
                  <a:cubicBezTo>
                    <a:pt x="1731" y="884"/>
                    <a:pt x="1731" y="897"/>
                    <a:pt x="1762" y="895"/>
                  </a:cubicBezTo>
                  <a:cubicBezTo>
                    <a:pt x="1762" y="895"/>
                    <a:pt x="1775" y="909"/>
                    <a:pt x="1772" y="890"/>
                  </a:cubicBezTo>
                  <a:cubicBezTo>
                    <a:pt x="1772" y="890"/>
                    <a:pt x="1742" y="844"/>
                    <a:pt x="1752" y="842"/>
                  </a:cubicBezTo>
                  <a:cubicBezTo>
                    <a:pt x="1752" y="842"/>
                    <a:pt x="1767" y="846"/>
                    <a:pt x="1772" y="862"/>
                  </a:cubicBezTo>
                  <a:cubicBezTo>
                    <a:pt x="1772" y="862"/>
                    <a:pt x="1793" y="883"/>
                    <a:pt x="1793" y="893"/>
                  </a:cubicBezTo>
                  <a:cubicBezTo>
                    <a:pt x="1793" y="893"/>
                    <a:pt x="1802" y="892"/>
                    <a:pt x="1805" y="900"/>
                  </a:cubicBezTo>
                  <a:cubicBezTo>
                    <a:pt x="1805" y="900"/>
                    <a:pt x="1810" y="906"/>
                    <a:pt x="1822" y="899"/>
                  </a:cubicBezTo>
                  <a:cubicBezTo>
                    <a:pt x="1822" y="899"/>
                    <a:pt x="1847" y="876"/>
                    <a:pt x="1838" y="897"/>
                  </a:cubicBezTo>
                  <a:cubicBezTo>
                    <a:pt x="1838" y="897"/>
                    <a:pt x="1835" y="913"/>
                    <a:pt x="1863" y="928"/>
                  </a:cubicBezTo>
                  <a:cubicBezTo>
                    <a:pt x="1863" y="928"/>
                    <a:pt x="1863" y="951"/>
                    <a:pt x="1879" y="963"/>
                  </a:cubicBezTo>
                  <a:cubicBezTo>
                    <a:pt x="1879" y="963"/>
                    <a:pt x="1895" y="967"/>
                    <a:pt x="1900" y="982"/>
                  </a:cubicBezTo>
                  <a:cubicBezTo>
                    <a:pt x="1900" y="982"/>
                    <a:pt x="1920" y="990"/>
                    <a:pt x="1924" y="1002"/>
                  </a:cubicBezTo>
                  <a:cubicBezTo>
                    <a:pt x="1924" y="1002"/>
                    <a:pt x="1926" y="1021"/>
                    <a:pt x="1943" y="1021"/>
                  </a:cubicBezTo>
                  <a:cubicBezTo>
                    <a:pt x="1943" y="1021"/>
                    <a:pt x="1941" y="1034"/>
                    <a:pt x="1974" y="1031"/>
                  </a:cubicBezTo>
                  <a:cubicBezTo>
                    <a:pt x="1974" y="1031"/>
                    <a:pt x="1959" y="1040"/>
                    <a:pt x="1963" y="1055"/>
                  </a:cubicBezTo>
                  <a:cubicBezTo>
                    <a:pt x="1963" y="1055"/>
                    <a:pt x="1947" y="1064"/>
                    <a:pt x="1963" y="1067"/>
                  </a:cubicBezTo>
                  <a:cubicBezTo>
                    <a:pt x="1963" y="1067"/>
                    <a:pt x="1979" y="1077"/>
                    <a:pt x="1986" y="1065"/>
                  </a:cubicBezTo>
                  <a:cubicBezTo>
                    <a:pt x="1986" y="1065"/>
                    <a:pt x="1992" y="1058"/>
                    <a:pt x="1995" y="1058"/>
                  </a:cubicBezTo>
                  <a:cubicBezTo>
                    <a:pt x="1990" y="1054"/>
                    <a:pt x="1985" y="1050"/>
                    <a:pt x="1985" y="1047"/>
                  </a:cubicBezTo>
                  <a:cubicBezTo>
                    <a:pt x="1981" y="1034"/>
                    <a:pt x="1981" y="1034"/>
                    <a:pt x="1981" y="1034"/>
                  </a:cubicBezTo>
                  <a:cubicBezTo>
                    <a:pt x="1981" y="1034"/>
                    <a:pt x="1986" y="1020"/>
                    <a:pt x="1997" y="1020"/>
                  </a:cubicBezTo>
                  <a:cubicBezTo>
                    <a:pt x="1997" y="1020"/>
                    <a:pt x="1989" y="1031"/>
                    <a:pt x="1995" y="1037"/>
                  </a:cubicBezTo>
                  <a:cubicBezTo>
                    <a:pt x="1995" y="1037"/>
                    <a:pt x="2008" y="1041"/>
                    <a:pt x="2007" y="1065"/>
                  </a:cubicBezTo>
                  <a:cubicBezTo>
                    <a:pt x="2007" y="1065"/>
                    <a:pt x="2002" y="1062"/>
                    <a:pt x="1997" y="1059"/>
                  </a:cubicBezTo>
                  <a:cubicBezTo>
                    <a:pt x="1997" y="1059"/>
                    <a:pt x="1998" y="1060"/>
                    <a:pt x="1998" y="1061"/>
                  </a:cubicBezTo>
                  <a:cubicBezTo>
                    <a:pt x="1998" y="1061"/>
                    <a:pt x="1991" y="1077"/>
                    <a:pt x="1996" y="1090"/>
                  </a:cubicBezTo>
                  <a:cubicBezTo>
                    <a:pt x="1996" y="1090"/>
                    <a:pt x="2003" y="1106"/>
                    <a:pt x="2022" y="1093"/>
                  </a:cubicBezTo>
                  <a:cubicBezTo>
                    <a:pt x="2022" y="1093"/>
                    <a:pt x="2036" y="1087"/>
                    <a:pt x="2039" y="1075"/>
                  </a:cubicBezTo>
                  <a:cubicBezTo>
                    <a:pt x="2039" y="1075"/>
                    <a:pt x="2043" y="1057"/>
                    <a:pt x="2037" y="1055"/>
                  </a:cubicBezTo>
                  <a:cubicBezTo>
                    <a:pt x="2037" y="1055"/>
                    <a:pt x="2027" y="1038"/>
                    <a:pt x="2037" y="1033"/>
                  </a:cubicBezTo>
                  <a:cubicBezTo>
                    <a:pt x="2037" y="1033"/>
                    <a:pt x="2058" y="1030"/>
                    <a:pt x="2048" y="1041"/>
                  </a:cubicBezTo>
                  <a:cubicBezTo>
                    <a:pt x="2048" y="1041"/>
                    <a:pt x="2039" y="1054"/>
                    <a:pt x="2048" y="1060"/>
                  </a:cubicBezTo>
                  <a:cubicBezTo>
                    <a:pt x="2048" y="1060"/>
                    <a:pt x="2070" y="1054"/>
                    <a:pt x="2070" y="1063"/>
                  </a:cubicBezTo>
                  <a:cubicBezTo>
                    <a:pt x="2070" y="1063"/>
                    <a:pt x="2055" y="1068"/>
                    <a:pt x="2047" y="1082"/>
                  </a:cubicBezTo>
                  <a:cubicBezTo>
                    <a:pt x="2047" y="1082"/>
                    <a:pt x="2040" y="1087"/>
                    <a:pt x="2042" y="1094"/>
                  </a:cubicBezTo>
                  <a:cubicBezTo>
                    <a:pt x="2042" y="1094"/>
                    <a:pt x="2030" y="1099"/>
                    <a:pt x="2031" y="1109"/>
                  </a:cubicBezTo>
                  <a:cubicBezTo>
                    <a:pt x="2031" y="1109"/>
                    <a:pt x="2022" y="1129"/>
                    <a:pt x="2043" y="1130"/>
                  </a:cubicBezTo>
                  <a:cubicBezTo>
                    <a:pt x="2043" y="1130"/>
                    <a:pt x="2042" y="1144"/>
                    <a:pt x="2045" y="1148"/>
                  </a:cubicBezTo>
                  <a:cubicBezTo>
                    <a:pt x="2045" y="1148"/>
                    <a:pt x="2036" y="1150"/>
                    <a:pt x="2033" y="1162"/>
                  </a:cubicBezTo>
                  <a:cubicBezTo>
                    <a:pt x="2033" y="1162"/>
                    <a:pt x="2021" y="1168"/>
                    <a:pt x="2029" y="1171"/>
                  </a:cubicBezTo>
                  <a:cubicBezTo>
                    <a:pt x="2029" y="1171"/>
                    <a:pt x="2034" y="1183"/>
                    <a:pt x="2043" y="1180"/>
                  </a:cubicBezTo>
                  <a:cubicBezTo>
                    <a:pt x="2043" y="1180"/>
                    <a:pt x="2056" y="1194"/>
                    <a:pt x="2058" y="1177"/>
                  </a:cubicBezTo>
                  <a:cubicBezTo>
                    <a:pt x="2058" y="1177"/>
                    <a:pt x="2062" y="1168"/>
                    <a:pt x="2068" y="1183"/>
                  </a:cubicBezTo>
                  <a:cubicBezTo>
                    <a:pt x="2068" y="1183"/>
                    <a:pt x="2079" y="1200"/>
                    <a:pt x="2087" y="1161"/>
                  </a:cubicBezTo>
                  <a:cubicBezTo>
                    <a:pt x="2087" y="1161"/>
                    <a:pt x="2094" y="1156"/>
                    <a:pt x="2105" y="1156"/>
                  </a:cubicBezTo>
                  <a:cubicBezTo>
                    <a:pt x="2105" y="1156"/>
                    <a:pt x="2112" y="1148"/>
                    <a:pt x="2113" y="1143"/>
                  </a:cubicBezTo>
                  <a:cubicBezTo>
                    <a:pt x="2113" y="1143"/>
                    <a:pt x="2134" y="1141"/>
                    <a:pt x="2119" y="1157"/>
                  </a:cubicBezTo>
                  <a:cubicBezTo>
                    <a:pt x="2119" y="1157"/>
                    <a:pt x="2114" y="1168"/>
                    <a:pt x="2116" y="1169"/>
                  </a:cubicBezTo>
                  <a:cubicBezTo>
                    <a:pt x="2116" y="1169"/>
                    <a:pt x="2106" y="1177"/>
                    <a:pt x="2104" y="1183"/>
                  </a:cubicBezTo>
                  <a:cubicBezTo>
                    <a:pt x="2104" y="1183"/>
                    <a:pt x="2092" y="1181"/>
                    <a:pt x="2089" y="1184"/>
                  </a:cubicBezTo>
                  <a:cubicBezTo>
                    <a:pt x="2089" y="1184"/>
                    <a:pt x="2079" y="1193"/>
                    <a:pt x="2092" y="1195"/>
                  </a:cubicBezTo>
                  <a:cubicBezTo>
                    <a:pt x="2092" y="1195"/>
                    <a:pt x="2096" y="1231"/>
                    <a:pt x="2110" y="1215"/>
                  </a:cubicBezTo>
                  <a:cubicBezTo>
                    <a:pt x="2110" y="1215"/>
                    <a:pt x="2117" y="1234"/>
                    <a:pt x="2131" y="1231"/>
                  </a:cubicBezTo>
                  <a:cubicBezTo>
                    <a:pt x="2131" y="1231"/>
                    <a:pt x="2139" y="1231"/>
                    <a:pt x="2139" y="1240"/>
                  </a:cubicBezTo>
                  <a:cubicBezTo>
                    <a:pt x="2139" y="1240"/>
                    <a:pt x="2145" y="1255"/>
                    <a:pt x="2149" y="1254"/>
                  </a:cubicBezTo>
                  <a:cubicBezTo>
                    <a:pt x="2149" y="1254"/>
                    <a:pt x="2154" y="1239"/>
                    <a:pt x="2164" y="1231"/>
                  </a:cubicBezTo>
                  <a:cubicBezTo>
                    <a:pt x="2164" y="1231"/>
                    <a:pt x="2178" y="1233"/>
                    <a:pt x="2189" y="1223"/>
                  </a:cubicBezTo>
                  <a:cubicBezTo>
                    <a:pt x="2189" y="1223"/>
                    <a:pt x="2202" y="1216"/>
                    <a:pt x="2209" y="1208"/>
                  </a:cubicBezTo>
                  <a:cubicBezTo>
                    <a:pt x="2209" y="1208"/>
                    <a:pt x="2222" y="1209"/>
                    <a:pt x="2210" y="1220"/>
                  </a:cubicBezTo>
                  <a:cubicBezTo>
                    <a:pt x="2210" y="1220"/>
                    <a:pt x="2197" y="1225"/>
                    <a:pt x="2199" y="1230"/>
                  </a:cubicBezTo>
                  <a:cubicBezTo>
                    <a:pt x="2199" y="1230"/>
                    <a:pt x="2213" y="1234"/>
                    <a:pt x="2215" y="1237"/>
                  </a:cubicBezTo>
                  <a:cubicBezTo>
                    <a:pt x="2217" y="1241"/>
                    <a:pt x="2233" y="1249"/>
                    <a:pt x="2220" y="1250"/>
                  </a:cubicBezTo>
                  <a:cubicBezTo>
                    <a:pt x="2220" y="1250"/>
                    <a:pt x="2201" y="1234"/>
                    <a:pt x="2185" y="1249"/>
                  </a:cubicBezTo>
                  <a:cubicBezTo>
                    <a:pt x="2185" y="1249"/>
                    <a:pt x="2177" y="1258"/>
                    <a:pt x="2175" y="1255"/>
                  </a:cubicBezTo>
                  <a:cubicBezTo>
                    <a:pt x="2175" y="1255"/>
                    <a:pt x="2187" y="1240"/>
                    <a:pt x="2181" y="1236"/>
                  </a:cubicBezTo>
                  <a:cubicBezTo>
                    <a:pt x="2181" y="1236"/>
                    <a:pt x="2170" y="1237"/>
                    <a:pt x="2166" y="1247"/>
                  </a:cubicBezTo>
                  <a:cubicBezTo>
                    <a:pt x="2166" y="1247"/>
                    <a:pt x="2159" y="1277"/>
                    <a:pt x="2172" y="1283"/>
                  </a:cubicBezTo>
                  <a:cubicBezTo>
                    <a:pt x="2172" y="1283"/>
                    <a:pt x="2183" y="1287"/>
                    <a:pt x="2179" y="1298"/>
                  </a:cubicBezTo>
                  <a:cubicBezTo>
                    <a:pt x="2179" y="1298"/>
                    <a:pt x="2169" y="1293"/>
                    <a:pt x="2169" y="1306"/>
                  </a:cubicBezTo>
                  <a:cubicBezTo>
                    <a:pt x="2169" y="1306"/>
                    <a:pt x="2177" y="1309"/>
                    <a:pt x="2182" y="1308"/>
                  </a:cubicBezTo>
                  <a:cubicBezTo>
                    <a:pt x="2182" y="1308"/>
                    <a:pt x="2186" y="1316"/>
                    <a:pt x="2201" y="1316"/>
                  </a:cubicBezTo>
                  <a:cubicBezTo>
                    <a:pt x="2201" y="1316"/>
                    <a:pt x="2212" y="1317"/>
                    <a:pt x="2216" y="1314"/>
                  </a:cubicBezTo>
                  <a:cubicBezTo>
                    <a:pt x="2216" y="1314"/>
                    <a:pt x="2233" y="1320"/>
                    <a:pt x="2240" y="1313"/>
                  </a:cubicBezTo>
                  <a:cubicBezTo>
                    <a:pt x="2240" y="1313"/>
                    <a:pt x="2254" y="1310"/>
                    <a:pt x="2254" y="1319"/>
                  </a:cubicBezTo>
                  <a:cubicBezTo>
                    <a:pt x="2254" y="1319"/>
                    <a:pt x="2263" y="1336"/>
                    <a:pt x="2276" y="1318"/>
                  </a:cubicBezTo>
                  <a:cubicBezTo>
                    <a:pt x="2276" y="1318"/>
                    <a:pt x="2289" y="1309"/>
                    <a:pt x="2290" y="1330"/>
                  </a:cubicBezTo>
                  <a:cubicBezTo>
                    <a:pt x="2290" y="1330"/>
                    <a:pt x="2286" y="1351"/>
                    <a:pt x="2308" y="1338"/>
                  </a:cubicBezTo>
                  <a:cubicBezTo>
                    <a:pt x="2308" y="1338"/>
                    <a:pt x="2316" y="1312"/>
                    <a:pt x="2325" y="1314"/>
                  </a:cubicBezTo>
                  <a:cubicBezTo>
                    <a:pt x="2325" y="1314"/>
                    <a:pt x="2338" y="1313"/>
                    <a:pt x="2329" y="1321"/>
                  </a:cubicBezTo>
                  <a:cubicBezTo>
                    <a:pt x="2329" y="1340"/>
                    <a:pt x="2329" y="1340"/>
                    <a:pt x="2329" y="1340"/>
                  </a:cubicBezTo>
                  <a:cubicBezTo>
                    <a:pt x="2329" y="1340"/>
                    <a:pt x="2320" y="1344"/>
                    <a:pt x="2324" y="1353"/>
                  </a:cubicBezTo>
                  <a:cubicBezTo>
                    <a:pt x="2324" y="1353"/>
                    <a:pt x="2328" y="1368"/>
                    <a:pt x="2337" y="1344"/>
                  </a:cubicBezTo>
                  <a:cubicBezTo>
                    <a:pt x="2337" y="1344"/>
                    <a:pt x="2360" y="1338"/>
                    <a:pt x="2347" y="1348"/>
                  </a:cubicBezTo>
                  <a:cubicBezTo>
                    <a:pt x="2347" y="1348"/>
                    <a:pt x="2339" y="1359"/>
                    <a:pt x="2339" y="1363"/>
                  </a:cubicBezTo>
                  <a:cubicBezTo>
                    <a:pt x="2339" y="1363"/>
                    <a:pt x="2328" y="1373"/>
                    <a:pt x="2346" y="1377"/>
                  </a:cubicBezTo>
                  <a:cubicBezTo>
                    <a:pt x="2346" y="1377"/>
                    <a:pt x="2358" y="1390"/>
                    <a:pt x="2369" y="1371"/>
                  </a:cubicBezTo>
                  <a:cubicBezTo>
                    <a:pt x="2369" y="1371"/>
                    <a:pt x="2379" y="1357"/>
                    <a:pt x="2385" y="1364"/>
                  </a:cubicBezTo>
                  <a:cubicBezTo>
                    <a:pt x="2385" y="1364"/>
                    <a:pt x="2374" y="1380"/>
                    <a:pt x="2377" y="1387"/>
                  </a:cubicBezTo>
                  <a:cubicBezTo>
                    <a:pt x="2377" y="1387"/>
                    <a:pt x="2370" y="1396"/>
                    <a:pt x="2380" y="1398"/>
                  </a:cubicBezTo>
                  <a:cubicBezTo>
                    <a:pt x="2380" y="1398"/>
                    <a:pt x="2392" y="1407"/>
                    <a:pt x="2406" y="1400"/>
                  </a:cubicBezTo>
                  <a:cubicBezTo>
                    <a:pt x="2406" y="1400"/>
                    <a:pt x="2412" y="1385"/>
                    <a:pt x="2417" y="1398"/>
                  </a:cubicBezTo>
                  <a:cubicBezTo>
                    <a:pt x="2417" y="1398"/>
                    <a:pt x="2419" y="1424"/>
                    <a:pt x="2430" y="1422"/>
                  </a:cubicBezTo>
                  <a:cubicBezTo>
                    <a:pt x="2440" y="1421"/>
                    <a:pt x="2440" y="1421"/>
                    <a:pt x="2440" y="1421"/>
                  </a:cubicBezTo>
                  <a:cubicBezTo>
                    <a:pt x="2440" y="1421"/>
                    <a:pt x="2445" y="1438"/>
                    <a:pt x="2457" y="1442"/>
                  </a:cubicBezTo>
                  <a:cubicBezTo>
                    <a:pt x="2455" y="1454"/>
                    <a:pt x="2455" y="1454"/>
                    <a:pt x="2455" y="1454"/>
                  </a:cubicBezTo>
                  <a:cubicBezTo>
                    <a:pt x="2455" y="1454"/>
                    <a:pt x="2460" y="1488"/>
                    <a:pt x="2463" y="1493"/>
                  </a:cubicBezTo>
                  <a:cubicBezTo>
                    <a:pt x="2462" y="1514"/>
                    <a:pt x="2462" y="1514"/>
                    <a:pt x="2462" y="1514"/>
                  </a:cubicBezTo>
                  <a:cubicBezTo>
                    <a:pt x="2462" y="1514"/>
                    <a:pt x="2453" y="1530"/>
                    <a:pt x="2445" y="1531"/>
                  </a:cubicBezTo>
                  <a:cubicBezTo>
                    <a:pt x="2445" y="1531"/>
                    <a:pt x="2420" y="1532"/>
                    <a:pt x="2418" y="1528"/>
                  </a:cubicBezTo>
                  <a:cubicBezTo>
                    <a:pt x="2418" y="1528"/>
                    <a:pt x="2421" y="1519"/>
                    <a:pt x="2448" y="1519"/>
                  </a:cubicBezTo>
                  <a:cubicBezTo>
                    <a:pt x="2448" y="1519"/>
                    <a:pt x="2453" y="1506"/>
                    <a:pt x="2445" y="1501"/>
                  </a:cubicBezTo>
                  <a:cubicBezTo>
                    <a:pt x="2445" y="1501"/>
                    <a:pt x="2451" y="1494"/>
                    <a:pt x="2446" y="1486"/>
                  </a:cubicBezTo>
                  <a:cubicBezTo>
                    <a:pt x="2446" y="1486"/>
                    <a:pt x="2439" y="1475"/>
                    <a:pt x="2430" y="1475"/>
                  </a:cubicBezTo>
                  <a:cubicBezTo>
                    <a:pt x="2430" y="1475"/>
                    <a:pt x="2404" y="1476"/>
                    <a:pt x="2391" y="1476"/>
                  </a:cubicBezTo>
                  <a:cubicBezTo>
                    <a:pt x="2391" y="1476"/>
                    <a:pt x="2374" y="1470"/>
                    <a:pt x="2358" y="1470"/>
                  </a:cubicBezTo>
                  <a:cubicBezTo>
                    <a:pt x="2358" y="1470"/>
                    <a:pt x="2356" y="1462"/>
                    <a:pt x="2333" y="1466"/>
                  </a:cubicBezTo>
                  <a:cubicBezTo>
                    <a:pt x="2333" y="1466"/>
                    <a:pt x="2332" y="1482"/>
                    <a:pt x="2340" y="1483"/>
                  </a:cubicBezTo>
                  <a:cubicBezTo>
                    <a:pt x="2340" y="1483"/>
                    <a:pt x="2345" y="1497"/>
                    <a:pt x="2353" y="1496"/>
                  </a:cubicBezTo>
                  <a:cubicBezTo>
                    <a:pt x="2353" y="1496"/>
                    <a:pt x="2362" y="1536"/>
                    <a:pt x="2367" y="1543"/>
                  </a:cubicBezTo>
                  <a:cubicBezTo>
                    <a:pt x="2367" y="1543"/>
                    <a:pt x="2364" y="1562"/>
                    <a:pt x="2373" y="1562"/>
                  </a:cubicBezTo>
                  <a:cubicBezTo>
                    <a:pt x="2373" y="1562"/>
                    <a:pt x="2373" y="1589"/>
                    <a:pt x="2374" y="1595"/>
                  </a:cubicBezTo>
                  <a:cubicBezTo>
                    <a:pt x="2374" y="1595"/>
                    <a:pt x="2370" y="1614"/>
                    <a:pt x="2381" y="1614"/>
                  </a:cubicBezTo>
                  <a:cubicBezTo>
                    <a:pt x="2381" y="1614"/>
                    <a:pt x="2376" y="1639"/>
                    <a:pt x="2377" y="1655"/>
                  </a:cubicBezTo>
                  <a:cubicBezTo>
                    <a:pt x="2377" y="1655"/>
                    <a:pt x="2364" y="1666"/>
                    <a:pt x="2373" y="1678"/>
                  </a:cubicBezTo>
                  <a:cubicBezTo>
                    <a:pt x="2373" y="1678"/>
                    <a:pt x="2366" y="1695"/>
                    <a:pt x="2366" y="1704"/>
                  </a:cubicBezTo>
                  <a:cubicBezTo>
                    <a:pt x="2367" y="1719"/>
                    <a:pt x="2367" y="1719"/>
                    <a:pt x="2367" y="1719"/>
                  </a:cubicBezTo>
                  <a:cubicBezTo>
                    <a:pt x="2367" y="1719"/>
                    <a:pt x="2357" y="1738"/>
                    <a:pt x="2347" y="1761"/>
                  </a:cubicBezTo>
                  <a:cubicBezTo>
                    <a:pt x="2347" y="1761"/>
                    <a:pt x="2344" y="1778"/>
                    <a:pt x="2354" y="1781"/>
                  </a:cubicBezTo>
                  <a:cubicBezTo>
                    <a:pt x="2358" y="1794"/>
                    <a:pt x="2358" y="1794"/>
                    <a:pt x="2358" y="1794"/>
                  </a:cubicBezTo>
                  <a:cubicBezTo>
                    <a:pt x="2358" y="1794"/>
                    <a:pt x="2350" y="1816"/>
                    <a:pt x="2363" y="1825"/>
                  </a:cubicBezTo>
                  <a:cubicBezTo>
                    <a:pt x="2365" y="1831"/>
                    <a:pt x="2365" y="1831"/>
                    <a:pt x="2365" y="1831"/>
                  </a:cubicBezTo>
                  <a:cubicBezTo>
                    <a:pt x="2365" y="1831"/>
                    <a:pt x="2367" y="1846"/>
                    <a:pt x="2373" y="1850"/>
                  </a:cubicBezTo>
                  <a:cubicBezTo>
                    <a:pt x="2372" y="1859"/>
                    <a:pt x="2372" y="1859"/>
                    <a:pt x="2372" y="1859"/>
                  </a:cubicBezTo>
                  <a:cubicBezTo>
                    <a:pt x="2372" y="1859"/>
                    <a:pt x="2365" y="1866"/>
                    <a:pt x="2366" y="1886"/>
                  </a:cubicBezTo>
                  <a:cubicBezTo>
                    <a:pt x="2366" y="1886"/>
                    <a:pt x="2350" y="1904"/>
                    <a:pt x="2356" y="1917"/>
                  </a:cubicBezTo>
                  <a:cubicBezTo>
                    <a:pt x="2356" y="1917"/>
                    <a:pt x="2377" y="1939"/>
                    <a:pt x="2386" y="1948"/>
                  </a:cubicBezTo>
                  <a:cubicBezTo>
                    <a:pt x="2386" y="1948"/>
                    <a:pt x="2385" y="1971"/>
                    <a:pt x="2390" y="1977"/>
                  </a:cubicBezTo>
                  <a:cubicBezTo>
                    <a:pt x="2390" y="1977"/>
                    <a:pt x="2385" y="1996"/>
                    <a:pt x="2404" y="2006"/>
                  </a:cubicBezTo>
                  <a:cubicBezTo>
                    <a:pt x="2404" y="2006"/>
                    <a:pt x="2418" y="2018"/>
                    <a:pt x="2423" y="2021"/>
                  </a:cubicBezTo>
                  <a:cubicBezTo>
                    <a:pt x="2423" y="2021"/>
                    <a:pt x="2425" y="2041"/>
                    <a:pt x="2438" y="2043"/>
                  </a:cubicBezTo>
                  <a:cubicBezTo>
                    <a:pt x="2438" y="2043"/>
                    <a:pt x="2453" y="2071"/>
                    <a:pt x="2455" y="2034"/>
                  </a:cubicBezTo>
                  <a:cubicBezTo>
                    <a:pt x="2455" y="2034"/>
                    <a:pt x="2476" y="2033"/>
                    <a:pt x="2498" y="2037"/>
                  </a:cubicBezTo>
                  <a:cubicBezTo>
                    <a:pt x="2498" y="2037"/>
                    <a:pt x="2515" y="2037"/>
                    <a:pt x="2508" y="2053"/>
                  </a:cubicBezTo>
                  <a:cubicBezTo>
                    <a:pt x="2498" y="2055"/>
                    <a:pt x="2498" y="2055"/>
                    <a:pt x="2498" y="2055"/>
                  </a:cubicBezTo>
                  <a:cubicBezTo>
                    <a:pt x="2498" y="2055"/>
                    <a:pt x="2500" y="2044"/>
                    <a:pt x="2470" y="2046"/>
                  </a:cubicBezTo>
                  <a:cubicBezTo>
                    <a:pt x="2470" y="2046"/>
                    <a:pt x="2456" y="2046"/>
                    <a:pt x="2467" y="2058"/>
                  </a:cubicBezTo>
                  <a:cubicBezTo>
                    <a:pt x="2475" y="2070"/>
                    <a:pt x="2475" y="2070"/>
                    <a:pt x="2475" y="2070"/>
                  </a:cubicBezTo>
                  <a:cubicBezTo>
                    <a:pt x="2475" y="2070"/>
                    <a:pt x="2458" y="2071"/>
                    <a:pt x="2460" y="2081"/>
                  </a:cubicBezTo>
                  <a:cubicBezTo>
                    <a:pt x="2460" y="2081"/>
                    <a:pt x="2457" y="2103"/>
                    <a:pt x="2472" y="2102"/>
                  </a:cubicBezTo>
                  <a:cubicBezTo>
                    <a:pt x="2472" y="2102"/>
                    <a:pt x="2483" y="2107"/>
                    <a:pt x="2490" y="2105"/>
                  </a:cubicBezTo>
                  <a:cubicBezTo>
                    <a:pt x="2490" y="2105"/>
                    <a:pt x="2502" y="2106"/>
                    <a:pt x="2494" y="2124"/>
                  </a:cubicBezTo>
                  <a:cubicBezTo>
                    <a:pt x="2494" y="2124"/>
                    <a:pt x="2480" y="2140"/>
                    <a:pt x="2495" y="2148"/>
                  </a:cubicBezTo>
                  <a:cubicBezTo>
                    <a:pt x="2503" y="2151"/>
                    <a:pt x="2503" y="2151"/>
                    <a:pt x="2503" y="2151"/>
                  </a:cubicBezTo>
                  <a:cubicBezTo>
                    <a:pt x="2503" y="2151"/>
                    <a:pt x="2521" y="2179"/>
                    <a:pt x="2554" y="2208"/>
                  </a:cubicBezTo>
                  <a:cubicBezTo>
                    <a:pt x="2554" y="2208"/>
                    <a:pt x="2554" y="2242"/>
                    <a:pt x="2558" y="2244"/>
                  </a:cubicBezTo>
                  <a:cubicBezTo>
                    <a:pt x="2563" y="2245"/>
                    <a:pt x="2563" y="2245"/>
                    <a:pt x="2563" y="2245"/>
                  </a:cubicBezTo>
                  <a:cubicBezTo>
                    <a:pt x="2563" y="2245"/>
                    <a:pt x="2600" y="2249"/>
                    <a:pt x="2617" y="2248"/>
                  </a:cubicBezTo>
                  <a:cubicBezTo>
                    <a:pt x="2617" y="2248"/>
                    <a:pt x="2639" y="2278"/>
                    <a:pt x="2672" y="2269"/>
                  </a:cubicBezTo>
                  <a:cubicBezTo>
                    <a:pt x="2672" y="2269"/>
                    <a:pt x="2672" y="2286"/>
                    <a:pt x="2689" y="2285"/>
                  </a:cubicBezTo>
                  <a:cubicBezTo>
                    <a:pt x="2689" y="2285"/>
                    <a:pt x="2735" y="2308"/>
                    <a:pt x="2735" y="2334"/>
                  </a:cubicBezTo>
                  <a:cubicBezTo>
                    <a:pt x="2735" y="2334"/>
                    <a:pt x="2736" y="2358"/>
                    <a:pt x="2745" y="2349"/>
                  </a:cubicBezTo>
                  <a:cubicBezTo>
                    <a:pt x="2745" y="2349"/>
                    <a:pt x="2743" y="2366"/>
                    <a:pt x="2757" y="2379"/>
                  </a:cubicBezTo>
                  <a:cubicBezTo>
                    <a:pt x="2757" y="2379"/>
                    <a:pt x="2760" y="2391"/>
                    <a:pt x="2768" y="2392"/>
                  </a:cubicBezTo>
                  <a:cubicBezTo>
                    <a:pt x="2768" y="2392"/>
                    <a:pt x="2771" y="2420"/>
                    <a:pt x="2779" y="2420"/>
                  </a:cubicBezTo>
                  <a:cubicBezTo>
                    <a:pt x="2779" y="2420"/>
                    <a:pt x="2790" y="2444"/>
                    <a:pt x="2804" y="2460"/>
                  </a:cubicBezTo>
                  <a:cubicBezTo>
                    <a:pt x="2804" y="2460"/>
                    <a:pt x="2801" y="2478"/>
                    <a:pt x="2815" y="2478"/>
                  </a:cubicBezTo>
                  <a:cubicBezTo>
                    <a:pt x="2815" y="2478"/>
                    <a:pt x="2816" y="2511"/>
                    <a:pt x="2835" y="2522"/>
                  </a:cubicBezTo>
                  <a:cubicBezTo>
                    <a:pt x="2835" y="2522"/>
                    <a:pt x="2854" y="2538"/>
                    <a:pt x="2867" y="2536"/>
                  </a:cubicBezTo>
                  <a:cubicBezTo>
                    <a:pt x="2867" y="2536"/>
                    <a:pt x="2890" y="2568"/>
                    <a:pt x="2908" y="2577"/>
                  </a:cubicBezTo>
                  <a:cubicBezTo>
                    <a:pt x="2908" y="2577"/>
                    <a:pt x="2902" y="2594"/>
                    <a:pt x="2904" y="2607"/>
                  </a:cubicBezTo>
                  <a:cubicBezTo>
                    <a:pt x="2904" y="2607"/>
                    <a:pt x="2897" y="2615"/>
                    <a:pt x="2897" y="2624"/>
                  </a:cubicBezTo>
                  <a:cubicBezTo>
                    <a:pt x="2897" y="2624"/>
                    <a:pt x="2852" y="2616"/>
                    <a:pt x="2860" y="2631"/>
                  </a:cubicBezTo>
                  <a:cubicBezTo>
                    <a:pt x="2860" y="2631"/>
                    <a:pt x="2882" y="2644"/>
                    <a:pt x="2886" y="2652"/>
                  </a:cubicBezTo>
                  <a:cubicBezTo>
                    <a:pt x="2890" y="2661"/>
                    <a:pt x="2900" y="2664"/>
                    <a:pt x="2911" y="2664"/>
                  </a:cubicBezTo>
                  <a:cubicBezTo>
                    <a:pt x="2919" y="2670"/>
                    <a:pt x="2919" y="2670"/>
                    <a:pt x="2919" y="2670"/>
                  </a:cubicBezTo>
                  <a:cubicBezTo>
                    <a:pt x="2919" y="2670"/>
                    <a:pt x="2923" y="2682"/>
                    <a:pt x="2949" y="2681"/>
                  </a:cubicBezTo>
                  <a:cubicBezTo>
                    <a:pt x="2949" y="2681"/>
                    <a:pt x="2979" y="2713"/>
                    <a:pt x="2999" y="2708"/>
                  </a:cubicBezTo>
                  <a:cubicBezTo>
                    <a:pt x="2999" y="2708"/>
                    <a:pt x="3002" y="2727"/>
                    <a:pt x="3010" y="2728"/>
                  </a:cubicBezTo>
                  <a:cubicBezTo>
                    <a:pt x="3010" y="2728"/>
                    <a:pt x="3020" y="2749"/>
                    <a:pt x="3018" y="2767"/>
                  </a:cubicBezTo>
                  <a:cubicBezTo>
                    <a:pt x="3018" y="2767"/>
                    <a:pt x="2997" y="2800"/>
                    <a:pt x="3018" y="2794"/>
                  </a:cubicBezTo>
                  <a:cubicBezTo>
                    <a:pt x="3024" y="2796"/>
                    <a:pt x="3024" y="2796"/>
                    <a:pt x="3024" y="2796"/>
                  </a:cubicBezTo>
                  <a:cubicBezTo>
                    <a:pt x="3024" y="2796"/>
                    <a:pt x="3041" y="2818"/>
                    <a:pt x="3065" y="2829"/>
                  </a:cubicBezTo>
                  <a:cubicBezTo>
                    <a:pt x="3065" y="2829"/>
                    <a:pt x="3112" y="2867"/>
                    <a:pt x="3120" y="2882"/>
                  </a:cubicBezTo>
                  <a:cubicBezTo>
                    <a:pt x="3120" y="2882"/>
                    <a:pt x="3120" y="2906"/>
                    <a:pt x="3131" y="2893"/>
                  </a:cubicBezTo>
                  <a:cubicBezTo>
                    <a:pt x="3131" y="2893"/>
                    <a:pt x="3150" y="2892"/>
                    <a:pt x="3150" y="2878"/>
                  </a:cubicBezTo>
                  <a:cubicBezTo>
                    <a:pt x="3150" y="2878"/>
                    <a:pt x="3158" y="2863"/>
                    <a:pt x="3140" y="2859"/>
                  </a:cubicBezTo>
                  <a:cubicBezTo>
                    <a:pt x="3140" y="2859"/>
                    <a:pt x="3135" y="2836"/>
                    <a:pt x="3118" y="2833"/>
                  </a:cubicBezTo>
                  <a:cubicBezTo>
                    <a:pt x="3118" y="2833"/>
                    <a:pt x="3122" y="2824"/>
                    <a:pt x="3094" y="2829"/>
                  </a:cubicBezTo>
                  <a:cubicBezTo>
                    <a:pt x="3094" y="2829"/>
                    <a:pt x="3082" y="2816"/>
                    <a:pt x="3082" y="2809"/>
                  </a:cubicBezTo>
                  <a:cubicBezTo>
                    <a:pt x="3082" y="2809"/>
                    <a:pt x="3086" y="2779"/>
                    <a:pt x="3074" y="2779"/>
                  </a:cubicBezTo>
                  <a:cubicBezTo>
                    <a:pt x="3074" y="2779"/>
                    <a:pt x="3066" y="2750"/>
                    <a:pt x="3047" y="2731"/>
                  </a:cubicBezTo>
                  <a:cubicBezTo>
                    <a:pt x="3047" y="2731"/>
                    <a:pt x="3048" y="2696"/>
                    <a:pt x="3023" y="2691"/>
                  </a:cubicBezTo>
                  <a:cubicBezTo>
                    <a:pt x="3023" y="2691"/>
                    <a:pt x="3026" y="2678"/>
                    <a:pt x="3014" y="2670"/>
                  </a:cubicBezTo>
                  <a:cubicBezTo>
                    <a:pt x="3014" y="2670"/>
                    <a:pt x="3003" y="2656"/>
                    <a:pt x="2996" y="2651"/>
                  </a:cubicBezTo>
                  <a:cubicBezTo>
                    <a:pt x="2996" y="2651"/>
                    <a:pt x="2997" y="2635"/>
                    <a:pt x="2985" y="2634"/>
                  </a:cubicBezTo>
                  <a:cubicBezTo>
                    <a:pt x="2985" y="2634"/>
                    <a:pt x="2971" y="2627"/>
                    <a:pt x="2971" y="2619"/>
                  </a:cubicBezTo>
                  <a:cubicBezTo>
                    <a:pt x="2971" y="2619"/>
                    <a:pt x="2975" y="2606"/>
                    <a:pt x="2969" y="2602"/>
                  </a:cubicBezTo>
                  <a:cubicBezTo>
                    <a:pt x="2969" y="2602"/>
                    <a:pt x="2967" y="2584"/>
                    <a:pt x="2949" y="2584"/>
                  </a:cubicBezTo>
                  <a:cubicBezTo>
                    <a:pt x="2949" y="2584"/>
                    <a:pt x="2946" y="2566"/>
                    <a:pt x="2928" y="2560"/>
                  </a:cubicBezTo>
                  <a:cubicBezTo>
                    <a:pt x="2928" y="2560"/>
                    <a:pt x="2919" y="2527"/>
                    <a:pt x="2886" y="2506"/>
                  </a:cubicBezTo>
                  <a:cubicBezTo>
                    <a:pt x="2886" y="2506"/>
                    <a:pt x="2880" y="2499"/>
                    <a:pt x="2873" y="2499"/>
                  </a:cubicBezTo>
                  <a:cubicBezTo>
                    <a:pt x="2873" y="2499"/>
                    <a:pt x="2873" y="2470"/>
                    <a:pt x="2866" y="2460"/>
                  </a:cubicBezTo>
                  <a:cubicBezTo>
                    <a:pt x="2866" y="2460"/>
                    <a:pt x="2870" y="2440"/>
                    <a:pt x="2859" y="2440"/>
                  </a:cubicBezTo>
                  <a:cubicBezTo>
                    <a:pt x="2859" y="2440"/>
                    <a:pt x="2860" y="2430"/>
                    <a:pt x="2856" y="2430"/>
                  </a:cubicBezTo>
                  <a:cubicBezTo>
                    <a:pt x="2856" y="2416"/>
                    <a:pt x="2856" y="2416"/>
                    <a:pt x="2856" y="2416"/>
                  </a:cubicBezTo>
                  <a:cubicBezTo>
                    <a:pt x="2856" y="2416"/>
                    <a:pt x="2870" y="2400"/>
                    <a:pt x="2858" y="2398"/>
                  </a:cubicBezTo>
                  <a:cubicBezTo>
                    <a:pt x="2858" y="2398"/>
                    <a:pt x="2834" y="2390"/>
                    <a:pt x="2860" y="2387"/>
                  </a:cubicBezTo>
                  <a:cubicBezTo>
                    <a:pt x="2860" y="2387"/>
                    <a:pt x="2870" y="2401"/>
                    <a:pt x="2880" y="2400"/>
                  </a:cubicBezTo>
                  <a:cubicBezTo>
                    <a:pt x="2885" y="2404"/>
                    <a:pt x="2885" y="2404"/>
                    <a:pt x="2885" y="2404"/>
                  </a:cubicBezTo>
                  <a:cubicBezTo>
                    <a:pt x="2885" y="2404"/>
                    <a:pt x="2897" y="2419"/>
                    <a:pt x="2908" y="2405"/>
                  </a:cubicBezTo>
                  <a:cubicBezTo>
                    <a:pt x="2908" y="2405"/>
                    <a:pt x="2922" y="2405"/>
                    <a:pt x="2927" y="2411"/>
                  </a:cubicBezTo>
                  <a:cubicBezTo>
                    <a:pt x="2927" y="2411"/>
                    <a:pt x="2934" y="2411"/>
                    <a:pt x="2932" y="2417"/>
                  </a:cubicBezTo>
                  <a:cubicBezTo>
                    <a:pt x="2932" y="2417"/>
                    <a:pt x="2924" y="2427"/>
                    <a:pt x="2946" y="2426"/>
                  </a:cubicBezTo>
                  <a:cubicBezTo>
                    <a:pt x="2946" y="2426"/>
                    <a:pt x="2952" y="2431"/>
                    <a:pt x="2965" y="2430"/>
                  </a:cubicBezTo>
                  <a:cubicBezTo>
                    <a:pt x="2965" y="2430"/>
                    <a:pt x="2949" y="2464"/>
                    <a:pt x="2983" y="2488"/>
                  </a:cubicBezTo>
                  <a:cubicBezTo>
                    <a:pt x="2983" y="2488"/>
                    <a:pt x="2983" y="2514"/>
                    <a:pt x="3001" y="2534"/>
                  </a:cubicBezTo>
                  <a:cubicBezTo>
                    <a:pt x="3001" y="2534"/>
                    <a:pt x="2995" y="2548"/>
                    <a:pt x="2996" y="2554"/>
                  </a:cubicBezTo>
                  <a:cubicBezTo>
                    <a:pt x="2996" y="2554"/>
                    <a:pt x="2981" y="2565"/>
                    <a:pt x="3003" y="2562"/>
                  </a:cubicBezTo>
                  <a:cubicBezTo>
                    <a:pt x="3003" y="2562"/>
                    <a:pt x="3005" y="2552"/>
                    <a:pt x="3015" y="2553"/>
                  </a:cubicBezTo>
                  <a:cubicBezTo>
                    <a:pt x="3015" y="2553"/>
                    <a:pt x="3029" y="2583"/>
                    <a:pt x="3051" y="2594"/>
                  </a:cubicBezTo>
                  <a:cubicBezTo>
                    <a:pt x="3051" y="2594"/>
                    <a:pt x="3060" y="2620"/>
                    <a:pt x="3086" y="2613"/>
                  </a:cubicBezTo>
                  <a:cubicBezTo>
                    <a:pt x="3086" y="2613"/>
                    <a:pt x="3100" y="2619"/>
                    <a:pt x="3098" y="2641"/>
                  </a:cubicBezTo>
                  <a:cubicBezTo>
                    <a:pt x="3098" y="2641"/>
                    <a:pt x="3097" y="2654"/>
                    <a:pt x="3111" y="2655"/>
                  </a:cubicBezTo>
                  <a:cubicBezTo>
                    <a:pt x="3111" y="2655"/>
                    <a:pt x="3119" y="2664"/>
                    <a:pt x="3130" y="2665"/>
                  </a:cubicBezTo>
                  <a:cubicBezTo>
                    <a:pt x="3130" y="2665"/>
                    <a:pt x="3135" y="2682"/>
                    <a:pt x="3142" y="2681"/>
                  </a:cubicBezTo>
                  <a:cubicBezTo>
                    <a:pt x="3142" y="2681"/>
                    <a:pt x="3155" y="2690"/>
                    <a:pt x="3161" y="2687"/>
                  </a:cubicBezTo>
                  <a:cubicBezTo>
                    <a:pt x="3161" y="2687"/>
                    <a:pt x="3166" y="2701"/>
                    <a:pt x="3174" y="2705"/>
                  </a:cubicBezTo>
                  <a:cubicBezTo>
                    <a:pt x="3174" y="2705"/>
                    <a:pt x="3157" y="2716"/>
                    <a:pt x="3160" y="2736"/>
                  </a:cubicBezTo>
                  <a:cubicBezTo>
                    <a:pt x="3160" y="2736"/>
                    <a:pt x="3165" y="2746"/>
                    <a:pt x="3169" y="2745"/>
                  </a:cubicBezTo>
                  <a:cubicBezTo>
                    <a:pt x="3169" y="2745"/>
                    <a:pt x="3184" y="2753"/>
                    <a:pt x="3185" y="2742"/>
                  </a:cubicBezTo>
                  <a:cubicBezTo>
                    <a:pt x="3185" y="2742"/>
                    <a:pt x="3196" y="2765"/>
                    <a:pt x="3218" y="2765"/>
                  </a:cubicBezTo>
                  <a:cubicBezTo>
                    <a:pt x="3218" y="2765"/>
                    <a:pt x="3225" y="2776"/>
                    <a:pt x="3232" y="2774"/>
                  </a:cubicBezTo>
                  <a:cubicBezTo>
                    <a:pt x="3232" y="2774"/>
                    <a:pt x="3234" y="2783"/>
                    <a:pt x="3230" y="2784"/>
                  </a:cubicBezTo>
                  <a:cubicBezTo>
                    <a:pt x="3230" y="2784"/>
                    <a:pt x="3227" y="2792"/>
                    <a:pt x="3234" y="2793"/>
                  </a:cubicBezTo>
                  <a:cubicBezTo>
                    <a:pt x="3234" y="2793"/>
                    <a:pt x="3233" y="2806"/>
                    <a:pt x="3248" y="2806"/>
                  </a:cubicBezTo>
                  <a:cubicBezTo>
                    <a:pt x="3248" y="2806"/>
                    <a:pt x="3259" y="2814"/>
                    <a:pt x="3264" y="2812"/>
                  </a:cubicBezTo>
                  <a:cubicBezTo>
                    <a:pt x="3264" y="2812"/>
                    <a:pt x="3312" y="2868"/>
                    <a:pt x="3317" y="2880"/>
                  </a:cubicBezTo>
                  <a:cubicBezTo>
                    <a:pt x="3317" y="2880"/>
                    <a:pt x="3338" y="2904"/>
                    <a:pt x="3349" y="2904"/>
                  </a:cubicBezTo>
                  <a:cubicBezTo>
                    <a:pt x="3349" y="2904"/>
                    <a:pt x="3363" y="2925"/>
                    <a:pt x="3363" y="2937"/>
                  </a:cubicBezTo>
                  <a:cubicBezTo>
                    <a:pt x="3363" y="2937"/>
                    <a:pt x="3366" y="2963"/>
                    <a:pt x="3372" y="2964"/>
                  </a:cubicBezTo>
                  <a:cubicBezTo>
                    <a:pt x="3372" y="2964"/>
                    <a:pt x="3375" y="2980"/>
                    <a:pt x="3387" y="2979"/>
                  </a:cubicBezTo>
                  <a:cubicBezTo>
                    <a:pt x="3387" y="3004"/>
                    <a:pt x="3387" y="3004"/>
                    <a:pt x="3387" y="3004"/>
                  </a:cubicBezTo>
                  <a:cubicBezTo>
                    <a:pt x="3387" y="3004"/>
                    <a:pt x="3365" y="3019"/>
                    <a:pt x="3378" y="3020"/>
                  </a:cubicBezTo>
                  <a:cubicBezTo>
                    <a:pt x="3378" y="3020"/>
                    <a:pt x="3387" y="3026"/>
                    <a:pt x="3379" y="3034"/>
                  </a:cubicBezTo>
                  <a:cubicBezTo>
                    <a:pt x="3379" y="3034"/>
                    <a:pt x="3365" y="3033"/>
                    <a:pt x="3361" y="3037"/>
                  </a:cubicBezTo>
                  <a:cubicBezTo>
                    <a:pt x="3357" y="3040"/>
                    <a:pt x="3364" y="3050"/>
                    <a:pt x="3364" y="3050"/>
                  </a:cubicBezTo>
                  <a:cubicBezTo>
                    <a:pt x="3364" y="3050"/>
                    <a:pt x="3371" y="3061"/>
                    <a:pt x="3372" y="3070"/>
                  </a:cubicBezTo>
                  <a:cubicBezTo>
                    <a:pt x="3372" y="3070"/>
                    <a:pt x="3391" y="3089"/>
                    <a:pt x="3395" y="3095"/>
                  </a:cubicBezTo>
                  <a:cubicBezTo>
                    <a:pt x="3398" y="3101"/>
                    <a:pt x="3419" y="3116"/>
                    <a:pt x="3435" y="3115"/>
                  </a:cubicBezTo>
                  <a:cubicBezTo>
                    <a:pt x="3435" y="3115"/>
                    <a:pt x="3475" y="3143"/>
                    <a:pt x="3477" y="3155"/>
                  </a:cubicBezTo>
                  <a:cubicBezTo>
                    <a:pt x="3477" y="3155"/>
                    <a:pt x="3481" y="3166"/>
                    <a:pt x="3511" y="3170"/>
                  </a:cubicBezTo>
                  <a:cubicBezTo>
                    <a:pt x="3511" y="3170"/>
                    <a:pt x="3543" y="3184"/>
                    <a:pt x="3556" y="3173"/>
                  </a:cubicBezTo>
                  <a:cubicBezTo>
                    <a:pt x="3556" y="3173"/>
                    <a:pt x="3604" y="3228"/>
                    <a:pt x="3657" y="3234"/>
                  </a:cubicBezTo>
                  <a:cubicBezTo>
                    <a:pt x="3673" y="3243"/>
                    <a:pt x="3673" y="3243"/>
                    <a:pt x="3673" y="3243"/>
                  </a:cubicBezTo>
                  <a:cubicBezTo>
                    <a:pt x="3673" y="3243"/>
                    <a:pt x="3684" y="3254"/>
                    <a:pt x="3701" y="3252"/>
                  </a:cubicBezTo>
                  <a:cubicBezTo>
                    <a:pt x="3701" y="3252"/>
                    <a:pt x="3717" y="3258"/>
                    <a:pt x="3728" y="3258"/>
                  </a:cubicBezTo>
                  <a:cubicBezTo>
                    <a:pt x="3728" y="3258"/>
                    <a:pt x="3747" y="3276"/>
                    <a:pt x="3763" y="3277"/>
                  </a:cubicBezTo>
                  <a:cubicBezTo>
                    <a:pt x="3763" y="3277"/>
                    <a:pt x="3787" y="3300"/>
                    <a:pt x="3812" y="3291"/>
                  </a:cubicBezTo>
                  <a:cubicBezTo>
                    <a:pt x="3812" y="3291"/>
                    <a:pt x="3849" y="3326"/>
                    <a:pt x="3881" y="3297"/>
                  </a:cubicBezTo>
                  <a:cubicBezTo>
                    <a:pt x="3881" y="3297"/>
                    <a:pt x="3919" y="3291"/>
                    <a:pt x="3934" y="3261"/>
                  </a:cubicBezTo>
                  <a:cubicBezTo>
                    <a:pt x="3934" y="3261"/>
                    <a:pt x="3951" y="3279"/>
                    <a:pt x="3996" y="3282"/>
                  </a:cubicBezTo>
                  <a:cubicBezTo>
                    <a:pt x="3996" y="3282"/>
                    <a:pt x="4017" y="3318"/>
                    <a:pt x="4054" y="3340"/>
                  </a:cubicBezTo>
                  <a:cubicBezTo>
                    <a:pt x="4054" y="3340"/>
                    <a:pt x="4079" y="3372"/>
                    <a:pt x="4094" y="3380"/>
                  </a:cubicBezTo>
                  <a:cubicBezTo>
                    <a:pt x="4094" y="3380"/>
                    <a:pt x="4117" y="3406"/>
                    <a:pt x="4140" y="3404"/>
                  </a:cubicBezTo>
                  <a:cubicBezTo>
                    <a:pt x="4174" y="3406"/>
                    <a:pt x="4174" y="3406"/>
                    <a:pt x="4174" y="3406"/>
                  </a:cubicBezTo>
                  <a:cubicBezTo>
                    <a:pt x="4174" y="3406"/>
                    <a:pt x="4212" y="3433"/>
                    <a:pt x="4270" y="3445"/>
                  </a:cubicBezTo>
                  <a:cubicBezTo>
                    <a:pt x="4270" y="3445"/>
                    <a:pt x="4271" y="3456"/>
                    <a:pt x="4285" y="3448"/>
                  </a:cubicBezTo>
                  <a:cubicBezTo>
                    <a:pt x="4285" y="3448"/>
                    <a:pt x="4288" y="3450"/>
                    <a:pt x="4295" y="3447"/>
                  </a:cubicBezTo>
                  <a:cubicBezTo>
                    <a:pt x="4295" y="3447"/>
                    <a:pt x="4307" y="3458"/>
                    <a:pt x="4314" y="3445"/>
                  </a:cubicBezTo>
                  <a:cubicBezTo>
                    <a:pt x="4314" y="3445"/>
                    <a:pt x="4308" y="3434"/>
                    <a:pt x="4326" y="3436"/>
                  </a:cubicBezTo>
                  <a:cubicBezTo>
                    <a:pt x="4326" y="3436"/>
                    <a:pt x="4345" y="3442"/>
                    <a:pt x="4341" y="3461"/>
                  </a:cubicBezTo>
                  <a:cubicBezTo>
                    <a:pt x="4338" y="3463"/>
                    <a:pt x="4338" y="3463"/>
                    <a:pt x="4338" y="3463"/>
                  </a:cubicBezTo>
                  <a:cubicBezTo>
                    <a:pt x="4338" y="3463"/>
                    <a:pt x="4326" y="3468"/>
                    <a:pt x="4337" y="3473"/>
                  </a:cubicBezTo>
                  <a:cubicBezTo>
                    <a:pt x="4337" y="3473"/>
                    <a:pt x="4346" y="3488"/>
                    <a:pt x="4359" y="3491"/>
                  </a:cubicBezTo>
                  <a:cubicBezTo>
                    <a:pt x="4359" y="3491"/>
                    <a:pt x="4386" y="3520"/>
                    <a:pt x="4396" y="3533"/>
                  </a:cubicBezTo>
                  <a:cubicBezTo>
                    <a:pt x="4396" y="3533"/>
                    <a:pt x="4404" y="3546"/>
                    <a:pt x="4412" y="3546"/>
                  </a:cubicBezTo>
                  <a:cubicBezTo>
                    <a:pt x="4412" y="3546"/>
                    <a:pt x="4432" y="3559"/>
                    <a:pt x="4434" y="3566"/>
                  </a:cubicBezTo>
                  <a:cubicBezTo>
                    <a:pt x="4434" y="3566"/>
                    <a:pt x="4424" y="3582"/>
                    <a:pt x="4433" y="3588"/>
                  </a:cubicBezTo>
                  <a:cubicBezTo>
                    <a:pt x="4433" y="3588"/>
                    <a:pt x="4447" y="3587"/>
                    <a:pt x="4433" y="3599"/>
                  </a:cubicBezTo>
                  <a:cubicBezTo>
                    <a:pt x="4433" y="3599"/>
                    <a:pt x="4418" y="3620"/>
                    <a:pt x="4438" y="3632"/>
                  </a:cubicBezTo>
                  <a:cubicBezTo>
                    <a:pt x="4438" y="3632"/>
                    <a:pt x="4445" y="3639"/>
                    <a:pt x="4453" y="3637"/>
                  </a:cubicBezTo>
                  <a:cubicBezTo>
                    <a:pt x="4453" y="3637"/>
                    <a:pt x="4458" y="3651"/>
                    <a:pt x="4467" y="3647"/>
                  </a:cubicBezTo>
                  <a:cubicBezTo>
                    <a:pt x="4467" y="3647"/>
                    <a:pt x="4474" y="3639"/>
                    <a:pt x="4466" y="3632"/>
                  </a:cubicBezTo>
                  <a:cubicBezTo>
                    <a:pt x="4466" y="3632"/>
                    <a:pt x="4449" y="3621"/>
                    <a:pt x="4473" y="3623"/>
                  </a:cubicBezTo>
                  <a:cubicBezTo>
                    <a:pt x="4473" y="3623"/>
                    <a:pt x="4484" y="3636"/>
                    <a:pt x="4489" y="3636"/>
                  </a:cubicBezTo>
                  <a:cubicBezTo>
                    <a:pt x="4492" y="3647"/>
                    <a:pt x="4492" y="3647"/>
                    <a:pt x="4492" y="3647"/>
                  </a:cubicBezTo>
                  <a:cubicBezTo>
                    <a:pt x="4492" y="3647"/>
                    <a:pt x="4490" y="3659"/>
                    <a:pt x="4510" y="3659"/>
                  </a:cubicBezTo>
                  <a:cubicBezTo>
                    <a:pt x="4510" y="3659"/>
                    <a:pt x="4554" y="3673"/>
                    <a:pt x="4547" y="3701"/>
                  </a:cubicBezTo>
                  <a:cubicBezTo>
                    <a:pt x="4547" y="3701"/>
                    <a:pt x="4539" y="3721"/>
                    <a:pt x="4557" y="3722"/>
                  </a:cubicBezTo>
                  <a:cubicBezTo>
                    <a:pt x="4557" y="3722"/>
                    <a:pt x="4560" y="3715"/>
                    <a:pt x="4555" y="3709"/>
                  </a:cubicBezTo>
                  <a:cubicBezTo>
                    <a:pt x="4555" y="3709"/>
                    <a:pt x="4556" y="3702"/>
                    <a:pt x="4567" y="3706"/>
                  </a:cubicBezTo>
                  <a:cubicBezTo>
                    <a:pt x="4567" y="3706"/>
                    <a:pt x="4575" y="3715"/>
                    <a:pt x="4575" y="3724"/>
                  </a:cubicBezTo>
                  <a:cubicBezTo>
                    <a:pt x="4575" y="3733"/>
                    <a:pt x="4609" y="3729"/>
                    <a:pt x="4609" y="3729"/>
                  </a:cubicBezTo>
                  <a:cubicBezTo>
                    <a:pt x="4609" y="3729"/>
                    <a:pt x="4647" y="3736"/>
                    <a:pt x="4651" y="3733"/>
                  </a:cubicBezTo>
                  <a:cubicBezTo>
                    <a:pt x="4651" y="3733"/>
                    <a:pt x="4653" y="3750"/>
                    <a:pt x="4658" y="3752"/>
                  </a:cubicBezTo>
                  <a:cubicBezTo>
                    <a:pt x="4658" y="3752"/>
                    <a:pt x="4663" y="3763"/>
                    <a:pt x="4678" y="3761"/>
                  </a:cubicBezTo>
                  <a:cubicBezTo>
                    <a:pt x="4678" y="3761"/>
                    <a:pt x="4683" y="3772"/>
                    <a:pt x="4693" y="3769"/>
                  </a:cubicBezTo>
                  <a:cubicBezTo>
                    <a:pt x="4693" y="3769"/>
                    <a:pt x="4690" y="3792"/>
                    <a:pt x="4701" y="3792"/>
                  </a:cubicBezTo>
                  <a:cubicBezTo>
                    <a:pt x="4701" y="3792"/>
                    <a:pt x="4716" y="3787"/>
                    <a:pt x="4720" y="3776"/>
                  </a:cubicBezTo>
                  <a:cubicBezTo>
                    <a:pt x="4720" y="3776"/>
                    <a:pt x="4728" y="3782"/>
                    <a:pt x="4735" y="3775"/>
                  </a:cubicBezTo>
                  <a:cubicBezTo>
                    <a:pt x="4735" y="3775"/>
                    <a:pt x="4738" y="3763"/>
                    <a:pt x="4727" y="3757"/>
                  </a:cubicBezTo>
                  <a:cubicBezTo>
                    <a:pt x="4727" y="3757"/>
                    <a:pt x="4719" y="3741"/>
                    <a:pt x="4713" y="3740"/>
                  </a:cubicBezTo>
                  <a:cubicBezTo>
                    <a:pt x="4713" y="3740"/>
                    <a:pt x="4705" y="3731"/>
                    <a:pt x="4718" y="3727"/>
                  </a:cubicBezTo>
                  <a:cubicBezTo>
                    <a:pt x="4718" y="3727"/>
                    <a:pt x="4729" y="3727"/>
                    <a:pt x="4735" y="3718"/>
                  </a:cubicBezTo>
                  <a:cubicBezTo>
                    <a:pt x="4735" y="3718"/>
                    <a:pt x="4751" y="3725"/>
                    <a:pt x="4749" y="3697"/>
                  </a:cubicBezTo>
                  <a:cubicBezTo>
                    <a:pt x="4749" y="3697"/>
                    <a:pt x="4762" y="3693"/>
                    <a:pt x="4765" y="3684"/>
                  </a:cubicBezTo>
                  <a:cubicBezTo>
                    <a:pt x="4791" y="3685"/>
                    <a:pt x="4791" y="3685"/>
                    <a:pt x="4791" y="3685"/>
                  </a:cubicBezTo>
                  <a:cubicBezTo>
                    <a:pt x="4791" y="3685"/>
                    <a:pt x="4803" y="3702"/>
                    <a:pt x="4814" y="3700"/>
                  </a:cubicBezTo>
                  <a:cubicBezTo>
                    <a:pt x="4814" y="3700"/>
                    <a:pt x="4827" y="3715"/>
                    <a:pt x="4827" y="3720"/>
                  </a:cubicBezTo>
                  <a:cubicBezTo>
                    <a:pt x="4827" y="3720"/>
                    <a:pt x="4846" y="3718"/>
                    <a:pt x="4850" y="3721"/>
                  </a:cubicBezTo>
                  <a:cubicBezTo>
                    <a:pt x="4854" y="3724"/>
                    <a:pt x="4848" y="3733"/>
                    <a:pt x="4848" y="3733"/>
                  </a:cubicBezTo>
                  <a:cubicBezTo>
                    <a:pt x="4848" y="3733"/>
                    <a:pt x="4835" y="3730"/>
                    <a:pt x="4832" y="3737"/>
                  </a:cubicBezTo>
                  <a:cubicBezTo>
                    <a:pt x="4832" y="3737"/>
                    <a:pt x="4828" y="3751"/>
                    <a:pt x="4835" y="3755"/>
                  </a:cubicBezTo>
                  <a:cubicBezTo>
                    <a:pt x="4835" y="3755"/>
                    <a:pt x="4840" y="3772"/>
                    <a:pt x="4848" y="3775"/>
                  </a:cubicBezTo>
                  <a:cubicBezTo>
                    <a:pt x="4848" y="3775"/>
                    <a:pt x="4853" y="3791"/>
                    <a:pt x="4865" y="3791"/>
                  </a:cubicBezTo>
                  <a:cubicBezTo>
                    <a:pt x="4865" y="3791"/>
                    <a:pt x="4870" y="3818"/>
                    <a:pt x="4885" y="3817"/>
                  </a:cubicBezTo>
                  <a:cubicBezTo>
                    <a:pt x="4885" y="3817"/>
                    <a:pt x="4888" y="3835"/>
                    <a:pt x="4887" y="3842"/>
                  </a:cubicBezTo>
                  <a:cubicBezTo>
                    <a:pt x="4887" y="3842"/>
                    <a:pt x="4877" y="3844"/>
                    <a:pt x="4884" y="3851"/>
                  </a:cubicBezTo>
                  <a:cubicBezTo>
                    <a:pt x="4884" y="3851"/>
                    <a:pt x="4888" y="3869"/>
                    <a:pt x="4894" y="3873"/>
                  </a:cubicBezTo>
                  <a:cubicBezTo>
                    <a:pt x="4894" y="3873"/>
                    <a:pt x="4879" y="3876"/>
                    <a:pt x="4878" y="3881"/>
                  </a:cubicBezTo>
                  <a:cubicBezTo>
                    <a:pt x="4884" y="3889"/>
                    <a:pt x="4884" y="3889"/>
                    <a:pt x="4884" y="3889"/>
                  </a:cubicBezTo>
                  <a:cubicBezTo>
                    <a:pt x="4884" y="3889"/>
                    <a:pt x="4884" y="3926"/>
                    <a:pt x="4889" y="3927"/>
                  </a:cubicBezTo>
                  <a:cubicBezTo>
                    <a:pt x="4891" y="3938"/>
                    <a:pt x="4891" y="3938"/>
                    <a:pt x="4891" y="3938"/>
                  </a:cubicBezTo>
                  <a:cubicBezTo>
                    <a:pt x="4891" y="3938"/>
                    <a:pt x="4886" y="3944"/>
                    <a:pt x="4887" y="3951"/>
                  </a:cubicBezTo>
                  <a:cubicBezTo>
                    <a:pt x="4887" y="3951"/>
                    <a:pt x="4880" y="3957"/>
                    <a:pt x="4884" y="3964"/>
                  </a:cubicBezTo>
                  <a:cubicBezTo>
                    <a:pt x="4884" y="3964"/>
                    <a:pt x="4884" y="3978"/>
                    <a:pt x="4894" y="3968"/>
                  </a:cubicBezTo>
                  <a:cubicBezTo>
                    <a:pt x="4894" y="3968"/>
                    <a:pt x="4899" y="3984"/>
                    <a:pt x="4895" y="3993"/>
                  </a:cubicBezTo>
                  <a:cubicBezTo>
                    <a:pt x="4895" y="3993"/>
                    <a:pt x="4874" y="4012"/>
                    <a:pt x="4864" y="4041"/>
                  </a:cubicBezTo>
                  <a:cubicBezTo>
                    <a:pt x="4862" y="4051"/>
                    <a:pt x="4862" y="4051"/>
                    <a:pt x="4862" y="4051"/>
                  </a:cubicBezTo>
                  <a:cubicBezTo>
                    <a:pt x="4862" y="4051"/>
                    <a:pt x="4832" y="4047"/>
                    <a:pt x="4820" y="4060"/>
                  </a:cubicBezTo>
                  <a:cubicBezTo>
                    <a:pt x="4820" y="4060"/>
                    <a:pt x="4815" y="4079"/>
                    <a:pt x="4817" y="4096"/>
                  </a:cubicBezTo>
                  <a:cubicBezTo>
                    <a:pt x="4817" y="4096"/>
                    <a:pt x="4798" y="4087"/>
                    <a:pt x="4795" y="4096"/>
                  </a:cubicBezTo>
                  <a:cubicBezTo>
                    <a:pt x="4795" y="4096"/>
                    <a:pt x="4797" y="4111"/>
                    <a:pt x="4808" y="4114"/>
                  </a:cubicBezTo>
                  <a:cubicBezTo>
                    <a:pt x="4808" y="4114"/>
                    <a:pt x="4803" y="4123"/>
                    <a:pt x="4803" y="4127"/>
                  </a:cubicBezTo>
                  <a:cubicBezTo>
                    <a:pt x="4803" y="4127"/>
                    <a:pt x="4784" y="4130"/>
                    <a:pt x="4784" y="4136"/>
                  </a:cubicBezTo>
                  <a:cubicBezTo>
                    <a:pt x="4784" y="4136"/>
                    <a:pt x="4736" y="4138"/>
                    <a:pt x="4737" y="4157"/>
                  </a:cubicBezTo>
                  <a:cubicBezTo>
                    <a:pt x="4742" y="4162"/>
                    <a:pt x="4742" y="4162"/>
                    <a:pt x="4742" y="4162"/>
                  </a:cubicBezTo>
                  <a:cubicBezTo>
                    <a:pt x="4740" y="4187"/>
                    <a:pt x="4740" y="4187"/>
                    <a:pt x="4740" y="4187"/>
                  </a:cubicBezTo>
                  <a:cubicBezTo>
                    <a:pt x="4740" y="4187"/>
                    <a:pt x="4735" y="4201"/>
                    <a:pt x="4727" y="4204"/>
                  </a:cubicBezTo>
                  <a:cubicBezTo>
                    <a:pt x="4719" y="4207"/>
                    <a:pt x="4719" y="4229"/>
                    <a:pt x="4719" y="4229"/>
                  </a:cubicBezTo>
                  <a:cubicBezTo>
                    <a:pt x="4719" y="4229"/>
                    <a:pt x="4714" y="4241"/>
                    <a:pt x="4714" y="4243"/>
                  </a:cubicBezTo>
                  <a:cubicBezTo>
                    <a:pt x="4714" y="4243"/>
                    <a:pt x="4703" y="4245"/>
                    <a:pt x="4703" y="4248"/>
                  </a:cubicBezTo>
                  <a:cubicBezTo>
                    <a:pt x="4703" y="4248"/>
                    <a:pt x="4696" y="4249"/>
                    <a:pt x="4695" y="4259"/>
                  </a:cubicBezTo>
                  <a:cubicBezTo>
                    <a:pt x="4695" y="4259"/>
                    <a:pt x="4698" y="4270"/>
                    <a:pt x="4704" y="4266"/>
                  </a:cubicBezTo>
                  <a:cubicBezTo>
                    <a:pt x="4704" y="4266"/>
                    <a:pt x="4701" y="4286"/>
                    <a:pt x="4701" y="4306"/>
                  </a:cubicBezTo>
                  <a:cubicBezTo>
                    <a:pt x="4701" y="4306"/>
                    <a:pt x="4688" y="4317"/>
                    <a:pt x="4694" y="4326"/>
                  </a:cubicBezTo>
                  <a:cubicBezTo>
                    <a:pt x="4694" y="4326"/>
                    <a:pt x="4699" y="4333"/>
                    <a:pt x="4709" y="4332"/>
                  </a:cubicBezTo>
                  <a:cubicBezTo>
                    <a:pt x="4709" y="4332"/>
                    <a:pt x="4718" y="4354"/>
                    <a:pt x="4730" y="4337"/>
                  </a:cubicBezTo>
                  <a:cubicBezTo>
                    <a:pt x="4730" y="4337"/>
                    <a:pt x="4737" y="4335"/>
                    <a:pt x="4744" y="4327"/>
                  </a:cubicBezTo>
                  <a:cubicBezTo>
                    <a:pt x="4744" y="4327"/>
                    <a:pt x="4753" y="4335"/>
                    <a:pt x="4758" y="4335"/>
                  </a:cubicBezTo>
                  <a:cubicBezTo>
                    <a:pt x="4758" y="4335"/>
                    <a:pt x="4757" y="4345"/>
                    <a:pt x="4758" y="4350"/>
                  </a:cubicBezTo>
                  <a:cubicBezTo>
                    <a:pt x="4758" y="4350"/>
                    <a:pt x="4744" y="4347"/>
                    <a:pt x="4736" y="4350"/>
                  </a:cubicBezTo>
                  <a:cubicBezTo>
                    <a:pt x="4736" y="4350"/>
                    <a:pt x="4726" y="4354"/>
                    <a:pt x="4726" y="4360"/>
                  </a:cubicBezTo>
                  <a:cubicBezTo>
                    <a:pt x="4726" y="4360"/>
                    <a:pt x="4732" y="4369"/>
                    <a:pt x="4740" y="4360"/>
                  </a:cubicBezTo>
                  <a:cubicBezTo>
                    <a:pt x="4740" y="4360"/>
                    <a:pt x="4750" y="4360"/>
                    <a:pt x="4749" y="4364"/>
                  </a:cubicBezTo>
                  <a:cubicBezTo>
                    <a:pt x="4749" y="4364"/>
                    <a:pt x="4747" y="4372"/>
                    <a:pt x="4742" y="4380"/>
                  </a:cubicBezTo>
                  <a:cubicBezTo>
                    <a:pt x="4742" y="4380"/>
                    <a:pt x="4723" y="4382"/>
                    <a:pt x="4711" y="4399"/>
                  </a:cubicBezTo>
                  <a:cubicBezTo>
                    <a:pt x="4711" y="4399"/>
                    <a:pt x="4686" y="4422"/>
                    <a:pt x="4683" y="4431"/>
                  </a:cubicBezTo>
                  <a:cubicBezTo>
                    <a:pt x="4683" y="4431"/>
                    <a:pt x="4673" y="4430"/>
                    <a:pt x="4674" y="4456"/>
                  </a:cubicBezTo>
                  <a:cubicBezTo>
                    <a:pt x="4674" y="4456"/>
                    <a:pt x="4668" y="4465"/>
                    <a:pt x="4684" y="4474"/>
                  </a:cubicBezTo>
                  <a:cubicBezTo>
                    <a:pt x="4684" y="4474"/>
                    <a:pt x="4675" y="4490"/>
                    <a:pt x="4685" y="4499"/>
                  </a:cubicBezTo>
                  <a:cubicBezTo>
                    <a:pt x="4685" y="4499"/>
                    <a:pt x="4695" y="4507"/>
                    <a:pt x="4695" y="4514"/>
                  </a:cubicBezTo>
                  <a:cubicBezTo>
                    <a:pt x="4695" y="4514"/>
                    <a:pt x="4699" y="4525"/>
                    <a:pt x="4687" y="4525"/>
                  </a:cubicBezTo>
                  <a:cubicBezTo>
                    <a:pt x="4687" y="4525"/>
                    <a:pt x="4673" y="4526"/>
                    <a:pt x="4676" y="4538"/>
                  </a:cubicBezTo>
                  <a:cubicBezTo>
                    <a:pt x="4676" y="4538"/>
                    <a:pt x="4685" y="4551"/>
                    <a:pt x="4694" y="4547"/>
                  </a:cubicBezTo>
                  <a:cubicBezTo>
                    <a:pt x="4694" y="4547"/>
                    <a:pt x="4698" y="4535"/>
                    <a:pt x="4698" y="4532"/>
                  </a:cubicBezTo>
                  <a:cubicBezTo>
                    <a:pt x="4698" y="4532"/>
                    <a:pt x="4708" y="4539"/>
                    <a:pt x="4708" y="4551"/>
                  </a:cubicBezTo>
                  <a:cubicBezTo>
                    <a:pt x="4708" y="4551"/>
                    <a:pt x="4705" y="4561"/>
                    <a:pt x="4715" y="4561"/>
                  </a:cubicBezTo>
                  <a:cubicBezTo>
                    <a:pt x="4715" y="4561"/>
                    <a:pt x="4746" y="4580"/>
                    <a:pt x="4755" y="4595"/>
                  </a:cubicBezTo>
                  <a:cubicBezTo>
                    <a:pt x="4764" y="4610"/>
                    <a:pt x="4777" y="4651"/>
                    <a:pt x="4799" y="4662"/>
                  </a:cubicBezTo>
                  <a:cubicBezTo>
                    <a:pt x="4799" y="4662"/>
                    <a:pt x="4808" y="4692"/>
                    <a:pt x="4817" y="4702"/>
                  </a:cubicBezTo>
                  <a:cubicBezTo>
                    <a:pt x="4817" y="4702"/>
                    <a:pt x="4818" y="4725"/>
                    <a:pt x="4834" y="4734"/>
                  </a:cubicBezTo>
                  <a:cubicBezTo>
                    <a:pt x="4834" y="4734"/>
                    <a:pt x="4845" y="4789"/>
                    <a:pt x="4867" y="4809"/>
                  </a:cubicBezTo>
                  <a:cubicBezTo>
                    <a:pt x="4867" y="4809"/>
                    <a:pt x="4867" y="4817"/>
                    <a:pt x="4871" y="4822"/>
                  </a:cubicBezTo>
                  <a:cubicBezTo>
                    <a:pt x="4871" y="4822"/>
                    <a:pt x="4872" y="4846"/>
                    <a:pt x="4889" y="4846"/>
                  </a:cubicBezTo>
                  <a:cubicBezTo>
                    <a:pt x="4889" y="4846"/>
                    <a:pt x="4897" y="4865"/>
                    <a:pt x="4897" y="4872"/>
                  </a:cubicBezTo>
                  <a:cubicBezTo>
                    <a:pt x="4896" y="4879"/>
                    <a:pt x="4909" y="4888"/>
                    <a:pt x="4909" y="4888"/>
                  </a:cubicBezTo>
                  <a:cubicBezTo>
                    <a:pt x="4909" y="4888"/>
                    <a:pt x="4923" y="4919"/>
                    <a:pt x="4929" y="4922"/>
                  </a:cubicBezTo>
                  <a:cubicBezTo>
                    <a:pt x="4929" y="4922"/>
                    <a:pt x="4939" y="4943"/>
                    <a:pt x="4947" y="4949"/>
                  </a:cubicBezTo>
                  <a:cubicBezTo>
                    <a:pt x="4949" y="4971"/>
                    <a:pt x="4949" y="4971"/>
                    <a:pt x="4949" y="4971"/>
                  </a:cubicBezTo>
                  <a:cubicBezTo>
                    <a:pt x="4949" y="4971"/>
                    <a:pt x="4932" y="4980"/>
                    <a:pt x="4944" y="4991"/>
                  </a:cubicBezTo>
                  <a:cubicBezTo>
                    <a:pt x="4945" y="4992"/>
                    <a:pt x="4945" y="4992"/>
                    <a:pt x="4945" y="4992"/>
                  </a:cubicBezTo>
                  <a:cubicBezTo>
                    <a:pt x="4960" y="5004"/>
                    <a:pt x="4958" y="5023"/>
                    <a:pt x="4985" y="5040"/>
                  </a:cubicBezTo>
                  <a:cubicBezTo>
                    <a:pt x="4985" y="5040"/>
                    <a:pt x="5003" y="5063"/>
                    <a:pt x="5008" y="5064"/>
                  </a:cubicBezTo>
                  <a:cubicBezTo>
                    <a:pt x="5008" y="5064"/>
                    <a:pt x="5025" y="5079"/>
                    <a:pt x="5039" y="5085"/>
                  </a:cubicBezTo>
                  <a:cubicBezTo>
                    <a:pt x="5039" y="5085"/>
                    <a:pt x="5052" y="5096"/>
                    <a:pt x="5061" y="5095"/>
                  </a:cubicBezTo>
                  <a:cubicBezTo>
                    <a:pt x="5061" y="5095"/>
                    <a:pt x="5072" y="5116"/>
                    <a:pt x="5108" y="5119"/>
                  </a:cubicBezTo>
                  <a:cubicBezTo>
                    <a:pt x="5108" y="5119"/>
                    <a:pt x="5126" y="5142"/>
                    <a:pt x="5145" y="5136"/>
                  </a:cubicBezTo>
                  <a:cubicBezTo>
                    <a:pt x="5155" y="5141"/>
                    <a:pt x="5155" y="5141"/>
                    <a:pt x="5155" y="5141"/>
                  </a:cubicBezTo>
                  <a:cubicBezTo>
                    <a:pt x="5155" y="5141"/>
                    <a:pt x="5176" y="5176"/>
                    <a:pt x="5205" y="5173"/>
                  </a:cubicBezTo>
                  <a:cubicBezTo>
                    <a:pt x="5205" y="5173"/>
                    <a:pt x="5208" y="5203"/>
                    <a:pt x="5219" y="5204"/>
                  </a:cubicBezTo>
                  <a:cubicBezTo>
                    <a:pt x="5219" y="5204"/>
                    <a:pt x="5252" y="5234"/>
                    <a:pt x="5263" y="5236"/>
                  </a:cubicBezTo>
                  <a:cubicBezTo>
                    <a:pt x="5263" y="5236"/>
                    <a:pt x="5264" y="5295"/>
                    <a:pt x="5275" y="5310"/>
                  </a:cubicBezTo>
                  <a:cubicBezTo>
                    <a:pt x="5274" y="5341"/>
                    <a:pt x="5274" y="5341"/>
                    <a:pt x="5274" y="5341"/>
                  </a:cubicBezTo>
                  <a:cubicBezTo>
                    <a:pt x="5274" y="5341"/>
                    <a:pt x="5267" y="5354"/>
                    <a:pt x="5273" y="5381"/>
                  </a:cubicBezTo>
                  <a:cubicBezTo>
                    <a:pt x="5273" y="5381"/>
                    <a:pt x="5275" y="5403"/>
                    <a:pt x="5278" y="5408"/>
                  </a:cubicBezTo>
                  <a:cubicBezTo>
                    <a:pt x="5278" y="5408"/>
                    <a:pt x="5275" y="5421"/>
                    <a:pt x="5276" y="5428"/>
                  </a:cubicBezTo>
                  <a:cubicBezTo>
                    <a:pt x="5276" y="5428"/>
                    <a:pt x="5270" y="5446"/>
                    <a:pt x="5269" y="5463"/>
                  </a:cubicBezTo>
                  <a:cubicBezTo>
                    <a:pt x="5266" y="5494"/>
                    <a:pt x="5266" y="5494"/>
                    <a:pt x="5266" y="5494"/>
                  </a:cubicBezTo>
                  <a:cubicBezTo>
                    <a:pt x="5266" y="5494"/>
                    <a:pt x="5246" y="5497"/>
                    <a:pt x="5247" y="5515"/>
                  </a:cubicBezTo>
                  <a:cubicBezTo>
                    <a:pt x="5247" y="5515"/>
                    <a:pt x="5247" y="5523"/>
                    <a:pt x="5262" y="5524"/>
                  </a:cubicBezTo>
                  <a:cubicBezTo>
                    <a:pt x="5262" y="5535"/>
                    <a:pt x="5262" y="5535"/>
                    <a:pt x="5262" y="5535"/>
                  </a:cubicBezTo>
                  <a:cubicBezTo>
                    <a:pt x="5262" y="5535"/>
                    <a:pt x="5254" y="5542"/>
                    <a:pt x="5253" y="5579"/>
                  </a:cubicBezTo>
                  <a:cubicBezTo>
                    <a:pt x="5253" y="5579"/>
                    <a:pt x="5252" y="5607"/>
                    <a:pt x="5259" y="5612"/>
                  </a:cubicBezTo>
                  <a:cubicBezTo>
                    <a:pt x="5259" y="5612"/>
                    <a:pt x="5259" y="5633"/>
                    <a:pt x="5250" y="5638"/>
                  </a:cubicBezTo>
                  <a:cubicBezTo>
                    <a:pt x="5242" y="5642"/>
                    <a:pt x="5243" y="5659"/>
                    <a:pt x="5243" y="5659"/>
                  </a:cubicBezTo>
                  <a:cubicBezTo>
                    <a:pt x="5249" y="5667"/>
                    <a:pt x="5249" y="5667"/>
                    <a:pt x="5249" y="5667"/>
                  </a:cubicBezTo>
                  <a:cubicBezTo>
                    <a:pt x="5249" y="5667"/>
                    <a:pt x="5243" y="5715"/>
                    <a:pt x="5239" y="5724"/>
                  </a:cubicBezTo>
                  <a:cubicBezTo>
                    <a:pt x="5234" y="5733"/>
                    <a:pt x="5227" y="5737"/>
                    <a:pt x="5232" y="5758"/>
                  </a:cubicBezTo>
                  <a:cubicBezTo>
                    <a:pt x="5232" y="5758"/>
                    <a:pt x="5220" y="5765"/>
                    <a:pt x="5222" y="5799"/>
                  </a:cubicBezTo>
                  <a:cubicBezTo>
                    <a:pt x="5222" y="5799"/>
                    <a:pt x="5213" y="5802"/>
                    <a:pt x="5212" y="5817"/>
                  </a:cubicBezTo>
                  <a:cubicBezTo>
                    <a:pt x="5212" y="5817"/>
                    <a:pt x="5200" y="5825"/>
                    <a:pt x="5203" y="5833"/>
                  </a:cubicBezTo>
                  <a:cubicBezTo>
                    <a:pt x="5203" y="5833"/>
                    <a:pt x="5204" y="5856"/>
                    <a:pt x="5214" y="5858"/>
                  </a:cubicBezTo>
                  <a:cubicBezTo>
                    <a:pt x="5214" y="5872"/>
                    <a:pt x="5214" y="5872"/>
                    <a:pt x="5214" y="5872"/>
                  </a:cubicBezTo>
                  <a:cubicBezTo>
                    <a:pt x="5214" y="5872"/>
                    <a:pt x="5208" y="5890"/>
                    <a:pt x="5207" y="5900"/>
                  </a:cubicBezTo>
                  <a:cubicBezTo>
                    <a:pt x="5207" y="5900"/>
                    <a:pt x="5190" y="5906"/>
                    <a:pt x="5189" y="5922"/>
                  </a:cubicBezTo>
                  <a:cubicBezTo>
                    <a:pt x="5189" y="5922"/>
                    <a:pt x="5191" y="5942"/>
                    <a:pt x="5194" y="5951"/>
                  </a:cubicBezTo>
                  <a:cubicBezTo>
                    <a:pt x="5194" y="5951"/>
                    <a:pt x="5192" y="5975"/>
                    <a:pt x="5200" y="5979"/>
                  </a:cubicBezTo>
                  <a:cubicBezTo>
                    <a:pt x="5200" y="5979"/>
                    <a:pt x="5198" y="6020"/>
                    <a:pt x="5203" y="6023"/>
                  </a:cubicBezTo>
                  <a:cubicBezTo>
                    <a:pt x="5202" y="6045"/>
                    <a:pt x="5202" y="6045"/>
                    <a:pt x="5202" y="6045"/>
                  </a:cubicBezTo>
                  <a:cubicBezTo>
                    <a:pt x="5202" y="6045"/>
                    <a:pt x="5198" y="6053"/>
                    <a:pt x="5196" y="6062"/>
                  </a:cubicBezTo>
                  <a:cubicBezTo>
                    <a:pt x="5196" y="6062"/>
                    <a:pt x="5189" y="6064"/>
                    <a:pt x="5189" y="6075"/>
                  </a:cubicBezTo>
                  <a:cubicBezTo>
                    <a:pt x="5189" y="6075"/>
                    <a:pt x="5189" y="6087"/>
                    <a:pt x="5195" y="6087"/>
                  </a:cubicBezTo>
                  <a:cubicBezTo>
                    <a:pt x="5194" y="6098"/>
                    <a:pt x="5194" y="6098"/>
                    <a:pt x="5194" y="6098"/>
                  </a:cubicBezTo>
                  <a:cubicBezTo>
                    <a:pt x="5194" y="6098"/>
                    <a:pt x="5179" y="6105"/>
                    <a:pt x="5179" y="6119"/>
                  </a:cubicBezTo>
                  <a:cubicBezTo>
                    <a:pt x="5179" y="6119"/>
                    <a:pt x="5167" y="6129"/>
                    <a:pt x="5176" y="6135"/>
                  </a:cubicBezTo>
                  <a:cubicBezTo>
                    <a:pt x="5176" y="6135"/>
                    <a:pt x="5172" y="6146"/>
                    <a:pt x="5172" y="6155"/>
                  </a:cubicBezTo>
                  <a:cubicBezTo>
                    <a:pt x="5172" y="6155"/>
                    <a:pt x="5163" y="6168"/>
                    <a:pt x="5163" y="6179"/>
                  </a:cubicBezTo>
                  <a:cubicBezTo>
                    <a:pt x="5163" y="6179"/>
                    <a:pt x="5138" y="6204"/>
                    <a:pt x="5142" y="6220"/>
                  </a:cubicBezTo>
                  <a:cubicBezTo>
                    <a:pt x="5142" y="6220"/>
                    <a:pt x="5131" y="6227"/>
                    <a:pt x="5131" y="6242"/>
                  </a:cubicBezTo>
                  <a:cubicBezTo>
                    <a:pt x="5131" y="6242"/>
                    <a:pt x="5121" y="6261"/>
                    <a:pt x="5123" y="6271"/>
                  </a:cubicBezTo>
                  <a:cubicBezTo>
                    <a:pt x="5123" y="6271"/>
                    <a:pt x="5110" y="6269"/>
                    <a:pt x="5109" y="6273"/>
                  </a:cubicBezTo>
                  <a:cubicBezTo>
                    <a:pt x="5112" y="6281"/>
                    <a:pt x="5112" y="6281"/>
                    <a:pt x="5112" y="6281"/>
                  </a:cubicBezTo>
                  <a:cubicBezTo>
                    <a:pt x="5112" y="6281"/>
                    <a:pt x="5108" y="6292"/>
                    <a:pt x="5108" y="6298"/>
                  </a:cubicBezTo>
                  <a:cubicBezTo>
                    <a:pt x="5108" y="6298"/>
                    <a:pt x="5083" y="6293"/>
                    <a:pt x="5083" y="6311"/>
                  </a:cubicBezTo>
                  <a:cubicBezTo>
                    <a:pt x="5083" y="6311"/>
                    <a:pt x="5081" y="6335"/>
                    <a:pt x="5098" y="6346"/>
                  </a:cubicBezTo>
                  <a:cubicBezTo>
                    <a:pt x="5097" y="6356"/>
                    <a:pt x="5097" y="6356"/>
                    <a:pt x="5097" y="6356"/>
                  </a:cubicBezTo>
                  <a:cubicBezTo>
                    <a:pt x="5097" y="6356"/>
                    <a:pt x="5088" y="6355"/>
                    <a:pt x="5091" y="6372"/>
                  </a:cubicBezTo>
                  <a:cubicBezTo>
                    <a:pt x="5091" y="6372"/>
                    <a:pt x="5094" y="6385"/>
                    <a:pt x="5102" y="6386"/>
                  </a:cubicBezTo>
                  <a:cubicBezTo>
                    <a:pt x="5102" y="6386"/>
                    <a:pt x="5101" y="6397"/>
                    <a:pt x="5105" y="6401"/>
                  </a:cubicBezTo>
                  <a:cubicBezTo>
                    <a:pt x="5105" y="6432"/>
                    <a:pt x="5105" y="6432"/>
                    <a:pt x="5105" y="6432"/>
                  </a:cubicBezTo>
                  <a:cubicBezTo>
                    <a:pt x="5105" y="6432"/>
                    <a:pt x="5100" y="6438"/>
                    <a:pt x="5099" y="6447"/>
                  </a:cubicBezTo>
                  <a:cubicBezTo>
                    <a:pt x="5099" y="6447"/>
                    <a:pt x="5087" y="6441"/>
                    <a:pt x="5080" y="6464"/>
                  </a:cubicBezTo>
                  <a:cubicBezTo>
                    <a:pt x="5080" y="6464"/>
                    <a:pt x="5076" y="6482"/>
                    <a:pt x="5081" y="6487"/>
                  </a:cubicBezTo>
                  <a:cubicBezTo>
                    <a:pt x="5081" y="6487"/>
                    <a:pt x="5071" y="6493"/>
                    <a:pt x="5072" y="6511"/>
                  </a:cubicBezTo>
                  <a:cubicBezTo>
                    <a:pt x="5072" y="6511"/>
                    <a:pt x="5068" y="6529"/>
                    <a:pt x="5075" y="6530"/>
                  </a:cubicBezTo>
                  <a:cubicBezTo>
                    <a:pt x="5075" y="6530"/>
                    <a:pt x="5073" y="6547"/>
                    <a:pt x="5083" y="6547"/>
                  </a:cubicBezTo>
                  <a:cubicBezTo>
                    <a:pt x="5083" y="6547"/>
                    <a:pt x="5078" y="6555"/>
                    <a:pt x="5081" y="6563"/>
                  </a:cubicBezTo>
                  <a:cubicBezTo>
                    <a:pt x="5081" y="6563"/>
                    <a:pt x="5064" y="6558"/>
                    <a:pt x="5063" y="6574"/>
                  </a:cubicBezTo>
                  <a:cubicBezTo>
                    <a:pt x="5063" y="6574"/>
                    <a:pt x="5049" y="6585"/>
                    <a:pt x="5054" y="6594"/>
                  </a:cubicBezTo>
                  <a:cubicBezTo>
                    <a:pt x="5059" y="6604"/>
                    <a:pt x="5059" y="6604"/>
                    <a:pt x="5059" y="6604"/>
                  </a:cubicBezTo>
                  <a:cubicBezTo>
                    <a:pt x="5059" y="6604"/>
                    <a:pt x="5055" y="6620"/>
                    <a:pt x="5048" y="6631"/>
                  </a:cubicBezTo>
                  <a:cubicBezTo>
                    <a:pt x="5040" y="6641"/>
                    <a:pt x="5051" y="6647"/>
                    <a:pt x="5056" y="6647"/>
                  </a:cubicBezTo>
                  <a:cubicBezTo>
                    <a:pt x="5056" y="6647"/>
                    <a:pt x="5065" y="6662"/>
                    <a:pt x="5077" y="6644"/>
                  </a:cubicBezTo>
                  <a:cubicBezTo>
                    <a:pt x="5077" y="6644"/>
                    <a:pt x="5091" y="6638"/>
                    <a:pt x="5091" y="6624"/>
                  </a:cubicBezTo>
                  <a:cubicBezTo>
                    <a:pt x="5090" y="6613"/>
                    <a:pt x="5090" y="6613"/>
                    <a:pt x="5090" y="6613"/>
                  </a:cubicBezTo>
                  <a:cubicBezTo>
                    <a:pt x="5090" y="6613"/>
                    <a:pt x="5113" y="6607"/>
                    <a:pt x="5116" y="6589"/>
                  </a:cubicBezTo>
                  <a:cubicBezTo>
                    <a:pt x="5116" y="6589"/>
                    <a:pt x="5136" y="6583"/>
                    <a:pt x="5129" y="6600"/>
                  </a:cubicBezTo>
                  <a:cubicBezTo>
                    <a:pt x="5129" y="6600"/>
                    <a:pt x="5126" y="6619"/>
                    <a:pt x="5132" y="6626"/>
                  </a:cubicBezTo>
                  <a:cubicBezTo>
                    <a:pt x="5132" y="6626"/>
                    <a:pt x="5123" y="6637"/>
                    <a:pt x="5121" y="6641"/>
                  </a:cubicBezTo>
                  <a:cubicBezTo>
                    <a:pt x="5118" y="6646"/>
                    <a:pt x="5109" y="6653"/>
                    <a:pt x="5118" y="6656"/>
                  </a:cubicBezTo>
                  <a:cubicBezTo>
                    <a:pt x="5120" y="6672"/>
                    <a:pt x="5120" y="6672"/>
                    <a:pt x="5120" y="6672"/>
                  </a:cubicBezTo>
                  <a:cubicBezTo>
                    <a:pt x="5120" y="6672"/>
                    <a:pt x="5106" y="6680"/>
                    <a:pt x="5106" y="6689"/>
                  </a:cubicBezTo>
                  <a:cubicBezTo>
                    <a:pt x="5106" y="6689"/>
                    <a:pt x="5088" y="6692"/>
                    <a:pt x="5081" y="6692"/>
                  </a:cubicBezTo>
                  <a:cubicBezTo>
                    <a:pt x="5081" y="6692"/>
                    <a:pt x="5067" y="6683"/>
                    <a:pt x="5065" y="6685"/>
                  </a:cubicBezTo>
                  <a:cubicBezTo>
                    <a:pt x="5065" y="6685"/>
                    <a:pt x="5058" y="6686"/>
                    <a:pt x="5061" y="6703"/>
                  </a:cubicBezTo>
                  <a:cubicBezTo>
                    <a:pt x="5061" y="6703"/>
                    <a:pt x="5041" y="6705"/>
                    <a:pt x="5040" y="6717"/>
                  </a:cubicBezTo>
                  <a:cubicBezTo>
                    <a:pt x="5040" y="6717"/>
                    <a:pt x="5025" y="6717"/>
                    <a:pt x="5025" y="6722"/>
                  </a:cubicBezTo>
                  <a:cubicBezTo>
                    <a:pt x="5025" y="6722"/>
                    <a:pt x="5032" y="6730"/>
                    <a:pt x="5036" y="6727"/>
                  </a:cubicBezTo>
                  <a:cubicBezTo>
                    <a:pt x="5036" y="6727"/>
                    <a:pt x="5046" y="6731"/>
                    <a:pt x="5055" y="6730"/>
                  </a:cubicBezTo>
                  <a:cubicBezTo>
                    <a:pt x="5055" y="6730"/>
                    <a:pt x="5057" y="6741"/>
                    <a:pt x="5059" y="6742"/>
                  </a:cubicBezTo>
                  <a:cubicBezTo>
                    <a:pt x="5059" y="6742"/>
                    <a:pt x="5056" y="6749"/>
                    <a:pt x="5068" y="6750"/>
                  </a:cubicBezTo>
                  <a:cubicBezTo>
                    <a:pt x="5077" y="6754"/>
                    <a:pt x="5077" y="6754"/>
                    <a:pt x="5077" y="6754"/>
                  </a:cubicBezTo>
                  <a:cubicBezTo>
                    <a:pt x="5077" y="6754"/>
                    <a:pt x="5063" y="6761"/>
                    <a:pt x="5063" y="6768"/>
                  </a:cubicBezTo>
                  <a:cubicBezTo>
                    <a:pt x="5063" y="6768"/>
                    <a:pt x="5057" y="6777"/>
                    <a:pt x="5059" y="6784"/>
                  </a:cubicBezTo>
                  <a:cubicBezTo>
                    <a:pt x="5059" y="6784"/>
                    <a:pt x="5065" y="6792"/>
                    <a:pt x="5057" y="6798"/>
                  </a:cubicBezTo>
                  <a:cubicBezTo>
                    <a:pt x="5053" y="6798"/>
                    <a:pt x="5053" y="6798"/>
                    <a:pt x="5053" y="6798"/>
                  </a:cubicBezTo>
                  <a:cubicBezTo>
                    <a:pt x="5053" y="6798"/>
                    <a:pt x="5052" y="6784"/>
                    <a:pt x="5045" y="6786"/>
                  </a:cubicBezTo>
                  <a:cubicBezTo>
                    <a:pt x="5039" y="6795"/>
                    <a:pt x="5039" y="6795"/>
                    <a:pt x="5039" y="6795"/>
                  </a:cubicBezTo>
                  <a:cubicBezTo>
                    <a:pt x="5039" y="6795"/>
                    <a:pt x="5023" y="6791"/>
                    <a:pt x="5014" y="6804"/>
                  </a:cubicBezTo>
                  <a:cubicBezTo>
                    <a:pt x="5014" y="6804"/>
                    <a:pt x="4993" y="6816"/>
                    <a:pt x="4982" y="6828"/>
                  </a:cubicBezTo>
                  <a:cubicBezTo>
                    <a:pt x="4982" y="6828"/>
                    <a:pt x="4975" y="6835"/>
                    <a:pt x="4992" y="6832"/>
                  </a:cubicBezTo>
                  <a:cubicBezTo>
                    <a:pt x="5009" y="6833"/>
                    <a:pt x="5009" y="6833"/>
                    <a:pt x="5009" y="6833"/>
                  </a:cubicBezTo>
                  <a:cubicBezTo>
                    <a:pt x="5009" y="6833"/>
                    <a:pt x="5012" y="6847"/>
                    <a:pt x="5052" y="6843"/>
                  </a:cubicBezTo>
                  <a:cubicBezTo>
                    <a:pt x="5052" y="6843"/>
                    <a:pt x="5062" y="6852"/>
                    <a:pt x="5053" y="6865"/>
                  </a:cubicBezTo>
                  <a:cubicBezTo>
                    <a:pt x="5053" y="6865"/>
                    <a:pt x="5035" y="6879"/>
                    <a:pt x="5031" y="6899"/>
                  </a:cubicBezTo>
                  <a:cubicBezTo>
                    <a:pt x="5019" y="6904"/>
                    <a:pt x="5019" y="6904"/>
                    <a:pt x="5019" y="6904"/>
                  </a:cubicBezTo>
                  <a:cubicBezTo>
                    <a:pt x="5019" y="6904"/>
                    <a:pt x="5008" y="6890"/>
                    <a:pt x="5000" y="6892"/>
                  </a:cubicBezTo>
                  <a:cubicBezTo>
                    <a:pt x="5000" y="6892"/>
                    <a:pt x="4992" y="6902"/>
                    <a:pt x="5003" y="6909"/>
                  </a:cubicBezTo>
                  <a:cubicBezTo>
                    <a:pt x="5026" y="6913"/>
                    <a:pt x="5026" y="6913"/>
                    <a:pt x="5026" y="6913"/>
                  </a:cubicBezTo>
                  <a:cubicBezTo>
                    <a:pt x="5026" y="6913"/>
                    <a:pt x="5028" y="6925"/>
                    <a:pt x="5006" y="6921"/>
                  </a:cubicBezTo>
                  <a:cubicBezTo>
                    <a:pt x="5006" y="6921"/>
                    <a:pt x="4985" y="6906"/>
                    <a:pt x="4983" y="6916"/>
                  </a:cubicBezTo>
                  <a:cubicBezTo>
                    <a:pt x="4983" y="6916"/>
                    <a:pt x="4987" y="6931"/>
                    <a:pt x="4998" y="6932"/>
                  </a:cubicBezTo>
                  <a:cubicBezTo>
                    <a:pt x="5002" y="6939"/>
                    <a:pt x="5002" y="6939"/>
                    <a:pt x="5002" y="6939"/>
                  </a:cubicBezTo>
                  <a:cubicBezTo>
                    <a:pt x="5002" y="6939"/>
                    <a:pt x="4976" y="6934"/>
                    <a:pt x="4976" y="6944"/>
                  </a:cubicBezTo>
                  <a:cubicBezTo>
                    <a:pt x="4976" y="6944"/>
                    <a:pt x="4984" y="6957"/>
                    <a:pt x="5002" y="6952"/>
                  </a:cubicBezTo>
                  <a:cubicBezTo>
                    <a:pt x="5002" y="6952"/>
                    <a:pt x="4978" y="6958"/>
                    <a:pt x="4978" y="6966"/>
                  </a:cubicBezTo>
                  <a:cubicBezTo>
                    <a:pt x="4990" y="6968"/>
                    <a:pt x="4990" y="6968"/>
                    <a:pt x="4990" y="6968"/>
                  </a:cubicBezTo>
                  <a:cubicBezTo>
                    <a:pt x="4990" y="6968"/>
                    <a:pt x="4993" y="6977"/>
                    <a:pt x="4996" y="6979"/>
                  </a:cubicBezTo>
                  <a:cubicBezTo>
                    <a:pt x="4995" y="6973"/>
                    <a:pt x="4994" y="6964"/>
                    <a:pt x="4996" y="6961"/>
                  </a:cubicBezTo>
                  <a:cubicBezTo>
                    <a:pt x="4996" y="6961"/>
                    <a:pt x="5016" y="6952"/>
                    <a:pt x="5012" y="6968"/>
                  </a:cubicBezTo>
                  <a:cubicBezTo>
                    <a:pt x="5012" y="6968"/>
                    <a:pt x="5008" y="6981"/>
                    <a:pt x="5016" y="6982"/>
                  </a:cubicBezTo>
                  <a:cubicBezTo>
                    <a:pt x="5029" y="6989"/>
                    <a:pt x="5029" y="6989"/>
                    <a:pt x="5029" y="6989"/>
                  </a:cubicBezTo>
                  <a:cubicBezTo>
                    <a:pt x="5029" y="6955"/>
                    <a:pt x="5029" y="6955"/>
                    <a:pt x="5029" y="6955"/>
                  </a:cubicBezTo>
                  <a:cubicBezTo>
                    <a:pt x="5030" y="6942"/>
                    <a:pt x="5030" y="6942"/>
                    <a:pt x="5030" y="6942"/>
                  </a:cubicBezTo>
                  <a:cubicBezTo>
                    <a:pt x="5030" y="6942"/>
                    <a:pt x="5034" y="6923"/>
                    <a:pt x="5045" y="6921"/>
                  </a:cubicBezTo>
                  <a:cubicBezTo>
                    <a:pt x="5045" y="6921"/>
                    <a:pt x="5056" y="6926"/>
                    <a:pt x="5047" y="6934"/>
                  </a:cubicBezTo>
                  <a:cubicBezTo>
                    <a:pt x="5047" y="6934"/>
                    <a:pt x="5048" y="6943"/>
                    <a:pt x="5047" y="6953"/>
                  </a:cubicBezTo>
                  <a:cubicBezTo>
                    <a:pt x="5047" y="6953"/>
                    <a:pt x="5055" y="6972"/>
                    <a:pt x="5051" y="6981"/>
                  </a:cubicBezTo>
                  <a:cubicBezTo>
                    <a:pt x="5059" y="6985"/>
                    <a:pt x="5059" y="6985"/>
                    <a:pt x="5059" y="6985"/>
                  </a:cubicBezTo>
                  <a:cubicBezTo>
                    <a:pt x="5059" y="6985"/>
                    <a:pt x="5066" y="6971"/>
                    <a:pt x="5073" y="6976"/>
                  </a:cubicBezTo>
                  <a:cubicBezTo>
                    <a:pt x="5073" y="6976"/>
                    <a:pt x="5075" y="6991"/>
                    <a:pt x="5067" y="6988"/>
                  </a:cubicBezTo>
                  <a:cubicBezTo>
                    <a:pt x="5064" y="6995"/>
                    <a:pt x="5064" y="6995"/>
                    <a:pt x="5064" y="6995"/>
                  </a:cubicBezTo>
                  <a:cubicBezTo>
                    <a:pt x="5064" y="6995"/>
                    <a:pt x="5078" y="7008"/>
                    <a:pt x="5071" y="7011"/>
                  </a:cubicBezTo>
                  <a:cubicBezTo>
                    <a:pt x="5071" y="7011"/>
                    <a:pt x="5069" y="7030"/>
                    <a:pt x="5058" y="7030"/>
                  </a:cubicBezTo>
                  <a:cubicBezTo>
                    <a:pt x="5055" y="7047"/>
                    <a:pt x="5055" y="7047"/>
                    <a:pt x="5055" y="7047"/>
                  </a:cubicBezTo>
                  <a:cubicBezTo>
                    <a:pt x="5055" y="7047"/>
                    <a:pt x="5070" y="7052"/>
                    <a:pt x="5060" y="7059"/>
                  </a:cubicBezTo>
                  <a:cubicBezTo>
                    <a:pt x="5060" y="7059"/>
                    <a:pt x="5048" y="7061"/>
                    <a:pt x="5045" y="7056"/>
                  </a:cubicBezTo>
                  <a:cubicBezTo>
                    <a:pt x="5045" y="7056"/>
                    <a:pt x="5052" y="7040"/>
                    <a:pt x="5031" y="7031"/>
                  </a:cubicBezTo>
                  <a:cubicBezTo>
                    <a:pt x="5031" y="7031"/>
                    <a:pt x="5018" y="7020"/>
                    <a:pt x="5030" y="7005"/>
                  </a:cubicBezTo>
                  <a:cubicBezTo>
                    <a:pt x="5030" y="7005"/>
                    <a:pt x="5029" y="6994"/>
                    <a:pt x="5016" y="6995"/>
                  </a:cubicBezTo>
                  <a:cubicBezTo>
                    <a:pt x="5016" y="6995"/>
                    <a:pt x="5011" y="7008"/>
                    <a:pt x="5001" y="7004"/>
                  </a:cubicBezTo>
                  <a:cubicBezTo>
                    <a:pt x="5001" y="7004"/>
                    <a:pt x="4983" y="7004"/>
                    <a:pt x="4997" y="6985"/>
                  </a:cubicBezTo>
                  <a:cubicBezTo>
                    <a:pt x="4997" y="6985"/>
                    <a:pt x="4997" y="6983"/>
                    <a:pt x="4996" y="6981"/>
                  </a:cubicBezTo>
                  <a:cubicBezTo>
                    <a:pt x="4993" y="6983"/>
                    <a:pt x="4984" y="6989"/>
                    <a:pt x="4984" y="6997"/>
                  </a:cubicBezTo>
                  <a:cubicBezTo>
                    <a:pt x="4984" y="6997"/>
                    <a:pt x="4975" y="7013"/>
                    <a:pt x="4990" y="7014"/>
                  </a:cubicBezTo>
                  <a:cubicBezTo>
                    <a:pt x="4990" y="7014"/>
                    <a:pt x="5000" y="7018"/>
                    <a:pt x="5008" y="7013"/>
                  </a:cubicBezTo>
                  <a:cubicBezTo>
                    <a:pt x="5008" y="7013"/>
                    <a:pt x="5017" y="7009"/>
                    <a:pt x="5017" y="7033"/>
                  </a:cubicBezTo>
                  <a:cubicBezTo>
                    <a:pt x="5017" y="7033"/>
                    <a:pt x="5022" y="7039"/>
                    <a:pt x="5036" y="7039"/>
                  </a:cubicBezTo>
                  <a:cubicBezTo>
                    <a:pt x="5042" y="7051"/>
                    <a:pt x="5042" y="7051"/>
                    <a:pt x="5042" y="7051"/>
                  </a:cubicBezTo>
                  <a:cubicBezTo>
                    <a:pt x="5042" y="7051"/>
                    <a:pt x="5029" y="7052"/>
                    <a:pt x="5027" y="7059"/>
                  </a:cubicBezTo>
                  <a:cubicBezTo>
                    <a:pt x="5027" y="7059"/>
                    <a:pt x="5002" y="7059"/>
                    <a:pt x="5007" y="7069"/>
                  </a:cubicBezTo>
                  <a:cubicBezTo>
                    <a:pt x="5007" y="7069"/>
                    <a:pt x="5015" y="7075"/>
                    <a:pt x="5019" y="7075"/>
                  </a:cubicBezTo>
                  <a:cubicBezTo>
                    <a:pt x="5019" y="7075"/>
                    <a:pt x="5021" y="7082"/>
                    <a:pt x="5020" y="7089"/>
                  </a:cubicBezTo>
                  <a:cubicBezTo>
                    <a:pt x="5023" y="7096"/>
                    <a:pt x="5023" y="7096"/>
                    <a:pt x="5023" y="7096"/>
                  </a:cubicBezTo>
                  <a:cubicBezTo>
                    <a:pt x="5023" y="7096"/>
                    <a:pt x="5004" y="7096"/>
                    <a:pt x="5004" y="7102"/>
                  </a:cubicBezTo>
                  <a:cubicBezTo>
                    <a:pt x="5004" y="7102"/>
                    <a:pt x="5003" y="7115"/>
                    <a:pt x="5013" y="7106"/>
                  </a:cubicBezTo>
                  <a:cubicBezTo>
                    <a:pt x="5013" y="7106"/>
                    <a:pt x="5028" y="7107"/>
                    <a:pt x="5034" y="7090"/>
                  </a:cubicBezTo>
                  <a:cubicBezTo>
                    <a:pt x="5034" y="7090"/>
                    <a:pt x="5041" y="7079"/>
                    <a:pt x="5031" y="7073"/>
                  </a:cubicBezTo>
                  <a:cubicBezTo>
                    <a:pt x="5031" y="7073"/>
                    <a:pt x="5020" y="7064"/>
                    <a:pt x="5039" y="7061"/>
                  </a:cubicBezTo>
                  <a:cubicBezTo>
                    <a:pt x="5039" y="7061"/>
                    <a:pt x="5052" y="7071"/>
                    <a:pt x="5059" y="7071"/>
                  </a:cubicBezTo>
                  <a:cubicBezTo>
                    <a:pt x="5059" y="7071"/>
                    <a:pt x="5049" y="7080"/>
                    <a:pt x="5049" y="7086"/>
                  </a:cubicBezTo>
                  <a:cubicBezTo>
                    <a:pt x="5049" y="7086"/>
                    <a:pt x="5048" y="7095"/>
                    <a:pt x="5050" y="7099"/>
                  </a:cubicBezTo>
                  <a:cubicBezTo>
                    <a:pt x="5050" y="7099"/>
                    <a:pt x="5064" y="7107"/>
                    <a:pt x="5070" y="7107"/>
                  </a:cubicBezTo>
                  <a:cubicBezTo>
                    <a:pt x="5070" y="7116"/>
                    <a:pt x="5070" y="7116"/>
                    <a:pt x="5070" y="7116"/>
                  </a:cubicBezTo>
                  <a:cubicBezTo>
                    <a:pt x="5070" y="7116"/>
                    <a:pt x="5044" y="7114"/>
                    <a:pt x="5060" y="7121"/>
                  </a:cubicBezTo>
                  <a:cubicBezTo>
                    <a:pt x="5060" y="7121"/>
                    <a:pt x="5066" y="7136"/>
                    <a:pt x="5082" y="7120"/>
                  </a:cubicBezTo>
                  <a:cubicBezTo>
                    <a:pt x="5088" y="7131"/>
                    <a:pt x="5088" y="7131"/>
                    <a:pt x="5088" y="7131"/>
                  </a:cubicBezTo>
                  <a:cubicBezTo>
                    <a:pt x="5088" y="7131"/>
                    <a:pt x="5101" y="7153"/>
                    <a:pt x="5114" y="7127"/>
                  </a:cubicBezTo>
                  <a:cubicBezTo>
                    <a:pt x="5136" y="7125"/>
                    <a:pt x="5136" y="7125"/>
                    <a:pt x="5136" y="7125"/>
                  </a:cubicBezTo>
                  <a:cubicBezTo>
                    <a:pt x="5136" y="7125"/>
                    <a:pt x="5130" y="7114"/>
                    <a:pt x="5118" y="7113"/>
                  </a:cubicBezTo>
                  <a:cubicBezTo>
                    <a:pt x="5118" y="7113"/>
                    <a:pt x="5094" y="7106"/>
                    <a:pt x="5118" y="7101"/>
                  </a:cubicBezTo>
                  <a:cubicBezTo>
                    <a:pt x="5118" y="7101"/>
                    <a:pt x="5154" y="7119"/>
                    <a:pt x="5149" y="7136"/>
                  </a:cubicBezTo>
                  <a:cubicBezTo>
                    <a:pt x="5149" y="7136"/>
                    <a:pt x="5138" y="7132"/>
                    <a:pt x="5124" y="7145"/>
                  </a:cubicBezTo>
                  <a:cubicBezTo>
                    <a:pt x="5124" y="7145"/>
                    <a:pt x="5107" y="7141"/>
                    <a:pt x="5107" y="7147"/>
                  </a:cubicBezTo>
                  <a:cubicBezTo>
                    <a:pt x="5107" y="7147"/>
                    <a:pt x="5092" y="7147"/>
                    <a:pt x="5088" y="7148"/>
                  </a:cubicBezTo>
                  <a:cubicBezTo>
                    <a:pt x="5088" y="7148"/>
                    <a:pt x="5073" y="7131"/>
                    <a:pt x="5071" y="7140"/>
                  </a:cubicBezTo>
                  <a:cubicBezTo>
                    <a:pt x="5071" y="7140"/>
                    <a:pt x="5080" y="7158"/>
                    <a:pt x="5084" y="7157"/>
                  </a:cubicBezTo>
                  <a:cubicBezTo>
                    <a:pt x="5084" y="7157"/>
                    <a:pt x="5064" y="7167"/>
                    <a:pt x="5064" y="7175"/>
                  </a:cubicBezTo>
                  <a:cubicBezTo>
                    <a:pt x="5064" y="7175"/>
                    <a:pt x="5091" y="7172"/>
                    <a:pt x="5106" y="7174"/>
                  </a:cubicBezTo>
                  <a:cubicBezTo>
                    <a:pt x="5106" y="7174"/>
                    <a:pt x="5089" y="7178"/>
                    <a:pt x="5098" y="7187"/>
                  </a:cubicBezTo>
                  <a:cubicBezTo>
                    <a:pt x="5098" y="7187"/>
                    <a:pt x="5091" y="7200"/>
                    <a:pt x="5099" y="7200"/>
                  </a:cubicBezTo>
                  <a:cubicBezTo>
                    <a:pt x="5099" y="7200"/>
                    <a:pt x="5108" y="7212"/>
                    <a:pt x="5096" y="7212"/>
                  </a:cubicBezTo>
                  <a:cubicBezTo>
                    <a:pt x="5096" y="7212"/>
                    <a:pt x="5085" y="7198"/>
                    <a:pt x="5083" y="7214"/>
                  </a:cubicBezTo>
                  <a:cubicBezTo>
                    <a:pt x="5083" y="7214"/>
                    <a:pt x="5071" y="7224"/>
                    <a:pt x="5083" y="7226"/>
                  </a:cubicBezTo>
                  <a:cubicBezTo>
                    <a:pt x="5083" y="7226"/>
                    <a:pt x="5092" y="7241"/>
                    <a:pt x="5102" y="7233"/>
                  </a:cubicBezTo>
                  <a:cubicBezTo>
                    <a:pt x="5102" y="7233"/>
                    <a:pt x="5101" y="7244"/>
                    <a:pt x="5127" y="7246"/>
                  </a:cubicBezTo>
                  <a:cubicBezTo>
                    <a:pt x="5127" y="7246"/>
                    <a:pt x="5107" y="7259"/>
                    <a:pt x="5120" y="7262"/>
                  </a:cubicBezTo>
                  <a:cubicBezTo>
                    <a:pt x="5120" y="7262"/>
                    <a:pt x="5133" y="7264"/>
                    <a:pt x="5142" y="7253"/>
                  </a:cubicBezTo>
                  <a:cubicBezTo>
                    <a:pt x="5149" y="7241"/>
                    <a:pt x="5149" y="7241"/>
                    <a:pt x="5149" y="7241"/>
                  </a:cubicBezTo>
                  <a:cubicBezTo>
                    <a:pt x="5149" y="7241"/>
                    <a:pt x="5157" y="7236"/>
                    <a:pt x="5144" y="7233"/>
                  </a:cubicBezTo>
                  <a:cubicBezTo>
                    <a:pt x="5144" y="7233"/>
                    <a:pt x="5137" y="7222"/>
                    <a:pt x="5159" y="7226"/>
                  </a:cubicBezTo>
                  <a:cubicBezTo>
                    <a:pt x="5159" y="7226"/>
                    <a:pt x="5170" y="7234"/>
                    <a:pt x="5184" y="7233"/>
                  </a:cubicBezTo>
                  <a:cubicBezTo>
                    <a:pt x="5206" y="7239"/>
                    <a:pt x="5206" y="7239"/>
                    <a:pt x="5206" y="7239"/>
                  </a:cubicBezTo>
                  <a:cubicBezTo>
                    <a:pt x="5206" y="7239"/>
                    <a:pt x="5220" y="7245"/>
                    <a:pt x="5222" y="7230"/>
                  </a:cubicBezTo>
                  <a:cubicBezTo>
                    <a:pt x="5223" y="7205"/>
                    <a:pt x="5223" y="7205"/>
                    <a:pt x="5223" y="7205"/>
                  </a:cubicBezTo>
                  <a:cubicBezTo>
                    <a:pt x="5223" y="7205"/>
                    <a:pt x="5238" y="7189"/>
                    <a:pt x="5239" y="7176"/>
                  </a:cubicBezTo>
                  <a:cubicBezTo>
                    <a:pt x="5239" y="7176"/>
                    <a:pt x="5249" y="7173"/>
                    <a:pt x="5254" y="7175"/>
                  </a:cubicBezTo>
                  <a:cubicBezTo>
                    <a:pt x="5254" y="7175"/>
                    <a:pt x="5262" y="7174"/>
                    <a:pt x="5266" y="7167"/>
                  </a:cubicBezTo>
                  <a:cubicBezTo>
                    <a:pt x="5266" y="7167"/>
                    <a:pt x="5296" y="7162"/>
                    <a:pt x="5301" y="7166"/>
                  </a:cubicBezTo>
                  <a:cubicBezTo>
                    <a:pt x="5301" y="7166"/>
                    <a:pt x="5301" y="7176"/>
                    <a:pt x="5293" y="7177"/>
                  </a:cubicBezTo>
                  <a:cubicBezTo>
                    <a:pt x="5293" y="7177"/>
                    <a:pt x="5260" y="7177"/>
                    <a:pt x="5265" y="7185"/>
                  </a:cubicBezTo>
                  <a:cubicBezTo>
                    <a:pt x="5265" y="7185"/>
                    <a:pt x="5279" y="7192"/>
                    <a:pt x="5267" y="7196"/>
                  </a:cubicBezTo>
                  <a:cubicBezTo>
                    <a:pt x="5267" y="7196"/>
                    <a:pt x="5256" y="7195"/>
                    <a:pt x="5256" y="7205"/>
                  </a:cubicBezTo>
                  <a:cubicBezTo>
                    <a:pt x="5256" y="7205"/>
                    <a:pt x="5262" y="7228"/>
                    <a:pt x="5284" y="7212"/>
                  </a:cubicBezTo>
                  <a:cubicBezTo>
                    <a:pt x="5284" y="7212"/>
                    <a:pt x="5325" y="7204"/>
                    <a:pt x="5311" y="7221"/>
                  </a:cubicBezTo>
                  <a:cubicBezTo>
                    <a:pt x="5311" y="7221"/>
                    <a:pt x="5300" y="7224"/>
                    <a:pt x="5301" y="7230"/>
                  </a:cubicBezTo>
                  <a:cubicBezTo>
                    <a:pt x="5301" y="7230"/>
                    <a:pt x="5274" y="7224"/>
                    <a:pt x="5270" y="7240"/>
                  </a:cubicBezTo>
                  <a:cubicBezTo>
                    <a:pt x="5270" y="7240"/>
                    <a:pt x="5273" y="7259"/>
                    <a:pt x="5305" y="7263"/>
                  </a:cubicBezTo>
                  <a:cubicBezTo>
                    <a:pt x="5305" y="7263"/>
                    <a:pt x="5328" y="7272"/>
                    <a:pt x="5330" y="7276"/>
                  </a:cubicBezTo>
                  <a:cubicBezTo>
                    <a:pt x="5330" y="7276"/>
                    <a:pt x="5297" y="7270"/>
                    <a:pt x="5288" y="7271"/>
                  </a:cubicBezTo>
                  <a:cubicBezTo>
                    <a:pt x="5288" y="7271"/>
                    <a:pt x="5261" y="7261"/>
                    <a:pt x="5253" y="7265"/>
                  </a:cubicBezTo>
                  <a:cubicBezTo>
                    <a:pt x="5250" y="7248"/>
                    <a:pt x="5250" y="7248"/>
                    <a:pt x="5250" y="7248"/>
                  </a:cubicBezTo>
                  <a:cubicBezTo>
                    <a:pt x="5250" y="7248"/>
                    <a:pt x="5247" y="7227"/>
                    <a:pt x="5240" y="7230"/>
                  </a:cubicBezTo>
                  <a:cubicBezTo>
                    <a:pt x="5240" y="7230"/>
                    <a:pt x="5233" y="7250"/>
                    <a:pt x="5234" y="7258"/>
                  </a:cubicBezTo>
                  <a:cubicBezTo>
                    <a:pt x="5234" y="7255"/>
                    <a:pt x="5233" y="7250"/>
                    <a:pt x="5233" y="7250"/>
                  </a:cubicBezTo>
                  <a:cubicBezTo>
                    <a:pt x="5233" y="7268"/>
                    <a:pt x="5233" y="7268"/>
                    <a:pt x="5233" y="7268"/>
                  </a:cubicBezTo>
                  <a:cubicBezTo>
                    <a:pt x="5230" y="7276"/>
                    <a:pt x="5230" y="7276"/>
                    <a:pt x="5230" y="7276"/>
                  </a:cubicBezTo>
                  <a:cubicBezTo>
                    <a:pt x="5194" y="7276"/>
                    <a:pt x="5194" y="7276"/>
                    <a:pt x="5194" y="7276"/>
                  </a:cubicBezTo>
                  <a:cubicBezTo>
                    <a:pt x="5194" y="7276"/>
                    <a:pt x="5185" y="7264"/>
                    <a:pt x="5200" y="7263"/>
                  </a:cubicBezTo>
                  <a:cubicBezTo>
                    <a:pt x="5200" y="7263"/>
                    <a:pt x="5212" y="7265"/>
                    <a:pt x="5219" y="7257"/>
                  </a:cubicBezTo>
                  <a:cubicBezTo>
                    <a:pt x="5219" y="7257"/>
                    <a:pt x="5209" y="7252"/>
                    <a:pt x="5203" y="7254"/>
                  </a:cubicBezTo>
                  <a:cubicBezTo>
                    <a:pt x="5203" y="7254"/>
                    <a:pt x="5198" y="7244"/>
                    <a:pt x="5193" y="7248"/>
                  </a:cubicBezTo>
                  <a:cubicBezTo>
                    <a:pt x="5193" y="7248"/>
                    <a:pt x="5187" y="7248"/>
                    <a:pt x="5181" y="7251"/>
                  </a:cubicBezTo>
                  <a:cubicBezTo>
                    <a:pt x="5181" y="7251"/>
                    <a:pt x="5174" y="7240"/>
                    <a:pt x="5165" y="7247"/>
                  </a:cubicBezTo>
                  <a:cubicBezTo>
                    <a:pt x="5165" y="7247"/>
                    <a:pt x="5151" y="7253"/>
                    <a:pt x="5161" y="7258"/>
                  </a:cubicBezTo>
                  <a:cubicBezTo>
                    <a:pt x="5161" y="7258"/>
                    <a:pt x="5169" y="7266"/>
                    <a:pt x="5176" y="7265"/>
                  </a:cubicBezTo>
                  <a:cubicBezTo>
                    <a:pt x="5176" y="7265"/>
                    <a:pt x="5185" y="7265"/>
                    <a:pt x="5182" y="7278"/>
                  </a:cubicBezTo>
                  <a:cubicBezTo>
                    <a:pt x="5182" y="7278"/>
                    <a:pt x="5180" y="7290"/>
                    <a:pt x="5202" y="7285"/>
                  </a:cubicBezTo>
                  <a:cubicBezTo>
                    <a:pt x="5202" y="7285"/>
                    <a:pt x="5226" y="7288"/>
                    <a:pt x="5225" y="7297"/>
                  </a:cubicBezTo>
                  <a:cubicBezTo>
                    <a:pt x="5225" y="7297"/>
                    <a:pt x="5225" y="7314"/>
                    <a:pt x="5239" y="7315"/>
                  </a:cubicBezTo>
                  <a:cubicBezTo>
                    <a:pt x="5239" y="7315"/>
                    <a:pt x="5259" y="7318"/>
                    <a:pt x="5259" y="7313"/>
                  </a:cubicBezTo>
                  <a:cubicBezTo>
                    <a:pt x="5259" y="7313"/>
                    <a:pt x="5256" y="7305"/>
                    <a:pt x="5241" y="7305"/>
                  </a:cubicBezTo>
                  <a:cubicBezTo>
                    <a:pt x="5241" y="7305"/>
                    <a:pt x="5219" y="7294"/>
                    <a:pt x="5251" y="7297"/>
                  </a:cubicBezTo>
                  <a:cubicBezTo>
                    <a:pt x="5265" y="7296"/>
                    <a:pt x="5265" y="7296"/>
                    <a:pt x="5265" y="7296"/>
                  </a:cubicBezTo>
                  <a:cubicBezTo>
                    <a:pt x="5265" y="7296"/>
                    <a:pt x="5272" y="7305"/>
                    <a:pt x="5279" y="7296"/>
                  </a:cubicBezTo>
                  <a:cubicBezTo>
                    <a:pt x="5279" y="7296"/>
                    <a:pt x="5296" y="7291"/>
                    <a:pt x="5284" y="7308"/>
                  </a:cubicBezTo>
                  <a:cubicBezTo>
                    <a:pt x="5284" y="7308"/>
                    <a:pt x="5276" y="7324"/>
                    <a:pt x="5295" y="7323"/>
                  </a:cubicBezTo>
                  <a:cubicBezTo>
                    <a:pt x="5295" y="7323"/>
                    <a:pt x="5303" y="7333"/>
                    <a:pt x="5316" y="7333"/>
                  </a:cubicBezTo>
                  <a:cubicBezTo>
                    <a:pt x="5316" y="7333"/>
                    <a:pt x="5323" y="7326"/>
                    <a:pt x="5323" y="7320"/>
                  </a:cubicBezTo>
                  <a:cubicBezTo>
                    <a:pt x="5323" y="7320"/>
                    <a:pt x="5331" y="7315"/>
                    <a:pt x="5337" y="7325"/>
                  </a:cubicBezTo>
                  <a:cubicBezTo>
                    <a:pt x="5337" y="7325"/>
                    <a:pt x="5345" y="7338"/>
                    <a:pt x="5363" y="7336"/>
                  </a:cubicBezTo>
                  <a:cubicBezTo>
                    <a:pt x="5363" y="7336"/>
                    <a:pt x="5374" y="7347"/>
                    <a:pt x="5381" y="7343"/>
                  </a:cubicBezTo>
                  <a:cubicBezTo>
                    <a:pt x="5381" y="7343"/>
                    <a:pt x="5384" y="7330"/>
                    <a:pt x="5366" y="7324"/>
                  </a:cubicBezTo>
                  <a:cubicBezTo>
                    <a:pt x="5365" y="7323"/>
                    <a:pt x="5364" y="7323"/>
                    <a:pt x="5364" y="7323"/>
                  </a:cubicBezTo>
                  <a:cubicBezTo>
                    <a:pt x="5344" y="7317"/>
                    <a:pt x="5350" y="7313"/>
                    <a:pt x="5363" y="7306"/>
                  </a:cubicBezTo>
                  <a:cubicBezTo>
                    <a:pt x="5363" y="7306"/>
                    <a:pt x="5363" y="7291"/>
                    <a:pt x="5375" y="7293"/>
                  </a:cubicBezTo>
                  <a:cubicBezTo>
                    <a:pt x="5375" y="7293"/>
                    <a:pt x="5380" y="7302"/>
                    <a:pt x="5378" y="7310"/>
                  </a:cubicBezTo>
                  <a:cubicBezTo>
                    <a:pt x="5378" y="7310"/>
                    <a:pt x="5384" y="7321"/>
                    <a:pt x="5393" y="7321"/>
                  </a:cubicBezTo>
                  <a:cubicBezTo>
                    <a:pt x="5393" y="7321"/>
                    <a:pt x="5413" y="7317"/>
                    <a:pt x="5419" y="7322"/>
                  </a:cubicBezTo>
                  <a:cubicBezTo>
                    <a:pt x="5425" y="7327"/>
                    <a:pt x="5435" y="7316"/>
                    <a:pt x="5435" y="7316"/>
                  </a:cubicBezTo>
                  <a:cubicBezTo>
                    <a:pt x="5435" y="7316"/>
                    <a:pt x="5434" y="7301"/>
                    <a:pt x="5419" y="7304"/>
                  </a:cubicBezTo>
                  <a:cubicBezTo>
                    <a:pt x="5398" y="7304"/>
                    <a:pt x="5398" y="7304"/>
                    <a:pt x="5398" y="7304"/>
                  </a:cubicBezTo>
                  <a:cubicBezTo>
                    <a:pt x="5396" y="7298"/>
                    <a:pt x="5396" y="7298"/>
                    <a:pt x="5396" y="7298"/>
                  </a:cubicBezTo>
                  <a:cubicBezTo>
                    <a:pt x="5396" y="7298"/>
                    <a:pt x="5436" y="7298"/>
                    <a:pt x="5442" y="7300"/>
                  </a:cubicBezTo>
                  <a:cubicBezTo>
                    <a:pt x="5442" y="7300"/>
                    <a:pt x="5454" y="7307"/>
                    <a:pt x="5457" y="7306"/>
                  </a:cubicBezTo>
                  <a:cubicBezTo>
                    <a:pt x="5457" y="7306"/>
                    <a:pt x="5469" y="7312"/>
                    <a:pt x="5474" y="7304"/>
                  </a:cubicBezTo>
                  <a:cubicBezTo>
                    <a:pt x="5474" y="7304"/>
                    <a:pt x="5492" y="7307"/>
                    <a:pt x="5493" y="7300"/>
                  </a:cubicBezTo>
                  <a:cubicBezTo>
                    <a:pt x="5493" y="7300"/>
                    <a:pt x="5509" y="7300"/>
                    <a:pt x="5513" y="7302"/>
                  </a:cubicBezTo>
                  <a:cubicBezTo>
                    <a:pt x="5513" y="7302"/>
                    <a:pt x="5520" y="7301"/>
                    <a:pt x="5527" y="7298"/>
                  </a:cubicBezTo>
                  <a:cubicBezTo>
                    <a:pt x="5527" y="7298"/>
                    <a:pt x="5548" y="7282"/>
                    <a:pt x="5527" y="7282"/>
                  </a:cubicBezTo>
                  <a:cubicBezTo>
                    <a:pt x="5527" y="7282"/>
                    <a:pt x="5508" y="7287"/>
                    <a:pt x="5491" y="7284"/>
                  </a:cubicBezTo>
                  <a:cubicBezTo>
                    <a:pt x="5475" y="7281"/>
                    <a:pt x="5405" y="7247"/>
                    <a:pt x="5388" y="7228"/>
                  </a:cubicBezTo>
                  <a:cubicBezTo>
                    <a:pt x="5388" y="7228"/>
                    <a:pt x="5384" y="7209"/>
                    <a:pt x="5353" y="7209"/>
                  </a:cubicBezTo>
                  <a:cubicBezTo>
                    <a:pt x="5353" y="7209"/>
                    <a:pt x="5347" y="7206"/>
                    <a:pt x="5359" y="7197"/>
                  </a:cubicBezTo>
                  <a:cubicBezTo>
                    <a:pt x="5359" y="7197"/>
                    <a:pt x="5375" y="7186"/>
                    <a:pt x="5354" y="7181"/>
                  </a:cubicBezTo>
                  <a:cubicBezTo>
                    <a:pt x="5354" y="7181"/>
                    <a:pt x="5340" y="7165"/>
                    <a:pt x="5333" y="7180"/>
                  </a:cubicBezTo>
                  <a:cubicBezTo>
                    <a:pt x="5319" y="7178"/>
                    <a:pt x="5319" y="7178"/>
                    <a:pt x="5319" y="7178"/>
                  </a:cubicBezTo>
                  <a:cubicBezTo>
                    <a:pt x="5319" y="7178"/>
                    <a:pt x="5318" y="7163"/>
                    <a:pt x="5310" y="7160"/>
                  </a:cubicBezTo>
                  <a:cubicBezTo>
                    <a:pt x="5310" y="7160"/>
                    <a:pt x="5306" y="7143"/>
                    <a:pt x="5336" y="7153"/>
                  </a:cubicBezTo>
                  <a:cubicBezTo>
                    <a:pt x="5336" y="7153"/>
                    <a:pt x="5362" y="7157"/>
                    <a:pt x="5355" y="7147"/>
                  </a:cubicBezTo>
                  <a:cubicBezTo>
                    <a:pt x="5355" y="7147"/>
                    <a:pt x="5342" y="7132"/>
                    <a:pt x="5342" y="7125"/>
                  </a:cubicBezTo>
                  <a:cubicBezTo>
                    <a:pt x="5342" y="7117"/>
                    <a:pt x="5323" y="7114"/>
                    <a:pt x="5323" y="7114"/>
                  </a:cubicBezTo>
                  <a:cubicBezTo>
                    <a:pt x="5305" y="7115"/>
                    <a:pt x="5305" y="7115"/>
                    <a:pt x="5305" y="7115"/>
                  </a:cubicBezTo>
                  <a:cubicBezTo>
                    <a:pt x="5313" y="7114"/>
                    <a:pt x="5339" y="7112"/>
                    <a:pt x="5329" y="7098"/>
                  </a:cubicBezTo>
                  <a:cubicBezTo>
                    <a:pt x="5319" y="7092"/>
                    <a:pt x="5319" y="7092"/>
                    <a:pt x="5319" y="7092"/>
                  </a:cubicBezTo>
                  <a:cubicBezTo>
                    <a:pt x="5319" y="7092"/>
                    <a:pt x="5323" y="7075"/>
                    <a:pt x="5318" y="7070"/>
                  </a:cubicBezTo>
                  <a:cubicBezTo>
                    <a:pt x="5318" y="7070"/>
                    <a:pt x="5325" y="7044"/>
                    <a:pt x="5340" y="7044"/>
                  </a:cubicBezTo>
                  <a:cubicBezTo>
                    <a:pt x="5340" y="7044"/>
                    <a:pt x="5354" y="7040"/>
                    <a:pt x="5365" y="7030"/>
                  </a:cubicBezTo>
                  <a:cubicBezTo>
                    <a:pt x="5365" y="7030"/>
                    <a:pt x="5403" y="7032"/>
                    <a:pt x="5399" y="6989"/>
                  </a:cubicBezTo>
                  <a:cubicBezTo>
                    <a:pt x="5399" y="6989"/>
                    <a:pt x="5395" y="6976"/>
                    <a:pt x="5417" y="6962"/>
                  </a:cubicBezTo>
                  <a:cubicBezTo>
                    <a:pt x="5417" y="6962"/>
                    <a:pt x="5439" y="6943"/>
                    <a:pt x="5461" y="6933"/>
                  </a:cubicBezTo>
                  <a:cubicBezTo>
                    <a:pt x="5483" y="6924"/>
                    <a:pt x="5487" y="6918"/>
                    <a:pt x="5487" y="6918"/>
                  </a:cubicBezTo>
                  <a:cubicBezTo>
                    <a:pt x="5487" y="6918"/>
                    <a:pt x="5504" y="6909"/>
                    <a:pt x="5498" y="6897"/>
                  </a:cubicBezTo>
                  <a:cubicBezTo>
                    <a:pt x="5498" y="6897"/>
                    <a:pt x="5513" y="6863"/>
                    <a:pt x="5490" y="6858"/>
                  </a:cubicBezTo>
                  <a:cubicBezTo>
                    <a:pt x="5452" y="6856"/>
                    <a:pt x="5452" y="6856"/>
                    <a:pt x="5452" y="6856"/>
                  </a:cubicBezTo>
                  <a:cubicBezTo>
                    <a:pt x="5452" y="6856"/>
                    <a:pt x="5427" y="6834"/>
                    <a:pt x="5408" y="6824"/>
                  </a:cubicBezTo>
                  <a:cubicBezTo>
                    <a:pt x="5408" y="6824"/>
                    <a:pt x="5395" y="6802"/>
                    <a:pt x="5407" y="6791"/>
                  </a:cubicBezTo>
                  <a:cubicBezTo>
                    <a:pt x="5407" y="6791"/>
                    <a:pt x="5435" y="6759"/>
                    <a:pt x="5442" y="6751"/>
                  </a:cubicBezTo>
                  <a:cubicBezTo>
                    <a:pt x="5442" y="6751"/>
                    <a:pt x="5460" y="6753"/>
                    <a:pt x="5479" y="6738"/>
                  </a:cubicBezTo>
                  <a:cubicBezTo>
                    <a:pt x="5479" y="6738"/>
                    <a:pt x="5502" y="6745"/>
                    <a:pt x="5513" y="6740"/>
                  </a:cubicBezTo>
                  <a:cubicBezTo>
                    <a:pt x="5513" y="6740"/>
                    <a:pt x="5510" y="6731"/>
                    <a:pt x="5504" y="6731"/>
                  </a:cubicBezTo>
                  <a:cubicBezTo>
                    <a:pt x="5504" y="6731"/>
                    <a:pt x="5504" y="6718"/>
                    <a:pt x="5524" y="6715"/>
                  </a:cubicBezTo>
                  <a:cubicBezTo>
                    <a:pt x="5544" y="6712"/>
                    <a:pt x="5528" y="6673"/>
                    <a:pt x="5528" y="6673"/>
                  </a:cubicBezTo>
                  <a:cubicBezTo>
                    <a:pt x="5528" y="6673"/>
                    <a:pt x="5531" y="6647"/>
                    <a:pt x="5561" y="6637"/>
                  </a:cubicBezTo>
                  <a:cubicBezTo>
                    <a:pt x="5561" y="6637"/>
                    <a:pt x="5580" y="6637"/>
                    <a:pt x="5583" y="6630"/>
                  </a:cubicBezTo>
                  <a:cubicBezTo>
                    <a:pt x="5586" y="6624"/>
                    <a:pt x="5546" y="6615"/>
                    <a:pt x="5546" y="6615"/>
                  </a:cubicBezTo>
                  <a:cubicBezTo>
                    <a:pt x="5546" y="6615"/>
                    <a:pt x="5538" y="6608"/>
                    <a:pt x="5565" y="6605"/>
                  </a:cubicBezTo>
                  <a:cubicBezTo>
                    <a:pt x="5587" y="6606"/>
                    <a:pt x="5587" y="6606"/>
                    <a:pt x="5587" y="6606"/>
                  </a:cubicBezTo>
                  <a:cubicBezTo>
                    <a:pt x="5587" y="6606"/>
                    <a:pt x="5594" y="6628"/>
                    <a:pt x="5609" y="6620"/>
                  </a:cubicBezTo>
                  <a:cubicBezTo>
                    <a:pt x="5624" y="6611"/>
                    <a:pt x="5618" y="6593"/>
                    <a:pt x="5618" y="6593"/>
                  </a:cubicBezTo>
                  <a:cubicBezTo>
                    <a:pt x="5618" y="6593"/>
                    <a:pt x="5617" y="6572"/>
                    <a:pt x="5600" y="6578"/>
                  </a:cubicBezTo>
                  <a:cubicBezTo>
                    <a:pt x="5600" y="6578"/>
                    <a:pt x="5591" y="6581"/>
                    <a:pt x="5593" y="6592"/>
                  </a:cubicBezTo>
                  <a:cubicBezTo>
                    <a:pt x="5566" y="6593"/>
                    <a:pt x="5566" y="6593"/>
                    <a:pt x="5566" y="6593"/>
                  </a:cubicBezTo>
                  <a:cubicBezTo>
                    <a:pt x="5566" y="6593"/>
                    <a:pt x="5555" y="6580"/>
                    <a:pt x="5544" y="6578"/>
                  </a:cubicBezTo>
                  <a:cubicBezTo>
                    <a:pt x="5542" y="6548"/>
                    <a:pt x="5542" y="6548"/>
                    <a:pt x="5542" y="6548"/>
                  </a:cubicBezTo>
                  <a:cubicBezTo>
                    <a:pt x="5542" y="6548"/>
                    <a:pt x="5536" y="6524"/>
                    <a:pt x="5531" y="6520"/>
                  </a:cubicBezTo>
                  <a:cubicBezTo>
                    <a:pt x="5531" y="6520"/>
                    <a:pt x="5528" y="6504"/>
                    <a:pt x="5553" y="6501"/>
                  </a:cubicBezTo>
                  <a:cubicBezTo>
                    <a:pt x="5553" y="6501"/>
                    <a:pt x="5578" y="6509"/>
                    <a:pt x="5586" y="6507"/>
                  </a:cubicBezTo>
                  <a:cubicBezTo>
                    <a:pt x="5586" y="6507"/>
                    <a:pt x="5600" y="6522"/>
                    <a:pt x="5625" y="6519"/>
                  </a:cubicBezTo>
                  <a:cubicBezTo>
                    <a:pt x="5656" y="6523"/>
                    <a:pt x="5656" y="6523"/>
                    <a:pt x="5656" y="6523"/>
                  </a:cubicBezTo>
                  <a:cubicBezTo>
                    <a:pt x="5656" y="6523"/>
                    <a:pt x="5689" y="6510"/>
                    <a:pt x="5690" y="6499"/>
                  </a:cubicBezTo>
                  <a:cubicBezTo>
                    <a:pt x="5690" y="6499"/>
                    <a:pt x="5699" y="6487"/>
                    <a:pt x="5683" y="6480"/>
                  </a:cubicBezTo>
                  <a:cubicBezTo>
                    <a:pt x="5683" y="6480"/>
                    <a:pt x="5677" y="6464"/>
                    <a:pt x="5694" y="6451"/>
                  </a:cubicBezTo>
                  <a:cubicBezTo>
                    <a:pt x="5698" y="6437"/>
                    <a:pt x="5698" y="6437"/>
                    <a:pt x="5698" y="6437"/>
                  </a:cubicBezTo>
                  <a:cubicBezTo>
                    <a:pt x="5698" y="6437"/>
                    <a:pt x="5711" y="6429"/>
                    <a:pt x="5696" y="6423"/>
                  </a:cubicBezTo>
                  <a:cubicBezTo>
                    <a:pt x="5696" y="6423"/>
                    <a:pt x="5680" y="6416"/>
                    <a:pt x="5689" y="6405"/>
                  </a:cubicBezTo>
                  <a:cubicBezTo>
                    <a:pt x="5689" y="6405"/>
                    <a:pt x="5687" y="6389"/>
                    <a:pt x="5707" y="6395"/>
                  </a:cubicBezTo>
                  <a:cubicBezTo>
                    <a:pt x="5707" y="6395"/>
                    <a:pt x="5727" y="6411"/>
                    <a:pt x="5768" y="6399"/>
                  </a:cubicBezTo>
                  <a:cubicBezTo>
                    <a:pt x="5768" y="6399"/>
                    <a:pt x="5807" y="6402"/>
                    <a:pt x="5818" y="6394"/>
                  </a:cubicBezTo>
                  <a:cubicBezTo>
                    <a:pt x="5818" y="6394"/>
                    <a:pt x="5926" y="6387"/>
                    <a:pt x="5950" y="6337"/>
                  </a:cubicBezTo>
                  <a:cubicBezTo>
                    <a:pt x="5950" y="6337"/>
                    <a:pt x="5970" y="6310"/>
                    <a:pt x="5985" y="6295"/>
                  </a:cubicBezTo>
                  <a:cubicBezTo>
                    <a:pt x="6000" y="6281"/>
                    <a:pt x="5993" y="6254"/>
                    <a:pt x="5985" y="6251"/>
                  </a:cubicBezTo>
                  <a:cubicBezTo>
                    <a:pt x="5967" y="6245"/>
                    <a:pt x="5967" y="6245"/>
                    <a:pt x="5967" y="6245"/>
                  </a:cubicBezTo>
                  <a:cubicBezTo>
                    <a:pt x="5959" y="6230"/>
                    <a:pt x="5959" y="6230"/>
                    <a:pt x="5959" y="6230"/>
                  </a:cubicBezTo>
                  <a:cubicBezTo>
                    <a:pt x="5959" y="6230"/>
                    <a:pt x="5952" y="6218"/>
                    <a:pt x="5970" y="6211"/>
                  </a:cubicBezTo>
                  <a:cubicBezTo>
                    <a:pt x="5965" y="6186"/>
                    <a:pt x="5965" y="6186"/>
                    <a:pt x="5965" y="6186"/>
                  </a:cubicBezTo>
                  <a:cubicBezTo>
                    <a:pt x="5965" y="6186"/>
                    <a:pt x="5987" y="6159"/>
                    <a:pt x="6011" y="6174"/>
                  </a:cubicBezTo>
                  <a:cubicBezTo>
                    <a:pt x="6011" y="6174"/>
                    <a:pt x="6021" y="6177"/>
                    <a:pt x="6024" y="6170"/>
                  </a:cubicBezTo>
                  <a:cubicBezTo>
                    <a:pt x="6024" y="6170"/>
                    <a:pt x="6040" y="6159"/>
                    <a:pt x="6048" y="6168"/>
                  </a:cubicBezTo>
                  <a:cubicBezTo>
                    <a:pt x="6077" y="6169"/>
                    <a:pt x="6077" y="6169"/>
                    <a:pt x="6077" y="6169"/>
                  </a:cubicBezTo>
                  <a:cubicBezTo>
                    <a:pt x="6077" y="6169"/>
                    <a:pt x="6091" y="6177"/>
                    <a:pt x="6105" y="6166"/>
                  </a:cubicBezTo>
                  <a:cubicBezTo>
                    <a:pt x="6105" y="6166"/>
                    <a:pt x="6140" y="6153"/>
                    <a:pt x="6157" y="6128"/>
                  </a:cubicBezTo>
                  <a:cubicBezTo>
                    <a:pt x="6157" y="6128"/>
                    <a:pt x="6168" y="6123"/>
                    <a:pt x="6170" y="6112"/>
                  </a:cubicBezTo>
                  <a:cubicBezTo>
                    <a:pt x="6170" y="6112"/>
                    <a:pt x="6203" y="6087"/>
                    <a:pt x="6193" y="6080"/>
                  </a:cubicBezTo>
                  <a:cubicBezTo>
                    <a:pt x="6193" y="6080"/>
                    <a:pt x="6224" y="6056"/>
                    <a:pt x="6228" y="6039"/>
                  </a:cubicBezTo>
                  <a:cubicBezTo>
                    <a:pt x="6227" y="6028"/>
                    <a:pt x="6227" y="6028"/>
                    <a:pt x="6227" y="6028"/>
                  </a:cubicBezTo>
                  <a:cubicBezTo>
                    <a:pt x="6227" y="6028"/>
                    <a:pt x="6255" y="6012"/>
                    <a:pt x="6233" y="6005"/>
                  </a:cubicBezTo>
                  <a:cubicBezTo>
                    <a:pt x="6233" y="6005"/>
                    <a:pt x="6231" y="5985"/>
                    <a:pt x="6239" y="5985"/>
                  </a:cubicBezTo>
                  <a:cubicBezTo>
                    <a:pt x="6239" y="5985"/>
                    <a:pt x="6247" y="5977"/>
                    <a:pt x="6251" y="5969"/>
                  </a:cubicBezTo>
                  <a:cubicBezTo>
                    <a:pt x="6251" y="5969"/>
                    <a:pt x="6270" y="5962"/>
                    <a:pt x="6276" y="5937"/>
                  </a:cubicBezTo>
                  <a:cubicBezTo>
                    <a:pt x="6276" y="5937"/>
                    <a:pt x="6290" y="5917"/>
                    <a:pt x="6290" y="5913"/>
                  </a:cubicBezTo>
                  <a:cubicBezTo>
                    <a:pt x="6290" y="5913"/>
                    <a:pt x="6281" y="5900"/>
                    <a:pt x="6291" y="5900"/>
                  </a:cubicBezTo>
                  <a:cubicBezTo>
                    <a:pt x="6291" y="5900"/>
                    <a:pt x="6313" y="5912"/>
                    <a:pt x="6313" y="5919"/>
                  </a:cubicBezTo>
                  <a:cubicBezTo>
                    <a:pt x="6313" y="5919"/>
                    <a:pt x="6319" y="5928"/>
                    <a:pt x="6315" y="5934"/>
                  </a:cubicBezTo>
                  <a:cubicBezTo>
                    <a:pt x="6315" y="5934"/>
                    <a:pt x="6302" y="5945"/>
                    <a:pt x="6302" y="5948"/>
                  </a:cubicBezTo>
                  <a:cubicBezTo>
                    <a:pt x="6302" y="5948"/>
                    <a:pt x="6292" y="5954"/>
                    <a:pt x="6293" y="5965"/>
                  </a:cubicBezTo>
                  <a:cubicBezTo>
                    <a:pt x="6293" y="5965"/>
                    <a:pt x="6273" y="5990"/>
                    <a:pt x="6267" y="5991"/>
                  </a:cubicBezTo>
                  <a:cubicBezTo>
                    <a:pt x="6267" y="5991"/>
                    <a:pt x="6253" y="6001"/>
                    <a:pt x="6262" y="6002"/>
                  </a:cubicBezTo>
                  <a:cubicBezTo>
                    <a:pt x="6262" y="6002"/>
                    <a:pt x="6288" y="5986"/>
                    <a:pt x="6304" y="5968"/>
                  </a:cubicBezTo>
                  <a:cubicBezTo>
                    <a:pt x="6304" y="5968"/>
                    <a:pt x="6311" y="5961"/>
                    <a:pt x="6311" y="5953"/>
                  </a:cubicBezTo>
                  <a:cubicBezTo>
                    <a:pt x="6311" y="5953"/>
                    <a:pt x="6322" y="5941"/>
                    <a:pt x="6325" y="5934"/>
                  </a:cubicBezTo>
                  <a:cubicBezTo>
                    <a:pt x="6325" y="5934"/>
                    <a:pt x="6347" y="5899"/>
                    <a:pt x="6352" y="5876"/>
                  </a:cubicBezTo>
                  <a:cubicBezTo>
                    <a:pt x="6352" y="5876"/>
                    <a:pt x="6384" y="5834"/>
                    <a:pt x="6402" y="5819"/>
                  </a:cubicBezTo>
                  <a:cubicBezTo>
                    <a:pt x="6419" y="5804"/>
                    <a:pt x="6426" y="5795"/>
                    <a:pt x="6424" y="5773"/>
                  </a:cubicBezTo>
                  <a:cubicBezTo>
                    <a:pt x="6424" y="5773"/>
                    <a:pt x="6447" y="5756"/>
                    <a:pt x="6430" y="5738"/>
                  </a:cubicBezTo>
                  <a:cubicBezTo>
                    <a:pt x="6430" y="5738"/>
                    <a:pt x="6422" y="5718"/>
                    <a:pt x="6423" y="5701"/>
                  </a:cubicBezTo>
                  <a:cubicBezTo>
                    <a:pt x="6423" y="5701"/>
                    <a:pt x="6430" y="5689"/>
                    <a:pt x="6428" y="5666"/>
                  </a:cubicBezTo>
                  <a:cubicBezTo>
                    <a:pt x="6428" y="5666"/>
                    <a:pt x="6451" y="5641"/>
                    <a:pt x="6428" y="5640"/>
                  </a:cubicBezTo>
                  <a:cubicBezTo>
                    <a:pt x="6428" y="5640"/>
                    <a:pt x="6436" y="5620"/>
                    <a:pt x="6453" y="5624"/>
                  </a:cubicBezTo>
                  <a:cubicBezTo>
                    <a:pt x="6453" y="5624"/>
                    <a:pt x="6465" y="5630"/>
                    <a:pt x="6470" y="5607"/>
                  </a:cubicBezTo>
                  <a:cubicBezTo>
                    <a:pt x="6470" y="5607"/>
                    <a:pt x="6511" y="5583"/>
                    <a:pt x="6534" y="5561"/>
                  </a:cubicBezTo>
                  <a:cubicBezTo>
                    <a:pt x="6534" y="5561"/>
                    <a:pt x="6546" y="5564"/>
                    <a:pt x="6560" y="5546"/>
                  </a:cubicBezTo>
                  <a:cubicBezTo>
                    <a:pt x="6560" y="5546"/>
                    <a:pt x="6586" y="5540"/>
                    <a:pt x="6596" y="5546"/>
                  </a:cubicBezTo>
                  <a:cubicBezTo>
                    <a:pt x="6596" y="5546"/>
                    <a:pt x="6610" y="5559"/>
                    <a:pt x="6605" y="5531"/>
                  </a:cubicBezTo>
                  <a:cubicBezTo>
                    <a:pt x="6605" y="5531"/>
                    <a:pt x="6623" y="5526"/>
                    <a:pt x="6627" y="5520"/>
                  </a:cubicBezTo>
                  <a:cubicBezTo>
                    <a:pt x="6627" y="5520"/>
                    <a:pt x="6654" y="5523"/>
                    <a:pt x="6643" y="5507"/>
                  </a:cubicBezTo>
                  <a:cubicBezTo>
                    <a:pt x="6643" y="5507"/>
                    <a:pt x="6650" y="5486"/>
                    <a:pt x="6662" y="5503"/>
                  </a:cubicBezTo>
                  <a:cubicBezTo>
                    <a:pt x="6662" y="5503"/>
                    <a:pt x="6670" y="5514"/>
                    <a:pt x="6676" y="5500"/>
                  </a:cubicBezTo>
                  <a:cubicBezTo>
                    <a:pt x="6676" y="5500"/>
                    <a:pt x="6682" y="5488"/>
                    <a:pt x="6701" y="5496"/>
                  </a:cubicBezTo>
                  <a:cubicBezTo>
                    <a:pt x="6701" y="5496"/>
                    <a:pt x="6709" y="5504"/>
                    <a:pt x="6719" y="5496"/>
                  </a:cubicBezTo>
                  <a:cubicBezTo>
                    <a:pt x="6719" y="5496"/>
                    <a:pt x="6787" y="5505"/>
                    <a:pt x="6783" y="5483"/>
                  </a:cubicBezTo>
                  <a:cubicBezTo>
                    <a:pt x="6783" y="5483"/>
                    <a:pt x="6793" y="5454"/>
                    <a:pt x="6815" y="5454"/>
                  </a:cubicBezTo>
                  <a:cubicBezTo>
                    <a:pt x="6815" y="5454"/>
                    <a:pt x="6825" y="5456"/>
                    <a:pt x="6828" y="5444"/>
                  </a:cubicBezTo>
                  <a:cubicBezTo>
                    <a:pt x="6828" y="5444"/>
                    <a:pt x="6844" y="5434"/>
                    <a:pt x="6832" y="5414"/>
                  </a:cubicBezTo>
                  <a:cubicBezTo>
                    <a:pt x="6832" y="5414"/>
                    <a:pt x="6847" y="5384"/>
                    <a:pt x="6847" y="5378"/>
                  </a:cubicBezTo>
                  <a:cubicBezTo>
                    <a:pt x="6847" y="5378"/>
                    <a:pt x="6877" y="5357"/>
                    <a:pt x="6882" y="5324"/>
                  </a:cubicBezTo>
                  <a:cubicBezTo>
                    <a:pt x="6882" y="5324"/>
                    <a:pt x="6894" y="5325"/>
                    <a:pt x="6892" y="5310"/>
                  </a:cubicBezTo>
                  <a:cubicBezTo>
                    <a:pt x="6892" y="5310"/>
                    <a:pt x="6903" y="5304"/>
                    <a:pt x="6903" y="5295"/>
                  </a:cubicBezTo>
                  <a:cubicBezTo>
                    <a:pt x="6903" y="5233"/>
                    <a:pt x="6903" y="5233"/>
                    <a:pt x="6903" y="5233"/>
                  </a:cubicBezTo>
                  <a:cubicBezTo>
                    <a:pt x="6903" y="5233"/>
                    <a:pt x="6911" y="5218"/>
                    <a:pt x="6921" y="5211"/>
                  </a:cubicBezTo>
                  <a:cubicBezTo>
                    <a:pt x="6931" y="5203"/>
                    <a:pt x="6931" y="5190"/>
                    <a:pt x="6931" y="5190"/>
                  </a:cubicBezTo>
                  <a:cubicBezTo>
                    <a:pt x="6931" y="5163"/>
                    <a:pt x="6931" y="5163"/>
                    <a:pt x="6931" y="5163"/>
                  </a:cubicBezTo>
                  <a:cubicBezTo>
                    <a:pt x="6931" y="5163"/>
                    <a:pt x="6947" y="5116"/>
                    <a:pt x="6948" y="5107"/>
                  </a:cubicBezTo>
                  <a:cubicBezTo>
                    <a:pt x="6948" y="5107"/>
                    <a:pt x="6953" y="5086"/>
                    <a:pt x="6946" y="5081"/>
                  </a:cubicBezTo>
                  <a:cubicBezTo>
                    <a:pt x="6946" y="5081"/>
                    <a:pt x="6946" y="5058"/>
                    <a:pt x="6940" y="5054"/>
                  </a:cubicBezTo>
                  <a:cubicBezTo>
                    <a:pt x="6941" y="5013"/>
                    <a:pt x="6941" y="5013"/>
                    <a:pt x="6941" y="5013"/>
                  </a:cubicBezTo>
                  <a:cubicBezTo>
                    <a:pt x="6941" y="5013"/>
                    <a:pt x="6950" y="4996"/>
                    <a:pt x="6943" y="4985"/>
                  </a:cubicBezTo>
                  <a:cubicBezTo>
                    <a:pt x="6943" y="4985"/>
                    <a:pt x="6941" y="4965"/>
                    <a:pt x="6948" y="4953"/>
                  </a:cubicBezTo>
                  <a:cubicBezTo>
                    <a:pt x="6956" y="4936"/>
                    <a:pt x="6956" y="4936"/>
                    <a:pt x="6956" y="4936"/>
                  </a:cubicBezTo>
                  <a:cubicBezTo>
                    <a:pt x="6956" y="4936"/>
                    <a:pt x="6970" y="4930"/>
                    <a:pt x="6953" y="4920"/>
                  </a:cubicBezTo>
                  <a:cubicBezTo>
                    <a:pt x="6953" y="4920"/>
                    <a:pt x="6967" y="4903"/>
                    <a:pt x="6980" y="4928"/>
                  </a:cubicBezTo>
                  <a:cubicBezTo>
                    <a:pt x="6980" y="4928"/>
                    <a:pt x="7011" y="4909"/>
                    <a:pt x="7028" y="4842"/>
                  </a:cubicBezTo>
                  <a:cubicBezTo>
                    <a:pt x="7028" y="4842"/>
                    <a:pt x="7042" y="4838"/>
                    <a:pt x="7044" y="4820"/>
                  </a:cubicBezTo>
                  <a:cubicBezTo>
                    <a:pt x="7044" y="4820"/>
                    <a:pt x="7057" y="4804"/>
                    <a:pt x="7073" y="4794"/>
                  </a:cubicBezTo>
                  <a:cubicBezTo>
                    <a:pt x="7073" y="4794"/>
                    <a:pt x="7084" y="4796"/>
                    <a:pt x="7089" y="4780"/>
                  </a:cubicBezTo>
                  <a:cubicBezTo>
                    <a:pt x="7089" y="4780"/>
                    <a:pt x="7147" y="4720"/>
                    <a:pt x="7156" y="4682"/>
                  </a:cubicBezTo>
                  <a:cubicBezTo>
                    <a:pt x="7156" y="4682"/>
                    <a:pt x="7173" y="4648"/>
                    <a:pt x="7165" y="4639"/>
                  </a:cubicBezTo>
                  <a:lnTo>
                    <a:pt x="7165" y="4633"/>
                  </a:lnTo>
                  <a:close/>
                  <a:moveTo>
                    <a:pt x="4693" y="2657"/>
                  </a:moveTo>
                  <a:cubicBezTo>
                    <a:pt x="4693" y="2657"/>
                    <a:pt x="4713" y="2695"/>
                    <a:pt x="4683" y="2673"/>
                  </a:cubicBezTo>
                  <a:cubicBezTo>
                    <a:pt x="4683" y="2673"/>
                    <a:pt x="4683" y="2661"/>
                    <a:pt x="4693" y="2657"/>
                  </a:cubicBezTo>
                  <a:close/>
                  <a:moveTo>
                    <a:pt x="5803" y="1161"/>
                  </a:moveTo>
                  <a:cubicBezTo>
                    <a:pt x="5803" y="1161"/>
                    <a:pt x="5799" y="1173"/>
                    <a:pt x="5794" y="1160"/>
                  </a:cubicBezTo>
                  <a:cubicBezTo>
                    <a:pt x="5794" y="1160"/>
                    <a:pt x="5804" y="1154"/>
                    <a:pt x="5803" y="1161"/>
                  </a:cubicBezTo>
                  <a:close/>
                  <a:moveTo>
                    <a:pt x="5782" y="1156"/>
                  </a:moveTo>
                  <a:cubicBezTo>
                    <a:pt x="5782" y="1156"/>
                    <a:pt x="5793" y="1170"/>
                    <a:pt x="5774" y="1161"/>
                  </a:cubicBezTo>
                  <a:cubicBezTo>
                    <a:pt x="5774" y="1161"/>
                    <a:pt x="5768" y="1151"/>
                    <a:pt x="5782" y="1156"/>
                  </a:cubicBezTo>
                  <a:close/>
                  <a:moveTo>
                    <a:pt x="5329" y="930"/>
                  </a:moveTo>
                  <a:cubicBezTo>
                    <a:pt x="5329" y="930"/>
                    <a:pt x="5323" y="939"/>
                    <a:pt x="5317" y="929"/>
                  </a:cubicBezTo>
                  <a:cubicBezTo>
                    <a:pt x="5317" y="929"/>
                    <a:pt x="5321" y="917"/>
                    <a:pt x="5329" y="930"/>
                  </a:cubicBezTo>
                  <a:close/>
                  <a:moveTo>
                    <a:pt x="5282" y="1469"/>
                  </a:moveTo>
                  <a:cubicBezTo>
                    <a:pt x="5282" y="1469"/>
                    <a:pt x="5260" y="1480"/>
                    <a:pt x="5255" y="1464"/>
                  </a:cubicBezTo>
                  <a:cubicBezTo>
                    <a:pt x="5255" y="1464"/>
                    <a:pt x="5279" y="1461"/>
                    <a:pt x="5282" y="1469"/>
                  </a:cubicBezTo>
                  <a:close/>
                  <a:moveTo>
                    <a:pt x="5239" y="1455"/>
                  </a:moveTo>
                  <a:cubicBezTo>
                    <a:pt x="5239" y="1455"/>
                    <a:pt x="5245" y="1474"/>
                    <a:pt x="5224" y="1462"/>
                  </a:cubicBezTo>
                  <a:cubicBezTo>
                    <a:pt x="5224" y="1462"/>
                    <a:pt x="5227" y="1454"/>
                    <a:pt x="5239" y="1455"/>
                  </a:cubicBezTo>
                  <a:close/>
                  <a:moveTo>
                    <a:pt x="4809" y="1769"/>
                  </a:moveTo>
                  <a:cubicBezTo>
                    <a:pt x="4804" y="1771"/>
                    <a:pt x="4796" y="1780"/>
                    <a:pt x="4796" y="1780"/>
                  </a:cubicBezTo>
                  <a:cubicBezTo>
                    <a:pt x="4775" y="1798"/>
                    <a:pt x="4775" y="1790"/>
                    <a:pt x="4753" y="1805"/>
                  </a:cubicBezTo>
                  <a:cubicBezTo>
                    <a:pt x="4732" y="1821"/>
                    <a:pt x="4717" y="1823"/>
                    <a:pt x="4717" y="1823"/>
                  </a:cubicBezTo>
                  <a:cubicBezTo>
                    <a:pt x="4684" y="1832"/>
                    <a:pt x="4664" y="1853"/>
                    <a:pt x="4664" y="1853"/>
                  </a:cubicBezTo>
                  <a:cubicBezTo>
                    <a:pt x="4651" y="1858"/>
                    <a:pt x="4637" y="1853"/>
                    <a:pt x="4637" y="1853"/>
                  </a:cubicBezTo>
                  <a:cubicBezTo>
                    <a:pt x="4617" y="1846"/>
                    <a:pt x="4624" y="1827"/>
                    <a:pt x="4624" y="1827"/>
                  </a:cubicBezTo>
                  <a:cubicBezTo>
                    <a:pt x="4632" y="1798"/>
                    <a:pt x="4656" y="1802"/>
                    <a:pt x="4656" y="1802"/>
                  </a:cubicBezTo>
                  <a:cubicBezTo>
                    <a:pt x="4657" y="1795"/>
                    <a:pt x="4662" y="1792"/>
                    <a:pt x="4667" y="1788"/>
                  </a:cubicBezTo>
                  <a:cubicBezTo>
                    <a:pt x="4672" y="1783"/>
                    <a:pt x="4677" y="1769"/>
                    <a:pt x="4712" y="1778"/>
                  </a:cubicBezTo>
                  <a:cubicBezTo>
                    <a:pt x="4747" y="1787"/>
                    <a:pt x="4750" y="1781"/>
                    <a:pt x="4750" y="1781"/>
                  </a:cubicBezTo>
                  <a:cubicBezTo>
                    <a:pt x="4728" y="1781"/>
                    <a:pt x="4732" y="1776"/>
                    <a:pt x="4732" y="1776"/>
                  </a:cubicBezTo>
                  <a:cubicBezTo>
                    <a:pt x="4741" y="1759"/>
                    <a:pt x="4791" y="1761"/>
                    <a:pt x="4803" y="1760"/>
                  </a:cubicBezTo>
                  <a:cubicBezTo>
                    <a:pt x="4815" y="1759"/>
                    <a:pt x="4809" y="1769"/>
                    <a:pt x="4809" y="1769"/>
                  </a:cubicBezTo>
                  <a:close/>
                  <a:moveTo>
                    <a:pt x="4927" y="2013"/>
                  </a:moveTo>
                  <a:cubicBezTo>
                    <a:pt x="4927" y="2013"/>
                    <a:pt x="4920" y="2029"/>
                    <a:pt x="4907" y="2016"/>
                  </a:cubicBezTo>
                  <a:cubicBezTo>
                    <a:pt x="4907" y="2016"/>
                    <a:pt x="4921" y="2010"/>
                    <a:pt x="4927" y="2013"/>
                  </a:cubicBezTo>
                  <a:close/>
                  <a:moveTo>
                    <a:pt x="4770" y="1313"/>
                  </a:moveTo>
                  <a:cubicBezTo>
                    <a:pt x="4770" y="1313"/>
                    <a:pt x="4792" y="1326"/>
                    <a:pt x="4777" y="1329"/>
                  </a:cubicBezTo>
                  <a:cubicBezTo>
                    <a:pt x="4767" y="1332"/>
                    <a:pt x="4767" y="1332"/>
                    <a:pt x="4767" y="1332"/>
                  </a:cubicBezTo>
                  <a:cubicBezTo>
                    <a:pt x="4767" y="1332"/>
                    <a:pt x="4763" y="1305"/>
                    <a:pt x="4770" y="1313"/>
                  </a:cubicBezTo>
                  <a:close/>
                  <a:moveTo>
                    <a:pt x="4772" y="1720"/>
                  </a:moveTo>
                  <a:cubicBezTo>
                    <a:pt x="4772" y="1712"/>
                    <a:pt x="4786" y="1708"/>
                    <a:pt x="4786" y="1708"/>
                  </a:cubicBezTo>
                  <a:cubicBezTo>
                    <a:pt x="4806" y="1689"/>
                    <a:pt x="4821" y="1693"/>
                    <a:pt x="4821" y="1693"/>
                  </a:cubicBezTo>
                  <a:cubicBezTo>
                    <a:pt x="4834" y="1687"/>
                    <a:pt x="4856" y="1685"/>
                    <a:pt x="4856" y="1685"/>
                  </a:cubicBezTo>
                  <a:cubicBezTo>
                    <a:pt x="4879" y="1675"/>
                    <a:pt x="4881" y="1687"/>
                    <a:pt x="4881" y="1687"/>
                  </a:cubicBezTo>
                  <a:cubicBezTo>
                    <a:pt x="4895" y="1684"/>
                    <a:pt x="4898" y="1693"/>
                    <a:pt x="4898" y="1693"/>
                  </a:cubicBezTo>
                  <a:cubicBezTo>
                    <a:pt x="4903" y="1691"/>
                    <a:pt x="4907" y="1691"/>
                    <a:pt x="4907" y="1691"/>
                  </a:cubicBezTo>
                  <a:cubicBezTo>
                    <a:pt x="4911" y="1668"/>
                    <a:pt x="4922" y="1674"/>
                    <a:pt x="4922" y="1674"/>
                  </a:cubicBezTo>
                  <a:cubicBezTo>
                    <a:pt x="4927" y="1664"/>
                    <a:pt x="4933" y="1672"/>
                    <a:pt x="4933" y="1672"/>
                  </a:cubicBezTo>
                  <a:cubicBezTo>
                    <a:pt x="4937" y="1671"/>
                    <a:pt x="4947" y="1684"/>
                    <a:pt x="4947" y="1684"/>
                  </a:cubicBezTo>
                  <a:cubicBezTo>
                    <a:pt x="4956" y="1687"/>
                    <a:pt x="4949" y="1691"/>
                    <a:pt x="4949" y="1691"/>
                  </a:cubicBezTo>
                  <a:cubicBezTo>
                    <a:pt x="4943" y="1691"/>
                    <a:pt x="4949" y="1707"/>
                    <a:pt x="4949" y="1707"/>
                  </a:cubicBezTo>
                  <a:cubicBezTo>
                    <a:pt x="4950" y="1717"/>
                    <a:pt x="4944" y="1716"/>
                    <a:pt x="4944" y="1716"/>
                  </a:cubicBezTo>
                  <a:cubicBezTo>
                    <a:pt x="4937" y="1713"/>
                    <a:pt x="4930" y="1721"/>
                    <a:pt x="4930" y="1721"/>
                  </a:cubicBezTo>
                  <a:cubicBezTo>
                    <a:pt x="4916" y="1735"/>
                    <a:pt x="4914" y="1732"/>
                    <a:pt x="4914" y="1732"/>
                  </a:cubicBezTo>
                  <a:cubicBezTo>
                    <a:pt x="4905" y="1729"/>
                    <a:pt x="4885" y="1732"/>
                    <a:pt x="4885" y="1732"/>
                  </a:cubicBezTo>
                  <a:cubicBezTo>
                    <a:pt x="4882" y="1739"/>
                    <a:pt x="4879" y="1738"/>
                    <a:pt x="4879" y="1738"/>
                  </a:cubicBezTo>
                  <a:cubicBezTo>
                    <a:pt x="4877" y="1733"/>
                    <a:pt x="4868" y="1727"/>
                    <a:pt x="4868" y="1727"/>
                  </a:cubicBezTo>
                  <a:cubicBezTo>
                    <a:pt x="4829" y="1716"/>
                    <a:pt x="4791" y="1735"/>
                    <a:pt x="4791" y="1735"/>
                  </a:cubicBezTo>
                  <a:cubicBezTo>
                    <a:pt x="4791" y="1735"/>
                    <a:pt x="4774" y="1739"/>
                    <a:pt x="4767" y="1734"/>
                  </a:cubicBezTo>
                  <a:cubicBezTo>
                    <a:pt x="4759" y="1729"/>
                    <a:pt x="4772" y="1720"/>
                    <a:pt x="4772" y="1720"/>
                  </a:cubicBezTo>
                  <a:close/>
                  <a:moveTo>
                    <a:pt x="4667" y="1567"/>
                  </a:moveTo>
                  <a:cubicBezTo>
                    <a:pt x="4673" y="1562"/>
                    <a:pt x="4667" y="1555"/>
                    <a:pt x="4667" y="1555"/>
                  </a:cubicBezTo>
                  <a:cubicBezTo>
                    <a:pt x="4662" y="1555"/>
                    <a:pt x="4658" y="1563"/>
                    <a:pt x="4658" y="1563"/>
                  </a:cubicBezTo>
                  <a:cubicBezTo>
                    <a:pt x="4660" y="1556"/>
                    <a:pt x="4652" y="1546"/>
                    <a:pt x="4652" y="1546"/>
                  </a:cubicBezTo>
                  <a:cubicBezTo>
                    <a:pt x="4648" y="1544"/>
                    <a:pt x="4646" y="1551"/>
                    <a:pt x="4646" y="1551"/>
                  </a:cubicBezTo>
                  <a:cubicBezTo>
                    <a:pt x="4647" y="1555"/>
                    <a:pt x="4641" y="1555"/>
                    <a:pt x="4641" y="1555"/>
                  </a:cubicBezTo>
                  <a:cubicBezTo>
                    <a:pt x="4638" y="1550"/>
                    <a:pt x="4631" y="1548"/>
                    <a:pt x="4631" y="1548"/>
                  </a:cubicBezTo>
                  <a:cubicBezTo>
                    <a:pt x="4629" y="1551"/>
                    <a:pt x="4625" y="1555"/>
                    <a:pt x="4622" y="1552"/>
                  </a:cubicBezTo>
                  <a:cubicBezTo>
                    <a:pt x="4620" y="1549"/>
                    <a:pt x="4614" y="1550"/>
                    <a:pt x="4614" y="1550"/>
                  </a:cubicBezTo>
                  <a:cubicBezTo>
                    <a:pt x="4613" y="1553"/>
                    <a:pt x="4618" y="1555"/>
                    <a:pt x="4618" y="1555"/>
                  </a:cubicBezTo>
                  <a:cubicBezTo>
                    <a:pt x="4609" y="1555"/>
                    <a:pt x="4608" y="1550"/>
                    <a:pt x="4608" y="1550"/>
                  </a:cubicBezTo>
                  <a:cubicBezTo>
                    <a:pt x="4602" y="1548"/>
                    <a:pt x="4602" y="1548"/>
                    <a:pt x="4602" y="1548"/>
                  </a:cubicBezTo>
                  <a:cubicBezTo>
                    <a:pt x="4596" y="1551"/>
                    <a:pt x="4579" y="1548"/>
                    <a:pt x="4579" y="1548"/>
                  </a:cubicBezTo>
                  <a:cubicBezTo>
                    <a:pt x="4570" y="1546"/>
                    <a:pt x="4564" y="1539"/>
                    <a:pt x="4564" y="1539"/>
                  </a:cubicBezTo>
                  <a:cubicBezTo>
                    <a:pt x="4558" y="1540"/>
                    <a:pt x="4554" y="1530"/>
                    <a:pt x="4554" y="1530"/>
                  </a:cubicBezTo>
                  <a:cubicBezTo>
                    <a:pt x="4544" y="1524"/>
                    <a:pt x="4558" y="1526"/>
                    <a:pt x="4558" y="1526"/>
                  </a:cubicBezTo>
                  <a:cubicBezTo>
                    <a:pt x="4574" y="1534"/>
                    <a:pt x="4604" y="1536"/>
                    <a:pt x="4604" y="1536"/>
                  </a:cubicBezTo>
                  <a:cubicBezTo>
                    <a:pt x="4618" y="1536"/>
                    <a:pt x="4618" y="1538"/>
                    <a:pt x="4618" y="1538"/>
                  </a:cubicBezTo>
                  <a:cubicBezTo>
                    <a:pt x="4629" y="1531"/>
                    <a:pt x="4642" y="1540"/>
                    <a:pt x="4642" y="1540"/>
                  </a:cubicBezTo>
                  <a:cubicBezTo>
                    <a:pt x="4658" y="1538"/>
                    <a:pt x="4661" y="1545"/>
                    <a:pt x="4661" y="1545"/>
                  </a:cubicBezTo>
                  <a:cubicBezTo>
                    <a:pt x="4668" y="1544"/>
                    <a:pt x="4670" y="1551"/>
                    <a:pt x="4670" y="1551"/>
                  </a:cubicBezTo>
                  <a:cubicBezTo>
                    <a:pt x="4670" y="1548"/>
                    <a:pt x="4677" y="1549"/>
                    <a:pt x="4677" y="1549"/>
                  </a:cubicBezTo>
                  <a:cubicBezTo>
                    <a:pt x="4682" y="1548"/>
                    <a:pt x="4702" y="1551"/>
                    <a:pt x="4702" y="1551"/>
                  </a:cubicBezTo>
                  <a:cubicBezTo>
                    <a:pt x="4717" y="1552"/>
                    <a:pt x="4717" y="1568"/>
                    <a:pt x="4717" y="1568"/>
                  </a:cubicBezTo>
                  <a:cubicBezTo>
                    <a:pt x="4724" y="1570"/>
                    <a:pt x="4724" y="1574"/>
                    <a:pt x="4724" y="1574"/>
                  </a:cubicBezTo>
                  <a:cubicBezTo>
                    <a:pt x="4724" y="1579"/>
                    <a:pt x="4731" y="1587"/>
                    <a:pt x="4731" y="1587"/>
                  </a:cubicBezTo>
                  <a:cubicBezTo>
                    <a:pt x="4740" y="1593"/>
                    <a:pt x="4740" y="1600"/>
                    <a:pt x="4740" y="1600"/>
                  </a:cubicBezTo>
                  <a:cubicBezTo>
                    <a:pt x="4752" y="1607"/>
                    <a:pt x="4755" y="1614"/>
                    <a:pt x="4755" y="1614"/>
                  </a:cubicBezTo>
                  <a:cubicBezTo>
                    <a:pt x="4768" y="1624"/>
                    <a:pt x="4762" y="1629"/>
                    <a:pt x="4762" y="1629"/>
                  </a:cubicBezTo>
                  <a:cubicBezTo>
                    <a:pt x="4762" y="1631"/>
                    <a:pt x="4753" y="1624"/>
                    <a:pt x="4753" y="1624"/>
                  </a:cubicBezTo>
                  <a:cubicBezTo>
                    <a:pt x="4747" y="1628"/>
                    <a:pt x="4741" y="1626"/>
                    <a:pt x="4741" y="1626"/>
                  </a:cubicBezTo>
                  <a:cubicBezTo>
                    <a:pt x="4761" y="1638"/>
                    <a:pt x="4752" y="1643"/>
                    <a:pt x="4752" y="1643"/>
                  </a:cubicBezTo>
                  <a:cubicBezTo>
                    <a:pt x="4753" y="1656"/>
                    <a:pt x="4736" y="1646"/>
                    <a:pt x="4736" y="1646"/>
                  </a:cubicBezTo>
                  <a:cubicBezTo>
                    <a:pt x="4728" y="1642"/>
                    <a:pt x="4722" y="1641"/>
                    <a:pt x="4722" y="1641"/>
                  </a:cubicBezTo>
                  <a:cubicBezTo>
                    <a:pt x="4719" y="1632"/>
                    <a:pt x="4713" y="1633"/>
                    <a:pt x="4713" y="1633"/>
                  </a:cubicBezTo>
                  <a:cubicBezTo>
                    <a:pt x="4706" y="1645"/>
                    <a:pt x="4705" y="1630"/>
                    <a:pt x="4705" y="1630"/>
                  </a:cubicBezTo>
                  <a:cubicBezTo>
                    <a:pt x="4697" y="1629"/>
                    <a:pt x="4703" y="1618"/>
                    <a:pt x="4703" y="1618"/>
                  </a:cubicBezTo>
                  <a:cubicBezTo>
                    <a:pt x="4689" y="1622"/>
                    <a:pt x="4686" y="1609"/>
                    <a:pt x="4686" y="1609"/>
                  </a:cubicBezTo>
                  <a:cubicBezTo>
                    <a:pt x="4686" y="1597"/>
                    <a:pt x="4674" y="1598"/>
                    <a:pt x="4674" y="1598"/>
                  </a:cubicBezTo>
                  <a:cubicBezTo>
                    <a:pt x="4661" y="1597"/>
                    <a:pt x="4664" y="1601"/>
                    <a:pt x="4664" y="1601"/>
                  </a:cubicBezTo>
                  <a:cubicBezTo>
                    <a:pt x="4673" y="1602"/>
                    <a:pt x="4674" y="1611"/>
                    <a:pt x="4674" y="1611"/>
                  </a:cubicBezTo>
                  <a:cubicBezTo>
                    <a:pt x="4674" y="1616"/>
                    <a:pt x="4685" y="1626"/>
                    <a:pt x="4685" y="1626"/>
                  </a:cubicBezTo>
                  <a:cubicBezTo>
                    <a:pt x="4693" y="1633"/>
                    <a:pt x="4682" y="1648"/>
                    <a:pt x="4682" y="1648"/>
                  </a:cubicBezTo>
                  <a:cubicBezTo>
                    <a:pt x="4682" y="1655"/>
                    <a:pt x="4670" y="1659"/>
                    <a:pt x="4670" y="1659"/>
                  </a:cubicBezTo>
                  <a:cubicBezTo>
                    <a:pt x="4672" y="1667"/>
                    <a:pt x="4666" y="1674"/>
                    <a:pt x="4666" y="1674"/>
                  </a:cubicBezTo>
                  <a:cubicBezTo>
                    <a:pt x="4659" y="1674"/>
                    <a:pt x="4662" y="1693"/>
                    <a:pt x="4662" y="1693"/>
                  </a:cubicBezTo>
                  <a:cubicBezTo>
                    <a:pt x="4668" y="1732"/>
                    <a:pt x="4654" y="1737"/>
                    <a:pt x="4654" y="1737"/>
                  </a:cubicBezTo>
                  <a:cubicBezTo>
                    <a:pt x="4649" y="1737"/>
                    <a:pt x="4645" y="1741"/>
                    <a:pt x="4645" y="1741"/>
                  </a:cubicBezTo>
                  <a:cubicBezTo>
                    <a:pt x="4624" y="1762"/>
                    <a:pt x="4623" y="1740"/>
                    <a:pt x="4623" y="1740"/>
                  </a:cubicBezTo>
                  <a:cubicBezTo>
                    <a:pt x="4624" y="1731"/>
                    <a:pt x="4618" y="1700"/>
                    <a:pt x="4618" y="1700"/>
                  </a:cubicBezTo>
                  <a:cubicBezTo>
                    <a:pt x="4616" y="1672"/>
                    <a:pt x="4596" y="1679"/>
                    <a:pt x="4596" y="1679"/>
                  </a:cubicBezTo>
                  <a:cubicBezTo>
                    <a:pt x="4585" y="1688"/>
                    <a:pt x="4573" y="1685"/>
                    <a:pt x="4573" y="1685"/>
                  </a:cubicBezTo>
                  <a:cubicBezTo>
                    <a:pt x="4556" y="1698"/>
                    <a:pt x="4567" y="1677"/>
                    <a:pt x="4567" y="1677"/>
                  </a:cubicBezTo>
                  <a:cubicBezTo>
                    <a:pt x="4567" y="1663"/>
                    <a:pt x="4580" y="1657"/>
                    <a:pt x="4580" y="1657"/>
                  </a:cubicBezTo>
                  <a:cubicBezTo>
                    <a:pt x="4587" y="1635"/>
                    <a:pt x="4578" y="1623"/>
                    <a:pt x="4578" y="1623"/>
                  </a:cubicBezTo>
                  <a:cubicBezTo>
                    <a:pt x="4568" y="1616"/>
                    <a:pt x="4578" y="1607"/>
                    <a:pt x="4578" y="1607"/>
                  </a:cubicBezTo>
                  <a:cubicBezTo>
                    <a:pt x="4581" y="1590"/>
                    <a:pt x="4555" y="1586"/>
                    <a:pt x="4555" y="1586"/>
                  </a:cubicBezTo>
                  <a:cubicBezTo>
                    <a:pt x="4550" y="1582"/>
                    <a:pt x="4538" y="1580"/>
                    <a:pt x="4538" y="1580"/>
                  </a:cubicBezTo>
                  <a:cubicBezTo>
                    <a:pt x="4540" y="1573"/>
                    <a:pt x="4530" y="1570"/>
                    <a:pt x="4530" y="1570"/>
                  </a:cubicBezTo>
                  <a:cubicBezTo>
                    <a:pt x="4521" y="1572"/>
                    <a:pt x="4511" y="1563"/>
                    <a:pt x="4511" y="1563"/>
                  </a:cubicBezTo>
                  <a:cubicBezTo>
                    <a:pt x="4504" y="1564"/>
                    <a:pt x="4492" y="1562"/>
                    <a:pt x="4492" y="1562"/>
                  </a:cubicBezTo>
                  <a:cubicBezTo>
                    <a:pt x="4500" y="1568"/>
                    <a:pt x="4491" y="1570"/>
                    <a:pt x="4491" y="1570"/>
                  </a:cubicBezTo>
                  <a:cubicBezTo>
                    <a:pt x="4484" y="1572"/>
                    <a:pt x="4489" y="1582"/>
                    <a:pt x="4489" y="1582"/>
                  </a:cubicBezTo>
                  <a:cubicBezTo>
                    <a:pt x="4500" y="1586"/>
                    <a:pt x="4494" y="1589"/>
                    <a:pt x="4494" y="1589"/>
                  </a:cubicBezTo>
                  <a:cubicBezTo>
                    <a:pt x="4483" y="1586"/>
                    <a:pt x="4473" y="1594"/>
                    <a:pt x="4473" y="1594"/>
                  </a:cubicBezTo>
                  <a:cubicBezTo>
                    <a:pt x="4475" y="1603"/>
                    <a:pt x="4471" y="1620"/>
                    <a:pt x="4471" y="1620"/>
                  </a:cubicBezTo>
                  <a:cubicBezTo>
                    <a:pt x="4462" y="1638"/>
                    <a:pt x="4461" y="1623"/>
                    <a:pt x="4461" y="1623"/>
                  </a:cubicBezTo>
                  <a:cubicBezTo>
                    <a:pt x="4465" y="1604"/>
                    <a:pt x="4459" y="1604"/>
                    <a:pt x="4459" y="1604"/>
                  </a:cubicBezTo>
                  <a:cubicBezTo>
                    <a:pt x="4457" y="1616"/>
                    <a:pt x="4445" y="1617"/>
                    <a:pt x="4445" y="1617"/>
                  </a:cubicBezTo>
                  <a:cubicBezTo>
                    <a:pt x="4445" y="1621"/>
                    <a:pt x="4437" y="1623"/>
                    <a:pt x="4437" y="1623"/>
                  </a:cubicBezTo>
                  <a:cubicBezTo>
                    <a:pt x="4439" y="1632"/>
                    <a:pt x="4428" y="1632"/>
                    <a:pt x="4428" y="1632"/>
                  </a:cubicBezTo>
                  <a:cubicBezTo>
                    <a:pt x="4430" y="1638"/>
                    <a:pt x="4428" y="1652"/>
                    <a:pt x="4428" y="1652"/>
                  </a:cubicBezTo>
                  <a:cubicBezTo>
                    <a:pt x="4427" y="1664"/>
                    <a:pt x="4414" y="1680"/>
                    <a:pt x="4414" y="1680"/>
                  </a:cubicBezTo>
                  <a:cubicBezTo>
                    <a:pt x="4425" y="1699"/>
                    <a:pt x="4419" y="1701"/>
                    <a:pt x="4419" y="1701"/>
                  </a:cubicBezTo>
                  <a:cubicBezTo>
                    <a:pt x="4405" y="1703"/>
                    <a:pt x="4424" y="1737"/>
                    <a:pt x="4424" y="1737"/>
                  </a:cubicBezTo>
                  <a:cubicBezTo>
                    <a:pt x="4441" y="1781"/>
                    <a:pt x="4416" y="1810"/>
                    <a:pt x="4416" y="1810"/>
                  </a:cubicBezTo>
                  <a:cubicBezTo>
                    <a:pt x="4413" y="1836"/>
                    <a:pt x="4380" y="1844"/>
                    <a:pt x="4380" y="1844"/>
                  </a:cubicBezTo>
                  <a:cubicBezTo>
                    <a:pt x="4360" y="1850"/>
                    <a:pt x="4356" y="1814"/>
                    <a:pt x="4356" y="1814"/>
                  </a:cubicBezTo>
                  <a:cubicBezTo>
                    <a:pt x="4343" y="1807"/>
                    <a:pt x="4349" y="1766"/>
                    <a:pt x="4349" y="1766"/>
                  </a:cubicBezTo>
                  <a:cubicBezTo>
                    <a:pt x="4335" y="1733"/>
                    <a:pt x="4349" y="1721"/>
                    <a:pt x="4349" y="1721"/>
                  </a:cubicBezTo>
                  <a:cubicBezTo>
                    <a:pt x="4349" y="1711"/>
                    <a:pt x="4354" y="1704"/>
                    <a:pt x="4354" y="1704"/>
                  </a:cubicBezTo>
                  <a:cubicBezTo>
                    <a:pt x="4348" y="1677"/>
                    <a:pt x="4362" y="1672"/>
                    <a:pt x="4362" y="1672"/>
                  </a:cubicBezTo>
                  <a:cubicBezTo>
                    <a:pt x="4362" y="1642"/>
                    <a:pt x="4378" y="1622"/>
                    <a:pt x="4378" y="1622"/>
                  </a:cubicBezTo>
                  <a:cubicBezTo>
                    <a:pt x="4391" y="1602"/>
                    <a:pt x="4388" y="1594"/>
                    <a:pt x="4388" y="1594"/>
                  </a:cubicBezTo>
                  <a:cubicBezTo>
                    <a:pt x="4381" y="1604"/>
                    <a:pt x="4371" y="1614"/>
                    <a:pt x="4371" y="1614"/>
                  </a:cubicBezTo>
                  <a:cubicBezTo>
                    <a:pt x="4369" y="1622"/>
                    <a:pt x="4364" y="1623"/>
                    <a:pt x="4364" y="1623"/>
                  </a:cubicBezTo>
                  <a:cubicBezTo>
                    <a:pt x="4357" y="1625"/>
                    <a:pt x="4357" y="1625"/>
                    <a:pt x="4357" y="1625"/>
                  </a:cubicBezTo>
                  <a:cubicBezTo>
                    <a:pt x="4353" y="1631"/>
                    <a:pt x="4344" y="1641"/>
                    <a:pt x="4344" y="1641"/>
                  </a:cubicBezTo>
                  <a:cubicBezTo>
                    <a:pt x="4334" y="1645"/>
                    <a:pt x="4338" y="1638"/>
                    <a:pt x="4338" y="1638"/>
                  </a:cubicBezTo>
                  <a:cubicBezTo>
                    <a:pt x="4348" y="1610"/>
                    <a:pt x="4357" y="1616"/>
                    <a:pt x="4357" y="1616"/>
                  </a:cubicBezTo>
                  <a:cubicBezTo>
                    <a:pt x="4357" y="1605"/>
                    <a:pt x="4370" y="1589"/>
                    <a:pt x="4370" y="1589"/>
                  </a:cubicBezTo>
                  <a:cubicBezTo>
                    <a:pt x="4371" y="1582"/>
                    <a:pt x="4386" y="1563"/>
                    <a:pt x="4386" y="1563"/>
                  </a:cubicBezTo>
                  <a:cubicBezTo>
                    <a:pt x="4386" y="1554"/>
                    <a:pt x="4389" y="1560"/>
                    <a:pt x="4389" y="1560"/>
                  </a:cubicBezTo>
                  <a:cubicBezTo>
                    <a:pt x="4390" y="1566"/>
                    <a:pt x="4390" y="1566"/>
                    <a:pt x="4390" y="1566"/>
                  </a:cubicBezTo>
                  <a:cubicBezTo>
                    <a:pt x="4395" y="1569"/>
                    <a:pt x="4395" y="1569"/>
                    <a:pt x="4395" y="1569"/>
                  </a:cubicBezTo>
                  <a:cubicBezTo>
                    <a:pt x="4395" y="1565"/>
                    <a:pt x="4405" y="1560"/>
                    <a:pt x="4405" y="1560"/>
                  </a:cubicBezTo>
                  <a:cubicBezTo>
                    <a:pt x="4416" y="1549"/>
                    <a:pt x="4411" y="1558"/>
                    <a:pt x="4411" y="1558"/>
                  </a:cubicBezTo>
                  <a:cubicBezTo>
                    <a:pt x="4411" y="1558"/>
                    <a:pt x="4407" y="1564"/>
                    <a:pt x="4404" y="1568"/>
                  </a:cubicBezTo>
                  <a:cubicBezTo>
                    <a:pt x="4401" y="1571"/>
                    <a:pt x="4408" y="1572"/>
                    <a:pt x="4408" y="1572"/>
                  </a:cubicBezTo>
                  <a:cubicBezTo>
                    <a:pt x="4410" y="1562"/>
                    <a:pt x="4423" y="1560"/>
                    <a:pt x="4423" y="1560"/>
                  </a:cubicBezTo>
                  <a:cubicBezTo>
                    <a:pt x="4423" y="1560"/>
                    <a:pt x="4425" y="1553"/>
                    <a:pt x="4431" y="1551"/>
                  </a:cubicBezTo>
                  <a:cubicBezTo>
                    <a:pt x="4437" y="1549"/>
                    <a:pt x="4461" y="1550"/>
                    <a:pt x="4461" y="1550"/>
                  </a:cubicBezTo>
                  <a:cubicBezTo>
                    <a:pt x="4461" y="1542"/>
                    <a:pt x="4469" y="1541"/>
                    <a:pt x="4469" y="1541"/>
                  </a:cubicBezTo>
                  <a:cubicBezTo>
                    <a:pt x="4480" y="1538"/>
                    <a:pt x="4493" y="1546"/>
                    <a:pt x="4493" y="1546"/>
                  </a:cubicBezTo>
                  <a:cubicBezTo>
                    <a:pt x="4494" y="1554"/>
                    <a:pt x="4507" y="1558"/>
                    <a:pt x="4507" y="1558"/>
                  </a:cubicBezTo>
                  <a:cubicBezTo>
                    <a:pt x="4508" y="1553"/>
                    <a:pt x="4510" y="1549"/>
                    <a:pt x="4510" y="1549"/>
                  </a:cubicBezTo>
                  <a:cubicBezTo>
                    <a:pt x="4508" y="1541"/>
                    <a:pt x="4527" y="1549"/>
                    <a:pt x="4527" y="1549"/>
                  </a:cubicBezTo>
                  <a:cubicBezTo>
                    <a:pt x="4582" y="1552"/>
                    <a:pt x="4596" y="1561"/>
                    <a:pt x="4596" y="1561"/>
                  </a:cubicBezTo>
                  <a:cubicBezTo>
                    <a:pt x="4626" y="1558"/>
                    <a:pt x="4661" y="1583"/>
                    <a:pt x="4661" y="1583"/>
                  </a:cubicBezTo>
                  <a:cubicBezTo>
                    <a:pt x="4659" y="1575"/>
                    <a:pt x="4667" y="1567"/>
                    <a:pt x="4667" y="1567"/>
                  </a:cubicBezTo>
                  <a:close/>
                  <a:moveTo>
                    <a:pt x="4456" y="1086"/>
                  </a:moveTo>
                  <a:cubicBezTo>
                    <a:pt x="4456" y="1086"/>
                    <a:pt x="4442" y="1101"/>
                    <a:pt x="4439" y="1086"/>
                  </a:cubicBezTo>
                  <a:cubicBezTo>
                    <a:pt x="4439" y="1086"/>
                    <a:pt x="4450" y="1082"/>
                    <a:pt x="4456" y="1086"/>
                  </a:cubicBezTo>
                  <a:close/>
                  <a:moveTo>
                    <a:pt x="4137" y="1485"/>
                  </a:moveTo>
                  <a:cubicBezTo>
                    <a:pt x="4150" y="1477"/>
                    <a:pt x="4174" y="1453"/>
                    <a:pt x="4174" y="1453"/>
                  </a:cubicBezTo>
                  <a:cubicBezTo>
                    <a:pt x="4192" y="1432"/>
                    <a:pt x="4249" y="1416"/>
                    <a:pt x="4249" y="1416"/>
                  </a:cubicBezTo>
                  <a:cubicBezTo>
                    <a:pt x="4256" y="1409"/>
                    <a:pt x="4266" y="1403"/>
                    <a:pt x="4266" y="1403"/>
                  </a:cubicBezTo>
                  <a:cubicBezTo>
                    <a:pt x="4272" y="1402"/>
                    <a:pt x="4275" y="1385"/>
                    <a:pt x="4275" y="1385"/>
                  </a:cubicBezTo>
                  <a:cubicBezTo>
                    <a:pt x="4275" y="1376"/>
                    <a:pt x="4288" y="1374"/>
                    <a:pt x="4288" y="1374"/>
                  </a:cubicBezTo>
                  <a:cubicBezTo>
                    <a:pt x="4296" y="1366"/>
                    <a:pt x="4300" y="1369"/>
                    <a:pt x="4300" y="1369"/>
                  </a:cubicBezTo>
                  <a:cubicBezTo>
                    <a:pt x="4302" y="1378"/>
                    <a:pt x="4294" y="1388"/>
                    <a:pt x="4294" y="1388"/>
                  </a:cubicBezTo>
                  <a:cubicBezTo>
                    <a:pt x="4299" y="1388"/>
                    <a:pt x="4299" y="1388"/>
                    <a:pt x="4299" y="1388"/>
                  </a:cubicBezTo>
                  <a:cubicBezTo>
                    <a:pt x="4310" y="1379"/>
                    <a:pt x="4310" y="1381"/>
                    <a:pt x="4310" y="1381"/>
                  </a:cubicBezTo>
                  <a:cubicBezTo>
                    <a:pt x="4315" y="1373"/>
                    <a:pt x="4328" y="1370"/>
                    <a:pt x="4328" y="1370"/>
                  </a:cubicBezTo>
                  <a:cubicBezTo>
                    <a:pt x="4337" y="1359"/>
                    <a:pt x="4353" y="1359"/>
                    <a:pt x="4353" y="1359"/>
                  </a:cubicBezTo>
                  <a:cubicBezTo>
                    <a:pt x="4361" y="1352"/>
                    <a:pt x="4376" y="1358"/>
                    <a:pt x="4376" y="1358"/>
                  </a:cubicBezTo>
                  <a:cubicBezTo>
                    <a:pt x="4376" y="1358"/>
                    <a:pt x="4385" y="1358"/>
                    <a:pt x="4393" y="1359"/>
                  </a:cubicBezTo>
                  <a:cubicBezTo>
                    <a:pt x="4401" y="1359"/>
                    <a:pt x="4411" y="1357"/>
                    <a:pt x="4411" y="1357"/>
                  </a:cubicBezTo>
                  <a:cubicBezTo>
                    <a:pt x="4428" y="1358"/>
                    <a:pt x="4435" y="1396"/>
                    <a:pt x="4435" y="1396"/>
                  </a:cubicBezTo>
                  <a:cubicBezTo>
                    <a:pt x="4445" y="1418"/>
                    <a:pt x="4453" y="1415"/>
                    <a:pt x="4453" y="1415"/>
                  </a:cubicBezTo>
                  <a:cubicBezTo>
                    <a:pt x="4467" y="1417"/>
                    <a:pt x="4489" y="1413"/>
                    <a:pt x="4489" y="1413"/>
                  </a:cubicBezTo>
                  <a:cubicBezTo>
                    <a:pt x="4508" y="1410"/>
                    <a:pt x="4496" y="1421"/>
                    <a:pt x="4496" y="1421"/>
                  </a:cubicBezTo>
                  <a:cubicBezTo>
                    <a:pt x="4498" y="1425"/>
                    <a:pt x="4493" y="1428"/>
                    <a:pt x="4493" y="1428"/>
                  </a:cubicBezTo>
                  <a:cubicBezTo>
                    <a:pt x="4490" y="1439"/>
                    <a:pt x="4495" y="1441"/>
                    <a:pt x="4495" y="1441"/>
                  </a:cubicBezTo>
                  <a:cubicBezTo>
                    <a:pt x="4503" y="1444"/>
                    <a:pt x="4507" y="1450"/>
                    <a:pt x="4507" y="1450"/>
                  </a:cubicBezTo>
                  <a:cubicBezTo>
                    <a:pt x="4518" y="1457"/>
                    <a:pt x="4510" y="1463"/>
                    <a:pt x="4510" y="1463"/>
                  </a:cubicBezTo>
                  <a:cubicBezTo>
                    <a:pt x="4505" y="1468"/>
                    <a:pt x="4505" y="1473"/>
                    <a:pt x="4505" y="1473"/>
                  </a:cubicBezTo>
                  <a:cubicBezTo>
                    <a:pt x="4500" y="1481"/>
                    <a:pt x="4515" y="1483"/>
                    <a:pt x="4515" y="1483"/>
                  </a:cubicBezTo>
                  <a:cubicBezTo>
                    <a:pt x="4533" y="1484"/>
                    <a:pt x="4520" y="1490"/>
                    <a:pt x="4520" y="1490"/>
                  </a:cubicBezTo>
                  <a:cubicBezTo>
                    <a:pt x="4512" y="1490"/>
                    <a:pt x="4517" y="1495"/>
                    <a:pt x="4517" y="1495"/>
                  </a:cubicBezTo>
                  <a:cubicBezTo>
                    <a:pt x="4523" y="1495"/>
                    <a:pt x="4518" y="1503"/>
                    <a:pt x="4518" y="1503"/>
                  </a:cubicBezTo>
                  <a:cubicBezTo>
                    <a:pt x="4511" y="1505"/>
                    <a:pt x="4513" y="1510"/>
                    <a:pt x="4513" y="1510"/>
                  </a:cubicBezTo>
                  <a:cubicBezTo>
                    <a:pt x="4523" y="1514"/>
                    <a:pt x="4509" y="1515"/>
                    <a:pt x="4509" y="1515"/>
                  </a:cubicBezTo>
                  <a:cubicBezTo>
                    <a:pt x="4503" y="1517"/>
                    <a:pt x="4496" y="1514"/>
                    <a:pt x="4496" y="1514"/>
                  </a:cubicBezTo>
                  <a:cubicBezTo>
                    <a:pt x="4488" y="1514"/>
                    <a:pt x="4491" y="1499"/>
                    <a:pt x="4491" y="1499"/>
                  </a:cubicBezTo>
                  <a:cubicBezTo>
                    <a:pt x="4495" y="1490"/>
                    <a:pt x="4488" y="1492"/>
                    <a:pt x="4488" y="1492"/>
                  </a:cubicBezTo>
                  <a:cubicBezTo>
                    <a:pt x="4469" y="1499"/>
                    <a:pt x="4469" y="1499"/>
                    <a:pt x="4469" y="1499"/>
                  </a:cubicBezTo>
                  <a:cubicBezTo>
                    <a:pt x="4461" y="1505"/>
                    <a:pt x="4448" y="1500"/>
                    <a:pt x="4448" y="1500"/>
                  </a:cubicBezTo>
                  <a:cubicBezTo>
                    <a:pt x="4444" y="1497"/>
                    <a:pt x="4432" y="1502"/>
                    <a:pt x="4432" y="1502"/>
                  </a:cubicBezTo>
                  <a:cubicBezTo>
                    <a:pt x="4426" y="1512"/>
                    <a:pt x="4406" y="1511"/>
                    <a:pt x="4406" y="1511"/>
                  </a:cubicBezTo>
                  <a:cubicBezTo>
                    <a:pt x="4396" y="1519"/>
                    <a:pt x="4388" y="1510"/>
                    <a:pt x="4388" y="1510"/>
                  </a:cubicBezTo>
                  <a:cubicBezTo>
                    <a:pt x="4383" y="1517"/>
                    <a:pt x="4370" y="1512"/>
                    <a:pt x="4370" y="1512"/>
                  </a:cubicBezTo>
                  <a:cubicBezTo>
                    <a:pt x="4368" y="1505"/>
                    <a:pt x="4368" y="1505"/>
                    <a:pt x="4368" y="1505"/>
                  </a:cubicBezTo>
                  <a:cubicBezTo>
                    <a:pt x="4368" y="1505"/>
                    <a:pt x="4360" y="1503"/>
                    <a:pt x="4360" y="1499"/>
                  </a:cubicBezTo>
                  <a:cubicBezTo>
                    <a:pt x="4361" y="1495"/>
                    <a:pt x="4354" y="1491"/>
                    <a:pt x="4354" y="1491"/>
                  </a:cubicBezTo>
                  <a:cubicBezTo>
                    <a:pt x="4343" y="1479"/>
                    <a:pt x="4327" y="1484"/>
                    <a:pt x="4327" y="1484"/>
                  </a:cubicBezTo>
                  <a:cubicBezTo>
                    <a:pt x="4317" y="1497"/>
                    <a:pt x="4314" y="1492"/>
                    <a:pt x="4314" y="1492"/>
                  </a:cubicBezTo>
                  <a:cubicBezTo>
                    <a:pt x="4317" y="1463"/>
                    <a:pt x="4343" y="1452"/>
                    <a:pt x="4343" y="1452"/>
                  </a:cubicBezTo>
                  <a:cubicBezTo>
                    <a:pt x="4355" y="1452"/>
                    <a:pt x="4350" y="1446"/>
                    <a:pt x="4350" y="1446"/>
                  </a:cubicBezTo>
                  <a:cubicBezTo>
                    <a:pt x="4341" y="1441"/>
                    <a:pt x="4327" y="1446"/>
                    <a:pt x="4327" y="1446"/>
                  </a:cubicBezTo>
                  <a:cubicBezTo>
                    <a:pt x="4308" y="1462"/>
                    <a:pt x="4292" y="1471"/>
                    <a:pt x="4292" y="1471"/>
                  </a:cubicBezTo>
                  <a:cubicBezTo>
                    <a:pt x="4264" y="1494"/>
                    <a:pt x="4257" y="1490"/>
                    <a:pt x="4257" y="1490"/>
                  </a:cubicBezTo>
                  <a:cubicBezTo>
                    <a:pt x="4244" y="1487"/>
                    <a:pt x="4242" y="1492"/>
                    <a:pt x="4242" y="1492"/>
                  </a:cubicBezTo>
                  <a:cubicBezTo>
                    <a:pt x="4236" y="1502"/>
                    <a:pt x="4223" y="1502"/>
                    <a:pt x="4223" y="1502"/>
                  </a:cubicBezTo>
                  <a:cubicBezTo>
                    <a:pt x="4205" y="1510"/>
                    <a:pt x="4196" y="1500"/>
                    <a:pt x="4196" y="1500"/>
                  </a:cubicBezTo>
                  <a:cubicBezTo>
                    <a:pt x="4184" y="1505"/>
                    <a:pt x="4189" y="1497"/>
                    <a:pt x="4189" y="1497"/>
                  </a:cubicBezTo>
                  <a:cubicBezTo>
                    <a:pt x="4189" y="1491"/>
                    <a:pt x="4199" y="1486"/>
                    <a:pt x="4199" y="1486"/>
                  </a:cubicBezTo>
                  <a:cubicBezTo>
                    <a:pt x="4203" y="1479"/>
                    <a:pt x="4194" y="1481"/>
                    <a:pt x="4194" y="1481"/>
                  </a:cubicBezTo>
                  <a:cubicBezTo>
                    <a:pt x="4188" y="1473"/>
                    <a:pt x="4180" y="1478"/>
                    <a:pt x="4180" y="1478"/>
                  </a:cubicBezTo>
                  <a:cubicBezTo>
                    <a:pt x="4186" y="1480"/>
                    <a:pt x="4183" y="1484"/>
                    <a:pt x="4183" y="1484"/>
                  </a:cubicBezTo>
                  <a:cubicBezTo>
                    <a:pt x="4171" y="1490"/>
                    <a:pt x="4147" y="1495"/>
                    <a:pt x="4147" y="1495"/>
                  </a:cubicBezTo>
                  <a:cubicBezTo>
                    <a:pt x="4113" y="1505"/>
                    <a:pt x="4137" y="1485"/>
                    <a:pt x="4137" y="1485"/>
                  </a:cubicBezTo>
                  <a:close/>
                  <a:moveTo>
                    <a:pt x="4054" y="978"/>
                  </a:moveTo>
                  <a:cubicBezTo>
                    <a:pt x="4054" y="978"/>
                    <a:pt x="4048" y="994"/>
                    <a:pt x="4037" y="979"/>
                  </a:cubicBezTo>
                  <a:cubicBezTo>
                    <a:pt x="4037" y="979"/>
                    <a:pt x="4045" y="972"/>
                    <a:pt x="4054" y="978"/>
                  </a:cubicBezTo>
                  <a:close/>
                  <a:moveTo>
                    <a:pt x="4019" y="687"/>
                  </a:moveTo>
                  <a:cubicBezTo>
                    <a:pt x="4019" y="687"/>
                    <a:pt x="4026" y="699"/>
                    <a:pt x="4005" y="697"/>
                  </a:cubicBezTo>
                  <a:cubicBezTo>
                    <a:pt x="4005" y="697"/>
                    <a:pt x="4012" y="683"/>
                    <a:pt x="4019" y="687"/>
                  </a:cubicBezTo>
                  <a:close/>
                  <a:moveTo>
                    <a:pt x="4479" y="301"/>
                  </a:moveTo>
                  <a:cubicBezTo>
                    <a:pt x="4508" y="279"/>
                    <a:pt x="4497" y="301"/>
                    <a:pt x="4497" y="301"/>
                  </a:cubicBezTo>
                  <a:cubicBezTo>
                    <a:pt x="4487" y="296"/>
                    <a:pt x="4486" y="306"/>
                    <a:pt x="4486" y="306"/>
                  </a:cubicBezTo>
                  <a:cubicBezTo>
                    <a:pt x="4482" y="314"/>
                    <a:pt x="4482" y="314"/>
                    <a:pt x="4482" y="314"/>
                  </a:cubicBezTo>
                  <a:cubicBezTo>
                    <a:pt x="4470" y="311"/>
                    <a:pt x="4470" y="311"/>
                    <a:pt x="4470" y="311"/>
                  </a:cubicBezTo>
                  <a:cubicBezTo>
                    <a:pt x="4470" y="306"/>
                    <a:pt x="4479" y="301"/>
                    <a:pt x="4479" y="301"/>
                  </a:cubicBezTo>
                  <a:close/>
                  <a:moveTo>
                    <a:pt x="4209" y="463"/>
                  </a:moveTo>
                  <a:cubicBezTo>
                    <a:pt x="4212" y="457"/>
                    <a:pt x="4248" y="477"/>
                    <a:pt x="4248" y="477"/>
                  </a:cubicBezTo>
                  <a:cubicBezTo>
                    <a:pt x="4248" y="477"/>
                    <a:pt x="4267" y="482"/>
                    <a:pt x="4275" y="482"/>
                  </a:cubicBezTo>
                  <a:cubicBezTo>
                    <a:pt x="4284" y="482"/>
                    <a:pt x="4315" y="500"/>
                    <a:pt x="4311" y="508"/>
                  </a:cubicBezTo>
                  <a:cubicBezTo>
                    <a:pt x="4252" y="505"/>
                    <a:pt x="4252" y="505"/>
                    <a:pt x="4252" y="505"/>
                  </a:cubicBezTo>
                  <a:cubicBezTo>
                    <a:pt x="4252" y="505"/>
                    <a:pt x="4193" y="471"/>
                    <a:pt x="4184" y="470"/>
                  </a:cubicBezTo>
                  <a:cubicBezTo>
                    <a:pt x="4184" y="470"/>
                    <a:pt x="4206" y="468"/>
                    <a:pt x="4209" y="463"/>
                  </a:cubicBezTo>
                  <a:close/>
                  <a:moveTo>
                    <a:pt x="4157" y="470"/>
                  </a:moveTo>
                  <a:cubicBezTo>
                    <a:pt x="4146" y="477"/>
                    <a:pt x="4146" y="477"/>
                    <a:pt x="4146" y="477"/>
                  </a:cubicBezTo>
                  <a:cubicBezTo>
                    <a:pt x="4146" y="477"/>
                    <a:pt x="4129" y="476"/>
                    <a:pt x="4124" y="474"/>
                  </a:cubicBezTo>
                  <a:cubicBezTo>
                    <a:pt x="4124" y="474"/>
                    <a:pt x="4132" y="458"/>
                    <a:pt x="4157" y="470"/>
                  </a:cubicBezTo>
                  <a:close/>
                  <a:moveTo>
                    <a:pt x="146" y="726"/>
                  </a:moveTo>
                  <a:cubicBezTo>
                    <a:pt x="146" y="726"/>
                    <a:pt x="154" y="713"/>
                    <a:pt x="171" y="719"/>
                  </a:cubicBezTo>
                  <a:cubicBezTo>
                    <a:pt x="171" y="719"/>
                    <a:pt x="157" y="733"/>
                    <a:pt x="146" y="726"/>
                  </a:cubicBezTo>
                  <a:close/>
                  <a:moveTo>
                    <a:pt x="419" y="443"/>
                  </a:moveTo>
                  <a:cubicBezTo>
                    <a:pt x="389" y="446"/>
                    <a:pt x="389" y="446"/>
                    <a:pt x="389" y="446"/>
                  </a:cubicBezTo>
                  <a:cubicBezTo>
                    <a:pt x="389" y="446"/>
                    <a:pt x="364" y="433"/>
                    <a:pt x="376" y="425"/>
                  </a:cubicBezTo>
                  <a:cubicBezTo>
                    <a:pt x="422" y="430"/>
                    <a:pt x="422" y="430"/>
                    <a:pt x="422" y="430"/>
                  </a:cubicBezTo>
                  <a:cubicBezTo>
                    <a:pt x="422" y="430"/>
                    <a:pt x="424" y="443"/>
                    <a:pt x="419" y="443"/>
                  </a:cubicBezTo>
                  <a:close/>
                  <a:moveTo>
                    <a:pt x="740" y="822"/>
                  </a:moveTo>
                  <a:cubicBezTo>
                    <a:pt x="740" y="822"/>
                    <a:pt x="726" y="827"/>
                    <a:pt x="723" y="835"/>
                  </a:cubicBezTo>
                  <a:cubicBezTo>
                    <a:pt x="723" y="835"/>
                    <a:pt x="686" y="836"/>
                    <a:pt x="678" y="846"/>
                  </a:cubicBezTo>
                  <a:cubicBezTo>
                    <a:pt x="678" y="846"/>
                    <a:pt x="650" y="851"/>
                    <a:pt x="649" y="835"/>
                  </a:cubicBezTo>
                  <a:cubicBezTo>
                    <a:pt x="649" y="835"/>
                    <a:pt x="649" y="823"/>
                    <a:pt x="692" y="826"/>
                  </a:cubicBezTo>
                  <a:cubicBezTo>
                    <a:pt x="692" y="826"/>
                    <a:pt x="707" y="820"/>
                    <a:pt x="707" y="814"/>
                  </a:cubicBezTo>
                  <a:cubicBezTo>
                    <a:pt x="758" y="814"/>
                    <a:pt x="758" y="814"/>
                    <a:pt x="758" y="814"/>
                  </a:cubicBezTo>
                  <a:cubicBezTo>
                    <a:pt x="758" y="814"/>
                    <a:pt x="745" y="822"/>
                    <a:pt x="740" y="822"/>
                  </a:cubicBezTo>
                  <a:close/>
                  <a:moveTo>
                    <a:pt x="977" y="726"/>
                  </a:moveTo>
                  <a:cubicBezTo>
                    <a:pt x="977" y="726"/>
                    <a:pt x="985" y="718"/>
                    <a:pt x="1000" y="720"/>
                  </a:cubicBezTo>
                  <a:cubicBezTo>
                    <a:pt x="1000" y="720"/>
                    <a:pt x="989" y="733"/>
                    <a:pt x="977" y="726"/>
                  </a:cubicBezTo>
                  <a:close/>
                  <a:moveTo>
                    <a:pt x="995" y="757"/>
                  </a:moveTo>
                  <a:cubicBezTo>
                    <a:pt x="995" y="757"/>
                    <a:pt x="1003" y="744"/>
                    <a:pt x="1021" y="754"/>
                  </a:cubicBezTo>
                  <a:cubicBezTo>
                    <a:pt x="1021" y="754"/>
                    <a:pt x="1004" y="758"/>
                    <a:pt x="995" y="757"/>
                  </a:cubicBezTo>
                  <a:close/>
                  <a:moveTo>
                    <a:pt x="1798" y="304"/>
                  </a:moveTo>
                  <a:cubicBezTo>
                    <a:pt x="1778" y="302"/>
                    <a:pt x="1778" y="302"/>
                    <a:pt x="1778" y="302"/>
                  </a:cubicBezTo>
                  <a:cubicBezTo>
                    <a:pt x="1778" y="302"/>
                    <a:pt x="1785" y="289"/>
                    <a:pt x="1802" y="286"/>
                  </a:cubicBezTo>
                  <a:cubicBezTo>
                    <a:pt x="1802" y="286"/>
                    <a:pt x="1824" y="276"/>
                    <a:pt x="1826" y="286"/>
                  </a:cubicBezTo>
                  <a:cubicBezTo>
                    <a:pt x="1826" y="286"/>
                    <a:pt x="1802" y="292"/>
                    <a:pt x="1798" y="304"/>
                  </a:cubicBezTo>
                  <a:close/>
                  <a:moveTo>
                    <a:pt x="1891" y="321"/>
                  </a:moveTo>
                  <a:cubicBezTo>
                    <a:pt x="1891" y="310"/>
                    <a:pt x="1919" y="315"/>
                    <a:pt x="1919" y="315"/>
                  </a:cubicBezTo>
                  <a:cubicBezTo>
                    <a:pt x="1902" y="340"/>
                    <a:pt x="1891" y="321"/>
                    <a:pt x="1891" y="321"/>
                  </a:cubicBezTo>
                  <a:close/>
                  <a:moveTo>
                    <a:pt x="2154" y="1215"/>
                  </a:moveTo>
                  <a:cubicBezTo>
                    <a:pt x="2149" y="1219"/>
                    <a:pt x="2149" y="1219"/>
                    <a:pt x="2149" y="1219"/>
                  </a:cubicBezTo>
                  <a:cubicBezTo>
                    <a:pt x="2150" y="1225"/>
                    <a:pt x="2150" y="1225"/>
                    <a:pt x="2150" y="1225"/>
                  </a:cubicBezTo>
                  <a:cubicBezTo>
                    <a:pt x="2150" y="1225"/>
                    <a:pt x="2161" y="1239"/>
                    <a:pt x="2146" y="1235"/>
                  </a:cubicBezTo>
                  <a:cubicBezTo>
                    <a:pt x="2146" y="1235"/>
                    <a:pt x="2134" y="1224"/>
                    <a:pt x="2124" y="1224"/>
                  </a:cubicBezTo>
                  <a:cubicBezTo>
                    <a:pt x="2117" y="1211"/>
                    <a:pt x="2117" y="1211"/>
                    <a:pt x="2117" y="1211"/>
                  </a:cubicBezTo>
                  <a:cubicBezTo>
                    <a:pt x="2117" y="1211"/>
                    <a:pt x="2123" y="1204"/>
                    <a:pt x="2135" y="1205"/>
                  </a:cubicBezTo>
                  <a:cubicBezTo>
                    <a:pt x="2135" y="1205"/>
                    <a:pt x="2157" y="1208"/>
                    <a:pt x="2154" y="1215"/>
                  </a:cubicBezTo>
                  <a:close/>
                  <a:moveTo>
                    <a:pt x="2187" y="1271"/>
                  </a:moveTo>
                  <a:cubicBezTo>
                    <a:pt x="2187" y="1271"/>
                    <a:pt x="2219" y="1267"/>
                    <a:pt x="2233" y="1273"/>
                  </a:cubicBezTo>
                  <a:cubicBezTo>
                    <a:pt x="2233" y="1273"/>
                    <a:pt x="2198" y="1285"/>
                    <a:pt x="2187" y="1271"/>
                  </a:cubicBezTo>
                  <a:close/>
                  <a:moveTo>
                    <a:pt x="2415" y="1591"/>
                  </a:moveTo>
                  <a:cubicBezTo>
                    <a:pt x="2415" y="1591"/>
                    <a:pt x="2399" y="1590"/>
                    <a:pt x="2394" y="1584"/>
                  </a:cubicBezTo>
                  <a:cubicBezTo>
                    <a:pt x="2394" y="1584"/>
                    <a:pt x="2397" y="1578"/>
                    <a:pt x="2409" y="1580"/>
                  </a:cubicBezTo>
                  <a:cubicBezTo>
                    <a:pt x="2409" y="1580"/>
                    <a:pt x="2423" y="1590"/>
                    <a:pt x="2415" y="1591"/>
                  </a:cubicBezTo>
                  <a:close/>
                  <a:moveTo>
                    <a:pt x="2756" y="2158"/>
                  </a:moveTo>
                  <a:cubicBezTo>
                    <a:pt x="2756" y="2158"/>
                    <a:pt x="2748" y="2151"/>
                    <a:pt x="2742" y="2129"/>
                  </a:cubicBezTo>
                  <a:cubicBezTo>
                    <a:pt x="2742" y="2129"/>
                    <a:pt x="2752" y="2121"/>
                    <a:pt x="2756" y="2131"/>
                  </a:cubicBezTo>
                  <a:cubicBezTo>
                    <a:pt x="2756" y="2131"/>
                    <a:pt x="2760" y="2154"/>
                    <a:pt x="2756" y="2158"/>
                  </a:cubicBezTo>
                  <a:close/>
                  <a:moveTo>
                    <a:pt x="2826" y="2343"/>
                  </a:moveTo>
                  <a:cubicBezTo>
                    <a:pt x="2826" y="2343"/>
                    <a:pt x="2829" y="2325"/>
                    <a:pt x="2800" y="2326"/>
                  </a:cubicBezTo>
                  <a:cubicBezTo>
                    <a:pt x="2800" y="2326"/>
                    <a:pt x="2799" y="2301"/>
                    <a:pt x="2784" y="2293"/>
                  </a:cubicBezTo>
                  <a:cubicBezTo>
                    <a:pt x="2784" y="2293"/>
                    <a:pt x="2786" y="2278"/>
                    <a:pt x="2803" y="2299"/>
                  </a:cubicBezTo>
                  <a:cubicBezTo>
                    <a:pt x="2803" y="2299"/>
                    <a:pt x="2833" y="2309"/>
                    <a:pt x="2833" y="2327"/>
                  </a:cubicBezTo>
                  <a:cubicBezTo>
                    <a:pt x="2833" y="2327"/>
                    <a:pt x="2839" y="2348"/>
                    <a:pt x="2826" y="2343"/>
                  </a:cubicBezTo>
                  <a:close/>
                  <a:moveTo>
                    <a:pt x="3274" y="440"/>
                  </a:moveTo>
                  <a:cubicBezTo>
                    <a:pt x="3274" y="440"/>
                    <a:pt x="3269" y="453"/>
                    <a:pt x="3257" y="437"/>
                  </a:cubicBezTo>
                  <a:cubicBezTo>
                    <a:pt x="3257" y="437"/>
                    <a:pt x="3275" y="432"/>
                    <a:pt x="3274" y="440"/>
                  </a:cubicBezTo>
                  <a:close/>
                  <a:moveTo>
                    <a:pt x="3807" y="2609"/>
                  </a:moveTo>
                  <a:cubicBezTo>
                    <a:pt x="3807" y="2609"/>
                    <a:pt x="3808" y="2592"/>
                    <a:pt x="3821" y="2601"/>
                  </a:cubicBezTo>
                  <a:cubicBezTo>
                    <a:pt x="3821" y="2601"/>
                    <a:pt x="3825" y="2615"/>
                    <a:pt x="3807" y="2609"/>
                  </a:cubicBezTo>
                  <a:close/>
                  <a:moveTo>
                    <a:pt x="3755" y="354"/>
                  </a:moveTo>
                  <a:cubicBezTo>
                    <a:pt x="3784" y="356"/>
                    <a:pt x="3784" y="356"/>
                    <a:pt x="3784" y="356"/>
                  </a:cubicBezTo>
                  <a:cubicBezTo>
                    <a:pt x="3784" y="356"/>
                    <a:pt x="3795" y="346"/>
                    <a:pt x="3802" y="356"/>
                  </a:cubicBezTo>
                  <a:cubicBezTo>
                    <a:pt x="3802" y="356"/>
                    <a:pt x="3833" y="350"/>
                    <a:pt x="3815" y="370"/>
                  </a:cubicBezTo>
                  <a:cubicBezTo>
                    <a:pt x="3782" y="373"/>
                    <a:pt x="3782" y="373"/>
                    <a:pt x="3782" y="373"/>
                  </a:cubicBezTo>
                  <a:cubicBezTo>
                    <a:pt x="3782" y="373"/>
                    <a:pt x="3770" y="365"/>
                    <a:pt x="3755" y="354"/>
                  </a:cubicBezTo>
                  <a:close/>
                  <a:moveTo>
                    <a:pt x="4233" y="3318"/>
                  </a:moveTo>
                  <a:cubicBezTo>
                    <a:pt x="4233" y="3318"/>
                    <a:pt x="4246" y="3305"/>
                    <a:pt x="4253" y="3317"/>
                  </a:cubicBezTo>
                  <a:cubicBezTo>
                    <a:pt x="4253" y="3317"/>
                    <a:pt x="4244" y="3328"/>
                    <a:pt x="4233" y="3318"/>
                  </a:cubicBezTo>
                  <a:close/>
                  <a:moveTo>
                    <a:pt x="4432" y="3509"/>
                  </a:moveTo>
                  <a:cubicBezTo>
                    <a:pt x="4432" y="3509"/>
                    <a:pt x="4428" y="3531"/>
                    <a:pt x="4413" y="3514"/>
                  </a:cubicBezTo>
                  <a:cubicBezTo>
                    <a:pt x="4413" y="3514"/>
                    <a:pt x="4421" y="3506"/>
                    <a:pt x="4432" y="3509"/>
                  </a:cubicBezTo>
                  <a:close/>
                  <a:moveTo>
                    <a:pt x="4414" y="3532"/>
                  </a:moveTo>
                  <a:cubicBezTo>
                    <a:pt x="4414" y="3532"/>
                    <a:pt x="4427" y="3528"/>
                    <a:pt x="4434" y="3531"/>
                  </a:cubicBezTo>
                  <a:cubicBezTo>
                    <a:pt x="4434" y="3531"/>
                    <a:pt x="4424" y="3541"/>
                    <a:pt x="4414" y="3532"/>
                  </a:cubicBezTo>
                  <a:close/>
                  <a:moveTo>
                    <a:pt x="4737" y="4313"/>
                  </a:moveTo>
                  <a:cubicBezTo>
                    <a:pt x="4737" y="4313"/>
                    <a:pt x="4752" y="4308"/>
                    <a:pt x="4757" y="4313"/>
                  </a:cubicBezTo>
                  <a:cubicBezTo>
                    <a:pt x="4757" y="4313"/>
                    <a:pt x="4742" y="4328"/>
                    <a:pt x="4737" y="4313"/>
                  </a:cubicBezTo>
                  <a:close/>
                  <a:moveTo>
                    <a:pt x="5126" y="6541"/>
                  </a:moveTo>
                  <a:cubicBezTo>
                    <a:pt x="5136" y="6550"/>
                    <a:pt x="5136" y="6550"/>
                    <a:pt x="5136" y="6550"/>
                  </a:cubicBezTo>
                  <a:cubicBezTo>
                    <a:pt x="5146" y="6542"/>
                    <a:pt x="5146" y="6542"/>
                    <a:pt x="5146" y="6542"/>
                  </a:cubicBezTo>
                  <a:cubicBezTo>
                    <a:pt x="5160" y="6542"/>
                    <a:pt x="5160" y="6542"/>
                    <a:pt x="5160" y="6542"/>
                  </a:cubicBezTo>
                  <a:cubicBezTo>
                    <a:pt x="5160" y="6542"/>
                    <a:pt x="5161" y="6555"/>
                    <a:pt x="5154" y="6557"/>
                  </a:cubicBezTo>
                  <a:cubicBezTo>
                    <a:pt x="5154" y="6557"/>
                    <a:pt x="5140" y="6553"/>
                    <a:pt x="5136" y="6560"/>
                  </a:cubicBezTo>
                  <a:cubicBezTo>
                    <a:pt x="5120" y="6561"/>
                    <a:pt x="5120" y="6561"/>
                    <a:pt x="5120" y="6561"/>
                  </a:cubicBezTo>
                  <a:cubicBezTo>
                    <a:pt x="5120" y="6561"/>
                    <a:pt x="5121" y="6547"/>
                    <a:pt x="5099" y="6548"/>
                  </a:cubicBezTo>
                  <a:cubicBezTo>
                    <a:pt x="5099" y="6548"/>
                    <a:pt x="5115" y="6532"/>
                    <a:pt x="5126" y="6541"/>
                  </a:cubicBezTo>
                  <a:close/>
                  <a:moveTo>
                    <a:pt x="5069" y="6811"/>
                  </a:moveTo>
                  <a:cubicBezTo>
                    <a:pt x="5069" y="6800"/>
                    <a:pt x="5078" y="6783"/>
                    <a:pt x="5078" y="6783"/>
                  </a:cubicBezTo>
                  <a:cubicBezTo>
                    <a:pt x="5082" y="6774"/>
                    <a:pt x="5093" y="6775"/>
                    <a:pt x="5093" y="6775"/>
                  </a:cubicBezTo>
                  <a:cubicBezTo>
                    <a:pt x="5115" y="6774"/>
                    <a:pt x="5107" y="6785"/>
                    <a:pt x="5107" y="6785"/>
                  </a:cubicBezTo>
                  <a:cubicBezTo>
                    <a:pt x="5095" y="6788"/>
                    <a:pt x="5095" y="6788"/>
                    <a:pt x="5095" y="6788"/>
                  </a:cubicBezTo>
                  <a:cubicBezTo>
                    <a:pt x="5082" y="6791"/>
                    <a:pt x="5088" y="6814"/>
                    <a:pt x="5088" y="6814"/>
                  </a:cubicBezTo>
                  <a:cubicBezTo>
                    <a:pt x="5081" y="6832"/>
                    <a:pt x="5067" y="6832"/>
                    <a:pt x="5067" y="6832"/>
                  </a:cubicBezTo>
                  <a:cubicBezTo>
                    <a:pt x="5052" y="6827"/>
                    <a:pt x="5069" y="6811"/>
                    <a:pt x="5069" y="6811"/>
                  </a:cubicBezTo>
                  <a:close/>
                  <a:moveTo>
                    <a:pt x="5066" y="6890"/>
                  </a:moveTo>
                  <a:cubicBezTo>
                    <a:pt x="5066" y="6890"/>
                    <a:pt x="5075" y="6877"/>
                    <a:pt x="5084" y="6887"/>
                  </a:cubicBezTo>
                  <a:cubicBezTo>
                    <a:pt x="5084" y="6887"/>
                    <a:pt x="5069" y="6898"/>
                    <a:pt x="5066" y="6890"/>
                  </a:cubicBezTo>
                  <a:close/>
                  <a:moveTo>
                    <a:pt x="5085" y="7109"/>
                  </a:moveTo>
                  <a:cubicBezTo>
                    <a:pt x="5085" y="7109"/>
                    <a:pt x="5073" y="7099"/>
                    <a:pt x="5062" y="7089"/>
                  </a:cubicBezTo>
                  <a:cubicBezTo>
                    <a:pt x="5062" y="7089"/>
                    <a:pt x="5073" y="7083"/>
                    <a:pt x="5082" y="7085"/>
                  </a:cubicBezTo>
                  <a:cubicBezTo>
                    <a:pt x="5082" y="7085"/>
                    <a:pt x="5087" y="7105"/>
                    <a:pt x="5085" y="7109"/>
                  </a:cubicBezTo>
                  <a:close/>
                  <a:moveTo>
                    <a:pt x="5093" y="7066"/>
                  </a:moveTo>
                  <a:cubicBezTo>
                    <a:pt x="5093" y="7066"/>
                    <a:pt x="5071" y="7066"/>
                    <a:pt x="5070" y="7059"/>
                  </a:cubicBezTo>
                  <a:cubicBezTo>
                    <a:pt x="5070" y="7059"/>
                    <a:pt x="5070" y="7049"/>
                    <a:pt x="5075" y="7047"/>
                  </a:cubicBezTo>
                  <a:cubicBezTo>
                    <a:pt x="5075" y="7047"/>
                    <a:pt x="5091" y="7039"/>
                    <a:pt x="5092" y="7044"/>
                  </a:cubicBezTo>
                  <a:cubicBezTo>
                    <a:pt x="5087" y="7057"/>
                    <a:pt x="5087" y="7057"/>
                    <a:pt x="5087" y="7057"/>
                  </a:cubicBezTo>
                  <a:cubicBezTo>
                    <a:pt x="5087" y="7057"/>
                    <a:pt x="5110" y="7060"/>
                    <a:pt x="5093" y="7066"/>
                  </a:cubicBezTo>
                  <a:close/>
                  <a:moveTo>
                    <a:pt x="5106" y="6917"/>
                  </a:moveTo>
                  <a:cubicBezTo>
                    <a:pt x="5106" y="6917"/>
                    <a:pt x="5095" y="6932"/>
                    <a:pt x="5085" y="6917"/>
                  </a:cubicBezTo>
                  <a:cubicBezTo>
                    <a:pt x="5085" y="6917"/>
                    <a:pt x="5092" y="6910"/>
                    <a:pt x="5096" y="6910"/>
                  </a:cubicBezTo>
                  <a:cubicBezTo>
                    <a:pt x="5096" y="6910"/>
                    <a:pt x="5120" y="6908"/>
                    <a:pt x="5106" y="6917"/>
                  </a:cubicBezTo>
                  <a:close/>
                  <a:moveTo>
                    <a:pt x="5132" y="6765"/>
                  </a:moveTo>
                  <a:cubicBezTo>
                    <a:pt x="5132" y="6765"/>
                    <a:pt x="5117" y="6771"/>
                    <a:pt x="5110" y="6767"/>
                  </a:cubicBezTo>
                  <a:cubicBezTo>
                    <a:pt x="5099" y="6764"/>
                    <a:pt x="5099" y="6764"/>
                    <a:pt x="5099" y="6764"/>
                  </a:cubicBezTo>
                  <a:cubicBezTo>
                    <a:pt x="5099" y="6764"/>
                    <a:pt x="5106" y="6752"/>
                    <a:pt x="5115" y="6759"/>
                  </a:cubicBezTo>
                  <a:cubicBezTo>
                    <a:pt x="5115" y="6759"/>
                    <a:pt x="5133" y="6761"/>
                    <a:pt x="5132" y="6765"/>
                  </a:cubicBezTo>
                  <a:close/>
                  <a:moveTo>
                    <a:pt x="5126" y="6733"/>
                  </a:moveTo>
                  <a:cubicBezTo>
                    <a:pt x="5120" y="6742"/>
                    <a:pt x="5099" y="6738"/>
                    <a:pt x="5099" y="6738"/>
                  </a:cubicBezTo>
                  <a:cubicBezTo>
                    <a:pt x="5120" y="6729"/>
                    <a:pt x="5121" y="6719"/>
                    <a:pt x="5121" y="6719"/>
                  </a:cubicBezTo>
                  <a:cubicBezTo>
                    <a:pt x="5133" y="6706"/>
                    <a:pt x="5102" y="6706"/>
                    <a:pt x="5102" y="6706"/>
                  </a:cubicBezTo>
                  <a:cubicBezTo>
                    <a:pt x="5089" y="6712"/>
                    <a:pt x="5089" y="6712"/>
                    <a:pt x="5089" y="6712"/>
                  </a:cubicBezTo>
                  <a:cubicBezTo>
                    <a:pt x="5077" y="6712"/>
                    <a:pt x="5078" y="6732"/>
                    <a:pt x="5078" y="6732"/>
                  </a:cubicBezTo>
                  <a:cubicBezTo>
                    <a:pt x="5064" y="6733"/>
                    <a:pt x="5045" y="6716"/>
                    <a:pt x="5045" y="6716"/>
                  </a:cubicBezTo>
                  <a:cubicBezTo>
                    <a:pt x="5045" y="6712"/>
                    <a:pt x="5062" y="6717"/>
                    <a:pt x="5062" y="6717"/>
                  </a:cubicBezTo>
                  <a:cubicBezTo>
                    <a:pt x="5060" y="6709"/>
                    <a:pt x="5071" y="6703"/>
                    <a:pt x="5071" y="6703"/>
                  </a:cubicBezTo>
                  <a:cubicBezTo>
                    <a:pt x="5080" y="6694"/>
                    <a:pt x="5096" y="6703"/>
                    <a:pt x="5096" y="6703"/>
                  </a:cubicBezTo>
                  <a:cubicBezTo>
                    <a:pt x="5100" y="6693"/>
                    <a:pt x="5124" y="6699"/>
                    <a:pt x="5124" y="6699"/>
                  </a:cubicBezTo>
                  <a:cubicBezTo>
                    <a:pt x="5146" y="6719"/>
                    <a:pt x="5126" y="6733"/>
                    <a:pt x="5126" y="6733"/>
                  </a:cubicBezTo>
                  <a:close/>
                  <a:moveTo>
                    <a:pt x="5137" y="6589"/>
                  </a:moveTo>
                  <a:cubicBezTo>
                    <a:pt x="5137" y="6589"/>
                    <a:pt x="5121" y="6574"/>
                    <a:pt x="5102" y="6582"/>
                  </a:cubicBezTo>
                  <a:cubicBezTo>
                    <a:pt x="5102" y="6582"/>
                    <a:pt x="5106" y="6600"/>
                    <a:pt x="5095" y="6603"/>
                  </a:cubicBezTo>
                  <a:cubicBezTo>
                    <a:pt x="5095" y="6603"/>
                    <a:pt x="5078" y="6610"/>
                    <a:pt x="5073" y="6606"/>
                  </a:cubicBezTo>
                  <a:cubicBezTo>
                    <a:pt x="5073" y="6606"/>
                    <a:pt x="5082" y="6590"/>
                    <a:pt x="5082" y="6586"/>
                  </a:cubicBezTo>
                  <a:cubicBezTo>
                    <a:pt x="5082" y="6586"/>
                    <a:pt x="5109" y="6579"/>
                    <a:pt x="5078" y="6573"/>
                  </a:cubicBezTo>
                  <a:cubicBezTo>
                    <a:pt x="5078" y="6573"/>
                    <a:pt x="5103" y="6548"/>
                    <a:pt x="5117" y="6568"/>
                  </a:cubicBezTo>
                  <a:cubicBezTo>
                    <a:pt x="5150" y="6574"/>
                    <a:pt x="5150" y="6574"/>
                    <a:pt x="5150" y="6574"/>
                  </a:cubicBezTo>
                  <a:cubicBezTo>
                    <a:pt x="5150" y="6574"/>
                    <a:pt x="5151" y="6600"/>
                    <a:pt x="5137" y="6589"/>
                  </a:cubicBezTo>
                  <a:close/>
                  <a:moveTo>
                    <a:pt x="5133" y="7231"/>
                  </a:moveTo>
                  <a:cubicBezTo>
                    <a:pt x="5133" y="7231"/>
                    <a:pt x="5106" y="7237"/>
                    <a:pt x="5104" y="7221"/>
                  </a:cubicBezTo>
                  <a:cubicBezTo>
                    <a:pt x="5104" y="7221"/>
                    <a:pt x="5117" y="7209"/>
                    <a:pt x="5122" y="7209"/>
                  </a:cubicBezTo>
                  <a:cubicBezTo>
                    <a:pt x="5122" y="7209"/>
                    <a:pt x="5129" y="7216"/>
                    <a:pt x="5135" y="7216"/>
                  </a:cubicBezTo>
                  <a:cubicBezTo>
                    <a:pt x="5135" y="7216"/>
                    <a:pt x="5139" y="7228"/>
                    <a:pt x="5133" y="7231"/>
                  </a:cubicBezTo>
                  <a:close/>
                  <a:moveTo>
                    <a:pt x="5143" y="7185"/>
                  </a:moveTo>
                  <a:cubicBezTo>
                    <a:pt x="5117" y="7188"/>
                    <a:pt x="5117" y="7188"/>
                    <a:pt x="5117" y="7188"/>
                  </a:cubicBezTo>
                  <a:cubicBezTo>
                    <a:pt x="5117" y="7188"/>
                    <a:pt x="5136" y="7172"/>
                    <a:pt x="5117" y="7169"/>
                  </a:cubicBezTo>
                  <a:cubicBezTo>
                    <a:pt x="5117" y="7169"/>
                    <a:pt x="5121" y="7156"/>
                    <a:pt x="5133" y="7150"/>
                  </a:cubicBezTo>
                  <a:cubicBezTo>
                    <a:pt x="5133" y="7150"/>
                    <a:pt x="5154" y="7144"/>
                    <a:pt x="5146" y="7156"/>
                  </a:cubicBezTo>
                  <a:cubicBezTo>
                    <a:pt x="5146" y="7156"/>
                    <a:pt x="5129" y="7160"/>
                    <a:pt x="5132" y="7164"/>
                  </a:cubicBezTo>
                  <a:cubicBezTo>
                    <a:pt x="5195" y="7167"/>
                    <a:pt x="5195" y="7167"/>
                    <a:pt x="5195" y="7167"/>
                  </a:cubicBezTo>
                  <a:cubicBezTo>
                    <a:pt x="5194" y="7175"/>
                    <a:pt x="5194" y="7175"/>
                    <a:pt x="5194" y="7175"/>
                  </a:cubicBezTo>
                  <a:cubicBezTo>
                    <a:pt x="5194" y="7175"/>
                    <a:pt x="5153" y="7176"/>
                    <a:pt x="5143" y="7185"/>
                  </a:cubicBezTo>
                  <a:close/>
                  <a:moveTo>
                    <a:pt x="5202" y="7201"/>
                  </a:moveTo>
                  <a:cubicBezTo>
                    <a:pt x="5202" y="7201"/>
                    <a:pt x="5190" y="7205"/>
                    <a:pt x="5188" y="7211"/>
                  </a:cubicBezTo>
                  <a:cubicBezTo>
                    <a:pt x="5157" y="7209"/>
                    <a:pt x="5157" y="7209"/>
                    <a:pt x="5157" y="7209"/>
                  </a:cubicBezTo>
                  <a:cubicBezTo>
                    <a:pt x="5150" y="7201"/>
                    <a:pt x="5150" y="7201"/>
                    <a:pt x="5150" y="7201"/>
                  </a:cubicBezTo>
                  <a:cubicBezTo>
                    <a:pt x="5150" y="7201"/>
                    <a:pt x="5183" y="7193"/>
                    <a:pt x="5184" y="7185"/>
                  </a:cubicBezTo>
                  <a:cubicBezTo>
                    <a:pt x="5199" y="7182"/>
                    <a:pt x="5199" y="7182"/>
                    <a:pt x="5199" y="7182"/>
                  </a:cubicBezTo>
                  <a:cubicBezTo>
                    <a:pt x="5220" y="7182"/>
                    <a:pt x="5220" y="7182"/>
                    <a:pt x="5220" y="7182"/>
                  </a:cubicBezTo>
                  <a:cubicBezTo>
                    <a:pt x="5220" y="7182"/>
                    <a:pt x="5219" y="7201"/>
                    <a:pt x="5202" y="7201"/>
                  </a:cubicBezTo>
                  <a:close/>
                  <a:moveTo>
                    <a:pt x="5304" y="7311"/>
                  </a:moveTo>
                  <a:cubicBezTo>
                    <a:pt x="5304" y="7311"/>
                    <a:pt x="5308" y="7299"/>
                    <a:pt x="5322" y="7300"/>
                  </a:cubicBezTo>
                  <a:cubicBezTo>
                    <a:pt x="5322" y="7300"/>
                    <a:pt x="5318" y="7319"/>
                    <a:pt x="5304" y="7311"/>
                  </a:cubicBezTo>
                  <a:close/>
                  <a:moveTo>
                    <a:pt x="5356" y="7296"/>
                  </a:moveTo>
                  <a:cubicBezTo>
                    <a:pt x="5356" y="7296"/>
                    <a:pt x="5352" y="7312"/>
                    <a:pt x="5337" y="7300"/>
                  </a:cubicBezTo>
                  <a:cubicBezTo>
                    <a:pt x="5337" y="7300"/>
                    <a:pt x="5345" y="7295"/>
                    <a:pt x="5356" y="7296"/>
                  </a:cubicBezTo>
                  <a:close/>
                  <a:moveTo>
                    <a:pt x="5352" y="7030"/>
                  </a:moveTo>
                  <a:cubicBezTo>
                    <a:pt x="5352" y="7030"/>
                    <a:pt x="5340" y="7020"/>
                    <a:pt x="5329" y="7027"/>
                  </a:cubicBezTo>
                  <a:cubicBezTo>
                    <a:pt x="5329" y="7027"/>
                    <a:pt x="5330" y="7017"/>
                    <a:pt x="5347" y="7015"/>
                  </a:cubicBezTo>
                  <a:cubicBezTo>
                    <a:pt x="5347" y="7015"/>
                    <a:pt x="5348" y="7004"/>
                    <a:pt x="5358" y="7010"/>
                  </a:cubicBezTo>
                  <a:cubicBezTo>
                    <a:pt x="5358" y="7010"/>
                    <a:pt x="5354" y="7020"/>
                    <a:pt x="5358" y="7018"/>
                  </a:cubicBezTo>
                  <a:cubicBezTo>
                    <a:pt x="5358" y="7018"/>
                    <a:pt x="5366" y="7036"/>
                    <a:pt x="5352" y="7030"/>
                  </a:cubicBezTo>
                  <a:close/>
                  <a:moveTo>
                    <a:pt x="5644" y="3628"/>
                  </a:moveTo>
                  <a:cubicBezTo>
                    <a:pt x="5644" y="3628"/>
                    <a:pt x="5661" y="3612"/>
                    <a:pt x="5666" y="3629"/>
                  </a:cubicBezTo>
                  <a:cubicBezTo>
                    <a:pt x="5666" y="3629"/>
                    <a:pt x="5653" y="3635"/>
                    <a:pt x="5644" y="3628"/>
                  </a:cubicBezTo>
                  <a:close/>
                  <a:moveTo>
                    <a:pt x="5969" y="3908"/>
                  </a:moveTo>
                  <a:cubicBezTo>
                    <a:pt x="5969" y="3908"/>
                    <a:pt x="5956" y="3918"/>
                    <a:pt x="5950" y="3905"/>
                  </a:cubicBezTo>
                  <a:cubicBezTo>
                    <a:pt x="5950" y="3905"/>
                    <a:pt x="5969" y="3898"/>
                    <a:pt x="5969" y="3908"/>
                  </a:cubicBezTo>
                  <a:close/>
                  <a:moveTo>
                    <a:pt x="5964" y="3930"/>
                  </a:moveTo>
                  <a:cubicBezTo>
                    <a:pt x="5964" y="3930"/>
                    <a:pt x="5956" y="3937"/>
                    <a:pt x="5950" y="3928"/>
                  </a:cubicBezTo>
                  <a:cubicBezTo>
                    <a:pt x="5950" y="3928"/>
                    <a:pt x="5960" y="3921"/>
                    <a:pt x="5964" y="3930"/>
                  </a:cubicBezTo>
                  <a:close/>
                  <a:moveTo>
                    <a:pt x="5883" y="3830"/>
                  </a:moveTo>
                  <a:cubicBezTo>
                    <a:pt x="5883" y="3830"/>
                    <a:pt x="5895" y="3819"/>
                    <a:pt x="5899" y="3830"/>
                  </a:cubicBezTo>
                  <a:cubicBezTo>
                    <a:pt x="5899" y="3830"/>
                    <a:pt x="5891" y="3840"/>
                    <a:pt x="5883" y="3830"/>
                  </a:cubicBezTo>
                  <a:close/>
                  <a:moveTo>
                    <a:pt x="5890" y="6101"/>
                  </a:moveTo>
                  <a:cubicBezTo>
                    <a:pt x="5891" y="6081"/>
                    <a:pt x="5891" y="6081"/>
                    <a:pt x="5891" y="6081"/>
                  </a:cubicBezTo>
                  <a:cubicBezTo>
                    <a:pt x="5891" y="6081"/>
                    <a:pt x="5894" y="6067"/>
                    <a:pt x="5907" y="6065"/>
                  </a:cubicBezTo>
                  <a:cubicBezTo>
                    <a:pt x="5910" y="6056"/>
                    <a:pt x="5910" y="6056"/>
                    <a:pt x="5910" y="6056"/>
                  </a:cubicBezTo>
                  <a:cubicBezTo>
                    <a:pt x="5910" y="6056"/>
                    <a:pt x="5903" y="6046"/>
                    <a:pt x="5909" y="6033"/>
                  </a:cubicBezTo>
                  <a:cubicBezTo>
                    <a:pt x="5909" y="6033"/>
                    <a:pt x="5931" y="6030"/>
                    <a:pt x="5923" y="6055"/>
                  </a:cubicBezTo>
                  <a:cubicBezTo>
                    <a:pt x="5923" y="6055"/>
                    <a:pt x="5931" y="6071"/>
                    <a:pt x="5917" y="6067"/>
                  </a:cubicBezTo>
                  <a:cubicBezTo>
                    <a:pt x="5917" y="6067"/>
                    <a:pt x="5907" y="6078"/>
                    <a:pt x="5910" y="6094"/>
                  </a:cubicBezTo>
                  <a:cubicBezTo>
                    <a:pt x="5909" y="6110"/>
                    <a:pt x="5909" y="6110"/>
                    <a:pt x="5909" y="6110"/>
                  </a:cubicBezTo>
                  <a:cubicBezTo>
                    <a:pt x="5909" y="6110"/>
                    <a:pt x="5885" y="6116"/>
                    <a:pt x="5890" y="6101"/>
                  </a:cubicBezTo>
                  <a:close/>
                  <a:moveTo>
                    <a:pt x="5942" y="6176"/>
                  </a:moveTo>
                  <a:cubicBezTo>
                    <a:pt x="5917" y="6162"/>
                    <a:pt x="5917" y="6162"/>
                    <a:pt x="5917" y="6162"/>
                  </a:cubicBezTo>
                  <a:cubicBezTo>
                    <a:pt x="5902" y="6155"/>
                    <a:pt x="5902" y="6155"/>
                    <a:pt x="5902" y="6155"/>
                  </a:cubicBezTo>
                  <a:cubicBezTo>
                    <a:pt x="5902" y="6155"/>
                    <a:pt x="5888" y="6143"/>
                    <a:pt x="5896" y="6130"/>
                  </a:cubicBezTo>
                  <a:cubicBezTo>
                    <a:pt x="5896" y="6130"/>
                    <a:pt x="5914" y="6123"/>
                    <a:pt x="5914" y="6136"/>
                  </a:cubicBezTo>
                  <a:cubicBezTo>
                    <a:pt x="5921" y="6148"/>
                    <a:pt x="5921" y="6148"/>
                    <a:pt x="5921" y="6148"/>
                  </a:cubicBezTo>
                  <a:cubicBezTo>
                    <a:pt x="5921" y="6148"/>
                    <a:pt x="5931" y="6149"/>
                    <a:pt x="5931" y="6159"/>
                  </a:cubicBezTo>
                  <a:cubicBezTo>
                    <a:pt x="5931" y="6159"/>
                    <a:pt x="5953" y="6175"/>
                    <a:pt x="5958" y="6176"/>
                  </a:cubicBezTo>
                  <a:cubicBezTo>
                    <a:pt x="5958" y="6176"/>
                    <a:pt x="5958" y="6188"/>
                    <a:pt x="5942" y="6176"/>
                  </a:cubicBezTo>
                  <a:close/>
                  <a:moveTo>
                    <a:pt x="5940" y="3953"/>
                  </a:moveTo>
                  <a:cubicBezTo>
                    <a:pt x="5940" y="3953"/>
                    <a:pt x="5963" y="3949"/>
                    <a:pt x="5963" y="3960"/>
                  </a:cubicBezTo>
                  <a:cubicBezTo>
                    <a:pt x="5963" y="3960"/>
                    <a:pt x="5940" y="3962"/>
                    <a:pt x="5940" y="3953"/>
                  </a:cubicBezTo>
                  <a:close/>
                  <a:moveTo>
                    <a:pt x="5987" y="6156"/>
                  </a:moveTo>
                  <a:cubicBezTo>
                    <a:pt x="5987" y="6156"/>
                    <a:pt x="5968" y="6159"/>
                    <a:pt x="5963" y="6152"/>
                  </a:cubicBezTo>
                  <a:cubicBezTo>
                    <a:pt x="5961" y="6145"/>
                    <a:pt x="5961" y="6145"/>
                    <a:pt x="5961" y="6145"/>
                  </a:cubicBezTo>
                  <a:cubicBezTo>
                    <a:pt x="5961" y="6145"/>
                    <a:pt x="5978" y="6137"/>
                    <a:pt x="5982" y="6145"/>
                  </a:cubicBezTo>
                  <a:cubicBezTo>
                    <a:pt x="5982" y="6145"/>
                    <a:pt x="6001" y="6150"/>
                    <a:pt x="5987" y="6156"/>
                  </a:cubicBezTo>
                  <a:close/>
                  <a:moveTo>
                    <a:pt x="6122" y="3891"/>
                  </a:moveTo>
                  <a:cubicBezTo>
                    <a:pt x="6122" y="3891"/>
                    <a:pt x="6139" y="3884"/>
                    <a:pt x="6146" y="3891"/>
                  </a:cubicBezTo>
                  <a:cubicBezTo>
                    <a:pt x="6146" y="3891"/>
                    <a:pt x="6126" y="3900"/>
                    <a:pt x="6122" y="3891"/>
                  </a:cubicBezTo>
                  <a:close/>
                  <a:moveTo>
                    <a:pt x="6315" y="5909"/>
                  </a:moveTo>
                  <a:cubicBezTo>
                    <a:pt x="6315" y="5909"/>
                    <a:pt x="6327" y="5904"/>
                    <a:pt x="6327" y="5910"/>
                  </a:cubicBezTo>
                  <a:cubicBezTo>
                    <a:pt x="6327" y="5910"/>
                    <a:pt x="6325" y="5938"/>
                    <a:pt x="6315" y="5909"/>
                  </a:cubicBezTo>
                  <a:close/>
                  <a:moveTo>
                    <a:pt x="6344" y="4312"/>
                  </a:moveTo>
                  <a:cubicBezTo>
                    <a:pt x="6344" y="4312"/>
                    <a:pt x="6319" y="4319"/>
                    <a:pt x="6316" y="4308"/>
                  </a:cubicBezTo>
                  <a:cubicBezTo>
                    <a:pt x="6316" y="4308"/>
                    <a:pt x="6323" y="4294"/>
                    <a:pt x="6334" y="4294"/>
                  </a:cubicBezTo>
                  <a:cubicBezTo>
                    <a:pt x="6334" y="4294"/>
                    <a:pt x="6355" y="4290"/>
                    <a:pt x="6356" y="4299"/>
                  </a:cubicBezTo>
                  <a:cubicBezTo>
                    <a:pt x="6356" y="4299"/>
                    <a:pt x="6344" y="4302"/>
                    <a:pt x="6344" y="4312"/>
                  </a:cubicBezTo>
                  <a:close/>
                  <a:moveTo>
                    <a:pt x="6713" y="5481"/>
                  </a:moveTo>
                  <a:cubicBezTo>
                    <a:pt x="6713" y="5481"/>
                    <a:pt x="6725" y="5470"/>
                    <a:pt x="6734" y="5481"/>
                  </a:cubicBezTo>
                  <a:cubicBezTo>
                    <a:pt x="6734" y="5481"/>
                    <a:pt x="6717" y="5499"/>
                    <a:pt x="6713" y="548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5" name="Freeform 739">
              <a:extLst>
                <a:ext uri="{FF2B5EF4-FFF2-40B4-BE49-F238E27FC236}">
                  <a16:creationId xmlns:a16="http://schemas.microsoft.com/office/drawing/2014/main" id="{620A72AD-9A7F-419D-B1B4-C9F9CB196B35}"/>
                </a:ext>
              </a:extLst>
            </p:cNvPr>
            <p:cNvSpPr>
              <a:spLocks noEditPoints="1"/>
            </p:cNvSpPr>
            <p:nvPr/>
          </p:nvSpPr>
          <p:spPr bwMode="auto">
            <a:xfrm>
              <a:off x="3671888" y="2022476"/>
              <a:ext cx="1728788" cy="714375"/>
            </a:xfrm>
            <a:custGeom>
              <a:avLst/>
              <a:gdLst>
                <a:gd name="T0" fmla="*/ 2685 w 3306"/>
                <a:gd name="T1" fmla="*/ 147 h 1366"/>
                <a:gd name="T2" fmla="*/ 2583 w 3306"/>
                <a:gd name="T3" fmla="*/ 111 h 1366"/>
                <a:gd name="T4" fmla="*/ 2281 w 3306"/>
                <a:gd name="T5" fmla="*/ 96 h 1366"/>
                <a:gd name="T6" fmla="*/ 2608 w 3306"/>
                <a:gd name="T7" fmla="*/ 54 h 1366"/>
                <a:gd name="T8" fmla="*/ 2247 w 3306"/>
                <a:gd name="T9" fmla="*/ 10 h 1366"/>
                <a:gd name="T10" fmla="*/ 1866 w 3306"/>
                <a:gd name="T11" fmla="*/ 47 h 1366"/>
                <a:gd name="T12" fmla="*/ 1616 w 3306"/>
                <a:gd name="T13" fmla="*/ 25 h 1366"/>
                <a:gd name="T14" fmla="*/ 1447 w 3306"/>
                <a:gd name="T15" fmla="*/ 80 h 1366"/>
                <a:gd name="T16" fmla="*/ 1079 w 3306"/>
                <a:gd name="T17" fmla="*/ 80 h 1366"/>
                <a:gd name="T18" fmla="*/ 812 w 3306"/>
                <a:gd name="T19" fmla="*/ 110 h 1366"/>
                <a:gd name="T20" fmla="*/ 512 w 3306"/>
                <a:gd name="T21" fmla="*/ 152 h 1366"/>
                <a:gd name="T22" fmla="*/ 221 w 3306"/>
                <a:gd name="T23" fmla="*/ 277 h 1366"/>
                <a:gd name="T24" fmla="*/ 395 w 3306"/>
                <a:gd name="T25" fmla="*/ 352 h 1366"/>
                <a:gd name="T26" fmla="*/ 328 w 3306"/>
                <a:gd name="T27" fmla="*/ 435 h 1366"/>
                <a:gd name="T28" fmla="*/ 906 w 3306"/>
                <a:gd name="T29" fmla="*/ 516 h 1366"/>
                <a:gd name="T30" fmla="*/ 1005 w 3306"/>
                <a:gd name="T31" fmla="*/ 653 h 1366"/>
                <a:gd name="T32" fmla="*/ 1163 w 3306"/>
                <a:gd name="T33" fmla="*/ 679 h 1366"/>
                <a:gd name="T34" fmla="*/ 1104 w 3306"/>
                <a:gd name="T35" fmla="*/ 737 h 1366"/>
                <a:gd name="T36" fmla="*/ 1196 w 3306"/>
                <a:gd name="T37" fmla="*/ 835 h 1366"/>
                <a:gd name="T38" fmla="*/ 1061 w 3306"/>
                <a:gd name="T39" fmla="*/ 978 h 1366"/>
                <a:gd name="T40" fmla="*/ 1220 w 3306"/>
                <a:gd name="T41" fmla="*/ 1070 h 1366"/>
                <a:gd name="T42" fmla="*/ 1250 w 3306"/>
                <a:gd name="T43" fmla="*/ 1189 h 1366"/>
                <a:gd name="T44" fmla="*/ 1537 w 3306"/>
                <a:gd name="T45" fmla="*/ 1321 h 1366"/>
                <a:gd name="T46" fmla="*/ 1635 w 3306"/>
                <a:gd name="T47" fmla="*/ 1197 h 1366"/>
                <a:gd name="T48" fmla="*/ 1769 w 3306"/>
                <a:gd name="T49" fmla="*/ 1081 h 1366"/>
                <a:gd name="T50" fmla="*/ 1920 w 3306"/>
                <a:gd name="T51" fmla="*/ 1023 h 1366"/>
                <a:gd name="T52" fmla="*/ 2302 w 3306"/>
                <a:gd name="T53" fmla="*/ 879 h 1366"/>
                <a:gd name="T54" fmla="*/ 2583 w 3306"/>
                <a:gd name="T55" fmla="*/ 759 h 1366"/>
                <a:gd name="T56" fmla="*/ 2462 w 3306"/>
                <a:gd name="T57" fmla="*/ 740 h 1366"/>
                <a:gd name="T58" fmla="*/ 2646 w 3306"/>
                <a:gd name="T59" fmla="*/ 716 h 1366"/>
                <a:gd name="T60" fmla="*/ 2670 w 3306"/>
                <a:gd name="T61" fmla="*/ 656 h 1366"/>
                <a:gd name="T62" fmla="*/ 2728 w 3306"/>
                <a:gd name="T63" fmla="*/ 618 h 1366"/>
                <a:gd name="T64" fmla="*/ 2618 w 3306"/>
                <a:gd name="T65" fmla="*/ 574 h 1366"/>
                <a:gd name="T66" fmla="*/ 2833 w 3306"/>
                <a:gd name="T67" fmla="*/ 531 h 1366"/>
                <a:gd name="T68" fmla="*/ 2794 w 3306"/>
                <a:gd name="T69" fmla="*/ 466 h 1366"/>
                <a:gd name="T70" fmla="*/ 2771 w 3306"/>
                <a:gd name="T71" fmla="*/ 409 h 1366"/>
                <a:gd name="T72" fmla="*/ 2855 w 3306"/>
                <a:gd name="T73" fmla="*/ 341 h 1366"/>
                <a:gd name="T74" fmla="*/ 2872 w 3306"/>
                <a:gd name="T75" fmla="*/ 262 h 1366"/>
                <a:gd name="T76" fmla="*/ 2999 w 3306"/>
                <a:gd name="T77" fmla="*/ 169 h 1366"/>
                <a:gd name="T78" fmla="*/ 1555 w 3306"/>
                <a:gd name="T79" fmla="*/ 95 h 1366"/>
                <a:gd name="T80" fmla="*/ 387 w 3306"/>
                <a:gd name="T81" fmla="*/ 373 h 1366"/>
                <a:gd name="T82" fmla="*/ 898 w 3306"/>
                <a:gd name="T83" fmla="*/ 138 h 1366"/>
                <a:gd name="T84" fmla="*/ 1091 w 3306"/>
                <a:gd name="T85" fmla="*/ 902 h 1366"/>
                <a:gd name="T86" fmla="*/ 1164 w 3306"/>
                <a:gd name="T87" fmla="*/ 1017 h 1366"/>
                <a:gd name="T88" fmla="*/ 1217 w 3306"/>
                <a:gd name="T89" fmla="*/ 941 h 1366"/>
                <a:gd name="T90" fmla="*/ 1137 w 3306"/>
                <a:gd name="T91" fmla="*/ 887 h 1366"/>
                <a:gd name="T92" fmla="*/ 1337 w 3306"/>
                <a:gd name="T93" fmla="*/ 1256 h 1366"/>
                <a:gd name="T94" fmla="*/ 1490 w 3306"/>
                <a:gd name="T95" fmla="*/ 1283 h 1366"/>
                <a:gd name="T96" fmla="*/ 1619 w 3306"/>
                <a:gd name="T97" fmla="*/ 1285 h 1366"/>
                <a:gd name="T98" fmla="*/ 1703 w 3306"/>
                <a:gd name="T99" fmla="*/ 1171 h 1366"/>
                <a:gd name="T100" fmla="*/ 1505 w 3306"/>
                <a:gd name="T101" fmla="*/ 42 h 1366"/>
                <a:gd name="T102" fmla="*/ 2060 w 3306"/>
                <a:gd name="T103" fmla="*/ 49 h 1366"/>
                <a:gd name="T104" fmla="*/ 2698 w 3306"/>
                <a:gd name="T105" fmla="*/ 780 h 1366"/>
                <a:gd name="T106" fmla="*/ 2476 w 3306"/>
                <a:gd name="T107" fmla="*/ 691 h 1366"/>
                <a:gd name="T108" fmla="*/ 2471 w 3306"/>
                <a:gd name="T109" fmla="*/ 621 h 1366"/>
                <a:gd name="T110" fmla="*/ 2557 w 3306"/>
                <a:gd name="T111" fmla="*/ 613 h 1366"/>
                <a:gd name="T112" fmla="*/ 2804 w 3306"/>
                <a:gd name="T113" fmla="*/ 517 h 1366"/>
                <a:gd name="T114" fmla="*/ 2751 w 3306"/>
                <a:gd name="T115" fmla="*/ 460 h 1366"/>
                <a:gd name="T116" fmla="*/ 2889 w 3306"/>
                <a:gd name="T117" fmla="*/ 209 h 1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306" h="1366">
                  <a:moveTo>
                    <a:pt x="3248" y="113"/>
                  </a:moveTo>
                  <a:cubicBezTo>
                    <a:pt x="3248" y="110"/>
                    <a:pt x="3189" y="111"/>
                    <a:pt x="3189" y="111"/>
                  </a:cubicBezTo>
                  <a:cubicBezTo>
                    <a:pt x="3180" y="102"/>
                    <a:pt x="3153" y="105"/>
                    <a:pt x="3153" y="105"/>
                  </a:cubicBezTo>
                  <a:cubicBezTo>
                    <a:pt x="3143" y="95"/>
                    <a:pt x="3126" y="102"/>
                    <a:pt x="3126" y="102"/>
                  </a:cubicBezTo>
                  <a:cubicBezTo>
                    <a:pt x="3005" y="101"/>
                    <a:pt x="3005" y="113"/>
                    <a:pt x="3005" y="113"/>
                  </a:cubicBezTo>
                  <a:cubicBezTo>
                    <a:pt x="2996" y="116"/>
                    <a:pt x="2978" y="127"/>
                    <a:pt x="2978" y="127"/>
                  </a:cubicBezTo>
                  <a:cubicBezTo>
                    <a:pt x="2939" y="128"/>
                    <a:pt x="2939" y="128"/>
                    <a:pt x="2939" y="128"/>
                  </a:cubicBezTo>
                  <a:cubicBezTo>
                    <a:pt x="2918" y="123"/>
                    <a:pt x="2880" y="128"/>
                    <a:pt x="2880" y="128"/>
                  </a:cubicBezTo>
                  <a:cubicBezTo>
                    <a:pt x="2854" y="128"/>
                    <a:pt x="2854" y="128"/>
                    <a:pt x="2854" y="128"/>
                  </a:cubicBezTo>
                  <a:cubicBezTo>
                    <a:pt x="2882" y="110"/>
                    <a:pt x="2830" y="121"/>
                    <a:pt x="2830" y="121"/>
                  </a:cubicBezTo>
                  <a:cubicBezTo>
                    <a:pt x="2780" y="129"/>
                    <a:pt x="2731" y="154"/>
                    <a:pt x="2731" y="154"/>
                  </a:cubicBezTo>
                  <a:cubicBezTo>
                    <a:pt x="2701" y="157"/>
                    <a:pt x="2668" y="175"/>
                    <a:pt x="2668" y="175"/>
                  </a:cubicBezTo>
                  <a:cubicBezTo>
                    <a:pt x="2609" y="189"/>
                    <a:pt x="2665" y="159"/>
                    <a:pt x="2665" y="159"/>
                  </a:cubicBezTo>
                  <a:cubicBezTo>
                    <a:pt x="2685" y="147"/>
                    <a:pt x="2685" y="147"/>
                    <a:pt x="2685" y="147"/>
                  </a:cubicBezTo>
                  <a:cubicBezTo>
                    <a:pt x="2724" y="147"/>
                    <a:pt x="2762" y="122"/>
                    <a:pt x="2762" y="122"/>
                  </a:cubicBezTo>
                  <a:cubicBezTo>
                    <a:pt x="2782" y="101"/>
                    <a:pt x="2759" y="95"/>
                    <a:pt x="2759" y="95"/>
                  </a:cubicBezTo>
                  <a:cubicBezTo>
                    <a:pt x="2669" y="96"/>
                    <a:pt x="2669" y="96"/>
                    <a:pt x="2669" y="96"/>
                  </a:cubicBezTo>
                  <a:cubicBezTo>
                    <a:pt x="2649" y="98"/>
                    <a:pt x="2652" y="117"/>
                    <a:pt x="2652" y="117"/>
                  </a:cubicBezTo>
                  <a:cubicBezTo>
                    <a:pt x="2627" y="115"/>
                    <a:pt x="2603" y="118"/>
                    <a:pt x="2603" y="118"/>
                  </a:cubicBezTo>
                  <a:cubicBezTo>
                    <a:pt x="2578" y="121"/>
                    <a:pt x="2571" y="126"/>
                    <a:pt x="2571" y="126"/>
                  </a:cubicBezTo>
                  <a:cubicBezTo>
                    <a:pt x="2533" y="126"/>
                    <a:pt x="2528" y="129"/>
                    <a:pt x="2528" y="129"/>
                  </a:cubicBezTo>
                  <a:cubicBezTo>
                    <a:pt x="2507" y="131"/>
                    <a:pt x="2499" y="134"/>
                    <a:pt x="2499" y="134"/>
                  </a:cubicBezTo>
                  <a:cubicBezTo>
                    <a:pt x="2487" y="132"/>
                    <a:pt x="2487" y="132"/>
                    <a:pt x="2487" y="132"/>
                  </a:cubicBezTo>
                  <a:cubicBezTo>
                    <a:pt x="2488" y="127"/>
                    <a:pt x="2465" y="128"/>
                    <a:pt x="2465" y="128"/>
                  </a:cubicBezTo>
                  <a:cubicBezTo>
                    <a:pt x="2463" y="125"/>
                    <a:pt x="2463" y="125"/>
                    <a:pt x="2463" y="125"/>
                  </a:cubicBezTo>
                  <a:cubicBezTo>
                    <a:pt x="2494" y="123"/>
                    <a:pt x="2506" y="118"/>
                    <a:pt x="2506" y="118"/>
                  </a:cubicBezTo>
                  <a:cubicBezTo>
                    <a:pt x="2549" y="118"/>
                    <a:pt x="2551" y="113"/>
                    <a:pt x="2551" y="113"/>
                  </a:cubicBezTo>
                  <a:cubicBezTo>
                    <a:pt x="2569" y="113"/>
                    <a:pt x="2583" y="111"/>
                    <a:pt x="2583" y="111"/>
                  </a:cubicBezTo>
                  <a:cubicBezTo>
                    <a:pt x="2596" y="105"/>
                    <a:pt x="2596" y="105"/>
                    <a:pt x="2596" y="105"/>
                  </a:cubicBezTo>
                  <a:cubicBezTo>
                    <a:pt x="2597" y="97"/>
                    <a:pt x="2573" y="98"/>
                    <a:pt x="2573" y="98"/>
                  </a:cubicBezTo>
                  <a:cubicBezTo>
                    <a:pt x="2572" y="90"/>
                    <a:pt x="2489" y="95"/>
                    <a:pt x="2489" y="95"/>
                  </a:cubicBezTo>
                  <a:cubicBezTo>
                    <a:pt x="2443" y="95"/>
                    <a:pt x="2416" y="98"/>
                    <a:pt x="2416" y="98"/>
                  </a:cubicBezTo>
                  <a:cubicBezTo>
                    <a:pt x="2398" y="97"/>
                    <a:pt x="2362" y="103"/>
                    <a:pt x="2362" y="103"/>
                  </a:cubicBezTo>
                  <a:cubicBezTo>
                    <a:pt x="2346" y="103"/>
                    <a:pt x="2346" y="103"/>
                    <a:pt x="2346" y="103"/>
                  </a:cubicBezTo>
                  <a:cubicBezTo>
                    <a:pt x="2346" y="100"/>
                    <a:pt x="2331" y="103"/>
                    <a:pt x="2331" y="103"/>
                  </a:cubicBezTo>
                  <a:cubicBezTo>
                    <a:pt x="2285" y="102"/>
                    <a:pt x="2253" y="108"/>
                    <a:pt x="2253" y="108"/>
                  </a:cubicBezTo>
                  <a:cubicBezTo>
                    <a:pt x="2239" y="106"/>
                    <a:pt x="2213" y="112"/>
                    <a:pt x="2213" y="112"/>
                  </a:cubicBezTo>
                  <a:cubicBezTo>
                    <a:pt x="2190" y="115"/>
                    <a:pt x="2181" y="118"/>
                    <a:pt x="2181" y="118"/>
                  </a:cubicBezTo>
                  <a:cubicBezTo>
                    <a:pt x="2166" y="120"/>
                    <a:pt x="2166" y="120"/>
                    <a:pt x="2166" y="120"/>
                  </a:cubicBezTo>
                  <a:cubicBezTo>
                    <a:pt x="2169" y="106"/>
                    <a:pt x="2169" y="106"/>
                    <a:pt x="2169" y="106"/>
                  </a:cubicBezTo>
                  <a:cubicBezTo>
                    <a:pt x="2221" y="107"/>
                    <a:pt x="2218" y="98"/>
                    <a:pt x="2218" y="98"/>
                  </a:cubicBezTo>
                  <a:cubicBezTo>
                    <a:pt x="2281" y="101"/>
                    <a:pt x="2281" y="96"/>
                    <a:pt x="2281" y="96"/>
                  </a:cubicBezTo>
                  <a:cubicBezTo>
                    <a:pt x="2358" y="97"/>
                    <a:pt x="2326" y="89"/>
                    <a:pt x="2326" y="89"/>
                  </a:cubicBezTo>
                  <a:cubicBezTo>
                    <a:pt x="2287" y="87"/>
                    <a:pt x="2337" y="85"/>
                    <a:pt x="2337" y="85"/>
                  </a:cubicBezTo>
                  <a:cubicBezTo>
                    <a:pt x="2384" y="93"/>
                    <a:pt x="2396" y="84"/>
                    <a:pt x="2396" y="84"/>
                  </a:cubicBezTo>
                  <a:cubicBezTo>
                    <a:pt x="2493" y="84"/>
                    <a:pt x="2493" y="84"/>
                    <a:pt x="2493" y="84"/>
                  </a:cubicBezTo>
                  <a:cubicBezTo>
                    <a:pt x="2505" y="96"/>
                    <a:pt x="2615" y="86"/>
                    <a:pt x="2615" y="86"/>
                  </a:cubicBezTo>
                  <a:cubicBezTo>
                    <a:pt x="2631" y="89"/>
                    <a:pt x="2641" y="81"/>
                    <a:pt x="2641" y="81"/>
                  </a:cubicBezTo>
                  <a:cubicBezTo>
                    <a:pt x="2745" y="85"/>
                    <a:pt x="2744" y="74"/>
                    <a:pt x="2744" y="74"/>
                  </a:cubicBezTo>
                  <a:cubicBezTo>
                    <a:pt x="2764" y="75"/>
                    <a:pt x="2778" y="65"/>
                    <a:pt x="2778" y="65"/>
                  </a:cubicBezTo>
                  <a:cubicBezTo>
                    <a:pt x="2815" y="60"/>
                    <a:pt x="2780" y="57"/>
                    <a:pt x="2780" y="57"/>
                  </a:cubicBezTo>
                  <a:cubicBezTo>
                    <a:pt x="2778" y="52"/>
                    <a:pt x="2745" y="56"/>
                    <a:pt x="2745" y="56"/>
                  </a:cubicBezTo>
                  <a:cubicBezTo>
                    <a:pt x="2745" y="49"/>
                    <a:pt x="2696" y="51"/>
                    <a:pt x="2696" y="51"/>
                  </a:cubicBezTo>
                  <a:cubicBezTo>
                    <a:pt x="2691" y="41"/>
                    <a:pt x="2679" y="52"/>
                    <a:pt x="2679" y="52"/>
                  </a:cubicBezTo>
                  <a:cubicBezTo>
                    <a:pt x="2654" y="50"/>
                    <a:pt x="2654" y="50"/>
                    <a:pt x="2654" y="50"/>
                  </a:cubicBezTo>
                  <a:cubicBezTo>
                    <a:pt x="2624" y="43"/>
                    <a:pt x="2608" y="54"/>
                    <a:pt x="2608" y="54"/>
                  </a:cubicBezTo>
                  <a:cubicBezTo>
                    <a:pt x="2595" y="59"/>
                    <a:pt x="2578" y="52"/>
                    <a:pt x="2578" y="52"/>
                  </a:cubicBezTo>
                  <a:cubicBezTo>
                    <a:pt x="2585" y="46"/>
                    <a:pt x="2585" y="46"/>
                    <a:pt x="2585" y="46"/>
                  </a:cubicBezTo>
                  <a:cubicBezTo>
                    <a:pt x="2630" y="45"/>
                    <a:pt x="2591" y="33"/>
                    <a:pt x="2591" y="33"/>
                  </a:cubicBezTo>
                  <a:cubicBezTo>
                    <a:pt x="2545" y="33"/>
                    <a:pt x="2521" y="41"/>
                    <a:pt x="2521" y="41"/>
                  </a:cubicBezTo>
                  <a:cubicBezTo>
                    <a:pt x="2388" y="47"/>
                    <a:pt x="2421" y="33"/>
                    <a:pt x="2421" y="33"/>
                  </a:cubicBezTo>
                  <a:cubicBezTo>
                    <a:pt x="2436" y="36"/>
                    <a:pt x="2515" y="30"/>
                    <a:pt x="2515" y="30"/>
                  </a:cubicBezTo>
                  <a:cubicBezTo>
                    <a:pt x="2523" y="31"/>
                    <a:pt x="2550" y="26"/>
                    <a:pt x="2550" y="26"/>
                  </a:cubicBezTo>
                  <a:cubicBezTo>
                    <a:pt x="2557" y="14"/>
                    <a:pt x="2507" y="20"/>
                    <a:pt x="2507" y="20"/>
                  </a:cubicBezTo>
                  <a:cubicBezTo>
                    <a:pt x="2502" y="16"/>
                    <a:pt x="2411" y="15"/>
                    <a:pt x="2411" y="15"/>
                  </a:cubicBezTo>
                  <a:cubicBezTo>
                    <a:pt x="2402" y="3"/>
                    <a:pt x="2384" y="15"/>
                    <a:pt x="2384" y="15"/>
                  </a:cubicBezTo>
                  <a:cubicBezTo>
                    <a:pt x="2368" y="14"/>
                    <a:pt x="2368" y="14"/>
                    <a:pt x="2368" y="14"/>
                  </a:cubicBezTo>
                  <a:cubicBezTo>
                    <a:pt x="2365" y="9"/>
                    <a:pt x="2331" y="10"/>
                    <a:pt x="2331" y="10"/>
                  </a:cubicBezTo>
                  <a:cubicBezTo>
                    <a:pt x="2316" y="3"/>
                    <a:pt x="2300" y="9"/>
                    <a:pt x="2300" y="9"/>
                  </a:cubicBezTo>
                  <a:cubicBezTo>
                    <a:pt x="2247" y="10"/>
                    <a:pt x="2247" y="10"/>
                    <a:pt x="2247" y="10"/>
                  </a:cubicBezTo>
                  <a:cubicBezTo>
                    <a:pt x="2234" y="0"/>
                    <a:pt x="2221" y="11"/>
                    <a:pt x="2221" y="11"/>
                  </a:cubicBezTo>
                  <a:cubicBezTo>
                    <a:pt x="2205" y="10"/>
                    <a:pt x="2205" y="10"/>
                    <a:pt x="2205" y="10"/>
                  </a:cubicBezTo>
                  <a:cubicBezTo>
                    <a:pt x="2205" y="5"/>
                    <a:pt x="2164" y="4"/>
                    <a:pt x="2164" y="4"/>
                  </a:cubicBezTo>
                  <a:cubicBezTo>
                    <a:pt x="2120" y="6"/>
                    <a:pt x="2130" y="14"/>
                    <a:pt x="2130" y="14"/>
                  </a:cubicBezTo>
                  <a:cubicBezTo>
                    <a:pt x="2112" y="13"/>
                    <a:pt x="2112" y="13"/>
                    <a:pt x="2112" y="13"/>
                  </a:cubicBezTo>
                  <a:cubicBezTo>
                    <a:pt x="2019" y="5"/>
                    <a:pt x="1965" y="16"/>
                    <a:pt x="1965" y="16"/>
                  </a:cubicBezTo>
                  <a:cubicBezTo>
                    <a:pt x="1948" y="9"/>
                    <a:pt x="1903" y="18"/>
                    <a:pt x="1903" y="18"/>
                  </a:cubicBezTo>
                  <a:cubicBezTo>
                    <a:pt x="1877" y="18"/>
                    <a:pt x="1877" y="18"/>
                    <a:pt x="1877" y="18"/>
                  </a:cubicBezTo>
                  <a:cubicBezTo>
                    <a:pt x="1859" y="11"/>
                    <a:pt x="1862" y="26"/>
                    <a:pt x="1862" y="26"/>
                  </a:cubicBezTo>
                  <a:cubicBezTo>
                    <a:pt x="1933" y="25"/>
                    <a:pt x="1929" y="33"/>
                    <a:pt x="1929" y="33"/>
                  </a:cubicBezTo>
                  <a:cubicBezTo>
                    <a:pt x="1874" y="38"/>
                    <a:pt x="1874" y="38"/>
                    <a:pt x="1874" y="38"/>
                  </a:cubicBezTo>
                  <a:cubicBezTo>
                    <a:pt x="1859" y="40"/>
                    <a:pt x="1851" y="30"/>
                    <a:pt x="1851" y="30"/>
                  </a:cubicBezTo>
                  <a:cubicBezTo>
                    <a:pt x="1798" y="24"/>
                    <a:pt x="1823" y="34"/>
                    <a:pt x="1823" y="34"/>
                  </a:cubicBezTo>
                  <a:cubicBezTo>
                    <a:pt x="1843" y="34"/>
                    <a:pt x="1866" y="47"/>
                    <a:pt x="1866" y="47"/>
                  </a:cubicBezTo>
                  <a:cubicBezTo>
                    <a:pt x="1867" y="55"/>
                    <a:pt x="1867" y="55"/>
                    <a:pt x="1867" y="55"/>
                  </a:cubicBezTo>
                  <a:cubicBezTo>
                    <a:pt x="1862" y="55"/>
                    <a:pt x="1828" y="44"/>
                    <a:pt x="1828" y="44"/>
                  </a:cubicBezTo>
                  <a:cubicBezTo>
                    <a:pt x="1797" y="45"/>
                    <a:pt x="1797" y="45"/>
                    <a:pt x="1797" y="45"/>
                  </a:cubicBezTo>
                  <a:cubicBezTo>
                    <a:pt x="1796" y="40"/>
                    <a:pt x="1793" y="33"/>
                    <a:pt x="1793" y="33"/>
                  </a:cubicBezTo>
                  <a:cubicBezTo>
                    <a:pt x="1784" y="31"/>
                    <a:pt x="1784" y="31"/>
                    <a:pt x="1784" y="31"/>
                  </a:cubicBezTo>
                  <a:cubicBezTo>
                    <a:pt x="1785" y="28"/>
                    <a:pt x="1770" y="15"/>
                    <a:pt x="1770" y="15"/>
                  </a:cubicBezTo>
                  <a:cubicBezTo>
                    <a:pt x="1755" y="21"/>
                    <a:pt x="1774" y="39"/>
                    <a:pt x="1774" y="39"/>
                  </a:cubicBezTo>
                  <a:cubicBezTo>
                    <a:pt x="1770" y="43"/>
                    <a:pt x="1770" y="43"/>
                    <a:pt x="1770" y="43"/>
                  </a:cubicBezTo>
                  <a:cubicBezTo>
                    <a:pt x="1759" y="43"/>
                    <a:pt x="1759" y="43"/>
                    <a:pt x="1759" y="43"/>
                  </a:cubicBezTo>
                  <a:cubicBezTo>
                    <a:pt x="1759" y="30"/>
                    <a:pt x="1745" y="31"/>
                    <a:pt x="1745" y="31"/>
                  </a:cubicBezTo>
                  <a:cubicBezTo>
                    <a:pt x="1738" y="25"/>
                    <a:pt x="1718" y="29"/>
                    <a:pt x="1718" y="29"/>
                  </a:cubicBezTo>
                  <a:cubicBezTo>
                    <a:pt x="1699" y="31"/>
                    <a:pt x="1699" y="31"/>
                    <a:pt x="1699" y="31"/>
                  </a:cubicBezTo>
                  <a:cubicBezTo>
                    <a:pt x="1693" y="26"/>
                    <a:pt x="1652" y="26"/>
                    <a:pt x="1652" y="26"/>
                  </a:cubicBezTo>
                  <a:cubicBezTo>
                    <a:pt x="1635" y="13"/>
                    <a:pt x="1616" y="25"/>
                    <a:pt x="1616" y="25"/>
                  </a:cubicBezTo>
                  <a:cubicBezTo>
                    <a:pt x="1608" y="21"/>
                    <a:pt x="1601" y="34"/>
                    <a:pt x="1601" y="34"/>
                  </a:cubicBezTo>
                  <a:cubicBezTo>
                    <a:pt x="1555" y="30"/>
                    <a:pt x="1503" y="36"/>
                    <a:pt x="1503" y="36"/>
                  </a:cubicBezTo>
                  <a:cubicBezTo>
                    <a:pt x="1441" y="34"/>
                    <a:pt x="1442" y="41"/>
                    <a:pt x="1442" y="41"/>
                  </a:cubicBezTo>
                  <a:cubicBezTo>
                    <a:pt x="1447" y="54"/>
                    <a:pt x="1460" y="46"/>
                    <a:pt x="1460" y="46"/>
                  </a:cubicBezTo>
                  <a:cubicBezTo>
                    <a:pt x="1460" y="41"/>
                    <a:pt x="1487" y="50"/>
                    <a:pt x="1487" y="50"/>
                  </a:cubicBezTo>
                  <a:cubicBezTo>
                    <a:pt x="1505" y="61"/>
                    <a:pt x="1555" y="67"/>
                    <a:pt x="1555" y="67"/>
                  </a:cubicBezTo>
                  <a:cubicBezTo>
                    <a:pt x="1602" y="71"/>
                    <a:pt x="1593" y="81"/>
                    <a:pt x="1593" y="81"/>
                  </a:cubicBezTo>
                  <a:cubicBezTo>
                    <a:pt x="1548" y="80"/>
                    <a:pt x="1548" y="80"/>
                    <a:pt x="1548" y="80"/>
                  </a:cubicBezTo>
                  <a:cubicBezTo>
                    <a:pt x="1544" y="74"/>
                    <a:pt x="1525" y="71"/>
                    <a:pt x="1525" y="71"/>
                  </a:cubicBezTo>
                  <a:cubicBezTo>
                    <a:pt x="1515" y="67"/>
                    <a:pt x="1497" y="69"/>
                    <a:pt x="1497" y="69"/>
                  </a:cubicBezTo>
                  <a:cubicBezTo>
                    <a:pt x="1488" y="62"/>
                    <a:pt x="1455" y="62"/>
                    <a:pt x="1455" y="62"/>
                  </a:cubicBezTo>
                  <a:cubicBezTo>
                    <a:pt x="1442" y="52"/>
                    <a:pt x="1426" y="59"/>
                    <a:pt x="1426" y="59"/>
                  </a:cubicBezTo>
                  <a:cubicBezTo>
                    <a:pt x="1371" y="61"/>
                    <a:pt x="1413" y="72"/>
                    <a:pt x="1413" y="72"/>
                  </a:cubicBezTo>
                  <a:cubicBezTo>
                    <a:pt x="1447" y="80"/>
                    <a:pt x="1447" y="80"/>
                    <a:pt x="1447" y="80"/>
                  </a:cubicBezTo>
                  <a:cubicBezTo>
                    <a:pt x="1505" y="85"/>
                    <a:pt x="1570" y="111"/>
                    <a:pt x="1570" y="111"/>
                  </a:cubicBezTo>
                  <a:cubicBezTo>
                    <a:pt x="1510" y="110"/>
                    <a:pt x="1510" y="110"/>
                    <a:pt x="1510" y="110"/>
                  </a:cubicBezTo>
                  <a:cubicBezTo>
                    <a:pt x="1479" y="93"/>
                    <a:pt x="1399" y="90"/>
                    <a:pt x="1399" y="90"/>
                  </a:cubicBezTo>
                  <a:cubicBezTo>
                    <a:pt x="1358" y="80"/>
                    <a:pt x="1278" y="72"/>
                    <a:pt x="1278" y="72"/>
                  </a:cubicBezTo>
                  <a:cubicBezTo>
                    <a:pt x="1272" y="62"/>
                    <a:pt x="1200" y="64"/>
                    <a:pt x="1200" y="64"/>
                  </a:cubicBezTo>
                  <a:cubicBezTo>
                    <a:pt x="1197" y="80"/>
                    <a:pt x="1238" y="89"/>
                    <a:pt x="1238" y="89"/>
                  </a:cubicBezTo>
                  <a:cubicBezTo>
                    <a:pt x="1285" y="103"/>
                    <a:pt x="1285" y="103"/>
                    <a:pt x="1285" y="103"/>
                  </a:cubicBezTo>
                  <a:cubicBezTo>
                    <a:pt x="1202" y="103"/>
                    <a:pt x="1235" y="108"/>
                    <a:pt x="1235" y="108"/>
                  </a:cubicBezTo>
                  <a:cubicBezTo>
                    <a:pt x="1259" y="112"/>
                    <a:pt x="1265" y="118"/>
                    <a:pt x="1265" y="118"/>
                  </a:cubicBezTo>
                  <a:cubicBezTo>
                    <a:pt x="1242" y="121"/>
                    <a:pt x="1242" y="121"/>
                    <a:pt x="1242" y="121"/>
                  </a:cubicBezTo>
                  <a:cubicBezTo>
                    <a:pt x="1237" y="116"/>
                    <a:pt x="1196" y="106"/>
                    <a:pt x="1196" y="106"/>
                  </a:cubicBezTo>
                  <a:cubicBezTo>
                    <a:pt x="1153" y="107"/>
                    <a:pt x="1153" y="107"/>
                    <a:pt x="1153" y="107"/>
                  </a:cubicBezTo>
                  <a:cubicBezTo>
                    <a:pt x="1145" y="101"/>
                    <a:pt x="1186" y="96"/>
                    <a:pt x="1186" y="96"/>
                  </a:cubicBezTo>
                  <a:cubicBezTo>
                    <a:pt x="1149" y="85"/>
                    <a:pt x="1079" y="80"/>
                    <a:pt x="1079" y="80"/>
                  </a:cubicBezTo>
                  <a:cubicBezTo>
                    <a:pt x="1063" y="91"/>
                    <a:pt x="1098" y="89"/>
                    <a:pt x="1098" y="89"/>
                  </a:cubicBezTo>
                  <a:cubicBezTo>
                    <a:pt x="1092" y="97"/>
                    <a:pt x="1100" y="107"/>
                    <a:pt x="1100" y="107"/>
                  </a:cubicBezTo>
                  <a:cubicBezTo>
                    <a:pt x="1084" y="108"/>
                    <a:pt x="1070" y="118"/>
                    <a:pt x="1070" y="118"/>
                  </a:cubicBezTo>
                  <a:cubicBezTo>
                    <a:pt x="1046" y="129"/>
                    <a:pt x="1051" y="110"/>
                    <a:pt x="1051" y="110"/>
                  </a:cubicBezTo>
                  <a:cubicBezTo>
                    <a:pt x="1057" y="110"/>
                    <a:pt x="1064" y="105"/>
                    <a:pt x="1064" y="105"/>
                  </a:cubicBezTo>
                  <a:cubicBezTo>
                    <a:pt x="1063" y="82"/>
                    <a:pt x="1025" y="80"/>
                    <a:pt x="1025" y="80"/>
                  </a:cubicBezTo>
                  <a:cubicBezTo>
                    <a:pt x="1021" y="74"/>
                    <a:pt x="1021" y="74"/>
                    <a:pt x="1021" y="74"/>
                  </a:cubicBezTo>
                  <a:cubicBezTo>
                    <a:pt x="993" y="74"/>
                    <a:pt x="975" y="84"/>
                    <a:pt x="975" y="84"/>
                  </a:cubicBezTo>
                  <a:cubicBezTo>
                    <a:pt x="944" y="82"/>
                    <a:pt x="944" y="82"/>
                    <a:pt x="944" y="82"/>
                  </a:cubicBezTo>
                  <a:cubicBezTo>
                    <a:pt x="938" y="72"/>
                    <a:pt x="928" y="84"/>
                    <a:pt x="928" y="84"/>
                  </a:cubicBezTo>
                  <a:cubicBezTo>
                    <a:pt x="876" y="84"/>
                    <a:pt x="852" y="89"/>
                    <a:pt x="852" y="89"/>
                  </a:cubicBezTo>
                  <a:cubicBezTo>
                    <a:pt x="791" y="89"/>
                    <a:pt x="791" y="89"/>
                    <a:pt x="791" y="89"/>
                  </a:cubicBezTo>
                  <a:cubicBezTo>
                    <a:pt x="707" y="100"/>
                    <a:pt x="783" y="101"/>
                    <a:pt x="783" y="101"/>
                  </a:cubicBezTo>
                  <a:cubicBezTo>
                    <a:pt x="812" y="110"/>
                    <a:pt x="812" y="110"/>
                    <a:pt x="812" y="110"/>
                  </a:cubicBezTo>
                  <a:cubicBezTo>
                    <a:pt x="838" y="125"/>
                    <a:pt x="788" y="117"/>
                    <a:pt x="788" y="117"/>
                  </a:cubicBezTo>
                  <a:cubicBezTo>
                    <a:pt x="776" y="106"/>
                    <a:pt x="776" y="106"/>
                    <a:pt x="776" y="106"/>
                  </a:cubicBezTo>
                  <a:cubicBezTo>
                    <a:pt x="725" y="103"/>
                    <a:pt x="725" y="103"/>
                    <a:pt x="725" y="103"/>
                  </a:cubicBezTo>
                  <a:cubicBezTo>
                    <a:pt x="715" y="96"/>
                    <a:pt x="703" y="102"/>
                    <a:pt x="703" y="102"/>
                  </a:cubicBezTo>
                  <a:cubicBezTo>
                    <a:pt x="661" y="105"/>
                    <a:pt x="661" y="105"/>
                    <a:pt x="661" y="105"/>
                  </a:cubicBezTo>
                  <a:cubicBezTo>
                    <a:pt x="627" y="107"/>
                    <a:pt x="657" y="118"/>
                    <a:pt x="657" y="118"/>
                  </a:cubicBezTo>
                  <a:cubicBezTo>
                    <a:pt x="683" y="121"/>
                    <a:pt x="678" y="129"/>
                    <a:pt x="678" y="129"/>
                  </a:cubicBezTo>
                  <a:cubicBezTo>
                    <a:pt x="646" y="129"/>
                    <a:pt x="657" y="138"/>
                    <a:pt x="657" y="138"/>
                  </a:cubicBezTo>
                  <a:cubicBezTo>
                    <a:pt x="683" y="138"/>
                    <a:pt x="672" y="149"/>
                    <a:pt x="672" y="149"/>
                  </a:cubicBezTo>
                  <a:cubicBezTo>
                    <a:pt x="633" y="154"/>
                    <a:pt x="604" y="144"/>
                    <a:pt x="604" y="144"/>
                  </a:cubicBezTo>
                  <a:cubicBezTo>
                    <a:pt x="591" y="137"/>
                    <a:pt x="560" y="142"/>
                    <a:pt x="560" y="142"/>
                  </a:cubicBezTo>
                  <a:cubicBezTo>
                    <a:pt x="522" y="142"/>
                    <a:pt x="553" y="156"/>
                    <a:pt x="553" y="156"/>
                  </a:cubicBezTo>
                  <a:cubicBezTo>
                    <a:pt x="582" y="190"/>
                    <a:pt x="531" y="153"/>
                    <a:pt x="531" y="153"/>
                  </a:cubicBezTo>
                  <a:cubicBezTo>
                    <a:pt x="521" y="147"/>
                    <a:pt x="512" y="152"/>
                    <a:pt x="512" y="152"/>
                  </a:cubicBezTo>
                  <a:cubicBezTo>
                    <a:pt x="483" y="149"/>
                    <a:pt x="454" y="164"/>
                    <a:pt x="454" y="164"/>
                  </a:cubicBezTo>
                  <a:cubicBezTo>
                    <a:pt x="431" y="165"/>
                    <a:pt x="420" y="175"/>
                    <a:pt x="420" y="175"/>
                  </a:cubicBezTo>
                  <a:cubicBezTo>
                    <a:pt x="379" y="173"/>
                    <a:pt x="344" y="189"/>
                    <a:pt x="344" y="189"/>
                  </a:cubicBezTo>
                  <a:cubicBezTo>
                    <a:pt x="320" y="189"/>
                    <a:pt x="320" y="189"/>
                    <a:pt x="320" y="189"/>
                  </a:cubicBezTo>
                  <a:cubicBezTo>
                    <a:pt x="303" y="205"/>
                    <a:pt x="341" y="204"/>
                    <a:pt x="341" y="204"/>
                  </a:cubicBezTo>
                  <a:cubicBezTo>
                    <a:pt x="343" y="218"/>
                    <a:pt x="369" y="202"/>
                    <a:pt x="369" y="202"/>
                  </a:cubicBezTo>
                  <a:cubicBezTo>
                    <a:pt x="379" y="203"/>
                    <a:pt x="379" y="203"/>
                    <a:pt x="379" y="203"/>
                  </a:cubicBezTo>
                  <a:cubicBezTo>
                    <a:pt x="379" y="211"/>
                    <a:pt x="426" y="209"/>
                    <a:pt x="426" y="209"/>
                  </a:cubicBezTo>
                  <a:cubicBezTo>
                    <a:pt x="432" y="195"/>
                    <a:pt x="450" y="213"/>
                    <a:pt x="450" y="213"/>
                  </a:cubicBezTo>
                  <a:cubicBezTo>
                    <a:pt x="449" y="225"/>
                    <a:pt x="460" y="235"/>
                    <a:pt x="460" y="235"/>
                  </a:cubicBezTo>
                  <a:cubicBezTo>
                    <a:pt x="460" y="239"/>
                    <a:pt x="460" y="239"/>
                    <a:pt x="460" y="239"/>
                  </a:cubicBezTo>
                  <a:cubicBezTo>
                    <a:pt x="418" y="247"/>
                    <a:pt x="404" y="260"/>
                    <a:pt x="404" y="260"/>
                  </a:cubicBezTo>
                  <a:cubicBezTo>
                    <a:pt x="327" y="257"/>
                    <a:pt x="304" y="265"/>
                    <a:pt x="304" y="265"/>
                  </a:cubicBezTo>
                  <a:cubicBezTo>
                    <a:pt x="245" y="261"/>
                    <a:pt x="221" y="277"/>
                    <a:pt x="221" y="277"/>
                  </a:cubicBezTo>
                  <a:cubicBezTo>
                    <a:pt x="52" y="285"/>
                    <a:pt x="33" y="305"/>
                    <a:pt x="33" y="305"/>
                  </a:cubicBezTo>
                  <a:cubicBezTo>
                    <a:pt x="0" y="315"/>
                    <a:pt x="40" y="317"/>
                    <a:pt x="40" y="317"/>
                  </a:cubicBezTo>
                  <a:cubicBezTo>
                    <a:pt x="51" y="336"/>
                    <a:pt x="113" y="330"/>
                    <a:pt x="113" y="330"/>
                  </a:cubicBezTo>
                  <a:cubicBezTo>
                    <a:pt x="119" y="338"/>
                    <a:pt x="143" y="337"/>
                    <a:pt x="147" y="332"/>
                  </a:cubicBezTo>
                  <a:cubicBezTo>
                    <a:pt x="150" y="327"/>
                    <a:pt x="184" y="328"/>
                    <a:pt x="184" y="328"/>
                  </a:cubicBezTo>
                  <a:cubicBezTo>
                    <a:pt x="184" y="338"/>
                    <a:pt x="200" y="333"/>
                    <a:pt x="200" y="333"/>
                  </a:cubicBezTo>
                  <a:cubicBezTo>
                    <a:pt x="219" y="334"/>
                    <a:pt x="201" y="341"/>
                    <a:pt x="201" y="341"/>
                  </a:cubicBezTo>
                  <a:cubicBezTo>
                    <a:pt x="185" y="342"/>
                    <a:pt x="185" y="342"/>
                    <a:pt x="185" y="342"/>
                  </a:cubicBezTo>
                  <a:cubicBezTo>
                    <a:pt x="152" y="353"/>
                    <a:pt x="204" y="348"/>
                    <a:pt x="204" y="348"/>
                  </a:cubicBezTo>
                  <a:cubicBezTo>
                    <a:pt x="230" y="364"/>
                    <a:pt x="253" y="344"/>
                    <a:pt x="253" y="344"/>
                  </a:cubicBezTo>
                  <a:cubicBezTo>
                    <a:pt x="265" y="346"/>
                    <a:pt x="265" y="346"/>
                    <a:pt x="265" y="346"/>
                  </a:cubicBezTo>
                  <a:cubicBezTo>
                    <a:pt x="323" y="356"/>
                    <a:pt x="330" y="341"/>
                    <a:pt x="330" y="341"/>
                  </a:cubicBezTo>
                  <a:cubicBezTo>
                    <a:pt x="360" y="339"/>
                    <a:pt x="360" y="339"/>
                    <a:pt x="360" y="339"/>
                  </a:cubicBezTo>
                  <a:cubicBezTo>
                    <a:pt x="365" y="344"/>
                    <a:pt x="395" y="352"/>
                    <a:pt x="395" y="352"/>
                  </a:cubicBezTo>
                  <a:cubicBezTo>
                    <a:pt x="363" y="352"/>
                    <a:pt x="362" y="366"/>
                    <a:pt x="362" y="366"/>
                  </a:cubicBezTo>
                  <a:cubicBezTo>
                    <a:pt x="353" y="362"/>
                    <a:pt x="353" y="362"/>
                    <a:pt x="353" y="362"/>
                  </a:cubicBezTo>
                  <a:cubicBezTo>
                    <a:pt x="347" y="357"/>
                    <a:pt x="257" y="361"/>
                    <a:pt x="257" y="361"/>
                  </a:cubicBezTo>
                  <a:cubicBezTo>
                    <a:pt x="247" y="361"/>
                    <a:pt x="232" y="367"/>
                    <a:pt x="232" y="367"/>
                  </a:cubicBezTo>
                  <a:cubicBezTo>
                    <a:pt x="154" y="364"/>
                    <a:pt x="119" y="373"/>
                    <a:pt x="119" y="373"/>
                  </a:cubicBezTo>
                  <a:cubicBezTo>
                    <a:pt x="88" y="385"/>
                    <a:pt x="137" y="387"/>
                    <a:pt x="137" y="387"/>
                  </a:cubicBezTo>
                  <a:cubicBezTo>
                    <a:pt x="144" y="403"/>
                    <a:pt x="161" y="387"/>
                    <a:pt x="161" y="387"/>
                  </a:cubicBezTo>
                  <a:cubicBezTo>
                    <a:pt x="182" y="385"/>
                    <a:pt x="182" y="385"/>
                    <a:pt x="182" y="385"/>
                  </a:cubicBezTo>
                  <a:cubicBezTo>
                    <a:pt x="180" y="407"/>
                    <a:pt x="238" y="395"/>
                    <a:pt x="238" y="395"/>
                  </a:cubicBezTo>
                  <a:cubicBezTo>
                    <a:pt x="244" y="409"/>
                    <a:pt x="264" y="395"/>
                    <a:pt x="264" y="395"/>
                  </a:cubicBezTo>
                  <a:cubicBezTo>
                    <a:pt x="303" y="397"/>
                    <a:pt x="287" y="407"/>
                    <a:pt x="287" y="407"/>
                  </a:cubicBezTo>
                  <a:cubicBezTo>
                    <a:pt x="255" y="405"/>
                    <a:pt x="238" y="411"/>
                    <a:pt x="238" y="411"/>
                  </a:cubicBezTo>
                  <a:cubicBezTo>
                    <a:pt x="173" y="414"/>
                    <a:pt x="236" y="420"/>
                    <a:pt x="236" y="420"/>
                  </a:cubicBezTo>
                  <a:cubicBezTo>
                    <a:pt x="249" y="435"/>
                    <a:pt x="328" y="435"/>
                    <a:pt x="328" y="435"/>
                  </a:cubicBezTo>
                  <a:cubicBezTo>
                    <a:pt x="344" y="444"/>
                    <a:pt x="344" y="444"/>
                    <a:pt x="344" y="444"/>
                  </a:cubicBezTo>
                  <a:cubicBezTo>
                    <a:pt x="368" y="438"/>
                    <a:pt x="335" y="430"/>
                    <a:pt x="335" y="430"/>
                  </a:cubicBezTo>
                  <a:cubicBezTo>
                    <a:pt x="310" y="419"/>
                    <a:pt x="350" y="421"/>
                    <a:pt x="350" y="421"/>
                  </a:cubicBezTo>
                  <a:cubicBezTo>
                    <a:pt x="371" y="441"/>
                    <a:pt x="376" y="419"/>
                    <a:pt x="376" y="419"/>
                  </a:cubicBezTo>
                  <a:cubicBezTo>
                    <a:pt x="411" y="420"/>
                    <a:pt x="411" y="420"/>
                    <a:pt x="411" y="420"/>
                  </a:cubicBezTo>
                  <a:cubicBezTo>
                    <a:pt x="410" y="450"/>
                    <a:pt x="427" y="426"/>
                    <a:pt x="427" y="426"/>
                  </a:cubicBezTo>
                  <a:cubicBezTo>
                    <a:pt x="472" y="430"/>
                    <a:pt x="476" y="425"/>
                    <a:pt x="476" y="425"/>
                  </a:cubicBezTo>
                  <a:cubicBezTo>
                    <a:pt x="476" y="411"/>
                    <a:pt x="492" y="413"/>
                    <a:pt x="492" y="413"/>
                  </a:cubicBezTo>
                  <a:cubicBezTo>
                    <a:pt x="498" y="449"/>
                    <a:pt x="527" y="414"/>
                    <a:pt x="527" y="414"/>
                  </a:cubicBezTo>
                  <a:cubicBezTo>
                    <a:pt x="702" y="429"/>
                    <a:pt x="770" y="453"/>
                    <a:pt x="770" y="453"/>
                  </a:cubicBezTo>
                  <a:cubicBezTo>
                    <a:pt x="793" y="453"/>
                    <a:pt x="819" y="464"/>
                    <a:pt x="819" y="464"/>
                  </a:cubicBezTo>
                  <a:cubicBezTo>
                    <a:pt x="795" y="469"/>
                    <a:pt x="819" y="482"/>
                    <a:pt x="819" y="482"/>
                  </a:cubicBezTo>
                  <a:cubicBezTo>
                    <a:pt x="818" y="497"/>
                    <a:pt x="889" y="501"/>
                    <a:pt x="889" y="501"/>
                  </a:cubicBezTo>
                  <a:cubicBezTo>
                    <a:pt x="885" y="513"/>
                    <a:pt x="906" y="516"/>
                    <a:pt x="906" y="516"/>
                  </a:cubicBezTo>
                  <a:cubicBezTo>
                    <a:pt x="940" y="525"/>
                    <a:pt x="899" y="526"/>
                    <a:pt x="899" y="526"/>
                  </a:cubicBezTo>
                  <a:cubicBezTo>
                    <a:pt x="900" y="538"/>
                    <a:pt x="917" y="535"/>
                    <a:pt x="917" y="535"/>
                  </a:cubicBezTo>
                  <a:cubicBezTo>
                    <a:pt x="919" y="548"/>
                    <a:pt x="942" y="552"/>
                    <a:pt x="942" y="552"/>
                  </a:cubicBezTo>
                  <a:cubicBezTo>
                    <a:pt x="943" y="559"/>
                    <a:pt x="943" y="559"/>
                    <a:pt x="943" y="559"/>
                  </a:cubicBezTo>
                  <a:cubicBezTo>
                    <a:pt x="941" y="587"/>
                    <a:pt x="960" y="577"/>
                    <a:pt x="960" y="577"/>
                  </a:cubicBezTo>
                  <a:cubicBezTo>
                    <a:pt x="979" y="584"/>
                    <a:pt x="979" y="584"/>
                    <a:pt x="979" y="584"/>
                  </a:cubicBezTo>
                  <a:cubicBezTo>
                    <a:pt x="968" y="584"/>
                    <a:pt x="966" y="595"/>
                    <a:pt x="966" y="595"/>
                  </a:cubicBezTo>
                  <a:cubicBezTo>
                    <a:pt x="950" y="594"/>
                    <a:pt x="951" y="603"/>
                    <a:pt x="951" y="603"/>
                  </a:cubicBezTo>
                  <a:cubicBezTo>
                    <a:pt x="951" y="613"/>
                    <a:pt x="983" y="604"/>
                    <a:pt x="983" y="604"/>
                  </a:cubicBezTo>
                  <a:cubicBezTo>
                    <a:pt x="1007" y="603"/>
                    <a:pt x="1012" y="623"/>
                    <a:pt x="1012" y="623"/>
                  </a:cubicBezTo>
                  <a:cubicBezTo>
                    <a:pt x="993" y="622"/>
                    <a:pt x="994" y="648"/>
                    <a:pt x="994" y="648"/>
                  </a:cubicBezTo>
                  <a:cubicBezTo>
                    <a:pt x="979" y="655"/>
                    <a:pt x="969" y="653"/>
                    <a:pt x="969" y="653"/>
                  </a:cubicBezTo>
                  <a:cubicBezTo>
                    <a:pt x="945" y="669"/>
                    <a:pt x="980" y="665"/>
                    <a:pt x="980" y="665"/>
                  </a:cubicBezTo>
                  <a:cubicBezTo>
                    <a:pt x="998" y="669"/>
                    <a:pt x="1005" y="653"/>
                    <a:pt x="1005" y="653"/>
                  </a:cubicBezTo>
                  <a:cubicBezTo>
                    <a:pt x="1032" y="653"/>
                    <a:pt x="999" y="672"/>
                    <a:pt x="999" y="672"/>
                  </a:cubicBezTo>
                  <a:cubicBezTo>
                    <a:pt x="985" y="670"/>
                    <a:pt x="962" y="676"/>
                    <a:pt x="962" y="676"/>
                  </a:cubicBezTo>
                  <a:cubicBezTo>
                    <a:pt x="930" y="675"/>
                    <a:pt x="956" y="689"/>
                    <a:pt x="956" y="689"/>
                  </a:cubicBezTo>
                  <a:cubicBezTo>
                    <a:pt x="964" y="711"/>
                    <a:pt x="979" y="691"/>
                    <a:pt x="979" y="691"/>
                  </a:cubicBezTo>
                  <a:cubicBezTo>
                    <a:pt x="988" y="691"/>
                    <a:pt x="988" y="691"/>
                    <a:pt x="988" y="691"/>
                  </a:cubicBezTo>
                  <a:cubicBezTo>
                    <a:pt x="994" y="699"/>
                    <a:pt x="1028" y="706"/>
                    <a:pt x="1035" y="694"/>
                  </a:cubicBezTo>
                  <a:cubicBezTo>
                    <a:pt x="1042" y="681"/>
                    <a:pt x="1061" y="674"/>
                    <a:pt x="1061" y="674"/>
                  </a:cubicBezTo>
                  <a:cubicBezTo>
                    <a:pt x="1086" y="674"/>
                    <a:pt x="1061" y="666"/>
                    <a:pt x="1061" y="666"/>
                  </a:cubicBezTo>
                  <a:cubicBezTo>
                    <a:pt x="1061" y="663"/>
                    <a:pt x="1046" y="655"/>
                    <a:pt x="1046" y="655"/>
                  </a:cubicBezTo>
                  <a:cubicBezTo>
                    <a:pt x="1032" y="639"/>
                    <a:pt x="1046" y="636"/>
                    <a:pt x="1046" y="636"/>
                  </a:cubicBezTo>
                  <a:cubicBezTo>
                    <a:pt x="1061" y="658"/>
                    <a:pt x="1084" y="669"/>
                    <a:pt x="1084" y="669"/>
                  </a:cubicBezTo>
                  <a:cubicBezTo>
                    <a:pt x="1084" y="663"/>
                    <a:pt x="1106" y="668"/>
                    <a:pt x="1106" y="668"/>
                  </a:cubicBezTo>
                  <a:cubicBezTo>
                    <a:pt x="1106" y="682"/>
                    <a:pt x="1127" y="680"/>
                    <a:pt x="1127" y="680"/>
                  </a:cubicBezTo>
                  <a:cubicBezTo>
                    <a:pt x="1140" y="684"/>
                    <a:pt x="1163" y="679"/>
                    <a:pt x="1163" y="679"/>
                  </a:cubicBezTo>
                  <a:cubicBezTo>
                    <a:pt x="1164" y="682"/>
                    <a:pt x="1179" y="687"/>
                    <a:pt x="1179" y="687"/>
                  </a:cubicBezTo>
                  <a:cubicBezTo>
                    <a:pt x="1196" y="699"/>
                    <a:pt x="1160" y="695"/>
                    <a:pt x="1160" y="695"/>
                  </a:cubicBezTo>
                  <a:cubicBezTo>
                    <a:pt x="1149" y="694"/>
                    <a:pt x="1147" y="701"/>
                    <a:pt x="1147" y="701"/>
                  </a:cubicBezTo>
                  <a:cubicBezTo>
                    <a:pt x="1140" y="699"/>
                    <a:pt x="1137" y="705"/>
                    <a:pt x="1137" y="705"/>
                  </a:cubicBezTo>
                  <a:cubicBezTo>
                    <a:pt x="1136" y="710"/>
                    <a:pt x="1151" y="712"/>
                    <a:pt x="1151" y="712"/>
                  </a:cubicBezTo>
                  <a:cubicBezTo>
                    <a:pt x="1160" y="721"/>
                    <a:pt x="1181" y="722"/>
                    <a:pt x="1181" y="722"/>
                  </a:cubicBezTo>
                  <a:cubicBezTo>
                    <a:pt x="1190" y="733"/>
                    <a:pt x="1203" y="732"/>
                    <a:pt x="1203" y="732"/>
                  </a:cubicBezTo>
                  <a:cubicBezTo>
                    <a:pt x="1220" y="731"/>
                    <a:pt x="1220" y="731"/>
                    <a:pt x="1220" y="731"/>
                  </a:cubicBezTo>
                  <a:cubicBezTo>
                    <a:pt x="1187" y="759"/>
                    <a:pt x="1219" y="747"/>
                    <a:pt x="1219" y="747"/>
                  </a:cubicBezTo>
                  <a:cubicBezTo>
                    <a:pt x="1238" y="741"/>
                    <a:pt x="1229" y="756"/>
                    <a:pt x="1229" y="756"/>
                  </a:cubicBezTo>
                  <a:cubicBezTo>
                    <a:pt x="1227" y="766"/>
                    <a:pt x="1218" y="757"/>
                    <a:pt x="1218" y="757"/>
                  </a:cubicBezTo>
                  <a:cubicBezTo>
                    <a:pt x="1182" y="757"/>
                    <a:pt x="1182" y="757"/>
                    <a:pt x="1182" y="757"/>
                  </a:cubicBezTo>
                  <a:cubicBezTo>
                    <a:pt x="1182" y="751"/>
                    <a:pt x="1154" y="748"/>
                    <a:pt x="1154" y="748"/>
                  </a:cubicBezTo>
                  <a:cubicBezTo>
                    <a:pt x="1144" y="742"/>
                    <a:pt x="1104" y="737"/>
                    <a:pt x="1104" y="737"/>
                  </a:cubicBezTo>
                  <a:cubicBezTo>
                    <a:pt x="1083" y="726"/>
                    <a:pt x="1015" y="735"/>
                    <a:pt x="1015" y="735"/>
                  </a:cubicBezTo>
                  <a:cubicBezTo>
                    <a:pt x="1000" y="746"/>
                    <a:pt x="1050" y="756"/>
                    <a:pt x="1050" y="756"/>
                  </a:cubicBezTo>
                  <a:cubicBezTo>
                    <a:pt x="1065" y="756"/>
                    <a:pt x="1108" y="762"/>
                    <a:pt x="1108" y="762"/>
                  </a:cubicBezTo>
                  <a:cubicBezTo>
                    <a:pt x="1127" y="781"/>
                    <a:pt x="1196" y="776"/>
                    <a:pt x="1196" y="776"/>
                  </a:cubicBezTo>
                  <a:cubicBezTo>
                    <a:pt x="1193" y="788"/>
                    <a:pt x="1193" y="788"/>
                    <a:pt x="1193" y="788"/>
                  </a:cubicBezTo>
                  <a:cubicBezTo>
                    <a:pt x="1181" y="815"/>
                    <a:pt x="1201" y="793"/>
                    <a:pt x="1201" y="793"/>
                  </a:cubicBezTo>
                  <a:cubicBezTo>
                    <a:pt x="1212" y="792"/>
                    <a:pt x="1227" y="776"/>
                    <a:pt x="1227" y="776"/>
                  </a:cubicBezTo>
                  <a:cubicBezTo>
                    <a:pt x="1254" y="767"/>
                    <a:pt x="1240" y="787"/>
                    <a:pt x="1240" y="787"/>
                  </a:cubicBezTo>
                  <a:cubicBezTo>
                    <a:pt x="1227" y="793"/>
                    <a:pt x="1213" y="809"/>
                    <a:pt x="1213" y="809"/>
                  </a:cubicBezTo>
                  <a:cubicBezTo>
                    <a:pt x="1187" y="823"/>
                    <a:pt x="1250" y="819"/>
                    <a:pt x="1250" y="819"/>
                  </a:cubicBezTo>
                  <a:cubicBezTo>
                    <a:pt x="1201" y="833"/>
                    <a:pt x="1251" y="829"/>
                    <a:pt x="1251" y="829"/>
                  </a:cubicBezTo>
                  <a:cubicBezTo>
                    <a:pt x="1258" y="836"/>
                    <a:pt x="1232" y="839"/>
                    <a:pt x="1232" y="839"/>
                  </a:cubicBezTo>
                  <a:cubicBezTo>
                    <a:pt x="1233" y="834"/>
                    <a:pt x="1215" y="830"/>
                    <a:pt x="1215" y="830"/>
                  </a:cubicBezTo>
                  <a:cubicBezTo>
                    <a:pt x="1200" y="825"/>
                    <a:pt x="1196" y="835"/>
                    <a:pt x="1196" y="835"/>
                  </a:cubicBezTo>
                  <a:cubicBezTo>
                    <a:pt x="1176" y="855"/>
                    <a:pt x="1202" y="848"/>
                    <a:pt x="1202" y="848"/>
                  </a:cubicBezTo>
                  <a:cubicBezTo>
                    <a:pt x="1226" y="869"/>
                    <a:pt x="1197" y="856"/>
                    <a:pt x="1197" y="856"/>
                  </a:cubicBezTo>
                  <a:cubicBezTo>
                    <a:pt x="1137" y="851"/>
                    <a:pt x="1137" y="851"/>
                    <a:pt x="1137" y="851"/>
                  </a:cubicBezTo>
                  <a:cubicBezTo>
                    <a:pt x="1076" y="845"/>
                    <a:pt x="1125" y="859"/>
                    <a:pt x="1125" y="859"/>
                  </a:cubicBezTo>
                  <a:cubicBezTo>
                    <a:pt x="1100" y="863"/>
                    <a:pt x="1100" y="863"/>
                    <a:pt x="1100" y="863"/>
                  </a:cubicBezTo>
                  <a:cubicBezTo>
                    <a:pt x="1069" y="859"/>
                    <a:pt x="1102" y="879"/>
                    <a:pt x="1102" y="879"/>
                  </a:cubicBezTo>
                  <a:cubicBezTo>
                    <a:pt x="1100" y="884"/>
                    <a:pt x="1080" y="895"/>
                    <a:pt x="1080" y="895"/>
                  </a:cubicBezTo>
                  <a:cubicBezTo>
                    <a:pt x="1066" y="895"/>
                    <a:pt x="1057" y="915"/>
                    <a:pt x="1057" y="915"/>
                  </a:cubicBezTo>
                  <a:cubicBezTo>
                    <a:pt x="1033" y="946"/>
                    <a:pt x="1073" y="941"/>
                    <a:pt x="1073" y="941"/>
                  </a:cubicBezTo>
                  <a:cubicBezTo>
                    <a:pt x="1082" y="947"/>
                    <a:pt x="1082" y="947"/>
                    <a:pt x="1082" y="947"/>
                  </a:cubicBezTo>
                  <a:cubicBezTo>
                    <a:pt x="1100" y="947"/>
                    <a:pt x="1100" y="963"/>
                    <a:pt x="1100" y="963"/>
                  </a:cubicBezTo>
                  <a:cubicBezTo>
                    <a:pt x="1065" y="962"/>
                    <a:pt x="1089" y="977"/>
                    <a:pt x="1089" y="977"/>
                  </a:cubicBezTo>
                  <a:cubicBezTo>
                    <a:pt x="1071" y="972"/>
                    <a:pt x="1071" y="972"/>
                    <a:pt x="1071" y="972"/>
                  </a:cubicBezTo>
                  <a:cubicBezTo>
                    <a:pt x="1066" y="964"/>
                    <a:pt x="1061" y="978"/>
                    <a:pt x="1061" y="978"/>
                  </a:cubicBezTo>
                  <a:cubicBezTo>
                    <a:pt x="1052" y="998"/>
                    <a:pt x="1079" y="999"/>
                    <a:pt x="1079" y="999"/>
                  </a:cubicBezTo>
                  <a:cubicBezTo>
                    <a:pt x="1079" y="1012"/>
                    <a:pt x="1093" y="1017"/>
                    <a:pt x="1093" y="1017"/>
                  </a:cubicBezTo>
                  <a:cubicBezTo>
                    <a:pt x="1071" y="1048"/>
                    <a:pt x="1104" y="1019"/>
                    <a:pt x="1104" y="1019"/>
                  </a:cubicBezTo>
                  <a:cubicBezTo>
                    <a:pt x="1111" y="1020"/>
                    <a:pt x="1111" y="1020"/>
                    <a:pt x="1111" y="1020"/>
                  </a:cubicBezTo>
                  <a:cubicBezTo>
                    <a:pt x="1118" y="1032"/>
                    <a:pt x="1118" y="1032"/>
                    <a:pt x="1118" y="1032"/>
                  </a:cubicBezTo>
                  <a:cubicBezTo>
                    <a:pt x="1128" y="1063"/>
                    <a:pt x="1130" y="1037"/>
                    <a:pt x="1130" y="1037"/>
                  </a:cubicBezTo>
                  <a:cubicBezTo>
                    <a:pt x="1135" y="1027"/>
                    <a:pt x="1136" y="1046"/>
                    <a:pt x="1136" y="1046"/>
                  </a:cubicBezTo>
                  <a:cubicBezTo>
                    <a:pt x="1135" y="1061"/>
                    <a:pt x="1164" y="1058"/>
                    <a:pt x="1164" y="1058"/>
                  </a:cubicBezTo>
                  <a:cubicBezTo>
                    <a:pt x="1193" y="1055"/>
                    <a:pt x="1192" y="1061"/>
                    <a:pt x="1192" y="1061"/>
                  </a:cubicBezTo>
                  <a:cubicBezTo>
                    <a:pt x="1168" y="1063"/>
                    <a:pt x="1148" y="1074"/>
                    <a:pt x="1148" y="1074"/>
                  </a:cubicBezTo>
                  <a:cubicBezTo>
                    <a:pt x="1136" y="1094"/>
                    <a:pt x="1154" y="1106"/>
                    <a:pt x="1154" y="1106"/>
                  </a:cubicBezTo>
                  <a:cubicBezTo>
                    <a:pt x="1169" y="1106"/>
                    <a:pt x="1175" y="1080"/>
                    <a:pt x="1175" y="1080"/>
                  </a:cubicBezTo>
                  <a:cubicBezTo>
                    <a:pt x="1182" y="1068"/>
                    <a:pt x="1196" y="1071"/>
                    <a:pt x="1196" y="1071"/>
                  </a:cubicBezTo>
                  <a:cubicBezTo>
                    <a:pt x="1202" y="1079"/>
                    <a:pt x="1220" y="1070"/>
                    <a:pt x="1220" y="1070"/>
                  </a:cubicBezTo>
                  <a:cubicBezTo>
                    <a:pt x="1240" y="1069"/>
                    <a:pt x="1240" y="1069"/>
                    <a:pt x="1240" y="1069"/>
                  </a:cubicBezTo>
                  <a:cubicBezTo>
                    <a:pt x="1245" y="1069"/>
                    <a:pt x="1259" y="1068"/>
                    <a:pt x="1259" y="1068"/>
                  </a:cubicBezTo>
                  <a:cubicBezTo>
                    <a:pt x="1255" y="1077"/>
                    <a:pt x="1257" y="1085"/>
                    <a:pt x="1257" y="1085"/>
                  </a:cubicBezTo>
                  <a:cubicBezTo>
                    <a:pt x="1280" y="1085"/>
                    <a:pt x="1277" y="1101"/>
                    <a:pt x="1277" y="1101"/>
                  </a:cubicBezTo>
                  <a:cubicBezTo>
                    <a:pt x="1268" y="1089"/>
                    <a:pt x="1242" y="1096"/>
                    <a:pt x="1242" y="1096"/>
                  </a:cubicBezTo>
                  <a:cubicBezTo>
                    <a:pt x="1233" y="1101"/>
                    <a:pt x="1253" y="1109"/>
                    <a:pt x="1253" y="1109"/>
                  </a:cubicBezTo>
                  <a:cubicBezTo>
                    <a:pt x="1246" y="1110"/>
                    <a:pt x="1206" y="1106"/>
                    <a:pt x="1206" y="1106"/>
                  </a:cubicBezTo>
                  <a:cubicBezTo>
                    <a:pt x="1193" y="1100"/>
                    <a:pt x="1182" y="1106"/>
                    <a:pt x="1182" y="1106"/>
                  </a:cubicBezTo>
                  <a:cubicBezTo>
                    <a:pt x="1166" y="1116"/>
                    <a:pt x="1181" y="1125"/>
                    <a:pt x="1181" y="1125"/>
                  </a:cubicBezTo>
                  <a:cubicBezTo>
                    <a:pt x="1158" y="1145"/>
                    <a:pt x="1197" y="1137"/>
                    <a:pt x="1197" y="1137"/>
                  </a:cubicBezTo>
                  <a:cubicBezTo>
                    <a:pt x="1203" y="1142"/>
                    <a:pt x="1203" y="1142"/>
                    <a:pt x="1203" y="1142"/>
                  </a:cubicBezTo>
                  <a:cubicBezTo>
                    <a:pt x="1184" y="1157"/>
                    <a:pt x="1231" y="1160"/>
                    <a:pt x="1231" y="1160"/>
                  </a:cubicBezTo>
                  <a:cubicBezTo>
                    <a:pt x="1207" y="1167"/>
                    <a:pt x="1237" y="1178"/>
                    <a:pt x="1237" y="1178"/>
                  </a:cubicBezTo>
                  <a:cubicBezTo>
                    <a:pt x="1270" y="1172"/>
                    <a:pt x="1250" y="1189"/>
                    <a:pt x="1250" y="1189"/>
                  </a:cubicBezTo>
                  <a:cubicBezTo>
                    <a:pt x="1228" y="1198"/>
                    <a:pt x="1254" y="1210"/>
                    <a:pt x="1254" y="1210"/>
                  </a:cubicBezTo>
                  <a:cubicBezTo>
                    <a:pt x="1294" y="1210"/>
                    <a:pt x="1294" y="1218"/>
                    <a:pt x="1294" y="1218"/>
                  </a:cubicBezTo>
                  <a:cubicBezTo>
                    <a:pt x="1267" y="1225"/>
                    <a:pt x="1297" y="1229"/>
                    <a:pt x="1297" y="1229"/>
                  </a:cubicBezTo>
                  <a:cubicBezTo>
                    <a:pt x="1279" y="1243"/>
                    <a:pt x="1297" y="1247"/>
                    <a:pt x="1297" y="1247"/>
                  </a:cubicBezTo>
                  <a:cubicBezTo>
                    <a:pt x="1302" y="1259"/>
                    <a:pt x="1344" y="1274"/>
                    <a:pt x="1344" y="1274"/>
                  </a:cubicBezTo>
                  <a:cubicBezTo>
                    <a:pt x="1344" y="1285"/>
                    <a:pt x="1363" y="1291"/>
                    <a:pt x="1363" y="1291"/>
                  </a:cubicBezTo>
                  <a:cubicBezTo>
                    <a:pt x="1341" y="1297"/>
                    <a:pt x="1366" y="1302"/>
                    <a:pt x="1366" y="1302"/>
                  </a:cubicBezTo>
                  <a:cubicBezTo>
                    <a:pt x="1387" y="1302"/>
                    <a:pt x="1393" y="1290"/>
                    <a:pt x="1393" y="1290"/>
                  </a:cubicBezTo>
                  <a:cubicBezTo>
                    <a:pt x="1423" y="1289"/>
                    <a:pt x="1423" y="1289"/>
                    <a:pt x="1423" y="1289"/>
                  </a:cubicBezTo>
                  <a:cubicBezTo>
                    <a:pt x="1444" y="1297"/>
                    <a:pt x="1446" y="1286"/>
                    <a:pt x="1446" y="1286"/>
                  </a:cubicBezTo>
                  <a:cubicBezTo>
                    <a:pt x="1434" y="1280"/>
                    <a:pt x="1461" y="1284"/>
                    <a:pt x="1461" y="1284"/>
                  </a:cubicBezTo>
                  <a:cubicBezTo>
                    <a:pt x="1465" y="1295"/>
                    <a:pt x="1478" y="1300"/>
                    <a:pt x="1478" y="1300"/>
                  </a:cubicBezTo>
                  <a:cubicBezTo>
                    <a:pt x="1478" y="1320"/>
                    <a:pt x="1510" y="1312"/>
                    <a:pt x="1510" y="1312"/>
                  </a:cubicBezTo>
                  <a:cubicBezTo>
                    <a:pt x="1516" y="1317"/>
                    <a:pt x="1537" y="1321"/>
                    <a:pt x="1537" y="1321"/>
                  </a:cubicBezTo>
                  <a:cubicBezTo>
                    <a:pt x="1517" y="1327"/>
                    <a:pt x="1524" y="1330"/>
                    <a:pt x="1524" y="1330"/>
                  </a:cubicBezTo>
                  <a:cubicBezTo>
                    <a:pt x="1531" y="1345"/>
                    <a:pt x="1565" y="1346"/>
                    <a:pt x="1565" y="1346"/>
                  </a:cubicBezTo>
                  <a:cubicBezTo>
                    <a:pt x="1578" y="1347"/>
                    <a:pt x="1578" y="1347"/>
                    <a:pt x="1578" y="1347"/>
                  </a:cubicBezTo>
                  <a:cubicBezTo>
                    <a:pt x="1589" y="1366"/>
                    <a:pt x="1608" y="1332"/>
                    <a:pt x="1608" y="1332"/>
                  </a:cubicBezTo>
                  <a:cubicBezTo>
                    <a:pt x="1626" y="1336"/>
                    <a:pt x="1619" y="1325"/>
                    <a:pt x="1619" y="1325"/>
                  </a:cubicBezTo>
                  <a:cubicBezTo>
                    <a:pt x="1589" y="1311"/>
                    <a:pt x="1620" y="1314"/>
                    <a:pt x="1620" y="1314"/>
                  </a:cubicBezTo>
                  <a:cubicBezTo>
                    <a:pt x="1636" y="1322"/>
                    <a:pt x="1639" y="1291"/>
                    <a:pt x="1639" y="1291"/>
                  </a:cubicBezTo>
                  <a:cubicBezTo>
                    <a:pt x="1646" y="1285"/>
                    <a:pt x="1635" y="1279"/>
                    <a:pt x="1635" y="1279"/>
                  </a:cubicBezTo>
                  <a:cubicBezTo>
                    <a:pt x="1641" y="1275"/>
                    <a:pt x="1626" y="1265"/>
                    <a:pt x="1626" y="1265"/>
                  </a:cubicBezTo>
                  <a:cubicBezTo>
                    <a:pt x="1639" y="1263"/>
                    <a:pt x="1639" y="1263"/>
                    <a:pt x="1639" y="1263"/>
                  </a:cubicBezTo>
                  <a:cubicBezTo>
                    <a:pt x="1655" y="1285"/>
                    <a:pt x="1664" y="1244"/>
                    <a:pt x="1664" y="1244"/>
                  </a:cubicBezTo>
                  <a:cubicBezTo>
                    <a:pt x="1687" y="1233"/>
                    <a:pt x="1668" y="1223"/>
                    <a:pt x="1668" y="1223"/>
                  </a:cubicBezTo>
                  <a:cubicBezTo>
                    <a:pt x="1671" y="1209"/>
                    <a:pt x="1651" y="1210"/>
                    <a:pt x="1651" y="1210"/>
                  </a:cubicBezTo>
                  <a:cubicBezTo>
                    <a:pt x="1643" y="1210"/>
                    <a:pt x="1635" y="1197"/>
                    <a:pt x="1635" y="1197"/>
                  </a:cubicBezTo>
                  <a:cubicBezTo>
                    <a:pt x="1657" y="1207"/>
                    <a:pt x="1662" y="1202"/>
                    <a:pt x="1662" y="1202"/>
                  </a:cubicBezTo>
                  <a:cubicBezTo>
                    <a:pt x="1664" y="1197"/>
                    <a:pt x="1645" y="1189"/>
                    <a:pt x="1645" y="1189"/>
                  </a:cubicBezTo>
                  <a:cubicBezTo>
                    <a:pt x="1666" y="1171"/>
                    <a:pt x="1669" y="1176"/>
                    <a:pt x="1669" y="1176"/>
                  </a:cubicBezTo>
                  <a:cubicBezTo>
                    <a:pt x="1669" y="1188"/>
                    <a:pt x="1679" y="1182"/>
                    <a:pt x="1679" y="1182"/>
                  </a:cubicBezTo>
                  <a:cubicBezTo>
                    <a:pt x="1713" y="1184"/>
                    <a:pt x="1710" y="1169"/>
                    <a:pt x="1710" y="1169"/>
                  </a:cubicBezTo>
                  <a:cubicBezTo>
                    <a:pt x="1713" y="1167"/>
                    <a:pt x="1713" y="1167"/>
                    <a:pt x="1713" y="1167"/>
                  </a:cubicBezTo>
                  <a:cubicBezTo>
                    <a:pt x="1720" y="1174"/>
                    <a:pt x="1737" y="1146"/>
                    <a:pt x="1737" y="1146"/>
                  </a:cubicBezTo>
                  <a:cubicBezTo>
                    <a:pt x="1745" y="1145"/>
                    <a:pt x="1749" y="1135"/>
                    <a:pt x="1749" y="1135"/>
                  </a:cubicBezTo>
                  <a:cubicBezTo>
                    <a:pt x="1763" y="1133"/>
                    <a:pt x="1756" y="1121"/>
                    <a:pt x="1756" y="1121"/>
                  </a:cubicBezTo>
                  <a:cubicBezTo>
                    <a:pt x="1769" y="1110"/>
                    <a:pt x="1732" y="1109"/>
                    <a:pt x="1732" y="1109"/>
                  </a:cubicBezTo>
                  <a:cubicBezTo>
                    <a:pt x="1688" y="1102"/>
                    <a:pt x="1728" y="1092"/>
                    <a:pt x="1728" y="1092"/>
                  </a:cubicBezTo>
                  <a:cubicBezTo>
                    <a:pt x="1736" y="1102"/>
                    <a:pt x="1743" y="1096"/>
                    <a:pt x="1743" y="1096"/>
                  </a:cubicBezTo>
                  <a:cubicBezTo>
                    <a:pt x="1762" y="1095"/>
                    <a:pt x="1762" y="1095"/>
                    <a:pt x="1762" y="1095"/>
                  </a:cubicBezTo>
                  <a:cubicBezTo>
                    <a:pt x="1774" y="1095"/>
                    <a:pt x="1769" y="1081"/>
                    <a:pt x="1769" y="1081"/>
                  </a:cubicBezTo>
                  <a:cubicBezTo>
                    <a:pt x="1769" y="1069"/>
                    <a:pt x="1752" y="1070"/>
                    <a:pt x="1752" y="1070"/>
                  </a:cubicBezTo>
                  <a:cubicBezTo>
                    <a:pt x="1733" y="1069"/>
                    <a:pt x="1735" y="1056"/>
                    <a:pt x="1735" y="1056"/>
                  </a:cubicBezTo>
                  <a:cubicBezTo>
                    <a:pt x="1728" y="1044"/>
                    <a:pt x="1769" y="1050"/>
                    <a:pt x="1769" y="1050"/>
                  </a:cubicBezTo>
                  <a:cubicBezTo>
                    <a:pt x="1770" y="1070"/>
                    <a:pt x="1801" y="1045"/>
                    <a:pt x="1801" y="1045"/>
                  </a:cubicBezTo>
                  <a:cubicBezTo>
                    <a:pt x="1833" y="1038"/>
                    <a:pt x="1789" y="1032"/>
                    <a:pt x="1789" y="1032"/>
                  </a:cubicBezTo>
                  <a:cubicBezTo>
                    <a:pt x="1794" y="1022"/>
                    <a:pt x="1817" y="1018"/>
                    <a:pt x="1817" y="1018"/>
                  </a:cubicBezTo>
                  <a:cubicBezTo>
                    <a:pt x="1823" y="1037"/>
                    <a:pt x="1834" y="1023"/>
                    <a:pt x="1834" y="1023"/>
                  </a:cubicBezTo>
                  <a:cubicBezTo>
                    <a:pt x="1904" y="1025"/>
                    <a:pt x="1886" y="1012"/>
                    <a:pt x="1886" y="1012"/>
                  </a:cubicBezTo>
                  <a:cubicBezTo>
                    <a:pt x="1862" y="999"/>
                    <a:pt x="1885" y="1002"/>
                    <a:pt x="1885" y="1002"/>
                  </a:cubicBezTo>
                  <a:cubicBezTo>
                    <a:pt x="1910" y="1020"/>
                    <a:pt x="1894" y="996"/>
                    <a:pt x="1894" y="996"/>
                  </a:cubicBezTo>
                  <a:cubicBezTo>
                    <a:pt x="1925" y="991"/>
                    <a:pt x="1892" y="979"/>
                    <a:pt x="1892" y="979"/>
                  </a:cubicBezTo>
                  <a:cubicBezTo>
                    <a:pt x="1955" y="976"/>
                    <a:pt x="1948" y="987"/>
                    <a:pt x="1948" y="987"/>
                  </a:cubicBezTo>
                  <a:cubicBezTo>
                    <a:pt x="1931" y="989"/>
                    <a:pt x="1911" y="1010"/>
                    <a:pt x="1911" y="1010"/>
                  </a:cubicBezTo>
                  <a:cubicBezTo>
                    <a:pt x="1894" y="1024"/>
                    <a:pt x="1920" y="1023"/>
                    <a:pt x="1920" y="1023"/>
                  </a:cubicBezTo>
                  <a:cubicBezTo>
                    <a:pt x="1939" y="1025"/>
                    <a:pt x="1927" y="1017"/>
                    <a:pt x="1927" y="1017"/>
                  </a:cubicBezTo>
                  <a:cubicBezTo>
                    <a:pt x="1914" y="1005"/>
                    <a:pt x="1937" y="1014"/>
                    <a:pt x="1937" y="1014"/>
                  </a:cubicBezTo>
                  <a:cubicBezTo>
                    <a:pt x="1957" y="1018"/>
                    <a:pt x="1955" y="1000"/>
                    <a:pt x="1955" y="1000"/>
                  </a:cubicBezTo>
                  <a:cubicBezTo>
                    <a:pt x="1972" y="1009"/>
                    <a:pt x="1989" y="999"/>
                    <a:pt x="1989" y="999"/>
                  </a:cubicBezTo>
                  <a:cubicBezTo>
                    <a:pt x="2007" y="1015"/>
                    <a:pt x="2024" y="989"/>
                    <a:pt x="2024" y="989"/>
                  </a:cubicBezTo>
                  <a:cubicBezTo>
                    <a:pt x="1994" y="967"/>
                    <a:pt x="2028" y="981"/>
                    <a:pt x="2028" y="981"/>
                  </a:cubicBezTo>
                  <a:cubicBezTo>
                    <a:pt x="2086" y="991"/>
                    <a:pt x="2084" y="964"/>
                    <a:pt x="2084" y="964"/>
                  </a:cubicBezTo>
                  <a:cubicBezTo>
                    <a:pt x="2139" y="962"/>
                    <a:pt x="2157" y="902"/>
                    <a:pt x="2157" y="902"/>
                  </a:cubicBezTo>
                  <a:cubicBezTo>
                    <a:pt x="2185" y="906"/>
                    <a:pt x="2210" y="891"/>
                    <a:pt x="2210" y="891"/>
                  </a:cubicBezTo>
                  <a:cubicBezTo>
                    <a:pt x="2233" y="887"/>
                    <a:pt x="2205" y="865"/>
                    <a:pt x="2205" y="865"/>
                  </a:cubicBezTo>
                  <a:cubicBezTo>
                    <a:pt x="2181" y="861"/>
                    <a:pt x="2209" y="851"/>
                    <a:pt x="2209" y="851"/>
                  </a:cubicBezTo>
                  <a:cubicBezTo>
                    <a:pt x="2221" y="869"/>
                    <a:pt x="2242" y="871"/>
                    <a:pt x="2242" y="871"/>
                  </a:cubicBezTo>
                  <a:cubicBezTo>
                    <a:pt x="2242" y="881"/>
                    <a:pt x="2259" y="880"/>
                    <a:pt x="2259" y="880"/>
                  </a:cubicBezTo>
                  <a:cubicBezTo>
                    <a:pt x="2300" y="894"/>
                    <a:pt x="2302" y="879"/>
                    <a:pt x="2302" y="879"/>
                  </a:cubicBezTo>
                  <a:cubicBezTo>
                    <a:pt x="2312" y="884"/>
                    <a:pt x="2333" y="886"/>
                    <a:pt x="2330" y="876"/>
                  </a:cubicBezTo>
                  <a:cubicBezTo>
                    <a:pt x="2326" y="866"/>
                    <a:pt x="2347" y="866"/>
                    <a:pt x="2347" y="866"/>
                  </a:cubicBezTo>
                  <a:cubicBezTo>
                    <a:pt x="2357" y="873"/>
                    <a:pt x="2446" y="858"/>
                    <a:pt x="2446" y="858"/>
                  </a:cubicBezTo>
                  <a:cubicBezTo>
                    <a:pt x="2558" y="854"/>
                    <a:pt x="2566" y="825"/>
                    <a:pt x="2566" y="825"/>
                  </a:cubicBezTo>
                  <a:cubicBezTo>
                    <a:pt x="2578" y="834"/>
                    <a:pt x="2601" y="824"/>
                    <a:pt x="2601" y="824"/>
                  </a:cubicBezTo>
                  <a:cubicBezTo>
                    <a:pt x="2589" y="815"/>
                    <a:pt x="2589" y="815"/>
                    <a:pt x="2589" y="815"/>
                  </a:cubicBezTo>
                  <a:cubicBezTo>
                    <a:pt x="2621" y="819"/>
                    <a:pt x="2630" y="807"/>
                    <a:pt x="2630" y="807"/>
                  </a:cubicBezTo>
                  <a:cubicBezTo>
                    <a:pt x="2630" y="807"/>
                    <a:pt x="2673" y="803"/>
                    <a:pt x="2674" y="798"/>
                  </a:cubicBezTo>
                  <a:cubicBezTo>
                    <a:pt x="2675" y="793"/>
                    <a:pt x="2711" y="783"/>
                    <a:pt x="2711" y="783"/>
                  </a:cubicBezTo>
                  <a:cubicBezTo>
                    <a:pt x="2725" y="784"/>
                    <a:pt x="2746" y="778"/>
                    <a:pt x="2746" y="778"/>
                  </a:cubicBezTo>
                  <a:cubicBezTo>
                    <a:pt x="2758" y="764"/>
                    <a:pt x="2725" y="769"/>
                    <a:pt x="2725" y="769"/>
                  </a:cubicBezTo>
                  <a:cubicBezTo>
                    <a:pt x="2706" y="771"/>
                    <a:pt x="2706" y="771"/>
                    <a:pt x="2706" y="771"/>
                  </a:cubicBezTo>
                  <a:cubicBezTo>
                    <a:pt x="2705" y="767"/>
                    <a:pt x="2652" y="769"/>
                    <a:pt x="2652" y="769"/>
                  </a:cubicBezTo>
                  <a:cubicBezTo>
                    <a:pt x="2646" y="761"/>
                    <a:pt x="2583" y="759"/>
                    <a:pt x="2583" y="759"/>
                  </a:cubicBezTo>
                  <a:cubicBezTo>
                    <a:pt x="2579" y="751"/>
                    <a:pt x="2544" y="764"/>
                    <a:pt x="2544" y="764"/>
                  </a:cubicBezTo>
                  <a:cubicBezTo>
                    <a:pt x="2484" y="763"/>
                    <a:pt x="2484" y="778"/>
                    <a:pt x="2484" y="778"/>
                  </a:cubicBezTo>
                  <a:cubicBezTo>
                    <a:pt x="2402" y="776"/>
                    <a:pt x="2402" y="776"/>
                    <a:pt x="2402" y="776"/>
                  </a:cubicBezTo>
                  <a:cubicBezTo>
                    <a:pt x="2391" y="774"/>
                    <a:pt x="2403" y="764"/>
                    <a:pt x="2403" y="764"/>
                  </a:cubicBezTo>
                  <a:cubicBezTo>
                    <a:pt x="2467" y="772"/>
                    <a:pt x="2474" y="758"/>
                    <a:pt x="2474" y="758"/>
                  </a:cubicBezTo>
                  <a:cubicBezTo>
                    <a:pt x="2525" y="759"/>
                    <a:pt x="2520" y="752"/>
                    <a:pt x="2520" y="752"/>
                  </a:cubicBezTo>
                  <a:cubicBezTo>
                    <a:pt x="2474" y="751"/>
                    <a:pt x="2489" y="743"/>
                    <a:pt x="2489" y="743"/>
                  </a:cubicBezTo>
                  <a:cubicBezTo>
                    <a:pt x="2544" y="746"/>
                    <a:pt x="2553" y="741"/>
                    <a:pt x="2553" y="741"/>
                  </a:cubicBezTo>
                  <a:cubicBezTo>
                    <a:pt x="2597" y="741"/>
                    <a:pt x="2579" y="730"/>
                    <a:pt x="2579" y="730"/>
                  </a:cubicBezTo>
                  <a:cubicBezTo>
                    <a:pt x="2579" y="720"/>
                    <a:pt x="2560" y="720"/>
                    <a:pt x="2560" y="720"/>
                  </a:cubicBezTo>
                  <a:cubicBezTo>
                    <a:pt x="2557" y="712"/>
                    <a:pt x="2549" y="722"/>
                    <a:pt x="2549" y="722"/>
                  </a:cubicBezTo>
                  <a:cubicBezTo>
                    <a:pt x="2541" y="721"/>
                    <a:pt x="2526" y="725"/>
                    <a:pt x="2526" y="725"/>
                  </a:cubicBezTo>
                  <a:cubicBezTo>
                    <a:pt x="2501" y="726"/>
                    <a:pt x="2487" y="730"/>
                    <a:pt x="2487" y="730"/>
                  </a:cubicBezTo>
                  <a:cubicBezTo>
                    <a:pt x="2474" y="730"/>
                    <a:pt x="2462" y="740"/>
                    <a:pt x="2462" y="740"/>
                  </a:cubicBezTo>
                  <a:cubicBezTo>
                    <a:pt x="2414" y="742"/>
                    <a:pt x="2456" y="756"/>
                    <a:pt x="2456" y="756"/>
                  </a:cubicBezTo>
                  <a:cubicBezTo>
                    <a:pt x="2398" y="755"/>
                    <a:pt x="2391" y="756"/>
                    <a:pt x="2391" y="756"/>
                  </a:cubicBezTo>
                  <a:cubicBezTo>
                    <a:pt x="2347" y="755"/>
                    <a:pt x="2390" y="743"/>
                    <a:pt x="2390" y="743"/>
                  </a:cubicBezTo>
                  <a:cubicBezTo>
                    <a:pt x="2420" y="743"/>
                    <a:pt x="2420" y="743"/>
                    <a:pt x="2420" y="743"/>
                  </a:cubicBezTo>
                  <a:cubicBezTo>
                    <a:pt x="2440" y="742"/>
                    <a:pt x="2449" y="721"/>
                    <a:pt x="2449" y="721"/>
                  </a:cubicBezTo>
                  <a:cubicBezTo>
                    <a:pt x="2449" y="708"/>
                    <a:pt x="2467" y="716"/>
                    <a:pt x="2467" y="716"/>
                  </a:cubicBezTo>
                  <a:cubicBezTo>
                    <a:pt x="2517" y="725"/>
                    <a:pt x="2525" y="716"/>
                    <a:pt x="2525" y="716"/>
                  </a:cubicBezTo>
                  <a:cubicBezTo>
                    <a:pt x="2539" y="717"/>
                    <a:pt x="2557" y="710"/>
                    <a:pt x="2557" y="710"/>
                  </a:cubicBezTo>
                  <a:cubicBezTo>
                    <a:pt x="2579" y="716"/>
                    <a:pt x="2573" y="704"/>
                    <a:pt x="2573" y="704"/>
                  </a:cubicBezTo>
                  <a:cubicBezTo>
                    <a:pt x="2579" y="694"/>
                    <a:pt x="2537" y="695"/>
                    <a:pt x="2537" y="695"/>
                  </a:cubicBezTo>
                  <a:cubicBezTo>
                    <a:pt x="2499" y="695"/>
                    <a:pt x="2527" y="685"/>
                    <a:pt x="2527" y="685"/>
                  </a:cubicBezTo>
                  <a:cubicBezTo>
                    <a:pt x="2555" y="680"/>
                    <a:pt x="2584" y="694"/>
                    <a:pt x="2584" y="694"/>
                  </a:cubicBezTo>
                  <a:cubicBezTo>
                    <a:pt x="2590" y="701"/>
                    <a:pt x="2625" y="699"/>
                    <a:pt x="2625" y="699"/>
                  </a:cubicBezTo>
                  <a:cubicBezTo>
                    <a:pt x="2629" y="706"/>
                    <a:pt x="2646" y="716"/>
                    <a:pt x="2646" y="716"/>
                  </a:cubicBezTo>
                  <a:cubicBezTo>
                    <a:pt x="2646" y="733"/>
                    <a:pt x="2675" y="747"/>
                    <a:pt x="2675" y="747"/>
                  </a:cubicBezTo>
                  <a:cubicBezTo>
                    <a:pt x="2740" y="757"/>
                    <a:pt x="2728" y="743"/>
                    <a:pt x="2728" y="743"/>
                  </a:cubicBezTo>
                  <a:cubicBezTo>
                    <a:pt x="2724" y="722"/>
                    <a:pt x="2741" y="726"/>
                    <a:pt x="2741" y="726"/>
                  </a:cubicBezTo>
                  <a:cubicBezTo>
                    <a:pt x="2733" y="757"/>
                    <a:pt x="2766" y="750"/>
                    <a:pt x="2766" y="750"/>
                  </a:cubicBezTo>
                  <a:cubicBezTo>
                    <a:pt x="2796" y="750"/>
                    <a:pt x="2776" y="736"/>
                    <a:pt x="2776" y="736"/>
                  </a:cubicBezTo>
                  <a:cubicBezTo>
                    <a:pt x="2778" y="731"/>
                    <a:pt x="2776" y="717"/>
                    <a:pt x="2776" y="717"/>
                  </a:cubicBezTo>
                  <a:cubicBezTo>
                    <a:pt x="2764" y="712"/>
                    <a:pt x="2764" y="712"/>
                    <a:pt x="2764" y="712"/>
                  </a:cubicBezTo>
                  <a:cubicBezTo>
                    <a:pt x="2780" y="710"/>
                    <a:pt x="2771" y="701"/>
                    <a:pt x="2771" y="701"/>
                  </a:cubicBezTo>
                  <a:cubicBezTo>
                    <a:pt x="2770" y="691"/>
                    <a:pt x="2750" y="695"/>
                    <a:pt x="2750" y="695"/>
                  </a:cubicBezTo>
                  <a:cubicBezTo>
                    <a:pt x="2740" y="699"/>
                    <a:pt x="2734" y="697"/>
                    <a:pt x="2734" y="697"/>
                  </a:cubicBezTo>
                  <a:cubicBezTo>
                    <a:pt x="2730" y="671"/>
                    <a:pt x="2714" y="682"/>
                    <a:pt x="2714" y="682"/>
                  </a:cubicBezTo>
                  <a:cubicBezTo>
                    <a:pt x="2683" y="686"/>
                    <a:pt x="2717" y="672"/>
                    <a:pt x="2717" y="672"/>
                  </a:cubicBezTo>
                  <a:cubicBezTo>
                    <a:pt x="2743" y="666"/>
                    <a:pt x="2696" y="664"/>
                    <a:pt x="2696" y="664"/>
                  </a:cubicBezTo>
                  <a:cubicBezTo>
                    <a:pt x="2696" y="658"/>
                    <a:pt x="2670" y="656"/>
                    <a:pt x="2670" y="656"/>
                  </a:cubicBezTo>
                  <a:cubicBezTo>
                    <a:pt x="2665" y="646"/>
                    <a:pt x="2640" y="644"/>
                    <a:pt x="2640" y="644"/>
                  </a:cubicBezTo>
                  <a:cubicBezTo>
                    <a:pt x="2604" y="639"/>
                    <a:pt x="2588" y="648"/>
                    <a:pt x="2588" y="648"/>
                  </a:cubicBezTo>
                  <a:cubicBezTo>
                    <a:pt x="2588" y="660"/>
                    <a:pt x="2575" y="644"/>
                    <a:pt x="2575" y="644"/>
                  </a:cubicBezTo>
                  <a:cubicBezTo>
                    <a:pt x="2532" y="633"/>
                    <a:pt x="2608" y="636"/>
                    <a:pt x="2608" y="636"/>
                  </a:cubicBezTo>
                  <a:cubicBezTo>
                    <a:pt x="2625" y="620"/>
                    <a:pt x="2599" y="624"/>
                    <a:pt x="2599" y="624"/>
                  </a:cubicBezTo>
                  <a:cubicBezTo>
                    <a:pt x="2582" y="620"/>
                    <a:pt x="2595" y="604"/>
                    <a:pt x="2595" y="604"/>
                  </a:cubicBezTo>
                  <a:cubicBezTo>
                    <a:pt x="2584" y="592"/>
                    <a:pt x="2623" y="602"/>
                    <a:pt x="2623" y="602"/>
                  </a:cubicBezTo>
                  <a:cubicBezTo>
                    <a:pt x="2668" y="607"/>
                    <a:pt x="2634" y="609"/>
                    <a:pt x="2634" y="609"/>
                  </a:cubicBezTo>
                  <a:cubicBezTo>
                    <a:pt x="2630" y="640"/>
                    <a:pt x="2680" y="639"/>
                    <a:pt x="2680" y="639"/>
                  </a:cubicBezTo>
                  <a:cubicBezTo>
                    <a:pt x="2702" y="646"/>
                    <a:pt x="2738" y="654"/>
                    <a:pt x="2738" y="654"/>
                  </a:cubicBezTo>
                  <a:cubicBezTo>
                    <a:pt x="2779" y="655"/>
                    <a:pt x="2732" y="644"/>
                    <a:pt x="2732" y="644"/>
                  </a:cubicBezTo>
                  <a:cubicBezTo>
                    <a:pt x="2709" y="639"/>
                    <a:pt x="2745" y="636"/>
                    <a:pt x="2745" y="636"/>
                  </a:cubicBezTo>
                  <a:cubicBezTo>
                    <a:pt x="2745" y="625"/>
                    <a:pt x="2702" y="620"/>
                    <a:pt x="2702" y="620"/>
                  </a:cubicBezTo>
                  <a:cubicBezTo>
                    <a:pt x="2686" y="602"/>
                    <a:pt x="2728" y="618"/>
                    <a:pt x="2728" y="618"/>
                  </a:cubicBezTo>
                  <a:cubicBezTo>
                    <a:pt x="2758" y="630"/>
                    <a:pt x="2762" y="614"/>
                    <a:pt x="2762" y="614"/>
                  </a:cubicBezTo>
                  <a:cubicBezTo>
                    <a:pt x="2777" y="604"/>
                    <a:pt x="2705" y="603"/>
                    <a:pt x="2705" y="603"/>
                  </a:cubicBezTo>
                  <a:cubicBezTo>
                    <a:pt x="2702" y="594"/>
                    <a:pt x="2673" y="588"/>
                    <a:pt x="2673" y="588"/>
                  </a:cubicBezTo>
                  <a:cubicBezTo>
                    <a:pt x="2670" y="582"/>
                    <a:pt x="2661" y="589"/>
                    <a:pt x="2661" y="589"/>
                  </a:cubicBezTo>
                  <a:cubicBezTo>
                    <a:pt x="2660" y="599"/>
                    <a:pt x="2643" y="595"/>
                    <a:pt x="2643" y="595"/>
                  </a:cubicBezTo>
                  <a:cubicBezTo>
                    <a:pt x="2646" y="586"/>
                    <a:pt x="2627" y="587"/>
                    <a:pt x="2627" y="587"/>
                  </a:cubicBezTo>
                  <a:cubicBezTo>
                    <a:pt x="2616" y="577"/>
                    <a:pt x="2578" y="590"/>
                    <a:pt x="2578" y="590"/>
                  </a:cubicBezTo>
                  <a:cubicBezTo>
                    <a:pt x="2528" y="612"/>
                    <a:pt x="2576" y="581"/>
                    <a:pt x="2576" y="581"/>
                  </a:cubicBezTo>
                  <a:cubicBezTo>
                    <a:pt x="2610" y="581"/>
                    <a:pt x="2597" y="572"/>
                    <a:pt x="2597" y="572"/>
                  </a:cubicBezTo>
                  <a:cubicBezTo>
                    <a:pt x="2594" y="573"/>
                    <a:pt x="2573" y="559"/>
                    <a:pt x="2573" y="559"/>
                  </a:cubicBezTo>
                  <a:cubicBezTo>
                    <a:pt x="2557" y="561"/>
                    <a:pt x="2556" y="549"/>
                    <a:pt x="2556" y="549"/>
                  </a:cubicBezTo>
                  <a:cubicBezTo>
                    <a:pt x="2577" y="547"/>
                    <a:pt x="2582" y="559"/>
                    <a:pt x="2582" y="559"/>
                  </a:cubicBezTo>
                  <a:cubicBezTo>
                    <a:pt x="2590" y="561"/>
                    <a:pt x="2599" y="567"/>
                    <a:pt x="2599" y="567"/>
                  </a:cubicBezTo>
                  <a:cubicBezTo>
                    <a:pt x="2610" y="567"/>
                    <a:pt x="2618" y="574"/>
                    <a:pt x="2618" y="574"/>
                  </a:cubicBezTo>
                  <a:cubicBezTo>
                    <a:pt x="2628" y="582"/>
                    <a:pt x="2631" y="568"/>
                    <a:pt x="2631" y="568"/>
                  </a:cubicBezTo>
                  <a:cubicBezTo>
                    <a:pt x="2634" y="556"/>
                    <a:pt x="2665" y="563"/>
                    <a:pt x="2665" y="563"/>
                  </a:cubicBezTo>
                  <a:cubicBezTo>
                    <a:pt x="2656" y="587"/>
                    <a:pt x="2722" y="586"/>
                    <a:pt x="2722" y="586"/>
                  </a:cubicBezTo>
                  <a:cubicBezTo>
                    <a:pt x="2743" y="595"/>
                    <a:pt x="2758" y="587"/>
                    <a:pt x="2758" y="587"/>
                  </a:cubicBezTo>
                  <a:cubicBezTo>
                    <a:pt x="2779" y="586"/>
                    <a:pt x="2786" y="581"/>
                    <a:pt x="2786" y="581"/>
                  </a:cubicBezTo>
                  <a:cubicBezTo>
                    <a:pt x="2866" y="587"/>
                    <a:pt x="2844" y="571"/>
                    <a:pt x="2844" y="571"/>
                  </a:cubicBezTo>
                  <a:cubicBezTo>
                    <a:pt x="2845" y="562"/>
                    <a:pt x="2845" y="562"/>
                    <a:pt x="2845" y="562"/>
                  </a:cubicBezTo>
                  <a:cubicBezTo>
                    <a:pt x="2870" y="549"/>
                    <a:pt x="2734" y="543"/>
                    <a:pt x="2734" y="543"/>
                  </a:cubicBezTo>
                  <a:cubicBezTo>
                    <a:pt x="2774" y="532"/>
                    <a:pt x="2760" y="523"/>
                    <a:pt x="2760" y="523"/>
                  </a:cubicBezTo>
                  <a:cubicBezTo>
                    <a:pt x="2741" y="504"/>
                    <a:pt x="2792" y="525"/>
                    <a:pt x="2792" y="525"/>
                  </a:cubicBezTo>
                  <a:cubicBezTo>
                    <a:pt x="2773" y="528"/>
                    <a:pt x="2772" y="532"/>
                    <a:pt x="2772" y="532"/>
                  </a:cubicBezTo>
                  <a:cubicBezTo>
                    <a:pt x="2759" y="543"/>
                    <a:pt x="2794" y="536"/>
                    <a:pt x="2794" y="536"/>
                  </a:cubicBezTo>
                  <a:cubicBezTo>
                    <a:pt x="2798" y="544"/>
                    <a:pt x="2836" y="544"/>
                    <a:pt x="2836" y="544"/>
                  </a:cubicBezTo>
                  <a:cubicBezTo>
                    <a:pt x="2857" y="538"/>
                    <a:pt x="2833" y="531"/>
                    <a:pt x="2833" y="531"/>
                  </a:cubicBezTo>
                  <a:cubicBezTo>
                    <a:pt x="2818" y="518"/>
                    <a:pt x="2859" y="525"/>
                    <a:pt x="2859" y="525"/>
                  </a:cubicBezTo>
                  <a:cubicBezTo>
                    <a:pt x="2875" y="544"/>
                    <a:pt x="2896" y="536"/>
                    <a:pt x="2896" y="536"/>
                  </a:cubicBezTo>
                  <a:cubicBezTo>
                    <a:pt x="2904" y="535"/>
                    <a:pt x="2913" y="526"/>
                    <a:pt x="2913" y="526"/>
                  </a:cubicBezTo>
                  <a:cubicBezTo>
                    <a:pt x="2918" y="513"/>
                    <a:pt x="2868" y="511"/>
                    <a:pt x="2868" y="511"/>
                  </a:cubicBezTo>
                  <a:cubicBezTo>
                    <a:pt x="2882" y="506"/>
                    <a:pt x="2870" y="499"/>
                    <a:pt x="2870" y="499"/>
                  </a:cubicBezTo>
                  <a:cubicBezTo>
                    <a:pt x="2874" y="492"/>
                    <a:pt x="2861" y="491"/>
                    <a:pt x="2861" y="491"/>
                  </a:cubicBezTo>
                  <a:cubicBezTo>
                    <a:pt x="2838" y="491"/>
                    <a:pt x="2843" y="511"/>
                    <a:pt x="2843" y="511"/>
                  </a:cubicBezTo>
                  <a:cubicBezTo>
                    <a:pt x="2823" y="523"/>
                    <a:pt x="2828" y="500"/>
                    <a:pt x="2828" y="500"/>
                  </a:cubicBezTo>
                  <a:cubicBezTo>
                    <a:pt x="2829" y="486"/>
                    <a:pt x="2798" y="497"/>
                    <a:pt x="2798" y="497"/>
                  </a:cubicBezTo>
                  <a:cubicBezTo>
                    <a:pt x="2757" y="499"/>
                    <a:pt x="2762" y="491"/>
                    <a:pt x="2762" y="491"/>
                  </a:cubicBezTo>
                  <a:cubicBezTo>
                    <a:pt x="2766" y="485"/>
                    <a:pt x="2798" y="489"/>
                    <a:pt x="2798" y="489"/>
                  </a:cubicBezTo>
                  <a:cubicBezTo>
                    <a:pt x="2803" y="485"/>
                    <a:pt x="2831" y="486"/>
                    <a:pt x="2831" y="486"/>
                  </a:cubicBezTo>
                  <a:cubicBezTo>
                    <a:pt x="2863" y="486"/>
                    <a:pt x="2823" y="479"/>
                    <a:pt x="2823" y="479"/>
                  </a:cubicBezTo>
                  <a:cubicBezTo>
                    <a:pt x="2808" y="477"/>
                    <a:pt x="2794" y="466"/>
                    <a:pt x="2794" y="466"/>
                  </a:cubicBezTo>
                  <a:cubicBezTo>
                    <a:pt x="2795" y="453"/>
                    <a:pt x="2811" y="472"/>
                    <a:pt x="2811" y="472"/>
                  </a:cubicBezTo>
                  <a:cubicBezTo>
                    <a:pt x="2829" y="472"/>
                    <a:pt x="2829" y="472"/>
                    <a:pt x="2829" y="472"/>
                  </a:cubicBezTo>
                  <a:cubicBezTo>
                    <a:pt x="2837" y="480"/>
                    <a:pt x="2849" y="476"/>
                    <a:pt x="2849" y="476"/>
                  </a:cubicBezTo>
                  <a:cubicBezTo>
                    <a:pt x="2851" y="469"/>
                    <a:pt x="2867" y="471"/>
                    <a:pt x="2867" y="471"/>
                  </a:cubicBezTo>
                  <a:cubicBezTo>
                    <a:pt x="2877" y="494"/>
                    <a:pt x="2894" y="485"/>
                    <a:pt x="2894" y="485"/>
                  </a:cubicBezTo>
                  <a:cubicBezTo>
                    <a:pt x="2908" y="479"/>
                    <a:pt x="2895" y="459"/>
                    <a:pt x="2895" y="459"/>
                  </a:cubicBezTo>
                  <a:cubicBezTo>
                    <a:pt x="2896" y="444"/>
                    <a:pt x="2861" y="439"/>
                    <a:pt x="2861" y="439"/>
                  </a:cubicBezTo>
                  <a:cubicBezTo>
                    <a:pt x="2836" y="435"/>
                    <a:pt x="2886" y="431"/>
                    <a:pt x="2886" y="431"/>
                  </a:cubicBezTo>
                  <a:cubicBezTo>
                    <a:pt x="2886" y="423"/>
                    <a:pt x="2847" y="425"/>
                    <a:pt x="2847" y="425"/>
                  </a:cubicBezTo>
                  <a:cubicBezTo>
                    <a:pt x="2843" y="430"/>
                    <a:pt x="2823" y="424"/>
                    <a:pt x="2823" y="424"/>
                  </a:cubicBezTo>
                  <a:cubicBezTo>
                    <a:pt x="2809" y="423"/>
                    <a:pt x="2809" y="423"/>
                    <a:pt x="2809" y="423"/>
                  </a:cubicBezTo>
                  <a:cubicBezTo>
                    <a:pt x="2804" y="414"/>
                    <a:pt x="2794" y="423"/>
                    <a:pt x="2794" y="423"/>
                  </a:cubicBezTo>
                  <a:cubicBezTo>
                    <a:pt x="2788" y="421"/>
                    <a:pt x="2788" y="421"/>
                    <a:pt x="2788" y="421"/>
                  </a:cubicBezTo>
                  <a:cubicBezTo>
                    <a:pt x="2791" y="413"/>
                    <a:pt x="2771" y="409"/>
                    <a:pt x="2771" y="409"/>
                  </a:cubicBezTo>
                  <a:cubicBezTo>
                    <a:pt x="2769" y="400"/>
                    <a:pt x="2750" y="407"/>
                    <a:pt x="2750" y="407"/>
                  </a:cubicBezTo>
                  <a:cubicBezTo>
                    <a:pt x="2713" y="400"/>
                    <a:pt x="2746" y="392"/>
                    <a:pt x="2746" y="392"/>
                  </a:cubicBezTo>
                  <a:cubicBezTo>
                    <a:pt x="2746" y="378"/>
                    <a:pt x="2776" y="395"/>
                    <a:pt x="2776" y="395"/>
                  </a:cubicBezTo>
                  <a:cubicBezTo>
                    <a:pt x="2788" y="407"/>
                    <a:pt x="2834" y="384"/>
                    <a:pt x="2834" y="384"/>
                  </a:cubicBezTo>
                  <a:cubicBezTo>
                    <a:pt x="2888" y="382"/>
                    <a:pt x="2888" y="382"/>
                    <a:pt x="2888" y="382"/>
                  </a:cubicBezTo>
                  <a:cubicBezTo>
                    <a:pt x="2889" y="390"/>
                    <a:pt x="2938" y="387"/>
                    <a:pt x="2938" y="387"/>
                  </a:cubicBezTo>
                  <a:cubicBezTo>
                    <a:pt x="2944" y="397"/>
                    <a:pt x="2955" y="388"/>
                    <a:pt x="2955" y="388"/>
                  </a:cubicBezTo>
                  <a:cubicBezTo>
                    <a:pt x="2972" y="388"/>
                    <a:pt x="2969" y="378"/>
                    <a:pt x="2969" y="378"/>
                  </a:cubicBezTo>
                  <a:cubicBezTo>
                    <a:pt x="2947" y="343"/>
                    <a:pt x="2925" y="363"/>
                    <a:pt x="2925" y="363"/>
                  </a:cubicBezTo>
                  <a:cubicBezTo>
                    <a:pt x="2924" y="374"/>
                    <a:pt x="2894" y="366"/>
                    <a:pt x="2894" y="366"/>
                  </a:cubicBezTo>
                  <a:cubicBezTo>
                    <a:pt x="2892" y="356"/>
                    <a:pt x="2853" y="359"/>
                    <a:pt x="2853" y="359"/>
                  </a:cubicBezTo>
                  <a:cubicBezTo>
                    <a:pt x="2821" y="362"/>
                    <a:pt x="2829" y="353"/>
                    <a:pt x="2829" y="353"/>
                  </a:cubicBezTo>
                  <a:cubicBezTo>
                    <a:pt x="2837" y="349"/>
                    <a:pt x="2828" y="346"/>
                    <a:pt x="2828" y="346"/>
                  </a:cubicBezTo>
                  <a:cubicBezTo>
                    <a:pt x="2803" y="343"/>
                    <a:pt x="2855" y="341"/>
                    <a:pt x="2855" y="341"/>
                  </a:cubicBezTo>
                  <a:cubicBezTo>
                    <a:pt x="2882" y="337"/>
                    <a:pt x="2890" y="347"/>
                    <a:pt x="2890" y="347"/>
                  </a:cubicBezTo>
                  <a:cubicBezTo>
                    <a:pt x="2909" y="346"/>
                    <a:pt x="2909" y="346"/>
                    <a:pt x="2909" y="346"/>
                  </a:cubicBezTo>
                  <a:cubicBezTo>
                    <a:pt x="2939" y="347"/>
                    <a:pt x="2918" y="339"/>
                    <a:pt x="2918" y="339"/>
                  </a:cubicBezTo>
                  <a:cubicBezTo>
                    <a:pt x="2918" y="328"/>
                    <a:pt x="2886" y="330"/>
                    <a:pt x="2886" y="330"/>
                  </a:cubicBezTo>
                  <a:cubicBezTo>
                    <a:pt x="2877" y="325"/>
                    <a:pt x="2834" y="325"/>
                    <a:pt x="2834" y="325"/>
                  </a:cubicBezTo>
                  <a:cubicBezTo>
                    <a:pt x="2819" y="313"/>
                    <a:pt x="2799" y="342"/>
                    <a:pt x="2799" y="342"/>
                  </a:cubicBezTo>
                  <a:cubicBezTo>
                    <a:pt x="2792" y="347"/>
                    <a:pt x="2769" y="339"/>
                    <a:pt x="2769" y="339"/>
                  </a:cubicBezTo>
                  <a:cubicBezTo>
                    <a:pt x="2771" y="328"/>
                    <a:pt x="2771" y="328"/>
                    <a:pt x="2771" y="328"/>
                  </a:cubicBezTo>
                  <a:cubicBezTo>
                    <a:pt x="2790" y="331"/>
                    <a:pt x="2785" y="321"/>
                    <a:pt x="2785" y="321"/>
                  </a:cubicBezTo>
                  <a:cubicBezTo>
                    <a:pt x="2803" y="321"/>
                    <a:pt x="2801" y="300"/>
                    <a:pt x="2801" y="300"/>
                  </a:cubicBezTo>
                  <a:cubicBezTo>
                    <a:pt x="2843" y="289"/>
                    <a:pt x="2806" y="287"/>
                    <a:pt x="2806" y="287"/>
                  </a:cubicBezTo>
                  <a:cubicBezTo>
                    <a:pt x="2811" y="274"/>
                    <a:pt x="2811" y="274"/>
                    <a:pt x="2811" y="274"/>
                  </a:cubicBezTo>
                  <a:cubicBezTo>
                    <a:pt x="2861" y="277"/>
                    <a:pt x="2861" y="277"/>
                    <a:pt x="2861" y="277"/>
                  </a:cubicBezTo>
                  <a:cubicBezTo>
                    <a:pt x="2886" y="277"/>
                    <a:pt x="2872" y="262"/>
                    <a:pt x="2872" y="262"/>
                  </a:cubicBezTo>
                  <a:cubicBezTo>
                    <a:pt x="2864" y="246"/>
                    <a:pt x="2886" y="256"/>
                    <a:pt x="2886" y="256"/>
                  </a:cubicBezTo>
                  <a:cubicBezTo>
                    <a:pt x="2900" y="274"/>
                    <a:pt x="2896" y="250"/>
                    <a:pt x="2896" y="250"/>
                  </a:cubicBezTo>
                  <a:cubicBezTo>
                    <a:pt x="2885" y="233"/>
                    <a:pt x="2904" y="223"/>
                    <a:pt x="2904" y="223"/>
                  </a:cubicBezTo>
                  <a:cubicBezTo>
                    <a:pt x="2946" y="220"/>
                    <a:pt x="2946" y="220"/>
                    <a:pt x="2946" y="220"/>
                  </a:cubicBezTo>
                  <a:cubicBezTo>
                    <a:pt x="2967" y="235"/>
                    <a:pt x="2997" y="207"/>
                    <a:pt x="2997" y="207"/>
                  </a:cubicBezTo>
                  <a:cubicBezTo>
                    <a:pt x="2908" y="210"/>
                    <a:pt x="2930" y="199"/>
                    <a:pt x="2930" y="199"/>
                  </a:cubicBezTo>
                  <a:cubicBezTo>
                    <a:pt x="2930" y="199"/>
                    <a:pt x="3009" y="197"/>
                    <a:pt x="3029" y="197"/>
                  </a:cubicBezTo>
                  <a:cubicBezTo>
                    <a:pt x="3049" y="197"/>
                    <a:pt x="3058" y="185"/>
                    <a:pt x="3058" y="185"/>
                  </a:cubicBezTo>
                  <a:cubicBezTo>
                    <a:pt x="3106" y="177"/>
                    <a:pt x="3027" y="179"/>
                    <a:pt x="3027" y="179"/>
                  </a:cubicBezTo>
                  <a:cubicBezTo>
                    <a:pt x="3018" y="173"/>
                    <a:pt x="2991" y="178"/>
                    <a:pt x="2991" y="178"/>
                  </a:cubicBezTo>
                  <a:cubicBezTo>
                    <a:pt x="2948" y="179"/>
                    <a:pt x="2948" y="179"/>
                    <a:pt x="2948" y="179"/>
                  </a:cubicBezTo>
                  <a:cubicBezTo>
                    <a:pt x="2909" y="180"/>
                    <a:pt x="2953" y="170"/>
                    <a:pt x="2953" y="170"/>
                  </a:cubicBezTo>
                  <a:cubicBezTo>
                    <a:pt x="2962" y="169"/>
                    <a:pt x="2973" y="167"/>
                    <a:pt x="2973" y="167"/>
                  </a:cubicBezTo>
                  <a:cubicBezTo>
                    <a:pt x="2985" y="161"/>
                    <a:pt x="2999" y="169"/>
                    <a:pt x="2999" y="169"/>
                  </a:cubicBezTo>
                  <a:cubicBezTo>
                    <a:pt x="3089" y="170"/>
                    <a:pt x="3090" y="164"/>
                    <a:pt x="3090" y="164"/>
                  </a:cubicBezTo>
                  <a:cubicBezTo>
                    <a:pt x="3100" y="163"/>
                    <a:pt x="3100" y="163"/>
                    <a:pt x="3100" y="163"/>
                  </a:cubicBezTo>
                  <a:cubicBezTo>
                    <a:pt x="3183" y="162"/>
                    <a:pt x="3131" y="153"/>
                    <a:pt x="3131" y="153"/>
                  </a:cubicBezTo>
                  <a:cubicBezTo>
                    <a:pt x="3131" y="146"/>
                    <a:pt x="3131" y="146"/>
                    <a:pt x="3131" y="146"/>
                  </a:cubicBezTo>
                  <a:cubicBezTo>
                    <a:pt x="3163" y="147"/>
                    <a:pt x="3198" y="143"/>
                    <a:pt x="3198" y="143"/>
                  </a:cubicBezTo>
                  <a:cubicBezTo>
                    <a:pt x="3206" y="142"/>
                    <a:pt x="3209" y="136"/>
                    <a:pt x="3209" y="136"/>
                  </a:cubicBezTo>
                  <a:cubicBezTo>
                    <a:pt x="3231" y="136"/>
                    <a:pt x="3242" y="131"/>
                    <a:pt x="3242" y="131"/>
                  </a:cubicBezTo>
                  <a:cubicBezTo>
                    <a:pt x="3277" y="131"/>
                    <a:pt x="3276" y="122"/>
                    <a:pt x="3276" y="122"/>
                  </a:cubicBezTo>
                  <a:cubicBezTo>
                    <a:pt x="3306" y="111"/>
                    <a:pt x="3248" y="113"/>
                    <a:pt x="3248" y="113"/>
                  </a:cubicBezTo>
                  <a:close/>
                  <a:moveTo>
                    <a:pt x="1541" y="94"/>
                  </a:moveTo>
                  <a:cubicBezTo>
                    <a:pt x="1541" y="94"/>
                    <a:pt x="1534" y="92"/>
                    <a:pt x="1523" y="89"/>
                  </a:cubicBezTo>
                  <a:cubicBezTo>
                    <a:pt x="1523" y="89"/>
                    <a:pt x="1514" y="81"/>
                    <a:pt x="1545" y="81"/>
                  </a:cubicBezTo>
                  <a:cubicBezTo>
                    <a:pt x="1545" y="81"/>
                    <a:pt x="1548" y="87"/>
                    <a:pt x="1545" y="89"/>
                  </a:cubicBezTo>
                  <a:cubicBezTo>
                    <a:pt x="1545" y="89"/>
                    <a:pt x="1555" y="92"/>
                    <a:pt x="1555" y="95"/>
                  </a:cubicBezTo>
                  <a:cubicBezTo>
                    <a:pt x="1555" y="95"/>
                    <a:pt x="1543" y="101"/>
                    <a:pt x="1541" y="94"/>
                  </a:cubicBezTo>
                  <a:close/>
                  <a:moveTo>
                    <a:pt x="188" y="380"/>
                  </a:moveTo>
                  <a:cubicBezTo>
                    <a:pt x="188" y="380"/>
                    <a:pt x="191" y="377"/>
                    <a:pt x="206" y="378"/>
                  </a:cubicBezTo>
                  <a:cubicBezTo>
                    <a:pt x="206" y="378"/>
                    <a:pt x="212" y="387"/>
                    <a:pt x="188" y="380"/>
                  </a:cubicBezTo>
                  <a:close/>
                  <a:moveTo>
                    <a:pt x="253" y="372"/>
                  </a:moveTo>
                  <a:cubicBezTo>
                    <a:pt x="253" y="372"/>
                    <a:pt x="247" y="369"/>
                    <a:pt x="276" y="369"/>
                  </a:cubicBezTo>
                  <a:cubicBezTo>
                    <a:pt x="276" y="369"/>
                    <a:pt x="278" y="376"/>
                    <a:pt x="253" y="372"/>
                  </a:cubicBezTo>
                  <a:close/>
                  <a:moveTo>
                    <a:pt x="313" y="374"/>
                  </a:moveTo>
                  <a:cubicBezTo>
                    <a:pt x="313" y="374"/>
                    <a:pt x="298" y="369"/>
                    <a:pt x="339" y="368"/>
                  </a:cubicBezTo>
                  <a:cubicBezTo>
                    <a:pt x="339" y="368"/>
                    <a:pt x="347" y="375"/>
                    <a:pt x="313" y="374"/>
                  </a:cubicBezTo>
                  <a:close/>
                  <a:moveTo>
                    <a:pt x="387" y="373"/>
                  </a:moveTo>
                  <a:cubicBezTo>
                    <a:pt x="387" y="373"/>
                    <a:pt x="373" y="377"/>
                    <a:pt x="362" y="372"/>
                  </a:cubicBezTo>
                  <a:cubicBezTo>
                    <a:pt x="362" y="372"/>
                    <a:pt x="368" y="366"/>
                    <a:pt x="378" y="366"/>
                  </a:cubicBezTo>
                  <a:cubicBezTo>
                    <a:pt x="378" y="366"/>
                    <a:pt x="389" y="356"/>
                    <a:pt x="387" y="373"/>
                  </a:cubicBezTo>
                  <a:close/>
                  <a:moveTo>
                    <a:pt x="491" y="206"/>
                  </a:moveTo>
                  <a:cubicBezTo>
                    <a:pt x="491" y="206"/>
                    <a:pt x="496" y="212"/>
                    <a:pt x="456" y="208"/>
                  </a:cubicBezTo>
                  <a:cubicBezTo>
                    <a:pt x="456" y="208"/>
                    <a:pt x="451" y="202"/>
                    <a:pt x="481" y="202"/>
                  </a:cubicBezTo>
                  <a:cubicBezTo>
                    <a:pt x="481" y="202"/>
                    <a:pt x="500" y="193"/>
                    <a:pt x="491" y="206"/>
                  </a:cubicBezTo>
                  <a:close/>
                  <a:moveTo>
                    <a:pt x="866" y="135"/>
                  </a:moveTo>
                  <a:cubicBezTo>
                    <a:pt x="866" y="135"/>
                    <a:pt x="866" y="129"/>
                    <a:pt x="855" y="125"/>
                  </a:cubicBezTo>
                  <a:cubicBezTo>
                    <a:pt x="855" y="125"/>
                    <a:pt x="837" y="126"/>
                    <a:pt x="843" y="117"/>
                  </a:cubicBezTo>
                  <a:cubicBezTo>
                    <a:pt x="843" y="117"/>
                    <a:pt x="854" y="111"/>
                    <a:pt x="862" y="123"/>
                  </a:cubicBezTo>
                  <a:cubicBezTo>
                    <a:pt x="872" y="124"/>
                    <a:pt x="872" y="124"/>
                    <a:pt x="872" y="124"/>
                  </a:cubicBezTo>
                  <a:cubicBezTo>
                    <a:pt x="872" y="124"/>
                    <a:pt x="889" y="124"/>
                    <a:pt x="892" y="134"/>
                  </a:cubicBezTo>
                  <a:cubicBezTo>
                    <a:pt x="892" y="134"/>
                    <a:pt x="888" y="138"/>
                    <a:pt x="866" y="135"/>
                  </a:cubicBezTo>
                  <a:close/>
                  <a:moveTo>
                    <a:pt x="898" y="138"/>
                  </a:moveTo>
                  <a:cubicBezTo>
                    <a:pt x="898" y="138"/>
                    <a:pt x="893" y="129"/>
                    <a:pt x="912" y="131"/>
                  </a:cubicBezTo>
                  <a:cubicBezTo>
                    <a:pt x="912" y="131"/>
                    <a:pt x="919" y="140"/>
                    <a:pt x="898" y="138"/>
                  </a:cubicBezTo>
                  <a:close/>
                  <a:moveTo>
                    <a:pt x="1007" y="635"/>
                  </a:moveTo>
                  <a:cubicBezTo>
                    <a:pt x="1007" y="635"/>
                    <a:pt x="1005" y="631"/>
                    <a:pt x="1026" y="631"/>
                  </a:cubicBezTo>
                  <a:cubicBezTo>
                    <a:pt x="1026" y="631"/>
                    <a:pt x="1031" y="638"/>
                    <a:pt x="1007" y="635"/>
                  </a:cubicBezTo>
                  <a:close/>
                  <a:moveTo>
                    <a:pt x="1120" y="101"/>
                  </a:moveTo>
                  <a:cubicBezTo>
                    <a:pt x="1120" y="101"/>
                    <a:pt x="1104" y="93"/>
                    <a:pt x="1145" y="95"/>
                  </a:cubicBezTo>
                  <a:cubicBezTo>
                    <a:pt x="1145" y="95"/>
                    <a:pt x="1153" y="105"/>
                    <a:pt x="1120" y="101"/>
                  </a:cubicBezTo>
                  <a:close/>
                  <a:moveTo>
                    <a:pt x="1153" y="901"/>
                  </a:moveTo>
                  <a:cubicBezTo>
                    <a:pt x="1153" y="901"/>
                    <a:pt x="1160" y="908"/>
                    <a:pt x="1130" y="906"/>
                  </a:cubicBezTo>
                  <a:cubicBezTo>
                    <a:pt x="1130" y="906"/>
                    <a:pt x="1121" y="897"/>
                    <a:pt x="1153" y="901"/>
                  </a:cubicBezTo>
                  <a:close/>
                  <a:moveTo>
                    <a:pt x="1067" y="932"/>
                  </a:moveTo>
                  <a:cubicBezTo>
                    <a:pt x="1067" y="932"/>
                    <a:pt x="1064" y="928"/>
                    <a:pt x="1088" y="928"/>
                  </a:cubicBezTo>
                  <a:cubicBezTo>
                    <a:pt x="1088" y="928"/>
                    <a:pt x="1092" y="938"/>
                    <a:pt x="1067" y="932"/>
                  </a:cubicBezTo>
                  <a:close/>
                  <a:moveTo>
                    <a:pt x="1073" y="912"/>
                  </a:moveTo>
                  <a:cubicBezTo>
                    <a:pt x="1073" y="912"/>
                    <a:pt x="1078" y="911"/>
                    <a:pt x="1091" y="902"/>
                  </a:cubicBezTo>
                  <a:cubicBezTo>
                    <a:pt x="1091" y="902"/>
                    <a:pt x="1099" y="921"/>
                    <a:pt x="1073" y="912"/>
                  </a:cubicBezTo>
                  <a:close/>
                  <a:moveTo>
                    <a:pt x="1097" y="909"/>
                  </a:moveTo>
                  <a:cubicBezTo>
                    <a:pt x="1097" y="909"/>
                    <a:pt x="1083" y="896"/>
                    <a:pt x="1119" y="902"/>
                  </a:cubicBezTo>
                  <a:cubicBezTo>
                    <a:pt x="1119" y="902"/>
                    <a:pt x="1119" y="908"/>
                    <a:pt x="1097" y="909"/>
                  </a:cubicBezTo>
                  <a:close/>
                  <a:moveTo>
                    <a:pt x="1106" y="931"/>
                  </a:moveTo>
                  <a:cubicBezTo>
                    <a:pt x="1106" y="931"/>
                    <a:pt x="1097" y="924"/>
                    <a:pt x="1126" y="925"/>
                  </a:cubicBezTo>
                  <a:cubicBezTo>
                    <a:pt x="1126" y="925"/>
                    <a:pt x="1138" y="934"/>
                    <a:pt x="1106" y="931"/>
                  </a:cubicBezTo>
                  <a:close/>
                  <a:moveTo>
                    <a:pt x="1134" y="1003"/>
                  </a:moveTo>
                  <a:cubicBezTo>
                    <a:pt x="1134" y="1003"/>
                    <a:pt x="1130" y="997"/>
                    <a:pt x="1153" y="999"/>
                  </a:cubicBezTo>
                  <a:cubicBezTo>
                    <a:pt x="1153" y="999"/>
                    <a:pt x="1154" y="1006"/>
                    <a:pt x="1134" y="1003"/>
                  </a:cubicBezTo>
                  <a:close/>
                  <a:moveTo>
                    <a:pt x="1167" y="1019"/>
                  </a:moveTo>
                  <a:cubicBezTo>
                    <a:pt x="1167" y="1019"/>
                    <a:pt x="1167" y="1031"/>
                    <a:pt x="1156" y="1028"/>
                  </a:cubicBezTo>
                  <a:cubicBezTo>
                    <a:pt x="1156" y="1028"/>
                    <a:pt x="1145" y="1040"/>
                    <a:pt x="1145" y="1026"/>
                  </a:cubicBezTo>
                  <a:cubicBezTo>
                    <a:pt x="1145" y="1026"/>
                    <a:pt x="1147" y="1017"/>
                    <a:pt x="1164" y="1017"/>
                  </a:cubicBezTo>
                  <a:cubicBezTo>
                    <a:pt x="1164" y="1017"/>
                    <a:pt x="1171" y="1013"/>
                    <a:pt x="1186" y="1013"/>
                  </a:cubicBezTo>
                  <a:cubicBezTo>
                    <a:pt x="1186" y="1013"/>
                    <a:pt x="1191" y="1024"/>
                    <a:pt x="1167" y="1019"/>
                  </a:cubicBezTo>
                  <a:close/>
                  <a:moveTo>
                    <a:pt x="1198" y="1052"/>
                  </a:moveTo>
                  <a:cubicBezTo>
                    <a:pt x="1198" y="1052"/>
                    <a:pt x="1199" y="1046"/>
                    <a:pt x="1213" y="1046"/>
                  </a:cubicBezTo>
                  <a:cubicBezTo>
                    <a:pt x="1213" y="1046"/>
                    <a:pt x="1227" y="1070"/>
                    <a:pt x="1198" y="1052"/>
                  </a:cubicBezTo>
                  <a:close/>
                  <a:moveTo>
                    <a:pt x="1211" y="959"/>
                  </a:moveTo>
                  <a:cubicBezTo>
                    <a:pt x="1211" y="959"/>
                    <a:pt x="1192" y="952"/>
                    <a:pt x="1183" y="961"/>
                  </a:cubicBezTo>
                  <a:cubicBezTo>
                    <a:pt x="1183" y="961"/>
                    <a:pt x="1167" y="961"/>
                    <a:pt x="1149" y="977"/>
                  </a:cubicBezTo>
                  <a:cubicBezTo>
                    <a:pt x="1149" y="977"/>
                    <a:pt x="1129" y="981"/>
                    <a:pt x="1127" y="974"/>
                  </a:cubicBezTo>
                  <a:cubicBezTo>
                    <a:pt x="1127" y="974"/>
                    <a:pt x="1146" y="966"/>
                    <a:pt x="1150" y="960"/>
                  </a:cubicBezTo>
                  <a:cubicBezTo>
                    <a:pt x="1150" y="960"/>
                    <a:pt x="1174" y="959"/>
                    <a:pt x="1174" y="950"/>
                  </a:cubicBezTo>
                  <a:cubicBezTo>
                    <a:pt x="1174" y="950"/>
                    <a:pt x="1187" y="950"/>
                    <a:pt x="1190" y="945"/>
                  </a:cubicBezTo>
                  <a:cubicBezTo>
                    <a:pt x="1207" y="947"/>
                    <a:pt x="1207" y="947"/>
                    <a:pt x="1207" y="947"/>
                  </a:cubicBezTo>
                  <a:cubicBezTo>
                    <a:pt x="1207" y="947"/>
                    <a:pt x="1216" y="951"/>
                    <a:pt x="1217" y="941"/>
                  </a:cubicBezTo>
                  <a:cubicBezTo>
                    <a:pt x="1217" y="941"/>
                    <a:pt x="1244" y="934"/>
                    <a:pt x="1242" y="954"/>
                  </a:cubicBezTo>
                  <a:cubicBezTo>
                    <a:pt x="1242" y="954"/>
                    <a:pt x="1254" y="964"/>
                    <a:pt x="1211" y="959"/>
                  </a:cubicBezTo>
                  <a:close/>
                  <a:moveTo>
                    <a:pt x="1242" y="914"/>
                  </a:moveTo>
                  <a:cubicBezTo>
                    <a:pt x="1242" y="914"/>
                    <a:pt x="1246" y="921"/>
                    <a:pt x="1223" y="920"/>
                  </a:cubicBezTo>
                  <a:cubicBezTo>
                    <a:pt x="1223" y="920"/>
                    <a:pt x="1212" y="911"/>
                    <a:pt x="1242" y="914"/>
                  </a:cubicBezTo>
                  <a:close/>
                  <a:moveTo>
                    <a:pt x="1224" y="899"/>
                  </a:moveTo>
                  <a:cubicBezTo>
                    <a:pt x="1224" y="899"/>
                    <a:pt x="1223" y="892"/>
                    <a:pt x="1212" y="892"/>
                  </a:cubicBezTo>
                  <a:cubicBezTo>
                    <a:pt x="1212" y="892"/>
                    <a:pt x="1194" y="888"/>
                    <a:pt x="1199" y="899"/>
                  </a:cubicBezTo>
                  <a:cubicBezTo>
                    <a:pt x="1199" y="899"/>
                    <a:pt x="1202" y="918"/>
                    <a:pt x="1188" y="907"/>
                  </a:cubicBezTo>
                  <a:cubicBezTo>
                    <a:pt x="1159" y="910"/>
                    <a:pt x="1159" y="910"/>
                    <a:pt x="1159" y="910"/>
                  </a:cubicBezTo>
                  <a:cubicBezTo>
                    <a:pt x="1159" y="910"/>
                    <a:pt x="1149" y="899"/>
                    <a:pt x="1164" y="901"/>
                  </a:cubicBezTo>
                  <a:cubicBezTo>
                    <a:pt x="1164" y="901"/>
                    <a:pt x="1167" y="905"/>
                    <a:pt x="1180" y="901"/>
                  </a:cubicBezTo>
                  <a:cubicBezTo>
                    <a:pt x="1180" y="901"/>
                    <a:pt x="1191" y="898"/>
                    <a:pt x="1179" y="892"/>
                  </a:cubicBezTo>
                  <a:cubicBezTo>
                    <a:pt x="1179" y="892"/>
                    <a:pt x="1177" y="889"/>
                    <a:pt x="1137" y="887"/>
                  </a:cubicBezTo>
                  <a:cubicBezTo>
                    <a:pt x="1137" y="887"/>
                    <a:pt x="1119" y="882"/>
                    <a:pt x="1152" y="875"/>
                  </a:cubicBezTo>
                  <a:cubicBezTo>
                    <a:pt x="1152" y="875"/>
                    <a:pt x="1185" y="870"/>
                    <a:pt x="1186" y="878"/>
                  </a:cubicBezTo>
                  <a:cubicBezTo>
                    <a:pt x="1186" y="878"/>
                    <a:pt x="1190" y="884"/>
                    <a:pt x="1202" y="884"/>
                  </a:cubicBezTo>
                  <a:cubicBezTo>
                    <a:pt x="1229" y="888"/>
                    <a:pt x="1229" y="888"/>
                    <a:pt x="1229" y="888"/>
                  </a:cubicBezTo>
                  <a:cubicBezTo>
                    <a:pt x="1229" y="888"/>
                    <a:pt x="1272" y="897"/>
                    <a:pt x="1224" y="899"/>
                  </a:cubicBezTo>
                  <a:close/>
                  <a:moveTo>
                    <a:pt x="1262" y="1171"/>
                  </a:moveTo>
                  <a:cubicBezTo>
                    <a:pt x="1262" y="1171"/>
                    <a:pt x="1268" y="1167"/>
                    <a:pt x="1272" y="1171"/>
                  </a:cubicBezTo>
                  <a:cubicBezTo>
                    <a:pt x="1272" y="1171"/>
                    <a:pt x="1270" y="1181"/>
                    <a:pt x="1262" y="1171"/>
                  </a:cubicBezTo>
                  <a:close/>
                  <a:moveTo>
                    <a:pt x="1327" y="1260"/>
                  </a:moveTo>
                  <a:cubicBezTo>
                    <a:pt x="1298" y="1252"/>
                    <a:pt x="1301" y="1236"/>
                    <a:pt x="1301" y="1236"/>
                  </a:cubicBezTo>
                  <a:cubicBezTo>
                    <a:pt x="1306" y="1204"/>
                    <a:pt x="1316" y="1222"/>
                    <a:pt x="1316" y="1222"/>
                  </a:cubicBezTo>
                  <a:cubicBezTo>
                    <a:pt x="1319" y="1245"/>
                    <a:pt x="1319" y="1245"/>
                    <a:pt x="1319" y="1245"/>
                  </a:cubicBezTo>
                  <a:cubicBezTo>
                    <a:pt x="1320" y="1259"/>
                    <a:pt x="1339" y="1247"/>
                    <a:pt x="1339" y="1247"/>
                  </a:cubicBezTo>
                  <a:cubicBezTo>
                    <a:pt x="1373" y="1249"/>
                    <a:pt x="1337" y="1256"/>
                    <a:pt x="1337" y="1256"/>
                  </a:cubicBezTo>
                  <a:cubicBezTo>
                    <a:pt x="1338" y="1268"/>
                    <a:pt x="1356" y="1268"/>
                    <a:pt x="1356" y="1268"/>
                  </a:cubicBezTo>
                  <a:cubicBezTo>
                    <a:pt x="1356" y="1274"/>
                    <a:pt x="1369" y="1282"/>
                    <a:pt x="1369" y="1282"/>
                  </a:cubicBezTo>
                  <a:cubicBezTo>
                    <a:pt x="1368" y="1289"/>
                    <a:pt x="1373" y="1293"/>
                    <a:pt x="1375" y="1294"/>
                  </a:cubicBezTo>
                  <a:cubicBezTo>
                    <a:pt x="1375" y="1294"/>
                    <a:pt x="1375" y="1294"/>
                    <a:pt x="1375" y="1294"/>
                  </a:cubicBezTo>
                  <a:cubicBezTo>
                    <a:pt x="1375" y="1294"/>
                    <a:pt x="1375" y="1294"/>
                    <a:pt x="1375" y="1294"/>
                  </a:cubicBezTo>
                  <a:cubicBezTo>
                    <a:pt x="1360" y="1285"/>
                    <a:pt x="1327" y="1260"/>
                    <a:pt x="1327" y="1260"/>
                  </a:cubicBezTo>
                  <a:close/>
                  <a:moveTo>
                    <a:pt x="1512" y="1292"/>
                  </a:moveTo>
                  <a:cubicBezTo>
                    <a:pt x="1512" y="1292"/>
                    <a:pt x="1487" y="1292"/>
                    <a:pt x="1495" y="1302"/>
                  </a:cubicBezTo>
                  <a:cubicBezTo>
                    <a:pt x="1514" y="1302"/>
                    <a:pt x="1514" y="1302"/>
                    <a:pt x="1514" y="1302"/>
                  </a:cubicBezTo>
                  <a:cubicBezTo>
                    <a:pt x="1514" y="1302"/>
                    <a:pt x="1521" y="1311"/>
                    <a:pt x="1496" y="1310"/>
                  </a:cubicBezTo>
                  <a:cubicBezTo>
                    <a:pt x="1496" y="1310"/>
                    <a:pt x="1487" y="1310"/>
                    <a:pt x="1482" y="1301"/>
                  </a:cubicBezTo>
                  <a:cubicBezTo>
                    <a:pt x="1482" y="1301"/>
                    <a:pt x="1470" y="1287"/>
                    <a:pt x="1466" y="1283"/>
                  </a:cubicBezTo>
                  <a:cubicBezTo>
                    <a:pt x="1466" y="1283"/>
                    <a:pt x="1479" y="1285"/>
                    <a:pt x="1480" y="1273"/>
                  </a:cubicBezTo>
                  <a:cubicBezTo>
                    <a:pt x="1480" y="1273"/>
                    <a:pt x="1490" y="1276"/>
                    <a:pt x="1490" y="1283"/>
                  </a:cubicBezTo>
                  <a:cubicBezTo>
                    <a:pt x="1490" y="1283"/>
                    <a:pt x="1500" y="1289"/>
                    <a:pt x="1501" y="1273"/>
                  </a:cubicBezTo>
                  <a:cubicBezTo>
                    <a:pt x="1501" y="1273"/>
                    <a:pt x="1522" y="1268"/>
                    <a:pt x="1512" y="1283"/>
                  </a:cubicBezTo>
                  <a:cubicBezTo>
                    <a:pt x="1512" y="1283"/>
                    <a:pt x="1503" y="1283"/>
                    <a:pt x="1512" y="1292"/>
                  </a:cubicBezTo>
                  <a:close/>
                  <a:moveTo>
                    <a:pt x="1559" y="1335"/>
                  </a:moveTo>
                  <a:cubicBezTo>
                    <a:pt x="1559" y="1335"/>
                    <a:pt x="1559" y="1324"/>
                    <a:pt x="1578" y="1322"/>
                  </a:cubicBezTo>
                  <a:cubicBezTo>
                    <a:pt x="1578" y="1322"/>
                    <a:pt x="1590" y="1360"/>
                    <a:pt x="1559" y="1335"/>
                  </a:cubicBezTo>
                  <a:close/>
                  <a:moveTo>
                    <a:pt x="1569" y="1310"/>
                  </a:moveTo>
                  <a:cubicBezTo>
                    <a:pt x="1569" y="1310"/>
                    <a:pt x="1567" y="1303"/>
                    <a:pt x="1590" y="1303"/>
                  </a:cubicBezTo>
                  <a:cubicBezTo>
                    <a:pt x="1590" y="1303"/>
                    <a:pt x="1593" y="1314"/>
                    <a:pt x="1569" y="1310"/>
                  </a:cubicBezTo>
                  <a:close/>
                  <a:moveTo>
                    <a:pt x="1662" y="1225"/>
                  </a:moveTo>
                  <a:cubicBezTo>
                    <a:pt x="1662" y="1225"/>
                    <a:pt x="1679" y="1236"/>
                    <a:pt x="1654" y="1237"/>
                  </a:cubicBezTo>
                  <a:cubicBezTo>
                    <a:pt x="1654" y="1237"/>
                    <a:pt x="1654" y="1225"/>
                    <a:pt x="1662" y="1225"/>
                  </a:cubicBezTo>
                  <a:close/>
                  <a:moveTo>
                    <a:pt x="1598" y="1297"/>
                  </a:moveTo>
                  <a:cubicBezTo>
                    <a:pt x="1598" y="1297"/>
                    <a:pt x="1603" y="1285"/>
                    <a:pt x="1619" y="1285"/>
                  </a:cubicBezTo>
                  <a:cubicBezTo>
                    <a:pt x="1619" y="1285"/>
                    <a:pt x="1623" y="1300"/>
                    <a:pt x="1598" y="1297"/>
                  </a:cubicBezTo>
                  <a:close/>
                  <a:moveTo>
                    <a:pt x="1639" y="1249"/>
                  </a:moveTo>
                  <a:cubicBezTo>
                    <a:pt x="1639" y="1249"/>
                    <a:pt x="1642" y="1258"/>
                    <a:pt x="1626" y="1258"/>
                  </a:cubicBezTo>
                  <a:cubicBezTo>
                    <a:pt x="1626" y="1258"/>
                    <a:pt x="1627" y="1250"/>
                    <a:pt x="1639" y="1249"/>
                  </a:cubicBezTo>
                  <a:close/>
                  <a:moveTo>
                    <a:pt x="1617" y="83"/>
                  </a:moveTo>
                  <a:cubicBezTo>
                    <a:pt x="1617" y="83"/>
                    <a:pt x="1608" y="77"/>
                    <a:pt x="1664" y="80"/>
                  </a:cubicBezTo>
                  <a:cubicBezTo>
                    <a:pt x="1664" y="80"/>
                    <a:pt x="1668" y="91"/>
                    <a:pt x="1617" y="83"/>
                  </a:cubicBezTo>
                  <a:close/>
                  <a:moveTo>
                    <a:pt x="1733" y="1127"/>
                  </a:moveTo>
                  <a:cubicBezTo>
                    <a:pt x="1733" y="1127"/>
                    <a:pt x="1743" y="1134"/>
                    <a:pt x="1716" y="1133"/>
                  </a:cubicBezTo>
                  <a:cubicBezTo>
                    <a:pt x="1716" y="1133"/>
                    <a:pt x="1709" y="1122"/>
                    <a:pt x="1733" y="1127"/>
                  </a:cubicBezTo>
                  <a:close/>
                  <a:moveTo>
                    <a:pt x="1728" y="1144"/>
                  </a:moveTo>
                  <a:cubicBezTo>
                    <a:pt x="1728" y="1144"/>
                    <a:pt x="1732" y="1138"/>
                    <a:pt x="1738" y="1139"/>
                  </a:cubicBezTo>
                  <a:cubicBezTo>
                    <a:pt x="1738" y="1139"/>
                    <a:pt x="1725" y="1158"/>
                    <a:pt x="1718" y="1161"/>
                  </a:cubicBezTo>
                  <a:cubicBezTo>
                    <a:pt x="1718" y="1161"/>
                    <a:pt x="1702" y="1167"/>
                    <a:pt x="1703" y="1171"/>
                  </a:cubicBezTo>
                  <a:cubicBezTo>
                    <a:pt x="1703" y="1171"/>
                    <a:pt x="1694" y="1178"/>
                    <a:pt x="1683" y="1174"/>
                  </a:cubicBezTo>
                  <a:cubicBezTo>
                    <a:pt x="1683" y="1174"/>
                    <a:pt x="1658" y="1153"/>
                    <a:pt x="1689" y="1161"/>
                  </a:cubicBezTo>
                  <a:cubicBezTo>
                    <a:pt x="1689" y="1161"/>
                    <a:pt x="1693" y="1152"/>
                    <a:pt x="1690" y="1139"/>
                  </a:cubicBezTo>
                  <a:cubicBezTo>
                    <a:pt x="1710" y="1139"/>
                    <a:pt x="1710" y="1139"/>
                    <a:pt x="1710" y="1139"/>
                  </a:cubicBezTo>
                  <a:cubicBezTo>
                    <a:pt x="1710" y="1139"/>
                    <a:pt x="1709" y="1145"/>
                    <a:pt x="1728" y="1144"/>
                  </a:cubicBezTo>
                  <a:close/>
                  <a:moveTo>
                    <a:pt x="1787" y="67"/>
                  </a:moveTo>
                  <a:cubicBezTo>
                    <a:pt x="1787" y="67"/>
                    <a:pt x="1768" y="66"/>
                    <a:pt x="1755" y="69"/>
                  </a:cubicBezTo>
                  <a:cubicBezTo>
                    <a:pt x="1755" y="69"/>
                    <a:pt x="1752" y="60"/>
                    <a:pt x="1731" y="62"/>
                  </a:cubicBezTo>
                  <a:cubicBezTo>
                    <a:pt x="1731" y="62"/>
                    <a:pt x="1709" y="57"/>
                    <a:pt x="1705" y="62"/>
                  </a:cubicBezTo>
                  <a:cubicBezTo>
                    <a:pt x="1705" y="62"/>
                    <a:pt x="1728" y="76"/>
                    <a:pt x="1697" y="72"/>
                  </a:cubicBezTo>
                  <a:cubicBezTo>
                    <a:pt x="1697" y="72"/>
                    <a:pt x="1686" y="54"/>
                    <a:pt x="1673" y="55"/>
                  </a:cubicBezTo>
                  <a:cubicBezTo>
                    <a:pt x="1515" y="55"/>
                    <a:pt x="1515" y="55"/>
                    <a:pt x="1515" y="55"/>
                  </a:cubicBezTo>
                  <a:cubicBezTo>
                    <a:pt x="1515" y="55"/>
                    <a:pt x="1493" y="51"/>
                    <a:pt x="1498" y="46"/>
                  </a:cubicBezTo>
                  <a:cubicBezTo>
                    <a:pt x="1498" y="46"/>
                    <a:pt x="1505" y="45"/>
                    <a:pt x="1505" y="42"/>
                  </a:cubicBezTo>
                  <a:cubicBezTo>
                    <a:pt x="1505" y="42"/>
                    <a:pt x="1532" y="33"/>
                    <a:pt x="1536" y="43"/>
                  </a:cubicBezTo>
                  <a:cubicBezTo>
                    <a:pt x="1536" y="43"/>
                    <a:pt x="1549" y="48"/>
                    <a:pt x="1571" y="46"/>
                  </a:cubicBezTo>
                  <a:cubicBezTo>
                    <a:pt x="1571" y="46"/>
                    <a:pt x="1602" y="38"/>
                    <a:pt x="1618" y="44"/>
                  </a:cubicBezTo>
                  <a:cubicBezTo>
                    <a:pt x="1696" y="47"/>
                    <a:pt x="1696" y="47"/>
                    <a:pt x="1696" y="47"/>
                  </a:cubicBezTo>
                  <a:cubicBezTo>
                    <a:pt x="1696" y="47"/>
                    <a:pt x="1739" y="52"/>
                    <a:pt x="1754" y="52"/>
                  </a:cubicBezTo>
                  <a:cubicBezTo>
                    <a:pt x="1754" y="52"/>
                    <a:pt x="1790" y="60"/>
                    <a:pt x="1803" y="58"/>
                  </a:cubicBezTo>
                  <a:cubicBezTo>
                    <a:pt x="1803" y="58"/>
                    <a:pt x="1805" y="69"/>
                    <a:pt x="1806" y="73"/>
                  </a:cubicBezTo>
                  <a:cubicBezTo>
                    <a:pt x="1806" y="73"/>
                    <a:pt x="1794" y="81"/>
                    <a:pt x="1787" y="67"/>
                  </a:cubicBezTo>
                  <a:close/>
                  <a:moveTo>
                    <a:pt x="2030" y="57"/>
                  </a:moveTo>
                  <a:cubicBezTo>
                    <a:pt x="2030" y="57"/>
                    <a:pt x="2029" y="41"/>
                    <a:pt x="2051" y="47"/>
                  </a:cubicBezTo>
                  <a:cubicBezTo>
                    <a:pt x="2051" y="47"/>
                    <a:pt x="2053" y="61"/>
                    <a:pt x="2030" y="57"/>
                  </a:cubicBezTo>
                  <a:close/>
                  <a:moveTo>
                    <a:pt x="2060" y="49"/>
                  </a:moveTo>
                  <a:cubicBezTo>
                    <a:pt x="2060" y="49"/>
                    <a:pt x="2056" y="36"/>
                    <a:pt x="2135" y="42"/>
                  </a:cubicBezTo>
                  <a:cubicBezTo>
                    <a:pt x="2135" y="42"/>
                    <a:pt x="2161" y="55"/>
                    <a:pt x="2060" y="49"/>
                  </a:cubicBezTo>
                  <a:close/>
                  <a:moveTo>
                    <a:pt x="2151" y="43"/>
                  </a:moveTo>
                  <a:cubicBezTo>
                    <a:pt x="2151" y="43"/>
                    <a:pt x="2151" y="34"/>
                    <a:pt x="2185" y="37"/>
                  </a:cubicBezTo>
                  <a:cubicBezTo>
                    <a:pt x="2185" y="37"/>
                    <a:pt x="2194" y="29"/>
                    <a:pt x="2208" y="36"/>
                  </a:cubicBezTo>
                  <a:cubicBezTo>
                    <a:pt x="2246" y="35"/>
                    <a:pt x="2246" y="35"/>
                    <a:pt x="2246" y="35"/>
                  </a:cubicBezTo>
                  <a:cubicBezTo>
                    <a:pt x="2246" y="35"/>
                    <a:pt x="2257" y="28"/>
                    <a:pt x="2315" y="31"/>
                  </a:cubicBezTo>
                  <a:cubicBezTo>
                    <a:pt x="2315" y="31"/>
                    <a:pt x="2355" y="26"/>
                    <a:pt x="2405" y="28"/>
                  </a:cubicBezTo>
                  <a:cubicBezTo>
                    <a:pt x="2405" y="28"/>
                    <a:pt x="2432" y="39"/>
                    <a:pt x="2323" y="34"/>
                  </a:cubicBezTo>
                  <a:cubicBezTo>
                    <a:pt x="2323" y="34"/>
                    <a:pt x="2254" y="34"/>
                    <a:pt x="2254" y="45"/>
                  </a:cubicBezTo>
                  <a:cubicBezTo>
                    <a:pt x="2254" y="45"/>
                    <a:pt x="2151" y="49"/>
                    <a:pt x="2151" y="43"/>
                  </a:cubicBezTo>
                  <a:close/>
                  <a:moveTo>
                    <a:pt x="2283" y="878"/>
                  </a:moveTo>
                  <a:cubicBezTo>
                    <a:pt x="2283" y="878"/>
                    <a:pt x="2289" y="869"/>
                    <a:pt x="2302" y="871"/>
                  </a:cubicBezTo>
                  <a:cubicBezTo>
                    <a:pt x="2302" y="871"/>
                    <a:pt x="2295" y="884"/>
                    <a:pt x="2283" y="878"/>
                  </a:cubicBezTo>
                  <a:close/>
                  <a:moveTo>
                    <a:pt x="2723" y="773"/>
                  </a:moveTo>
                  <a:cubicBezTo>
                    <a:pt x="2723" y="773"/>
                    <a:pt x="2729" y="783"/>
                    <a:pt x="2698" y="780"/>
                  </a:cubicBezTo>
                  <a:cubicBezTo>
                    <a:pt x="2698" y="780"/>
                    <a:pt x="2709" y="772"/>
                    <a:pt x="2723" y="773"/>
                  </a:cubicBezTo>
                  <a:close/>
                  <a:moveTo>
                    <a:pt x="2670" y="786"/>
                  </a:moveTo>
                  <a:cubicBezTo>
                    <a:pt x="2670" y="786"/>
                    <a:pt x="2679" y="800"/>
                    <a:pt x="2651" y="796"/>
                  </a:cubicBezTo>
                  <a:cubicBezTo>
                    <a:pt x="2651" y="796"/>
                    <a:pt x="2647" y="786"/>
                    <a:pt x="2670" y="786"/>
                  </a:cubicBezTo>
                  <a:close/>
                  <a:moveTo>
                    <a:pt x="2691" y="597"/>
                  </a:moveTo>
                  <a:cubicBezTo>
                    <a:pt x="2691" y="597"/>
                    <a:pt x="2718" y="608"/>
                    <a:pt x="2684" y="606"/>
                  </a:cubicBezTo>
                  <a:cubicBezTo>
                    <a:pt x="2684" y="606"/>
                    <a:pt x="2679" y="597"/>
                    <a:pt x="2691" y="597"/>
                  </a:cubicBezTo>
                  <a:close/>
                  <a:moveTo>
                    <a:pt x="2693" y="613"/>
                  </a:moveTo>
                  <a:cubicBezTo>
                    <a:pt x="2693" y="613"/>
                    <a:pt x="2709" y="622"/>
                    <a:pt x="2669" y="619"/>
                  </a:cubicBezTo>
                  <a:cubicBezTo>
                    <a:pt x="2669" y="619"/>
                    <a:pt x="2664" y="613"/>
                    <a:pt x="2693" y="613"/>
                  </a:cubicBezTo>
                  <a:close/>
                  <a:moveTo>
                    <a:pt x="2445" y="690"/>
                  </a:moveTo>
                  <a:cubicBezTo>
                    <a:pt x="2445" y="690"/>
                    <a:pt x="2438" y="681"/>
                    <a:pt x="2452" y="682"/>
                  </a:cubicBezTo>
                  <a:cubicBezTo>
                    <a:pt x="2452" y="682"/>
                    <a:pt x="2458" y="691"/>
                    <a:pt x="2445" y="690"/>
                  </a:cubicBezTo>
                  <a:close/>
                  <a:moveTo>
                    <a:pt x="2476" y="691"/>
                  </a:moveTo>
                  <a:cubicBezTo>
                    <a:pt x="2476" y="691"/>
                    <a:pt x="2460" y="670"/>
                    <a:pt x="2429" y="670"/>
                  </a:cubicBezTo>
                  <a:cubicBezTo>
                    <a:pt x="2429" y="670"/>
                    <a:pt x="2405" y="660"/>
                    <a:pt x="2393" y="660"/>
                  </a:cubicBezTo>
                  <a:cubicBezTo>
                    <a:pt x="2393" y="660"/>
                    <a:pt x="2395" y="651"/>
                    <a:pt x="2420" y="653"/>
                  </a:cubicBezTo>
                  <a:cubicBezTo>
                    <a:pt x="2420" y="653"/>
                    <a:pt x="2426" y="659"/>
                    <a:pt x="2434" y="661"/>
                  </a:cubicBezTo>
                  <a:cubicBezTo>
                    <a:pt x="2434" y="661"/>
                    <a:pt x="2452" y="666"/>
                    <a:pt x="2463" y="666"/>
                  </a:cubicBezTo>
                  <a:cubicBezTo>
                    <a:pt x="2463" y="666"/>
                    <a:pt x="2481" y="678"/>
                    <a:pt x="2500" y="684"/>
                  </a:cubicBezTo>
                  <a:cubicBezTo>
                    <a:pt x="2500" y="684"/>
                    <a:pt x="2512" y="696"/>
                    <a:pt x="2476" y="691"/>
                  </a:cubicBezTo>
                  <a:close/>
                  <a:moveTo>
                    <a:pt x="2557" y="613"/>
                  </a:moveTo>
                  <a:cubicBezTo>
                    <a:pt x="2580" y="612"/>
                    <a:pt x="2580" y="612"/>
                    <a:pt x="2580" y="612"/>
                  </a:cubicBezTo>
                  <a:cubicBezTo>
                    <a:pt x="2580" y="612"/>
                    <a:pt x="2599" y="621"/>
                    <a:pt x="2563" y="619"/>
                  </a:cubicBezTo>
                  <a:cubicBezTo>
                    <a:pt x="2556" y="622"/>
                    <a:pt x="2556" y="622"/>
                    <a:pt x="2556" y="622"/>
                  </a:cubicBezTo>
                  <a:cubicBezTo>
                    <a:pt x="2556" y="622"/>
                    <a:pt x="2533" y="623"/>
                    <a:pt x="2534" y="631"/>
                  </a:cubicBezTo>
                  <a:cubicBezTo>
                    <a:pt x="2534" y="631"/>
                    <a:pt x="2522" y="636"/>
                    <a:pt x="2522" y="624"/>
                  </a:cubicBezTo>
                  <a:cubicBezTo>
                    <a:pt x="2522" y="624"/>
                    <a:pt x="2519" y="620"/>
                    <a:pt x="2471" y="621"/>
                  </a:cubicBezTo>
                  <a:cubicBezTo>
                    <a:pt x="2471" y="621"/>
                    <a:pt x="2460" y="613"/>
                    <a:pt x="2468" y="592"/>
                  </a:cubicBezTo>
                  <a:cubicBezTo>
                    <a:pt x="2468" y="592"/>
                    <a:pt x="2526" y="594"/>
                    <a:pt x="2473" y="585"/>
                  </a:cubicBezTo>
                  <a:cubicBezTo>
                    <a:pt x="2473" y="585"/>
                    <a:pt x="2464" y="579"/>
                    <a:pt x="2490" y="578"/>
                  </a:cubicBezTo>
                  <a:cubicBezTo>
                    <a:pt x="2490" y="578"/>
                    <a:pt x="2497" y="584"/>
                    <a:pt x="2511" y="585"/>
                  </a:cubicBezTo>
                  <a:cubicBezTo>
                    <a:pt x="2511" y="585"/>
                    <a:pt x="2512" y="593"/>
                    <a:pt x="2519" y="592"/>
                  </a:cubicBezTo>
                  <a:cubicBezTo>
                    <a:pt x="2519" y="592"/>
                    <a:pt x="2520" y="578"/>
                    <a:pt x="2528" y="586"/>
                  </a:cubicBezTo>
                  <a:cubicBezTo>
                    <a:pt x="2528" y="586"/>
                    <a:pt x="2554" y="592"/>
                    <a:pt x="2533" y="597"/>
                  </a:cubicBezTo>
                  <a:cubicBezTo>
                    <a:pt x="2533" y="597"/>
                    <a:pt x="2520" y="598"/>
                    <a:pt x="2519" y="600"/>
                  </a:cubicBezTo>
                  <a:cubicBezTo>
                    <a:pt x="2519" y="600"/>
                    <a:pt x="2504" y="588"/>
                    <a:pt x="2501" y="593"/>
                  </a:cubicBezTo>
                  <a:cubicBezTo>
                    <a:pt x="2500" y="600"/>
                    <a:pt x="2500" y="600"/>
                    <a:pt x="2500" y="600"/>
                  </a:cubicBezTo>
                  <a:cubicBezTo>
                    <a:pt x="2500" y="600"/>
                    <a:pt x="2478" y="598"/>
                    <a:pt x="2482" y="606"/>
                  </a:cubicBezTo>
                  <a:cubicBezTo>
                    <a:pt x="2482" y="606"/>
                    <a:pt x="2482" y="614"/>
                    <a:pt x="2497" y="613"/>
                  </a:cubicBezTo>
                  <a:cubicBezTo>
                    <a:pt x="2522" y="612"/>
                    <a:pt x="2522" y="612"/>
                    <a:pt x="2522" y="612"/>
                  </a:cubicBezTo>
                  <a:cubicBezTo>
                    <a:pt x="2522" y="612"/>
                    <a:pt x="2534" y="621"/>
                    <a:pt x="2557" y="613"/>
                  </a:cubicBezTo>
                  <a:close/>
                  <a:moveTo>
                    <a:pt x="2706" y="574"/>
                  </a:moveTo>
                  <a:cubicBezTo>
                    <a:pt x="2685" y="571"/>
                    <a:pt x="2685" y="571"/>
                    <a:pt x="2685" y="571"/>
                  </a:cubicBezTo>
                  <a:cubicBezTo>
                    <a:pt x="2685" y="571"/>
                    <a:pt x="2683" y="563"/>
                    <a:pt x="2703" y="567"/>
                  </a:cubicBezTo>
                  <a:cubicBezTo>
                    <a:pt x="2703" y="567"/>
                    <a:pt x="2713" y="568"/>
                    <a:pt x="2721" y="573"/>
                  </a:cubicBezTo>
                  <a:cubicBezTo>
                    <a:pt x="2721" y="573"/>
                    <a:pt x="2724" y="582"/>
                    <a:pt x="2706" y="574"/>
                  </a:cubicBezTo>
                  <a:close/>
                  <a:moveTo>
                    <a:pt x="2781" y="563"/>
                  </a:moveTo>
                  <a:cubicBezTo>
                    <a:pt x="2781" y="563"/>
                    <a:pt x="2788" y="572"/>
                    <a:pt x="2780" y="573"/>
                  </a:cubicBezTo>
                  <a:cubicBezTo>
                    <a:pt x="2765" y="571"/>
                    <a:pt x="2765" y="571"/>
                    <a:pt x="2765" y="571"/>
                  </a:cubicBezTo>
                  <a:cubicBezTo>
                    <a:pt x="2765" y="571"/>
                    <a:pt x="2760" y="561"/>
                    <a:pt x="2781" y="563"/>
                  </a:cubicBezTo>
                  <a:close/>
                  <a:moveTo>
                    <a:pt x="2862" y="507"/>
                  </a:moveTo>
                  <a:cubicBezTo>
                    <a:pt x="2862" y="507"/>
                    <a:pt x="2874" y="519"/>
                    <a:pt x="2849" y="513"/>
                  </a:cubicBezTo>
                  <a:cubicBezTo>
                    <a:pt x="2849" y="513"/>
                    <a:pt x="2849" y="507"/>
                    <a:pt x="2862" y="507"/>
                  </a:cubicBezTo>
                  <a:close/>
                  <a:moveTo>
                    <a:pt x="2822" y="508"/>
                  </a:moveTo>
                  <a:cubicBezTo>
                    <a:pt x="2822" y="508"/>
                    <a:pt x="2830" y="519"/>
                    <a:pt x="2804" y="517"/>
                  </a:cubicBezTo>
                  <a:cubicBezTo>
                    <a:pt x="2804" y="517"/>
                    <a:pt x="2798" y="508"/>
                    <a:pt x="2822" y="508"/>
                  </a:cubicBezTo>
                  <a:close/>
                  <a:moveTo>
                    <a:pt x="2829" y="434"/>
                  </a:moveTo>
                  <a:cubicBezTo>
                    <a:pt x="2829" y="434"/>
                    <a:pt x="2836" y="443"/>
                    <a:pt x="2814" y="439"/>
                  </a:cubicBezTo>
                  <a:cubicBezTo>
                    <a:pt x="2814" y="439"/>
                    <a:pt x="2811" y="433"/>
                    <a:pt x="2829" y="434"/>
                  </a:cubicBezTo>
                  <a:close/>
                  <a:moveTo>
                    <a:pt x="2787" y="457"/>
                  </a:moveTo>
                  <a:cubicBezTo>
                    <a:pt x="2787" y="457"/>
                    <a:pt x="2791" y="467"/>
                    <a:pt x="2765" y="465"/>
                  </a:cubicBezTo>
                  <a:cubicBezTo>
                    <a:pt x="2765" y="465"/>
                    <a:pt x="2765" y="455"/>
                    <a:pt x="2787" y="457"/>
                  </a:cubicBezTo>
                  <a:close/>
                  <a:moveTo>
                    <a:pt x="2776" y="443"/>
                  </a:moveTo>
                  <a:cubicBezTo>
                    <a:pt x="2776" y="443"/>
                    <a:pt x="2759" y="440"/>
                    <a:pt x="2757" y="434"/>
                  </a:cubicBezTo>
                  <a:cubicBezTo>
                    <a:pt x="2757" y="434"/>
                    <a:pt x="2775" y="432"/>
                    <a:pt x="2776" y="443"/>
                  </a:cubicBezTo>
                  <a:close/>
                  <a:moveTo>
                    <a:pt x="2743" y="570"/>
                  </a:moveTo>
                  <a:cubicBezTo>
                    <a:pt x="2743" y="570"/>
                    <a:pt x="2749" y="578"/>
                    <a:pt x="2729" y="576"/>
                  </a:cubicBezTo>
                  <a:cubicBezTo>
                    <a:pt x="2729" y="576"/>
                    <a:pt x="2729" y="569"/>
                    <a:pt x="2743" y="570"/>
                  </a:cubicBezTo>
                  <a:close/>
                  <a:moveTo>
                    <a:pt x="2751" y="460"/>
                  </a:moveTo>
                  <a:cubicBezTo>
                    <a:pt x="2751" y="460"/>
                    <a:pt x="2759" y="472"/>
                    <a:pt x="2747" y="467"/>
                  </a:cubicBezTo>
                  <a:cubicBezTo>
                    <a:pt x="2747" y="467"/>
                    <a:pt x="2745" y="461"/>
                    <a:pt x="2751" y="460"/>
                  </a:cubicBezTo>
                  <a:close/>
                  <a:moveTo>
                    <a:pt x="2750" y="484"/>
                  </a:moveTo>
                  <a:cubicBezTo>
                    <a:pt x="2750" y="484"/>
                    <a:pt x="2739" y="492"/>
                    <a:pt x="2732" y="486"/>
                  </a:cubicBezTo>
                  <a:cubicBezTo>
                    <a:pt x="2732" y="486"/>
                    <a:pt x="2739" y="477"/>
                    <a:pt x="2750" y="484"/>
                  </a:cubicBezTo>
                  <a:close/>
                  <a:moveTo>
                    <a:pt x="2858" y="173"/>
                  </a:moveTo>
                  <a:cubicBezTo>
                    <a:pt x="2858" y="173"/>
                    <a:pt x="2868" y="168"/>
                    <a:pt x="2896" y="171"/>
                  </a:cubicBezTo>
                  <a:cubicBezTo>
                    <a:pt x="2896" y="171"/>
                    <a:pt x="2904" y="178"/>
                    <a:pt x="2863" y="175"/>
                  </a:cubicBezTo>
                  <a:cubicBezTo>
                    <a:pt x="2863" y="175"/>
                    <a:pt x="2859" y="178"/>
                    <a:pt x="2859" y="181"/>
                  </a:cubicBezTo>
                  <a:cubicBezTo>
                    <a:pt x="2859" y="181"/>
                    <a:pt x="2840" y="186"/>
                    <a:pt x="2840" y="178"/>
                  </a:cubicBezTo>
                  <a:cubicBezTo>
                    <a:pt x="2840" y="178"/>
                    <a:pt x="2840" y="172"/>
                    <a:pt x="2858" y="173"/>
                  </a:cubicBezTo>
                  <a:close/>
                  <a:moveTo>
                    <a:pt x="2889" y="209"/>
                  </a:moveTo>
                  <a:cubicBezTo>
                    <a:pt x="2889" y="209"/>
                    <a:pt x="2888" y="201"/>
                    <a:pt x="2904" y="203"/>
                  </a:cubicBezTo>
                  <a:cubicBezTo>
                    <a:pt x="2904" y="203"/>
                    <a:pt x="2906" y="210"/>
                    <a:pt x="2889" y="209"/>
                  </a:cubicBezTo>
                  <a:close/>
                  <a:moveTo>
                    <a:pt x="2918" y="197"/>
                  </a:moveTo>
                  <a:cubicBezTo>
                    <a:pt x="2918" y="197"/>
                    <a:pt x="2875" y="195"/>
                    <a:pt x="2877" y="207"/>
                  </a:cubicBezTo>
                  <a:cubicBezTo>
                    <a:pt x="2877" y="207"/>
                    <a:pt x="2874" y="222"/>
                    <a:pt x="2864" y="221"/>
                  </a:cubicBezTo>
                  <a:cubicBezTo>
                    <a:pt x="2847" y="222"/>
                    <a:pt x="2847" y="222"/>
                    <a:pt x="2847" y="222"/>
                  </a:cubicBezTo>
                  <a:cubicBezTo>
                    <a:pt x="2847" y="222"/>
                    <a:pt x="2838" y="216"/>
                    <a:pt x="2833" y="217"/>
                  </a:cubicBezTo>
                  <a:cubicBezTo>
                    <a:pt x="2833" y="217"/>
                    <a:pt x="2828" y="210"/>
                    <a:pt x="2840" y="210"/>
                  </a:cubicBezTo>
                  <a:cubicBezTo>
                    <a:pt x="2840" y="210"/>
                    <a:pt x="2864" y="204"/>
                    <a:pt x="2878" y="192"/>
                  </a:cubicBezTo>
                  <a:cubicBezTo>
                    <a:pt x="2878" y="192"/>
                    <a:pt x="2923" y="187"/>
                    <a:pt x="2918" y="19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6" name="Freeform 740">
              <a:extLst>
                <a:ext uri="{FF2B5EF4-FFF2-40B4-BE49-F238E27FC236}">
                  <a16:creationId xmlns:a16="http://schemas.microsoft.com/office/drawing/2014/main" id="{C87DCF97-CB3A-4285-9603-765AA48B5FE3}"/>
                </a:ext>
              </a:extLst>
            </p:cNvPr>
            <p:cNvSpPr>
              <a:spLocks noEditPoints="1"/>
            </p:cNvSpPr>
            <p:nvPr/>
          </p:nvSpPr>
          <p:spPr bwMode="auto">
            <a:xfrm>
              <a:off x="8915400" y="4806950"/>
              <a:ext cx="1143000" cy="854075"/>
            </a:xfrm>
            <a:custGeom>
              <a:avLst/>
              <a:gdLst>
                <a:gd name="T0" fmla="*/ 2127 w 2184"/>
                <a:gd name="T1" fmla="*/ 829 h 1633"/>
                <a:gd name="T2" fmla="*/ 2022 w 2184"/>
                <a:gd name="T3" fmla="*/ 681 h 1633"/>
                <a:gd name="T4" fmla="*/ 1941 w 2184"/>
                <a:gd name="T5" fmla="*/ 552 h 1633"/>
                <a:gd name="T6" fmla="*/ 1784 w 2184"/>
                <a:gd name="T7" fmla="*/ 423 h 1633"/>
                <a:gd name="T8" fmla="*/ 1743 w 2184"/>
                <a:gd name="T9" fmla="*/ 300 h 1633"/>
                <a:gd name="T10" fmla="*/ 1653 w 2184"/>
                <a:gd name="T11" fmla="*/ 209 h 1633"/>
                <a:gd name="T12" fmla="*/ 1621 w 2184"/>
                <a:gd name="T13" fmla="*/ 99 h 1633"/>
                <a:gd name="T14" fmla="*/ 1606 w 2184"/>
                <a:gd name="T15" fmla="*/ 30 h 1633"/>
                <a:gd name="T16" fmla="*/ 1554 w 2184"/>
                <a:gd name="T17" fmla="*/ 135 h 1633"/>
                <a:gd name="T18" fmla="*/ 1539 w 2184"/>
                <a:gd name="T19" fmla="*/ 299 h 1633"/>
                <a:gd name="T20" fmla="*/ 1371 w 2184"/>
                <a:gd name="T21" fmla="*/ 357 h 1633"/>
                <a:gd name="T22" fmla="*/ 1237 w 2184"/>
                <a:gd name="T23" fmla="*/ 181 h 1633"/>
                <a:gd name="T24" fmla="*/ 1285 w 2184"/>
                <a:gd name="T25" fmla="*/ 116 h 1633"/>
                <a:gd name="T26" fmla="*/ 1262 w 2184"/>
                <a:gd name="T27" fmla="*/ 110 h 1633"/>
                <a:gd name="T28" fmla="*/ 1199 w 2184"/>
                <a:gd name="T29" fmla="*/ 105 h 1633"/>
                <a:gd name="T30" fmla="*/ 1039 w 2184"/>
                <a:gd name="T31" fmla="*/ 38 h 1633"/>
                <a:gd name="T32" fmla="*/ 1038 w 2184"/>
                <a:gd name="T33" fmla="*/ 98 h 1633"/>
                <a:gd name="T34" fmla="*/ 953 w 2184"/>
                <a:gd name="T35" fmla="*/ 124 h 1633"/>
                <a:gd name="T36" fmla="*/ 905 w 2184"/>
                <a:gd name="T37" fmla="*/ 200 h 1633"/>
                <a:gd name="T38" fmla="*/ 878 w 2184"/>
                <a:gd name="T39" fmla="*/ 254 h 1633"/>
                <a:gd name="T40" fmla="*/ 801 w 2184"/>
                <a:gd name="T41" fmla="*/ 229 h 1633"/>
                <a:gd name="T42" fmla="*/ 704 w 2184"/>
                <a:gd name="T43" fmla="*/ 229 h 1633"/>
                <a:gd name="T44" fmla="*/ 665 w 2184"/>
                <a:gd name="T45" fmla="*/ 251 h 1633"/>
                <a:gd name="T46" fmla="*/ 617 w 2184"/>
                <a:gd name="T47" fmla="*/ 296 h 1633"/>
                <a:gd name="T48" fmla="*/ 576 w 2184"/>
                <a:gd name="T49" fmla="*/ 325 h 1633"/>
                <a:gd name="T50" fmla="*/ 574 w 2184"/>
                <a:gd name="T51" fmla="*/ 376 h 1633"/>
                <a:gd name="T52" fmla="*/ 533 w 2184"/>
                <a:gd name="T53" fmla="*/ 345 h 1633"/>
                <a:gd name="T54" fmla="*/ 468 w 2184"/>
                <a:gd name="T55" fmla="*/ 479 h 1633"/>
                <a:gd name="T56" fmla="*/ 129 w 2184"/>
                <a:gd name="T57" fmla="*/ 629 h 1633"/>
                <a:gd name="T58" fmla="*/ 46 w 2184"/>
                <a:gd name="T59" fmla="*/ 696 h 1633"/>
                <a:gd name="T60" fmla="*/ 71 w 2184"/>
                <a:gd name="T61" fmla="*/ 867 h 1633"/>
                <a:gd name="T62" fmla="*/ 23 w 2184"/>
                <a:gd name="T63" fmla="*/ 894 h 1633"/>
                <a:gd name="T64" fmla="*/ 152 w 2184"/>
                <a:gd name="T65" fmla="*/ 1199 h 1633"/>
                <a:gd name="T66" fmla="*/ 133 w 2184"/>
                <a:gd name="T67" fmla="*/ 1350 h 1633"/>
                <a:gd name="T68" fmla="*/ 411 w 2184"/>
                <a:gd name="T69" fmla="*/ 1326 h 1633"/>
                <a:gd name="T70" fmla="*/ 550 w 2184"/>
                <a:gd name="T71" fmla="*/ 1329 h 1633"/>
                <a:gd name="T72" fmla="*/ 926 w 2184"/>
                <a:gd name="T73" fmla="*/ 1192 h 1633"/>
                <a:gd name="T74" fmla="*/ 1072 w 2184"/>
                <a:gd name="T75" fmla="*/ 1214 h 1633"/>
                <a:gd name="T76" fmla="*/ 1146 w 2184"/>
                <a:gd name="T77" fmla="*/ 1276 h 1633"/>
                <a:gd name="T78" fmla="*/ 1240 w 2184"/>
                <a:gd name="T79" fmla="*/ 1377 h 1633"/>
                <a:gd name="T80" fmla="*/ 1351 w 2184"/>
                <a:gd name="T81" fmla="*/ 1275 h 1633"/>
                <a:gd name="T82" fmla="*/ 1285 w 2184"/>
                <a:gd name="T83" fmla="*/ 1404 h 1633"/>
                <a:gd name="T84" fmla="*/ 1376 w 2184"/>
                <a:gd name="T85" fmla="*/ 1382 h 1633"/>
                <a:gd name="T86" fmla="*/ 1440 w 2184"/>
                <a:gd name="T87" fmla="*/ 1451 h 1633"/>
                <a:gd name="T88" fmla="*/ 1633 w 2184"/>
                <a:gd name="T89" fmla="*/ 1602 h 1633"/>
                <a:gd name="T90" fmla="*/ 1724 w 2184"/>
                <a:gd name="T91" fmla="*/ 1579 h 1633"/>
                <a:gd name="T92" fmla="*/ 1811 w 2184"/>
                <a:gd name="T93" fmla="*/ 1602 h 1633"/>
                <a:gd name="T94" fmla="*/ 2007 w 2184"/>
                <a:gd name="T95" fmla="*/ 1428 h 1633"/>
                <a:gd name="T96" fmla="*/ 2147 w 2184"/>
                <a:gd name="T97" fmla="*/ 1167 h 1633"/>
                <a:gd name="T98" fmla="*/ 638 w 2184"/>
                <a:gd name="T99" fmla="*/ 344 h 1633"/>
                <a:gd name="T100" fmla="*/ 988 w 2184"/>
                <a:gd name="T101" fmla="*/ 134 h 1633"/>
                <a:gd name="T102" fmla="*/ 1102 w 2184"/>
                <a:gd name="T103" fmla="*/ 142 h 1633"/>
                <a:gd name="T104" fmla="*/ 1121 w 2184"/>
                <a:gd name="T105" fmla="*/ 147 h 1633"/>
                <a:gd name="T106" fmla="*/ 1231 w 2184"/>
                <a:gd name="T107" fmla="*/ 138 h 1633"/>
                <a:gd name="T108" fmla="*/ 1341 w 2184"/>
                <a:gd name="T109" fmla="*/ 1001 h 1633"/>
                <a:gd name="T110" fmla="*/ 1313 w 2184"/>
                <a:gd name="T111" fmla="*/ 1078 h 1633"/>
                <a:gd name="T112" fmla="*/ 1290 w 2184"/>
                <a:gd name="T113" fmla="*/ 1049 h 1633"/>
                <a:gd name="T114" fmla="*/ 1312 w 2184"/>
                <a:gd name="T115" fmla="*/ 957 h 1633"/>
                <a:gd name="T116" fmla="*/ 1351 w 2184"/>
                <a:gd name="T117" fmla="*/ 1015 h 1633"/>
                <a:gd name="T118" fmla="*/ 1405 w 2184"/>
                <a:gd name="T119" fmla="*/ 1411 h 1633"/>
                <a:gd name="T120" fmla="*/ 1458 w 2184"/>
                <a:gd name="T121" fmla="*/ 1102 h 1633"/>
                <a:gd name="T122" fmla="*/ 1621 w 2184"/>
                <a:gd name="T123" fmla="*/ 156 h 1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184" h="1633">
                  <a:moveTo>
                    <a:pt x="2182" y="1030"/>
                  </a:moveTo>
                  <a:cubicBezTo>
                    <a:pt x="2182" y="1030"/>
                    <a:pt x="2184" y="1005"/>
                    <a:pt x="2178" y="1000"/>
                  </a:cubicBezTo>
                  <a:cubicBezTo>
                    <a:pt x="2178" y="1000"/>
                    <a:pt x="2177" y="959"/>
                    <a:pt x="2167" y="957"/>
                  </a:cubicBezTo>
                  <a:cubicBezTo>
                    <a:pt x="2163" y="948"/>
                    <a:pt x="2163" y="948"/>
                    <a:pt x="2163" y="948"/>
                  </a:cubicBezTo>
                  <a:cubicBezTo>
                    <a:pt x="2163" y="948"/>
                    <a:pt x="2177" y="937"/>
                    <a:pt x="2158" y="935"/>
                  </a:cubicBezTo>
                  <a:cubicBezTo>
                    <a:pt x="2158" y="935"/>
                    <a:pt x="2169" y="835"/>
                    <a:pt x="2127" y="837"/>
                  </a:cubicBezTo>
                  <a:cubicBezTo>
                    <a:pt x="2127" y="829"/>
                    <a:pt x="2127" y="829"/>
                    <a:pt x="2127" y="829"/>
                  </a:cubicBezTo>
                  <a:cubicBezTo>
                    <a:pt x="2127" y="829"/>
                    <a:pt x="2139" y="818"/>
                    <a:pt x="2114" y="803"/>
                  </a:cubicBezTo>
                  <a:cubicBezTo>
                    <a:pt x="2114" y="803"/>
                    <a:pt x="2101" y="776"/>
                    <a:pt x="2091" y="774"/>
                  </a:cubicBezTo>
                  <a:cubicBezTo>
                    <a:pt x="2091" y="774"/>
                    <a:pt x="2099" y="754"/>
                    <a:pt x="2069" y="768"/>
                  </a:cubicBezTo>
                  <a:cubicBezTo>
                    <a:pt x="2069" y="768"/>
                    <a:pt x="2067" y="758"/>
                    <a:pt x="2059" y="758"/>
                  </a:cubicBezTo>
                  <a:cubicBezTo>
                    <a:pt x="2059" y="758"/>
                    <a:pt x="2067" y="729"/>
                    <a:pt x="2039" y="737"/>
                  </a:cubicBezTo>
                  <a:cubicBezTo>
                    <a:pt x="2039" y="737"/>
                    <a:pt x="2043" y="704"/>
                    <a:pt x="2029" y="687"/>
                  </a:cubicBezTo>
                  <a:cubicBezTo>
                    <a:pt x="2029" y="687"/>
                    <a:pt x="2036" y="675"/>
                    <a:pt x="2022" y="681"/>
                  </a:cubicBezTo>
                  <a:cubicBezTo>
                    <a:pt x="2022" y="681"/>
                    <a:pt x="2005" y="659"/>
                    <a:pt x="1995" y="660"/>
                  </a:cubicBezTo>
                  <a:cubicBezTo>
                    <a:pt x="1995" y="660"/>
                    <a:pt x="1993" y="666"/>
                    <a:pt x="2000" y="687"/>
                  </a:cubicBezTo>
                  <a:cubicBezTo>
                    <a:pt x="1995" y="689"/>
                    <a:pt x="1995" y="689"/>
                    <a:pt x="1995" y="689"/>
                  </a:cubicBezTo>
                  <a:cubicBezTo>
                    <a:pt x="1995" y="689"/>
                    <a:pt x="1989" y="677"/>
                    <a:pt x="1979" y="677"/>
                  </a:cubicBezTo>
                  <a:cubicBezTo>
                    <a:pt x="1979" y="677"/>
                    <a:pt x="1961" y="596"/>
                    <a:pt x="1927" y="577"/>
                  </a:cubicBezTo>
                  <a:cubicBezTo>
                    <a:pt x="1927" y="577"/>
                    <a:pt x="1935" y="567"/>
                    <a:pt x="1946" y="562"/>
                  </a:cubicBezTo>
                  <a:cubicBezTo>
                    <a:pt x="1956" y="556"/>
                    <a:pt x="1947" y="548"/>
                    <a:pt x="1941" y="552"/>
                  </a:cubicBezTo>
                  <a:cubicBezTo>
                    <a:pt x="1931" y="554"/>
                    <a:pt x="1931" y="554"/>
                    <a:pt x="1931" y="554"/>
                  </a:cubicBezTo>
                  <a:cubicBezTo>
                    <a:pt x="1931" y="554"/>
                    <a:pt x="1927" y="544"/>
                    <a:pt x="1915" y="549"/>
                  </a:cubicBezTo>
                  <a:cubicBezTo>
                    <a:pt x="1915" y="549"/>
                    <a:pt x="1895" y="523"/>
                    <a:pt x="1869" y="523"/>
                  </a:cubicBezTo>
                  <a:cubicBezTo>
                    <a:pt x="1869" y="523"/>
                    <a:pt x="1860" y="500"/>
                    <a:pt x="1842" y="504"/>
                  </a:cubicBezTo>
                  <a:cubicBezTo>
                    <a:pt x="1842" y="504"/>
                    <a:pt x="1807" y="484"/>
                    <a:pt x="1801" y="488"/>
                  </a:cubicBezTo>
                  <a:cubicBezTo>
                    <a:pt x="1801" y="488"/>
                    <a:pt x="1794" y="451"/>
                    <a:pt x="1782" y="446"/>
                  </a:cubicBezTo>
                  <a:cubicBezTo>
                    <a:pt x="1784" y="423"/>
                    <a:pt x="1784" y="423"/>
                    <a:pt x="1784" y="423"/>
                  </a:cubicBezTo>
                  <a:cubicBezTo>
                    <a:pt x="1784" y="423"/>
                    <a:pt x="1795" y="410"/>
                    <a:pt x="1780" y="409"/>
                  </a:cubicBezTo>
                  <a:cubicBezTo>
                    <a:pt x="1780" y="409"/>
                    <a:pt x="1767" y="355"/>
                    <a:pt x="1754" y="349"/>
                  </a:cubicBezTo>
                  <a:cubicBezTo>
                    <a:pt x="1754" y="349"/>
                    <a:pt x="1752" y="340"/>
                    <a:pt x="1745" y="340"/>
                  </a:cubicBezTo>
                  <a:cubicBezTo>
                    <a:pt x="1745" y="334"/>
                    <a:pt x="1745" y="334"/>
                    <a:pt x="1745" y="334"/>
                  </a:cubicBezTo>
                  <a:cubicBezTo>
                    <a:pt x="1745" y="334"/>
                    <a:pt x="1758" y="326"/>
                    <a:pt x="1743" y="321"/>
                  </a:cubicBezTo>
                  <a:cubicBezTo>
                    <a:pt x="1742" y="317"/>
                    <a:pt x="1742" y="317"/>
                    <a:pt x="1742" y="317"/>
                  </a:cubicBezTo>
                  <a:cubicBezTo>
                    <a:pt x="1742" y="317"/>
                    <a:pt x="1759" y="317"/>
                    <a:pt x="1743" y="300"/>
                  </a:cubicBezTo>
                  <a:cubicBezTo>
                    <a:pt x="1743" y="300"/>
                    <a:pt x="1745" y="287"/>
                    <a:pt x="1735" y="287"/>
                  </a:cubicBezTo>
                  <a:cubicBezTo>
                    <a:pt x="1735" y="280"/>
                    <a:pt x="1735" y="280"/>
                    <a:pt x="1735" y="280"/>
                  </a:cubicBezTo>
                  <a:cubicBezTo>
                    <a:pt x="1735" y="280"/>
                    <a:pt x="1753" y="262"/>
                    <a:pt x="1729" y="245"/>
                  </a:cubicBezTo>
                  <a:cubicBezTo>
                    <a:pt x="1729" y="245"/>
                    <a:pt x="1718" y="229"/>
                    <a:pt x="1700" y="221"/>
                  </a:cubicBezTo>
                  <a:cubicBezTo>
                    <a:pt x="1700" y="221"/>
                    <a:pt x="1690" y="206"/>
                    <a:pt x="1681" y="226"/>
                  </a:cubicBezTo>
                  <a:cubicBezTo>
                    <a:pt x="1665" y="227"/>
                    <a:pt x="1665" y="227"/>
                    <a:pt x="1665" y="227"/>
                  </a:cubicBezTo>
                  <a:cubicBezTo>
                    <a:pt x="1665" y="227"/>
                    <a:pt x="1653" y="216"/>
                    <a:pt x="1653" y="209"/>
                  </a:cubicBezTo>
                  <a:cubicBezTo>
                    <a:pt x="1653" y="209"/>
                    <a:pt x="1661" y="201"/>
                    <a:pt x="1647" y="191"/>
                  </a:cubicBezTo>
                  <a:cubicBezTo>
                    <a:pt x="1649" y="175"/>
                    <a:pt x="1649" y="175"/>
                    <a:pt x="1649" y="175"/>
                  </a:cubicBezTo>
                  <a:cubicBezTo>
                    <a:pt x="1649" y="175"/>
                    <a:pt x="1658" y="166"/>
                    <a:pt x="1643" y="153"/>
                  </a:cubicBezTo>
                  <a:cubicBezTo>
                    <a:pt x="1638" y="143"/>
                    <a:pt x="1638" y="143"/>
                    <a:pt x="1638" y="143"/>
                  </a:cubicBezTo>
                  <a:cubicBezTo>
                    <a:pt x="1638" y="143"/>
                    <a:pt x="1646" y="141"/>
                    <a:pt x="1636" y="125"/>
                  </a:cubicBezTo>
                  <a:cubicBezTo>
                    <a:pt x="1636" y="125"/>
                    <a:pt x="1640" y="102"/>
                    <a:pt x="1621" y="107"/>
                  </a:cubicBezTo>
                  <a:cubicBezTo>
                    <a:pt x="1621" y="99"/>
                    <a:pt x="1621" y="99"/>
                    <a:pt x="1621" y="99"/>
                  </a:cubicBezTo>
                  <a:cubicBezTo>
                    <a:pt x="1621" y="99"/>
                    <a:pt x="1626" y="92"/>
                    <a:pt x="1630" y="92"/>
                  </a:cubicBezTo>
                  <a:cubicBezTo>
                    <a:pt x="1630" y="92"/>
                    <a:pt x="1644" y="83"/>
                    <a:pt x="1625" y="84"/>
                  </a:cubicBezTo>
                  <a:cubicBezTo>
                    <a:pt x="1619" y="84"/>
                    <a:pt x="1619" y="84"/>
                    <a:pt x="1619" y="84"/>
                  </a:cubicBezTo>
                  <a:cubicBezTo>
                    <a:pt x="1619" y="84"/>
                    <a:pt x="1601" y="67"/>
                    <a:pt x="1610" y="61"/>
                  </a:cubicBezTo>
                  <a:cubicBezTo>
                    <a:pt x="1620" y="55"/>
                    <a:pt x="1611" y="50"/>
                    <a:pt x="1611" y="50"/>
                  </a:cubicBezTo>
                  <a:cubicBezTo>
                    <a:pt x="1610" y="41"/>
                    <a:pt x="1610" y="41"/>
                    <a:pt x="1610" y="41"/>
                  </a:cubicBezTo>
                  <a:cubicBezTo>
                    <a:pt x="1610" y="41"/>
                    <a:pt x="1612" y="30"/>
                    <a:pt x="1606" y="30"/>
                  </a:cubicBezTo>
                  <a:cubicBezTo>
                    <a:pt x="1606" y="30"/>
                    <a:pt x="1603" y="0"/>
                    <a:pt x="1591" y="15"/>
                  </a:cubicBezTo>
                  <a:cubicBezTo>
                    <a:pt x="1591" y="15"/>
                    <a:pt x="1582" y="25"/>
                    <a:pt x="1582" y="27"/>
                  </a:cubicBezTo>
                  <a:cubicBezTo>
                    <a:pt x="1582" y="27"/>
                    <a:pt x="1574" y="33"/>
                    <a:pt x="1573" y="57"/>
                  </a:cubicBezTo>
                  <a:cubicBezTo>
                    <a:pt x="1573" y="57"/>
                    <a:pt x="1567" y="69"/>
                    <a:pt x="1566" y="85"/>
                  </a:cubicBezTo>
                  <a:cubicBezTo>
                    <a:pt x="1566" y="85"/>
                    <a:pt x="1554" y="92"/>
                    <a:pt x="1547" y="106"/>
                  </a:cubicBezTo>
                  <a:cubicBezTo>
                    <a:pt x="1547" y="106"/>
                    <a:pt x="1548" y="120"/>
                    <a:pt x="1565" y="118"/>
                  </a:cubicBezTo>
                  <a:cubicBezTo>
                    <a:pt x="1565" y="118"/>
                    <a:pt x="1566" y="133"/>
                    <a:pt x="1554" y="135"/>
                  </a:cubicBezTo>
                  <a:cubicBezTo>
                    <a:pt x="1554" y="135"/>
                    <a:pt x="1543" y="140"/>
                    <a:pt x="1552" y="151"/>
                  </a:cubicBezTo>
                  <a:cubicBezTo>
                    <a:pt x="1546" y="167"/>
                    <a:pt x="1546" y="167"/>
                    <a:pt x="1546" y="167"/>
                  </a:cubicBezTo>
                  <a:cubicBezTo>
                    <a:pt x="1546" y="167"/>
                    <a:pt x="1526" y="199"/>
                    <a:pt x="1547" y="208"/>
                  </a:cubicBezTo>
                  <a:cubicBezTo>
                    <a:pt x="1547" y="216"/>
                    <a:pt x="1547" y="216"/>
                    <a:pt x="1547" y="216"/>
                  </a:cubicBezTo>
                  <a:cubicBezTo>
                    <a:pt x="1547" y="216"/>
                    <a:pt x="1536" y="236"/>
                    <a:pt x="1547" y="248"/>
                  </a:cubicBezTo>
                  <a:cubicBezTo>
                    <a:pt x="1548" y="269"/>
                    <a:pt x="1548" y="269"/>
                    <a:pt x="1548" y="269"/>
                  </a:cubicBezTo>
                  <a:cubicBezTo>
                    <a:pt x="1548" y="269"/>
                    <a:pt x="1541" y="281"/>
                    <a:pt x="1539" y="299"/>
                  </a:cubicBezTo>
                  <a:cubicBezTo>
                    <a:pt x="1539" y="299"/>
                    <a:pt x="1531" y="311"/>
                    <a:pt x="1537" y="317"/>
                  </a:cubicBezTo>
                  <a:cubicBezTo>
                    <a:pt x="1537" y="317"/>
                    <a:pt x="1534" y="342"/>
                    <a:pt x="1525" y="350"/>
                  </a:cubicBezTo>
                  <a:cubicBezTo>
                    <a:pt x="1517" y="359"/>
                    <a:pt x="1512" y="378"/>
                    <a:pt x="1506" y="393"/>
                  </a:cubicBezTo>
                  <a:cubicBezTo>
                    <a:pt x="1506" y="393"/>
                    <a:pt x="1487" y="404"/>
                    <a:pt x="1481" y="413"/>
                  </a:cubicBezTo>
                  <a:cubicBezTo>
                    <a:pt x="1461" y="411"/>
                    <a:pt x="1461" y="411"/>
                    <a:pt x="1461" y="411"/>
                  </a:cubicBezTo>
                  <a:cubicBezTo>
                    <a:pt x="1461" y="411"/>
                    <a:pt x="1447" y="398"/>
                    <a:pt x="1417" y="388"/>
                  </a:cubicBezTo>
                  <a:cubicBezTo>
                    <a:pt x="1417" y="388"/>
                    <a:pt x="1408" y="355"/>
                    <a:pt x="1371" y="357"/>
                  </a:cubicBezTo>
                  <a:cubicBezTo>
                    <a:pt x="1371" y="357"/>
                    <a:pt x="1336" y="324"/>
                    <a:pt x="1321" y="325"/>
                  </a:cubicBezTo>
                  <a:cubicBezTo>
                    <a:pt x="1321" y="325"/>
                    <a:pt x="1312" y="309"/>
                    <a:pt x="1285" y="311"/>
                  </a:cubicBezTo>
                  <a:cubicBezTo>
                    <a:pt x="1285" y="311"/>
                    <a:pt x="1259" y="278"/>
                    <a:pt x="1208" y="248"/>
                  </a:cubicBezTo>
                  <a:cubicBezTo>
                    <a:pt x="1210" y="243"/>
                    <a:pt x="1210" y="243"/>
                    <a:pt x="1210" y="243"/>
                  </a:cubicBezTo>
                  <a:cubicBezTo>
                    <a:pt x="1210" y="243"/>
                    <a:pt x="1231" y="233"/>
                    <a:pt x="1243" y="201"/>
                  </a:cubicBezTo>
                  <a:cubicBezTo>
                    <a:pt x="1243" y="201"/>
                    <a:pt x="1263" y="187"/>
                    <a:pt x="1257" y="182"/>
                  </a:cubicBezTo>
                  <a:cubicBezTo>
                    <a:pt x="1237" y="181"/>
                    <a:pt x="1237" y="181"/>
                    <a:pt x="1237" y="181"/>
                  </a:cubicBezTo>
                  <a:cubicBezTo>
                    <a:pt x="1238" y="173"/>
                    <a:pt x="1238" y="173"/>
                    <a:pt x="1238" y="173"/>
                  </a:cubicBezTo>
                  <a:cubicBezTo>
                    <a:pt x="1238" y="173"/>
                    <a:pt x="1248" y="167"/>
                    <a:pt x="1248" y="157"/>
                  </a:cubicBezTo>
                  <a:cubicBezTo>
                    <a:pt x="1248" y="157"/>
                    <a:pt x="1257" y="153"/>
                    <a:pt x="1259" y="147"/>
                  </a:cubicBezTo>
                  <a:cubicBezTo>
                    <a:pt x="1265" y="150"/>
                    <a:pt x="1265" y="150"/>
                    <a:pt x="1265" y="150"/>
                  </a:cubicBezTo>
                  <a:cubicBezTo>
                    <a:pt x="1265" y="150"/>
                    <a:pt x="1275" y="157"/>
                    <a:pt x="1275" y="142"/>
                  </a:cubicBezTo>
                  <a:cubicBezTo>
                    <a:pt x="1275" y="142"/>
                    <a:pt x="1266" y="135"/>
                    <a:pt x="1278" y="132"/>
                  </a:cubicBezTo>
                  <a:cubicBezTo>
                    <a:pt x="1278" y="132"/>
                    <a:pt x="1282" y="123"/>
                    <a:pt x="1285" y="116"/>
                  </a:cubicBezTo>
                  <a:cubicBezTo>
                    <a:pt x="1285" y="116"/>
                    <a:pt x="1300" y="104"/>
                    <a:pt x="1291" y="102"/>
                  </a:cubicBezTo>
                  <a:cubicBezTo>
                    <a:pt x="1279" y="101"/>
                    <a:pt x="1279" y="101"/>
                    <a:pt x="1279" y="101"/>
                  </a:cubicBezTo>
                  <a:cubicBezTo>
                    <a:pt x="1279" y="101"/>
                    <a:pt x="1275" y="94"/>
                    <a:pt x="1272" y="94"/>
                  </a:cubicBezTo>
                  <a:cubicBezTo>
                    <a:pt x="1272" y="94"/>
                    <a:pt x="1267" y="85"/>
                    <a:pt x="1259" y="90"/>
                  </a:cubicBezTo>
                  <a:cubicBezTo>
                    <a:pt x="1258" y="90"/>
                    <a:pt x="1258" y="91"/>
                    <a:pt x="1258" y="91"/>
                  </a:cubicBezTo>
                  <a:cubicBezTo>
                    <a:pt x="1257" y="95"/>
                    <a:pt x="1256" y="101"/>
                    <a:pt x="1262" y="100"/>
                  </a:cubicBezTo>
                  <a:cubicBezTo>
                    <a:pt x="1262" y="110"/>
                    <a:pt x="1262" y="110"/>
                    <a:pt x="1262" y="110"/>
                  </a:cubicBezTo>
                  <a:cubicBezTo>
                    <a:pt x="1262" y="110"/>
                    <a:pt x="1252" y="113"/>
                    <a:pt x="1250" y="110"/>
                  </a:cubicBezTo>
                  <a:cubicBezTo>
                    <a:pt x="1250" y="110"/>
                    <a:pt x="1246" y="99"/>
                    <a:pt x="1241" y="97"/>
                  </a:cubicBezTo>
                  <a:cubicBezTo>
                    <a:pt x="1234" y="99"/>
                    <a:pt x="1234" y="99"/>
                    <a:pt x="1234" y="99"/>
                  </a:cubicBezTo>
                  <a:cubicBezTo>
                    <a:pt x="1234" y="99"/>
                    <a:pt x="1227" y="107"/>
                    <a:pt x="1226" y="99"/>
                  </a:cubicBezTo>
                  <a:cubicBezTo>
                    <a:pt x="1226" y="99"/>
                    <a:pt x="1236" y="89"/>
                    <a:pt x="1223" y="90"/>
                  </a:cubicBezTo>
                  <a:cubicBezTo>
                    <a:pt x="1223" y="90"/>
                    <a:pt x="1206" y="92"/>
                    <a:pt x="1204" y="98"/>
                  </a:cubicBezTo>
                  <a:cubicBezTo>
                    <a:pt x="1204" y="98"/>
                    <a:pt x="1199" y="100"/>
                    <a:pt x="1199" y="105"/>
                  </a:cubicBezTo>
                  <a:cubicBezTo>
                    <a:pt x="1199" y="105"/>
                    <a:pt x="1188" y="109"/>
                    <a:pt x="1188" y="99"/>
                  </a:cubicBezTo>
                  <a:cubicBezTo>
                    <a:pt x="1188" y="99"/>
                    <a:pt x="1195" y="89"/>
                    <a:pt x="1141" y="89"/>
                  </a:cubicBezTo>
                  <a:cubicBezTo>
                    <a:pt x="1141" y="89"/>
                    <a:pt x="1138" y="74"/>
                    <a:pt x="1117" y="74"/>
                  </a:cubicBezTo>
                  <a:cubicBezTo>
                    <a:pt x="1099" y="74"/>
                    <a:pt x="1099" y="74"/>
                    <a:pt x="1099" y="74"/>
                  </a:cubicBezTo>
                  <a:cubicBezTo>
                    <a:pt x="1099" y="74"/>
                    <a:pt x="1080" y="52"/>
                    <a:pt x="1074" y="50"/>
                  </a:cubicBezTo>
                  <a:cubicBezTo>
                    <a:pt x="1074" y="50"/>
                    <a:pt x="1068" y="45"/>
                    <a:pt x="1064" y="60"/>
                  </a:cubicBezTo>
                  <a:cubicBezTo>
                    <a:pt x="1064" y="60"/>
                    <a:pt x="1055" y="41"/>
                    <a:pt x="1039" y="38"/>
                  </a:cubicBezTo>
                  <a:cubicBezTo>
                    <a:pt x="1039" y="38"/>
                    <a:pt x="1003" y="45"/>
                    <a:pt x="1025" y="49"/>
                  </a:cubicBezTo>
                  <a:cubicBezTo>
                    <a:pt x="1025" y="49"/>
                    <a:pt x="1016" y="61"/>
                    <a:pt x="1057" y="59"/>
                  </a:cubicBezTo>
                  <a:cubicBezTo>
                    <a:pt x="1057" y="59"/>
                    <a:pt x="1055" y="72"/>
                    <a:pt x="1064" y="72"/>
                  </a:cubicBezTo>
                  <a:cubicBezTo>
                    <a:pt x="1064" y="91"/>
                    <a:pt x="1064" y="91"/>
                    <a:pt x="1064" y="91"/>
                  </a:cubicBezTo>
                  <a:cubicBezTo>
                    <a:pt x="1064" y="91"/>
                    <a:pt x="1054" y="93"/>
                    <a:pt x="1055" y="107"/>
                  </a:cubicBezTo>
                  <a:cubicBezTo>
                    <a:pt x="1055" y="107"/>
                    <a:pt x="1046" y="116"/>
                    <a:pt x="1046" y="95"/>
                  </a:cubicBezTo>
                  <a:cubicBezTo>
                    <a:pt x="1046" y="95"/>
                    <a:pt x="1038" y="88"/>
                    <a:pt x="1038" y="98"/>
                  </a:cubicBezTo>
                  <a:cubicBezTo>
                    <a:pt x="1038" y="98"/>
                    <a:pt x="1032" y="106"/>
                    <a:pt x="998" y="99"/>
                  </a:cubicBezTo>
                  <a:cubicBezTo>
                    <a:pt x="998" y="99"/>
                    <a:pt x="990" y="94"/>
                    <a:pt x="987" y="99"/>
                  </a:cubicBezTo>
                  <a:cubicBezTo>
                    <a:pt x="987" y="99"/>
                    <a:pt x="974" y="94"/>
                    <a:pt x="974" y="103"/>
                  </a:cubicBezTo>
                  <a:cubicBezTo>
                    <a:pt x="976" y="107"/>
                    <a:pt x="976" y="107"/>
                    <a:pt x="976" y="107"/>
                  </a:cubicBezTo>
                  <a:cubicBezTo>
                    <a:pt x="976" y="107"/>
                    <a:pt x="965" y="104"/>
                    <a:pt x="965" y="111"/>
                  </a:cubicBezTo>
                  <a:cubicBezTo>
                    <a:pt x="965" y="111"/>
                    <a:pt x="979" y="133"/>
                    <a:pt x="962" y="116"/>
                  </a:cubicBezTo>
                  <a:cubicBezTo>
                    <a:pt x="962" y="116"/>
                    <a:pt x="950" y="112"/>
                    <a:pt x="953" y="124"/>
                  </a:cubicBezTo>
                  <a:cubicBezTo>
                    <a:pt x="949" y="127"/>
                    <a:pt x="949" y="127"/>
                    <a:pt x="949" y="127"/>
                  </a:cubicBezTo>
                  <a:cubicBezTo>
                    <a:pt x="949" y="127"/>
                    <a:pt x="941" y="118"/>
                    <a:pt x="943" y="136"/>
                  </a:cubicBezTo>
                  <a:cubicBezTo>
                    <a:pt x="943" y="136"/>
                    <a:pt x="934" y="136"/>
                    <a:pt x="935" y="141"/>
                  </a:cubicBezTo>
                  <a:cubicBezTo>
                    <a:pt x="935" y="141"/>
                    <a:pt x="916" y="147"/>
                    <a:pt x="937" y="148"/>
                  </a:cubicBezTo>
                  <a:cubicBezTo>
                    <a:pt x="937" y="148"/>
                    <a:pt x="968" y="149"/>
                    <a:pt x="960" y="157"/>
                  </a:cubicBezTo>
                  <a:cubicBezTo>
                    <a:pt x="960" y="157"/>
                    <a:pt x="934" y="150"/>
                    <a:pt x="932" y="167"/>
                  </a:cubicBezTo>
                  <a:cubicBezTo>
                    <a:pt x="932" y="167"/>
                    <a:pt x="908" y="167"/>
                    <a:pt x="905" y="200"/>
                  </a:cubicBezTo>
                  <a:cubicBezTo>
                    <a:pt x="905" y="200"/>
                    <a:pt x="887" y="209"/>
                    <a:pt x="887" y="221"/>
                  </a:cubicBezTo>
                  <a:cubicBezTo>
                    <a:pt x="887" y="221"/>
                    <a:pt x="889" y="231"/>
                    <a:pt x="905" y="231"/>
                  </a:cubicBezTo>
                  <a:cubicBezTo>
                    <a:pt x="905" y="231"/>
                    <a:pt x="908" y="238"/>
                    <a:pt x="904" y="238"/>
                  </a:cubicBezTo>
                  <a:cubicBezTo>
                    <a:pt x="904" y="238"/>
                    <a:pt x="895" y="245"/>
                    <a:pt x="902" y="246"/>
                  </a:cubicBezTo>
                  <a:cubicBezTo>
                    <a:pt x="902" y="246"/>
                    <a:pt x="930" y="252"/>
                    <a:pt x="902" y="252"/>
                  </a:cubicBezTo>
                  <a:cubicBezTo>
                    <a:pt x="902" y="252"/>
                    <a:pt x="898" y="287"/>
                    <a:pt x="892" y="253"/>
                  </a:cubicBezTo>
                  <a:cubicBezTo>
                    <a:pt x="892" y="253"/>
                    <a:pt x="882" y="243"/>
                    <a:pt x="878" y="254"/>
                  </a:cubicBezTo>
                  <a:cubicBezTo>
                    <a:pt x="878" y="254"/>
                    <a:pt x="838" y="243"/>
                    <a:pt x="832" y="255"/>
                  </a:cubicBezTo>
                  <a:cubicBezTo>
                    <a:pt x="832" y="255"/>
                    <a:pt x="824" y="258"/>
                    <a:pt x="824" y="265"/>
                  </a:cubicBezTo>
                  <a:cubicBezTo>
                    <a:pt x="824" y="265"/>
                    <a:pt x="823" y="288"/>
                    <a:pt x="815" y="273"/>
                  </a:cubicBezTo>
                  <a:cubicBezTo>
                    <a:pt x="815" y="273"/>
                    <a:pt x="806" y="274"/>
                    <a:pt x="811" y="261"/>
                  </a:cubicBezTo>
                  <a:cubicBezTo>
                    <a:pt x="811" y="261"/>
                    <a:pt x="815" y="250"/>
                    <a:pt x="815" y="247"/>
                  </a:cubicBezTo>
                  <a:cubicBezTo>
                    <a:pt x="815" y="247"/>
                    <a:pt x="839" y="244"/>
                    <a:pt x="819" y="238"/>
                  </a:cubicBezTo>
                  <a:cubicBezTo>
                    <a:pt x="819" y="238"/>
                    <a:pt x="807" y="229"/>
                    <a:pt x="801" y="229"/>
                  </a:cubicBezTo>
                  <a:cubicBezTo>
                    <a:pt x="801" y="229"/>
                    <a:pt x="793" y="205"/>
                    <a:pt x="780" y="198"/>
                  </a:cubicBezTo>
                  <a:cubicBezTo>
                    <a:pt x="767" y="196"/>
                    <a:pt x="767" y="196"/>
                    <a:pt x="767" y="196"/>
                  </a:cubicBezTo>
                  <a:cubicBezTo>
                    <a:pt x="767" y="196"/>
                    <a:pt x="751" y="180"/>
                    <a:pt x="748" y="192"/>
                  </a:cubicBezTo>
                  <a:cubicBezTo>
                    <a:pt x="748" y="192"/>
                    <a:pt x="737" y="233"/>
                    <a:pt x="732" y="200"/>
                  </a:cubicBezTo>
                  <a:cubicBezTo>
                    <a:pt x="732" y="200"/>
                    <a:pt x="723" y="195"/>
                    <a:pt x="724" y="200"/>
                  </a:cubicBezTo>
                  <a:cubicBezTo>
                    <a:pt x="724" y="200"/>
                    <a:pt x="712" y="189"/>
                    <a:pt x="711" y="205"/>
                  </a:cubicBezTo>
                  <a:cubicBezTo>
                    <a:pt x="711" y="205"/>
                    <a:pt x="704" y="219"/>
                    <a:pt x="704" y="229"/>
                  </a:cubicBezTo>
                  <a:cubicBezTo>
                    <a:pt x="696" y="231"/>
                    <a:pt x="696" y="231"/>
                    <a:pt x="696" y="231"/>
                  </a:cubicBezTo>
                  <a:cubicBezTo>
                    <a:pt x="696" y="231"/>
                    <a:pt x="694" y="225"/>
                    <a:pt x="689" y="222"/>
                  </a:cubicBezTo>
                  <a:cubicBezTo>
                    <a:pt x="689" y="222"/>
                    <a:pt x="679" y="225"/>
                    <a:pt x="678" y="230"/>
                  </a:cubicBezTo>
                  <a:cubicBezTo>
                    <a:pt x="671" y="233"/>
                    <a:pt x="671" y="233"/>
                    <a:pt x="671" y="233"/>
                  </a:cubicBezTo>
                  <a:cubicBezTo>
                    <a:pt x="671" y="233"/>
                    <a:pt x="661" y="222"/>
                    <a:pt x="658" y="233"/>
                  </a:cubicBezTo>
                  <a:cubicBezTo>
                    <a:pt x="658" y="233"/>
                    <a:pt x="670" y="240"/>
                    <a:pt x="666" y="242"/>
                  </a:cubicBezTo>
                  <a:cubicBezTo>
                    <a:pt x="666" y="242"/>
                    <a:pt x="658" y="245"/>
                    <a:pt x="665" y="251"/>
                  </a:cubicBezTo>
                  <a:cubicBezTo>
                    <a:pt x="665" y="251"/>
                    <a:pt x="679" y="270"/>
                    <a:pt x="660" y="261"/>
                  </a:cubicBezTo>
                  <a:cubicBezTo>
                    <a:pt x="660" y="261"/>
                    <a:pt x="644" y="248"/>
                    <a:pt x="644" y="260"/>
                  </a:cubicBezTo>
                  <a:cubicBezTo>
                    <a:pt x="644" y="260"/>
                    <a:pt x="633" y="270"/>
                    <a:pt x="651" y="275"/>
                  </a:cubicBezTo>
                  <a:cubicBezTo>
                    <a:pt x="651" y="275"/>
                    <a:pt x="673" y="296"/>
                    <a:pt x="652" y="283"/>
                  </a:cubicBezTo>
                  <a:cubicBezTo>
                    <a:pt x="652" y="283"/>
                    <a:pt x="637" y="276"/>
                    <a:pt x="636" y="281"/>
                  </a:cubicBezTo>
                  <a:cubicBezTo>
                    <a:pt x="636" y="281"/>
                    <a:pt x="630" y="282"/>
                    <a:pt x="630" y="284"/>
                  </a:cubicBezTo>
                  <a:cubicBezTo>
                    <a:pt x="630" y="284"/>
                    <a:pt x="617" y="284"/>
                    <a:pt x="617" y="296"/>
                  </a:cubicBezTo>
                  <a:cubicBezTo>
                    <a:pt x="617" y="296"/>
                    <a:pt x="617" y="309"/>
                    <a:pt x="626" y="309"/>
                  </a:cubicBezTo>
                  <a:cubicBezTo>
                    <a:pt x="626" y="309"/>
                    <a:pt x="643" y="293"/>
                    <a:pt x="628" y="315"/>
                  </a:cubicBezTo>
                  <a:cubicBezTo>
                    <a:pt x="628" y="315"/>
                    <a:pt x="628" y="324"/>
                    <a:pt x="616" y="330"/>
                  </a:cubicBezTo>
                  <a:cubicBezTo>
                    <a:pt x="610" y="339"/>
                    <a:pt x="610" y="339"/>
                    <a:pt x="610" y="339"/>
                  </a:cubicBezTo>
                  <a:cubicBezTo>
                    <a:pt x="610" y="339"/>
                    <a:pt x="604" y="323"/>
                    <a:pt x="596" y="331"/>
                  </a:cubicBezTo>
                  <a:cubicBezTo>
                    <a:pt x="591" y="332"/>
                    <a:pt x="591" y="332"/>
                    <a:pt x="591" y="332"/>
                  </a:cubicBezTo>
                  <a:cubicBezTo>
                    <a:pt x="591" y="332"/>
                    <a:pt x="580" y="322"/>
                    <a:pt x="576" y="325"/>
                  </a:cubicBezTo>
                  <a:cubicBezTo>
                    <a:pt x="576" y="325"/>
                    <a:pt x="572" y="331"/>
                    <a:pt x="583" y="333"/>
                  </a:cubicBezTo>
                  <a:cubicBezTo>
                    <a:pt x="582" y="339"/>
                    <a:pt x="582" y="339"/>
                    <a:pt x="582" y="339"/>
                  </a:cubicBezTo>
                  <a:cubicBezTo>
                    <a:pt x="582" y="339"/>
                    <a:pt x="571" y="355"/>
                    <a:pt x="585" y="356"/>
                  </a:cubicBezTo>
                  <a:cubicBezTo>
                    <a:pt x="585" y="356"/>
                    <a:pt x="579" y="363"/>
                    <a:pt x="592" y="364"/>
                  </a:cubicBezTo>
                  <a:cubicBezTo>
                    <a:pt x="591" y="378"/>
                    <a:pt x="591" y="378"/>
                    <a:pt x="591" y="378"/>
                  </a:cubicBezTo>
                  <a:cubicBezTo>
                    <a:pt x="591" y="378"/>
                    <a:pt x="584" y="388"/>
                    <a:pt x="583" y="374"/>
                  </a:cubicBezTo>
                  <a:cubicBezTo>
                    <a:pt x="583" y="374"/>
                    <a:pt x="575" y="366"/>
                    <a:pt x="574" y="376"/>
                  </a:cubicBezTo>
                  <a:cubicBezTo>
                    <a:pt x="574" y="376"/>
                    <a:pt x="578" y="381"/>
                    <a:pt x="576" y="387"/>
                  </a:cubicBezTo>
                  <a:cubicBezTo>
                    <a:pt x="576" y="387"/>
                    <a:pt x="579" y="402"/>
                    <a:pt x="578" y="405"/>
                  </a:cubicBezTo>
                  <a:cubicBezTo>
                    <a:pt x="578" y="405"/>
                    <a:pt x="569" y="412"/>
                    <a:pt x="570" y="392"/>
                  </a:cubicBezTo>
                  <a:cubicBezTo>
                    <a:pt x="570" y="392"/>
                    <a:pt x="571" y="382"/>
                    <a:pt x="559" y="379"/>
                  </a:cubicBezTo>
                  <a:cubicBezTo>
                    <a:pt x="559" y="379"/>
                    <a:pt x="557" y="364"/>
                    <a:pt x="550" y="364"/>
                  </a:cubicBezTo>
                  <a:cubicBezTo>
                    <a:pt x="547" y="350"/>
                    <a:pt x="547" y="350"/>
                    <a:pt x="547" y="350"/>
                  </a:cubicBezTo>
                  <a:cubicBezTo>
                    <a:pt x="547" y="350"/>
                    <a:pt x="539" y="331"/>
                    <a:pt x="533" y="345"/>
                  </a:cubicBezTo>
                  <a:cubicBezTo>
                    <a:pt x="530" y="353"/>
                    <a:pt x="530" y="353"/>
                    <a:pt x="530" y="353"/>
                  </a:cubicBezTo>
                  <a:cubicBezTo>
                    <a:pt x="530" y="353"/>
                    <a:pt x="518" y="359"/>
                    <a:pt x="518" y="364"/>
                  </a:cubicBezTo>
                  <a:cubicBezTo>
                    <a:pt x="518" y="364"/>
                    <a:pt x="501" y="369"/>
                    <a:pt x="496" y="402"/>
                  </a:cubicBezTo>
                  <a:cubicBezTo>
                    <a:pt x="503" y="408"/>
                    <a:pt x="503" y="408"/>
                    <a:pt x="503" y="408"/>
                  </a:cubicBezTo>
                  <a:cubicBezTo>
                    <a:pt x="503" y="408"/>
                    <a:pt x="497" y="422"/>
                    <a:pt x="513" y="426"/>
                  </a:cubicBezTo>
                  <a:cubicBezTo>
                    <a:pt x="513" y="432"/>
                    <a:pt x="513" y="432"/>
                    <a:pt x="513" y="432"/>
                  </a:cubicBezTo>
                  <a:cubicBezTo>
                    <a:pt x="513" y="432"/>
                    <a:pt x="470" y="451"/>
                    <a:pt x="468" y="479"/>
                  </a:cubicBezTo>
                  <a:cubicBezTo>
                    <a:pt x="468" y="479"/>
                    <a:pt x="451" y="537"/>
                    <a:pt x="347" y="539"/>
                  </a:cubicBezTo>
                  <a:cubicBezTo>
                    <a:pt x="347" y="539"/>
                    <a:pt x="335" y="524"/>
                    <a:pt x="321" y="555"/>
                  </a:cubicBezTo>
                  <a:cubicBezTo>
                    <a:pt x="321" y="555"/>
                    <a:pt x="279" y="556"/>
                    <a:pt x="253" y="579"/>
                  </a:cubicBezTo>
                  <a:cubicBezTo>
                    <a:pt x="233" y="580"/>
                    <a:pt x="233" y="580"/>
                    <a:pt x="233" y="580"/>
                  </a:cubicBezTo>
                  <a:cubicBezTo>
                    <a:pt x="233" y="580"/>
                    <a:pt x="227" y="567"/>
                    <a:pt x="217" y="578"/>
                  </a:cubicBezTo>
                  <a:cubicBezTo>
                    <a:pt x="217" y="578"/>
                    <a:pt x="175" y="586"/>
                    <a:pt x="158" y="610"/>
                  </a:cubicBezTo>
                  <a:cubicBezTo>
                    <a:pt x="158" y="610"/>
                    <a:pt x="144" y="615"/>
                    <a:pt x="129" y="629"/>
                  </a:cubicBezTo>
                  <a:cubicBezTo>
                    <a:pt x="129" y="629"/>
                    <a:pt x="89" y="640"/>
                    <a:pt x="84" y="669"/>
                  </a:cubicBezTo>
                  <a:cubicBezTo>
                    <a:pt x="84" y="669"/>
                    <a:pt x="79" y="690"/>
                    <a:pt x="64" y="684"/>
                  </a:cubicBezTo>
                  <a:cubicBezTo>
                    <a:pt x="64" y="684"/>
                    <a:pt x="69" y="668"/>
                    <a:pt x="65" y="666"/>
                  </a:cubicBezTo>
                  <a:cubicBezTo>
                    <a:pt x="62" y="658"/>
                    <a:pt x="62" y="658"/>
                    <a:pt x="62" y="658"/>
                  </a:cubicBezTo>
                  <a:cubicBezTo>
                    <a:pt x="62" y="658"/>
                    <a:pt x="66" y="646"/>
                    <a:pt x="57" y="652"/>
                  </a:cubicBezTo>
                  <a:cubicBezTo>
                    <a:pt x="56" y="658"/>
                    <a:pt x="56" y="658"/>
                    <a:pt x="56" y="658"/>
                  </a:cubicBezTo>
                  <a:cubicBezTo>
                    <a:pt x="56" y="658"/>
                    <a:pt x="30" y="696"/>
                    <a:pt x="46" y="696"/>
                  </a:cubicBezTo>
                  <a:cubicBezTo>
                    <a:pt x="46" y="696"/>
                    <a:pt x="51" y="704"/>
                    <a:pt x="50" y="715"/>
                  </a:cubicBezTo>
                  <a:cubicBezTo>
                    <a:pt x="48" y="726"/>
                    <a:pt x="43" y="721"/>
                    <a:pt x="50" y="730"/>
                  </a:cubicBezTo>
                  <a:cubicBezTo>
                    <a:pt x="49" y="739"/>
                    <a:pt x="49" y="739"/>
                    <a:pt x="49" y="739"/>
                  </a:cubicBezTo>
                  <a:cubicBezTo>
                    <a:pt x="49" y="739"/>
                    <a:pt x="0" y="781"/>
                    <a:pt x="38" y="809"/>
                  </a:cubicBezTo>
                  <a:cubicBezTo>
                    <a:pt x="38" y="809"/>
                    <a:pt x="37" y="828"/>
                    <a:pt x="52" y="837"/>
                  </a:cubicBezTo>
                  <a:cubicBezTo>
                    <a:pt x="52" y="837"/>
                    <a:pt x="55" y="854"/>
                    <a:pt x="64" y="859"/>
                  </a:cubicBezTo>
                  <a:cubicBezTo>
                    <a:pt x="71" y="867"/>
                    <a:pt x="71" y="867"/>
                    <a:pt x="71" y="867"/>
                  </a:cubicBezTo>
                  <a:cubicBezTo>
                    <a:pt x="70" y="898"/>
                    <a:pt x="70" y="898"/>
                    <a:pt x="70" y="898"/>
                  </a:cubicBezTo>
                  <a:cubicBezTo>
                    <a:pt x="70" y="898"/>
                    <a:pt x="65" y="906"/>
                    <a:pt x="61" y="904"/>
                  </a:cubicBezTo>
                  <a:cubicBezTo>
                    <a:pt x="61" y="904"/>
                    <a:pt x="56" y="882"/>
                    <a:pt x="48" y="886"/>
                  </a:cubicBezTo>
                  <a:cubicBezTo>
                    <a:pt x="48" y="886"/>
                    <a:pt x="48" y="899"/>
                    <a:pt x="53" y="899"/>
                  </a:cubicBezTo>
                  <a:cubicBezTo>
                    <a:pt x="53" y="908"/>
                    <a:pt x="53" y="908"/>
                    <a:pt x="53" y="908"/>
                  </a:cubicBezTo>
                  <a:cubicBezTo>
                    <a:pt x="53" y="908"/>
                    <a:pt x="45" y="923"/>
                    <a:pt x="38" y="908"/>
                  </a:cubicBezTo>
                  <a:cubicBezTo>
                    <a:pt x="38" y="908"/>
                    <a:pt x="32" y="890"/>
                    <a:pt x="23" y="894"/>
                  </a:cubicBezTo>
                  <a:cubicBezTo>
                    <a:pt x="23" y="894"/>
                    <a:pt x="17" y="903"/>
                    <a:pt x="33" y="916"/>
                  </a:cubicBezTo>
                  <a:cubicBezTo>
                    <a:pt x="33" y="916"/>
                    <a:pt x="64" y="951"/>
                    <a:pt x="65" y="962"/>
                  </a:cubicBezTo>
                  <a:cubicBezTo>
                    <a:pt x="67" y="974"/>
                    <a:pt x="65" y="1001"/>
                    <a:pt x="65" y="1001"/>
                  </a:cubicBezTo>
                  <a:cubicBezTo>
                    <a:pt x="65" y="1001"/>
                    <a:pt x="83" y="1010"/>
                    <a:pt x="93" y="1028"/>
                  </a:cubicBezTo>
                  <a:cubicBezTo>
                    <a:pt x="93" y="1028"/>
                    <a:pt x="98" y="1059"/>
                    <a:pt x="111" y="1068"/>
                  </a:cubicBezTo>
                  <a:cubicBezTo>
                    <a:pt x="114" y="1116"/>
                    <a:pt x="114" y="1116"/>
                    <a:pt x="114" y="1116"/>
                  </a:cubicBezTo>
                  <a:cubicBezTo>
                    <a:pt x="114" y="1116"/>
                    <a:pt x="118" y="1154"/>
                    <a:pt x="152" y="1199"/>
                  </a:cubicBezTo>
                  <a:cubicBezTo>
                    <a:pt x="153" y="1227"/>
                    <a:pt x="153" y="1227"/>
                    <a:pt x="153" y="1227"/>
                  </a:cubicBezTo>
                  <a:cubicBezTo>
                    <a:pt x="153" y="1227"/>
                    <a:pt x="149" y="1245"/>
                    <a:pt x="155" y="1251"/>
                  </a:cubicBezTo>
                  <a:cubicBezTo>
                    <a:pt x="155" y="1251"/>
                    <a:pt x="140" y="1266"/>
                    <a:pt x="150" y="1276"/>
                  </a:cubicBezTo>
                  <a:cubicBezTo>
                    <a:pt x="151" y="1291"/>
                    <a:pt x="151" y="1291"/>
                    <a:pt x="151" y="1291"/>
                  </a:cubicBezTo>
                  <a:cubicBezTo>
                    <a:pt x="151" y="1291"/>
                    <a:pt x="150" y="1301"/>
                    <a:pt x="139" y="1310"/>
                  </a:cubicBezTo>
                  <a:cubicBezTo>
                    <a:pt x="139" y="1310"/>
                    <a:pt x="111" y="1305"/>
                    <a:pt x="110" y="1317"/>
                  </a:cubicBezTo>
                  <a:cubicBezTo>
                    <a:pt x="110" y="1317"/>
                    <a:pt x="104" y="1353"/>
                    <a:pt x="133" y="1350"/>
                  </a:cubicBezTo>
                  <a:cubicBezTo>
                    <a:pt x="133" y="1350"/>
                    <a:pt x="165" y="1366"/>
                    <a:pt x="166" y="1379"/>
                  </a:cubicBezTo>
                  <a:cubicBezTo>
                    <a:pt x="166" y="1379"/>
                    <a:pt x="177" y="1383"/>
                    <a:pt x="191" y="1382"/>
                  </a:cubicBezTo>
                  <a:cubicBezTo>
                    <a:pt x="191" y="1382"/>
                    <a:pt x="178" y="1392"/>
                    <a:pt x="261" y="1397"/>
                  </a:cubicBezTo>
                  <a:cubicBezTo>
                    <a:pt x="261" y="1397"/>
                    <a:pt x="293" y="1386"/>
                    <a:pt x="319" y="1357"/>
                  </a:cubicBezTo>
                  <a:cubicBezTo>
                    <a:pt x="343" y="1356"/>
                    <a:pt x="343" y="1356"/>
                    <a:pt x="343" y="1356"/>
                  </a:cubicBezTo>
                  <a:cubicBezTo>
                    <a:pt x="343" y="1356"/>
                    <a:pt x="352" y="1337"/>
                    <a:pt x="374" y="1328"/>
                  </a:cubicBezTo>
                  <a:cubicBezTo>
                    <a:pt x="374" y="1328"/>
                    <a:pt x="402" y="1334"/>
                    <a:pt x="411" y="1326"/>
                  </a:cubicBezTo>
                  <a:cubicBezTo>
                    <a:pt x="411" y="1326"/>
                    <a:pt x="442" y="1324"/>
                    <a:pt x="450" y="1327"/>
                  </a:cubicBezTo>
                  <a:cubicBezTo>
                    <a:pt x="450" y="1327"/>
                    <a:pt x="459" y="1311"/>
                    <a:pt x="466" y="1326"/>
                  </a:cubicBezTo>
                  <a:cubicBezTo>
                    <a:pt x="466" y="1326"/>
                    <a:pt x="487" y="1331"/>
                    <a:pt x="485" y="1321"/>
                  </a:cubicBezTo>
                  <a:cubicBezTo>
                    <a:pt x="485" y="1321"/>
                    <a:pt x="493" y="1317"/>
                    <a:pt x="493" y="1334"/>
                  </a:cubicBezTo>
                  <a:cubicBezTo>
                    <a:pt x="493" y="1334"/>
                    <a:pt x="506" y="1341"/>
                    <a:pt x="505" y="1330"/>
                  </a:cubicBezTo>
                  <a:cubicBezTo>
                    <a:pt x="517" y="1330"/>
                    <a:pt x="517" y="1330"/>
                    <a:pt x="517" y="1330"/>
                  </a:cubicBezTo>
                  <a:cubicBezTo>
                    <a:pt x="517" y="1330"/>
                    <a:pt x="535" y="1316"/>
                    <a:pt x="550" y="1329"/>
                  </a:cubicBezTo>
                  <a:cubicBezTo>
                    <a:pt x="550" y="1329"/>
                    <a:pt x="597" y="1326"/>
                    <a:pt x="596" y="1282"/>
                  </a:cubicBezTo>
                  <a:cubicBezTo>
                    <a:pt x="596" y="1282"/>
                    <a:pt x="677" y="1259"/>
                    <a:pt x="693" y="1232"/>
                  </a:cubicBezTo>
                  <a:cubicBezTo>
                    <a:pt x="693" y="1232"/>
                    <a:pt x="705" y="1240"/>
                    <a:pt x="710" y="1231"/>
                  </a:cubicBezTo>
                  <a:cubicBezTo>
                    <a:pt x="710" y="1231"/>
                    <a:pt x="722" y="1225"/>
                    <a:pt x="722" y="1232"/>
                  </a:cubicBezTo>
                  <a:cubicBezTo>
                    <a:pt x="722" y="1232"/>
                    <a:pt x="764" y="1242"/>
                    <a:pt x="780" y="1230"/>
                  </a:cubicBezTo>
                  <a:cubicBezTo>
                    <a:pt x="780" y="1230"/>
                    <a:pt x="837" y="1219"/>
                    <a:pt x="881" y="1198"/>
                  </a:cubicBezTo>
                  <a:cubicBezTo>
                    <a:pt x="881" y="1198"/>
                    <a:pt x="923" y="1203"/>
                    <a:pt x="926" y="1192"/>
                  </a:cubicBezTo>
                  <a:cubicBezTo>
                    <a:pt x="926" y="1192"/>
                    <a:pt x="938" y="1187"/>
                    <a:pt x="938" y="1197"/>
                  </a:cubicBezTo>
                  <a:cubicBezTo>
                    <a:pt x="938" y="1197"/>
                    <a:pt x="964" y="1201"/>
                    <a:pt x="966" y="1194"/>
                  </a:cubicBezTo>
                  <a:cubicBezTo>
                    <a:pt x="966" y="1194"/>
                    <a:pt x="973" y="1192"/>
                    <a:pt x="976" y="1188"/>
                  </a:cubicBezTo>
                  <a:cubicBezTo>
                    <a:pt x="984" y="1189"/>
                    <a:pt x="984" y="1189"/>
                    <a:pt x="984" y="1189"/>
                  </a:cubicBezTo>
                  <a:cubicBezTo>
                    <a:pt x="984" y="1189"/>
                    <a:pt x="1030" y="1205"/>
                    <a:pt x="1036" y="1223"/>
                  </a:cubicBezTo>
                  <a:cubicBezTo>
                    <a:pt x="1036" y="1223"/>
                    <a:pt x="1051" y="1227"/>
                    <a:pt x="1055" y="1214"/>
                  </a:cubicBezTo>
                  <a:cubicBezTo>
                    <a:pt x="1072" y="1214"/>
                    <a:pt x="1072" y="1214"/>
                    <a:pt x="1072" y="1214"/>
                  </a:cubicBezTo>
                  <a:cubicBezTo>
                    <a:pt x="1072" y="1214"/>
                    <a:pt x="1094" y="1242"/>
                    <a:pt x="1110" y="1227"/>
                  </a:cubicBezTo>
                  <a:cubicBezTo>
                    <a:pt x="1120" y="1227"/>
                    <a:pt x="1120" y="1227"/>
                    <a:pt x="1120" y="1227"/>
                  </a:cubicBezTo>
                  <a:cubicBezTo>
                    <a:pt x="1132" y="1241"/>
                    <a:pt x="1132" y="1241"/>
                    <a:pt x="1132" y="1241"/>
                  </a:cubicBezTo>
                  <a:cubicBezTo>
                    <a:pt x="1132" y="1241"/>
                    <a:pt x="1127" y="1257"/>
                    <a:pt x="1140" y="1247"/>
                  </a:cubicBezTo>
                  <a:cubicBezTo>
                    <a:pt x="1140" y="1247"/>
                    <a:pt x="1159" y="1251"/>
                    <a:pt x="1147" y="1257"/>
                  </a:cubicBezTo>
                  <a:cubicBezTo>
                    <a:pt x="1147" y="1258"/>
                    <a:pt x="1146" y="1258"/>
                    <a:pt x="1146" y="1258"/>
                  </a:cubicBezTo>
                  <a:cubicBezTo>
                    <a:pt x="1132" y="1266"/>
                    <a:pt x="1136" y="1278"/>
                    <a:pt x="1146" y="1276"/>
                  </a:cubicBezTo>
                  <a:cubicBezTo>
                    <a:pt x="1146" y="1276"/>
                    <a:pt x="1151" y="1288"/>
                    <a:pt x="1173" y="1286"/>
                  </a:cubicBezTo>
                  <a:cubicBezTo>
                    <a:pt x="1173" y="1286"/>
                    <a:pt x="1180" y="1298"/>
                    <a:pt x="1184" y="1298"/>
                  </a:cubicBezTo>
                  <a:cubicBezTo>
                    <a:pt x="1184" y="1298"/>
                    <a:pt x="1186" y="1308"/>
                    <a:pt x="1183" y="1309"/>
                  </a:cubicBezTo>
                  <a:cubicBezTo>
                    <a:pt x="1183" y="1309"/>
                    <a:pt x="1185" y="1319"/>
                    <a:pt x="1193" y="1318"/>
                  </a:cubicBezTo>
                  <a:cubicBezTo>
                    <a:pt x="1193" y="1318"/>
                    <a:pt x="1213" y="1341"/>
                    <a:pt x="1209" y="1359"/>
                  </a:cubicBezTo>
                  <a:cubicBezTo>
                    <a:pt x="1209" y="1359"/>
                    <a:pt x="1200" y="1368"/>
                    <a:pt x="1217" y="1378"/>
                  </a:cubicBezTo>
                  <a:cubicBezTo>
                    <a:pt x="1217" y="1378"/>
                    <a:pt x="1232" y="1394"/>
                    <a:pt x="1240" y="1377"/>
                  </a:cubicBezTo>
                  <a:cubicBezTo>
                    <a:pt x="1240" y="1377"/>
                    <a:pt x="1235" y="1366"/>
                    <a:pt x="1252" y="1353"/>
                  </a:cubicBezTo>
                  <a:cubicBezTo>
                    <a:pt x="1252" y="1353"/>
                    <a:pt x="1259" y="1353"/>
                    <a:pt x="1267" y="1329"/>
                  </a:cubicBezTo>
                  <a:cubicBezTo>
                    <a:pt x="1267" y="1329"/>
                    <a:pt x="1286" y="1327"/>
                    <a:pt x="1290" y="1316"/>
                  </a:cubicBezTo>
                  <a:cubicBezTo>
                    <a:pt x="1290" y="1316"/>
                    <a:pt x="1323" y="1321"/>
                    <a:pt x="1312" y="1302"/>
                  </a:cubicBezTo>
                  <a:cubicBezTo>
                    <a:pt x="1312" y="1302"/>
                    <a:pt x="1349" y="1263"/>
                    <a:pt x="1336" y="1264"/>
                  </a:cubicBezTo>
                  <a:cubicBezTo>
                    <a:pt x="1336" y="1264"/>
                    <a:pt x="1339" y="1245"/>
                    <a:pt x="1351" y="1258"/>
                  </a:cubicBezTo>
                  <a:cubicBezTo>
                    <a:pt x="1351" y="1275"/>
                    <a:pt x="1351" y="1275"/>
                    <a:pt x="1351" y="1275"/>
                  </a:cubicBezTo>
                  <a:cubicBezTo>
                    <a:pt x="1351" y="1275"/>
                    <a:pt x="1362" y="1283"/>
                    <a:pt x="1349" y="1284"/>
                  </a:cubicBezTo>
                  <a:cubicBezTo>
                    <a:pt x="1349" y="1284"/>
                    <a:pt x="1334" y="1290"/>
                    <a:pt x="1349" y="1303"/>
                  </a:cubicBezTo>
                  <a:cubicBezTo>
                    <a:pt x="1349" y="1310"/>
                    <a:pt x="1349" y="1310"/>
                    <a:pt x="1349" y="1310"/>
                  </a:cubicBezTo>
                  <a:cubicBezTo>
                    <a:pt x="1349" y="1310"/>
                    <a:pt x="1327" y="1319"/>
                    <a:pt x="1322" y="1348"/>
                  </a:cubicBezTo>
                  <a:cubicBezTo>
                    <a:pt x="1322" y="1386"/>
                    <a:pt x="1322" y="1386"/>
                    <a:pt x="1322" y="1386"/>
                  </a:cubicBezTo>
                  <a:cubicBezTo>
                    <a:pt x="1322" y="1386"/>
                    <a:pt x="1299" y="1383"/>
                    <a:pt x="1296" y="1394"/>
                  </a:cubicBezTo>
                  <a:cubicBezTo>
                    <a:pt x="1296" y="1394"/>
                    <a:pt x="1279" y="1399"/>
                    <a:pt x="1285" y="1404"/>
                  </a:cubicBezTo>
                  <a:cubicBezTo>
                    <a:pt x="1285" y="1404"/>
                    <a:pt x="1312" y="1401"/>
                    <a:pt x="1318" y="1403"/>
                  </a:cubicBezTo>
                  <a:cubicBezTo>
                    <a:pt x="1318" y="1403"/>
                    <a:pt x="1328" y="1391"/>
                    <a:pt x="1333" y="1401"/>
                  </a:cubicBezTo>
                  <a:cubicBezTo>
                    <a:pt x="1333" y="1401"/>
                    <a:pt x="1345" y="1394"/>
                    <a:pt x="1334" y="1390"/>
                  </a:cubicBezTo>
                  <a:cubicBezTo>
                    <a:pt x="1334" y="1390"/>
                    <a:pt x="1339" y="1373"/>
                    <a:pt x="1339" y="1365"/>
                  </a:cubicBezTo>
                  <a:cubicBezTo>
                    <a:pt x="1339" y="1365"/>
                    <a:pt x="1363" y="1354"/>
                    <a:pt x="1352" y="1343"/>
                  </a:cubicBezTo>
                  <a:cubicBezTo>
                    <a:pt x="1352" y="1343"/>
                    <a:pt x="1354" y="1324"/>
                    <a:pt x="1370" y="1363"/>
                  </a:cubicBezTo>
                  <a:cubicBezTo>
                    <a:pt x="1370" y="1363"/>
                    <a:pt x="1385" y="1373"/>
                    <a:pt x="1376" y="1382"/>
                  </a:cubicBezTo>
                  <a:cubicBezTo>
                    <a:pt x="1376" y="1382"/>
                    <a:pt x="1383" y="1387"/>
                    <a:pt x="1377" y="1391"/>
                  </a:cubicBezTo>
                  <a:cubicBezTo>
                    <a:pt x="1378" y="1406"/>
                    <a:pt x="1378" y="1406"/>
                    <a:pt x="1378" y="1406"/>
                  </a:cubicBezTo>
                  <a:cubicBezTo>
                    <a:pt x="1378" y="1406"/>
                    <a:pt x="1356" y="1415"/>
                    <a:pt x="1357" y="1423"/>
                  </a:cubicBezTo>
                  <a:cubicBezTo>
                    <a:pt x="1357" y="1423"/>
                    <a:pt x="1361" y="1429"/>
                    <a:pt x="1383" y="1426"/>
                  </a:cubicBezTo>
                  <a:cubicBezTo>
                    <a:pt x="1383" y="1426"/>
                    <a:pt x="1395" y="1413"/>
                    <a:pt x="1408" y="1425"/>
                  </a:cubicBezTo>
                  <a:cubicBezTo>
                    <a:pt x="1408" y="1425"/>
                    <a:pt x="1412" y="1431"/>
                    <a:pt x="1420" y="1432"/>
                  </a:cubicBezTo>
                  <a:cubicBezTo>
                    <a:pt x="1420" y="1432"/>
                    <a:pt x="1432" y="1450"/>
                    <a:pt x="1440" y="1451"/>
                  </a:cubicBezTo>
                  <a:cubicBezTo>
                    <a:pt x="1440" y="1451"/>
                    <a:pt x="1457" y="1486"/>
                    <a:pt x="1448" y="1496"/>
                  </a:cubicBezTo>
                  <a:cubicBezTo>
                    <a:pt x="1448" y="1496"/>
                    <a:pt x="1438" y="1527"/>
                    <a:pt x="1496" y="1560"/>
                  </a:cubicBezTo>
                  <a:cubicBezTo>
                    <a:pt x="1513" y="1561"/>
                    <a:pt x="1513" y="1561"/>
                    <a:pt x="1513" y="1561"/>
                  </a:cubicBezTo>
                  <a:cubicBezTo>
                    <a:pt x="1513" y="1561"/>
                    <a:pt x="1538" y="1593"/>
                    <a:pt x="1550" y="1575"/>
                  </a:cubicBezTo>
                  <a:cubicBezTo>
                    <a:pt x="1567" y="1576"/>
                    <a:pt x="1567" y="1576"/>
                    <a:pt x="1567" y="1576"/>
                  </a:cubicBezTo>
                  <a:cubicBezTo>
                    <a:pt x="1567" y="1576"/>
                    <a:pt x="1580" y="1583"/>
                    <a:pt x="1597" y="1580"/>
                  </a:cubicBezTo>
                  <a:cubicBezTo>
                    <a:pt x="1597" y="1580"/>
                    <a:pt x="1628" y="1596"/>
                    <a:pt x="1633" y="1602"/>
                  </a:cubicBezTo>
                  <a:cubicBezTo>
                    <a:pt x="1633" y="1602"/>
                    <a:pt x="1647" y="1608"/>
                    <a:pt x="1659" y="1601"/>
                  </a:cubicBezTo>
                  <a:cubicBezTo>
                    <a:pt x="1687" y="1576"/>
                    <a:pt x="1687" y="1576"/>
                    <a:pt x="1687" y="1576"/>
                  </a:cubicBezTo>
                  <a:cubicBezTo>
                    <a:pt x="1687" y="1576"/>
                    <a:pt x="1711" y="1578"/>
                    <a:pt x="1711" y="1572"/>
                  </a:cubicBezTo>
                  <a:cubicBezTo>
                    <a:pt x="1711" y="1572"/>
                    <a:pt x="1716" y="1555"/>
                    <a:pt x="1702" y="1567"/>
                  </a:cubicBezTo>
                  <a:cubicBezTo>
                    <a:pt x="1695" y="1569"/>
                    <a:pt x="1695" y="1569"/>
                    <a:pt x="1695" y="1569"/>
                  </a:cubicBezTo>
                  <a:cubicBezTo>
                    <a:pt x="1695" y="1569"/>
                    <a:pt x="1705" y="1546"/>
                    <a:pt x="1727" y="1552"/>
                  </a:cubicBezTo>
                  <a:cubicBezTo>
                    <a:pt x="1727" y="1552"/>
                    <a:pt x="1746" y="1563"/>
                    <a:pt x="1724" y="1579"/>
                  </a:cubicBezTo>
                  <a:cubicBezTo>
                    <a:pt x="1724" y="1579"/>
                    <a:pt x="1709" y="1587"/>
                    <a:pt x="1730" y="1588"/>
                  </a:cubicBezTo>
                  <a:cubicBezTo>
                    <a:pt x="1730" y="1588"/>
                    <a:pt x="1745" y="1588"/>
                    <a:pt x="1745" y="1580"/>
                  </a:cubicBezTo>
                  <a:cubicBezTo>
                    <a:pt x="1745" y="1580"/>
                    <a:pt x="1765" y="1570"/>
                    <a:pt x="1756" y="1586"/>
                  </a:cubicBezTo>
                  <a:cubicBezTo>
                    <a:pt x="1756" y="1586"/>
                    <a:pt x="1756" y="1599"/>
                    <a:pt x="1774" y="1598"/>
                  </a:cubicBezTo>
                  <a:cubicBezTo>
                    <a:pt x="1774" y="1598"/>
                    <a:pt x="1781" y="1608"/>
                    <a:pt x="1790" y="1608"/>
                  </a:cubicBezTo>
                  <a:cubicBezTo>
                    <a:pt x="1790" y="1608"/>
                    <a:pt x="1807" y="1633"/>
                    <a:pt x="1806" y="1609"/>
                  </a:cubicBezTo>
                  <a:cubicBezTo>
                    <a:pt x="1806" y="1609"/>
                    <a:pt x="1786" y="1594"/>
                    <a:pt x="1811" y="1602"/>
                  </a:cubicBezTo>
                  <a:cubicBezTo>
                    <a:pt x="1811" y="1602"/>
                    <a:pt x="1841" y="1592"/>
                    <a:pt x="1849" y="1570"/>
                  </a:cubicBezTo>
                  <a:cubicBezTo>
                    <a:pt x="1849" y="1570"/>
                    <a:pt x="1878" y="1556"/>
                    <a:pt x="1882" y="1552"/>
                  </a:cubicBezTo>
                  <a:cubicBezTo>
                    <a:pt x="1895" y="1549"/>
                    <a:pt x="1895" y="1549"/>
                    <a:pt x="1895" y="1549"/>
                  </a:cubicBezTo>
                  <a:cubicBezTo>
                    <a:pt x="1895" y="1549"/>
                    <a:pt x="1965" y="1548"/>
                    <a:pt x="1971" y="1544"/>
                  </a:cubicBezTo>
                  <a:cubicBezTo>
                    <a:pt x="1971" y="1544"/>
                    <a:pt x="1995" y="1521"/>
                    <a:pt x="1984" y="1503"/>
                  </a:cubicBezTo>
                  <a:cubicBezTo>
                    <a:pt x="1984" y="1503"/>
                    <a:pt x="1983" y="1495"/>
                    <a:pt x="1990" y="1478"/>
                  </a:cubicBezTo>
                  <a:cubicBezTo>
                    <a:pt x="1990" y="1478"/>
                    <a:pt x="1994" y="1433"/>
                    <a:pt x="2007" y="1428"/>
                  </a:cubicBezTo>
                  <a:cubicBezTo>
                    <a:pt x="2007" y="1428"/>
                    <a:pt x="2012" y="1416"/>
                    <a:pt x="2012" y="1411"/>
                  </a:cubicBezTo>
                  <a:cubicBezTo>
                    <a:pt x="2012" y="1411"/>
                    <a:pt x="2037" y="1397"/>
                    <a:pt x="2035" y="1371"/>
                  </a:cubicBezTo>
                  <a:cubicBezTo>
                    <a:pt x="2035" y="1371"/>
                    <a:pt x="2060" y="1329"/>
                    <a:pt x="2060" y="1305"/>
                  </a:cubicBezTo>
                  <a:cubicBezTo>
                    <a:pt x="2085" y="1278"/>
                    <a:pt x="2085" y="1278"/>
                    <a:pt x="2085" y="1278"/>
                  </a:cubicBezTo>
                  <a:cubicBezTo>
                    <a:pt x="2085" y="1278"/>
                    <a:pt x="2140" y="1247"/>
                    <a:pt x="2118" y="1232"/>
                  </a:cubicBezTo>
                  <a:cubicBezTo>
                    <a:pt x="2118" y="1232"/>
                    <a:pt x="2130" y="1219"/>
                    <a:pt x="2130" y="1212"/>
                  </a:cubicBezTo>
                  <a:cubicBezTo>
                    <a:pt x="2130" y="1212"/>
                    <a:pt x="2146" y="1199"/>
                    <a:pt x="2147" y="1167"/>
                  </a:cubicBezTo>
                  <a:cubicBezTo>
                    <a:pt x="2147" y="1167"/>
                    <a:pt x="2155" y="1180"/>
                    <a:pt x="2154" y="1165"/>
                  </a:cubicBezTo>
                  <a:cubicBezTo>
                    <a:pt x="2154" y="1165"/>
                    <a:pt x="2155" y="1158"/>
                    <a:pt x="2146" y="1158"/>
                  </a:cubicBezTo>
                  <a:cubicBezTo>
                    <a:pt x="2146" y="1158"/>
                    <a:pt x="2149" y="1141"/>
                    <a:pt x="2163" y="1131"/>
                  </a:cubicBezTo>
                  <a:cubicBezTo>
                    <a:pt x="2163" y="1131"/>
                    <a:pt x="2167" y="1106"/>
                    <a:pt x="2164" y="1096"/>
                  </a:cubicBezTo>
                  <a:cubicBezTo>
                    <a:pt x="2164" y="1096"/>
                    <a:pt x="2171" y="1086"/>
                    <a:pt x="2170" y="1062"/>
                  </a:cubicBezTo>
                  <a:cubicBezTo>
                    <a:pt x="2170" y="1062"/>
                    <a:pt x="2183" y="1049"/>
                    <a:pt x="2182" y="1030"/>
                  </a:cubicBezTo>
                  <a:close/>
                  <a:moveTo>
                    <a:pt x="638" y="344"/>
                  </a:moveTo>
                  <a:cubicBezTo>
                    <a:pt x="633" y="336"/>
                    <a:pt x="633" y="336"/>
                    <a:pt x="633" y="336"/>
                  </a:cubicBezTo>
                  <a:cubicBezTo>
                    <a:pt x="620" y="335"/>
                    <a:pt x="620" y="335"/>
                    <a:pt x="620" y="335"/>
                  </a:cubicBezTo>
                  <a:cubicBezTo>
                    <a:pt x="621" y="330"/>
                    <a:pt x="632" y="330"/>
                    <a:pt x="636" y="330"/>
                  </a:cubicBezTo>
                  <a:cubicBezTo>
                    <a:pt x="639" y="330"/>
                    <a:pt x="650" y="331"/>
                    <a:pt x="650" y="331"/>
                  </a:cubicBezTo>
                  <a:cubicBezTo>
                    <a:pt x="654" y="341"/>
                    <a:pt x="638" y="344"/>
                    <a:pt x="638" y="344"/>
                  </a:cubicBezTo>
                  <a:close/>
                  <a:moveTo>
                    <a:pt x="968" y="157"/>
                  </a:moveTo>
                  <a:cubicBezTo>
                    <a:pt x="968" y="157"/>
                    <a:pt x="984" y="144"/>
                    <a:pt x="988" y="134"/>
                  </a:cubicBezTo>
                  <a:cubicBezTo>
                    <a:pt x="988" y="134"/>
                    <a:pt x="1036" y="129"/>
                    <a:pt x="1046" y="136"/>
                  </a:cubicBezTo>
                  <a:cubicBezTo>
                    <a:pt x="1046" y="136"/>
                    <a:pt x="1046" y="147"/>
                    <a:pt x="1050" y="149"/>
                  </a:cubicBezTo>
                  <a:cubicBezTo>
                    <a:pt x="1050" y="155"/>
                    <a:pt x="1050" y="155"/>
                    <a:pt x="1050" y="155"/>
                  </a:cubicBezTo>
                  <a:cubicBezTo>
                    <a:pt x="1050" y="155"/>
                    <a:pt x="1052" y="161"/>
                    <a:pt x="968" y="157"/>
                  </a:cubicBezTo>
                  <a:close/>
                  <a:moveTo>
                    <a:pt x="1102" y="142"/>
                  </a:moveTo>
                  <a:cubicBezTo>
                    <a:pt x="1102" y="142"/>
                    <a:pt x="1100" y="133"/>
                    <a:pt x="1109" y="133"/>
                  </a:cubicBezTo>
                  <a:cubicBezTo>
                    <a:pt x="1109" y="133"/>
                    <a:pt x="1114" y="147"/>
                    <a:pt x="1102" y="142"/>
                  </a:cubicBezTo>
                  <a:close/>
                  <a:moveTo>
                    <a:pt x="1139" y="156"/>
                  </a:moveTo>
                  <a:cubicBezTo>
                    <a:pt x="1139" y="156"/>
                    <a:pt x="1141" y="149"/>
                    <a:pt x="1145" y="148"/>
                  </a:cubicBezTo>
                  <a:cubicBezTo>
                    <a:pt x="1145" y="148"/>
                    <a:pt x="1163" y="160"/>
                    <a:pt x="1139" y="156"/>
                  </a:cubicBezTo>
                  <a:close/>
                  <a:moveTo>
                    <a:pt x="1166" y="151"/>
                  </a:moveTo>
                  <a:cubicBezTo>
                    <a:pt x="1161" y="152"/>
                    <a:pt x="1161" y="152"/>
                    <a:pt x="1161" y="152"/>
                  </a:cubicBezTo>
                  <a:cubicBezTo>
                    <a:pt x="1161" y="152"/>
                    <a:pt x="1151" y="137"/>
                    <a:pt x="1140" y="144"/>
                  </a:cubicBezTo>
                  <a:cubicBezTo>
                    <a:pt x="1140" y="144"/>
                    <a:pt x="1140" y="150"/>
                    <a:pt x="1121" y="147"/>
                  </a:cubicBezTo>
                  <a:cubicBezTo>
                    <a:pt x="1121" y="147"/>
                    <a:pt x="1114" y="132"/>
                    <a:pt x="1149" y="133"/>
                  </a:cubicBezTo>
                  <a:cubicBezTo>
                    <a:pt x="1149" y="133"/>
                    <a:pt x="1177" y="131"/>
                    <a:pt x="1177" y="141"/>
                  </a:cubicBezTo>
                  <a:cubicBezTo>
                    <a:pt x="1177" y="141"/>
                    <a:pt x="1168" y="144"/>
                    <a:pt x="1166" y="151"/>
                  </a:cubicBezTo>
                  <a:close/>
                  <a:moveTo>
                    <a:pt x="1177" y="157"/>
                  </a:moveTo>
                  <a:cubicBezTo>
                    <a:pt x="1177" y="157"/>
                    <a:pt x="1174" y="150"/>
                    <a:pt x="1185" y="147"/>
                  </a:cubicBezTo>
                  <a:cubicBezTo>
                    <a:pt x="1185" y="147"/>
                    <a:pt x="1189" y="158"/>
                    <a:pt x="1177" y="157"/>
                  </a:cubicBezTo>
                  <a:close/>
                  <a:moveTo>
                    <a:pt x="1231" y="138"/>
                  </a:moveTo>
                  <a:cubicBezTo>
                    <a:pt x="1231" y="138"/>
                    <a:pt x="1237" y="152"/>
                    <a:pt x="1218" y="146"/>
                  </a:cubicBezTo>
                  <a:cubicBezTo>
                    <a:pt x="1218" y="146"/>
                    <a:pt x="1216" y="135"/>
                    <a:pt x="1231" y="138"/>
                  </a:cubicBezTo>
                  <a:close/>
                  <a:moveTo>
                    <a:pt x="1211" y="149"/>
                  </a:moveTo>
                  <a:cubicBezTo>
                    <a:pt x="1211" y="149"/>
                    <a:pt x="1221" y="158"/>
                    <a:pt x="1204" y="155"/>
                  </a:cubicBezTo>
                  <a:cubicBezTo>
                    <a:pt x="1204" y="155"/>
                    <a:pt x="1203" y="147"/>
                    <a:pt x="1211" y="149"/>
                  </a:cubicBezTo>
                  <a:close/>
                  <a:moveTo>
                    <a:pt x="1350" y="993"/>
                  </a:moveTo>
                  <a:cubicBezTo>
                    <a:pt x="1350" y="993"/>
                    <a:pt x="1353" y="1001"/>
                    <a:pt x="1341" y="1001"/>
                  </a:cubicBezTo>
                  <a:cubicBezTo>
                    <a:pt x="1340" y="997"/>
                    <a:pt x="1340" y="997"/>
                    <a:pt x="1340" y="997"/>
                  </a:cubicBezTo>
                  <a:cubicBezTo>
                    <a:pt x="1340" y="997"/>
                    <a:pt x="1344" y="991"/>
                    <a:pt x="1350" y="993"/>
                  </a:cubicBezTo>
                  <a:close/>
                  <a:moveTo>
                    <a:pt x="1363" y="1043"/>
                  </a:moveTo>
                  <a:cubicBezTo>
                    <a:pt x="1356" y="1034"/>
                    <a:pt x="1344" y="1035"/>
                    <a:pt x="1344" y="1035"/>
                  </a:cubicBezTo>
                  <a:cubicBezTo>
                    <a:pt x="1335" y="1035"/>
                    <a:pt x="1341" y="1047"/>
                    <a:pt x="1341" y="1047"/>
                  </a:cubicBezTo>
                  <a:cubicBezTo>
                    <a:pt x="1357" y="1053"/>
                    <a:pt x="1340" y="1059"/>
                    <a:pt x="1340" y="1059"/>
                  </a:cubicBezTo>
                  <a:cubicBezTo>
                    <a:pt x="1335" y="1064"/>
                    <a:pt x="1313" y="1078"/>
                    <a:pt x="1313" y="1078"/>
                  </a:cubicBezTo>
                  <a:cubicBezTo>
                    <a:pt x="1302" y="1085"/>
                    <a:pt x="1293" y="1073"/>
                    <a:pt x="1293" y="1073"/>
                  </a:cubicBezTo>
                  <a:cubicBezTo>
                    <a:pt x="1296" y="1066"/>
                    <a:pt x="1296" y="1066"/>
                    <a:pt x="1296" y="1066"/>
                  </a:cubicBezTo>
                  <a:cubicBezTo>
                    <a:pt x="1302" y="1063"/>
                    <a:pt x="1302" y="1063"/>
                    <a:pt x="1302" y="1063"/>
                  </a:cubicBezTo>
                  <a:cubicBezTo>
                    <a:pt x="1305" y="1071"/>
                    <a:pt x="1314" y="1063"/>
                    <a:pt x="1314" y="1063"/>
                  </a:cubicBezTo>
                  <a:cubicBezTo>
                    <a:pt x="1317" y="1063"/>
                    <a:pt x="1317" y="1054"/>
                    <a:pt x="1317" y="1054"/>
                  </a:cubicBezTo>
                  <a:cubicBezTo>
                    <a:pt x="1317" y="1043"/>
                    <a:pt x="1305" y="1054"/>
                    <a:pt x="1305" y="1054"/>
                  </a:cubicBezTo>
                  <a:cubicBezTo>
                    <a:pt x="1305" y="1049"/>
                    <a:pt x="1290" y="1049"/>
                    <a:pt x="1290" y="1049"/>
                  </a:cubicBezTo>
                  <a:cubicBezTo>
                    <a:pt x="1291" y="1043"/>
                    <a:pt x="1281" y="1039"/>
                    <a:pt x="1281" y="1039"/>
                  </a:cubicBezTo>
                  <a:cubicBezTo>
                    <a:pt x="1281" y="1023"/>
                    <a:pt x="1277" y="1021"/>
                    <a:pt x="1277" y="1021"/>
                  </a:cubicBezTo>
                  <a:cubicBezTo>
                    <a:pt x="1276" y="1015"/>
                    <a:pt x="1276" y="1015"/>
                    <a:pt x="1276" y="1015"/>
                  </a:cubicBezTo>
                  <a:cubicBezTo>
                    <a:pt x="1284" y="1008"/>
                    <a:pt x="1274" y="996"/>
                    <a:pt x="1274" y="996"/>
                  </a:cubicBezTo>
                  <a:cubicBezTo>
                    <a:pt x="1274" y="985"/>
                    <a:pt x="1274" y="985"/>
                    <a:pt x="1274" y="985"/>
                  </a:cubicBezTo>
                  <a:cubicBezTo>
                    <a:pt x="1300" y="989"/>
                    <a:pt x="1300" y="968"/>
                    <a:pt x="1300" y="968"/>
                  </a:cubicBezTo>
                  <a:cubicBezTo>
                    <a:pt x="1315" y="969"/>
                    <a:pt x="1312" y="957"/>
                    <a:pt x="1312" y="957"/>
                  </a:cubicBezTo>
                  <a:cubicBezTo>
                    <a:pt x="1315" y="951"/>
                    <a:pt x="1321" y="957"/>
                    <a:pt x="1321" y="957"/>
                  </a:cubicBezTo>
                  <a:cubicBezTo>
                    <a:pt x="1320" y="989"/>
                    <a:pt x="1320" y="989"/>
                    <a:pt x="1320" y="989"/>
                  </a:cubicBezTo>
                  <a:cubicBezTo>
                    <a:pt x="1320" y="1005"/>
                    <a:pt x="1333" y="1014"/>
                    <a:pt x="1333" y="1014"/>
                  </a:cubicBezTo>
                  <a:cubicBezTo>
                    <a:pt x="1333" y="1014"/>
                    <a:pt x="1339" y="1007"/>
                    <a:pt x="1333" y="1015"/>
                  </a:cubicBezTo>
                  <a:cubicBezTo>
                    <a:pt x="1326" y="1024"/>
                    <a:pt x="1338" y="1021"/>
                    <a:pt x="1338" y="1021"/>
                  </a:cubicBezTo>
                  <a:cubicBezTo>
                    <a:pt x="1348" y="1021"/>
                    <a:pt x="1345" y="1014"/>
                    <a:pt x="1345" y="1014"/>
                  </a:cubicBezTo>
                  <a:cubicBezTo>
                    <a:pt x="1351" y="1015"/>
                    <a:pt x="1351" y="1015"/>
                    <a:pt x="1351" y="1015"/>
                  </a:cubicBezTo>
                  <a:cubicBezTo>
                    <a:pt x="1352" y="1024"/>
                    <a:pt x="1364" y="1033"/>
                    <a:pt x="1364" y="1033"/>
                  </a:cubicBezTo>
                  <a:cubicBezTo>
                    <a:pt x="1375" y="1041"/>
                    <a:pt x="1363" y="1043"/>
                    <a:pt x="1363" y="1043"/>
                  </a:cubicBezTo>
                  <a:close/>
                  <a:moveTo>
                    <a:pt x="1394" y="1058"/>
                  </a:moveTo>
                  <a:cubicBezTo>
                    <a:pt x="1394" y="1058"/>
                    <a:pt x="1392" y="1049"/>
                    <a:pt x="1401" y="1050"/>
                  </a:cubicBezTo>
                  <a:cubicBezTo>
                    <a:pt x="1401" y="1050"/>
                    <a:pt x="1408" y="1057"/>
                    <a:pt x="1394" y="1058"/>
                  </a:cubicBezTo>
                  <a:close/>
                  <a:moveTo>
                    <a:pt x="1427" y="1429"/>
                  </a:moveTo>
                  <a:cubicBezTo>
                    <a:pt x="1427" y="1429"/>
                    <a:pt x="1405" y="1427"/>
                    <a:pt x="1405" y="1411"/>
                  </a:cubicBezTo>
                  <a:cubicBezTo>
                    <a:pt x="1405" y="1411"/>
                    <a:pt x="1409" y="1408"/>
                    <a:pt x="1416" y="1408"/>
                  </a:cubicBezTo>
                  <a:cubicBezTo>
                    <a:pt x="1416" y="1408"/>
                    <a:pt x="1424" y="1401"/>
                    <a:pt x="1426" y="1411"/>
                  </a:cubicBezTo>
                  <a:cubicBezTo>
                    <a:pt x="1426" y="1411"/>
                    <a:pt x="1431" y="1425"/>
                    <a:pt x="1427" y="1429"/>
                  </a:cubicBezTo>
                  <a:close/>
                  <a:moveTo>
                    <a:pt x="1434" y="1160"/>
                  </a:moveTo>
                  <a:cubicBezTo>
                    <a:pt x="1434" y="1160"/>
                    <a:pt x="1434" y="1151"/>
                    <a:pt x="1440" y="1154"/>
                  </a:cubicBezTo>
                  <a:cubicBezTo>
                    <a:pt x="1440" y="1154"/>
                    <a:pt x="1447" y="1160"/>
                    <a:pt x="1434" y="1160"/>
                  </a:cubicBezTo>
                  <a:close/>
                  <a:moveTo>
                    <a:pt x="1458" y="1102"/>
                  </a:moveTo>
                  <a:cubicBezTo>
                    <a:pt x="1458" y="1102"/>
                    <a:pt x="1451" y="1105"/>
                    <a:pt x="1449" y="1093"/>
                  </a:cubicBezTo>
                  <a:cubicBezTo>
                    <a:pt x="1449" y="1093"/>
                    <a:pt x="1450" y="1083"/>
                    <a:pt x="1456" y="1092"/>
                  </a:cubicBezTo>
                  <a:cubicBezTo>
                    <a:pt x="1456" y="1092"/>
                    <a:pt x="1462" y="1098"/>
                    <a:pt x="1458" y="1102"/>
                  </a:cubicBezTo>
                  <a:close/>
                  <a:moveTo>
                    <a:pt x="1611" y="145"/>
                  </a:moveTo>
                  <a:cubicBezTo>
                    <a:pt x="1611" y="145"/>
                    <a:pt x="1606" y="137"/>
                    <a:pt x="1615" y="136"/>
                  </a:cubicBezTo>
                  <a:cubicBezTo>
                    <a:pt x="1615" y="136"/>
                    <a:pt x="1621" y="148"/>
                    <a:pt x="1611" y="145"/>
                  </a:cubicBezTo>
                  <a:close/>
                  <a:moveTo>
                    <a:pt x="1621" y="156"/>
                  </a:moveTo>
                  <a:cubicBezTo>
                    <a:pt x="1621" y="156"/>
                    <a:pt x="1621" y="142"/>
                    <a:pt x="1629" y="147"/>
                  </a:cubicBezTo>
                  <a:cubicBezTo>
                    <a:pt x="1629" y="147"/>
                    <a:pt x="1633" y="160"/>
                    <a:pt x="1621" y="15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7" name="Freeform 741">
              <a:extLst>
                <a:ext uri="{FF2B5EF4-FFF2-40B4-BE49-F238E27FC236}">
                  <a16:creationId xmlns:a16="http://schemas.microsoft.com/office/drawing/2014/main" id="{53C962B8-9027-4A5E-A294-41CCEFB5677D}"/>
                </a:ext>
              </a:extLst>
            </p:cNvPr>
            <p:cNvSpPr>
              <a:spLocks noEditPoints="1"/>
            </p:cNvSpPr>
            <p:nvPr/>
          </p:nvSpPr>
          <p:spPr bwMode="auto">
            <a:xfrm>
              <a:off x="6951663" y="4854575"/>
              <a:ext cx="211138" cy="407987"/>
            </a:xfrm>
            <a:custGeom>
              <a:avLst/>
              <a:gdLst>
                <a:gd name="T0" fmla="*/ 365 w 403"/>
                <a:gd name="T1" fmla="*/ 75 h 782"/>
                <a:gd name="T2" fmla="*/ 337 w 403"/>
                <a:gd name="T3" fmla="*/ 13 h 782"/>
                <a:gd name="T4" fmla="*/ 312 w 403"/>
                <a:gd name="T5" fmla="*/ 23 h 782"/>
                <a:gd name="T6" fmla="*/ 317 w 403"/>
                <a:gd name="T7" fmla="*/ 45 h 782"/>
                <a:gd name="T8" fmla="*/ 281 w 403"/>
                <a:gd name="T9" fmla="*/ 87 h 782"/>
                <a:gd name="T10" fmla="*/ 271 w 403"/>
                <a:gd name="T11" fmla="*/ 87 h 782"/>
                <a:gd name="T12" fmla="*/ 261 w 403"/>
                <a:gd name="T13" fmla="*/ 129 h 782"/>
                <a:gd name="T14" fmla="*/ 227 w 403"/>
                <a:gd name="T15" fmla="*/ 177 h 782"/>
                <a:gd name="T16" fmla="*/ 221 w 403"/>
                <a:gd name="T17" fmla="*/ 164 h 782"/>
                <a:gd name="T18" fmla="*/ 210 w 403"/>
                <a:gd name="T19" fmla="*/ 194 h 782"/>
                <a:gd name="T20" fmla="*/ 175 w 403"/>
                <a:gd name="T21" fmla="*/ 223 h 782"/>
                <a:gd name="T22" fmla="*/ 156 w 403"/>
                <a:gd name="T23" fmla="*/ 216 h 782"/>
                <a:gd name="T24" fmla="*/ 135 w 403"/>
                <a:gd name="T25" fmla="*/ 220 h 782"/>
                <a:gd name="T26" fmla="*/ 116 w 403"/>
                <a:gd name="T27" fmla="*/ 229 h 782"/>
                <a:gd name="T28" fmla="*/ 71 w 403"/>
                <a:gd name="T29" fmla="*/ 248 h 782"/>
                <a:gd name="T30" fmla="*/ 51 w 403"/>
                <a:gd name="T31" fmla="*/ 323 h 782"/>
                <a:gd name="T32" fmla="*/ 64 w 403"/>
                <a:gd name="T33" fmla="*/ 379 h 782"/>
                <a:gd name="T34" fmla="*/ 74 w 403"/>
                <a:gd name="T35" fmla="*/ 424 h 782"/>
                <a:gd name="T36" fmla="*/ 39 w 403"/>
                <a:gd name="T37" fmla="*/ 521 h 782"/>
                <a:gd name="T38" fmla="*/ 12 w 403"/>
                <a:gd name="T39" fmla="*/ 568 h 782"/>
                <a:gd name="T40" fmla="*/ 40 w 403"/>
                <a:gd name="T41" fmla="*/ 651 h 782"/>
                <a:gd name="T42" fmla="*/ 45 w 403"/>
                <a:gd name="T43" fmla="*/ 703 h 782"/>
                <a:gd name="T44" fmla="*/ 96 w 403"/>
                <a:gd name="T45" fmla="*/ 749 h 782"/>
                <a:gd name="T46" fmla="*/ 177 w 403"/>
                <a:gd name="T47" fmla="*/ 738 h 782"/>
                <a:gd name="T48" fmla="*/ 239 w 403"/>
                <a:gd name="T49" fmla="*/ 648 h 782"/>
                <a:gd name="T50" fmla="*/ 290 w 403"/>
                <a:gd name="T51" fmla="*/ 485 h 782"/>
                <a:gd name="T52" fmla="*/ 333 w 403"/>
                <a:gd name="T53" fmla="*/ 358 h 782"/>
                <a:gd name="T54" fmla="*/ 348 w 403"/>
                <a:gd name="T55" fmla="*/ 279 h 782"/>
                <a:gd name="T56" fmla="*/ 350 w 403"/>
                <a:gd name="T57" fmla="*/ 204 h 782"/>
                <a:gd name="T58" fmla="*/ 385 w 403"/>
                <a:gd name="T59" fmla="*/ 216 h 782"/>
                <a:gd name="T60" fmla="*/ 259 w 403"/>
                <a:gd name="T61" fmla="*/ 154 h 782"/>
                <a:gd name="T62" fmla="*/ 259 w 403"/>
                <a:gd name="T63" fmla="*/ 154 h 7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03" h="782">
                  <a:moveTo>
                    <a:pt x="381" y="154"/>
                  </a:moveTo>
                  <a:cubicBezTo>
                    <a:pt x="378" y="106"/>
                    <a:pt x="365" y="75"/>
                    <a:pt x="365" y="75"/>
                  </a:cubicBezTo>
                  <a:cubicBezTo>
                    <a:pt x="371" y="50"/>
                    <a:pt x="348" y="35"/>
                    <a:pt x="348" y="35"/>
                  </a:cubicBezTo>
                  <a:cubicBezTo>
                    <a:pt x="350" y="25"/>
                    <a:pt x="337" y="13"/>
                    <a:pt x="337" y="13"/>
                  </a:cubicBezTo>
                  <a:cubicBezTo>
                    <a:pt x="329" y="0"/>
                    <a:pt x="326" y="13"/>
                    <a:pt x="326" y="13"/>
                  </a:cubicBezTo>
                  <a:cubicBezTo>
                    <a:pt x="313" y="11"/>
                    <a:pt x="312" y="23"/>
                    <a:pt x="312" y="23"/>
                  </a:cubicBezTo>
                  <a:cubicBezTo>
                    <a:pt x="287" y="14"/>
                    <a:pt x="311" y="34"/>
                    <a:pt x="311" y="34"/>
                  </a:cubicBezTo>
                  <a:cubicBezTo>
                    <a:pt x="317" y="45"/>
                    <a:pt x="317" y="45"/>
                    <a:pt x="317" y="45"/>
                  </a:cubicBezTo>
                  <a:cubicBezTo>
                    <a:pt x="305" y="57"/>
                    <a:pt x="305" y="77"/>
                    <a:pt x="305" y="77"/>
                  </a:cubicBezTo>
                  <a:cubicBezTo>
                    <a:pt x="280" y="80"/>
                    <a:pt x="281" y="87"/>
                    <a:pt x="281" y="87"/>
                  </a:cubicBezTo>
                  <a:cubicBezTo>
                    <a:pt x="284" y="103"/>
                    <a:pt x="272" y="97"/>
                    <a:pt x="272" y="97"/>
                  </a:cubicBezTo>
                  <a:cubicBezTo>
                    <a:pt x="271" y="87"/>
                    <a:pt x="271" y="87"/>
                    <a:pt x="271" y="87"/>
                  </a:cubicBezTo>
                  <a:cubicBezTo>
                    <a:pt x="260" y="76"/>
                    <a:pt x="255" y="101"/>
                    <a:pt x="255" y="101"/>
                  </a:cubicBezTo>
                  <a:cubicBezTo>
                    <a:pt x="267" y="122"/>
                    <a:pt x="261" y="129"/>
                    <a:pt x="261" y="129"/>
                  </a:cubicBezTo>
                  <a:cubicBezTo>
                    <a:pt x="249" y="118"/>
                    <a:pt x="247" y="134"/>
                    <a:pt x="247" y="134"/>
                  </a:cubicBezTo>
                  <a:cubicBezTo>
                    <a:pt x="242" y="167"/>
                    <a:pt x="227" y="177"/>
                    <a:pt x="227" y="177"/>
                  </a:cubicBezTo>
                  <a:cubicBezTo>
                    <a:pt x="230" y="163"/>
                    <a:pt x="230" y="163"/>
                    <a:pt x="230" y="163"/>
                  </a:cubicBezTo>
                  <a:cubicBezTo>
                    <a:pt x="241" y="144"/>
                    <a:pt x="221" y="164"/>
                    <a:pt x="221" y="164"/>
                  </a:cubicBezTo>
                  <a:cubicBezTo>
                    <a:pt x="207" y="169"/>
                    <a:pt x="220" y="192"/>
                    <a:pt x="220" y="192"/>
                  </a:cubicBezTo>
                  <a:cubicBezTo>
                    <a:pt x="210" y="194"/>
                    <a:pt x="210" y="194"/>
                    <a:pt x="210" y="194"/>
                  </a:cubicBezTo>
                  <a:cubicBezTo>
                    <a:pt x="206" y="173"/>
                    <a:pt x="195" y="190"/>
                    <a:pt x="195" y="190"/>
                  </a:cubicBezTo>
                  <a:cubicBezTo>
                    <a:pt x="175" y="197"/>
                    <a:pt x="175" y="223"/>
                    <a:pt x="175" y="223"/>
                  </a:cubicBezTo>
                  <a:cubicBezTo>
                    <a:pt x="169" y="221"/>
                    <a:pt x="169" y="221"/>
                    <a:pt x="169" y="221"/>
                  </a:cubicBezTo>
                  <a:cubicBezTo>
                    <a:pt x="165" y="193"/>
                    <a:pt x="156" y="216"/>
                    <a:pt x="156" y="216"/>
                  </a:cubicBezTo>
                  <a:cubicBezTo>
                    <a:pt x="151" y="216"/>
                    <a:pt x="151" y="216"/>
                    <a:pt x="151" y="216"/>
                  </a:cubicBezTo>
                  <a:cubicBezTo>
                    <a:pt x="141" y="208"/>
                    <a:pt x="135" y="220"/>
                    <a:pt x="135" y="220"/>
                  </a:cubicBezTo>
                  <a:cubicBezTo>
                    <a:pt x="118" y="220"/>
                    <a:pt x="120" y="229"/>
                    <a:pt x="120" y="229"/>
                  </a:cubicBezTo>
                  <a:cubicBezTo>
                    <a:pt x="116" y="229"/>
                    <a:pt x="116" y="229"/>
                    <a:pt x="116" y="229"/>
                  </a:cubicBezTo>
                  <a:cubicBezTo>
                    <a:pt x="111" y="216"/>
                    <a:pt x="99" y="234"/>
                    <a:pt x="99" y="234"/>
                  </a:cubicBezTo>
                  <a:cubicBezTo>
                    <a:pt x="52" y="233"/>
                    <a:pt x="71" y="248"/>
                    <a:pt x="71" y="248"/>
                  </a:cubicBezTo>
                  <a:cubicBezTo>
                    <a:pt x="77" y="256"/>
                    <a:pt x="54" y="296"/>
                    <a:pt x="54" y="296"/>
                  </a:cubicBezTo>
                  <a:cubicBezTo>
                    <a:pt x="40" y="307"/>
                    <a:pt x="51" y="323"/>
                    <a:pt x="51" y="323"/>
                  </a:cubicBezTo>
                  <a:cubicBezTo>
                    <a:pt x="48" y="349"/>
                    <a:pt x="59" y="368"/>
                    <a:pt x="59" y="368"/>
                  </a:cubicBezTo>
                  <a:cubicBezTo>
                    <a:pt x="64" y="379"/>
                    <a:pt x="64" y="379"/>
                    <a:pt x="64" y="379"/>
                  </a:cubicBezTo>
                  <a:cubicBezTo>
                    <a:pt x="61" y="410"/>
                    <a:pt x="74" y="413"/>
                    <a:pt x="74" y="413"/>
                  </a:cubicBezTo>
                  <a:cubicBezTo>
                    <a:pt x="74" y="424"/>
                    <a:pt x="74" y="424"/>
                    <a:pt x="74" y="424"/>
                  </a:cubicBezTo>
                  <a:cubicBezTo>
                    <a:pt x="65" y="436"/>
                    <a:pt x="78" y="449"/>
                    <a:pt x="78" y="449"/>
                  </a:cubicBezTo>
                  <a:cubicBezTo>
                    <a:pt x="45" y="483"/>
                    <a:pt x="39" y="521"/>
                    <a:pt x="39" y="521"/>
                  </a:cubicBezTo>
                  <a:cubicBezTo>
                    <a:pt x="10" y="520"/>
                    <a:pt x="18" y="547"/>
                    <a:pt x="18" y="547"/>
                  </a:cubicBezTo>
                  <a:cubicBezTo>
                    <a:pt x="12" y="568"/>
                    <a:pt x="12" y="568"/>
                    <a:pt x="12" y="568"/>
                  </a:cubicBezTo>
                  <a:cubicBezTo>
                    <a:pt x="0" y="597"/>
                    <a:pt x="27" y="624"/>
                    <a:pt x="27" y="624"/>
                  </a:cubicBezTo>
                  <a:cubicBezTo>
                    <a:pt x="25" y="635"/>
                    <a:pt x="40" y="651"/>
                    <a:pt x="40" y="651"/>
                  </a:cubicBezTo>
                  <a:cubicBezTo>
                    <a:pt x="16" y="654"/>
                    <a:pt x="32" y="667"/>
                    <a:pt x="32" y="667"/>
                  </a:cubicBezTo>
                  <a:cubicBezTo>
                    <a:pt x="28" y="710"/>
                    <a:pt x="45" y="703"/>
                    <a:pt x="45" y="703"/>
                  </a:cubicBezTo>
                  <a:cubicBezTo>
                    <a:pt x="46" y="728"/>
                    <a:pt x="66" y="739"/>
                    <a:pt x="66" y="739"/>
                  </a:cubicBezTo>
                  <a:cubicBezTo>
                    <a:pt x="65" y="754"/>
                    <a:pt x="96" y="749"/>
                    <a:pt x="96" y="749"/>
                  </a:cubicBezTo>
                  <a:cubicBezTo>
                    <a:pt x="125" y="782"/>
                    <a:pt x="149" y="747"/>
                    <a:pt x="149" y="747"/>
                  </a:cubicBezTo>
                  <a:cubicBezTo>
                    <a:pt x="157" y="747"/>
                    <a:pt x="177" y="738"/>
                    <a:pt x="177" y="738"/>
                  </a:cubicBezTo>
                  <a:cubicBezTo>
                    <a:pt x="216" y="745"/>
                    <a:pt x="220" y="701"/>
                    <a:pt x="220" y="701"/>
                  </a:cubicBezTo>
                  <a:cubicBezTo>
                    <a:pt x="246" y="676"/>
                    <a:pt x="239" y="648"/>
                    <a:pt x="239" y="648"/>
                  </a:cubicBezTo>
                  <a:cubicBezTo>
                    <a:pt x="243" y="645"/>
                    <a:pt x="253" y="600"/>
                    <a:pt x="253" y="600"/>
                  </a:cubicBezTo>
                  <a:cubicBezTo>
                    <a:pt x="266" y="573"/>
                    <a:pt x="290" y="485"/>
                    <a:pt x="290" y="485"/>
                  </a:cubicBezTo>
                  <a:cubicBezTo>
                    <a:pt x="301" y="461"/>
                    <a:pt x="316" y="399"/>
                    <a:pt x="316" y="399"/>
                  </a:cubicBezTo>
                  <a:cubicBezTo>
                    <a:pt x="333" y="358"/>
                    <a:pt x="333" y="358"/>
                    <a:pt x="333" y="358"/>
                  </a:cubicBezTo>
                  <a:cubicBezTo>
                    <a:pt x="348" y="331"/>
                    <a:pt x="338" y="318"/>
                    <a:pt x="338" y="318"/>
                  </a:cubicBezTo>
                  <a:cubicBezTo>
                    <a:pt x="331" y="302"/>
                    <a:pt x="348" y="279"/>
                    <a:pt x="348" y="279"/>
                  </a:cubicBezTo>
                  <a:cubicBezTo>
                    <a:pt x="376" y="242"/>
                    <a:pt x="352" y="229"/>
                    <a:pt x="352" y="229"/>
                  </a:cubicBezTo>
                  <a:cubicBezTo>
                    <a:pt x="350" y="204"/>
                    <a:pt x="350" y="204"/>
                    <a:pt x="350" y="204"/>
                  </a:cubicBezTo>
                  <a:cubicBezTo>
                    <a:pt x="355" y="178"/>
                    <a:pt x="370" y="200"/>
                    <a:pt x="370" y="200"/>
                  </a:cubicBezTo>
                  <a:cubicBezTo>
                    <a:pt x="369" y="235"/>
                    <a:pt x="385" y="216"/>
                    <a:pt x="385" y="216"/>
                  </a:cubicBezTo>
                  <a:cubicBezTo>
                    <a:pt x="403" y="189"/>
                    <a:pt x="381" y="154"/>
                    <a:pt x="381" y="154"/>
                  </a:cubicBezTo>
                  <a:close/>
                  <a:moveTo>
                    <a:pt x="259" y="154"/>
                  </a:moveTo>
                  <a:cubicBezTo>
                    <a:pt x="259" y="154"/>
                    <a:pt x="253" y="143"/>
                    <a:pt x="264" y="144"/>
                  </a:cubicBezTo>
                  <a:cubicBezTo>
                    <a:pt x="264" y="144"/>
                    <a:pt x="272" y="158"/>
                    <a:pt x="259" y="1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8" name="Freeform 742">
              <a:extLst>
                <a:ext uri="{FF2B5EF4-FFF2-40B4-BE49-F238E27FC236}">
                  <a16:creationId xmlns:a16="http://schemas.microsoft.com/office/drawing/2014/main" id="{8F616060-2ECF-4869-9699-F90823927722}"/>
                </a:ext>
              </a:extLst>
            </p:cNvPr>
            <p:cNvSpPr>
              <a:spLocks noEditPoints="1"/>
            </p:cNvSpPr>
            <p:nvPr/>
          </p:nvSpPr>
          <p:spPr bwMode="auto">
            <a:xfrm>
              <a:off x="5237163" y="2195513"/>
              <a:ext cx="5567363" cy="3335337"/>
            </a:xfrm>
            <a:custGeom>
              <a:avLst/>
              <a:gdLst>
                <a:gd name="T0" fmla="*/ 9641 w 10647"/>
                <a:gd name="T1" fmla="*/ 476 h 6380"/>
                <a:gd name="T2" fmla="*/ 8741 w 10647"/>
                <a:gd name="T3" fmla="*/ 315 h 6380"/>
                <a:gd name="T4" fmla="*/ 7887 w 10647"/>
                <a:gd name="T5" fmla="*/ 355 h 6380"/>
                <a:gd name="T6" fmla="*/ 6873 w 10647"/>
                <a:gd name="T7" fmla="*/ 224 h 6380"/>
                <a:gd name="T8" fmla="*/ 6708 w 10647"/>
                <a:gd name="T9" fmla="*/ 51 h 6380"/>
                <a:gd name="T10" fmla="*/ 5588 w 10647"/>
                <a:gd name="T11" fmla="*/ 174 h 6380"/>
                <a:gd name="T12" fmla="*/ 5110 w 10647"/>
                <a:gd name="T13" fmla="*/ 311 h 6380"/>
                <a:gd name="T14" fmla="*/ 5137 w 10647"/>
                <a:gd name="T15" fmla="*/ 547 h 6380"/>
                <a:gd name="T16" fmla="*/ 4873 w 10647"/>
                <a:gd name="T17" fmla="*/ 406 h 6380"/>
                <a:gd name="T18" fmla="*/ 4177 w 10647"/>
                <a:gd name="T19" fmla="*/ 518 h 6380"/>
                <a:gd name="T20" fmla="*/ 3320 w 10647"/>
                <a:gd name="T21" fmla="*/ 528 h 6380"/>
                <a:gd name="T22" fmla="*/ 2754 w 10647"/>
                <a:gd name="T23" fmla="*/ 653 h 6380"/>
                <a:gd name="T24" fmla="*/ 2491 w 10647"/>
                <a:gd name="T25" fmla="*/ 415 h 6380"/>
                <a:gd name="T26" fmla="*/ 2128 w 10647"/>
                <a:gd name="T27" fmla="*/ 432 h 6380"/>
                <a:gd name="T28" fmla="*/ 1830 w 10647"/>
                <a:gd name="T29" fmla="*/ 539 h 6380"/>
                <a:gd name="T30" fmla="*/ 1246 w 10647"/>
                <a:gd name="T31" fmla="*/ 887 h 6380"/>
                <a:gd name="T32" fmla="*/ 1585 w 10647"/>
                <a:gd name="T33" fmla="*/ 1299 h 6380"/>
                <a:gd name="T34" fmla="*/ 1962 w 10647"/>
                <a:gd name="T35" fmla="*/ 1045 h 6380"/>
                <a:gd name="T36" fmla="*/ 2215 w 10647"/>
                <a:gd name="T37" fmla="*/ 793 h 6380"/>
                <a:gd name="T38" fmla="*/ 2260 w 10647"/>
                <a:gd name="T39" fmla="*/ 1111 h 6380"/>
                <a:gd name="T40" fmla="*/ 1491 w 10647"/>
                <a:gd name="T41" fmla="*/ 1295 h 6380"/>
                <a:gd name="T42" fmla="*/ 1290 w 10647"/>
                <a:gd name="T43" fmla="*/ 1386 h 6380"/>
                <a:gd name="T44" fmla="*/ 826 w 10647"/>
                <a:gd name="T45" fmla="*/ 1716 h 6380"/>
                <a:gd name="T46" fmla="*/ 909 w 10647"/>
                <a:gd name="T47" fmla="*/ 2267 h 6380"/>
                <a:gd name="T48" fmla="*/ 1625 w 10647"/>
                <a:gd name="T49" fmla="*/ 1855 h 6380"/>
                <a:gd name="T50" fmla="*/ 2168 w 10647"/>
                <a:gd name="T51" fmla="*/ 2139 h 6380"/>
                <a:gd name="T52" fmla="*/ 2681 w 10647"/>
                <a:gd name="T53" fmla="*/ 2341 h 6380"/>
                <a:gd name="T54" fmla="*/ 1767 w 10647"/>
                <a:gd name="T55" fmla="*/ 2573 h 6380"/>
                <a:gd name="T56" fmla="*/ 633 w 10647"/>
                <a:gd name="T57" fmla="*/ 2393 h 6380"/>
                <a:gd name="T58" fmla="*/ 138 w 10647"/>
                <a:gd name="T59" fmla="*/ 3743 h 6380"/>
                <a:gd name="T60" fmla="*/ 1437 w 10647"/>
                <a:gd name="T61" fmla="*/ 4161 h 6380"/>
                <a:gd name="T62" fmla="*/ 1739 w 10647"/>
                <a:gd name="T63" fmla="*/ 5679 h 6380"/>
                <a:gd name="T64" fmla="*/ 2862 w 10647"/>
                <a:gd name="T65" fmla="*/ 5773 h 6380"/>
                <a:gd name="T66" fmla="*/ 3484 w 10647"/>
                <a:gd name="T67" fmla="*/ 4208 h 6380"/>
                <a:gd name="T68" fmla="*/ 2913 w 10647"/>
                <a:gd name="T69" fmla="*/ 3141 h 6380"/>
                <a:gd name="T70" fmla="*/ 3290 w 10647"/>
                <a:gd name="T71" fmla="*/ 3640 h 6380"/>
                <a:gd name="T72" fmla="*/ 3725 w 10647"/>
                <a:gd name="T73" fmla="*/ 2958 h 6380"/>
                <a:gd name="T74" fmla="*/ 4207 w 10647"/>
                <a:gd name="T75" fmla="*/ 2963 h 6380"/>
                <a:gd name="T76" fmla="*/ 4935 w 10647"/>
                <a:gd name="T77" fmla="*/ 3533 h 6380"/>
                <a:gd name="T78" fmla="*/ 5748 w 10647"/>
                <a:gd name="T79" fmla="*/ 3169 h 6380"/>
                <a:gd name="T80" fmla="*/ 6222 w 10647"/>
                <a:gd name="T81" fmla="*/ 3532 h 6380"/>
                <a:gd name="T82" fmla="*/ 6415 w 10647"/>
                <a:gd name="T83" fmla="*/ 4236 h 6380"/>
                <a:gd name="T84" fmla="*/ 6476 w 10647"/>
                <a:gd name="T85" fmla="*/ 3720 h 6380"/>
                <a:gd name="T86" fmla="*/ 6640 w 10647"/>
                <a:gd name="T87" fmla="*/ 3338 h 6380"/>
                <a:gd name="T88" fmla="*/ 7062 w 10647"/>
                <a:gd name="T89" fmla="*/ 3111 h 6380"/>
                <a:gd name="T90" fmla="*/ 7512 w 10647"/>
                <a:gd name="T91" fmla="*/ 2738 h 6380"/>
                <a:gd name="T92" fmla="*/ 7407 w 10647"/>
                <a:gd name="T93" fmla="*/ 2303 h 6380"/>
                <a:gd name="T94" fmla="*/ 7779 w 10647"/>
                <a:gd name="T95" fmla="*/ 2383 h 6380"/>
                <a:gd name="T96" fmla="*/ 8517 w 10647"/>
                <a:gd name="T97" fmla="*/ 1549 h 6380"/>
                <a:gd name="T98" fmla="*/ 8636 w 10647"/>
                <a:gd name="T99" fmla="*/ 1052 h 6380"/>
                <a:gd name="T100" fmla="*/ 9519 w 10647"/>
                <a:gd name="T101" fmla="*/ 904 h 6380"/>
                <a:gd name="T102" fmla="*/ 9382 w 10647"/>
                <a:gd name="T103" fmla="*/ 1432 h 6380"/>
                <a:gd name="T104" fmla="*/ 9912 w 10647"/>
                <a:gd name="T105" fmla="*/ 1017 h 6380"/>
                <a:gd name="T106" fmla="*/ 10510 w 10647"/>
                <a:gd name="T107" fmla="*/ 762 h 6380"/>
                <a:gd name="T108" fmla="*/ 1850 w 10647"/>
                <a:gd name="T109" fmla="*/ 538 h 6380"/>
                <a:gd name="T110" fmla="*/ 1134 w 10647"/>
                <a:gd name="T111" fmla="*/ 4038 h 6380"/>
                <a:gd name="T112" fmla="*/ 3112 w 10647"/>
                <a:gd name="T113" fmla="*/ 3600 h 6380"/>
                <a:gd name="T114" fmla="*/ 2704 w 10647"/>
                <a:gd name="T115" fmla="*/ 948 h 6380"/>
                <a:gd name="T116" fmla="*/ 2767 w 10647"/>
                <a:gd name="T117" fmla="*/ 1796 h 6380"/>
                <a:gd name="T118" fmla="*/ 3274 w 10647"/>
                <a:gd name="T119" fmla="*/ 2483 h 6380"/>
                <a:gd name="T120" fmla="*/ 3857 w 10647"/>
                <a:gd name="T121" fmla="*/ 2199 h 6380"/>
                <a:gd name="T122" fmla="*/ 3905 w 10647"/>
                <a:gd name="T123" fmla="*/ 1797 h 6380"/>
                <a:gd name="T124" fmla="*/ 6651 w 10647"/>
                <a:gd name="T125" fmla="*/ 3833 h 6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647" h="6380">
                  <a:moveTo>
                    <a:pt x="10523" y="745"/>
                  </a:moveTo>
                  <a:cubicBezTo>
                    <a:pt x="10596" y="745"/>
                    <a:pt x="10596" y="745"/>
                    <a:pt x="10596" y="745"/>
                  </a:cubicBezTo>
                  <a:cubicBezTo>
                    <a:pt x="10596" y="745"/>
                    <a:pt x="10604" y="740"/>
                    <a:pt x="10616" y="742"/>
                  </a:cubicBezTo>
                  <a:cubicBezTo>
                    <a:pt x="10616" y="742"/>
                    <a:pt x="10623" y="729"/>
                    <a:pt x="10647" y="719"/>
                  </a:cubicBezTo>
                  <a:cubicBezTo>
                    <a:pt x="10647" y="510"/>
                    <a:pt x="10647" y="510"/>
                    <a:pt x="10647" y="510"/>
                  </a:cubicBezTo>
                  <a:cubicBezTo>
                    <a:pt x="10647" y="510"/>
                    <a:pt x="10621" y="501"/>
                    <a:pt x="10619" y="494"/>
                  </a:cubicBezTo>
                  <a:cubicBezTo>
                    <a:pt x="10616" y="486"/>
                    <a:pt x="10583" y="484"/>
                    <a:pt x="10583" y="484"/>
                  </a:cubicBezTo>
                  <a:cubicBezTo>
                    <a:pt x="10583" y="484"/>
                    <a:pt x="10572" y="489"/>
                    <a:pt x="10573" y="483"/>
                  </a:cubicBezTo>
                  <a:cubicBezTo>
                    <a:pt x="10573" y="483"/>
                    <a:pt x="10577" y="475"/>
                    <a:pt x="10563" y="475"/>
                  </a:cubicBezTo>
                  <a:cubicBezTo>
                    <a:pt x="10531" y="475"/>
                    <a:pt x="10531" y="475"/>
                    <a:pt x="10531" y="475"/>
                  </a:cubicBezTo>
                  <a:cubicBezTo>
                    <a:pt x="10531" y="475"/>
                    <a:pt x="10526" y="470"/>
                    <a:pt x="10515" y="470"/>
                  </a:cubicBezTo>
                  <a:cubicBezTo>
                    <a:pt x="10513" y="465"/>
                    <a:pt x="10513" y="465"/>
                    <a:pt x="10513" y="465"/>
                  </a:cubicBezTo>
                  <a:cubicBezTo>
                    <a:pt x="10473" y="466"/>
                    <a:pt x="10473" y="466"/>
                    <a:pt x="10473" y="466"/>
                  </a:cubicBezTo>
                  <a:cubicBezTo>
                    <a:pt x="10473" y="466"/>
                    <a:pt x="10454" y="456"/>
                    <a:pt x="10437" y="452"/>
                  </a:cubicBezTo>
                  <a:cubicBezTo>
                    <a:pt x="10303" y="453"/>
                    <a:pt x="10303" y="453"/>
                    <a:pt x="10303" y="453"/>
                  </a:cubicBezTo>
                  <a:cubicBezTo>
                    <a:pt x="10303" y="453"/>
                    <a:pt x="10292" y="440"/>
                    <a:pt x="10282" y="449"/>
                  </a:cubicBezTo>
                  <a:cubicBezTo>
                    <a:pt x="10258" y="451"/>
                    <a:pt x="10258" y="451"/>
                    <a:pt x="10258" y="451"/>
                  </a:cubicBezTo>
                  <a:cubicBezTo>
                    <a:pt x="10258" y="451"/>
                    <a:pt x="10254" y="444"/>
                    <a:pt x="10208" y="444"/>
                  </a:cubicBezTo>
                  <a:cubicBezTo>
                    <a:pt x="10208" y="444"/>
                    <a:pt x="10197" y="439"/>
                    <a:pt x="10169" y="439"/>
                  </a:cubicBezTo>
                  <a:cubicBezTo>
                    <a:pt x="10169" y="439"/>
                    <a:pt x="10157" y="435"/>
                    <a:pt x="10139" y="438"/>
                  </a:cubicBezTo>
                  <a:cubicBezTo>
                    <a:pt x="10139" y="459"/>
                    <a:pt x="10139" y="459"/>
                    <a:pt x="10139" y="459"/>
                  </a:cubicBezTo>
                  <a:cubicBezTo>
                    <a:pt x="10139" y="459"/>
                    <a:pt x="10098" y="470"/>
                    <a:pt x="10142" y="467"/>
                  </a:cubicBezTo>
                  <a:cubicBezTo>
                    <a:pt x="10142" y="467"/>
                    <a:pt x="10153" y="486"/>
                    <a:pt x="10161" y="487"/>
                  </a:cubicBezTo>
                  <a:cubicBezTo>
                    <a:pt x="10161" y="487"/>
                    <a:pt x="10151" y="496"/>
                    <a:pt x="10165" y="494"/>
                  </a:cubicBezTo>
                  <a:cubicBezTo>
                    <a:pt x="10164" y="500"/>
                    <a:pt x="10164" y="500"/>
                    <a:pt x="10164" y="500"/>
                  </a:cubicBezTo>
                  <a:cubicBezTo>
                    <a:pt x="10164" y="500"/>
                    <a:pt x="10138" y="509"/>
                    <a:pt x="10135" y="515"/>
                  </a:cubicBezTo>
                  <a:cubicBezTo>
                    <a:pt x="10079" y="514"/>
                    <a:pt x="10079" y="514"/>
                    <a:pt x="10079" y="514"/>
                  </a:cubicBezTo>
                  <a:cubicBezTo>
                    <a:pt x="10079" y="514"/>
                    <a:pt x="10081" y="494"/>
                    <a:pt x="10049" y="493"/>
                  </a:cubicBezTo>
                  <a:cubicBezTo>
                    <a:pt x="10049" y="493"/>
                    <a:pt x="10038" y="491"/>
                    <a:pt x="10014" y="490"/>
                  </a:cubicBezTo>
                  <a:cubicBezTo>
                    <a:pt x="10014" y="490"/>
                    <a:pt x="10010" y="470"/>
                    <a:pt x="10005" y="470"/>
                  </a:cubicBezTo>
                  <a:cubicBezTo>
                    <a:pt x="10005" y="470"/>
                    <a:pt x="9984" y="456"/>
                    <a:pt x="10008" y="460"/>
                  </a:cubicBezTo>
                  <a:cubicBezTo>
                    <a:pt x="10008" y="460"/>
                    <a:pt x="10015" y="468"/>
                    <a:pt x="10040" y="467"/>
                  </a:cubicBezTo>
                  <a:cubicBezTo>
                    <a:pt x="10040" y="467"/>
                    <a:pt x="10056" y="475"/>
                    <a:pt x="10066" y="467"/>
                  </a:cubicBezTo>
                  <a:cubicBezTo>
                    <a:pt x="10072" y="460"/>
                    <a:pt x="10072" y="460"/>
                    <a:pt x="10072" y="460"/>
                  </a:cubicBezTo>
                  <a:cubicBezTo>
                    <a:pt x="10072" y="460"/>
                    <a:pt x="10071" y="452"/>
                    <a:pt x="10058" y="452"/>
                  </a:cubicBezTo>
                  <a:cubicBezTo>
                    <a:pt x="10058" y="452"/>
                    <a:pt x="10048" y="446"/>
                    <a:pt x="10026" y="447"/>
                  </a:cubicBezTo>
                  <a:cubicBezTo>
                    <a:pt x="10026" y="447"/>
                    <a:pt x="10012" y="441"/>
                    <a:pt x="10008" y="446"/>
                  </a:cubicBezTo>
                  <a:cubicBezTo>
                    <a:pt x="10008" y="446"/>
                    <a:pt x="9993" y="447"/>
                    <a:pt x="9991" y="452"/>
                  </a:cubicBezTo>
                  <a:cubicBezTo>
                    <a:pt x="9991" y="452"/>
                    <a:pt x="9957" y="475"/>
                    <a:pt x="9945" y="478"/>
                  </a:cubicBezTo>
                  <a:cubicBezTo>
                    <a:pt x="9934" y="476"/>
                    <a:pt x="9934" y="476"/>
                    <a:pt x="9934" y="476"/>
                  </a:cubicBezTo>
                  <a:cubicBezTo>
                    <a:pt x="9934" y="476"/>
                    <a:pt x="9921" y="468"/>
                    <a:pt x="9877" y="470"/>
                  </a:cubicBezTo>
                  <a:cubicBezTo>
                    <a:pt x="9877" y="470"/>
                    <a:pt x="9866" y="464"/>
                    <a:pt x="9799" y="466"/>
                  </a:cubicBezTo>
                  <a:cubicBezTo>
                    <a:pt x="9799" y="466"/>
                    <a:pt x="9788" y="452"/>
                    <a:pt x="9784" y="460"/>
                  </a:cubicBezTo>
                  <a:cubicBezTo>
                    <a:pt x="9728" y="462"/>
                    <a:pt x="9728" y="462"/>
                    <a:pt x="9728" y="462"/>
                  </a:cubicBezTo>
                  <a:cubicBezTo>
                    <a:pt x="9728" y="462"/>
                    <a:pt x="9722" y="470"/>
                    <a:pt x="9712" y="465"/>
                  </a:cubicBezTo>
                  <a:cubicBezTo>
                    <a:pt x="9702" y="460"/>
                    <a:pt x="9700" y="459"/>
                    <a:pt x="9695" y="465"/>
                  </a:cubicBezTo>
                  <a:cubicBezTo>
                    <a:pt x="9695" y="465"/>
                    <a:pt x="9683" y="464"/>
                    <a:pt x="9682" y="467"/>
                  </a:cubicBezTo>
                  <a:cubicBezTo>
                    <a:pt x="9668" y="473"/>
                    <a:pt x="9668" y="473"/>
                    <a:pt x="9668" y="473"/>
                  </a:cubicBezTo>
                  <a:cubicBezTo>
                    <a:pt x="9668" y="473"/>
                    <a:pt x="9664" y="476"/>
                    <a:pt x="9664" y="480"/>
                  </a:cubicBezTo>
                  <a:cubicBezTo>
                    <a:pt x="9653" y="480"/>
                    <a:pt x="9653" y="480"/>
                    <a:pt x="9653" y="480"/>
                  </a:cubicBezTo>
                  <a:cubicBezTo>
                    <a:pt x="9653" y="480"/>
                    <a:pt x="9664" y="465"/>
                    <a:pt x="9653" y="464"/>
                  </a:cubicBezTo>
                  <a:cubicBezTo>
                    <a:pt x="9653" y="464"/>
                    <a:pt x="9642" y="463"/>
                    <a:pt x="9648" y="471"/>
                  </a:cubicBezTo>
                  <a:cubicBezTo>
                    <a:pt x="9648" y="471"/>
                    <a:pt x="9649" y="504"/>
                    <a:pt x="9649" y="511"/>
                  </a:cubicBezTo>
                  <a:cubicBezTo>
                    <a:pt x="9649" y="511"/>
                    <a:pt x="9643" y="515"/>
                    <a:pt x="9643" y="524"/>
                  </a:cubicBezTo>
                  <a:cubicBezTo>
                    <a:pt x="9635" y="526"/>
                    <a:pt x="9635" y="526"/>
                    <a:pt x="9635" y="526"/>
                  </a:cubicBezTo>
                  <a:cubicBezTo>
                    <a:pt x="9635" y="526"/>
                    <a:pt x="9632" y="514"/>
                    <a:pt x="9641" y="509"/>
                  </a:cubicBezTo>
                  <a:cubicBezTo>
                    <a:pt x="9641" y="509"/>
                    <a:pt x="9644" y="497"/>
                    <a:pt x="9641" y="476"/>
                  </a:cubicBezTo>
                  <a:cubicBezTo>
                    <a:pt x="9641" y="476"/>
                    <a:pt x="9640" y="468"/>
                    <a:pt x="9631" y="475"/>
                  </a:cubicBezTo>
                  <a:cubicBezTo>
                    <a:pt x="9631" y="475"/>
                    <a:pt x="9626" y="485"/>
                    <a:pt x="9632" y="485"/>
                  </a:cubicBezTo>
                  <a:cubicBezTo>
                    <a:pt x="9632" y="485"/>
                    <a:pt x="9635" y="495"/>
                    <a:pt x="9635" y="499"/>
                  </a:cubicBezTo>
                  <a:cubicBezTo>
                    <a:pt x="9624" y="499"/>
                    <a:pt x="9624" y="499"/>
                    <a:pt x="9624" y="499"/>
                  </a:cubicBezTo>
                  <a:cubicBezTo>
                    <a:pt x="9624" y="499"/>
                    <a:pt x="9626" y="486"/>
                    <a:pt x="9619" y="485"/>
                  </a:cubicBezTo>
                  <a:cubicBezTo>
                    <a:pt x="9619" y="474"/>
                    <a:pt x="9619" y="474"/>
                    <a:pt x="9619" y="474"/>
                  </a:cubicBezTo>
                  <a:cubicBezTo>
                    <a:pt x="9619" y="474"/>
                    <a:pt x="9630" y="465"/>
                    <a:pt x="9618" y="465"/>
                  </a:cubicBezTo>
                  <a:cubicBezTo>
                    <a:pt x="9605" y="465"/>
                    <a:pt x="9605" y="465"/>
                    <a:pt x="9605" y="465"/>
                  </a:cubicBezTo>
                  <a:cubicBezTo>
                    <a:pt x="9605" y="465"/>
                    <a:pt x="9594" y="457"/>
                    <a:pt x="9592" y="463"/>
                  </a:cubicBezTo>
                  <a:cubicBezTo>
                    <a:pt x="9592" y="463"/>
                    <a:pt x="9587" y="455"/>
                    <a:pt x="9583" y="460"/>
                  </a:cubicBezTo>
                  <a:cubicBezTo>
                    <a:pt x="9572" y="461"/>
                    <a:pt x="9572" y="461"/>
                    <a:pt x="9572" y="461"/>
                  </a:cubicBezTo>
                  <a:cubicBezTo>
                    <a:pt x="9572" y="461"/>
                    <a:pt x="9564" y="456"/>
                    <a:pt x="9552" y="457"/>
                  </a:cubicBezTo>
                  <a:cubicBezTo>
                    <a:pt x="9552" y="457"/>
                    <a:pt x="9552" y="448"/>
                    <a:pt x="9564" y="448"/>
                  </a:cubicBezTo>
                  <a:cubicBezTo>
                    <a:pt x="9565" y="438"/>
                    <a:pt x="9565" y="438"/>
                    <a:pt x="9565" y="438"/>
                  </a:cubicBezTo>
                  <a:cubicBezTo>
                    <a:pt x="9565" y="438"/>
                    <a:pt x="9586" y="436"/>
                    <a:pt x="9574" y="427"/>
                  </a:cubicBezTo>
                  <a:cubicBezTo>
                    <a:pt x="9574" y="427"/>
                    <a:pt x="9577" y="414"/>
                    <a:pt x="9559" y="412"/>
                  </a:cubicBezTo>
                  <a:cubicBezTo>
                    <a:pt x="9559" y="412"/>
                    <a:pt x="9526" y="387"/>
                    <a:pt x="9420" y="387"/>
                  </a:cubicBezTo>
                  <a:cubicBezTo>
                    <a:pt x="9418" y="381"/>
                    <a:pt x="9418" y="381"/>
                    <a:pt x="9418" y="381"/>
                  </a:cubicBezTo>
                  <a:cubicBezTo>
                    <a:pt x="9345" y="381"/>
                    <a:pt x="9345" y="381"/>
                    <a:pt x="9345" y="381"/>
                  </a:cubicBezTo>
                  <a:cubicBezTo>
                    <a:pt x="9345" y="381"/>
                    <a:pt x="9332" y="384"/>
                    <a:pt x="9331" y="390"/>
                  </a:cubicBezTo>
                  <a:cubicBezTo>
                    <a:pt x="9325" y="389"/>
                    <a:pt x="9325" y="389"/>
                    <a:pt x="9325" y="389"/>
                  </a:cubicBezTo>
                  <a:cubicBezTo>
                    <a:pt x="9325" y="389"/>
                    <a:pt x="9300" y="383"/>
                    <a:pt x="9286" y="390"/>
                  </a:cubicBezTo>
                  <a:cubicBezTo>
                    <a:pt x="9252" y="391"/>
                    <a:pt x="9252" y="391"/>
                    <a:pt x="9252" y="391"/>
                  </a:cubicBezTo>
                  <a:cubicBezTo>
                    <a:pt x="9253" y="397"/>
                    <a:pt x="9253" y="397"/>
                    <a:pt x="9253" y="397"/>
                  </a:cubicBezTo>
                  <a:cubicBezTo>
                    <a:pt x="9142" y="396"/>
                    <a:pt x="9142" y="396"/>
                    <a:pt x="9142" y="396"/>
                  </a:cubicBezTo>
                  <a:cubicBezTo>
                    <a:pt x="9142" y="396"/>
                    <a:pt x="9138" y="375"/>
                    <a:pt x="9115" y="368"/>
                  </a:cubicBezTo>
                  <a:cubicBezTo>
                    <a:pt x="9115" y="368"/>
                    <a:pt x="9078" y="364"/>
                    <a:pt x="9077" y="369"/>
                  </a:cubicBezTo>
                  <a:cubicBezTo>
                    <a:pt x="9077" y="369"/>
                    <a:pt x="9058" y="383"/>
                    <a:pt x="9057" y="369"/>
                  </a:cubicBezTo>
                  <a:cubicBezTo>
                    <a:pt x="9057" y="369"/>
                    <a:pt x="9070" y="366"/>
                    <a:pt x="9068" y="356"/>
                  </a:cubicBezTo>
                  <a:cubicBezTo>
                    <a:pt x="9068" y="356"/>
                    <a:pt x="9056" y="353"/>
                    <a:pt x="9051" y="362"/>
                  </a:cubicBezTo>
                  <a:cubicBezTo>
                    <a:pt x="9046" y="360"/>
                    <a:pt x="9046" y="360"/>
                    <a:pt x="9046" y="360"/>
                  </a:cubicBezTo>
                  <a:cubicBezTo>
                    <a:pt x="9046" y="360"/>
                    <a:pt x="9035" y="344"/>
                    <a:pt x="9035" y="361"/>
                  </a:cubicBezTo>
                  <a:cubicBezTo>
                    <a:pt x="9027" y="363"/>
                    <a:pt x="9027" y="363"/>
                    <a:pt x="9027" y="363"/>
                  </a:cubicBezTo>
                  <a:cubicBezTo>
                    <a:pt x="9027" y="363"/>
                    <a:pt x="9027" y="352"/>
                    <a:pt x="8997" y="354"/>
                  </a:cubicBezTo>
                  <a:cubicBezTo>
                    <a:pt x="8997" y="354"/>
                    <a:pt x="8985" y="347"/>
                    <a:pt x="8981" y="355"/>
                  </a:cubicBezTo>
                  <a:cubicBezTo>
                    <a:pt x="8975" y="356"/>
                    <a:pt x="8975" y="356"/>
                    <a:pt x="8975" y="356"/>
                  </a:cubicBezTo>
                  <a:cubicBezTo>
                    <a:pt x="8975" y="356"/>
                    <a:pt x="8966" y="348"/>
                    <a:pt x="8979" y="345"/>
                  </a:cubicBezTo>
                  <a:cubicBezTo>
                    <a:pt x="8979" y="345"/>
                    <a:pt x="8987" y="349"/>
                    <a:pt x="8989" y="339"/>
                  </a:cubicBezTo>
                  <a:cubicBezTo>
                    <a:pt x="9007" y="340"/>
                    <a:pt x="9007" y="340"/>
                    <a:pt x="9007" y="340"/>
                  </a:cubicBezTo>
                  <a:cubicBezTo>
                    <a:pt x="9007" y="340"/>
                    <a:pt x="9008" y="348"/>
                    <a:pt x="9019" y="346"/>
                  </a:cubicBezTo>
                  <a:cubicBezTo>
                    <a:pt x="9019" y="346"/>
                    <a:pt x="9030" y="349"/>
                    <a:pt x="9032" y="343"/>
                  </a:cubicBezTo>
                  <a:cubicBezTo>
                    <a:pt x="9032" y="343"/>
                    <a:pt x="9045" y="334"/>
                    <a:pt x="9027" y="330"/>
                  </a:cubicBezTo>
                  <a:cubicBezTo>
                    <a:pt x="9027" y="330"/>
                    <a:pt x="9015" y="324"/>
                    <a:pt x="9000" y="324"/>
                  </a:cubicBezTo>
                  <a:cubicBezTo>
                    <a:pt x="9000" y="324"/>
                    <a:pt x="8989" y="320"/>
                    <a:pt x="8973" y="320"/>
                  </a:cubicBezTo>
                  <a:cubicBezTo>
                    <a:pt x="8972" y="316"/>
                    <a:pt x="8972" y="316"/>
                    <a:pt x="8972" y="316"/>
                  </a:cubicBezTo>
                  <a:cubicBezTo>
                    <a:pt x="8873" y="316"/>
                    <a:pt x="8873" y="316"/>
                    <a:pt x="8873" y="316"/>
                  </a:cubicBezTo>
                  <a:cubicBezTo>
                    <a:pt x="8873" y="316"/>
                    <a:pt x="8842" y="337"/>
                    <a:pt x="8837" y="342"/>
                  </a:cubicBezTo>
                  <a:cubicBezTo>
                    <a:pt x="8837" y="342"/>
                    <a:pt x="8810" y="344"/>
                    <a:pt x="8810" y="351"/>
                  </a:cubicBezTo>
                  <a:cubicBezTo>
                    <a:pt x="8754" y="351"/>
                    <a:pt x="8754" y="351"/>
                    <a:pt x="8754" y="351"/>
                  </a:cubicBezTo>
                  <a:cubicBezTo>
                    <a:pt x="8754" y="351"/>
                    <a:pt x="8757" y="331"/>
                    <a:pt x="8774" y="337"/>
                  </a:cubicBezTo>
                  <a:cubicBezTo>
                    <a:pt x="8774" y="337"/>
                    <a:pt x="8776" y="344"/>
                    <a:pt x="8802" y="340"/>
                  </a:cubicBezTo>
                  <a:cubicBezTo>
                    <a:pt x="8802" y="340"/>
                    <a:pt x="8806" y="330"/>
                    <a:pt x="8796" y="329"/>
                  </a:cubicBezTo>
                  <a:cubicBezTo>
                    <a:pt x="8796" y="329"/>
                    <a:pt x="8795" y="316"/>
                    <a:pt x="8788" y="316"/>
                  </a:cubicBezTo>
                  <a:cubicBezTo>
                    <a:pt x="8769" y="316"/>
                    <a:pt x="8769" y="316"/>
                    <a:pt x="8769" y="316"/>
                  </a:cubicBezTo>
                  <a:cubicBezTo>
                    <a:pt x="8768" y="323"/>
                    <a:pt x="8768" y="323"/>
                    <a:pt x="8768" y="323"/>
                  </a:cubicBezTo>
                  <a:cubicBezTo>
                    <a:pt x="8720" y="321"/>
                    <a:pt x="8720" y="321"/>
                    <a:pt x="8720" y="321"/>
                  </a:cubicBezTo>
                  <a:cubicBezTo>
                    <a:pt x="8720" y="321"/>
                    <a:pt x="8713" y="316"/>
                    <a:pt x="8741" y="315"/>
                  </a:cubicBezTo>
                  <a:cubicBezTo>
                    <a:pt x="8741" y="315"/>
                    <a:pt x="8751" y="309"/>
                    <a:pt x="8753" y="306"/>
                  </a:cubicBezTo>
                  <a:cubicBezTo>
                    <a:pt x="8766" y="306"/>
                    <a:pt x="8766" y="306"/>
                    <a:pt x="8766" y="306"/>
                  </a:cubicBezTo>
                  <a:cubicBezTo>
                    <a:pt x="8766" y="306"/>
                    <a:pt x="8763" y="312"/>
                    <a:pt x="8771" y="311"/>
                  </a:cubicBezTo>
                  <a:cubicBezTo>
                    <a:pt x="8844" y="311"/>
                    <a:pt x="8844" y="311"/>
                    <a:pt x="8844" y="311"/>
                  </a:cubicBezTo>
                  <a:cubicBezTo>
                    <a:pt x="8844" y="311"/>
                    <a:pt x="8851" y="303"/>
                    <a:pt x="8809" y="305"/>
                  </a:cubicBezTo>
                  <a:cubicBezTo>
                    <a:pt x="8809" y="305"/>
                    <a:pt x="8808" y="301"/>
                    <a:pt x="8763" y="301"/>
                  </a:cubicBezTo>
                  <a:cubicBezTo>
                    <a:pt x="8763" y="301"/>
                    <a:pt x="8750" y="296"/>
                    <a:pt x="8692" y="296"/>
                  </a:cubicBezTo>
                  <a:cubicBezTo>
                    <a:pt x="8692" y="296"/>
                    <a:pt x="8679" y="288"/>
                    <a:pt x="8585" y="291"/>
                  </a:cubicBezTo>
                  <a:cubicBezTo>
                    <a:pt x="8585" y="291"/>
                    <a:pt x="8586" y="285"/>
                    <a:pt x="8567" y="286"/>
                  </a:cubicBezTo>
                  <a:cubicBezTo>
                    <a:pt x="8567" y="286"/>
                    <a:pt x="8551" y="277"/>
                    <a:pt x="8527" y="285"/>
                  </a:cubicBezTo>
                  <a:cubicBezTo>
                    <a:pt x="8527" y="285"/>
                    <a:pt x="8530" y="290"/>
                    <a:pt x="8541" y="290"/>
                  </a:cubicBezTo>
                  <a:cubicBezTo>
                    <a:pt x="8541" y="290"/>
                    <a:pt x="8559" y="297"/>
                    <a:pt x="8551" y="301"/>
                  </a:cubicBezTo>
                  <a:cubicBezTo>
                    <a:pt x="8551" y="301"/>
                    <a:pt x="8529" y="301"/>
                    <a:pt x="8527" y="306"/>
                  </a:cubicBezTo>
                  <a:cubicBezTo>
                    <a:pt x="8485" y="307"/>
                    <a:pt x="8485" y="307"/>
                    <a:pt x="8485" y="307"/>
                  </a:cubicBezTo>
                  <a:cubicBezTo>
                    <a:pt x="8485" y="307"/>
                    <a:pt x="8479" y="291"/>
                    <a:pt x="8472" y="304"/>
                  </a:cubicBezTo>
                  <a:cubicBezTo>
                    <a:pt x="8472" y="304"/>
                    <a:pt x="8440" y="311"/>
                    <a:pt x="8451" y="323"/>
                  </a:cubicBezTo>
                  <a:cubicBezTo>
                    <a:pt x="8451" y="323"/>
                    <a:pt x="8460" y="330"/>
                    <a:pt x="8472" y="323"/>
                  </a:cubicBezTo>
                  <a:cubicBezTo>
                    <a:pt x="8505" y="320"/>
                    <a:pt x="8505" y="320"/>
                    <a:pt x="8505" y="320"/>
                  </a:cubicBezTo>
                  <a:cubicBezTo>
                    <a:pt x="8507" y="326"/>
                    <a:pt x="8507" y="326"/>
                    <a:pt x="8507" y="326"/>
                  </a:cubicBezTo>
                  <a:cubicBezTo>
                    <a:pt x="8507" y="326"/>
                    <a:pt x="8481" y="325"/>
                    <a:pt x="8480" y="335"/>
                  </a:cubicBezTo>
                  <a:cubicBezTo>
                    <a:pt x="8480" y="335"/>
                    <a:pt x="8473" y="341"/>
                    <a:pt x="8481" y="344"/>
                  </a:cubicBezTo>
                  <a:cubicBezTo>
                    <a:pt x="8481" y="344"/>
                    <a:pt x="8478" y="354"/>
                    <a:pt x="8495" y="359"/>
                  </a:cubicBezTo>
                  <a:cubicBezTo>
                    <a:pt x="8493" y="365"/>
                    <a:pt x="8493" y="365"/>
                    <a:pt x="8493" y="365"/>
                  </a:cubicBezTo>
                  <a:cubicBezTo>
                    <a:pt x="8459" y="364"/>
                    <a:pt x="8459" y="364"/>
                    <a:pt x="8459" y="364"/>
                  </a:cubicBezTo>
                  <a:cubicBezTo>
                    <a:pt x="8459" y="364"/>
                    <a:pt x="8451" y="374"/>
                    <a:pt x="8448" y="363"/>
                  </a:cubicBezTo>
                  <a:cubicBezTo>
                    <a:pt x="8448" y="363"/>
                    <a:pt x="8447" y="357"/>
                    <a:pt x="8440" y="355"/>
                  </a:cubicBezTo>
                  <a:cubicBezTo>
                    <a:pt x="8440" y="355"/>
                    <a:pt x="8423" y="350"/>
                    <a:pt x="8421" y="360"/>
                  </a:cubicBezTo>
                  <a:cubicBezTo>
                    <a:pt x="8406" y="359"/>
                    <a:pt x="8406" y="359"/>
                    <a:pt x="8406" y="359"/>
                  </a:cubicBezTo>
                  <a:cubicBezTo>
                    <a:pt x="8406" y="359"/>
                    <a:pt x="8398" y="345"/>
                    <a:pt x="8394" y="353"/>
                  </a:cubicBezTo>
                  <a:cubicBezTo>
                    <a:pt x="8394" y="353"/>
                    <a:pt x="8384" y="364"/>
                    <a:pt x="8384" y="369"/>
                  </a:cubicBezTo>
                  <a:cubicBezTo>
                    <a:pt x="8402" y="369"/>
                    <a:pt x="8402" y="369"/>
                    <a:pt x="8402" y="369"/>
                  </a:cubicBezTo>
                  <a:cubicBezTo>
                    <a:pt x="8402" y="369"/>
                    <a:pt x="8390" y="377"/>
                    <a:pt x="8390" y="384"/>
                  </a:cubicBezTo>
                  <a:cubicBezTo>
                    <a:pt x="8370" y="382"/>
                    <a:pt x="8370" y="382"/>
                    <a:pt x="8370" y="382"/>
                  </a:cubicBezTo>
                  <a:cubicBezTo>
                    <a:pt x="8370" y="382"/>
                    <a:pt x="8358" y="371"/>
                    <a:pt x="8352" y="371"/>
                  </a:cubicBezTo>
                  <a:cubicBezTo>
                    <a:pt x="8353" y="368"/>
                    <a:pt x="8353" y="368"/>
                    <a:pt x="8353" y="368"/>
                  </a:cubicBezTo>
                  <a:cubicBezTo>
                    <a:pt x="8379" y="366"/>
                    <a:pt x="8379" y="366"/>
                    <a:pt x="8379" y="366"/>
                  </a:cubicBezTo>
                  <a:cubicBezTo>
                    <a:pt x="8379" y="366"/>
                    <a:pt x="8388" y="353"/>
                    <a:pt x="8371" y="354"/>
                  </a:cubicBezTo>
                  <a:cubicBezTo>
                    <a:pt x="8371" y="354"/>
                    <a:pt x="8350" y="352"/>
                    <a:pt x="8340" y="354"/>
                  </a:cubicBezTo>
                  <a:cubicBezTo>
                    <a:pt x="8339" y="354"/>
                    <a:pt x="8338" y="354"/>
                    <a:pt x="8338" y="354"/>
                  </a:cubicBezTo>
                  <a:cubicBezTo>
                    <a:pt x="8329" y="357"/>
                    <a:pt x="8337" y="364"/>
                    <a:pt x="8337" y="364"/>
                  </a:cubicBezTo>
                  <a:cubicBezTo>
                    <a:pt x="8337" y="364"/>
                    <a:pt x="8316" y="359"/>
                    <a:pt x="8307" y="361"/>
                  </a:cubicBezTo>
                  <a:cubicBezTo>
                    <a:pt x="8307" y="361"/>
                    <a:pt x="8289" y="352"/>
                    <a:pt x="8281" y="352"/>
                  </a:cubicBezTo>
                  <a:cubicBezTo>
                    <a:pt x="8255" y="352"/>
                    <a:pt x="8255" y="352"/>
                    <a:pt x="8255" y="352"/>
                  </a:cubicBezTo>
                  <a:cubicBezTo>
                    <a:pt x="8255" y="352"/>
                    <a:pt x="8251" y="356"/>
                    <a:pt x="8251" y="359"/>
                  </a:cubicBezTo>
                  <a:cubicBezTo>
                    <a:pt x="8251" y="359"/>
                    <a:pt x="8231" y="354"/>
                    <a:pt x="8209" y="369"/>
                  </a:cubicBezTo>
                  <a:cubicBezTo>
                    <a:pt x="8161" y="370"/>
                    <a:pt x="8161" y="370"/>
                    <a:pt x="8161" y="370"/>
                  </a:cubicBezTo>
                  <a:cubicBezTo>
                    <a:pt x="8161" y="370"/>
                    <a:pt x="8159" y="364"/>
                    <a:pt x="8129" y="358"/>
                  </a:cubicBezTo>
                  <a:cubicBezTo>
                    <a:pt x="8129" y="358"/>
                    <a:pt x="8105" y="349"/>
                    <a:pt x="8104" y="341"/>
                  </a:cubicBezTo>
                  <a:cubicBezTo>
                    <a:pt x="8104" y="334"/>
                    <a:pt x="8092" y="335"/>
                    <a:pt x="8089" y="340"/>
                  </a:cubicBezTo>
                  <a:cubicBezTo>
                    <a:pt x="8089" y="340"/>
                    <a:pt x="8065" y="366"/>
                    <a:pt x="8059" y="378"/>
                  </a:cubicBezTo>
                  <a:cubicBezTo>
                    <a:pt x="8059" y="378"/>
                    <a:pt x="8048" y="381"/>
                    <a:pt x="8048" y="391"/>
                  </a:cubicBezTo>
                  <a:cubicBezTo>
                    <a:pt x="8048" y="391"/>
                    <a:pt x="8025" y="406"/>
                    <a:pt x="8000" y="405"/>
                  </a:cubicBezTo>
                  <a:cubicBezTo>
                    <a:pt x="8000" y="405"/>
                    <a:pt x="8007" y="391"/>
                    <a:pt x="7995" y="393"/>
                  </a:cubicBezTo>
                  <a:cubicBezTo>
                    <a:pt x="7980" y="394"/>
                    <a:pt x="7980" y="394"/>
                    <a:pt x="7980" y="394"/>
                  </a:cubicBezTo>
                  <a:cubicBezTo>
                    <a:pt x="7980" y="394"/>
                    <a:pt x="7955" y="381"/>
                    <a:pt x="7942" y="380"/>
                  </a:cubicBezTo>
                  <a:cubicBezTo>
                    <a:pt x="7942" y="380"/>
                    <a:pt x="7932" y="369"/>
                    <a:pt x="7920" y="371"/>
                  </a:cubicBezTo>
                  <a:cubicBezTo>
                    <a:pt x="7920" y="371"/>
                    <a:pt x="7917" y="354"/>
                    <a:pt x="7887" y="355"/>
                  </a:cubicBezTo>
                  <a:cubicBezTo>
                    <a:pt x="7887" y="355"/>
                    <a:pt x="7889" y="344"/>
                    <a:pt x="7877" y="341"/>
                  </a:cubicBezTo>
                  <a:cubicBezTo>
                    <a:pt x="7877" y="341"/>
                    <a:pt x="7863" y="325"/>
                    <a:pt x="7831" y="320"/>
                  </a:cubicBezTo>
                  <a:cubicBezTo>
                    <a:pt x="7831" y="320"/>
                    <a:pt x="7831" y="309"/>
                    <a:pt x="7787" y="311"/>
                  </a:cubicBezTo>
                  <a:cubicBezTo>
                    <a:pt x="7787" y="311"/>
                    <a:pt x="7779" y="319"/>
                    <a:pt x="7794" y="325"/>
                  </a:cubicBezTo>
                  <a:cubicBezTo>
                    <a:pt x="7794" y="325"/>
                    <a:pt x="7798" y="335"/>
                    <a:pt x="7808" y="335"/>
                  </a:cubicBezTo>
                  <a:cubicBezTo>
                    <a:pt x="7808" y="335"/>
                    <a:pt x="7815" y="337"/>
                    <a:pt x="7809" y="341"/>
                  </a:cubicBezTo>
                  <a:cubicBezTo>
                    <a:pt x="7809" y="341"/>
                    <a:pt x="7808" y="353"/>
                    <a:pt x="7813" y="358"/>
                  </a:cubicBezTo>
                  <a:cubicBezTo>
                    <a:pt x="7813" y="368"/>
                    <a:pt x="7813" y="368"/>
                    <a:pt x="7813" y="368"/>
                  </a:cubicBezTo>
                  <a:cubicBezTo>
                    <a:pt x="7805" y="369"/>
                    <a:pt x="7805" y="369"/>
                    <a:pt x="7805" y="369"/>
                  </a:cubicBezTo>
                  <a:cubicBezTo>
                    <a:pt x="7805" y="369"/>
                    <a:pt x="7801" y="332"/>
                    <a:pt x="7757" y="316"/>
                  </a:cubicBezTo>
                  <a:cubicBezTo>
                    <a:pt x="7723" y="315"/>
                    <a:pt x="7723" y="315"/>
                    <a:pt x="7723" y="315"/>
                  </a:cubicBezTo>
                  <a:cubicBezTo>
                    <a:pt x="7723" y="315"/>
                    <a:pt x="7687" y="301"/>
                    <a:pt x="7643" y="299"/>
                  </a:cubicBezTo>
                  <a:cubicBezTo>
                    <a:pt x="7643" y="299"/>
                    <a:pt x="7617" y="293"/>
                    <a:pt x="7589" y="295"/>
                  </a:cubicBezTo>
                  <a:cubicBezTo>
                    <a:pt x="7589" y="295"/>
                    <a:pt x="7585" y="287"/>
                    <a:pt x="7580" y="287"/>
                  </a:cubicBezTo>
                  <a:cubicBezTo>
                    <a:pt x="7580" y="287"/>
                    <a:pt x="7588" y="277"/>
                    <a:pt x="7569" y="277"/>
                  </a:cubicBezTo>
                  <a:cubicBezTo>
                    <a:pt x="7569" y="277"/>
                    <a:pt x="7561" y="268"/>
                    <a:pt x="7551" y="274"/>
                  </a:cubicBezTo>
                  <a:cubicBezTo>
                    <a:pt x="7551" y="274"/>
                    <a:pt x="7552" y="279"/>
                    <a:pt x="7562" y="283"/>
                  </a:cubicBezTo>
                  <a:cubicBezTo>
                    <a:pt x="7562" y="288"/>
                    <a:pt x="7562" y="288"/>
                    <a:pt x="7562" y="288"/>
                  </a:cubicBezTo>
                  <a:cubicBezTo>
                    <a:pt x="7551" y="287"/>
                    <a:pt x="7551" y="287"/>
                    <a:pt x="7551" y="287"/>
                  </a:cubicBezTo>
                  <a:cubicBezTo>
                    <a:pt x="7551" y="287"/>
                    <a:pt x="7547" y="282"/>
                    <a:pt x="7521" y="283"/>
                  </a:cubicBezTo>
                  <a:cubicBezTo>
                    <a:pt x="7521" y="283"/>
                    <a:pt x="7513" y="279"/>
                    <a:pt x="7500" y="280"/>
                  </a:cubicBezTo>
                  <a:cubicBezTo>
                    <a:pt x="7438" y="277"/>
                    <a:pt x="7438" y="277"/>
                    <a:pt x="7438" y="277"/>
                  </a:cubicBezTo>
                  <a:cubicBezTo>
                    <a:pt x="7438" y="277"/>
                    <a:pt x="7425" y="289"/>
                    <a:pt x="7421" y="276"/>
                  </a:cubicBezTo>
                  <a:cubicBezTo>
                    <a:pt x="7421" y="276"/>
                    <a:pt x="7432" y="277"/>
                    <a:pt x="7430" y="268"/>
                  </a:cubicBezTo>
                  <a:cubicBezTo>
                    <a:pt x="7430" y="268"/>
                    <a:pt x="7416" y="262"/>
                    <a:pt x="7404" y="268"/>
                  </a:cubicBezTo>
                  <a:cubicBezTo>
                    <a:pt x="7404" y="277"/>
                    <a:pt x="7404" y="277"/>
                    <a:pt x="7404" y="277"/>
                  </a:cubicBezTo>
                  <a:cubicBezTo>
                    <a:pt x="7395" y="277"/>
                    <a:pt x="7395" y="277"/>
                    <a:pt x="7395" y="277"/>
                  </a:cubicBezTo>
                  <a:cubicBezTo>
                    <a:pt x="7395" y="277"/>
                    <a:pt x="7380" y="266"/>
                    <a:pt x="7342" y="269"/>
                  </a:cubicBezTo>
                  <a:cubicBezTo>
                    <a:pt x="7342" y="269"/>
                    <a:pt x="7321" y="258"/>
                    <a:pt x="7329" y="251"/>
                  </a:cubicBezTo>
                  <a:cubicBezTo>
                    <a:pt x="7329" y="251"/>
                    <a:pt x="7357" y="254"/>
                    <a:pt x="7357" y="246"/>
                  </a:cubicBezTo>
                  <a:cubicBezTo>
                    <a:pt x="7357" y="246"/>
                    <a:pt x="7360" y="244"/>
                    <a:pt x="7279" y="242"/>
                  </a:cubicBezTo>
                  <a:cubicBezTo>
                    <a:pt x="7279" y="242"/>
                    <a:pt x="7251" y="235"/>
                    <a:pt x="7206" y="239"/>
                  </a:cubicBezTo>
                  <a:cubicBezTo>
                    <a:pt x="7206" y="239"/>
                    <a:pt x="7196" y="234"/>
                    <a:pt x="7156" y="235"/>
                  </a:cubicBezTo>
                  <a:cubicBezTo>
                    <a:pt x="7156" y="241"/>
                    <a:pt x="7156" y="241"/>
                    <a:pt x="7156" y="241"/>
                  </a:cubicBezTo>
                  <a:cubicBezTo>
                    <a:pt x="7156" y="241"/>
                    <a:pt x="7120" y="238"/>
                    <a:pt x="7120" y="246"/>
                  </a:cubicBezTo>
                  <a:cubicBezTo>
                    <a:pt x="7120" y="246"/>
                    <a:pt x="7111" y="252"/>
                    <a:pt x="7111" y="241"/>
                  </a:cubicBezTo>
                  <a:cubicBezTo>
                    <a:pt x="7111" y="241"/>
                    <a:pt x="7099" y="238"/>
                    <a:pt x="7098" y="245"/>
                  </a:cubicBezTo>
                  <a:cubicBezTo>
                    <a:pt x="7070" y="245"/>
                    <a:pt x="7070" y="245"/>
                    <a:pt x="7070" y="245"/>
                  </a:cubicBezTo>
                  <a:cubicBezTo>
                    <a:pt x="7070" y="245"/>
                    <a:pt x="7055" y="254"/>
                    <a:pt x="7097" y="253"/>
                  </a:cubicBezTo>
                  <a:cubicBezTo>
                    <a:pt x="7098" y="260"/>
                    <a:pt x="7098" y="260"/>
                    <a:pt x="7098" y="260"/>
                  </a:cubicBezTo>
                  <a:cubicBezTo>
                    <a:pt x="7098" y="260"/>
                    <a:pt x="7067" y="254"/>
                    <a:pt x="7070" y="280"/>
                  </a:cubicBezTo>
                  <a:cubicBezTo>
                    <a:pt x="7070" y="280"/>
                    <a:pt x="7056" y="293"/>
                    <a:pt x="7060" y="279"/>
                  </a:cubicBezTo>
                  <a:cubicBezTo>
                    <a:pt x="7060" y="279"/>
                    <a:pt x="7070" y="265"/>
                    <a:pt x="7061" y="256"/>
                  </a:cubicBezTo>
                  <a:cubicBezTo>
                    <a:pt x="7061" y="256"/>
                    <a:pt x="7036" y="256"/>
                    <a:pt x="7051" y="247"/>
                  </a:cubicBezTo>
                  <a:cubicBezTo>
                    <a:pt x="7051" y="247"/>
                    <a:pt x="7068" y="247"/>
                    <a:pt x="7058" y="235"/>
                  </a:cubicBezTo>
                  <a:cubicBezTo>
                    <a:pt x="7058" y="235"/>
                    <a:pt x="7044" y="220"/>
                    <a:pt x="7037" y="230"/>
                  </a:cubicBezTo>
                  <a:cubicBezTo>
                    <a:pt x="7037" y="234"/>
                    <a:pt x="7037" y="234"/>
                    <a:pt x="7037" y="234"/>
                  </a:cubicBezTo>
                  <a:cubicBezTo>
                    <a:pt x="6975" y="235"/>
                    <a:pt x="6975" y="235"/>
                    <a:pt x="6975" y="235"/>
                  </a:cubicBezTo>
                  <a:cubicBezTo>
                    <a:pt x="6975" y="235"/>
                    <a:pt x="6963" y="230"/>
                    <a:pt x="6953" y="233"/>
                  </a:cubicBezTo>
                  <a:cubicBezTo>
                    <a:pt x="6953" y="233"/>
                    <a:pt x="6947" y="228"/>
                    <a:pt x="6943" y="228"/>
                  </a:cubicBezTo>
                  <a:cubicBezTo>
                    <a:pt x="6943" y="228"/>
                    <a:pt x="6937" y="221"/>
                    <a:pt x="6957" y="221"/>
                  </a:cubicBezTo>
                  <a:cubicBezTo>
                    <a:pt x="6957" y="221"/>
                    <a:pt x="6960" y="214"/>
                    <a:pt x="6947" y="216"/>
                  </a:cubicBezTo>
                  <a:cubicBezTo>
                    <a:pt x="6947" y="216"/>
                    <a:pt x="6933" y="214"/>
                    <a:pt x="6936" y="227"/>
                  </a:cubicBezTo>
                  <a:cubicBezTo>
                    <a:pt x="6925" y="228"/>
                    <a:pt x="6925" y="228"/>
                    <a:pt x="6925" y="228"/>
                  </a:cubicBezTo>
                  <a:cubicBezTo>
                    <a:pt x="6925" y="228"/>
                    <a:pt x="6928" y="222"/>
                    <a:pt x="6902" y="222"/>
                  </a:cubicBezTo>
                  <a:cubicBezTo>
                    <a:pt x="6902" y="222"/>
                    <a:pt x="6900" y="215"/>
                    <a:pt x="6879" y="219"/>
                  </a:cubicBezTo>
                  <a:cubicBezTo>
                    <a:pt x="6873" y="224"/>
                    <a:pt x="6873" y="224"/>
                    <a:pt x="6873" y="224"/>
                  </a:cubicBezTo>
                  <a:cubicBezTo>
                    <a:pt x="6873" y="224"/>
                    <a:pt x="6849" y="228"/>
                    <a:pt x="6853" y="235"/>
                  </a:cubicBezTo>
                  <a:cubicBezTo>
                    <a:pt x="6853" y="235"/>
                    <a:pt x="6864" y="238"/>
                    <a:pt x="6903" y="236"/>
                  </a:cubicBezTo>
                  <a:cubicBezTo>
                    <a:pt x="6903" y="236"/>
                    <a:pt x="6939" y="226"/>
                    <a:pt x="6917" y="242"/>
                  </a:cubicBezTo>
                  <a:cubicBezTo>
                    <a:pt x="6917" y="242"/>
                    <a:pt x="6854" y="248"/>
                    <a:pt x="6849" y="256"/>
                  </a:cubicBezTo>
                  <a:cubicBezTo>
                    <a:pt x="6849" y="256"/>
                    <a:pt x="6800" y="254"/>
                    <a:pt x="6790" y="266"/>
                  </a:cubicBezTo>
                  <a:cubicBezTo>
                    <a:pt x="6790" y="266"/>
                    <a:pt x="6748" y="263"/>
                    <a:pt x="6742" y="270"/>
                  </a:cubicBezTo>
                  <a:cubicBezTo>
                    <a:pt x="6732" y="270"/>
                    <a:pt x="6732" y="270"/>
                    <a:pt x="6732" y="270"/>
                  </a:cubicBezTo>
                  <a:cubicBezTo>
                    <a:pt x="6732" y="270"/>
                    <a:pt x="6722" y="257"/>
                    <a:pt x="6715" y="271"/>
                  </a:cubicBezTo>
                  <a:cubicBezTo>
                    <a:pt x="6692" y="269"/>
                    <a:pt x="6692" y="269"/>
                    <a:pt x="6692" y="269"/>
                  </a:cubicBezTo>
                  <a:cubicBezTo>
                    <a:pt x="6692" y="269"/>
                    <a:pt x="6677" y="262"/>
                    <a:pt x="6675" y="276"/>
                  </a:cubicBezTo>
                  <a:cubicBezTo>
                    <a:pt x="6675" y="276"/>
                    <a:pt x="6655" y="282"/>
                    <a:pt x="6648" y="293"/>
                  </a:cubicBezTo>
                  <a:cubicBezTo>
                    <a:pt x="6648" y="293"/>
                    <a:pt x="6611" y="287"/>
                    <a:pt x="6641" y="282"/>
                  </a:cubicBezTo>
                  <a:cubicBezTo>
                    <a:pt x="6641" y="282"/>
                    <a:pt x="6662" y="281"/>
                    <a:pt x="6663" y="258"/>
                  </a:cubicBezTo>
                  <a:cubicBezTo>
                    <a:pt x="6663" y="258"/>
                    <a:pt x="6677" y="263"/>
                    <a:pt x="6703" y="259"/>
                  </a:cubicBezTo>
                  <a:cubicBezTo>
                    <a:pt x="6703" y="259"/>
                    <a:pt x="6708" y="249"/>
                    <a:pt x="6720" y="250"/>
                  </a:cubicBezTo>
                  <a:cubicBezTo>
                    <a:pt x="6733" y="251"/>
                    <a:pt x="6728" y="241"/>
                    <a:pt x="6728" y="241"/>
                  </a:cubicBezTo>
                  <a:cubicBezTo>
                    <a:pt x="6781" y="238"/>
                    <a:pt x="6781" y="238"/>
                    <a:pt x="6781" y="238"/>
                  </a:cubicBezTo>
                  <a:cubicBezTo>
                    <a:pt x="6781" y="238"/>
                    <a:pt x="6792" y="240"/>
                    <a:pt x="6808" y="223"/>
                  </a:cubicBezTo>
                  <a:cubicBezTo>
                    <a:pt x="6808" y="223"/>
                    <a:pt x="6822" y="224"/>
                    <a:pt x="6823" y="217"/>
                  </a:cubicBezTo>
                  <a:cubicBezTo>
                    <a:pt x="6823" y="217"/>
                    <a:pt x="6853" y="220"/>
                    <a:pt x="6853" y="214"/>
                  </a:cubicBezTo>
                  <a:cubicBezTo>
                    <a:pt x="6853" y="214"/>
                    <a:pt x="6876" y="210"/>
                    <a:pt x="6877" y="198"/>
                  </a:cubicBezTo>
                  <a:cubicBezTo>
                    <a:pt x="6891" y="200"/>
                    <a:pt x="6891" y="200"/>
                    <a:pt x="6891" y="200"/>
                  </a:cubicBezTo>
                  <a:cubicBezTo>
                    <a:pt x="6891" y="200"/>
                    <a:pt x="6938" y="188"/>
                    <a:pt x="6949" y="179"/>
                  </a:cubicBezTo>
                  <a:cubicBezTo>
                    <a:pt x="6976" y="179"/>
                    <a:pt x="6976" y="179"/>
                    <a:pt x="6976" y="179"/>
                  </a:cubicBezTo>
                  <a:cubicBezTo>
                    <a:pt x="6976" y="179"/>
                    <a:pt x="6984" y="171"/>
                    <a:pt x="7009" y="171"/>
                  </a:cubicBezTo>
                  <a:cubicBezTo>
                    <a:pt x="7014" y="166"/>
                    <a:pt x="7014" y="166"/>
                    <a:pt x="7014" y="166"/>
                  </a:cubicBezTo>
                  <a:cubicBezTo>
                    <a:pt x="7014" y="166"/>
                    <a:pt x="7065" y="168"/>
                    <a:pt x="7075" y="136"/>
                  </a:cubicBezTo>
                  <a:cubicBezTo>
                    <a:pt x="7075" y="136"/>
                    <a:pt x="7077" y="131"/>
                    <a:pt x="7056" y="132"/>
                  </a:cubicBezTo>
                  <a:cubicBezTo>
                    <a:pt x="7056" y="132"/>
                    <a:pt x="7043" y="123"/>
                    <a:pt x="7039" y="133"/>
                  </a:cubicBezTo>
                  <a:cubicBezTo>
                    <a:pt x="7026" y="132"/>
                    <a:pt x="7026" y="132"/>
                    <a:pt x="7026" y="132"/>
                  </a:cubicBezTo>
                  <a:cubicBezTo>
                    <a:pt x="7026" y="132"/>
                    <a:pt x="7028" y="119"/>
                    <a:pt x="7002" y="119"/>
                  </a:cubicBezTo>
                  <a:cubicBezTo>
                    <a:pt x="7002" y="119"/>
                    <a:pt x="7004" y="110"/>
                    <a:pt x="7022" y="115"/>
                  </a:cubicBezTo>
                  <a:cubicBezTo>
                    <a:pt x="7022" y="115"/>
                    <a:pt x="7027" y="119"/>
                    <a:pt x="7040" y="120"/>
                  </a:cubicBezTo>
                  <a:cubicBezTo>
                    <a:pt x="7040" y="120"/>
                    <a:pt x="7051" y="124"/>
                    <a:pt x="7068" y="123"/>
                  </a:cubicBezTo>
                  <a:cubicBezTo>
                    <a:pt x="7068" y="123"/>
                    <a:pt x="7083" y="135"/>
                    <a:pt x="7085" y="120"/>
                  </a:cubicBezTo>
                  <a:cubicBezTo>
                    <a:pt x="7085" y="120"/>
                    <a:pt x="7095" y="111"/>
                    <a:pt x="7072" y="111"/>
                  </a:cubicBezTo>
                  <a:cubicBezTo>
                    <a:pt x="7072" y="111"/>
                    <a:pt x="7065" y="94"/>
                    <a:pt x="7056" y="94"/>
                  </a:cubicBezTo>
                  <a:cubicBezTo>
                    <a:pt x="7056" y="94"/>
                    <a:pt x="7036" y="82"/>
                    <a:pt x="7045" y="95"/>
                  </a:cubicBezTo>
                  <a:cubicBezTo>
                    <a:pt x="7044" y="105"/>
                    <a:pt x="7044" y="105"/>
                    <a:pt x="7044" y="105"/>
                  </a:cubicBezTo>
                  <a:cubicBezTo>
                    <a:pt x="7028" y="105"/>
                    <a:pt x="7028" y="105"/>
                    <a:pt x="7028" y="105"/>
                  </a:cubicBezTo>
                  <a:cubicBezTo>
                    <a:pt x="7028" y="105"/>
                    <a:pt x="7024" y="87"/>
                    <a:pt x="7010" y="82"/>
                  </a:cubicBezTo>
                  <a:cubicBezTo>
                    <a:pt x="7010" y="82"/>
                    <a:pt x="6992" y="81"/>
                    <a:pt x="6992" y="86"/>
                  </a:cubicBezTo>
                  <a:cubicBezTo>
                    <a:pt x="6987" y="87"/>
                    <a:pt x="6987" y="87"/>
                    <a:pt x="6987" y="87"/>
                  </a:cubicBezTo>
                  <a:cubicBezTo>
                    <a:pt x="6987" y="87"/>
                    <a:pt x="6981" y="69"/>
                    <a:pt x="6954" y="71"/>
                  </a:cubicBezTo>
                  <a:cubicBezTo>
                    <a:pt x="6954" y="71"/>
                    <a:pt x="6943" y="65"/>
                    <a:pt x="6939" y="65"/>
                  </a:cubicBezTo>
                  <a:cubicBezTo>
                    <a:pt x="6939" y="65"/>
                    <a:pt x="6927" y="61"/>
                    <a:pt x="6927" y="66"/>
                  </a:cubicBezTo>
                  <a:cubicBezTo>
                    <a:pt x="6909" y="67"/>
                    <a:pt x="6909" y="67"/>
                    <a:pt x="6909" y="67"/>
                  </a:cubicBezTo>
                  <a:cubicBezTo>
                    <a:pt x="6909" y="67"/>
                    <a:pt x="6901" y="59"/>
                    <a:pt x="6896" y="68"/>
                  </a:cubicBezTo>
                  <a:cubicBezTo>
                    <a:pt x="6896" y="68"/>
                    <a:pt x="6773" y="60"/>
                    <a:pt x="6767" y="74"/>
                  </a:cubicBezTo>
                  <a:cubicBezTo>
                    <a:pt x="6769" y="78"/>
                    <a:pt x="6769" y="78"/>
                    <a:pt x="6769" y="78"/>
                  </a:cubicBezTo>
                  <a:cubicBezTo>
                    <a:pt x="6769" y="78"/>
                    <a:pt x="6711" y="73"/>
                    <a:pt x="6710" y="82"/>
                  </a:cubicBezTo>
                  <a:cubicBezTo>
                    <a:pt x="6689" y="84"/>
                    <a:pt x="6689" y="84"/>
                    <a:pt x="6689" y="84"/>
                  </a:cubicBezTo>
                  <a:cubicBezTo>
                    <a:pt x="6689" y="84"/>
                    <a:pt x="6670" y="69"/>
                    <a:pt x="6701" y="72"/>
                  </a:cubicBezTo>
                  <a:cubicBezTo>
                    <a:pt x="6701" y="72"/>
                    <a:pt x="6717" y="69"/>
                    <a:pt x="6721" y="63"/>
                  </a:cubicBezTo>
                  <a:cubicBezTo>
                    <a:pt x="6721" y="63"/>
                    <a:pt x="6729" y="65"/>
                    <a:pt x="6734" y="60"/>
                  </a:cubicBezTo>
                  <a:cubicBezTo>
                    <a:pt x="6734" y="60"/>
                    <a:pt x="6763" y="50"/>
                    <a:pt x="6729" y="49"/>
                  </a:cubicBezTo>
                  <a:cubicBezTo>
                    <a:pt x="6729" y="49"/>
                    <a:pt x="6712" y="42"/>
                    <a:pt x="6708" y="51"/>
                  </a:cubicBezTo>
                  <a:cubicBezTo>
                    <a:pt x="6700" y="51"/>
                    <a:pt x="6700" y="51"/>
                    <a:pt x="6700" y="51"/>
                  </a:cubicBezTo>
                  <a:cubicBezTo>
                    <a:pt x="6700" y="51"/>
                    <a:pt x="6670" y="41"/>
                    <a:pt x="6662" y="52"/>
                  </a:cubicBezTo>
                  <a:cubicBezTo>
                    <a:pt x="6662" y="52"/>
                    <a:pt x="6636" y="56"/>
                    <a:pt x="6623" y="46"/>
                  </a:cubicBezTo>
                  <a:cubicBezTo>
                    <a:pt x="6623" y="46"/>
                    <a:pt x="6599" y="42"/>
                    <a:pt x="6593" y="43"/>
                  </a:cubicBezTo>
                  <a:cubicBezTo>
                    <a:pt x="6593" y="43"/>
                    <a:pt x="6584" y="40"/>
                    <a:pt x="6632" y="39"/>
                  </a:cubicBezTo>
                  <a:cubicBezTo>
                    <a:pt x="6632" y="39"/>
                    <a:pt x="6641" y="34"/>
                    <a:pt x="6647" y="29"/>
                  </a:cubicBezTo>
                  <a:cubicBezTo>
                    <a:pt x="6647" y="29"/>
                    <a:pt x="6666" y="28"/>
                    <a:pt x="6655" y="20"/>
                  </a:cubicBezTo>
                  <a:cubicBezTo>
                    <a:pt x="6612" y="20"/>
                    <a:pt x="6612" y="20"/>
                    <a:pt x="6612" y="20"/>
                  </a:cubicBezTo>
                  <a:cubicBezTo>
                    <a:pt x="6612" y="20"/>
                    <a:pt x="6601" y="11"/>
                    <a:pt x="6594" y="12"/>
                  </a:cubicBezTo>
                  <a:cubicBezTo>
                    <a:pt x="6594" y="12"/>
                    <a:pt x="6577" y="3"/>
                    <a:pt x="6577" y="16"/>
                  </a:cubicBezTo>
                  <a:cubicBezTo>
                    <a:pt x="6569" y="18"/>
                    <a:pt x="6569" y="18"/>
                    <a:pt x="6569" y="18"/>
                  </a:cubicBezTo>
                  <a:cubicBezTo>
                    <a:pt x="6569" y="18"/>
                    <a:pt x="6558" y="0"/>
                    <a:pt x="6543" y="16"/>
                  </a:cubicBezTo>
                  <a:cubicBezTo>
                    <a:pt x="6543" y="16"/>
                    <a:pt x="6503" y="12"/>
                    <a:pt x="6501" y="20"/>
                  </a:cubicBezTo>
                  <a:cubicBezTo>
                    <a:pt x="6501" y="20"/>
                    <a:pt x="6472" y="17"/>
                    <a:pt x="6466" y="29"/>
                  </a:cubicBezTo>
                  <a:cubicBezTo>
                    <a:pt x="6466" y="29"/>
                    <a:pt x="6414" y="34"/>
                    <a:pt x="6406" y="54"/>
                  </a:cubicBezTo>
                  <a:cubicBezTo>
                    <a:pt x="6406" y="54"/>
                    <a:pt x="6373" y="59"/>
                    <a:pt x="6406" y="65"/>
                  </a:cubicBezTo>
                  <a:cubicBezTo>
                    <a:pt x="6406" y="65"/>
                    <a:pt x="6401" y="74"/>
                    <a:pt x="6417" y="74"/>
                  </a:cubicBezTo>
                  <a:cubicBezTo>
                    <a:pt x="6419" y="83"/>
                    <a:pt x="6419" y="83"/>
                    <a:pt x="6419" y="83"/>
                  </a:cubicBezTo>
                  <a:cubicBezTo>
                    <a:pt x="6393" y="82"/>
                    <a:pt x="6393" y="82"/>
                    <a:pt x="6393" y="82"/>
                  </a:cubicBezTo>
                  <a:cubicBezTo>
                    <a:pt x="6393" y="82"/>
                    <a:pt x="6376" y="74"/>
                    <a:pt x="6376" y="81"/>
                  </a:cubicBezTo>
                  <a:cubicBezTo>
                    <a:pt x="6376" y="81"/>
                    <a:pt x="6274" y="71"/>
                    <a:pt x="6287" y="83"/>
                  </a:cubicBezTo>
                  <a:cubicBezTo>
                    <a:pt x="6304" y="88"/>
                    <a:pt x="6304" y="88"/>
                    <a:pt x="6304" y="88"/>
                  </a:cubicBezTo>
                  <a:cubicBezTo>
                    <a:pt x="6304" y="88"/>
                    <a:pt x="6328" y="94"/>
                    <a:pt x="6332" y="100"/>
                  </a:cubicBezTo>
                  <a:cubicBezTo>
                    <a:pt x="6332" y="100"/>
                    <a:pt x="6346" y="118"/>
                    <a:pt x="6309" y="118"/>
                  </a:cubicBezTo>
                  <a:cubicBezTo>
                    <a:pt x="6309" y="118"/>
                    <a:pt x="6336" y="100"/>
                    <a:pt x="6296" y="99"/>
                  </a:cubicBezTo>
                  <a:cubicBezTo>
                    <a:pt x="6296" y="99"/>
                    <a:pt x="6292" y="86"/>
                    <a:pt x="6242" y="92"/>
                  </a:cubicBezTo>
                  <a:cubicBezTo>
                    <a:pt x="6242" y="92"/>
                    <a:pt x="6224" y="91"/>
                    <a:pt x="6198" y="106"/>
                  </a:cubicBezTo>
                  <a:cubicBezTo>
                    <a:pt x="6185" y="105"/>
                    <a:pt x="6185" y="105"/>
                    <a:pt x="6185" y="105"/>
                  </a:cubicBezTo>
                  <a:cubicBezTo>
                    <a:pt x="6185" y="105"/>
                    <a:pt x="6170" y="89"/>
                    <a:pt x="6165" y="108"/>
                  </a:cubicBezTo>
                  <a:cubicBezTo>
                    <a:pt x="6155" y="108"/>
                    <a:pt x="6155" y="108"/>
                    <a:pt x="6155" y="108"/>
                  </a:cubicBezTo>
                  <a:cubicBezTo>
                    <a:pt x="6155" y="108"/>
                    <a:pt x="6145" y="105"/>
                    <a:pt x="6145" y="111"/>
                  </a:cubicBezTo>
                  <a:cubicBezTo>
                    <a:pt x="6145" y="111"/>
                    <a:pt x="6140" y="123"/>
                    <a:pt x="6136" y="106"/>
                  </a:cubicBezTo>
                  <a:cubicBezTo>
                    <a:pt x="6136" y="106"/>
                    <a:pt x="6098" y="123"/>
                    <a:pt x="6098" y="108"/>
                  </a:cubicBezTo>
                  <a:cubicBezTo>
                    <a:pt x="6098" y="108"/>
                    <a:pt x="6109" y="106"/>
                    <a:pt x="6111" y="103"/>
                  </a:cubicBezTo>
                  <a:cubicBezTo>
                    <a:pt x="6111" y="103"/>
                    <a:pt x="6122" y="106"/>
                    <a:pt x="6125" y="99"/>
                  </a:cubicBezTo>
                  <a:cubicBezTo>
                    <a:pt x="6125" y="99"/>
                    <a:pt x="6141" y="102"/>
                    <a:pt x="6145" y="99"/>
                  </a:cubicBezTo>
                  <a:cubicBezTo>
                    <a:pt x="6145" y="99"/>
                    <a:pt x="6146" y="92"/>
                    <a:pt x="6139" y="89"/>
                  </a:cubicBezTo>
                  <a:cubicBezTo>
                    <a:pt x="6139" y="89"/>
                    <a:pt x="6132" y="89"/>
                    <a:pt x="6132" y="91"/>
                  </a:cubicBezTo>
                  <a:cubicBezTo>
                    <a:pt x="6132" y="91"/>
                    <a:pt x="6106" y="86"/>
                    <a:pt x="6106" y="95"/>
                  </a:cubicBezTo>
                  <a:cubicBezTo>
                    <a:pt x="6098" y="95"/>
                    <a:pt x="6098" y="95"/>
                    <a:pt x="6098" y="95"/>
                  </a:cubicBezTo>
                  <a:cubicBezTo>
                    <a:pt x="6098" y="95"/>
                    <a:pt x="6094" y="84"/>
                    <a:pt x="6089" y="96"/>
                  </a:cubicBezTo>
                  <a:cubicBezTo>
                    <a:pt x="6063" y="98"/>
                    <a:pt x="6063" y="98"/>
                    <a:pt x="6063" y="98"/>
                  </a:cubicBezTo>
                  <a:cubicBezTo>
                    <a:pt x="6063" y="98"/>
                    <a:pt x="6045" y="81"/>
                    <a:pt x="6029" y="93"/>
                  </a:cubicBezTo>
                  <a:cubicBezTo>
                    <a:pt x="6028" y="98"/>
                    <a:pt x="6028" y="98"/>
                    <a:pt x="6028" y="98"/>
                  </a:cubicBezTo>
                  <a:cubicBezTo>
                    <a:pt x="6028" y="98"/>
                    <a:pt x="5968" y="96"/>
                    <a:pt x="5965" y="103"/>
                  </a:cubicBezTo>
                  <a:cubicBezTo>
                    <a:pt x="5965" y="103"/>
                    <a:pt x="5946" y="102"/>
                    <a:pt x="5953" y="108"/>
                  </a:cubicBezTo>
                  <a:cubicBezTo>
                    <a:pt x="5992" y="109"/>
                    <a:pt x="5992" y="109"/>
                    <a:pt x="5992" y="109"/>
                  </a:cubicBezTo>
                  <a:cubicBezTo>
                    <a:pt x="5992" y="109"/>
                    <a:pt x="5948" y="113"/>
                    <a:pt x="5942" y="118"/>
                  </a:cubicBezTo>
                  <a:cubicBezTo>
                    <a:pt x="5942" y="118"/>
                    <a:pt x="5890" y="116"/>
                    <a:pt x="5890" y="123"/>
                  </a:cubicBezTo>
                  <a:cubicBezTo>
                    <a:pt x="5890" y="123"/>
                    <a:pt x="5843" y="120"/>
                    <a:pt x="5838" y="127"/>
                  </a:cubicBezTo>
                  <a:cubicBezTo>
                    <a:pt x="5838" y="127"/>
                    <a:pt x="5803" y="125"/>
                    <a:pt x="5790" y="138"/>
                  </a:cubicBezTo>
                  <a:cubicBezTo>
                    <a:pt x="5790" y="138"/>
                    <a:pt x="5753" y="127"/>
                    <a:pt x="5708" y="155"/>
                  </a:cubicBezTo>
                  <a:cubicBezTo>
                    <a:pt x="5708" y="155"/>
                    <a:pt x="5650" y="150"/>
                    <a:pt x="5641" y="161"/>
                  </a:cubicBezTo>
                  <a:cubicBezTo>
                    <a:pt x="5641" y="161"/>
                    <a:pt x="5617" y="161"/>
                    <a:pt x="5616" y="168"/>
                  </a:cubicBezTo>
                  <a:cubicBezTo>
                    <a:pt x="5629" y="174"/>
                    <a:pt x="5629" y="174"/>
                    <a:pt x="5629" y="174"/>
                  </a:cubicBezTo>
                  <a:cubicBezTo>
                    <a:pt x="5614" y="178"/>
                    <a:pt x="5614" y="178"/>
                    <a:pt x="5614" y="178"/>
                  </a:cubicBezTo>
                  <a:cubicBezTo>
                    <a:pt x="5614" y="178"/>
                    <a:pt x="5604" y="169"/>
                    <a:pt x="5588" y="174"/>
                  </a:cubicBezTo>
                  <a:cubicBezTo>
                    <a:pt x="5588" y="174"/>
                    <a:pt x="5576" y="176"/>
                    <a:pt x="5575" y="185"/>
                  </a:cubicBezTo>
                  <a:cubicBezTo>
                    <a:pt x="5575" y="185"/>
                    <a:pt x="5556" y="192"/>
                    <a:pt x="5580" y="197"/>
                  </a:cubicBezTo>
                  <a:cubicBezTo>
                    <a:pt x="5580" y="197"/>
                    <a:pt x="5583" y="209"/>
                    <a:pt x="5596" y="202"/>
                  </a:cubicBezTo>
                  <a:cubicBezTo>
                    <a:pt x="5596" y="202"/>
                    <a:pt x="5599" y="190"/>
                    <a:pt x="5603" y="203"/>
                  </a:cubicBezTo>
                  <a:cubicBezTo>
                    <a:pt x="5615" y="204"/>
                    <a:pt x="5615" y="204"/>
                    <a:pt x="5615" y="204"/>
                  </a:cubicBezTo>
                  <a:cubicBezTo>
                    <a:pt x="5615" y="204"/>
                    <a:pt x="5646" y="216"/>
                    <a:pt x="5648" y="224"/>
                  </a:cubicBezTo>
                  <a:cubicBezTo>
                    <a:pt x="5648" y="224"/>
                    <a:pt x="5585" y="227"/>
                    <a:pt x="5584" y="231"/>
                  </a:cubicBezTo>
                  <a:cubicBezTo>
                    <a:pt x="5584" y="231"/>
                    <a:pt x="5562" y="231"/>
                    <a:pt x="5560" y="236"/>
                  </a:cubicBezTo>
                  <a:cubicBezTo>
                    <a:pt x="5560" y="236"/>
                    <a:pt x="5460" y="231"/>
                    <a:pt x="5456" y="241"/>
                  </a:cubicBezTo>
                  <a:cubicBezTo>
                    <a:pt x="5456" y="241"/>
                    <a:pt x="5313" y="238"/>
                    <a:pt x="5311" y="245"/>
                  </a:cubicBezTo>
                  <a:cubicBezTo>
                    <a:pt x="5311" y="245"/>
                    <a:pt x="5293" y="249"/>
                    <a:pt x="5291" y="253"/>
                  </a:cubicBezTo>
                  <a:cubicBezTo>
                    <a:pt x="5291" y="253"/>
                    <a:pt x="5267" y="253"/>
                    <a:pt x="5285" y="265"/>
                  </a:cubicBezTo>
                  <a:cubicBezTo>
                    <a:pt x="5285" y="265"/>
                    <a:pt x="5288" y="275"/>
                    <a:pt x="5308" y="274"/>
                  </a:cubicBezTo>
                  <a:cubicBezTo>
                    <a:pt x="5308" y="274"/>
                    <a:pt x="5319" y="282"/>
                    <a:pt x="5304" y="288"/>
                  </a:cubicBezTo>
                  <a:cubicBezTo>
                    <a:pt x="5304" y="288"/>
                    <a:pt x="5285" y="300"/>
                    <a:pt x="5319" y="311"/>
                  </a:cubicBezTo>
                  <a:cubicBezTo>
                    <a:pt x="5319" y="311"/>
                    <a:pt x="5345" y="313"/>
                    <a:pt x="5355" y="313"/>
                  </a:cubicBezTo>
                  <a:cubicBezTo>
                    <a:pt x="5355" y="313"/>
                    <a:pt x="5368" y="318"/>
                    <a:pt x="5384" y="317"/>
                  </a:cubicBezTo>
                  <a:cubicBezTo>
                    <a:pt x="5384" y="317"/>
                    <a:pt x="5390" y="337"/>
                    <a:pt x="5409" y="337"/>
                  </a:cubicBezTo>
                  <a:cubicBezTo>
                    <a:pt x="5447" y="343"/>
                    <a:pt x="5447" y="343"/>
                    <a:pt x="5447" y="343"/>
                  </a:cubicBezTo>
                  <a:cubicBezTo>
                    <a:pt x="5447" y="343"/>
                    <a:pt x="5450" y="351"/>
                    <a:pt x="5458" y="351"/>
                  </a:cubicBezTo>
                  <a:cubicBezTo>
                    <a:pt x="5459" y="359"/>
                    <a:pt x="5459" y="359"/>
                    <a:pt x="5459" y="359"/>
                  </a:cubicBezTo>
                  <a:cubicBezTo>
                    <a:pt x="5459" y="359"/>
                    <a:pt x="5443" y="364"/>
                    <a:pt x="5443" y="370"/>
                  </a:cubicBezTo>
                  <a:cubicBezTo>
                    <a:pt x="5443" y="370"/>
                    <a:pt x="5436" y="372"/>
                    <a:pt x="5436" y="382"/>
                  </a:cubicBezTo>
                  <a:cubicBezTo>
                    <a:pt x="5436" y="382"/>
                    <a:pt x="5429" y="388"/>
                    <a:pt x="5447" y="389"/>
                  </a:cubicBezTo>
                  <a:cubicBezTo>
                    <a:pt x="5447" y="389"/>
                    <a:pt x="5464" y="409"/>
                    <a:pt x="5464" y="413"/>
                  </a:cubicBezTo>
                  <a:cubicBezTo>
                    <a:pt x="5464" y="424"/>
                    <a:pt x="5464" y="424"/>
                    <a:pt x="5464" y="424"/>
                  </a:cubicBezTo>
                  <a:cubicBezTo>
                    <a:pt x="5464" y="424"/>
                    <a:pt x="5454" y="425"/>
                    <a:pt x="5454" y="430"/>
                  </a:cubicBezTo>
                  <a:cubicBezTo>
                    <a:pt x="5454" y="430"/>
                    <a:pt x="5430" y="428"/>
                    <a:pt x="5428" y="433"/>
                  </a:cubicBezTo>
                  <a:cubicBezTo>
                    <a:pt x="5435" y="437"/>
                    <a:pt x="5435" y="437"/>
                    <a:pt x="5435" y="437"/>
                  </a:cubicBezTo>
                  <a:cubicBezTo>
                    <a:pt x="5437" y="442"/>
                    <a:pt x="5437" y="442"/>
                    <a:pt x="5437" y="442"/>
                  </a:cubicBezTo>
                  <a:cubicBezTo>
                    <a:pt x="5416" y="446"/>
                    <a:pt x="5416" y="446"/>
                    <a:pt x="5416" y="446"/>
                  </a:cubicBezTo>
                  <a:cubicBezTo>
                    <a:pt x="5416" y="446"/>
                    <a:pt x="5412" y="437"/>
                    <a:pt x="5401" y="437"/>
                  </a:cubicBezTo>
                  <a:cubicBezTo>
                    <a:pt x="5401" y="437"/>
                    <a:pt x="5402" y="430"/>
                    <a:pt x="5423" y="424"/>
                  </a:cubicBezTo>
                  <a:cubicBezTo>
                    <a:pt x="5424" y="408"/>
                    <a:pt x="5424" y="408"/>
                    <a:pt x="5424" y="408"/>
                  </a:cubicBezTo>
                  <a:cubicBezTo>
                    <a:pt x="5424" y="408"/>
                    <a:pt x="5444" y="397"/>
                    <a:pt x="5419" y="394"/>
                  </a:cubicBezTo>
                  <a:cubicBezTo>
                    <a:pt x="5419" y="394"/>
                    <a:pt x="5409" y="388"/>
                    <a:pt x="5405" y="395"/>
                  </a:cubicBezTo>
                  <a:cubicBezTo>
                    <a:pt x="5405" y="395"/>
                    <a:pt x="5398" y="407"/>
                    <a:pt x="5396" y="411"/>
                  </a:cubicBezTo>
                  <a:cubicBezTo>
                    <a:pt x="5394" y="414"/>
                    <a:pt x="5385" y="407"/>
                    <a:pt x="5385" y="422"/>
                  </a:cubicBezTo>
                  <a:cubicBezTo>
                    <a:pt x="5385" y="422"/>
                    <a:pt x="5371" y="424"/>
                    <a:pt x="5376" y="412"/>
                  </a:cubicBezTo>
                  <a:cubicBezTo>
                    <a:pt x="5381" y="406"/>
                    <a:pt x="5381" y="406"/>
                    <a:pt x="5381" y="406"/>
                  </a:cubicBezTo>
                  <a:cubicBezTo>
                    <a:pt x="5381" y="406"/>
                    <a:pt x="5395" y="403"/>
                    <a:pt x="5387" y="395"/>
                  </a:cubicBezTo>
                  <a:cubicBezTo>
                    <a:pt x="5382" y="390"/>
                    <a:pt x="5382" y="390"/>
                    <a:pt x="5382" y="390"/>
                  </a:cubicBezTo>
                  <a:cubicBezTo>
                    <a:pt x="5382" y="390"/>
                    <a:pt x="5394" y="384"/>
                    <a:pt x="5384" y="378"/>
                  </a:cubicBezTo>
                  <a:cubicBezTo>
                    <a:pt x="5397" y="373"/>
                    <a:pt x="5397" y="373"/>
                    <a:pt x="5397" y="373"/>
                  </a:cubicBezTo>
                  <a:cubicBezTo>
                    <a:pt x="5397" y="373"/>
                    <a:pt x="5418" y="373"/>
                    <a:pt x="5423" y="368"/>
                  </a:cubicBezTo>
                  <a:cubicBezTo>
                    <a:pt x="5427" y="361"/>
                    <a:pt x="5427" y="361"/>
                    <a:pt x="5427" y="361"/>
                  </a:cubicBezTo>
                  <a:cubicBezTo>
                    <a:pt x="5427" y="361"/>
                    <a:pt x="5442" y="361"/>
                    <a:pt x="5442" y="354"/>
                  </a:cubicBezTo>
                  <a:cubicBezTo>
                    <a:pt x="5442" y="354"/>
                    <a:pt x="5444" y="349"/>
                    <a:pt x="5427" y="349"/>
                  </a:cubicBezTo>
                  <a:cubicBezTo>
                    <a:pt x="5427" y="349"/>
                    <a:pt x="5413" y="342"/>
                    <a:pt x="5402" y="349"/>
                  </a:cubicBezTo>
                  <a:cubicBezTo>
                    <a:pt x="5345" y="349"/>
                    <a:pt x="5345" y="349"/>
                    <a:pt x="5345" y="349"/>
                  </a:cubicBezTo>
                  <a:cubicBezTo>
                    <a:pt x="5345" y="349"/>
                    <a:pt x="5306" y="322"/>
                    <a:pt x="5271" y="325"/>
                  </a:cubicBezTo>
                  <a:cubicBezTo>
                    <a:pt x="5271" y="325"/>
                    <a:pt x="5262" y="320"/>
                    <a:pt x="5251" y="320"/>
                  </a:cubicBezTo>
                  <a:cubicBezTo>
                    <a:pt x="5251" y="320"/>
                    <a:pt x="5255" y="312"/>
                    <a:pt x="5170" y="311"/>
                  </a:cubicBezTo>
                  <a:cubicBezTo>
                    <a:pt x="5177" y="306"/>
                    <a:pt x="5177" y="306"/>
                    <a:pt x="5177" y="306"/>
                  </a:cubicBezTo>
                  <a:cubicBezTo>
                    <a:pt x="5177" y="306"/>
                    <a:pt x="5181" y="301"/>
                    <a:pt x="5155" y="301"/>
                  </a:cubicBezTo>
                  <a:cubicBezTo>
                    <a:pt x="5155" y="301"/>
                    <a:pt x="5135" y="292"/>
                    <a:pt x="5127" y="301"/>
                  </a:cubicBezTo>
                  <a:cubicBezTo>
                    <a:pt x="5127" y="301"/>
                    <a:pt x="5110" y="306"/>
                    <a:pt x="5110" y="311"/>
                  </a:cubicBezTo>
                  <a:cubicBezTo>
                    <a:pt x="5110" y="311"/>
                    <a:pt x="5098" y="310"/>
                    <a:pt x="5098" y="315"/>
                  </a:cubicBezTo>
                  <a:cubicBezTo>
                    <a:pt x="5143" y="316"/>
                    <a:pt x="5143" y="316"/>
                    <a:pt x="5143" y="316"/>
                  </a:cubicBezTo>
                  <a:cubicBezTo>
                    <a:pt x="5143" y="316"/>
                    <a:pt x="5126" y="323"/>
                    <a:pt x="5126" y="328"/>
                  </a:cubicBezTo>
                  <a:cubicBezTo>
                    <a:pt x="5126" y="328"/>
                    <a:pt x="5122" y="337"/>
                    <a:pt x="5136" y="329"/>
                  </a:cubicBezTo>
                  <a:cubicBezTo>
                    <a:pt x="5136" y="329"/>
                    <a:pt x="5151" y="325"/>
                    <a:pt x="5157" y="328"/>
                  </a:cubicBezTo>
                  <a:cubicBezTo>
                    <a:pt x="5157" y="328"/>
                    <a:pt x="5173" y="334"/>
                    <a:pt x="5162" y="336"/>
                  </a:cubicBezTo>
                  <a:cubicBezTo>
                    <a:pt x="5162" y="336"/>
                    <a:pt x="5147" y="339"/>
                    <a:pt x="5146" y="344"/>
                  </a:cubicBezTo>
                  <a:cubicBezTo>
                    <a:pt x="5132" y="345"/>
                    <a:pt x="5132" y="345"/>
                    <a:pt x="5132" y="345"/>
                  </a:cubicBezTo>
                  <a:cubicBezTo>
                    <a:pt x="5132" y="345"/>
                    <a:pt x="5116" y="336"/>
                    <a:pt x="5102" y="336"/>
                  </a:cubicBezTo>
                  <a:cubicBezTo>
                    <a:pt x="5102" y="336"/>
                    <a:pt x="5095" y="325"/>
                    <a:pt x="5066" y="335"/>
                  </a:cubicBezTo>
                  <a:cubicBezTo>
                    <a:pt x="5066" y="335"/>
                    <a:pt x="5039" y="334"/>
                    <a:pt x="5054" y="342"/>
                  </a:cubicBezTo>
                  <a:cubicBezTo>
                    <a:pt x="5061" y="354"/>
                    <a:pt x="5061" y="354"/>
                    <a:pt x="5061" y="354"/>
                  </a:cubicBezTo>
                  <a:cubicBezTo>
                    <a:pt x="5061" y="354"/>
                    <a:pt x="5080" y="365"/>
                    <a:pt x="5108" y="365"/>
                  </a:cubicBezTo>
                  <a:cubicBezTo>
                    <a:pt x="5108" y="365"/>
                    <a:pt x="5117" y="374"/>
                    <a:pt x="5146" y="373"/>
                  </a:cubicBezTo>
                  <a:cubicBezTo>
                    <a:pt x="5146" y="373"/>
                    <a:pt x="5156" y="365"/>
                    <a:pt x="5171" y="377"/>
                  </a:cubicBezTo>
                  <a:cubicBezTo>
                    <a:pt x="5171" y="377"/>
                    <a:pt x="5181" y="386"/>
                    <a:pt x="5185" y="386"/>
                  </a:cubicBezTo>
                  <a:cubicBezTo>
                    <a:pt x="5185" y="386"/>
                    <a:pt x="5191" y="395"/>
                    <a:pt x="5198" y="387"/>
                  </a:cubicBezTo>
                  <a:cubicBezTo>
                    <a:pt x="5198" y="387"/>
                    <a:pt x="5210" y="386"/>
                    <a:pt x="5198" y="397"/>
                  </a:cubicBezTo>
                  <a:cubicBezTo>
                    <a:pt x="5175" y="397"/>
                    <a:pt x="5175" y="397"/>
                    <a:pt x="5175" y="397"/>
                  </a:cubicBezTo>
                  <a:cubicBezTo>
                    <a:pt x="5175" y="397"/>
                    <a:pt x="5170" y="391"/>
                    <a:pt x="5147" y="390"/>
                  </a:cubicBezTo>
                  <a:cubicBezTo>
                    <a:pt x="5147" y="390"/>
                    <a:pt x="5144" y="383"/>
                    <a:pt x="5121" y="383"/>
                  </a:cubicBezTo>
                  <a:cubicBezTo>
                    <a:pt x="5121" y="383"/>
                    <a:pt x="5106" y="377"/>
                    <a:pt x="5102" y="381"/>
                  </a:cubicBezTo>
                  <a:cubicBezTo>
                    <a:pt x="5102" y="381"/>
                    <a:pt x="5096" y="393"/>
                    <a:pt x="5094" y="381"/>
                  </a:cubicBezTo>
                  <a:cubicBezTo>
                    <a:pt x="5094" y="381"/>
                    <a:pt x="5075" y="377"/>
                    <a:pt x="5046" y="378"/>
                  </a:cubicBezTo>
                  <a:cubicBezTo>
                    <a:pt x="5046" y="378"/>
                    <a:pt x="5038" y="373"/>
                    <a:pt x="5013" y="374"/>
                  </a:cubicBezTo>
                  <a:cubicBezTo>
                    <a:pt x="5013" y="374"/>
                    <a:pt x="4990" y="364"/>
                    <a:pt x="5016" y="362"/>
                  </a:cubicBezTo>
                  <a:cubicBezTo>
                    <a:pt x="5016" y="362"/>
                    <a:pt x="5022" y="349"/>
                    <a:pt x="5006" y="343"/>
                  </a:cubicBezTo>
                  <a:cubicBezTo>
                    <a:pt x="5006" y="343"/>
                    <a:pt x="5004" y="334"/>
                    <a:pt x="5019" y="337"/>
                  </a:cubicBezTo>
                  <a:cubicBezTo>
                    <a:pt x="5019" y="337"/>
                    <a:pt x="5022" y="332"/>
                    <a:pt x="5023" y="325"/>
                  </a:cubicBezTo>
                  <a:cubicBezTo>
                    <a:pt x="5023" y="325"/>
                    <a:pt x="5035" y="319"/>
                    <a:pt x="5025" y="310"/>
                  </a:cubicBezTo>
                  <a:cubicBezTo>
                    <a:pt x="5026" y="302"/>
                    <a:pt x="5026" y="302"/>
                    <a:pt x="5026" y="302"/>
                  </a:cubicBezTo>
                  <a:cubicBezTo>
                    <a:pt x="5026" y="302"/>
                    <a:pt x="5035" y="295"/>
                    <a:pt x="5020" y="294"/>
                  </a:cubicBezTo>
                  <a:cubicBezTo>
                    <a:pt x="5020" y="294"/>
                    <a:pt x="5015" y="281"/>
                    <a:pt x="4986" y="282"/>
                  </a:cubicBezTo>
                  <a:cubicBezTo>
                    <a:pt x="4986" y="282"/>
                    <a:pt x="4981" y="291"/>
                    <a:pt x="4996" y="296"/>
                  </a:cubicBezTo>
                  <a:cubicBezTo>
                    <a:pt x="4996" y="296"/>
                    <a:pt x="5012" y="311"/>
                    <a:pt x="4994" y="322"/>
                  </a:cubicBezTo>
                  <a:cubicBezTo>
                    <a:pt x="4994" y="322"/>
                    <a:pt x="4977" y="339"/>
                    <a:pt x="4920" y="340"/>
                  </a:cubicBezTo>
                  <a:cubicBezTo>
                    <a:pt x="4920" y="340"/>
                    <a:pt x="4916" y="354"/>
                    <a:pt x="4911" y="354"/>
                  </a:cubicBezTo>
                  <a:cubicBezTo>
                    <a:pt x="4911" y="354"/>
                    <a:pt x="4884" y="360"/>
                    <a:pt x="4892" y="367"/>
                  </a:cubicBezTo>
                  <a:cubicBezTo>
                    <a:pt x="4892" y="367"/>
                    <a:pt x="4901" y="374"/>
                    <a:pt x="4918" y="373"/>
                  </a:cubicBezTo>
                  <a:cubicBezTo>
                    <a:pt x="4918" y="373"/>
                    <a:pt x="4939" y="402"/>
                    <a:pt x="4963" y="414"/>
                  </a:cubicBezTo>
                  <a:cubicBezTo>
                    <a:pt x="4963" y="414"/>
                    <a:pt x="4926" y="432"/>
                    <a:pt x="4923" y="455"/>
                  </a:cubicBezTo>
                  <a:cubicBezTo>
                    <a:pt x="4923" y="455"/>
                    <a:pt x="4908" y="469"/>
                    <a:pt x="4934" y="471"/>
                  </a:cubicBezTo>
                  <a:cubicBezTo>
                    <a:pt x="4935" y="483"/>
                    <a:pt x="4935" y="483"/>
                    <a:pt x="4935" y="483"/>
                  </a:cubicBezTo>
                  <a:cubicBezTo>
                    <a:pt x="4935" y="483"/>
                    <a:pt x="4929" y="494"/>
                    <a:pt x="4934" y="496"/>
                  </a:cubicBezTo>
                  <a:cubicBezTo>
                    <a:pt x="4934" y="496"/>
                    <a:pt x="4941" y="509"/>
                    <a:pt x="4946" y="494"/>
                  </a:cubicBezTo>
                  <a:cubicBezTo>
                    <a:pt x="4978" y="495"/>
                    <a:pt x="4978" y="495"/>
                    <a:pt x="4978" y="495"/>
                  </a:cubicBezTo>
                  <a:cubicBezTo>
                    <a:pt x="4978" y="495"/>
                    <a:pt x="4983" y="504"/>
                    <a:pt x="4991" y="495"/>
                  </a:cubicBezTo>
                  <a:cubicBezTo>
                    <a:pt x="4991" y="495"/>
                    <a:pt x="5015" y="500"/>
                    <a:pt x="5022" y="482"/>
                  </a:cubicBezTo>
                  <a:cubicBezTo>
                    <a:pt x="5027" y="484"/>
                    <a:pt x="5027" y="484"/>
                    <a:pt x="5027" y="484"/>
                  </a:cubicBezTo>
                  <a:cubicBezTo>
                    <a:pt x="5032" y="493"/>
                    <a:pt x="5032" y="493"/>
                    <a:pt x="5032" y="493"/>
                  </a:cubicBezTo>
                  <a:cubicBezTo>
                    <a:pt x="5064" y="490"/>
                    <a:pt x="5064" y="490"/>
                    <a:pt x="5064" y="490"/>
                  </a:cubicBezTo>
                  <a:cubicBezTo>
                    <a:pt x="5064" y="490"/>
                    <a:pt x="5072" y="499"/>
                    <a:pt x="5091" y="496"/>
                  </a:cubicBezTo>
                  <a:cubicBezTo>
                    <a:pt x="5091" y="496"/>
                    <a:pt x="5107" y="506"/>
                    <a:pt x="5130" y="506"/>
                  </a:cubicBezTo>
                  <a:cubicBezTo>
                    <a:pt x="5142" y="510"/>
                    <a:pt x="5142" y="510"/>
                    <a:pt x="5142" y="510"/>
                  </a:cubicBezTo>
                  <a:cubicBezTo>
                    <a:pt x="5142" y="510"/>
                    <a:pt x="5138" y="530"/>
                    <a:pt x="5155" y="530"/>
                  </a:cubicBezTo>
                  <a:cubicBezTo>
                    <a:pt x="5155" y="530"/>
                    <a:pt x="5157" y="540"/>
                    <a:pt x="5164" y="540"/>
                  </a:cubicBezTo>
                  <a:cubicBezTo>
                    <a:pt x="5164" y="540"/>
                    <a:pt x="5176" y="548"/>
                    <a:pt x="5137" y="547"/>
                  </a:cubicBezTo>
                  <a:cubicBezTo>
                    <a:pt x="5137" y="547"/>
                    <a:pt x="5127" y="557"/>
                    <a:pt x="5128" y="562"/>
                  </a:cubicBezTo>
                  <a:cubicBezTo>
                    <a:pt x="5128" y="562"/>
                    <a:pt x="5122" y="574"/>
                    <a:pt x="5141" y="574"/>
                  </a:cubicBezTo>
                  <a:cubicBezTo>
                    <a:pt x="5155" y="575"/>
                    <a:pt x="5155" y="575"/>
                    <a:pt x="5155" y="575"/>
                  </a:cubicBezTo>
                  <a:cubicBezTo>
                    <a:pt x="5155" y="575"/>
                    <a:pt x="5166" y="586"/>
                    <a:pt x="5172" y="575"/>
                  </a:cubicBezTo>
                  <a:cubicBezTo>
                    <a:pt x="5172" y="575"/>
                    <a:pt x="5180" y="571"/>
                    <a:pt x="5181" y="578"/>
                  </a:cubicBezTo>
                  <a:cubicBezTo>
                    <a:pt x="5181" y="578"/>
                    <a:pt x="5214" y="576"/>
                    <a:pt x="5214" y="581"/>
                  </a:cubicBezTo>
                  <a:cubicBezTo>
                    <a:pt x="5214" y="581"/>
                    <a:pt x="5217" y="590"/>
                    <a:pt x="5138" y="584"/>
                  </a:cubicBezTo>
                  <a:cubicBezTo>
                    <a:pt x="5138" y="584"/>
                    <a:pt x="5134" y="581"/>
                    <a:pt x="5114" y="573"/>
                  </a:cubicBezTo>
                  <a:cubicBezTo>
                    <a:pt x="5114" y="573"/>
                    <a:pt x="5121" y="561"/>
                    <a:pt x="5111" y="553"/>
                  </a:cubicBezTo>
                  <a:cubicBezTo>
                    <a:pt x="5111" y="553"/>
                    <a:pt x="5126" y="538"/>
                    <a:pt x="5110" y="528"/>
                  </a:cubicBezTo>
                  <a:cubicBezTo>
                    <a:pt x="5110" y="528"/>
                    <a:pt x="5102" y="522"/>
                    <a:pt x="5086" y="517"/>
                  </a:cubicBezTo>
                  <a:cubicBezTo>
                    <a:pt x="5086" y="517"/>
                    <a:pt x="5090" y="505"/>
                    <a:pt x="5059" y="505"/>
                  </a:cubicBezTo>
                  <a:cubicBezTo>
                    <a:pt x="5059" y="505"/>
                    <a:pt x="5035" y="504"/>
                    <a:pt x="5033" y="509"/>
                  </a:cubicBezTo>
                  <a:cubicBezTo>
                    <a:pt x="5033" y="509"/>
                    <a:pt x="4998" y="509"/>
                    <a:pt x="4995" y="514"/>
                  </a:cubicBezTo>
                  <a:cubicBezTo>
                    <a:pt x="4995" y="514"/>
                    <a:pt x="4964" y="509"/>
                    <a:pt x="4966" y="533"/>
                  </a:cubicBezTo>
                  <a:cubicBezTo>
                    <a:pt x="4966" y="533"/>
                    <a:pt x="4957" y="541"/>
                    <a:pt x="4974" y="543"/>
                  </a:cubicBezTo>
                  <a:cubicBezTo>
                    <a:pt x="4974" y="543"/>
                    <a:pt x="4992" y="563"/>
                    <a:pt x="4978" y="576"/>
                  </a:cubicBezTo>
                  <a:cubicBezTo>
                    <a:pt x="4978" y="576"/>
                    <a:pt x="4961" y="585"/>
                    <a:pt x="4957" y="588"/>
                  </a:cubicBezTo>
                  <a:cubicBezTo>
                    <a:pt x="4957" y="588"/>
                    <a:pt x="4939" y="586"/>
                    <a:pt x="4940" y="613"/>
                  </a:cubicBezTo>
                  <a:cubicBezTo>
                    <a:pt x="4940" y="613"/>
                    <a:pt x="4922" y="616"/>
                    <a:pt x="4919" y="624"/>
                  </a:cubicBezTo>
                  <a:cubicBezTo>
                    <a:pt x="4919" y="624"/>
                    <a:pt x="4890" y="628"/>
                    <a:pt x="4882" y="637"/>
                  </a:cubicBezTo>
                  <a:cubicBezTo>
                    <a:pt x="4882" y="637"/>
                    <a:pt x="4855" y="629"/>
                    <a:pt x="4855" y="655"/>
                  </a:cubicBezTo>
                  <a:cubicBezTo>
                    <a:pt x="4855" y="655"/>
                    <a:pt x="4841" y="655"/>
                    <a:pt x="4841" y="658"/>
                  </a:cubicBezTo>
                  <a:cubicBezTo>
                    <a:pt x="4825" y="659"/>
                    <a:pt x="4825" y="659"/>
                    <a:pt x="4825" y="659"/>
                  </a:cubicBezTo>
                  <a:cubicBezTo>
                    <a:pt x="4825" y="659"/>
                    <a:pt x="4810" y="650"/>
                    <a:pt x="4781" y="651"/>
                  </a:cubicBezTo>
                  <a:cubicBezTo>
                    <a:pt x="4781" y="651"/>
                    <a:pt x="4757" y="650"/>
                    <a:pt x="4755" y="654"/>
                  </a:cubicBezTo>
                  <a:cubicBezTo>
                    <a:pt x="4749" y="655"/>
                    <a:pt x="4749" y="655"/>
                    <a:pt x="4749" y="655"/>
                  </a:cubicBezTo>
                  <a:cubicBezTo>
                    <a:pt x="4722" y="651"/>
                    <a:pt x="4722" y="651"/>
                    <a:pt x="4722" y="651"/>
                  </a:cubicBezTo>
                  <a:cubicBezTo>
                    <a:pt x="4703" y="648"/>
                    <a:pt x="4703" y="648"/>
                    <a:pt x="4703" y="648"/>
                  </a:cubicBezTo>
                  <a:cubicBezTo>
                    <a:pt x="4703" y="648"/>
                    <a:pt x="4659" y="644"/>
                    <a:pt x="4679" y="626"/>
                  </a:cubicBezTo>
                  <a:cubicBezTo>
                    <a:pt x="4679" y="626"/>
                    <a:pt x="4703" y="624"/>
                    <a:pt x="4701" y="638"/>
                  </a:cubicBezTo>
                  <a:cubicBezTo>
                    <a:pt x="4716" y="640"/>
                    <a:pt x="4716" y="640"/>
                    <a:pt x="4716" y="640"/>
                  </a:cubicBezTo>
                  <a:cubicBezTo>
                    <a:pt x="4716" y="640"/>
                    <a:pt x="4729" y="654"/>
                    <a:pt x="4729" y="639"/>
                  </a:cubicBezTo>
                  <a:cubicBezTo>
                    <a:pt x="4729" y="639"/>
                    <a:pt x="4720" y="631"/>
                    <a:pt x="4715" y="631"/>
                  </a:cubicBezTo>
                  <a:cubicBezTo>
                    <a:pt x="4715" y="631"/>
                    <a:pt x="4707" y="618"/>
                    <a:pt x="4726" y="625"/>
                  </a:cubicBezTo>
                  <a:cubicBezTo>
                    <a:pt x="4726" y="625"/>
                    <a:pt x="4727" y="631"/>
                    <a:pt x="4746" y="629"/>
                  </a:cubicBezTo>
                  <a:cubicBezTo>
                    <a:pt x="4746" y="629"/>
                    <a:pt x="4741" y="640"/>
                    <a:pt x="4771" y="640"/>
                  </a:cubicBezTo>
                  <a:cubicBezTo>
                    <a:pt x="4771" y="640"/>
                    <a:pt x="4784" y="644"/>
                    <a:pt x="4789" y="635"/>
                  </a:cubicBezTo>
                  <a:cubicBezTo>
                    <a:pt x="4789" y="635"/>
                    <a:pt x="4812" y="639"/>
                    <a:pt x="4802" y="629"/>
                  </a:cubicBezTo>
                  <a:cubicBezTo>
                    <a:pt x="4802" y="629"/>
                    <a:pt x="4803" y="611"/>
                    <a:pt x="4819" y="619"/>
                  </a:cubicBezTo>
                  <a:cubicBezTo>
                    <a:pt x="4834" y="626"/>
                    <a:pt x="4830" y="612"/>
                    <a:pt x="4830" y="612"/>
                  </a:cubicBezTo>
                  <a:cubicBezTo>
                    <a:pt x="4830" y="612"/>
                    <a:pt x="4841" y="608"/>
                    <a:pt x="4844" y="600"/>
                  </a:cubicBezTo>
                  <a:cubicBezTo>
                    <a:pt x="4844" y="600"/>
                    <a:pt x="4860" y="603"/>
                    <a:pt x="4860" y="578"/>
                  </a:cubicBezTo>
                  <a:cubicBezTo>
                    <a:pt x="4860" y="578"/>
                    <a:pt x="4879" y="583"/>
                    <a:pt x="4895" y="571"/>
                  </a:cubicBezTo>
                  <a:cubicBezTo>
                    <a:pt x="4895" y="571"/>
                    <a:pt x="4898" y="559"/>
                    <a:pt x="4887" y="555"/>
                  </a:cubicBezTo>
                  <a:cubicBezTo>
                    <a:pt x="4887" y="555"/>
                    <a:pt x="4882" y="551"/>
                    <a:pt x="4894" y="551"/>
                  </a:cubicBezTo>
                  <a:cubicBezTo>
                    <a:pt x="4894" y="551"/>
                    <a:pt x="4895" y="548"/>
                    <a:pt x="4897" y="544"/>
                  </a:cubicBezTo>
                  <a:cubicBezTo>
                    <a:pt x="4897" y="544"/>
                    <a:pt x="4911" y="542"/>
                    <a:pt x="4916" y="535"/>
                  </a:cubicBezTo>
                  <a:cubicBezTo>
                    <a:pt x="4916" y="535"/>
                    <a:pt x="4921" y="525"/>
                    <a:pt x="4901" y="523"/>
                  </a:cubicBezTo>
                  <a:cubicBezTo>
                    <a:pt x="4901" y="523"/>
                    <a:pt x="4880" y="514"/>
                    <a:pt x="4875" y="514"/>
                  </a:cubicBezTo>
                  <a:cubicBezTo>
                    <a:pt x="4875" y="514"/>
                    <a:pt x="4854" y="508"/>
                    <a:pt x="4856" y="490"/>
                  </a:cubicBezTo>
                  <a:cubicBezTo>
                    <a:pt x="4856" y="490"/>
                    <a:pt x="4867" y="494"/>
                    <a:pt x="4866" y="461"/>
                  </a:cubicBezTo>
                  <a:cubicBezTo>
                    <a:pt x="4866" y="461"/>
                    <a:pt x="4876" y="454"/>
                    <a:pt x="4864" y="446"/>
                  </a:cubicBezTo>
                  <a:cubicBezTo>
                    <a:pt x="4864" y="446"/>
                    <a:pt x="4864" y="437"/>
                    <a:pt x="4856" y="432"/>
                  </a:cubicBezTo>
                  <a:cubicBezTo>
                    <a:pt x="4856" y="432"/>
                    <a:pt x="4852" y="423"/>
                    <a:pt x="4870" y="427"/>
                  </a:cubicBezTo>
                  <a:cubicBezTo>
                    <a:pt x="4870" y="427"/>
                    <a:pt x="4876" y="417"/>
                    <a:pt x="4868" y="413"/>
                  </a:cubicBezTo>
                  <a:cubicBezTo>
                    <a:pt x="4868" y="413"/>
                    <a:pt x="4860" y="406"/>
                    <a:pt x="4873" y="406"/>
                  </a:cubicBezTo>
                  <a:cubicBezTo>
                    <a:pt x="4873" y="406"/>
                    <a:pt x="4886" y="378"/>
                    <a:pt x="4841" y="375"/>
                  </a:cubicBezTo>
                  <a:cubicBezTo>
                    <a:pt x="4841" y="375"/>
                    <a:pt x="4834" y="369"/>
                    <a:pt x="4823" y="366"/>
                  </a:cubicBezTo>
                  <a:cubicBezTo>
                    <a:pt x="4822" y="359"/>
                    <a:pt x="4822" y="359"/>
                    <a:pt x="4822" y="359"/>
                  </a:cubicBezTo>
                  <a:cubicBezTo>
                    <a:pt x="4822" y="359"/>
                    <a:pt x="4840" y="361"/>
                    <a:pt x="4849" y="347"/>
                  </a:cubicBezTo>
                  <a:cubicBezTo>
                    <a:pt x="4849" y="347"/>
                    <a:pt x="4886" y="321"/>
                    <a:pt x="4878" y="311"/>
                  </a:cubicBezTo>
                  <a:cubicBezTo>
                    <a:pt x="4877" y="310"/>
                    <a:pt x="4877" y="310"/>
                    <a:pt x="4877" y="310"/>
                  </a:cubicBezTo>
                  <a:cubicBezTo>
                    <a:pt x="4866" y="300"/>
                    <a:pt x="4876" y="284"/>
                    <a:pt x="4832" y="287"/>
                  </a:cubicBezTo>
                  <a:cubicBezTo>
                    <a:pt x="4832" y="287"/>
                    <a:pt x="4816" y="281"/>
                    <a:pt x="4704" y="283"/>
                  </a:cubicBezTo>
                  <a:cubicBezTo>
                    <a:pt x="4704" y="283"/>
                    <a:pt x="4696" y="272"/>
                    <a:pt x="4685" y="285"/>
                  </a:cubicBezTo>
                  <a:cubicBezTo>
                    <a:pt x="4685" y="285"/>
                    <a:pt x="4671" y="287"/>
                    <a:pt x="4644" y="340"/>
                  </a:cubicBezTo>
                  <a:cubicBezTo>
                    <a:pt x="4644" y="340"/>
                    <a:pt x="4627" y="359"/>
                    <a:pt x="4597" y="368"/>
                  </a:cubicBezTo>
                  <a:cubicBezTo>
                    <a:pt x="4597" y="368"/>
                    <a:pt x="4557" y="369"/>
                    <a:pt x="4556" y="376"/>
                  </a:cubicBezTo>
                  <a:cubicBezTo>
                    <a:pt x="4556" y="376"/>
                    <a:pt x="4535" y="383"/>
                    <a:pt x="4546" y="386"/>
                  </a:cubicBezTo>
                  <a:cubicBezTo>
                    <a:pt x="4549" y="393"/>
                    <a:pt x="4549" y="393"/>
                    <a:pt x="4549" y="393"/>
                  </a:cubicBezTo>
                  <a:cubicBezTo>
                    <a:pt x="4549" y="393"/>
                    <a:pt x="4535" y="401"/>
                    <a:pt x="4558" y="401"/>
                  </a:cubicBezTo>
                  <a:cubicBezTo>
                    <a:pt x="4583" y="400"/>
                    <a:pt x="4583" y="400"/>
                    <a:pt x="4583" y="400"/>
                  </a:cubicBezTo>
                  <a:cubicBezTo>
                    <a:pt x="4583" y="400"/>
                    <a:pt x="4572" y="417"/>
                    <a:pt x="4578" y="424"/>
                  </a:cubicBezTo>
                  <a:cubicBezTo>
                    <a:pt x="4578" y="424"/>
                    <a:pt x="4565" y="433"/>
                    <a:pt x="4576" y="437"/>
                  </a:cubicBezTo>
                  <a:cubicBezTo>
                    <a:pt x="4577" y="446"/>
                    <a:pt x="4577" y="446"/>
                    <a:pt x="4577" y="446"/>
                  </a:cubicBezTo>
                  <a:cubicBezTo>
                    <a:pt x="4577" y="446"/>
                    <a:pt x="4557" y="446"/>
                    <a:pt x="4557" y="451"/>
                  </a:cubicBezTo>
                  <a:cubicBezTo>
                    <a:pt x="4557" y="451"/>
                    <a:pt x="4550" y="456"/>
                    <a:pt x="4552" y="467"/>
                  </a:cubicBezTo>
                  <a:cubicBezTo>
                    <a:pt x="4552" y="467"/>
                    <a:pt x="4559" y="478"/>
                    <a:pt x="4563" y="461"/>
                  </a:cubicBezTo>
                  <a:cubicBezTo>
                    <a:pt x="4570" y="462"/>
                    <a:pt x="4570" y="462"/>
                    <a:pt x="4570" y="462"/>
                  </a:cubicBezTo>
                  <a:cubicBezTo>
                    <a:pt x="4570" y="462"/>
                    <a:pt x="4568" y="470"/>
                    <a:pt x="4598" y="466"/>
                  </a:cubicBezTo>
                  <a:cubicBezTo>
                    <a:pt x="4598" y="466"/>
                    <a:pt x="4600" y="471"/>
                    <a:pt x="4609" y="471"/>
                  </a:cubicBezTo>
                  <a:cubicBezTo>
                    <a:pt x="4609" y="471"/>
                    <a:pt x="4617" y="479"/>
                    <a:pt x="4620" y="471"/>
                  </a:cubicBezTo>
                  <a:cubicBezTo>
                    <a:pt x="4620" y="471"/>
                    <a:pt x="4635" y="472"/>
                    <a:pt x="4623" y="479"/>
                  </a:cubicBezTo>
                  <a:cubicBezTo>
                    <a:pt x="4623" y="479"/>
                    <a:pt x="4617" y="492"/>
                    <a:pt x="4639" y="495"/>
                  </a:cubicBezTo>
                  <a:cubicBezTo>
                    <a:pt x="4639" y="495"/>
                    <a:pt x="4636" y="506"/>
                    <a:pt x="4678" y="504"/>
                  </a:cubicBezTo>
                  <a:cubicBezTo>
                    <a:pt x="4679" y="510"/>
                    <a:pt x="4679" y="510"/>
                    <a:pt x="4679" y="510"/>
                  </a:cubicBezTo>
                  <a:cubicBezTo>
                    <a:pt x="4679" y="510"/>
                    <a:pt x="4653" y="539"/>
                    <a:pt x="4639" y="547"/>
                  </a:cubicBezTo>
                  <a:cubicBezTo>
                    <a:pt x="4633" y="547"/>
                    <a:pt x="4633" y="547"/>
                    <a:pt x="4633" y="547"/>
                  </a:cubicBezTo>
                  <a:cubicBezTo>
                    <a:pt x="4633" y="547"/>
                    <a:pt x="4636" y="534"/>
                    <a:pt x="4601" y="534"/>
                  </a:cubicBezTo>
                  <a:cubicBezTo>
                    <a:pt x="4601" y="534"/>
                    <a:pt x="4595" y="527"/>
                    <a:pt x="4570" y="517"/>
                  </a:cubicBezTo>
                  <a:cubicBezTo>
                    <a:pt x="4570" y="517"/>
                    <a:pt x="4570" y="508"/>
                    <a:pt x="4539" y="509"/>
                  </a:cubicBezTo>
                  <a:cubicBezTo>
                    <a:pt x="4539" y="509"/>
                    <a:pt x="4525" y="497"/>
                    <a:pt x="4497" y="500"/>
                  </a:cubicBezTo>
                  <a:cubicBezTo>
                    <a:pt x="4497" y="500"/>
                    <a:pt x="4458" y="482"/>
                    <a:pt x="4451" y="494"/>
                  </a:cubicBezTo>
                  <a:cubicBezTo>
                    <a:pt x="4451" y="494"/>
                    <a:pt x="4440" y="502"/>
                    <a:pt x="4443" y="490"/>
                  </a:cubicBezTo>
                  <a:cubicBezTo>
                    <a:pt x="4443" y="490"/>
                    <a:pt x="4449" y="475"/>
                    <a:pt x="4434" y="477"/>
                  </a:cubicBezTo>
                  <a:cubicBezTo>
                    <a:pt x="4434" y="477"/>
                    <a:pt x="4395" y="463"/>
                    <a:pt x="4367" y="465"/>
                  </a:cubicBezTo>
                  <a:cubicBezTo>
                    <a:pt x="4291" y="462"/>
                    <a:pt x="4291" y="462"/>
                    <a:pt x="4291" y="462"/>
                  </a:cubicBezTo>
                  <a:cubicBezTo>
                    <a:pt x="4291" y="462"/>
                    <a:pt x="4276" y="459"/>
                    <a:pt x="4244" y="457"/>
                  </a:cubicBezTo>
                  <a:cubicBezTo>
                    <a:pt x="4244" y="457"/>
                    <a:pt x="4235" y="448"/>
                    <a:pt x="4226" y="454"/>
                  </a:cubicBezTo>
                  <a:cubicBezTo>
                    <a:pt x="4225" y="460"/>
                    <a:pt x="4225" y="460"/>
                    <a:pt x="4225" y="460"/>
                  </a:cubicBezTo>
                  <a:cubicBezTo>
                    <a:pt x="4225" y="460"/>
                    <a:pt x="4207" y="478"/>
                    <a:pt x="4211" y="461"/>
                  </a:cubicBezTo>
                  <a:cubicBezTo>
                    <a:pt x="4211" y="461"/>
                    <a:pt x="4210" y="450"/>
                    <a:pt x="4197" y="442"/>
                  </a:cubicBezTo>
                  <a:cubicBezTo>
                    <a:pt x="4197" y="442"/>
                    <a:pt x="4125" y="416"/>
                    <a:pt x="4117" y="422"/>
                  </a:cubicBezTo>
                  <a:cubicBezTo>
                    <a:pt x="4117" y="422"/>
                    <a:pt x="4100" y="425"/>
                    <a:pt x="4102" y="433"/>
                  </a:cubicBezTo>
                  <a:cubicBezTo>
                    <a:pt x="4102" y="433"/>
                    <a:pt x="4101" y="437"/>
                    <a:pt x="4111" y="432"/>
                  </a:cubicBezTo>
                  <a:cubicBezTo>
                    <a:pt x="4111" y="432"/>
                    <a:pt x="4123" y="433"/>
                    <a:pt x="4111" y="441"/>
                  </a:cubicBezTo>
                  <a:cubicBezTo>
                    <a:pt x="4111" y="441"/>
                    <a:pt x="4120" y="451"/>
                    <a:pt x="4146" y="450"/>
                  </a:cubicBezTo>
                  <a:cubicBezTo>
                    <a:pt x="4146" y="450"/>
                    <a:pt x="4158" y="454"/>
                    <a:pt x="4165" y="455"/>
                  </a:cubicBezTo>
                  <a:cubicBezTo>
                    <a:pt x="4165" y="455"/>
                    <a:pt x="4169" y="465"/>
                    <a:pt x="4196" y="465"/>
                  </a:cubicBezTo>
                  <a:cubicBezTo>
                    <a:pt x="4196" y="465"/>
                    <a:pt x="4215" y="490"/>
                    <a:pt x="4238" y="495"/>
                  </a:cubicBezTo>
                  <a:cubicBezTo>
                    <a:pt x="4239" y="503"/>
                    <a:pt x="4239" y="503"/>
                    <a:pt x="4239" y="503"/>
                  </a:cubicBezTo>
                  <a:cubicBezTo>
                    <a:pt x="4239" y="503"/>
                    <a:pt x="4225" y="510"/>
                    <a:pt x="4222" y="518"/>
                  </a:cubicBezTo>
                  <a:cubicBezTo>
                    <a:pt x="4177" y="518"/>
                    <a:pt x="4177" y="518"/>
                    <a:pt x="4177" y="518"/>
                  </a:cubicBezTo>
                  <a:cubicBezTo>
                    <a:pt x="4177" y="518"/>
                    <a:pt x="4174" y="528"/>
                    <a:pt x="4184" y="528"/>
                  </a:cubicBezTo>
                  <a:cubicBezTo>
                    <a:pt x="4182" y="540"/>
                    <a:pt x="4182" y="540"/>
                    <a:pt x="4182" y="540"/>
                  </a:cubicBezTo>
                  <a:cubicBezTo>
                    <a:pt x="4132" y="540"/>
                    <a:pt x="4132" y="540"/>
                    <a:pt x="4132" y="540"/>
                  </a:cubicBezTo>
                  <a:cubicBezTo>
                    <a:pt x="4132" y="540"/>
                    <a:pt x="4136" y="528"/>
                    <a:pt x="4135" y="522"/>
                  </a:cubicBezTo>
                  <a:cubicBezTo>
                    <a:pt x="4135" y="522"/>
                    <a:pt x="4171" y="521"/>
                    <a:pt x="4147" y="511"/>
                  </a:cubicBezTo>
                  <a:cubicBezTo>
                    <a:pt x="4147" y="511"/>
                    <a:pt x="4135" y="504"/>
                    <a:pt x="4123" y="504"/>
                  </a:cubicBezTo>
                  <a:cubicBezTo>
                    <a:pt x="4123" y="504"/>
                    <a:pt x="4098" y="501"/>
                    <a:pt x="4098" y="509"/>
                  </a:cubicBezTo>
                  <a:cubicBezTo>
                    <a:pt x="4098" y="509"/>
                    <a:pt x="4097" y="514"/>
                    <a:pt x="4102" y="514"/>
                  </a:cubicBezTo>
                  <a:cubicBezTo>
                    <a:pt x="4102" y="514"/>
                    <a:pt x="4111" y="523"/>
                    <a:pt x="4098" y="519"/>
                  </a:cubicBezTo>
                  <a:cubicBezTo>
                    <a:pt x="4098" y="519"/>
                    <a:pt x="4091" y="514"/>
                    <a:pt x="4087" y="514"/>
                  </a:cubicBezTo>
                  <a:cubicBezTo>
                    <a:pt x="4087" y="514"/>
                    <a:pt x="4080" y="504"/>
                    <a:pt x="4077" y="510"/>
                  </a:cubicBezTo>
                  <a:cubicBezTo>
                    <a:pt x="4078" y="518"/>
                    <a:pt x="4078" y="518"/>
                    <a:pt x="4078" y="518"/>
                  </a:cubicBezTo>
                  <a:cubicBezTo>
                    <a:pt x="4078" y="518"/>
                    <a:pt x="4053" y="516"/>
                    <a:pt x="4047" y="528"/>
                  </a:cubicBezTo>
                  <a:cubicBezTo>
                    <a:pt x="4012" y="529"/>
                    <a:pt x="4012" y="529"/>
                    <a:pt x="4012" y="529"/>
                  </a:cubicBezTo>
                  <a:cubicBezTo>
                    <a:pt x="4012" y="529"/>
                    <a:pt x="4013" y="519"/>
                    <a:pt x="3955" y="526"/>
                  </a:cubicBezTo>
                  <a:cubicBezTo>
                    <a:pt x="3955" y="526"/>
                    <a:pt x="3915" y="523"/>
                    <a:pt x="3915" y="546"/>
                  </a:cubicBezTo>
                  <a:cubicBezTo>
                    <a:pt x="3897" y="548"/>
                    <a:pt x="3897" y="548"/>
                    <a:pt x="3897" y="548"/>
                  </a:cubicBezTo>
                  <a:cubicBezTo>
                    <a:pt x="3897" y="548"/>
                    <a:pt x="3886" y="538"/>
                    <a:pt x="3882" y="548"/>
                  </a:cubicBezTo>
                  <a:cubicBezTo>
                    <a:pt x="3818" y="548"/>
                    <a:pt x="3818" y="548"/>
                    <a:pt x="3818" y="548"/>
                  </a:cubicBezTo>
                  <a:cubicBezTo>
                    <a:pt x="3818" y="548"/>
                    <a:pt x="3807" y="539"/>
                    <a:pt x="3841" y="538"/>
                  </a:cubicBezTo>
                  <a:cubicBezTo>
                    <a:pt x="3841" y="538"/>
                    <a:pt x="3877" y="545"/>
                    <a:pt x="3851" y="526"/>
                  </a:cubicBezTo>
                  <a:cubicBezTo>
                    <a:pt x="3850" y="518"/>
                    <a:pt x="3850" y="518"/>
                    <a:pt x="3850" y="518"/>
                  </a:cubicBezTo>
                  <a:cubicBezTo>
                    <a:pt x="3850" y="518"/>
                    <a:pt x="3881" y="514"/>
                    <a:pt x="3859" y="506"/>
                  </a:cubicBezTo>
                  <a:cubicBezTo>
                    <a:pt x="3846" y="505"/>
                    <a:pt x="3846" y="505"/>
                    <a:pt x="3846" y="505"/>
                  </a:cubicBezTo>
                  <a:cubicBezTo>
                    <a:pt x="3846" y="505"/>
                    <a:pt x="3839" y="499"/>
                    <a:pt x="3835" y="508"/>
                  </a:cubicBezTo>
                  <a:cubicBezTo>
                    <a:pt x="3835" y="508"/>
                    <a:pt x="3789" y="514"/>
                    <a:pt x="3781" y="524"/>
                  </a:cubicBezTo>
                  <a:cubicBezTo>
                    <a:pt x="3781" y="524"/>
                    <a:pt x="3781" y="530"/>
                    <a:pt x="3793" y="530"/>
                  </a:cubicBezTo>
                  <a:cubicBezTo>
                    <a:pt x="3794" y="538"/>
                    <a:pt x="3794" y="538"/>
                    <a:pt x="3794" y="538"/>
                  </a:cubicBezTo>
                  <a:cubicBezTo>
                    <a:pt x="3777" y="541"/>
                    <a:pt x="3777" y="541"/>
                    <a:pt x="3777" y="541"/>
                  </a:cubicBezTo>
                  <a:cubicBezTo>
                    <a:pt x="3777" y="541"/>
                    <a:pt x="3772" y="550"/>
                    <a:pt x="3770" y="540"/>
                  </a:cubicBezTo>
                  <a:cubicBezTo>
                    <a:pt x="3770" y="540"/>
                    <a:pt x="3770" y="523"/>
                    <a:pt x="3762" y="532"/>
                  </a:cubicBezTo>
                  <a:cubicBezTo>
                    <a:pt x="3762" y="532"/>
                    <a:pt x="3746" y="524"/>
                    <a:pt x="3744" y="533"/>
                  </a:cubicBezTo>
                  <a:cubicBezTo>
                    <a:pt x="3744" y="533"/>
                    <a:pt x="3706" y="531"/>
                    <a:pt x="3611" y="569"/>
                  </a:cubicBezTo>
                  <a:cubicBezTo>
                    <a:pt x="3611" y="569"/>
                    <a:pt x="3585" y="560"/>
                    <a:pt x="3581" y="573"/>
                  </a:cubicBezTo>
                  <a:cubicBezTo>
                    <a:pt x="3581" y="573"/>
                    <a:pt x="3554" y="574"/>
                    <a:pt x="3551" y="578"/>
                  </a:cubicBezTo>
                  <a:cubicBezTo>
                    <a:pt x="3551" y="578"/>
                    <a:pt x="3524" y="581"/>
                    <a:pt x="3534" y="584"/>
                  </a:cubicBezTo>
                  <a:cubicBezTo>
                    <a:pt x="3534" y="584"/>
                    <a:pt x="3544" y="596"/>
                    <a:pt x="3537" y="596"/>
                  </a:cubicBezTo>
                  <a:cubicBezTo>
                    <a:pt x="3537" y="596"/>
                    <a:pt x="3524" y="603"/>
                    <a:pt x="3524" y="615"/>
                  </a:cubicBezTo>
                  <a:cubicBezTo>
                    <a:pt x="3524" y="615"/>
                    <a:pt x="3516" y="629"/>
                    <a:pt x="3513" y="618"/>
                  </a:cubicBezTo>
                  <a:cubicBezTo>
                    <a:pt x="3513" y="618"/>
                    <a:pt x="3504" y="616"/>
                    <a:pt x="3501" y="621"/>
                  </a:cubicBezTo>
                  <a:cubicBezTo>
                    <a:pt x="3501" y="621"/>
                    <a:pt x="3477" y="620"/>
                    <a:pt x="3475" y="629"/>
                  </a:cubicBezTo>
                  <a:cubicBezTo>
                    <a:pt x="3475" y="629"/>
                    <a:pt x="3465" y="631"/>
                    <a:pt x="3464" y="624"/>
                  </a:cubicBezTo>
                  <a:cubicBezTo>
                    <a:pt x="3464" y="624"/>
                    <a:pt x="3452" y="611"/>
                    <a:pt x="3445" y="622"/>
                  </a:cubicBezTo>
                  <a:cubicBezTo>
                    <a:pt x="3439" y="626"/>
                    <a:pt x="3439" y="626"/>
                    <a:pt x="3439" y="626"/>
                  </a:cubicBezTo>
                  <a:cubicBezTo>
                    <a:pt x="3439" y="626"/>
                    <a:pt x="3431" y="622"/>
                    <a:pt x="3426" y="621"/>
                  </a:cubicBezTo>
                  <a:cubicBezTo>
                    <a:pt x="3426" y="621"/>
                    <a:pt x="3407" y="596"/>
                    <a:pt x="3403" y="605"/>
                  </a:cubicBezTo>
                  <a:cubicBezTo>
                    <a:pt x="3403" y="614"/>
                    <a:pt x="3403" y="614"/>
                    <a:pt x="3403" y="614"/>
                  </a:cubicBezTo>
                  <a:cubicBezTo>
                    <a:pt x="3403" y="614"/>
                    <a:pt x="3396" y="621"/>
                    <a:pt x="3393" y="602"/>
                  </a:cubicBezTo>
                  <a:cubicBezTo>
                    <a:pt x="3393" y="602"/>
                    <a:pt x="3391" y="599"/>
                    <a:pt x="3380" y="599"/>
                  </a:cubicBezTo>
                  <a:cubicBezTo>
                    <a:pt x="3378" y="591"/>
                    <a:pt x="3378" y="591"/>
                    <a:pt x="3378" y="591"/>
                  </a:cubicBezTo>
                  <a:cubicBezTo>
                    <a:pt x="3378" y="591"/>
                    <a:pt x="3367" y="588"/>
                    <a:pt x="3401" y="576"/>
                  </a:cubicBezTo>
                  <a:cubicBezTo>
                    <a:pt x="3404" y="571"/>
                    <a:pt x="3404" y="571"/>
                    <a:pt x="3404" y="571"/>
                  </a:cubicBezTo>
                  <a:cubicBezTo>
                    <a:pt x="3404" y="571"/>
                    <a:pt x="3482" y="576"/>
                    <a:pt x="3467" y="561"/>
                  </a:cubicBezTo>
                  <a:cubicBezTo>
                    <a:pt x="3460" y="559"/>
                    <a:pt x="3460" y="559"/>
                    <a:pt x="3460" y="559"/>
                  </a:cubicBezTo>
                  <a:cubicBezTo>
                    <a:pt x="3460" y="559"/>
                    <a:pt x="3459" y="549"/>
                    <a:pt x="3433" y="541"/>
                  </a:cubicBezTo>
                  <a:cubicBezTo>
                    <a:pt x="3433" y="541"/>
                    <a:pt x="3423" y="530"/>
                    <a:pt x="3414" y="528"/>
                  </a:cubicBezTo>
                  <a:cubicBezTo>
                    <a:pt x="3320" y="528"/>
                    <a:pt x="3320" y="528"/>
                    <a:pt x="3320" y="528"/>
                  </a:cubicBezTo>
                  <a:cubicBezTo>
                    <a:pt x="3320" y="528"/>
                    <a:pt x="3307" y="519"/>
                    <a:pt x="3300" y="521"/>
                  </a:cubicBezTo>
                  <a:cubicBezTo>
                    <a:pt x="3300" y="521"/>
                    <a:pt x="3287" y="515"/>
                    <a:pt x="3287" y="520"/>
                  </a:cubicBezTo>
                  <a:cubicBezTo>
                    <a:pt x="3287" y="520"/>
                    <a:pt x="3290" y="532"/>
                    <a:pt x="3307" y="532"/>
                  </a:cubicBezTo>
                  <a:cubicBezTo>
                    <a:pt x="3322" y="536"/>
                    <a:pt x="3322" y="536"/>
                    <a:pt x="3322" y="536"/>
                  </a:cubicBezTo>
                  <a:cubicBezTo>
                    <a:pt x="3322" y="536"/>
                    <a:pt x="3341" y="544"/>
                    <a:pt x="3337" y="554"/>
                  </a:cubicBezTo>
                  <a:cubicBezTo>
                    <a:pt x="3337" y="554"/>
                    <a:pt x="3331" y="561"/>
                    <a:pt x="3336" y="561"/>
                  </a:cubicBezTo>
                  <a:cubicBezTo>
                    <a:pt x="3343" y="562"/>
                    <a:pt x="3343" y="562"/>
                    <a:pt x="3343" y="562"/>
                  </a:cubicBezTo>
                  <a:cubicBezTo>
                    <a:pt x="3343" y="562"/>
                    <a:pt x="3333" y="568"/>
                    <a:pt x="3333" y="574"/>
                  </a:cubicBezTo>
                  <a:cubicBezTo>
                    <a:pt x="3333" y="574"/>
                    <a:pt x="3310" y="589"/>
                    <a:pt x="3313" y="601"/>
                  </a:cubicBezTo>
                  <a:cubicBezTo>
                    <a:pt x="3313" y="601"/>
                    <a:pt x="3322" y="617"/>
                    <a:pt x="3329" y="604"/>
                  </a:cubicBezTo>
                  <a:cubicBezTo>
                    <a:pt x="3329" y="604"/>
                    <a:pt x="3355" y="614"/>
                    <a:pt x="3355" y="624"/>
                  </a:cubicBezTo>
                  <a:cubicBezTo>
                    <a:pt x="3355" y="624"/>
                    <a:pt x="3345" y="630"/>
                    <a:pt x="3347" y="640"/>
                  </a:cubicBezTo>
                  <a:cubicBezTo>
                    <a:pt x="3347" y="640"/>
                    <a:pt x="3322" y="657"/>
                    <a:pt x="3333" y="670"/>
                  </a:cubicBezTo>
                  <a:cubicBezTo>
                    <a:pt x="3333" y="670"/>
                    <a:pt x="3344" y="689"/>
                    <a:pt x="3324" y="669"/>
                  </a:cubicBezTo>
                  <a:cubicBezTo>
                    <a:pt x="3324" y="669"/>
                    <a:pt x="3319" y="658"/>
                    <a:pt x="3308" y="662"/>
                  </a:cubicBezTo>
                  <a:cubicBezTo>
                    <a:pt x="3302" y="661"/>
                    <a:pt x="3302" y="661"/>
                    <a:pt x="3302" y="661"/>
                  </a:cubicBezTo>
                  <a:cubicBezTo>
                    <a:pt x="3302" y="661"/>
                    <a:pt x="3299" y="649"/>
                    <a:pt x="3278" y="643"/>
                  </a:cubicBezTo>
                  <a:cubicBezTo>
                    <a:pt x="3278" y="643"/>
                    <a:pt x="3268" y="643"/>
                    <a:pt x="3268" y="650"/>
                  </a:cubicBezTo>
                  <a:cubicBezTo>
                    <a:pt x="3252" y="652"/>
                    <a:pt x="3252" y="652"/>
                    <a:pt x="3252" y="652"/>
                  </a:cubicBezTo>
                  <a:cubicBezTo>
                    <a:pt x="3252" y="652"/>
                    <a:pt x="3250" y="642"/>
                    <a:pt x="3236" y="643"/>
                  </a:cubicBezTo>
                  <a:cubicBezTo>
                    <a:pt x="3236" y="643"/>
                    <a:pt x="3230" y="635"/>
                    <a:pt x="3222" y="643"/>
                  </a:cubicBezTo>
                  <a:cubicBezTo>
                    <a:pt x="3222" y="643"/>
                    <a:pt x="3198" y="667"/>
                    <a:pt x="3170" y="668"/>
                  </a:cubicBezTo>
                  <a:cubicBezTo>
                    <a:pt x="3143" y="670"/>
                    <a:pt x="3117" y="691"/>
                    <a:pt x="3117" y="691"/>
                  </a:cubicBezTo>
                  <a:cubicBezTo>
                    <a:pt x="3117" y="691"/>
                    <a:pt x="3094" y="695"/>
                    <a:pt x="3094" y="704"/>
                  </a:cubicBezTo>
                  <a:cubicBezTo>
                    <a:pt x="3094" y="704"/>
                    <a:pt x="3108" y="721"/>
                    <a:pt x="3124" y="726"/>
                  </a:cubicBezTo>
                  <a:cubicBezTo>
                    <a:pt x="3139" y="731"/>
                    <a:pt x="3131" y="744"/>
                    <a:pt x="3131" y="744"/>
                  </a:cubicBezTo>
                  <a:cubicBezTo>
                    <a:pt x="3131" y="744"/>
                    <a:pt x="3146" y="753"/>
                    <a:pt x="3139" y="755"/>
                  </a:cubicBezTo>
                  <a:cubicBezTo>
                    <a:pt x="3124" y="754"/>
                    <a:pt x="3124" y="754"/>
                    <a:pt x="3124" y="754"/>
                  </a:cubicBezTo>
                  <a:cubicBezTo>
                    <a:pt x="3124" y="754"/>
                    <a:pt x="3105" y="744"/>
                    <a:pt x="3098" y="755"/>
                  </a:cubicBezTo>
                  <a:cubicBezTo>
                    <a:pt x="3080" y="753"/>
                    <a:pt x="3080" y="753"/>
                    <a:pt x="3080" y="753"/>
                  </a:cubicBezTo>
                  <a:cubicBezTo>
                    <a:pt x="3080" y="753"/>
                    <a:pt x="3045" y="733"/>
                    <a:pt x="3026" y="743"/>
                  </a:cubicBezTo>
                  <a:cubicBezTo>
                    <a:pt x="3026" y="743"/>
                    <a:pt x="2993" y="755"/>
                    <a:pt x="3008" y="743"/>
                  </a:cubicBezTo>
                  <a:cubicBezTo>
                    <a:pt x="3008" y="743"/>
                    <a:pt x="3032" y="735"/>
                    <a:pt x="2997" y="731"/>
                  </a:cubicBezTo>
                  <a:cubicBezTo>
                    <a:pt x="2997" y="731"/>
                    <a:pt x="2978" y="721"/>
                    <a:pt x="2959" y="720"/>
                  </a:cubicBezTo>
                  <a:cubicBezTo>
                    <a:pt x="2959" y="720"/>
                    <a:pt x="2943" y="707"/>
                    <a:pt x="2941" y="725"/>
                  </a:cubicBezTo>
                  <a:cubicBezTo>
                    <a:pt x="2941" y="727"/>
                    <a:pt x="2941" y="727"/>
                    <a:pt x="2941" y="727"/>
                  </a:cubicBezTo>
                  <a:cubicBezTo>
                    <a:pt x="2941" y="727"/>
                    <a:pt x="2908" y="725"/>
                    <a:pt x="2921" y="738"/>
                  </a:cubicBezTo>
                  <a:cubicBezTo>
                    <a:pt x="2921" y="738"/>
                    <a:pt x="2926" y="749"/>
                    <a:pt x="2939" y="749"/>
                  </a:cubicBezTo>
                  <a:cubicBezTo>
                    <a:pt x="2939" y="749"/>
                    <a:pt x="2948" y="764"/>
                    <a:pt x="2962" y="764"/>
                  </a:cubicBezTo>
                  <a:cubicBezTo>
                    <a:pt x="2982" y="765"/>
                    <a:pt x="2982" y="765"/>
                    <a:pt x="2982" y="765"/>
                  </a:cubicBezTo>
                  <a:cubicBezTo>
                    <a:pt x="2982" y="765"/>
                    <a:pt x="2986" y="754"/>
                    <a:pt x="2996" y="766"/>
                  </a:cubicBezTo>
                  <a:cubicBezTo>
                    <a:pt x="2996" y="766"/>
                    <a:pt x="3014" y="779"/>
                    <a:pt x="3001" y="787"/>
                  </a:cubicBezTo>
                  <a:cubicBezTo>
                    <a:pt x="3001" y="787"/>
                    <a:pt x="2979" y="790"/>
                    <a:pt x="2980" y="798"/>
                  </a:cubicBezTo>
                  <a:cubicBezTo>
                    <a:pt x="2964" y="797"/>
                    <a:pt x="2964" y="797"/>
                    <a:pt x="2964" y="797"/>
                  </a:cubicBezTo>
                  <a:cubicBezTo>
                    <a:pt x="2964" y="797"/>
                    <a:pt x="2940" y="787"/>
                    <a:pt x="2915" y="787"/>
                  </a:cubicBezTo>
                  <a:cubicBezTo>
                    <a:pt x="2915" y="787"/>
                    <a:pt x="2903" y="774"/>
                    <a:pt x="2892" y="773"/>
                  </a:cubicBezTo>
                  <a:cubicBezTo>
                    <a:pt x="2892" y="773"/>
                    <a:pt x="2887" y="761"/>
                    <a:pt x="2871" y="763"/>
                  </a:cubicBezTo>
                  <a:cubicBezTo>
                    <a:pt x="2867" y="769"/>
                    <a:pt x="2867" y="769"/>
                    <a:pt x="2867" y="769"/>
                  </a:cubicBezTo>
                  <a:cubicBezTo>
                    <a:pt x="2855" y="769"/>
                    <a:pt x="2855" y="769"/>
                    <a:pt x="2855" y="769"/>
                  </a:cubicBezTo>
                  <a:cubicBezTo>
                    <a:pt x="2855" y="769"/>
                    <a:pt x="2819" y="754"/>
                    <a:pt x="2832" y="749"/>
                  </a:cubicBezTo>
                  <a:cubicBezTo>
                    <a:pt x="2832" y="749"/>
                    <a:pt x="2843" y="744"/>
                    <a:pt x="2834" y="738"/>
                  </a:cubicBezTo>
                  <a:cubicBezTo>
                    <a:pt x="2834" y="738"/>
                    <a:pt x="2825" y="717"/>
                    <a:pt x="2805" y="707"/>
                  </a:cubicBezTo>
                  <a:cubicBezTo>
                    <a:pt x="2818" y="704"/>
                    <a:pt x="2818" y="704"/>
                    <a:pt x="2818" y="704"/>
                  </a:cubicBezTo>
                  <a:cubicBezTo>
                    <a:pt x="2818" y="704"/>
                    <a:pt x="2824" y="699"/>
                    <a:pt x="2824" y="687"/>
                  </a:cubicBezTo>
                  <a:cubicBezTo>
                    <a:pt x="2824" y="687"/>
                    <a:pt x="2836" y="670"/>
                    <a:pt x="2800" y="663"/>
                  </a:cubicBezTo>
                  <a:cubicBezTo>
                    <a:pt x="2780" y="660"/>
                    <a:pt x="2780" y="660"/>
                    <a:pt x="2780" y="660"/>
                  </a:cubicBezTo>
                  <a:cubicBezTo>
                    <a:pt x="2780" y="660"/>
                    <a:pt x="2769" y="653"/>
                    <a:pt x="2754" y="653"/>
                  </a:cubicBezTo>
                  <a:cubicBezTo>
                    <a:pt x="2754" y="653"/>
                    <a:pt x="2758" y="644"/>
                    <a:pt x="2750" y="642"/>
                  </a:cubicBezTo>
                  <a:cubicBezTo>
                    <a:pt x="2750" y="642"/>
                    <a:pt x="2751" y="635"/>
                    <a:pt x="2728" y="632"/>
                  </a:cubicBezTo>
                  <a:cubicBezTo>
                    <a:pt x="2709" y="623"/>
                    <a:pt x="2709" y="623"/>
                    <a:pt x="2709" y="623"/>
                  </a:cubicBezTo>
                  <a:cubicBezTo>
                    <a:pt x="2709" y="623"/>
                    <a:pt x="2690" y="606"/>
                    <a:pt x="2722" y="610"/>
                  </a:cubicBezTo>
                  <a:cubicBezTo>
                    <a:pt x="2722" y="610"/>
                    <a:pt x="2732" y="627"/>
                    <a:pt x="2749" y="628"/>
                  </a:cubicBezTo>
                  <a:cubicBezTo>
                    <a:pt x="2749" y="628"/>
                    <a:pt x="2788" y="639"/>
                    <a:pt x="2836" y="638"/>
                  </a:cubicBezTo>
                  <a:cubicBezTo>
                    <a:pt x="2836" y="638"/>
                    <a:pt x="2880" y="658"/>
                    <a:pt x="2955" y="658"/>
                  </a:cubicBezTo>
                  <a:cubicBezTo>
                    <a:pt x="2955" y="658"/>
                    <a:pt x="2986" y="670"/>
                    <a:pt x="3019" y="672"/>
                  </a:cubicBezTo>
                  <a:cubicBezTo>
                    <a:pt x="3019" y="672"/>
                    <a:pt x="3072" y="672"/>
                    <a:pt x="3126" y="649"/>
                  </a:cubicBezTo>
                  <a:cubicBezTo>
                    <a:pt x="3126" y="649"/>
                    <a:pt x="3155" y="647"/>
                    <a:pt x="3178" y="611"/>
                  </a:cubicBezTo>
                  <a:cubicBezTo>
                    <a:pt x="3178" y="611"/>
                    <a:pt x="3192" y="609"/>
                    <a:pt x="3176" y="600"/>
                  </a:cubicBezTo>
                  <a:cubicBezTo>
                    <a:pt x="3176" y="600"/>
                    <a:pt x="3166" y="588"/>
                    <a:pt x="3163" y="586"/>
                  </a:cubicBezTo>
                  <a:cubicBezTo>
                    <a:pt x="3163" y="586"/>
                    <a:pt x="3160" y="566"/>
                    <a:pt x="3139" y="574"/>
                  </a:cubicBezTo>
                  <a:cubicBezTo>
                    <a:pt x="3135" y="574"/>
                    <a:pt x="3135" y="574"/>
                    <a:pt x="3135" y="574"/>
                  </a:cubicBezTo>
                  <a:cubicBezTo>
                    <a:pt x="3135" y="574"/>
                    <a:pt x="3123" y="562"/>
                    <a:pt x="3109" y="560"/>
                  </a:cubicBezTo>
                  <a:cubicBezTo>
                    <a:pt x="3109" y="560"/>
                    <a:pt x="3099" y="543"/>
                    <a:pt x="3097" y="557"/>
                  </a:cubicBezTo>
                  <a:cubicBezTo>
                    <a:pt x="3081" y="557"/>
                    <a:pt x="3081" y="557"/>
                    <a:pt x="3081" y="557"/>
                  </a:cubicBezTo>
                  <a:cubicBezTo>
                    <a:pt x="3081" y="557"/>
                    <a:pt x="3064" y="537"/>
                    <a:pt x="3028" y="540"/>
                  </a:cubicBezTo>
                  <a:cubicBezTo>
                    <a:pt x="3028" y="540"/>
                    <a:pt x="2929" y="493"/>
                    <a:pt x="2863" y="491"/>
                  </a:cubicBezTo>
                  <a:cubicBezTo>
                    <a:pt x="2863" y="491"/>
                    <a:pt x="2855" y="480"/>
                    <a:pt x="2852" y="491"/>
                  </a:cubicBezTo>
                  <a:cubicBezTo>
                    <a:pt x="2818" y="491"/>
                    <a:pt x="2818" y="491"/>
                    <a:pt x="2818" y="491"/>
                  </a:cubicBezTo>
                  <a:cubicBezTo>
                    <a:pt x="2818" y="491"/>
                    <a:pt x="2829" y="483"/>
                    <a:pt x="2764" y="485"/>
                  </a:cubicBezTo>
                  <a:cubicBezTo>
                    <a:pt x="2764" y="485"/>
                    <a:pt x="2764" y="502"/>
                    <a:pt x="2752" y="494"/>
                  </a:cubicBezTo>
                  <a:cubicBezTo>
                    <a:pt x="2752" y="494"/>
                    <a:pt x="2745" y="484"/>
                    <a:pt x="2754" y="482"/>
                  </a:cubicBezTo>
                  <a:cubicBezTo>
                    <a:pt x="2754" y="482"/>
                    <a:pt x="2765" y="475"/>
                    <a:pt x="2747" y="475"/>
                  </a:cubicBezTo>
                  <a:cubicBezTo>
                    <a:pt x="2747" y="475"/>
                    <a:pt x="2739" y="475"/>
                    <a:pt x="2739" y="480"/>
                  </a:cubicBezTo>
                  <a:cubicBezTo>
                    <a:pt x="2731" y="480"/>
                    <a:pt x="2731" y="480"/>
                    <a:pt x="2731" y="480"/>
                  </a:cubicBezTo>
                  <a:cubicBezTo>
                    <a:pt x="2731" y="480"/>
                    <a:pt x="2731" y="475"/>
                    <a:pt x="2702" y="476"/>
                  </a:cubicBezTo>
                  <a:cubicBezTo>
                    <a:pt x="2702" y="476"/>
                    <a:pt x="2687" y="465"/>
                    <a:pt x="2733" y="470"/>
                  </a:cubicBezTo>
                  <a:cubicBezTo>
                    <a:pt x="2733" y="470"/>
                    <a:pt x="2744" y="456"/>
                    <a:pt x="2724" y="456"/>
                  </a:cubicBezTo>
                  <a:cubicBezTo>
                    <a:pt x="2708" y="456"/>
                    <a:pt x="2708" y="456"/>
                    <a:pt x="2708" y="456"/>
                  </a:cubicBezTo>
                  <a:cubicBezTo>
                    <a:pt x="2708" y="456"/>
                    <a:pt x="2705" y="449"/>
                    <a:pt x="2688" y="450"/>
                  </a:cubicBezTo>
                  <a:cubicBezTo>
                    <a:pt x="2688" y="450"/>
                    <a:pt x="2677" y="440"/>
                    <a:pt x="2677" y="455"/>
                  </a:cubicBezTo>
                  <a:cubicBezTo>
                    <a:pt x="2672" y="456"/>
                    <a:pt x="2672" y="456"/>
                    <a:pt x="2672" y="456"/>
                  </a:cubicBezTo>
                  <a:cubicBezTo>
                    <a:pt x="2672" y="456"/>
                    <a:pt x="2662" y="448"/>
                    <a:pt x="2663" y="462"/>
                  </a:cubicBezTo>
                  <a:cubicBezTo>
                    <a:pt x="2663" y="462"/>
                    <a:pt x="2651" y="459"/>
                    <a:pt x="2650" y="465"/>
                  </a:cubicBezTo>
                  <a:cubicBezTo>
                    <a:pt x="2645" y="465"/>
                    <a:pt x="2645" y="465"/>
                    <a:pt x="2645" y="465"/>
                  </a:cubicBezTo>
                  <a:cubicBezTo>
                    <a:pt x="2645" y="465"/>
                    <a:pt x="2638" y="455"/>
                    <a:pt x="2628" y="455"/>
                  </a:cubicBezTo>
                  <a:cubicBezTo>
                    <a:pt x="2628" y="455"/>
                    <a:pt x="2601" y="454"/>
                    <a:pt x="2597" y="460"/>
                  </a:cubicBezTo>
                  <a:cubicBezTo>
                    <a:pt x="2597" y="460"/>
                    <a:pt x="2590" y="471"/>
                    <a:pt x="2587" y="456"/>
                  </a:cubicBezTo>
                  <a:cubicBezTo>
                    <a:pt x="2587" y="456"/>
                    <a:pt x="2579" y="444"/>
                    <a:pt x="2576" y="460"/>
                  </a:cubicBezTo>
                  <a:cubicBezTo>
                    <a:pt x="2554" y="461"/>
                    <a:pt x="2554" y="461"/>
                    <a:pt x="2554" y="461"/>
                  </a:cubicBezTo>
                  <a:cubicBezTo>
                    <a:pt x="2554" y="461"/>
                    <a:pt x="2544" y="449"/>
                    <a:pt x="2539" y="446"/>
                  </a:cubicBezTo>
                  <a:cubicBezTo>
                    <a:pt x="2499" y="446"/>
                    <a:pt x="2499" y="446"/>
                    <a:pt x="2499" y="446"/>
                  </a:cubicBezTo>
                  <a:cubicBezTo>
                    <a:pt x="2499" y="446"/>
                    <a:pt x="2487" y="430"/>
                    <a:pt x="2512" y="435"/>
                  </a:cubicBezTo>
                  <a:cubicBezTo>
                    <a:pt x="2512" y="435"/>
                    <a:pt x="2537" y="441"/>
                    <a:pt x="2561" y="436"/>
                  </a:cubicBezTo>
                  <a:cubicBezTo>
                    <a:pt x="2561" y="436"/>
                    <a:pt x="2570" y="452"/>
                    <a:pt x="2577" y="439"/>
                  </a:cubicBezTo>
                  <a:cubicBezTo>
                    <a:pt x="2577" y="439"/>
                    <a:pt x="2594" y="437"/>
                    <a:pt x="2603" y="432"/>
                  </a:cubicBezTo>
                  <a:cubicBezTo>
                    <a:pt x="2603" y="432"/>
                    <a:pt x="2639" y="432"/>
                    <a:pt x="2622" y="425"/>
                  </a:cubicBezTo>
                  <a:cubicBezTo>
                    <a:pt x="2622" y="425"/>
                    <a:pt x="2616" y="417"/>
                    <a:pt x="2603" y="418"/>
                  </a:cubicBezTo>
                  <a:cubicBezTo>
                    <a:pt x="2603" y="418"/>
                    <a:pt x="2603" y="410"/>
                    <a:pt x="2581" y="409"/>
                  </a:cubicBezTo>
                  <a:cubicBezTo>
                    <a:pt x="2581" y="409"/>
                    <a:pt x="2571" y="398"/>
                    <a:pt x="2563" y="408"/>
                  </a:cubicBezTo>
                  <a:cubicBezTo>
                    <a:pt x="2563" y="408"/>
                    <a:pt x="2545" y="400"/>
                    <a:pt x="2535" y="408"/>
                  </a:cubicBezTo>
                  <a:cubicBezTo>
                    <a:pt x="2532" y="409"/>
                    <a:pt x="2532" y="409"/>
                    <a:pt x="2532" y="409"/>
                  </a:cubicBezTo>
                  <a:cubicBezTo>
                    <a:pt x="2532" y="409"/>
                    <a:pt x="2537" y="391"/>
                    <a:pt x="2515" y="394"/>
                  </a:cubicBezTo>
                  <a:cubicBezTo>
                    <a:pt x="2515" y="394"/>
                    <a:pt x="2506" y="393"/>
                    <a:pt x="2503" y="399"/>
                  </a:cubicBezTo>
                  <a:cubicBezTo>
                    <a:pt x="2503" y="399"/>
                    <a:pt x="2491" y="399"/>
                    <a:pt x="2491" y="415"/>
                  </a:cubicBezTo>
                  <a:cubicBezTo>
                    <a:pt x="2485" y="421"/>
                    <a:pt x="2485" y="421"/>
                    <a:pt x="2485" y="421"/>
                  </a:cubicBezTo>
                  <a:cubicBezTo>
                    <a:pt x="2485" y="421"/>
                    <a:pt x="2467" y="445"/>
                    <a:pt x="2469" y="423"/>
                  </a:cubicBezTo>
                  <a:cubicBezTo>
                    <a:pt x="2458" y="419"/>
                    <a:pt x="2458" y="419"/>
                    <a:pt x="2458" y="419"/>
                  </a:cubicBezTo>
                  <a:cubicBezTo>
                    <a:pt x="2458" y="419"/>
                    <a:pt x="2454" y="403"/>
                    <a:pt x="2470" y="399"/>
                  </a:cubicBezTo>
                  <a:cubicBezTo>
                    <a:pt x="2470" y="399"/>
                    <a:pt x="2487" y="395"/>
                    <a:pt x="2475" y="387"/>
                  </a:cubicBezTo>
                  <a:cubicBezTo>
                    <a:pt x="2449" y="386"/>
                    <a:pt x="2449" y="386"/>
                    <a:pt x="2449" y="386"/>
                  </a:cubicBezTo>
                  <a:cubicBezTo>
                    <a:pt x="2449" y="386"/>
                    <a:pt x="2441" y="376"/>
                    <a:pt x="2438" y="385"/>
                  </a:cubicBezTo>
                  <a:cubicBezTo>
                    <a:pt x="2438" y="390"/>
                    <a:pt x="2438" y="390"/>
                    <a:pt x="2438" y="390"/>
                  </a:cubicBezTo>
                  <a:cubicBezTo>
                    <a:pt x="2432" y="390"/>
                    <a:pt x="2432" y="390"/>
                    <a:pt x="2432" y="390"/>
                  </a:cubicBezTo>
                  <a:cubicBezTo>
                    <a:pt x="2432" y="390"/>
                    <a:pt x="2417" y="377"/>
                    <a:pt x="2424" y="392"/>
                  </a:cubicBezTo>
                  <a:cubicBezTo>
                    <a:pt x="2424" y="392"/>
                    <a:pt x="2449" y="399"/>
                    <a:pt x="2432" y="399"/>
                  </a:cubicBezTo>
                  <a:cubicBezTo>
                    <a:pt x="2432" y="399"/>
                    <a:pt x="2416" y="401"/>
                    <a:pt x="2414" y="416"/>
                  </a:cubicBezTo>
                  <a:cubicBezTo>
                    <a:pt x="2414" y="416"/>
                    <a:pt x="2397" y="415"/>
                    <a:pt x="2390" y="425"/>
                  </a:cubicBezTo>
                  <a:cubicBezTo>
                    <a:pt x="2383" y="423"/>
                    <a:pt x="2383" y="423"/>
                    <a:pt x="2383" y="423"/>
                  </a:cubicBezTo>
                  <a:cubicBezTo>
                    <a:pt x="2383" y="413"/>
                    <a:pt x="2383" y="413"/>
                    <a:pt x="2383" y="413"/>
                  </a:cubicBezTo>
                  <a:cubicBezTo>
                    <a:pt x="2383" y="413"/>
                    <a:pt x="2372" y="408"/>
                    <a:pt x="2388" y="400"/>
                  </a:cubicBezTo>
                  <a:cubicBezTo>
                    <a:pt x="2388" y="400"/>
                    <a:pt x="2398" y="395"/>
                    <a:pt x="2384" y="395"/>
                  </a:cubicBezTo>
                  <a:cubicBezTo>
                    <a:pt x="2384" y="395"/>
                    <a:pt x="2343" y="413"/>
                    <a:pt x="2314" y="443"/>
                  </a:cubicBezTo>
                  <a:cubicBezTo>
                    <a:pt x="2299" y="442"/>
                    <a:pt x="2299" y="442"/>
                    <a:pt x="2299" y="442"/>
                  </a:cubicBezTo>
                  <a:cubicBezTo>
                    <a:pt x="2299" y="442"/>
                    <a:pt x="2284" y="431"/>
                    <a:pt x="2305" y="431"/>
                  </a:cubicBezTo>
                  <a:cubicBezTo>
                    <a:pt x="2305" y="431"/>
                    <a:pt x="2312" y="424"/>
                    <a:pt x="2302" y="420"/>
                  </a:cubicBezTo>
                  <a:cubicBezTo>
                    <a:pt x="2302" y="420"/>
                    <a:pt x="2301" y="416"/>
                    <a:pt x="2347" y="389"/>
                  </a:cubicBezTo>
                  <a:cubicBezTo>
                    <a:pt x="2347" y="389"/>
                    <a:pt x="2368" y="374"/>
                    <a:pt x="2330" y="387"/>
                  </a:cubicBezTo>
                  <a:cubicBezTo>
                    <a:pt x="2330" y="387"/>
                    <a:pt x="2322" y="393"/>
                    <a:pt x="2322" y="399"/>
                  </a:cubicBezTo>
                  <a:cubicBezTo>
                    <a:pt x="2315" y="399"/>
                    <a:pt x="2315" y="399"/>
                    <a:pt x="2315" y="399"/>
                  </a:cubicBezTo>
                  <a:cubicBezTo>
                    <a:pt x="2315" y="399"/>
                    <a:pt x="2311" y="393"/>
                    <a:pt x="2294" y="396"/>
                  </a:cubicBezTo>
                  <a:cubicBezTo>
                    <a:pt x="2294" y="396"/>
                    <a:pt x="2288" y="385"/>
                    <a:pt x="2278" y="396"/>
                  </a:cubicBezTo>
                  <a:cubicBezTo>
                    <a:pt x="2278" y="396"/>
                    <a:pt x="2291" y="416"/>
                    <a:pt x="2268" y="405"/>
                  </a:cubicBezTo>
                  <a:cubicBezTo>
                    <a:pt x="2268" y="405"/>
                    <a:pt x="2261" y="408"/>
                    <a:pt x="2261" y="416"/>
                  </a:cubicBezTo>
                  <a:cubicBezTo>
                    <a:pt x="2250" y="417"/>
                    <a:pt x="2250" y="417"/>
                    <a:pt x="2250" y="417"/>
                  </a:cubicBezTo>
                  <a:cubicBezTo>
                    <a:pt x="2250" y="417"/>
                    <a:pt x="2253" y="402"/>
                    <a:pt x="2238" y="404"/>
                  </a:cubicBezTo>
                  <a:cubicBezTo>
                    <a:pt x="2238" y="404"/>
                    <a:pt x="2233" y="401"/>
                    <a:pt x="2233" y="415"/>
                  </a:cubicBezTo>
                  <a:cubicBezTo>
                    <a:pt x="2227" y="415"/>
                    <a:pt x="2227" y="415"/>
                    <a:pt x="2227" y="415"/>
                  </a:cubicBezTo>
                  <a:cubicBezTo>
                    <a:pt x="2227" y="415"/>
                    <a:pt x="2222" y="399"/>
                    <a:pt x="2218" y="415"/>
                  </a:cubicBezTo>
                  <a:cubicBezTo>
                    <a:pt x="2207" y="415"/>
                    <a:pt x="2207" y="415"/>
                    <a:pt x="2207" y="415"/>
                  </a:cubicBezTo>
                  <a:cubicBezTo>
                    <a:pt x="2205" y="419"/>
                    <a:pt x="2205" y="419"/>
                    <a:pt x="2205" y="419"/>
                  </a:cubicBezTo>
                  <a:cubicBezTo>
                    <a:pt x="2200" y="420"/>
                    <a:pt x="2200" y="420"/>
                    <a:pt x="2200" y="420"/>
                  </a:cubicBezTo>
                  <a:cubicBezTo>
                    <a:pt x="2199" y="405"/>
                    <a:pt x="2199" y="405"/>
                    <a:pt x="2199" y="405"/>
                  </a:cubicBezTo>
                  <a:cubicBezTo>
                    <a:pt x="2199" y="405"/>
                    <a:pt x="2209" y="408"/>
                    <a:pt x="2213" y="405"/>
                  </a:cubicBezTo>
                  <a:cubicBezTo>
                    <a:pt x="2213" y="405"/>
                    <a:pt x="2218" y="398"/>
                    <a:pt x="2193" y="401"/>
                  </a:cubicBezTo>
                  <a:cubicBezTo>
                    <a:pt x="2193" y="401"/>
                    <a:pt x="2183" y="400"/>
                    <a:pt x="2183" y="407"/>
                  </a:cubicBezTo>
                  <a:cubicBezTo>
                    <a:pt x="2173" y="408"/>
                    <a:pt x="2173" y="408"/>
                    <a:pt x="2173" y="408"/>
                  </a:cubicBezTo>
                  <a:cubicBezTo>
                    <a:pt x="2173" y="408"/>
                    <a:pt x="2166" y="397"/>
                    <a:pt x="2157" y="411"/>
                  </a:cubicBezTo>
                  <a:cubicBezTo>
                    <a:pt x="2157" y="411"/>
                    <a:pt x="2138" y="419"/>
                    <a:pt x="2156" y="421"/>
                  </a:cubicBezTo>
                  <a:cubicBezTo>
                    <a:pt x="2156" y="415"/>
                    <a:pt x="2156" y="415"/>
                    <a:pt x="2156" y="415"/>
                  </a:cubicBezTo>
                  <a:cubicBezTo>
                    <a:pt x="2192" y="418"/>
                    <a:pt x="2192" y="418"/>
                    <a:pt x="2192" y="418"/>
                  </a:cubicBezTo>
                  <a:cubicBezTo>
                    <a:pt x="2192" y="418"/>
                    <a:pt x="2191" y="429"/>
                    <a:pt x="2199" y="427"/>
                  </a:cubicBezTo>
                  <a:cubicBezTo>
                    <a:pt x="2199" y="427"/>
                    <a:pt x="2207" y="429"/>
                    <a:pt x="2211" y="425"/>
                  </a:cubicBezTo>
                  <a:cubicBezTo>
                    <a:pt x="2211" y="425"/>
                    <a:pt x="2227" y="418"/>
                    <a:pt x="2213" y="433"/>
                  </a:cubicBezTo>
                  <a:cubicBezTo>
                    <a:pt x="2213" y="433"/>
                    <a:pt x="2207" y="438"/>
                    <a:pt x="2210" y="442"/>
                  </a:cubicBezTo>
                  <a:cubicBezTo>
                    <a:pt x="2203" y="447"/>
                    <a:pt x="2203" y="447"/>
                    <a:pt x="2203" y="447"/>
                  </a:cubicBezTo>
                  <a:cubicBezTo>
                    <a:pt x="2192" y="442"/>
                    <a:pt x="2192" y="442"/>
                    <a:pt x="2192" y="442"/>
                  </a:cubicBezTo>
                  <a:cubicBezTo>
                    <a:pt x="2192" y="442"/>
                    <a:pt x="2188" y="432"/>
                    <a:pt x="2182" y="432"/>
                  </a:cubicBezTo>
                  <a:cubicBezTo>
                    <a:pt x="2182" y="432"/>
                    <a:pt x="2184" y="423"/>
                    <a:pt x="2165" y="424"/>
                  </a:cubicBezTo>
                  <a:cubicBezTo>
                    <a:pt x="2163" y="433"/>
                    <a:pt x="2163" y="433"/>
                    <a:pt x="2163" y="433"/>
                  </a:cubicBezTo>
                  <a:cubicBezTo>
                    <a:pt x="2154" y="432"/>
                    <a:pt x="2154" y="432"/>
                    <a:pt x="2154" y="432"/>
                  </a:cubicBezTo>
                  <a:cubicBezTo>
                    <a:pt x="2154" y="432"/>
                    <a:pt x="2138" y="425"/>
                    <a:pt x="2128" y="432"/>
                  </a:cubicBezTo>
                  <a:cubicBezTo>
                    <a:pt x="2128" y="432"/>
                    <a:pt x="2114" y="428"/>
                    <a:pt x="2113" y="433"/>
                  </a:cubicBezTo>
                  <a:cubicBezTo>
                    <a:pt x="2113" y="433"/>
                    <a:pt x="2097" y="434"/>
                    <a:pt x="2106" y="439"/>
                  </a:cubicBezTo>
                  <a:cubicBezTo>
                    <a:pt x="2119" y="440"/>
                    <a:pt x="2119" y="440"/>
                    <a:pt x="2119" y="440"/>
                  </a:cubicBezTo>
                  <a:cubicBezTo>
                    <a:pt x="2119" y="440"/>
                    <a:pt x="2124" y="450"/>
                    <a:pt x="2129" y="441"/>
                  </a:cubicBezTo>
                  <a:cubicBezTo>
                    <a:pt x="2141" y="442"/>
                    <a:pt x="2141" y="442"/>
                    <a:pt x="2141" y="442"/>
                  </a:cubicBezTo>
                  <a:cubicBezTo>
                    <a:pt x="2144" y="445"/>
                    <a:pt x="2144" y="445"/>
                    <a:pt x="2144" y="445"/>
                  </a:cubicBezTo>
                  <a:cubicBezTo>
                    <a:pt x="2144" y="445"/>
                    <a:pt x="2135" y="448"/>
                    <a:pt x="2139" y="454"/>
                  </a:cubicBezTo>
                  <a:cubicBezTo>
                    <a:pt x="2121" y="453"/>
                    <a:pt x="2121" y="453"/>
                    <a:pt x="2121" y="453"/>
                  </a:cubicBezTo>
                  <a:cubicBezTo>
                    <a:pt x="2121" y="453"/>
                    <a:pt x="2112" y="442"/>
                    <a:pt x="2105" y="445"/>
                  </a:cubicBezTo>
                  <a:cubicBezTo>
                    <a:pt x="2105" y="445"/>
                    <a:pt x="2099" y="447"/>
                    <a:pt x="2099" y="454"/>
                  </a:cubicBezTo>
                  <a:cubicBezTo>
                    <a:pt x="2084" y="455"/>
                    <a:pt x="2084" y="455"/>
                    <a:pt x="2084" y="455"/>
                  </a:cubicBezTo>
                  <a:cubicBezTo>
                    <a:pt x="2084" y="455"/>
                    <a:pt x="2082" y="441"/>
                    <a:pt x="2072" y="432"/>
                  </a:cubicBezTo>
                  <a:cubicBezTo>
                    <a:pt x="2072" y="432"/>
                    <a:pt x="2056" y="427"/>
                    <a:pt x="2052" y="434"/>
                  </a:cubicBezTo>
                  <a:cubicBezTo>
                    <a:pt x="2052" y="434"/>
                    <a:pt x="2048" y="450"/>
                    <a:pt x="2063" y="445"/>
                  </a:cubicBezTo>
                  <a:cubicBezTo>
                    <a:pt x="2063" y="445"/>
                    <a:pt x="2063" y="431"/>
                    <a:pt x="2069" y="446"/>
                  </a:cubicBezTo>
                  <a:cubicBezTo>
                    <a:pt x="2069" y="446"/>
                    <a:pt x="2081" y="450"/>
                    <a:pt x="2073" y="454"/>
                  </a:cubicBezTo>
                  <a:cubicBezTo>
                    <a:pt x="2073" y="454"/>
                    <a:pt x="2058" y="455"/>
                    <a:pt x="2058" y="463"/>
                  </a:cubicBezTo>
                  <a:cubicBezTo>
                    <a:pt x="2058" y="463"/>
                    <a:pt x="2072" y="469"/>
                    <a:pt x="2058" y="473"/>
                  </a:cubicBezTo>
                  <a:cubicBezTo>
                    <a:pt x="2052" y="472"/>
                    <a:pt x="2052" y="472"/>
                    <a:pt x="2052" y="472"/>
                  </a:cubicBezTo>
                  <a:cubicBezTo>
                    <a:pt x="2052" y="472"/>
                    <a:pt x="2044" y="475"/>
                    <a:pt x="2046" y="455"/>
                  </a:cubicBezTo>
                  <a:cubicBezTo>
                    <a:pt x="2046" y="455"/>
                    <a:pt x="2057" y="447"/>
                    <a:pt x="2044" y="447"/>
                  </a:cubicBezTo>
                  <a:cubicBezTo>
                    <a:pt x="2044" y="447"/>
                    <a:pt x="2030" y="446"/>
                    <a:pt x="2021" y="464"/>
                  </a:cubicBezTo>
                  <a:cubicBezTo>
                    <a:pt x="2016" y="464"/>
                    <a:pt x="2016" y="464"/>
                    <a:pt x="2016" y="464"/>
                  </a:cubicBezTo>
                  <a:cubicBezTo>
                    <a:pt x="2016" y="464"/>
                    <a:pt x="2009" y="453"/>
                    <a:pt x="2007" y="452"/>
                  </a:cubicBezTo>
                  <a:cubicBezTo>
                    <a:pt x="2007" y="452"/>
                    <a:pt x="2004" y="441"/>
                    <a:pt x="1986" y="441"/>
                  </a:cubicBezTo>
                  <a:cubicBezTo>
                    <a:pt x="1968" y="441"/>
                    <a:pt x="1963" y="449"/>
                    <a:pt x="1963" y="456"/>
                  </a:cubicBezTo>
                  <a:cubicBezTo>
                    <a:pt x="1963" y="456"/>
                    <a:pt x="1938" y="455"/>
                    <a:pt x="1935" y="465"/>
                  </a:cubicBezTo>
                  <a:cubicBezTo>
                    <a:pt x="1935" y="465"/>
                    <a:pt x="1924" y="466"/>
                    <a:pt x="1923" y="469"/>
                  </a:cubicBezTo>
                  <a:cubicBezTo>
                    <a:pt x="1923" y="469"/>
                    <a:pt x="1897" y="467"/>
                    <a:pt x="1895" y="481"/>
                  </a:cubicBezTo>
                  <a:cubicBezTo>
                    <a:pt x="1895" y="481"/>
                    <a:pt x="1866" y="479"/>
                    <a:pt x="1877" y="486"/>
                  </a:cubicBezTo>
                  <a:cubicBezTo>
                    <a:pt x="1878" y="494"/>
                    <a:pt x="1878" y="494"/>
                    <a:pt x="1878" y="494"/>
                  </a:cubicBezTo>
                  <a:cubicBezTo>
                    <a:pt x="1878" y="494"/>
                    <a:pt x="1858" y="498"/>
                    <a:pt x="1878" y="503"/>
                  </a:cubicBezTo>
                  <a:cubicBezTo>
                    <a:pt x="1880" y="498"/>
                    <a:pt x="1880" y="498"/>
                    <a:pt x="1880" y="498"/>
                  </a:cubicBezTo>
                  <a:cubicBezTo>
                    <a:pt x="1880" y="498"/>
                    <a:pt x="1890" y="489"/>
                    <a:pt x="1898" y="491"/>
                  </a:cubicBezTo>
                  <a:cubicBezTo>
                    <a:pt x="1898" y="491"/>
                    <a:pt x="1922" y="492"/>
                    <a:pt x="1901" y="500"/>
                  </a:cubicBezTo>
                  <a:cubicBezTo>
                    <a:pt x="1901" y="500"/>
                    <a:pt x="1899" y="505"/>
                    <a:pt x="1898" y="510"/>
                  </a:cubicBezTo>
                  <a:cubicBezTo>
                    <a:pt x="1890" y="509"/>
                    <a:pt x="1890" y="509"/>
                    <a:pt x="1890" y="509"/>
                  </a:cubicBezTo>
                  <a:cubicBezTo>
                    <a:pt x="1890" y="509"/>
                    <a:pt x="1882" y="505"/>
                    <a:pt x="1882" y="519"/>
                  </a:cubicBezTo>
                  <a:cubicBezTo>
                    <a:pt x="1877" y="519"/>
                    <a:pt x="1877" y="519"/>
                    <a:pt x="1877" y="519"/>
                  </a:cubicBezTo>
                  <a:cubicBezTo>
                    <a:pt x="1877" y="519"/>
                    <a:pt x="1865" y="503"/>
                    <a:pt x="1858" y="518"/>
                  </a:cubicBezTo>
                  <a:cubicBezTo>
                    <a:pt x="1847" y="521"/>
                    <a:pt x="1847" y="521"/>
                    <a:pt x="1847" y="521"/>
                  </a:cubicBezTo>
                  <a:cubicBezTo>
                    <a:pt x="1847" y="521"/>
                    <a:pt x="1846" y="500"/>
                    <a:pt x="1837" y="504"/>
                  </a:cubicBezTo>
                  <a:cubicBezTo>
                    <a:pt x="1837" y="504"/>
                    <a:pt x="1829" y="503"/>
                    <a:pt x="1818" y="517"/>
                  </a:cubicBezTo>
                  <a:cubicBezTo>
                    <a:pt x="1808" y="519"/>
                    <a:pt x="1808" y="519"/>
                    <a:pt x="1808" y="519"/>
                  </a:cubicBezTo>
                  <a:cubicBezTo>
                    <a:pt x="1808" y="519"/>
                    <a:pt x="1814" y="509"/>
                    <a:pt x="1808" y="503"/>
                  </a:cubicBezTo>
                  <a:cubicBezTo>
                    <a:pt x="1808" y="503"/>
                    <a:pt x="1810" y="497"/>
                    <a:pt x="1816" y="496"/>
                  </a:cubicBezTo>
                  <a:cubicBezTo>
                    <a:pt x="1816" y="496"/>
                    <a:pt x="1823" y="486"/>
                    <a:pt x="1814" y="484"/>
                  </a:cubicBezTo>
                  <a:cubicBezTo>
                    <a:pt x="1814" y="484"/>
                    <a:pt x="1806" y="487"/>
                    <a:pt x="1806" y="491"/>
                  </a:cubicBezTo>
                  <a:cubicBezTo>
                    <a:pt x="1806" y="491"/>
                    <a:pt x="1792" y="492"/>
                    <a:pt x="1792" y="497"/>
                  </a:cubicBezTo>
                  <a:cubicBezTo>
                    <a:pt x="1792" y="497"/>
                    <a:pt x="1793" y="499"/>
                    <a:pt x="1797" y="499"/>
                  </a:cubicBezTo>
                  <a:cubicBezTo>
                    <a:pt x="1797" y="505"/>
                    <a:pt x="1797" y="505"/>
                    <a:pt x="1797" y="505"/>
                  </a:cubicBezTo>
                  <a:cubicBezTo>
                    <a:pt x="1797" y="505"/>
                    <a:pt x="1789" y="512"/>
                    <a:pt x="1788" y="525"/>
                  </a:cubicBezTo>
                  <a:cubicBezTo>
                    <a:pt x="1788" y="525"/>
                    <a:pt x="1778" y="524"/>
                    <a:pt x="1778" y="535"/>
                  </a:cubicBezTo>
                  <a:cubicBezTo>
                    <a:pt x="1778" y="535"/>
                    <a:pt x="1782" y="542"/>
                    <a:pt x="1790" y="537"/>
                  </a:cubicBezTo>
                  <a:cubicBezTo>
                    <a:pt x="1790" y="537"/>
                    <a:pt x="1794" y="543"/>
                    <a:pt x="1802" y="535"/>
                  </a:cubicBezTo>
                  <a:cubicBezTo>
                    <a:pt x="1819" y="535"/>
                    <a:pt x="1819" y="535"/>
                    <a:pt x="1819" y="535"/>
                  </a:cubicBezTo>
                  <a:cubicBezTo>
                    <a:pt x="1819" y="535"/>
                    <a:pt x="1829" y="526"/>
                    <a:pt x="1830" y="539"/>
                  </a:cubicBezTo>
                  <a:cubicBezTo>
                    <a:pt x="1836" y="543"/>
                    <a:pt x="1836" y="543"/>
                    <a:pt x="1836" y="543"/>
                  </a:cubicBezTo>
                  <a:cubicBezTo>
                    <a:pt x="1836" y="543"/>
                    <a:pt x="1843" y="551"/>
                    <a:pt x="1845" y="545"/>
                  </a:cubicBezTo>
                  <a:cubicBezTo>
                    <a:pt x="1845" y="545"/>
                    <a:pt x="1862" y="545"/>
                    <a:pt x="1846" y="552"/>
                  </a:cubicBezTo>
                  <a:cubicBezTo>
                    <a:pt x="1846" y="552"/>
                    <a:pt x="1843" y="576"/>
                    <a:pt x="1836" y="566"/>
                  </a:cubicBezTo>
                  <a:cubicBezTo>
                    <a:pt x="1836" y="566"/>
                    <a:pt x="1829" y="557"/>
                    <a:pt x="1821" y="557"/>
                  </a:cubicBezTo>
                  <a:cubicBezTo>
                    <a:pt x="1821" y="557"/>
                    <a:pt x="1816" y="541"/>
                    <a:pt x="1811" y="548"/>
                  </a:cubicBezTo>
                  <a:cubicBezTo>
                    <a:pt x="1811" y="548"/>
                    <a:pt x="1803" y="554"/>
                    <a:pt x="1811" y="559"/>
                  </a:cubicBezTo>
                  <a:cubicBezTo>
                    <a:pt x="1811" y="565"/>
                    <a:pt x="1811" y="565"/>
                    <a:pt x="1811" y="565"/>
                  </a:cubicBezTo>
                  <a:cubicBezTo>
                    <a:pt x="1799" y="563"/>
                    <a:pt x="1799" y="563"/>
                    <a:pt x="1799" y="563"/>
                  </a:cubicBezTo>
                  <a:cubicBezTo>
                    <a:pt x="1799" y="563"/>
                    <a:pt x="1788" y="563"/>
                    <a:pt x="1789" y="573"/>
                  </a:cubicBezTo>
                  <a:cubicBezTo>
                    <a:pt x="1785" y="574"/>
                    <a:pt x="1785" y="574"/>
                    <a:pt x="1785" y="574"/>
                  </a:cubicBezTo>
                  <a:cubicBezTo>
                    <a:pt x="1782" y="565"/>
                    <a:pt x="1782" y="565"/>
                    <a:pt x="1782" y="565"/>
                  </a:cubicBezTo>
                  <a:cubicBezTo>
                    <a:pt x="1782" y="565"/>
                    <a:pt x="1754" y="560"/>
                    <a:pt x="1761" y="570"/>
                  </a:cubicBezTo>
                  <a:cubicBezTo>
                    <a:pt x="1761" y="570"/>
                    <a:pt x="1770" y="572"/>
                    <a:pt x="1776" y="577"/>
                  </a:cubicBezTo>
                  <a:cubicBezTo>
                    <a:pt x="1776" y="577"/>
                    <a:pt x="1790" y="581"/>
                    <a:pt x="1794" y="587"/>
                  </a:cubicBezTo>
                  <a:cubicBezTo>
                    <a:pt x="1794" y="587"/>
                    <a:pt x="1804" y="608"/>
                    <a:pt x="1785" y="591"/>
                  </a:cubicBezTo>
                  <a:cubicBezTo>
                    <a:pt x="1785" y="591"/>
                    <a:pt x="1775" y="590"/>
                    <a:pt x="1759" y="582"/>
                  </a:cubicBezTo>
                  <a:cubicBezTo>
                    <a:pt x="1759" y="582"/>
                    <a:pt x="1744" y="581"/>
                    <a:pt x="1744" y="592"/>
                  </a:cubicBezTo>
                  <a:cubicBezTo>
                    <a:pt x="1744" y="592"/>
                    <a:pt x="1724" y="609"/>
                    <a:pt x="1724" y="615"/>
                  </a:cubicBezTo>
                  <a:cubicBezTo>
                    <a:pt x="1724" y="615"/>
                    <a:pt x="1710" y="602"/>
                    <a:pt x="1708" y="610"/>
                  </a:cubicBezTo>
                  <a:cubicBezTo>
                    <a:pt x="1708" y="610"/>
                    <a:pt x="1683" y="605"/>
                    <a:pt x="1683" y="637"/>
                  </a:cubicBezTo>
                  <a:cubicBezTo>
                    <a:pt x="1683" y="637"/>
                    <a:pt x="1666" y="628"/>
                    <a:pt x="1662" y="640"/>
                  </a:cubicBezTo>
                  <a:cubicBezTo>
                    <a:pt x="1662" y="640"/>
                    <a:pt x="1648" y="648"/>
                    <a:pt x="1658" y="655"/>
                  </a:cubicBezTo>
                  <a:cubicBezTo>
                    <a:pt x="1660" y="663"/>
                    <a:pt x="1660" y="663"/>
                    <a:pt x="1660" y="663"/>
                  </a:cubicBezTo>
                  <a:cubicBezTo>
                    <a:pt x="1660" y="663"/>
                    <a:pt x="1637" y="658"/>
                    <a:pt x="1636" y="677"/>
                  </a:cubicBezTo>
                  <a:cubicBezTo>
                    <a:pt x="1636" y="677"/>
                    <a:pt x="1623" y="683"/>
                    <a:pt x="1621" y="697"/>
                  </a:cubicBezTo>
                  <a:cubicBezTo>
                    <a:pt x="1621" y="697"/>
                    <a:pt x="1613" y="696"/>
                    <a:pt x="1613" y="711"/>
                  </a:cubicBezTo>
                  <a:cubicBezTo>
                    <a:pt x="1606" y="718"/>
                    <a:pt x="1606" y="718"/>
                    <a:pt x="1606" y="718"/>
                  </a:cubicBezTo>
                  <a:cubicBezTo>
                    <a:pt x="1606" y="718"/>
                    <a:pt x="1580" y="725"/>
                    <a:pt x="1579" y="741"/>
                  </a:cubicBezTo>
                  <a:cubicBezTo>
                    <a:pt x="1574" y="743"/>
                    <a:pt x="1574" y="743"/>
                    <a:pt x="1574" y="743"/>
                  </a:cubicBezTo>
                  <a:cubicBezTo>
                    <a:pt x="1570" y="754"/>
                    <a:pt x="1570" y="754"/>
                    <a:pt x="1570" y="754"/>
                  </a:cubicBezTo>
                  <a:cubicBezTo>
                    <a:pt x="1570" y="754"/>
                    <a:pt x="1505" y="752"/>
                    <a:pt x="1478" y="801"/>
                  </a:cubicBezTo>
                  <a:cubicBezTo>
                    <a:pt x="1478" y="801"/>
                    <a:pt x="1470" y="805"/>
                    <a:pt x="1470" y="809"/>
                  </a:cubicBezTo>
                  <a:cubicBezTo>
                    <a:pt x="1448" y="808"/>
                    <a:pt x="1448" y="808"/>
                    <a:pt x="1448" y="808"/>
                  </a:cubicBezTo>
                  <a:cubicBezTo>
                    <a:pt x="1448" y="808"/>
                    <a:pt x="1442" y="800"/>
                    <a:pt x="1429" y="802"/>
                  </a:cubicBezTo>
                  <a:cubicBezTo>
                    <a:pt x="1429" y="802"/>
                    <a:pt x="1424" y="784"/>
                    <a:pt x="1419" y="799"/>
                  </a:cubicBezTo>
                  <a:cubicBezTo>
                    <a:pt x="1419" y="799"/>
                    <a:pt x="1414" y="816"/>
                    <a:pt x="1428" y="815"/>
                  </a:cubicBezTo>
                  <a:cubicBezTo>
                    <a:pt x="1426" y="820"/>
                    <a:pt x="1426" y="820"/>
                    <a:pt x="1426" y="820"/>
                  </a:cubicBezTo>
                  <a:cubicBezTo>
                    <a:pt x="1426" y="820"/>
                    <a:pt x="1420" y="822"/>
                    <a:pt x="1416" y="827"/>
                  </a:cubicBezTo>
                  <a:cubicBezTo>
                    <a:pt x="1409" y="827"/>
                    <a:pt x="1409" y="827"/>
                    <a:pt x="1409" y="827"/>
                  </a:cubicBezTo>
                  <a:cubicBezTo>
                    <a:pt x="1409" y="827"/>
                    <a:pt x="1401" y="822"/>
                    <a:pt x="1401" y="827"/>
                  </a:cubicBezTo>
                  <a:cubicBezTo>
                    <a:pt x="1401" y="827"/>
                    <a:pt x="1406" y="844"/>
                    <a:pt x="1401" y="847"/>
                  </a:cubicBezTo>
                  <a:cubicBezTo>
                    <a:pt x="1401" y="847"/>
                    <a:pt x="1393" y="851"/>
                    <a:pt x="1396" y="829"/>
                  </a:cubicBezTo>
                  <a:cubicBezTo>
                    <a:pt x="1396" y="829"/>
                    <a:pt x="1383" y="823"/>
                    <a:pt x="1383" y="840"/>
                  </a:cubicBezTo>
                  <a:cubicBezTo>
                    <a:pt x="1369" y="842"/>
                    <a:pt x="1369" y="842"/>
                    <a:pt x="1369" y="842"/>
                  </a:cubicBezTo>
                  <a:cubicBezTo>
                    <a:pt x="1369" y="842"/>
                    <a:pt x="1355" y="833"/>
                    <a:pt x="1351" y="843"/>
                  </a:cubicBezTo>
                  <a:cubicBezTo>
                    <a:pt x="1351" y="843"/>
                    <a:pt x="1318" y="840"/>
                    <a:pt x="1328" y="847"/>
                  </a:cubicBezTo>
                  <a:cubicBezTo>
                    <a:pt x="1328" y="847"/>
                    <a:pt x="1337" y="849"/>
                    <a:pt x="1345" y="849"/>
                  </a:cubicBezTo>
                  <a:cubicBezTo>
                    <a:pt x="1345" y="849"/>
                    <a:pt x="1353" y="855"/>
                    <a:pt x="1358" y="855"/>
                  </a:cubicBezTo>
                  <a:cubicBezTo>
                    <a:pt x="1358" y="855"/>
                    <a:pt x="1365" y="867"/>
                    <a:pt x="1349" y="865"/>
                  </a:cubicBezTo>
                  <a:cubicBezTo>
                    <a:pt x="1349" y="865"/>
                    <a:pt x="1339" y="858"/>
                    <a:pt x="1333" y="866"/>
                  </a:cubicBezTo>
                  <a:cubicBezTo>
                    <a:pt x="1328" y="867"/>
                    <a:pt x="1328" y="867"/>
                    <a:pt x="1328" y="867"/>
                  </a:cubicBezTo>
                  <a:cubicBezTo>
                    <a:pt x="1328" y="867"/>
                    <a:pt x="1314" y="852"/>
                    <a:pt x="1295" y="863"/>
                  </a:cubicBezTo>
                  <a:cubicBezTo>
                    <a:pt x="1295" y="863"/>
                    <a:pt x="1290" y="868"/>
                    <a:pt x="1312" y="867"/>
                  </a:cubicBezTo>
                  <a:cubicBezTo>
                    <a:pt x="1312" y="867"/>
                    <a:pt x="1316" y="880"/>
                    <a:pt x="1293" y="877"/>
                  </a:cubicBezTo>
                  <a:cubicBezTo>
                    <a:pt x="1293" y="877"/>
                    <a:pt x="1288" y="864"/>
                    <a:pt x="1282" y="874"/>
                  </a:cubicBezTo>
                  <a:cubicBezTo>
                    <a:pt x="1282" y="874"/>
                    <a:pt x="1248" y="879"/>
                    <a:pt x="1246" y="887"/>
                  </a:cubicBezTo>
                  <a:cubicBezTo>
                    <a:pt x="1240" y="887"/>
                    <a:pt x="1240" y="887"/>
                    <a:pt x="1240" y="887"/>
                  </a:cubicBezTo>
                  <a:cubicBezTo>
                    <a:pt x="1240" y="887"/>
                    <a:pt x="1231" y="875"/>
                    <a:pt x="1231" y="890"/>
                  </a:cubicBezTo>
                  <a:cubicBezTo>
                    <a:pt x="1237" y="894"/>
                    <a:pt x="1237" y="894"/>
                    <a:pt x="1237" y="894"/>
                  </a:cubicBezTo>
                  <a:cubicBezTo>
                    <a:pt x="1233" y="900"/>
                    <a:pt x="1233" y="900"/>
                    <a:pt x="1233" y="900"/>
                  </a:cubicBezTo>
                  <a:cubicBezTo>
                    <a:pt x="1233" y="900"/>
                    <a:pt x="1214" y="899"/>
                    <a:pt x="1214" y="911"/>
                  </a:cubicBezTo>
                  <a:cubicBezTo>
                    <a:pt x="1223" y="912"/>
                    <a:pt x="1223" y="912"/>
                    <a:pt x="1223" y="912"/>
                  </a:cubicBezTo>
                  <a:cubicBezTo>
                    <a:pt x="1223" y="912"/>
                    <a:pt x="1245" y="922"/>
                    <a:pt x="1235" y="926"/>
                  </a:cubicBezTo>
                  <a:cubicBezTo>
                    <a:pt x="1235" y="926"/>
                    <a:pt x="1221" y="926"/>
                    <a:pt x="1224" y="941"/>
                  </a:cubicBezTo>
                  <a:cubicBezTo>
                    <a:pt x="1238" y="944"/>
                    <a:pt x="1238" y="944"/>
                    <a:pt x="1238" y="944"/>
                  </a:cubicBezTo>
                  <a:cubicBezTo>
                    <a:pt x="1238" y="944"/>
                    <a:pt x="1245" y="947"/>
                    <a:pt x="1252" y="946"/>
                  </a:cubicBezTo>
                  <a:cubicBezTo>
                    <a:pt x="1252" y="946"/>
                    <a:pt x="1284" y="940"/>
                    <a:pt x="1257" y="951"/>
                  </a:cubicBezTo>
                  <a:cubicBezTo>
                    <a:pt x="1257" y="951"/>
                    <a:pt x="1219" y="951"/>
                    <a:pt x="1230" y="958"/>
                  </a:cubicBezTo>
                  <a:cubicBezTo>
                    <a:pt x="1230" y="958"/>
                    <a:pt x="1237" y="973"/>
                    <a:pt x="1240" y="963"/>
                  </a:cubicBezTo>
                  <a:cubicBezTo>
                    <a:pt x="1240" y="963"/>
                    <a:pt x="1264" y="977"/>
                    <a:pt x="1245" y="977"/>
                  </a:cubicBezTo>
                  <a:cubicBezTo>
                    <a:pt x="1245" y="977"/>
                    <a:pt x="1225" y="975"/>
                    <a:pt x="1225" y="981"/>
                  </a:cubicBezTo>
                  <a:cubicBezTo>
                    <a:pt x="1225" y="981"/>
                    <a:pt x="1233" y="990"/>
                    <a:pt x="1239" y="999"/>
                  </a:cubicBezTo>
                  <a:cubicBezTo>
                    <a:pt x="1261" y="1000"/>
                    <a:pt x="1261" y="1000"/>
                    <a:pt x="1261" y="1000"/>
                  </a:cubicBezTo>
                  <a:cubicBezTo>
                    <a:pt x="1261" y="1000"/>
                    <a:pt x="1268" y="1015"/>
                    <a:pt x="1271" y="1004"/>
                  </a:cubicBezTo>
                  <a:cubicBezTo>
                    <a:pt x="1271" y="992"/>
                    <a:pt x="1271" y="992"/>
                    <a:pt x="1271" y="992"/>
                  </a:cubicBezTo>
                  <a:cubicBezTo>
                    <a:pt x="1271" y="992"/>
                    <a:pt x="1286" y="991"/>
                    <a:pt x="1290" y="983"/>
                  </a:cubicBezTo>
                  <a:cubicBezTo>
                    <a:pt x="1290" y="983"/>
                    <a:pt x="1299" y="982"/>
                    <a:pt x="1295" y="997"/>
                  </a:cubicBezTo>
                  <a:cubicBezTo>
                    <a:pt x="1295" y="997"/>
                    <a:pt x="1278" y="1003"/>
                    <a:pt x="1277" y="1010"/>
                  </a:cubicBezTo>
                  <a:cubicBezTo>
                    <a:pt x="1277" y="1010"/>
                    <a:pt x="1255" y="1021"/>
                    <a:pt x="1267" y="1026"/>
                  </a:cubicBezTo>
                  <a:cubicBezTo>
                    <a:pt x="1270" y="1028"/>
                    <a:pt x="1270" y="1028"/>
                    <a:pt x="1270" y="1028"/>
                  </a:cubicBezTo>
                  <a:cubicBezTo>
                    <a:pt x="1271" y="1032"/>
                    <a:pt x="1271" y="1032"/>
                    <a:pt x="1271" y="1032"/>
                  </a:cubicBezTo>
                  <a:cubicBezTo>
                    <a:pt x="1262" y="1032"/>
                    <a:pt x="1262" y="1032"/>
                    <a:pt x="1262" y="1032"/>
                  </a:cubicBezTo>
                  <a:cubicBezTo>
                    <a:pt x="1262" y="1032"/>
                    <a:pt x="1261" y="1026"/>
                    <a:pt x="1253" y="1027"/>
                  </a:cubicBezTo>
                  <a:cubicBezTo>
                    <a:pt x="1253" y="1018"/>
                    <a:pt x="1253" y="1018"/>
                    <a:pt x="1253" y="1018"/>
                  </a:cubicBezTo>
                  <a:cubicBezTo>
                    <a:pt x="1253" y="1018"/>
                    <a:pt x="1261" y="1006"/>
                    <a:pt x="1253" y="1006"/>
                  </a:cubicBezTo>
                  <a:cubicBezTo>
                    <a:pt x="1253" y="1006"/>
                    <a:pt x="1242" y="1007"/>
                    <a:pt x="1243" y="1014"/>
                  </a:cubicBezTo>
                  <a:cubicBezTo>
                    <a:pt x="1243" y="1014"/>
                    <a:pt x="1237" y="1023"/>
                    <a:pt x="1245" y="1025"/>
                  </a:cubicBezTo>
                  <a:cubicBezTo>
                    <a:pt x="1248" y="1034"/>
                    <a:pt x="1248" y="1034"/>
                    <a:pt x="1248" y="1034"/>
                  </a:cubicBezTo>
                  <a:cubicBezTo>
                    <a:pt x="1248" y="1034"/>
                    <a:pt x="1237" y="1032"/>
                    <a:pt x="1234" y="1050"/>
                  </a:cubicBezTo>
                  <a:cubicBezTo>
                    <a:pt x="1262" y="1049"/>
                    <a:pt x="1262" y="1049"/>
                    <a:pt x="1262" y="1049"/>
                  </a:cubicBezTo>
                  <a:cubicBezTo>
                    <a:pt x="1262" y="1049"/>
                    <a:pt x="1275" y="1028"/>
                    <a:pt x="1277" y="1049"/>
                  </a:cubicBezTo>
                  <a:cubicBezTo>
                    <a:pt x="1277" y="1049"/>
                    <a:pt x="1288" y="1055"/>
                    <a:pt x="1280" y="1057"/>
                  </a:cubicBezTo>
                  <a:cubicBezTo>
                    <a:pt x="1280" y="1057"/>
                    <a:pt x="1265" y="1072"/>
                    <a:pt x="1262" y="1063"/>
                  </a:cubicBezTo>
                  <a:cubicBezTo>
                    <a:pt x="1262" y="1063"/>
                    <a:pt x="1249" y="1063"/>
                    <a:pt x="1249" y="1086"/>
                  </a:cubicBezTo>
                  <a:cubicBezTo>
                    <a:pt x="1249" y="1086"/>
                    <a:pt x="1286" y="1112"/>
                    <a:pt x="1327" y="1121"/>
                  </a:cubicBezTo>
                  <a:cubicBezTo>
                    <a:pt x="1327" y="1121"/>
                    <a:pt x="1348" y="1128"/>
                    <a:pt x="1368" y="1120"/>
                  </a:cubicBezTo>
                  <a:cubicBezTo>
                    <a:pt x="1368" y="1120"/>
                    <a:pt x="1408" y="1120"/>
                    <a:pt x="1421" y="1101"/>
                  </a:cubicBezTo>
                  <a:cubicBezTo>
                    <a:pt x="1421" y="1101"/>
                    <a:pt x="1463" y="1078"/>
                    <a:pt x="1478" y="1064"/>
                  </a:cubicBezTo>
                  <a:cubicBezTo>
                    <a:pt x="1478" y="1064"/>
                    <a:pt x="1492" y="1080"/>
                    <a:pt x="1510" y="1054"/>
                  </a:cubicBezTo>
                  <a:cubicBezTo>
                    <a:pt x="1510" y="1054"/>
                    <a:pt x="1524" y="1044"/>
                    <a:pt x="1507" y="1040"/>
                  </a:cubicBezTo>
                  <a:cubicBezTo>
                    <a:pt x="1507" y="1040"/>
                    <a:pt x="1525" y="1024"/>
                    <a:pt x="1524" y="1038"/>
                  </a:cubicBezTo>
                  <a:cubicBezTo>
                    <a:pt x="1524" y="1038"/>
                    <a:pt x="1527" y="1062"/>
                    <a:pt x="1556" y="1062"/>
                  </a:cubicBezTo>
                  <a:cubicBezTo>
                    <a:pt x="1556" y="1062"/>
                    <a:pt x="1556" y="1119"/>
                    <a:pt x="1654" y="1206"/>
                  </a:cubicBezTo>
                  <a:cubicBezTo>
                    <a:pt x="1654" y="1206"/>
                    <a:pt x="1632" y="1210"/>
                    <a:pt x="1631" y="1226"/>
                  </a:cubicBezTo>
                  <a:cubicBezTo>
                    <a:pt x="1631" y="1226"/>
                    <a:pt x="1600" y="1221"/>
                    <a:pt x="1596" y="1250"/>
                  </a:cubicBezTo>
                  <a:cubicBezTo>
                    <a:pt x="1588" y="1251"/>
                    <a:pt x="1588" y="1251"/>
                    <a:pt x="1588" y="1251"/>
                  </a:cubicBezTo>
                  <a:cubicBezTo>
                    <a:pt x="1586" y="1245"/>
                    <a:pt x="1586" y="1245"/>
                    <a:pt x="1586" y="1245"/>
                  </a:cubicBezTo>
                  <a:cubicBezTo>
                    <a:pt x="1586" y="1245"/>
                    <a:pt x="1597" y="1236"/>
                    <a:pt x="1584" y="1236"/>
                  </a:cubicBezTo>
                  <a:cubicBezTo>
                    <a:pt x="1584" y="1236"/>
                    <a:pt x="1571" y="1244"/>
                    <a:pt x="1571" y="1251"/>
                  </a:cubicBezTo>
                  <a:cubicBezTo>
                    <a:pt x="1571" y="1251"/>
                    <a:pt x="1554" y="1250"/>
                    <a:pt x="1554" y="1254"/>
                  </a:cubicBezTo>
                  <a:cubicBezTo>
                    <a:pt x="1554" y="1254"/>
                    <a:pt x="1549" y="1266"/>
                    <a:pt x="1560" y="1281"/>
                  </a:cubicBezTo>
                  <a:cubicBezTo>
                    <a:pt x="1586" y="1284"/>
                    <a:pt x="1586" y="1284"/>
                    <a:pt x="1586" y="1284"/>
                  </a:cubicBezTo>
                  <a:cubicBezTo>
                    <a:pt x="1585" y="1299"/>
                    <a:pt x="1585" y="1299"/>
                    <a:pt x="1585" y="1299"/>
                  </a:cubicBezTo>
                  <a:cubicBezTo>
                    <a:pt x="1573" y="1298"/>
                    <a:pt x="1573" y="1298"/>
                    <a:pt x="1573" y="1298"/>
                  </a:cubicBezTo>
                  <a:cubicBezTo>
                    <a:pt x="1573" y="1298"/>
                    <a:pt x="1551" y="1292"/>
                    <a:pt x="1551" y="1300"/>
                  </a:cubicBezTo>
                  <a:cubicBezTo>
                    <a:pt x="1551" y="1300"/>
                    <a:pt x="1549" y="1311"/>
                    <a:pt x="1564" y="1314"/>
                  </a:cubicBezTo>
                  <a:cubicBezTo>
                    <a:pt x="1564" y="1314"/>
                    <a:pt x="1572" y="1319"/>
                    <a:pt x="1572" y="1312"/>
                  </a:cubicBezTo>
                  <a:cubicBezTo>
                    <a:pt x="1585" y="1311"/>
                    <a:pt x="1585" y="1311"/>
                    <a:pt x="1585" y="1311"/>
                  </a:cubicBezTo>
                  <a:cubicBezTo>
                    <a:pt x="1585" y="1311"/>
                    <a:pt x="1591" y="1319"/>
                    <a:pt x="1595" y="1317"/>
                  </a:cubicBezTo>
                  <a:cubicBezTo>
                    <a:pt x="1595" y="1317"/>
                    <a:pt x="1605" y="1328"/>
                    <a:pt x="1605" y="1309"/>
                  </a:cubicBezTo>
                  <a:cubicBezTo>
                    <a:pt x="1609" y="1307"/>
                    <a:pt x="1609" y="1307"/>
                    <a:pt x="1609" y="1307"/>
                  </a:cubicBezTo>
                  <a:cubicBezTo>
                    <a:pt x="1609" y="1307"/>
                    <a:pt x="1618" y="1303"/>
                    <a:pt x="1619" y="1300"/>
                  </a:cubicBezTo>
                  <a:cubicBezTo>
                    <a:pt x="1619" y="1300"/>
                    <a:pt x="1627" y="1300"/>
                    <a:pt x="1627" y="1293"/>
                  </a:cubicBezTo>
                  <a:cubicBezTo>
                    <a:pt x="1627" y="1293"/>
                    <a:pt x="1623" y="1286"/>
                    <a:pt x="1618" y="1294"/>
                  </a:cubicBezTo>
                  <a:cubicBezTo>
                    <a:pt x="1611" y="1295"/>
                    <a:pt x="1611" y="1295"/>
                    <a:pt x="1611" y="1295"/>
                  </a:cubicBezTo>
                  <a:cubicBezTo>
                    <a:pt x="1611" y="1295"/>
                    <a:pt x="1603" y="1278"/>
                    <a:pt x="1619" y="1282"/>
                  </a:cubicBezTo>
                  <a:cubicBezTo>
                    <a:pt x="1619" y="1282"/>
                    <a:pt x="1627" y="1277"/>
                    <a:pt x="1621" y="1272"/>
                  </a:cubicBezTo>
                  <a:cubicBezTo>
                    <a:pt x="1613" y="1271"/>
                    <a:pt x="1613" y="1271"/>
                    <a:pt x="1613" y="1271"/>
                  </a:cubicBezTo>
                  <a:cubicBezTo>
                    <a:pt x="1613" y="1261"/>
                    <a:pt x="1613" y="1261"/>
                    <a:pt x="1613" y="1261"/>
                  </a:cubicBezTo>
                  <a:cubicBezTo>
                    <a:pt x="1613" y="1261"/>
                    <a:pt x="1627" y="1263"/>
                    <a:pt x="1636" y="1259"/>
                  </a:cubicBezTo>
                  <a:cubicBezTo>
                    <a:pt x="1636" y="1259"/>
                    <a:pt x="1637" y="1249"/>
                    <a:pt x="1632" y="1249"/>
                  </a:cubicBezTo>
                  <a:cubicBezTo>
                    <a:pt x="1632" y="1249"/>
                    <a:pt x="1634" y="1229"/>
                    <a:pt x="1641" y="1238"/>
                  </a:cubicBezTo>
                  <a:cubicBezTo>
                    <a:pt x="1641" y="1238"/>
                    <a:pt x="1654" y="1250"/>
                    <a:pt x="1657" y="1258"/>
                  </a:cubicBezTo>
                  <a:cubicBezTo>
                    <a:pt x="1660" y="1266"/>
                    <a:pt x="1650" y="1269"/>
                    <a:pt x="1658" y="1274"/>
                  </a:cubicBezTo>
                  <a:cubicBezTo>
                    <a:pt x="1658" y="1274"/>
                    <a:pt x="1680" y="1278"/>
                    <a:pt x="1680" y="1271"/>
                  </a:cubicBezTo>
                  <a:cubicBezTo>
                    <a:pt x="1680" y="1271"/>
                    <a:pt x="1702" y="1262"/>
                    <a:pt x="1707" y="1273"/>
                  </a:cubicBezTo>
                  <a:cubicBezTo>
                    <a:pt x="1707" y="1273"/>
                    <a:pt x="1715" y="1279"/>
                    <a:pt x="1717" y="1272"/>
                  </a:cubicBezTo>
                  <a:cubicBezTo>
                    <a:pt x="1717" y="1272"/>
                    <a:pt x="1733" y="1267"/>
                    <a:pt x="1723" y="1255"/>
                  </a:cubicBezTo>
                  <a:cubicBezTo>
                    <a:pt x="1723" y="1255"/>
                    <a:pt x="1722" y="1237"/>
                    <a:pt x="1748" y="1237"/>
                  </a:cubicBezTo>
                  <a:cubicBezTo>
                    <a:pt x="1750" y="1226"/>
                    <a:pt x="1750" y="1226"/>
                    <a:pt x="1750" y="1226"/>
                  </a:cubicBezTo>
                  <a:cubicBezTo>
                    <a:pt x="1791" y="1226"/>
                    <a:pt x="1791" y="1226"/>
                    <a:pt x="1791" y="1226"/>
                  </a:cubicBezTo>
                  <a:cubicBezTo>
                    <a:pt x="1791" y="1226"/>
                    <a:pt x="1804" y="1235"/>
                    <a:pt x="1818" y="1228"/>
                  </a:cubicBezTo>
                  <a:cubicBezTo>
                    <a:pt x="1818" y="1228"/>
                    <a:pt x="1823" y="1207"/>
                    <a:pt x="1829" y="1205"/>
                  </a:cubicBezTo>
                  <a:cubicBezTo>
                    <a:pt x="1834" y="1204"/>
                    <a:pt x="1839" y="1193"/>
                    <a:pt x="1839" y="1193"/>
                  </a:cubicBezTo>
                  <a:cubicBezTo>
                    <a:pt x="1839" y="1193"/>
                    <a:pt x="1848" y="1189"/>
                    <a:pt x="1841" y="1184"/>
                  </a:cubicBezTo>
                  <a:cubicBezTo>
                    <a:pt x="1841" y="1184"/>
                    <a:pt x="1849" y="1173"/>
                    <a:pt x="1839" y="1171"/>
                  </a:cubicBezTo>
                  <a:cubicBezTo>
                    <a:pt x="1841" y="1164"/>
                    <a:pt x="1841" y="1164"/>
                    <a:pt x="1841" y="1164"/>
                  </a:cubicBezTo>
                  <a:cubicBezTo>
                    <a:pt x="1845" y="1164"/>
                    <a:pt x="1845" y="1164"/>
                    <a:pt x="1845" y="1164"/>
                  </a:cubicBezTo>
                  <a:cubicBezTo>
                    <a:pt x="1845" y="1164"/>
                    <a:pt x="1851" y="1169"/>
                    <a:pt x="1851" y="1145"/>
                  </a:cubicBezTo>
                  <a:cubicBezTo>
                    <a:pt x="1851" y="1145"/>
                    <a:pt x="1856" y="1138"/>
                    <a:pt x="1840" y="1134"/>
                  </a:cubicBezTo>
                  <a:cubicBezTo>
                    <a:pt x="1840" y="1134"/>
                    <a:pt x="1843" y="1122"/>
                    <a:pt x="1849" y="1128"/>
                  </a:cubicBezTo>
                  <a:cubicBezTo>
                    <a:pt x="1849" y="1128"/>
                    <a:pt x="1859" y="1133"/>
                    <a:pt x="1859" y="1121"/>
                  </a:cubicBezTo>
                  <a:cubicBezTo>
                    <a:pt x="1859" y="1121"/>
                    <a:pt x="1861" y="1106"/>
                    <a:pt x="1849" y="1107"/>
                  </a:cubicBezTo>
                  <a:cubicBezTo>
                    <a:pt x="1849" y="1100"/>
                    <a:pt x="1849" y="1100"/>
                    <a:pt x="1849" y="1100"/>
                  </a:cubicBezTo>
                  <a:cubicBezTo>
                    <a:pt x="1849" y="1100"/>
                    <a:pt x="1866" y="1102"/>
                    <a:pt x="1868" y="1087"/>
                  </a:cubicBezTo>
                  <a:cubicBezTo>
                    <a:pt x="1868" y="1087"/>
                    <a:pt x="1876" y="1072"/>
                    <a:pt x="1877" y="1086"/>
                  </a:cubicBezTo>
                  <a:cubicBezTo>
                    <a:pt x="1877" y="1086"/>
                    <a:pt x="1891" y="1088"/>
                    <a:pt x="1895" y="1081"/>
                  </a:cubicBezTo>
                  <a:cubicBezTo>
                    <a:pt x="1895" y="1081"/>
                    <a:pt x="1901" y="1080"/>
                    <a:pt x="1902" y="1077"/>
                  </a:cubicBezTo>
                  <a:cubicBezTo>
                    <a:pt x="1902" y="1077"/>
                    <a:pt x="1918" y="1055"/>
                    <a:pt x="1886" y="1049"/>
                  </a:cubicBezTo>
                  <a:cubicBezTo>
                    <a:pt x="1871" y="1047"/>
                    <a:pt x="1871" y="1047"/>
                    <a:pt x="1871" y="1047"/>
                  </a:cubicBezTo>
                  <a:cubicBezTo>
                    <a:pt x="1871" y="1047"/>
                    <a:pt x="1860" y="1041"/>
                    <a:pt x="1841" y="1042"/>
                  </a:cubicBezTo>
                  <a:cubicBezTo>
                    <a:pt x="1841" y="1042"/>
                    <a:pt x="1837" y="1028"/>
                    <a:pt x="1867" y="1036"/>
                  </a:cubicBezTo>
                  <a:cubicBezTo>
                    <a:pt x="1867" y="1036"/>
                    <a:pt x="1898" y="1039"/>
                    <a:pt x="1915" y="1038"/>
                  </a:cubicBezTo>
                  <a:cubicBezTo>
                    <a:pt x="1916" y="1045"/>
                    <a:pt x="1916" y="1045"/>
                    <a:pt x="1916" y="1045"/>
                  </a:cubicBezTo>
                  <a:cubicBezTo>
                    <a:pt x="1916" y="1045"/>
                    <a:pt x="1949" y="1051"/>
                    <a:pt x="1916" y="1051"/>
                  </a:cubicBezTo>
                  <a:cubicBezTo>
                    <a:pt x="1916" y="1051"/>
                    <a:pt x="1907" y="1057"/>
                    <a:pt x="1916" y="1062"/>
                  </a:cubicBezTo>
                  <a:cubicBezTo>
                    <a:pt x="1916" y="1062"/>
                    <a:pt x="1906" y="1072"/>
                    <a:pt x="1914" y="1074"/>
                  </a:cubicBezTo>
                  <a:cubicBezTo>
                    <a:pt x="1914" y="1074"/>
                    <a:pt x="1925" y="1073"/>
                    <a:pt x="1932" y="1062"/>
                  </a:cubicBezTo>
                  <a:cubicBezTo>
                    <a:pt x="1932" y="1062"/>
                    <a:pt x="1950" y="1064"/>
                    <a:pt x="1949" y="1054"/>
                  </a:cubicBezTo>
                  <a:cubicBezTo>
                    <a:pt x="1949" y="1054"/>
                    <a:pt x="1971" y="1052"/>
                    <a:pt x="1962" y="1045"/>
                  </a:cubicBezTo>
                  <a:cubicBezTo>
                    <a:pt x="1962" y="1045"/>
                    <a:pt x="1952" y="1039"/>
                    <a:pt x="1949" y="1044"/>
                  </a:cubicBezTo>
                  <a:cubicBezTo>
                    <a:pt x="1947" y="1044"/>
                    <a:pt x="1947" y="1044"/>
                    <a:pt x="1947" y="1044"/>
                  </a:cubicBezTo>
                  <a:cubicBezTo>
                    <a:pt x="1947" y="1044"/>
                    <a:pt x="1935" y="1037"/>
                    <a:pt x="1963" y="1037"/>
                  </a:cubicBezTo>
                  <a:cubicBezTo>
                    <a:pt x="1963" y="1031"/>
                    <a:pt x="1963" y="1031"/>
                    <a:pt x="1963" y="1031"/>
                  </a:cubicBezTo>
                  <a:cubicBezTo>
                    <a:pt x="1963" y="1031"/>
                    <a:pt x="1997" y="1029"/>
                    <a:pt x="1974" y="1020"/>
                  </a:cubicBezTo>
                  <a:cubicBezTo>
                    <a:pt x="1974" y="1020"/>
                    <a:pt x="1979" y="1007"/>
                    <a:pt x="1953" y="1007"/>
                  </a:cubicBezTo>
                  <a:cubicBezTo>
                    <a:pt x="1953" y="1007"/>
                    <a:pt x="1951" y="1000"/>
                    <a:pt x="1947" y="1000"/>
                  </a:cubicBezTo>
                  <a:cubicBezTo>
                    <a:pt x="1953" y="997"/>
                    <a:pt x="1953" y="997"/>
                    <a:pt x="1953" y="997"/>
                  </a:cubicBezTo>
                  <a:cubicBezTo>
                    <a:pt x="1953" y="997"/>
                    <a:pt x="1958" y="983"/>
                    <a:pt x="1946" y="984"/>
                  </a:cubicBezTo>
                  <a:cubicBezTo>
                    <a:pt x="1946" y="984"/>
                    <a:pt x="1941" y="986"/>
                    <a:pt x="1941" y="994"/>
                  </a:cubicBezTo>
                  <a:cubicBezTo>
                    <a:pt x="1941" y="994"/>
                    <a:pt x="1936" y="992"/>
                    <a:pt x="1930" y="979"/>
                  </a:cubicBezTo>
                  <a:cubicBezTo>
                    <a:pt x="1930" y="979"/>
                    <a:pt x="1920" y="971"/>
                    <a:pt x="1903" y="977"/>
                  </a:cubicBezTo>
                  <a:cubicBezTo>
                    <a:pt x="1903" y="977"/>
                    <a:pt x="1896" y="975"/>
                    <a:pt x="1896" y="985"/>
                  </a:cubicBezTo>
                  <a:cubicBezTo>
                    <a:pt x="1896" y="985"/>
                    <a:pt x="1886" y="996"/>
                    <a:pt x="1880" y="996"/>
                  </a:cubicBezTo>
                  <a:cubicBezTo>
                    <a:pt x="1875" y="996"/>
                    <a:pt x="1869" y="996"/>
                    <a:pt x="1869" y="1002"/>
                  </a:cubicBezTo>
                  <a:cubicBezTo>
                    <a:pt x="1869" y="1002"/>
                    <a:pt x="1861" y="1007"/>
                    <a:pt x="1841" y="1005"/>
                  </a:cubicBezTo>
                  <a:cubicBezTo>
                    <a:pt x="1841" y="1005"/>
                    <a:pt x="1829" y="998"/>
                    <a:pt x="1859" y="995"/>
                  </a:cubicBezTo>
                  <a:cubicBezTo>
                    <a:pt x="1859" y="995"/>
                    <a:pt x="1861" y="986"/>
                    <a:pt x="1886" y="987"/>
                  </a:cubicBezTo>
                  <a:cubicBezTo>
                    <a:pt x="1886" y="987"/>
                    <a:pt x="1897" y="981"/>
                    <a:pt x="1892" y="974"/>
                  </a:cubicBezTo>
                  <a:cubicBezTo>
                    <a:pt x="1892" y="974"/>
                    <a:pt x="1892" y="959"/>
                    <a:pt x="1874" y="955"/>
                  </a:cubicBezTo>
                  <a:cubicBezTo>
                    <a:pt x="1874" y="955"/>
                    <a:pt x="1887" y="947"/>
                    <a:pt x="1876" y="931"/>
                  </a:cubicBezTo>
                  <a:cubicBezTo>
                    <a:pt x="1876" y="922"/>
                    <a:pt x="1876" y="922"/>
                    <a:pt x="1876" y="922"/>
                  </a:cubicBezTo>
                  <a:cubicBezTo>
                    <a:pt x="1876" y="922"/>
                    <a:pt x="1891" y="921"/>
                    <a:pt x="1890" y="898"/>
                  </a:cubicBezTo>
                  <a:cubicBezTo>
                    <a:pt x="1890" y="898"/>
                    <a:pt x="1906" y="885"/>
                    <a:pt x="1889" y="877"/>
                  </a:cubicBezTo>
                  <a:cubicBezTo>
                    <a:pt x="1889" y="877"/>
                    <a:pt x="1886" y="864"/>
                    <a:pt x="1897" y="865"/>
                  </a:cubicBezTo>
                  <a:cubicBezTo>
                    <a:pt x="1897" y="865"/>
                    <a:pt x="1906" y="875"/>
                    <a:pt x="1916" y="865"/>
                  </a:cubicBezTo>
                  <a:cubicBezTo>
                    <a:pt x="1916" y="865"/>
                    <a:pt x="1930" y="871"/>
                    <a:pt x="1922" y="859"/>
                  </a:cubicBezTo>
                  <a:cubicBezTo>
                    <a:pt x="1922" y="849"/>
                    <a:pt x="1922" y="849"/>
                    <a:pt x="1922" y="849"/>
                  </a:cubicBezTo>
                  <a:cubicBezTo>
                    <a:pt x="1934" y="849"/>
                    <a:pt x="1934" y="849"/>
                    <a:pt x="1934" y="849"/>
                  </a:cubicBezTo>
                  <a:cubicBezTo>
                    <a:pt x="1934" y="849"/>
                    <a:pt x="1945" y="865"/>
                    <a:pt x="1957" y="828"/>
                  </a:cubicBezTo>
                  <a:cubicBezTo>
                    <a:pt x="1957" y="828"/>
                    <a:pt x="2052" y="811"/>
                    <a:pt x="2081" y="779"/>
                  </a:cubicBezTo>
                  <a:cubicBezTo>
                    <a:pt x="2081" y="779"/>
                    <a:pt x="2096" y="772"/>
                    <a:pt x="2101" y="765"/>
                  </a:cubicBezTo>
                  <a:cubicBezTo>
                    <a:pt x="2101" y="765"/>
                    <a:pt x="2129" y="763"/>
                    <a:pt x="2101" y="753"/>
                  </a:cubicBezTo>
                  <a:cubicBezTo>
                    <a:pt x="2101" y="753"/>
                    <a:pt x="2093" y="749"/>
                    <a:pt x="2095" y="745"/>
                  </a:cubicBezTo>
                  <a:cubicBezTo>
                    <a:pt x="2095" y="745"/>
                    <a:pt x="2079" y="738"/>
                    <a:pt x="2096" y="733"/>
                  </a:cubicBezTo>
                  <a:cubicBezTo>
                    <a:pt x="2096" y="733"/>
                    <a:pt x="2134" y="707"/>
                    <a:pt x="2106" y="712"/>
                  </a:cubicBezTo>
                  <a:cubicBezTo>
                    <a:pt x="2106" y="712"/>
                    <a:pt x="2091" y="710"/>
                    <a:pt x="2115" y="700"/>
                  </a:cubicBezTo>
                  <a:cubicBezTo>
                    <a:pt x="2115" y="700"/>
                    <a:pt x="2134" y="706"/>
                    <a:pt x="2136" y="700"/>
                  </a:cubicBezTo>
                  <a:cubicBezTo>
                    <a:pt x="2136" y="700"/>
                    <a:pt x="2156" y="695"/>
                    <a:pt x="2156" y="677"/>
                  </a:cubicBezTo>
                  <a:cubicBezTo>
                    <a:pt x="2156" y="677"/>
                    <a:pt x="2167" y="668"/>
                    <a:pt x="2168" y="685"/>
                  </a:cubicBezTo>
                  <a:cubicBezTo>
                    <a:pt x="2168" y="685"/>
                    <a:pt x="2174" y="679"/>
                    <a:pt x="2186" y="683"/>
                  </a:cubicBezTo>
                  <a:cubicBezTo>
                    <a:pt x="2186" y="683"/>
                    <a:pt x="2199" y="688"/>
                    <a:pt x="2205" y="680"/>
                  </a:cubicBezTo>
                  <a:cubicBezTo>
                    <a:pt x="2228" y="679"/>
                    <a:pt x="2228" y="679"/>
                    <a:pt x="2228" y="679"/>
                  </a:cubicBezTo>
                  <a:cubicBezTo>
                    <a:pt x="2228" y="679"/>
                    <a:pt x="2235" y="691"/>
                    <a:pt x="2239" y="679"/>
                  </a:cubicBezTo>
                  <a:cubicBezTo>
                    <a:pt x="2252" y="680"/>
                    <a:pt x="2252" y="680"/>
                    <a:pt x="2252" y="680"/>
                  </a:cubicBezTo>
                  <a:cubicBezTo>
                    <a:pt x="2252" y="680"/>
                    <a:pt x="2265" y="693"/>
                    <a:pt x="2277" y="679"/>
                  </a:cubicBezTo>
                  <a:cubicBezTo>
                    <a:pt x="2277" y="679"/>
                    <a:pt x="2284" y="676"/>
                    <a:pt x="2280" y="686"/>
                  </a:cubicBezTo>
                  <a:cubicBezTo>
                    <a:pt x="2280" y="686"/>
                    <a:pt x="2288" y="693"/>
                    <a:pt x="2309" y="695"/>
                  </a:cubicBezTo>
                  <a:cubicBezTo>
                    <a:pt x="2309" y="695"/>
                    <a:pt x="2310" y="698"/>
                    <a:pt x="2319" y="700"/>
                  </a:cubicBezTo>
                  <a:cubicBezTo>
                    <a:pt x="2319" y="723"/>
                    <a:pt x="2319" y="723"/>
                    <a:pt x="2319" y="723"/>
                  </a:cubicBezTo>
                  <a:cubicBezTo>
                    <a:pt x="2319" y="723"/>
                    <a:pt x="2333" y="727"/>
                    <a:pt x="2319" y="729"/>
                  </a:cubicBezTo>
                  <a:cubicBezTo>
                    <a:pt x="2319" y="729"/>
                    <a:pt x="2320" y="743"/>
                    <a:pt x="2311" y="734"/>
                  </a:cubicBezTo>
                  <a:cubicBezTo>
                    <a:pt x="2292" y="733"/>
                    <a:pt x="2292" y="733"/>
                    <a:pt x="2292" y="733"/>
                  </a:cubicBezTo>
                  <a:cubicBezTo>
                    <a:pt x="2292" y="733"/>
                    <a:pt x="2288" y="719"/>
                    <a:pt x="2281" y="726"/>
                  </a:cubicBezTo>
                  <a:cubicBezTo>
                    <a:pt x="2281" y="726"/>
                    <a:pt x="2280" y="737"/>
                    <a:pt x="2284" y="738"/>
                  </a:cubicBezTo>
                  <a:cubicBezTo>
                    <a:pt x="2284" y="738"/>
                    <a:pt x="2256" y="769"/>
                    <a:pt x="2218" y="781"/>
                  </a:cubicBezTo>
                  <a:cubicBezTo>
                    <a:pt x="2218" y="781"/>
                    <a:pt x="2213" y="781"/>
                    <a:pt x="2215" y="793"/>
                  </a:cubicBezTo>
                  <a:cubicBezTo>
                    <a:pt x="2215" y="793"/>
                    <a:pt x="2193" y="790"/>
                    <a:pt x="2189" y="805"/>
                  </a:cubicBezTo>
                  <a:cubicBezTo>
                    <a:pt x="2189" y="805"/>
                    <a:pt x="2170" y="800"/>
                    <a:pt x="2152" y="826"/>
                  </a:cubicBezTo>
                  <a:cubicBezTo>
                    <a:pt x="2117" y="830"/>
                    <a:pt x="2117" y="830"/>
                    <a:pt x="2117" y="830"/>
                  </a:cubicBezTo>
                  <a:cubicBezTo>
                    <a:pt x="2117" y="830"/>
                    <a:pt x="2111" y="846"/>
                    <a:pt x="2102" y="847"/>
                  </a:cubicBezTo>
                  <a:cubicBezTo>
                    <a:pt x="2093" y="848"/>
                    <a:pt x="2084" y="876"/>
                    <a:pt x="2102" y="878"/>
                  </a:cubicBezTo>
                  <a:cubicBezTo>
                    <a:pt x="2103" y="890"/>
                    <a:pt x="2103" y="890"/>
                    <a:pt x="2103" y="890"/>
                  </a:cubicBezTo>
                  <a:cubicBezTo>
                    <a:pt x="2103" y="890"/>
                    <a:pt x="2094" y="902"/>
                    <a:pt x="2106" y="902"/>
                  </a:cubicBezTo>
                  <a:cubicBezTo>
                    <a:pt x="2106" y="902"/>
                    <a:pt x="2126" y="916"/>
                    <a:pt x="2111" y="938"/>
                  </a:cubicBezTo>
                  <a:cubicBezTo>
                    <a:pt x="2112" y="952"/>
                    <a:pt x="2112" y="952"/>
                    <a:pt x="2112" y="952"/>
                  </a:cubicBezTo>
                  <a:cubicBezTo>
                    <a:pt x="2112" y="952"/>
                    <a:pt x="2098" y="966"/>
                    <a:pt x="2109" y="970"/>
                  </a:cubicBezTo>
                  <a:cubicBezTo>
                    <a:pt x="2109" y="970"/>
                    <a:pt x="2103" y="983"/>
                    <a:pt x="2115" y="984"/>
                  </a:cubicBezTo>
                  <a:cubicBezTo>
                    <a:pt x="2115" y="984"/>
                    <a:pt x="2125" y="993"/>
                    <a:pt x="2125" y="980"/>
                  </a:cubicBezTo>
                  <a:cubicBezTo>
                    <a:pt x="2136" y="981"/>
                    <a:pt x="2136" y="981"/>
                    <a:pt x="2136" y="981"/>
                  </a:cubicBezTo>
                  <a:cubicBezTo>
                    <a:pt x="2136" y="981"/>
                    <a:pt x="2163" y="986"/>
                    <a:pt x="2169" y="995"/>
                  </a:cubicBezTo>
                  <a:cubicBezTo>
                    <a:pt x="2169" y="995"/>
                    <a:pt x="2162" y="1010"/>
                    <a:pt x="2174" y="1012"/>
                  </a:cubicBezTo>
                  <a:cubicBezTo>
                    <a:pt x="2174" y="1012"/>
                    <a:pt x="2189" y="1018"/>
                    <a:pt x="2187" y="1004"/>
                  </a:cubicBezTo>
                  <a:cubicBezTo>
                    <a:pt x="2187" y="1004"/>
                    <a:pt x="2195" y="1000"/>
                    <a:pt x="2196" y="1010"/>
                  </a:cubicBezTo>
                  <a:cubicBezTo>
                    <a:pt x="2196" y="1010"/>
                    <a:pt x="2208" y="1002"/>
                    <a:pt x="2208" y="1014"/>
                  </a:cubicBezTo>
                  <a:cubicBezTo>
                    <a:pt x="2243" y="1013"/>
                    <a:pt x="2243" y="1013"/>
                    <a:pt x="2243" y="1013"/>
                  </a:cubicBezTo>
                  <a:cubicBezTo>
                    <a:pt x="2243" y="1013"/>
                    <a:pt x="2257" y="1002"/>
                    <a:pt x="2264" y="1008"/>
                  </a:cubicBezTo>
                  <a:cubicBezTo>
                    <a:pt x="2264" y="1008"/>
                    <a:pt x="2274" y="1014"/>
                    <a:pt x="2276" y="1006"/>
                  </a:cubicBezTo>
                  <a:cubicBezTo>
                    <a:pt x="2276" y="1006"/>
                    <a:pt x="2286" y="1002"/>
                    <a:pt x="2287" y="998"/>
                  </a:cubicBezTo>
                  <a:cubicBezTo>
                    <a:pt x="2304" y="999"/>
                    <a:pt x="2304" y="999"/>
                    <a:pt x="2304" y="999"/>
                  </a:cubicBezTo>
                  <a:cubicBezTo>
                    <a:pt x="2304" y="999"/>
                    <a:pt x="2310" y="990"/>
                    <a:pt x="2314" y="997"/>
                  </a:cubicBezTo>
                  <a:cubicBezTo>
                    <a:pt x="2314" y="997"/>
                    <a:pt x="2321" y="1004"/>
                    <a:pt x="2323" y="995"/>
                  </a:cubicBezTo>
                  <a:cubicBezTo>
                    <a:pt x="2349" y="995"/>
                    <a:pt x="2349" y="995"/>
                    <a:pt x="2349" y="995"/>
                  </a:cubicBezTo>
                  <a:cubicBezTo>
                    <a:pt x="2349" y="995"/>
                    <a:pt x="2355" y="993"/>
                    <a:pt x="2355" y="983"/>
                  </a:cubicBezTo>
                  <a:cubicBezTo>
                    <a:pt x="2355" y="983"/>
                    <a:pt x="2370" y="993"/>
                    <a:pt x="2404" y="986"/>
                  </a:cubicBezTo>
                  <a:cubicBezTo>
                    <a:pt x="2408" y="979"/>
                    <a:pt x="2408" y="979"/>
                    <a:pt x="2408" y="979"/>
                  </a:cubicBezTo>
                  <a:cubicBezTo>
                    <a:pt x="2408" y="979"/>
                    <a:pt x="2485" y="990"/>
                    <a:pt x="2483" y="973"/>
                  </a:cubicBezTo>
                  <a:cubicBezTo>
                    <a:pt x="2483" y="973"/>
                    <a:pt x="2506" y="970"/>
                    <a:pt x="2493" y="977"/>
                  </a:cubicBezTo>
                  <a:cubicBezTo>
                    <a:pt x="2493" y="977"/>
                    <a:pt x="2484" y="986"/>
                    <a:pt x="2493" y="987"/>
                  </a:cubicBezTo>
                  <a:cubicBezTo>
                    <a:pt x="2493" y="987"/>
                    <a:pt x="2504" y="992"/>
                    <a:pt x="2515" y="999"/>
                  </a:cubicBezTo>
                  <a:cubicBezTo>
                    <a:pt x="2526" y="1006"/>
                    <a:pt x="2536" y="1002"/>
                    <a:pt x="2536" y="1002"/>
                  </a:cubicBezTo>
                  <a:cubicBezTo>
                    <a:pt x="2536" y="1002"/>
                    <a:pt x="2541" y="1007"/>
                    <a:pt x="2545" y="1003"/>
                  </a:cubicBezTo>
                  <a:cubicBezTo>
                    <a:pt x="2557" y="1004"/>
                    <a:pt x="2557" y="1004"/>
                    <a:pt x="2557" y="1004"/>
                  </a:cubicBezTo>
                  <a:cubicBezTo>
                    <a:pt x="2557" y="1004"/>
                    <a:pt x="2564" y="1004"/>
                    <a:pt x="2567" y="1007"/>
                  </a:cubicBezTo>
                  <a:cubicBezTo>
                    <a:pt x="2567" y="1007"/>
                    <a:pt x="2597" y="1017"/>
                    <a:pt x="2569" y="1017"/>
                  </a:cubicBezTo>
                  <a:cubicBezTo>
                    <a:pt x="2569" y="1017"/>
                    <a:pt x="2518" y="1008"/>
                    <a:pt x="2516" y="1023"/>
                  </a:cubicBezTo>
                  <a:cubicBezTo>
                    <a:pt x="2516" y="1023"/>
                    <a:pt x="2483" y="1022"/>
                    <a:pt x="2483" y="1029"/>
                  </a:cubicBezTo>
                  <a:cubicBezTo>
                    <a:pt x="2477" y="1028"/>
                    <a:pt x="2477" y="1028"/>
                    <a:pt x="2477" y="1028"/>
                  </a:cubicBezTo>
                  <a:cubicBezTo>
                    <a:pt x="2477" y="1028"/>
                    <a:pt x="2466" y="1017"/>
                    <a:pt x="2465" y="1029"/>
                  </a:cubicBezTo>
                  <a:cubicBezTo>
                    <a:pt x="2465" y="1040"/>
                    <a:pt x="2465" y="1040"/>
                    <a:pt x="2465" y="1040"/>
                  </a:cubicBezTo>
                  <a:cubicBezTo>
                    <a:pt x="2465" y="1040"/>
                    <a:pt x="2460" y="1052"/>
                    <a:pt x="2456" y="1043"/>
                  </a:cubicBezTo>
                  <a:cubicBezTo>
                    <a:pt x="2394" y="1041"/>
                    <a:pt x="2394" y="1041"/>
                    <a:pt x="2394" y="1041"/>
                  </a:cubicBezTo>
                  <a:cubicBezTo>
                    <a:pt x="2394" y="1041"/>
                    <a:pt x="2395" y="1035"/>
                    <a:pt x="2371" y="1036"/>
                  </a:cubicBezTo>
                  <a:cubicBezTo>
                    <a:pt x="2371" y="1036"/>
                    <a:pt x="2361" y="1028"/>
                    <a:pt x="2349" y="1037"/>
                  </a:cubicBezTo>
                  <a:cubicBezTo>
                    <a:pt x="2333" y="1037"/>
                    <a:pt x="2333" y="1037"/>
                    <a:pt x="2333" y="1037"/>
                  </a:cubicBezTo>
                  <a:cubicBezTo>
                    <a:pt x="2333" y="1037"/>
                    <a:pt x="2331" y="1028"/>
                    <a:pt x="2327" y="1037"/>
                  </a:cubicBezTo>
                  <a:cubicBezTo>
                    <a:pt x="2323" y="1042"/>
                    <a:pt x="2323" y="1042"/>
                    <a:pt x="2323" y="1042"/>
                  </a:cubicBezTo>
                  <a:cubicBezTo>
                    <a:pt x="2323" y="1042"/>
                    <a:pt x="2301" y="1031"/>
                    <a:pt x="2268" y="1042"/>
                  </a:cubicBezTo>
                  <a:cubicBezTo>
                    <a:pt x="2268" y="1042"/>
                    <a:pt x="2249" y="1042"/>
                    <a:pt x="2248" y="1050"/>
                  </a:cubicBezTo>
                  <a:cubicBezTo>
                    <a:pt x="2248" y="1050"/>
                    <a:pt x="2221" y="1048"/>
                    <a:pt x="2219" y="1066"/>
                  </a:cubicBezTo>
                  <a:cubicBezTo>
                    <a:pt x="2219" y="1066"/>
                    <a:pt x="2209" y="1076"/>
                    <a:pt x="2225" y="1077"/>
                  </a:cubicBezTo>
                  <a:cubicBezTo>
                    <a:pt x="2225" y="1077"/>
                    <a:pt x="2221" y="1091"/>
                    <a:pt x="2233" y="1098"/>
                  </a:cubicBezTo>
                  <a:cubicBezTo>
                    <a:pt x="2233" y="1098"/>
                    <a:pt x="2239" y="1112"/>
                    <a:pt x="2253" y="1112"/>
                  </a:cubicBezTo>
                  <a:cubicBezTo>
                    <a:pt x="2253" y="1112"/>
                    <a:pt x="2258" y="1117"/>
                    <a:pt x="2260" y="1111"/>
                  </a:cubicBezTo>
                  <a:cubicBezTo>
                    <a:pt x="2260" y="1111"/>
                    <a:pt x="2265" y="1107"/>
                    <a:pt x="2268" y="1107"/>
                  </a:cubicBezTo>
                  <a:cubicBezTo>
                    <a:pt x="2272" y="1107"/>
                    <a:pt x="2278" y="1101"/>
                    <a:pt x="2274" y="1114"/>
                  </a:cubicBezTo>
                  <a:cubicBezTo>
                    <a:pt x="2274" y="1120"/>
                    <a:pt x="2274" y="1120"/>
                    <a:pt x="2274" y="1120"/>
                  </a:cubicBezTo>
                  <a:cubicBezTo>
                    <a:pt x="2274" y="1120"/>
                    <a:pt x="2270" y="1121"/>
                    <a:pt x="2270" y="1131"/>
                  </a:cubicBezTo>
                  <a:cubicBezTo>
                    <a:pt x="2270" y="1131"/>
                    <a:pt x="2258" y="1137"/>
                    <a:pt x="2270" y="1141"/>
                  </a:cubicBezTo>
                  <a:cubicBezTo>
                    <a:pt x="2270" y="1167"/>
                    <a:pt x="2270" y="1167"/>
                    <a:pt x="2270" y="1167"/>
                  </a:cubicBezTo>
                  <a:cubicBezTo>
                    <a:pt x="2270" y="1167"/>
                    <a:pt x="2250" y="1176"/>
                    <a:pt x="2242" y="1183"/>
                  </a:cubicBezTo>
                  <a:cubicBezTo>
                    <a:pt x="2224" y="1183"/>
                    <a:pt x="2224" y="1183"/>
                    <a:pt x="2224" y="1183"/>
                  </a:cubicBezTo>
                  <a:cubicBezTo>
                    <a:pt x="2224" y="1183"/>
                    <a:pt x="2220" y="1176"/>
                    <a:pt x="2210" y="1179"/>
                  </a:cubicBezTo>
                  <a:cubicBezTo>
                    <a:pt x="2210" y="1179"/>
                    <a:pt x="2201" y="1150"/>
                    <a:pt x="2172" y="1148"/>
                  </a:cubicBezTo>
                  <a:cubicBezTo>
                    <a:pt x="2172" y="1148"/>
                    <a:pt x="2164" y="1133"/>
                    <a:pt x="2153" y="1145"/>
                  </a:cubicBezTo>
                  <a:cubicBezTo>
                    <a:pt x="2153" y="1145"/>
                    <a:pt x="2114" y="1142"/>
                    <a:pt x="2107" y="1180"/>
                  </a:cubicBezTo>
                  <a:cubicBezTo>
                    <a:pt x="2107" y="1180"/>
                    <a:pt x="2090" y="1188"/>
                    <a:pt x="2089" y="1206"/>
                  </a:cubicBezTo>
                  <a:cubicBezTo>
                    <a:pt x="2089" y="1206"/>
                    <a:pt x="2079" y="1223"/>
                    <a:pt x="2090" y="1227"/>
                  </a:cubicBezTo>
                  <a:cubicBezTo>
                    <a:pt x="2090" y="1227"/>
                    <a:pt x="2084" y="1257"/>
                    <a:pt x="2099" y="1257"/>
                  </a:cubicBezTo>
                  <a:cubicBezTo>
                    <a:pt x="2102" y="1270"/>
                    <a:pt x="2102" y="1270"/>
                    <a:pt x="2102" y="1270"/>
                  </a:cubicBezTo>
                  <a:cubicBezTo>
                    <a:pt x="2102" y="1270"/>
                    <a:pt x="2109" y="1279"/>
                    <a:pt x="2099" y="1281"/>
                  </a:cubicBezTo>
                  <a:cubicBezTo>
                    <a:pt x="2099" y="1293"/>
                    <a:pt x="2099" y="1293"/>
                    <a:pt x="2099" y="1293"/>
                  </a:cubicBezTo>
                  <a:cubicBezTo>
                    <a:pt x="2099" y="1293"/>
                    <a:pt x="2089" y="1305"/>
                    <a:pt x="2079" y="1295"/>
                  </a:cubicBezTo>
                  <a:cubicBezTo>
                    <a:pt x="2079" y="1295"/>
                    <a:pt x="2031" y="1291"/>
                    <a:pt x="2029" y="1301"/>
                  </a:cubicBezTo>
                  <a:cubicBezTo>
                    <a:pt x="2029" y="1301"/>
                    <a:pt x="2025" y="1311"/>
                    <a:pt x="2052" y="1309"/>
                  </a:cubicBezTo>
                  <a:cubicBezTo>
                    <a:pt x="2052" y="1309"/>
                    <a:pt x="2063" y="1316"/>
                    <a:pt x="2038" y="1316"/>
                  </a:cubicBezTo>
                  <a:cubicBezTo>
                    <a:pt x="2038" y="1316"/>
                    <a:pt x="2014" y="1323"/>
                    <a:pt x="2012" y="1333"/>
                  </a:cubicBezTo>
                  <a:cubicBezTo>
                    <a:pt x="1989" y="1334"/>
                    <a:pt x="1989" y="1334"/>
                    <a:pt x="1989" y="1334"/>
                  </a:cubicBezTo>
                  <a:cubicBezTo>
                    <a:pt x="1989" y="1334"/>
                    <a:pt x="1991" y="1323"/>
                    <a:pt x="1961" y="1328"/>
                  </a:cubicBezTo>
                  <a:cubicBezTo>
                    <a:pt x="1961" y="1328"/>
                    <a:pt x="1947" y="1306"/>
                    <a:pt x="1940" y="1305"/>
                  </a:cubicBezTo>
                  <a:cubicBezTo>
                    <a:pt x="1893" y="1306"/>
                    <a:pt x="1893" y="1306"/>
                    <a:pt x="1893" y="1306"/>
                  </a:cubicBezTo>
                  <a:cubicBezTo>
                    <a:pt x="1893" y="1306"/>
                    <a:pt x="1868" y="1311"/>
                    <a:pt x="1863" y="1320"/>
                  </a:cubicBezTo>
                  <a:cubicBezTo>
                    <a:pt x="1863" y="1320"/>
                    <a:pt x="1843" y="1316"/>
                    <a:pt x="1835" y="1333"/>
                  </a:cubicBezTo>
                  <a:cubicBezTo>
                    <a:pt x="1835" y="1333"/>
                    <a:pt x="1767" y="1340"/>
                    <a:pt x="1745" y="1357"/>
                  </a:cubicBezTo>
                  <a:cubicBezTo>
                    <a:pt x="1745" y="1357"/>
                    <a:pt x="1735" y="1353"/>
                    <a:pt x="1733" y="1358"/>
                  </a:cubicBezTo>
                  <a:cubicBezTo>
                    <a:pt x="1733" y="1358"/>
                    <a:pt x="1751" y="1366"/>
                    <a:pt x="1738" y="1368"/>
                  </a:cubicBezTo>
                  <a:cubicBezTo>
                    <a:pt x="1710" y="1369"/>
                    <a:pt x="1710" y="1369"/>
                    <a:pt x="1710" y="1369"/>
                  </a:cubicBezTo>
                  <a:cubicBezTo>
                    <a:pt x="1710" y="1369"/>
                    <a:pt x="1688" y="1351"/>
                    <a:pt x="1704" y="1351"/>
                  </a:cubicBezTo>
                  <a:cubicBezTo>
                    <a:pt x="1704" y="1351"/>
                    <a:pt x="1713" y="1340"/>
                    <a:pt x="1696" y="1341"/>
                  </a:cubicBezTo>
                  <a:cubicBezTo>
                    <a:pt x="1673" y="1342"/>
                    <a:pt x="1673" y="1342"/>
                    <a:pt x="1673" y="1342"/>
                  </a:cubicBezTo>
                  <a:cubicBezTo>
                    <a:pt x="1673" y="1342"/>
                    <a:pt x="1656" y="1335"/>
                    <a:pt x="1675" y="1335"/>
                  </a:cubicBezTo>
                  <a:cubicBezTo>
                    <a:pt x="1675" y="1335"/>
                    <a:pt x="1686" y="1335"/>
                    <a:pt x="1688" y="1329"/>
                  </a:cubicBezTo>
                  <a:cubicBezTo>
                    <a:pt x="1688" y="1329"/>
                    <a:pt x="1692" y="1321"/>
                    <a:pt x="1682" y="1322"/>
                  </a:cubicBezTo>
                  <a:cubicBezTo>
                    <a:pt x="1682" y="1322"/>
                    <a:pt x="1668" y="1314"/>
                    <a:pt x="1668" y="1323"/>
                  </a:cubicBezTo>
                  <a:cubicBezTo>
                    <a:pt x="1666" y="1332"/>
                    <a:pt x="1666" y="1332"/>
                    <a:pt x="1666" y="1332"/>
                  </a:cubicBezTo>
                  <a:cubicBezTo>
                    <a:pt x="1657" y="1333"/>
                    <a:pt x="1657" y="1333"/>
                    <a:pt x="1657" y="1333"/>
                  </a:cubicBezTo>
                  <a:cubicBezTo>
                    <a:pt x="1657" y="1333"/>
                    <a:pt x="1650" y="1327"/>
                    <a:pt x="1644" y="1327"/>
                  </a:cubicBezTo>
                  <a:cubicBezTo>
                    <a:pt x="1644" y="1327"/>
                    <a:pt x="1640" y="1323"/>
                    <a:pt x="1631" y="1323"/>
                  </a:cubicBezTo>
                  <a:cubicBezTo>
                    <a:pt x="1631" y="1323"/>
                    <a:pt x="1627" y="1321"/>
                    <a:pt x="1627" y="1335"/>
                  </a:cubicBezTo>
                  <a:cubicBezTo>
                    <a:pt x="1627" y="1335"/>
                    <a:pt x="1597" y="1333"/>
                    <a:pt x="1570" y="1352"/>
                  </a:cubicBezTo>
                  <a:cubicBezTo>
                    <a:pt x="1558" y="1352"/>
                    <a:pt x="1558" y="1352"/>
                    <a:pt x="1558" y="1352"/>
                  </a:cubicBezTo>
                  <a:cubicBezTo>
                    <a:pt x="1558" y="1352"/>
                    <a:pt x="1556" y="1344"/>
                    <a:pt x="1552" y="1354"/>
                  </a:cubicBezTo>
                  <a:cubicBezTo>
                    <a:pt x="1546" y="1354"/>
                    <a:pt x="1546" y="1354"/>
                    <a:pt x="1546" y="1354"/>
                  </a:cubicBezTo>
                  <a:cubicBezTo>
                    <a:pt x="1541" y="1354"/>
                    <a:pt x="1541" y="1354"/>
                    <a:pt x="1541" y="1354"/>
                  </a:cubicBezTo>
                  <a:cubicBezTo>
                    <a:pt x="1541" y="1354"/>
                    <a:pt x="1532" y="1340"/>
                    <a:pt x="1546" y="1341"/>
                  </a:cubicBezTo>
                  <a:cubicBezTo>
                    <a:pt x="1546" y="1341"/>
                    <a:pt x="1550" y="1335"/>
                    <a:pt x="1547" y="1331"/>
                  </a:cubicBezTo>
                  <a:cubicBezTo>
                    <a:pt x="1547" y="1331"/>
                    <a:pt x="1542" y="1323"/>
                    <a:pt x="1540" y="1333"/>
                  </a:cubicBezTo>
                  <a:cubicBezTo>
                    <a:pt x="1530" y="1334"/>
                    <a:pt x="1530" y="1334"/>
                    <a:pt x="1530" y="1334"/>
                  </a:cubicBezTo>
                  <a:cubicBezTo>
                    <a:pt x="1530" y="1334"/>
                    <a:pt x="1516" y="1327"/>
                    <a:pt x="1492" y="1322"/>
                  </a:cubicBezTo>
                  <a:cubicBezTo>
                    <a:pt x="1490" y="1306"/>
                    <a:pt x="1490" y="1306"/>
                    <a:pt x="1490" y="1306"/>
                  </a:cubicBezTo>
                  <a:cubicBezTo>
                    <a:pt x="1490" y="1306"/>
                    <a:pt x="1497" y="1296"/>
                    <a:pt x="1491" y="1295"/>
                  </a:cubicBezTo>
                  <a:cubicBezTo>
                    <a:pt x="1491" y="1295"/>
                    <a:pt x="1483" y="1285"/>
                    <a:pt x="1483" y="1295"/>
                  </a:cubicBezTo>
                  <a:cubicBezTo>
                    <a:pt x="1484" y="1306"/>
                    <a:pt x="1484" y="1306"/>
                    <a:pt x="1484" y="1306"/>
                  </a:cubicBezTo>
                  <a:cubicBezTo>
                    <a:pt x="1465" y="1305"/>
                    <a:pt x="1465" y="1305"/>
                    <a:pt x="1465" y="1305"/>
                  </a:cubicBezTo>
                  <a:cubicBezTo>
                    <a:pt x="1465" y="1305"/>
                    <a:pt x="1454" y="1301"/>
                    <a:pt x="1473" y="1300"/>
                  </a:cubicBezTo>
                  <a:cubicBezTo>
                    <a:pt x="1473" y="1300"/>
                    <a:pt x="1477" y="1290"/>
                    <a:pt x="1466" y="1290"/>
                  </a:cubicBezTo>
                  <a:cubicBezTo>
                    <a:pt x="1466" y="1290"/>
                    <a:pt x="1456" y="1281"/>
                    <a:pt x="1471" y="1282"/>
                  </a:cubicBezTo>
                  <a:cubicBezTo>
                    <a:pt x="1471" y="1271"/>
                    <a:pt x="1471" y="1271"/>
                    <a:pt x="1471" y="1271"/>
                  </a:cubicBezTo>
                  <a:cubicBezTo>
                    <a:pt x="1471" y="1271"/>
                    <a:pt x="1473" y="1260"/>
                    <a:pt x="1479" y="1269"/>
                  </a:cubicBezTo>
                  <a:cubicBezTo>
                    <a:pt x="1479" y="1269"/>
                    <a:pt x="1487" y="1271"/>
                    <a:pt x="1484" y="1278"/>
                  </a:cubicBezTo>
                  <a:cubicBezTo>
                    <a:pt x="1481" y="1285"/>
                    <a:pt x="1500" y="1288"/>
                    <a:pt x="1500" y="1288"/>
                  </a:cubicBezTo>
                  <a:cubicBezTo>
                    <a:pt x="1500" y="1288"/>
                    <a:pt x="1510" y="1312"/>
                    <a:pt x="1516" y="1296"/>
                  </a:cubicBezTo>
                  <a:cubicBezTo>
                    <a:pt x="1526" y="1293"/>
                    <a:pt x="1526" y="1293"/>
                    <a:pt x="1526" y="1293"/>
                  </a:cubicBezTo>
                  <a:cubicBezTo>
                    <a:pt x="1526" y="1293"/>
                    <a:pt x="1540" y="1284"/>
                    <a:pt x="1540" y="1279"/>
                  </a:cubicBezTo>
                  <a:cubicBezTo>
                    <a:pt x="1540" y="1279"/>
                    <a:pt x="1533" y="1264"/>
                    <a:pt x="1518" y="1264"/>
                  </a:cubicBezTo>
                  <a:cubicBezTo>
                    <a:pt x="1518" y="1264"/>
                    <a:pt x="1508" y="1252"/>
                    <a:pt x="1503" y="1264"/>
                  </a:cubicBezTo>
                  <a:cubicBezTo>
                    <a:pt x="1487" y="1262"/>
                    <a:pt x="1487" y="1262"/>
                    <a:pt x="1487" y="1262"/>
                  </a:cubicBezTo>
                  <a:cubicBezTo>
                    <a:pt x="1487" y="1262"/>
                    <a:pt x="1463" y="1257"/>
                    <a:pt x="1489" y="1255"/>
                  </a:cubicBezTo>
                  <a:cubicBezTo>
                    <a:pt x="1489" y="1255"/>
                    <a:pt x="1493" y="1238"/>
                    <a:pt x="1500" y="1251"/>
                  </a:cubicBezTo>
                  <a:cubicBezTo>
                    <a:pt x="1500" y="1251"/>
                    <a:pt x="1514" y="1247"/>
                    <a:pt x="1504" y="1240"/>
                  </a:cubicBezTo>
                  <a:cubicBezTo>
                    <a:pt x="1504" y="1240"/>
                    <a:pt x="1506" y="1216"/>
                    <a:pt x="1513" y="1230"/>
                  </a:cubicBezTo>
                  <a:cubicBezTo>
                    <a:pt x="1513" y="1230"/>
                    <a:pt x="1526" y="1238"/>
                    <a:pt x="1540" y="1215"/>
                  </a:cubicBezTo>
                  <a:cubicBezTo>
                    <a:pt x="1540" y="1215"/>
                    <a:pt x="1548" y="1198"/>
                    <a:pt x="1523" y="1206"/>
                  </a:cubicBezTo>
                  <a:cubicBezTo>
                    <a:pt x="1523" y="1206"/>
                    <a:pt x="1523" y="1214"/>
                    <a:pt x="1516" y="1208"/>
                  </a:cubicBezTo>
                  <a:cubicBezTo>
                    <a:pt x="1511" y="1205"/>
                    <a:pt x="1511" y="1205"/>
                    <a:pt x="1511" y="1205"/>
                  </a:cubicBezTo>
                  <a:cubicBezTo>
                    <a:pt x="1511" y="1205"/>
                    <a:pt x="1518" y="1192"/>
                    <a:pt x="1507" y="1191"/>
                  </a:cubicBezTo>
                  <a:cubicBezTo>
                    <a:pt x="1507" y="1191"/>
                    <a:pt x="1507" y="1178"/>
                    <a:pt x="1519" y="1174"/>
                  </a:cubicBezTo>
                  <a:cubicBezTo>
                    <a:pt x="1522" y="1164"/>
                    <a:pt x="1522" y="1164"/>
                    <a:pt x="1522" y="1164"/>
                  </a:cubicBezTo>
                  <a:cubicBezTo>
                    <a:pt x="1522" y="1164"/>
                    <a:pt x="1534" y="1155"/>
                    <a:pt x="1523" y="1150"/>
                  </a:cubicBezTo>
                  <a:cubicBezTo>
                    <a:pt x="1523" y="1150"/>
                    <a:pt x="1522" y="1131"/>
                    <a:pt x="1507" y="1146"/>
                  </a:cubicBezTo>
                  <a:cubicBezTo>
                    <a:pt x="1507" y="1146"/>
                    <a:pt x="1480" y="1150"/>
                    <a:pt x="1467" y="1172"/>
                  </a:cubicBezTo>
                  <a:cubicBezTo>
                    <a:pt x="1419" y="1171"/>
                    <a:pt x="1419" y="1171"/>
                    <a:pt x="1419" y="1171"/>
                  </a:cubicBezTo>
                  <a:cubicBezTo>
                    <a:pt x="1419" y="1171"/>
                    <a:pt x="1398" y="1183"/>
                    <a:pt x="1399" y="1199"/>
                  </a:cubicBezTo>
                  <a:cubicBezTo>
                    <a:pt x="1399" y="1199"/>
                    <a:pt x="1386" y="1208"/>
                    <a:pt x="1397" y="1212"/>
                  </a:cubicBezTo>
                  <a:cubicBezTo>
                    <a:pt x="1397" y="1212"/>
                    <a:pt x="1409" y="1221"/>
                    <a:pt x="1400" y="1221"/>
                  </a:cubicBezTo>
                  <a:cubicBezTo>
                    <a:pt x="1400" y="1221"/>
                    <a:pt x="1393" y="1221"/>
                    <a:pt x="1393" y="1228"/>
                  </a:cubicBezTo>
                  <a:cubicBezTo>
                    <a:pt x="1393" y="1228"/>
                    <a:pt x="1391" y="1233"/>
                    <a:pt x="1399" y="1233"/>
                  </a:cubicBezTo>
                  <a:cubicBezTo>
                    <a:pt x="1399" y="1233"/>
                    <a:pt x="1416" y="1246"/>
                    <a:pt x="1398" y="1249"/>
                  </a:cubicBezTo>
                  <a:cubicBezTo>
                    <a:pt x="1398" y="1249"/>
                    <a:pt x="1383" y="1269"/>
                    <a:pt x="1418" y="1269"/>
                  </a:cubicBezTo>
                  <a:cubicBezTo>
                    <a:pt x="1420" y="1305"/>
                    <a:pt x="1420" y="1305"/>
                    <a:pt x="1420" y="1305"/>
                  </a:cubicBezTo>
                  <a:cubicBezTo>
                    <a:pt x="1420" y="1305"/>
                    <a:pt x="1450" y="1326"/>
                    <a:pt x="1434" y="1326"/>
                  </a:cubicBezTo>
                  <a:cubicBezTo>
                    <a:pt x="1434" y="1326"/>
                    <a:pt x="1416" y="1326"/>
                    <a:pt x="1420" y="1334"/>
                  </a:cubicBezTo>
                  <a:cubicBezTo>
                    <a:pt x="1430" y="1337"/>
                    <a:pt x="1430" y="1337"/>
                    <a:pt x="1430" y="1337"/>
                  </a:cubicBezTo>
                  <a:cubicBezTo>
                    <a:pt x="1430" y="1337"/>
                    <a:pt x="1434" y="1347"/>
                    <a:pt x="1442" y="1348"/>
                  </a:cubicBezTo>
                  <a:cubicBezTo>
                    <a:pt x="1442" y="1348"/>
                    <a:pt x="1473" y="1364"/>
                    <a:pt x="1470" y="1373"/>
                  </a:cubicBezTo>
                  <a:cubicBezTo>
                    <a:pt x="1470" y="1373"/>
                    <a:pt x="1470" y="1377"/>
                    <a:pt x="1442" y="1361"/>
                  </a:cubicBezTo>
                  <a:cubicBezTo>
                    <a:pt x="1430" y="1361"/>
                    <a:pt x="1430" y="1361"/>
                    <a:pt x="1430" y="1361"/>
                  </a:cubicBezTo>
                  <a:cubicBezTo>
                    <a:pt x="1430" y="1361"/>
                    <a:pt x="1419" y="1350"/>
                    <a:pt x="1415" y="1362"/>
                  </a:cubicBezTo>
                  <a:cubicBezTo>
                    <a:pt x="1415" y="1362"/>
                    <a:pt x="1417" y="1373"/>
                    <a:pt x="1410" y="1371"/>
                  </a:cubicBezTo>
                  <a:cubicBezTo>
                    <a:pt x="1401" y="1371"/>
                    <a:pt x="1401" y="1371"/>
                    <a:pt x="1401" y="1371"/>
                  </a:cubicBezTo>
                  <a:cubicBezTo>
                    <a:pt x="1401" y="1371"/>
                    <a:pt x="1400" y="1395"/>
                    <a:pt x="1395" y="1371"/>
                  </a:cubicBezTo>
                  <a:cubicBezTo>
                    <a:pt x="1395" y="1371"/>
                    <a:pt x="1392" y="1365"/>
                    <a:pt x="1369" y="1365"/>
                  </a:cubicBezTo>
                  <a:cubicBezTo>
                    <a:pt x="1369" y="1365"/>
                    <a:pt x="1361" y="1358"/>
                    <a:pt x="1357" y="1364"/>
                  </a:cubicBezTo>
                  <a:cubicBezTo>
                    <a:pt x="1357" y="1364"/>
                    <a:pt x="1347" y="1362"/>
                    <a:pt x="1336" y="1376"/>
                  </a:cubicBezTo>
                  <a:cubicBezTo>
                    <a:pt x="1336" y="1376"/>
                    <a:pt x="1355" y="1390"/>
                    <a:pt x="1345" y="1397"/>
                  </a:cubicBezTo>
                  <a:cubicBezTo>
                    <a:pt x="1345" y="1397"/>
                    <a:pt x="1332" y="1393"/>
                    <a:pt x="1326" y="1383"/>
                  </a:cubicBezTo>
                  <a:cubicBezTo>
                    <a:pt x="1326" y="1383"/>
                    <a:pt x="1306" y="1377"/>
                    <a:pt x="1299" y="1384"/>
                  </a:cubicBezTo>
                  <a:cubicBezTo>
                    <a:pt x="1299" y="1384"/>
                    <a:pt x="1292" y="1391"/>
                    <a:pt x="1290" y="1386"/>
                  </a:cubicBezTo>
                  <a:cubicBezTo>
                    <a:pt x="1287" y="1381"/>
                    <a:pt x="1261" y="1385"/>
                    <a:pt x="1261" y="1388"/>
                  </a:cubicBezTo>
                  <a:cubicBezTo>
                    <a:pt x="1261" y="1388"/>
                    <a:pt x="1243" y="1390"/>
                    <a:pt x="1243" y="1404"/>
                  </a:cubicBezTo>
                  <a:cubicBezTo>
                    <a:pt x="1243" y="1404"/>
                    <a:pt x="1247" y="1417"/>
                    <a:pt x="1253" y="1405"/>
                  </a:cubicBezTo>
                  <a:cubicBezTo>
                    <a:pt x="1272" y="1406"/>
                    <a:pt x="1272" y="1406"/>
                    <a:pt x="1272" y="1406"/>
                  </a:cubicBezTo>
                  <a:cubicBezTo>
                    <a:pt x="1272" y="1427"/>
                    <a:pt x="1272" y="1427"/>
                    <a:pt x="1272" y="1427"/>
                  </a:cubicBezTo>
                  <a:cubicBezTo>
                    <a:pt x="1272" y="1427"/>
                    <a:pt x="1250" y="1438"/>
                    <a:pt x="1245" y="1447"/>
                  </a:cubicBezTo>
                  <a:cubicBezTo>
                    <a:pt x="1235" y="1445"/>
                    <a:pt x="1235" y="1445"/>
                    <a:pt x="1235" y="1445"/>
                  </a:cubicBezTo>
                  <a:cubicBezTo>
                    <a:pt x="1235" y="1445"/>
                    <a:pt x="1229" y="1434"/>
                    <a:pt x="1226" y="1445"/>
                  </a:cubicBezTo>
                  <a:cubicBezTo>
                    <a:pt x="1226" y="1445"/>
                    <a:pt x="1217" y="1453"/>
                    <a:pt x="1227" y="1454"/>
                  </a:cubicBezTo>
                  <a:cubicBezTo>
                    <a:pt x="1228" y="1459"/>
                    <a:pt x="1228" y="1459"/>
                    <a:pt x="1228" y="1459"/>
                  </a:cubicBezTo>
                  <a:cubicBezTo>
                    <a:pt x="1228" y="1459"/>
                    <a:pt x="1217" y="1465"/>
                    <a:pt x="1215" y="1469"/>
                  </a:cubicBezTo>
                  <a:cubicBezTo>
                    <a:pt x="1211" y="1469"/>
                    <a:pt x="1211" y="1469"/>
                    <a:pt x="1211" y="1469"/>
                  </a:cubicBezTo>
                  <a:cubicBezTo>
                    <a:pt x="1211" y="1469"/>
                    <a:pt x="1198" y="1457"/>
                    <a:pt x="1186" y="1469"/>
                  </a:cubicBezTo>
                  <a:cubicBezTo>
                    <a:pt x="1186" y="1469"/>
                    <a:pt x="1181" y="1471"/>
                    <a:pt x="1184" y="1474"/>
                  </a:cubicBezTo>
                  <a:cubicBezTo>
                    <a:pt x="1184" y="1474"/>
                    <a:pt x="1219" y="1476"/>
                    <a:pt x="1194" y="1480"/>
                  </a:cubicBezTo>
                  <a:cubicBezTo>
                    <a:pt x="1192" y="1484"/>
                    <a:pt x="1192" y="1484"/>
                    <a:pt x="1192" y="1484"/>
                  </a:cubicBezTo>
                  <a:cubicBezTo>
                    <a:pt x="1184" y="1483"/>
                    <a:pt x="1184" y="1483"/>
                    <a:pt x="1184" y="1483"/>
                  </a:cubicBezTo>
                  <a:cubicBezTo>
                    <a:pt x="1184" y="1483"/>
                    <a:pt x="1173" y="1466"/>
                    <a:pt x="1166" y="1478"/>
                  </a:cubicBezTo>
                  <a:cubicBezTo>
                    <a:pt x="1166" y="1478"/>
                    <a:pt x="1164" y="1485"/>
                    <a:pt x="1176" y="1485"/>
                  </a:cubicBezTo>
                  <a:cubicBezTo>
                    <a:pt x="1176" y="1485"/>
                    <a:pt x="1193" y="1493"/>
                    <a:pt x="1186" y="1494"/>
                  </a:cubicBezTo>
                  <a:cubicBezTo>
                    <a:pt x="1186" y="1494"/>
                    <a:pt x="1178" y="1494"/>
                    <a:pt x="1178" y="1498"/>
                  </a:cubicBezTo>
                  <a:cubicBezTo>
                    <a:pt x="1164" y="1499"/>
                    <a:pt x="1164" y="1499"/>
                    <a:pt x="1164" y="1499"/>
                  </a:cubicBezTo>
                  <a:cubicBezTo>
                    <a:pt x="1164" y="1499"/>
                    <a:pt x="1167" y="1484"/>
                    <a:pt x="1157" y="1483"/>
                  </a:cubicBezTo>
                  <a:cubicBezTo>
                    <a:pt x="1157" y="1483"/>
                    <a:pt x="1144" y="1486"/>
                    <a:pt x="1150" y="1492"/>
                  </a:cubicBezTo>
                  <a:cubicBezTo>
                    <a:pt x="1150" y="1492"/>
                    <a:pt x="1162" y="1497"/>
                    <a:pt x="1144" y="1498"/>
                  </a:cubicBezTo>
                  <a:cubicBezTo>
                    <a:pt x="1144" y="1498"/>
                    <a:pt x="1119" y="1498"/>
                    <a:pt x="1091" y="1518"/>
                  </a:cubicBezTo>
                  <a:cubicBezTo>
                    <a:pt x="1091" y="1518"/>
                    <a:pt x="1031" y="1510"/>
                    <a:pt x="1044" y="1559"/>
                  </a:cubicBezTo>
                  <a:cubicBezTo>
                    <a:pt x="1044" y="1559"/>
                    <a:pt x="1032" y="1565"/>
                    <a:pt x="1026" y="1578"/>
                  </a:cubicBezTo>
                  <a:cubicBezTo>
                    <a:pt x="1026" y="1578"/>
                    <a:pt x="1007" y="1576"/>
                    <a:pt x="1005" y="1583"/>
                  </a:cubicBezTo>
                  <a:cubicBezTo>
                    <a:pt x="1005" y="1583"/>
                    <a:pt x="983" y="1580"/>
                    <a:pt x="974" y="1594"/>
                  </a:cubicBezTo>
                  <a:cubicBezTo>
                    <a:pt x="974" y="1594"/>
                    <a:pt x="964" y="1589"/>
                    <a:pt x="964" y="1610"/>
                  </a:cubicBezTo>
                  <a:cubicBezTo>
                    <a:pt x="961" y="1615"/>
                    <a:pt x="961" y="1615"/>
                    <a:pt x="961" y="1615"/>
                  </a:cubicBezTo>
                  <a:cubicBezTo>
                    <a:pt x="933" y="1614"/>
                    <a:pt x="933" y="1614"/>
                    <a:pt x="933" y="1614"/>
                  </a:cubicBezTo>
                  <a:cubicBezTo>
                    <a:pt x="933" y="1614"/>
                    <a:pt x="916" y="1605"/>
                    <a:pt x="885" y="1613"/>
                  </a:cubicBezTo>
                  <a:cubicBezTo>
                    <a:pt x="885" y="1613"/>
                    <a:pt x="874" y="1601"/>
                    <a:pt x="884" y="1600"/>
                  </a:cubicBezTo>
                  <a:cubicBezTo>
                    <a:pt x="884" y="1600"/>
                    <a:pt x="886" y="1587"/>
                    <a:pt x="878" y="1592"/>
                  </a:cubicBezTo>
                  <a:cubicBezTo>
                    <a:pt x="878" y="1592"/>
                    <a:pt x="871" y="1597"/>
                    <a:pt x="858" y="1597"/>
                  </a:cubicBezTo>
                  <a:cubicBezTo>
                    <a:pt x="858" y="1597"/>
                    <a:pt x="848" y="1606"/>
                    <a:pt x="859" y="1611"/>
                  </a:cubicBezTo>
                  <a:cubicBezTo>
                    <a:pt x="859" y="1611"/>
                    <a:pt x="871" y="1621"/>
                    <a:pt x="873" y="1634"/>
                  </a:cubicBezTo>
                  <a:cubicBezTo>
                    <a:pt x="876" y="1647"/>
                    <a:pt x="874" y="1652"/>
                    <a:pt x="874" y="1652"/>
                  </a:cubicBezTo>
                  <a:cubicBezTo>
                    <a:pt x="874" y="1652"/>
                    <a:pt x="820" y="1650"/>
                    <a:pt x="818" y="1658"/>
                  </a:cubicBezTo>
                  <a:cubicBezTo>
                    <a:pt x="802" y="1659"/>
                    <a:pt x="802" y="1659"/>
                    <a:pt x="802" y="1659"/>
                  </a:cubicBezTo>
                  <a:cubicBezTo>
                    <a:pt x="802" y="1659"/>
                    <a:pt x="790" y="1642"/>
                    <a:pt x="781" y="1643"/>
                  </a:cubicBezTo>
                  <a:cubicBezTo>
                    <a:pt x="781" y="1643"/>
                    <a:pt x="778" y="1635"/>
                    <a:pt x="773" y="1643"/>
                  </a:cubicBezTo>
                  <a:cubicBezTo>
                    <a:pt x="773" y="1643"/>
                    <a:pt x="763" y="1642"/>
                    <a:pt x="765" y="1647"/>
                  </a:cubicBezTo>
                  <a:cubicBezTo>
                    <a:pt x="765" y="1647"/>
                    <a:pt x="720" y="1647"/>
                    <a:pt x="718" y="1654"/>
                  </a:cubicBezTo>
                  <a:cubicBezTo>
                    <a:pt x="718" y="1654"/>
                    <a:pt x="706" y="1652"/>
                    <a:pt x="706" y="1657"/>
                  </a:cubicBezTo>
                  <a:cubicBezTo>
                    <a:pt x="706" y="1657"/>
                    <a:pt x="688" y="1660"/>
                    <a:pt x="698" y="1668"/>
                  </a:cubicBezTo>
                  <a:cubicBezTo>
                    <a:pt x="698" y="1668"/>
                    <a:pt x="723" y="1666"/>
                    <a:pt x="713" y="1672"/>
                  </a:cubicBezTo>
                  <a:cubicBezTo>
                    <a:pt x="713" y="1672"/>
                    <a:pt x="725" y="1684"/>
                    <a:pt x="714" y="1684"/>
                  </a:cubicBezTo>
                  <a:cubicBezTo>
                    <a:pt x="714" y="1684"/>
                    <a:pt x="716" y="1692"/>
                    <a:pt x="722" y="1694"/>
                  </a:cubicBezTo>
                  <a:cubicBezTo>
                    <a:pt x="722" y="1694"/>
                    <a:pt x="724" y="1705"/>
                    <a:pt x="729" y="1698"/>
                  </a:cubicBezTo>
                  <a:cubicBezTo>
                    <a:pt x="740" y="1698"/>
                    <a:pt x="740" y="1698"/>
                    <a:pt x="740" y="1698"/>
                  </a:cubicBezTo>
                  <a:cubicBezTo>
                    <a:pt x="740" y="1698"/>
                    <a:pt x="747" y="1704"/>
                    <a:pt x="760" y="1704"/>
                  </a:cubicBezTo>
                  <a:cubicBezTo>
                    <a:pt x="760" y="1704"/>
                    <a:pt x="767" y="1706"/>
                    <a:pt x="772" y="1706"/>
                  </a:cubicBezTo>
                  <a:cubicBezTo>
                    <a:pt x="772" y="1706"/>
                    <a:pt x="782" y="1715"/>
                    <a:pt x="801" y="1714"/>
                  </a:cubicBezTo>
                  <a:cubicBezTo>
                    <a:pt x="801" y="1714"/>
                    <a:pt x="812" y="1718"/>
                    <a:pt x="826" y="1716"/>
                  </a:cubicBezTo>
                  <a:cubicBezTo>
                    <a:pt x="827" y="1723"/>
                    <a:pt x="827" y="1723"/>
                    <a:pt x="827" y="1723"/>
                  </a:cubicBezTo>
                  <a:cubicBezTo>
                    <a:pt x="827" y="1723"/>
                    <a:pt x="816" y="1734"/>
                    <a:pt x="840" y="1733"/>
                  </a:cubicBezTo>
                  <a:cubicBezTo>
                    <a:pt x="840" y="1733"/>
                    <a:pt x="849" y="1742"/>
                    <a:pt x="842" y="1747"/>
                  </a:cubicBezTo>
                  <a:cubicBezTo>
                    <a:pt x="842" y="1747"/>
                    <a:pt x="847" y="1774"/>
                    <a:pt x="870" y="1778"/>
                  </a:cubicBezTo>
                  <a:cubicBezTo>
                    <a:pt x="887" y="1781"/>
                    <a:pt x="887" y="1781"/>
                    <a:pt x="887" y="1781"/>
                  </a:cubicBezTo>
                  <a:cubicBezTo>
                    <a:pt x="887" y="1781"/>
                    <a:pt x="894" y="1794"/>
                    <a:pt x="889" y="1803"/>
                  </a:cubicBezTo>
                  <a:cubicBezTo>
                    <a:pt x="889" y="1803"/>
                    <a:pt x="883" y="1806"/>
                    <a:pt x="883" y="1790"/>
                  </a:cubicBezTo>
                  <a:cubicBezTo>
                    <a:pt x="883" y="1790"/>
                    <a:pt x="876" y="1783"/>
                    <a:pt x="877" y="1803"/>
                  </a:cubicBezTo>
                  <a:cubicBezTo>
                    <a:pt x="877" y="1803"/>
                    <a:pt x="880" y="1818"/>
                    <a:pt x="896" y="1822"/>
                  </a:cubicBezTo>
                  <a:cubicBezTo>
                    <a:pt x="897" y="1846"/>
                    <a:pt x="897" y="1846"/>
                    <a:pt x="897" y="1846"/>
                  </a:cubicBezTo>
                  <a:cubicBezTo>
                    <a:pt x="897" y="1846"/>
                    <a:pt x="888" y="1852"/>
                    <a:pt x="889" y="1875"/>
                  </a:cubicBezTo>
                  <a:cubicBezTo>
                    <a:pt x="889" y="1875"/>
                    <a:pt x="888" y="1923"/>
                    <a:pt x="870" y="1943"/>
                  </a:cubicBezTo>
                  <a:cubicBezTo>
                    <a:pt x="870" y="1943"/>
                    <a:pt x="850" y="1947"/>
                    <a:pt x="845" y="1954"/>
                  </a:cubicBezTo>
                  <a:cubicBezTo>
                    <a:pt x="829" y="1954"/>
                    <a:pt x="829" y="1954"/>
                    <a:pt x="829" y="1954"/>
                  </a:cubicBezTo>
                  <a:cubicBezTo>
                    <a:pt x="829" y="1954"/>
                    <a:pt x="809" y="1942"/>
                    <a:pt x="796" y="1952"/>
                  </a:cubicBezTo>
                  <a:cubicBezTo>
                    <a:pt x="784" y="1953"/>
                    <a:pt x="784" y="1953"/>
                    <a:pt x="784" y="1953"/>
                  </a:cubicBezTo>
                  <a:cubicBezTo>
                    <a:pt x="784" y="1953"/>
                    <a:pt x="754" y="1935"/>
                    <a:pt x="727" y="1953"/>
                  </a:cubicBezTo>
                  <a:cubicBezTo>
                    <a:pt x="709" y="1952"/>
                    <a:pt x="709" y="1952"/>
                    <a:pt x="709" y="1952"/>
                  </a:cubicBezTo>
                  <a:cubicBezTo>
                    <a:pt x="709" y="1952"/>
                    <a:pt x="695" y="1944"/>
                    <a:pt x="686" y="1947"/>
                  </a:cubicBezTo>
                  <a:cubicBezTo>
                    <a:pt x="686" y="1947"/>
                    <a:pt x="664" y="1940"/>
                    <a:pt x="644" y="1943"/>
                  </a:cubicBezTo>
                  <a:cubicBezTo>
                    <a:pt x="644" y="1943"/>
                    <a:pt x="623" y="1932"/>
                    <a:pt x="616" y="1940"/>
                  </a:cubicBezTo>
                  <a:cubicBezTo>
                    <a:pt x="560" y="1942"/>
                    <a:pt x="560" y="1942"/>
                    <a:pt x="560" y="1942"/>
                  </a:cubicBezTo>
                  <a:cubicBezTo>
                    <a:pt x="560" y="1942"/>
                    <a:pt x="546" y="1922"/>
                    <a:pt x="541" y="1940"/>
                  </a:cubicBezTo>
                  <a:cubicBezTo>
                    <a:pt x="534" y="1942"/>
                    <a:pt x="534" y="1942"/>
                    <a:pt x="534" y="1942"/>
                  </a:cubicBezTo>
                  <a:cubicBezTo>
                    <a:pt x="534" y="1942"/>
                    <a:pt x="533" y="1919"/>
                    <a:pt x="521" y="1933"/>
                  </a:cubicBezTo>
                  <a:cubicBezTo>
                    <a:pt x="521" y="1933"/>
                    <a:pt x="514" y="1938"/>
                    <a:pt x="514" y="1952"/>
                  </a:cubicBezTo>
                  <a:cubicBezTo>
                    <a:pt x="514" y="1952"/>
                    <a:pt x="487" y="1952"/>
                    <a:pt x="469" y="1960"/>
                  </a:cubicBezTo>
                  <a:cubicBezTo>
                    <a:pt x="469" y="1960"/>
                    <a:pt x="449" y="1973"/>
                    <a:pt x="464" y="1979"/>
                  </a:cubicBezTo>
                  <a:cubicBezTo>
                    <a:pt x="464" y="1979"/>
                    <a:pt x="470" y="1994"/>
                    <a:pt x="483" y="1994"/>
                  </a:cubicBezTo>
                  <a:cubicBezTo>
                    <a:pt x="483" y="1994"/>
                    <a:pt x="477" y="2010"/>
                    <a:pt x="484" y="2011"/>
                  </a:cubicBezTo>
                  <a:cubicBezTo>
                    <a:pt x="484" y="2011"/>
                    <a:pt x="471" y="2045"/>
                    <a:pt x="483" y="2057"/>
                  </a:cubicBezTo>
                  <a:cubicBezTo>
                    <a:pt x="483" y="2057"/>
                    <a:pt x="495" y="2082"/>
                    <a:pt x="483" y="2104"/>
                  </a:cubicBezTo>
                  <a:cubicBezTo>
                    <a:pt x="471" y="2127"/>
                    <a:pt x="474" y="2148"/>
                    <a:pt x="474" y="2148"/>
                  </a:cubicBezTo>
                  <a:cubicBezTo>
                    <a:pt x="474" y="2148"/>
                    <a:pt x="431" y="2198"/>
                    <a:pt x="449" y="2214"/>
                  </a:cubicBezTo>
                  <a:cubicBezTo>
                    <a:pt x="449" y="2214"/>
                    <a:pt x="460" y="2217"/>
                    <a:pt x="458" y="2227"/>
                  </a:cubicBezTo>
                  <a:cubicBezTo>
                    <a:pt x="458" y="2227"/>
                    <a:pt x="469" y="2235"/>
                    <a:pt x="470" y="2229"/>
                  </a:cubicBezTo>
                  <a:cubicBezTo>
                    <a:pt x="470" y="2229"/>
                    <a:pt x="487" y="2222"/>
                    <a:pt x="482" y="2253"/>
                  </a:cubicBezTo>
                  <a:cubicBezTo>
                    <a:pt x="482" y="2253"/>
                    <a:pt x="477" y="2261"/>
                    <a:pt x="484" y="2267"/>
                  </a:cubicBezTo>
                  <a:cubicBezTo>
                    <a:pt x="484" y="2285"/>
                    <a:pt x="484" y="2285"/>
                    <a:pt x="484" y="2285"/>
                  </a:cubicBezTo>
                  <a:cubicBezTo>
                    <a:pt x="484" y="2285"/>
                    <a:pt x="471" y="2306"/>
                    <a:pt x="489" y="2307"/>
                  </a:cubicBezTo>
                  <a:cubicBezTo>
                    <a:pt x="508" y="2307"/>
                    <a:pt x="508" y="2307"/>
                    <a:pt x="508" y="2307"/>
                  </a:cubicBezTo>
                  <a:cubicBezTo>
                    <a:pt x="508" y="2307"/>
                    <a:pt x="532" y="2319"/>
                    <a:pt x="546" y="2301"/>
                  </a:cubicBezTo>
                  <a:cubicBezTo>
                    <a:pt x="585" y="2302"/>
                    <a:pt x="585" y="2302"/>
                    <a:pt x="585" y="2302"/>
                  </a:cubicBezTo>
                  <a:cubicBezTo>
                    <a:pt x="585" y="2302"/>
                    <a:pt x="605" y="2308"/>
                    <a:pt x="605" y="2323"/>
                  </a:cubicBezTo>
                  <a:cubicBezTo>
                    <a:pt x="605" y="2323"/>
                    <a:pt x="616" y="2341"/>
                    <a:pt x="621" y="2341"/>
                  </a:cubicBezTo>
                  <a:cubicBezTo>
                    <a:pt x="621" y="2341"/>
                    <a:pt x="630" y="2360"/>
                    <a:pt x="641" y="2364"/>
                  </a:cubicBezTo>
                  <a:cubicBezTo>
                    <a:pt x="641" y="2364"/>
                    <a:pt x="656" y="2375"/>
                    <a:pt x="661" y="2359"/>
                  </a:cubicBezTo>
                  <a:cubicBezTo>
                    <a:pt x="661" y="2359"/>
                    <a:pt x="676" y="2335"/>
                    <a:pt x="707" y="2335"/>
                  </a:cubicBezTo>
                  <a:cubicBezTo>
                    <a:pt x="707" y="2335"/>
                    <a:pt x="713" y="2330"/>
                    <a:pt x="727" y="2330"/>
                  </a:cubicBezTo>
                  <a:cubicBezTo>
                    <a:pt x="727" y="2330"/>
                    <a:pt x="751" y="2318"/>
                    <a:pt x="760" y="2330"/>
                  </a:cubicBezTo>
                  <a:cubicBezTo>
                    <a:pt x="760" y="2330"/>
                    <a:pt x="783" y="2330"/>
                    <a:pt x="781" y="2327"/>
                  </a:cubicBezTo>
                  <a:cubicBezTo>
                    <a:pt x="794" y="2327"/>
                    <a:pt x="794" y="2327"/>
                    <a:pt x="794" y="2327"/>
                  </a:cubicBezTo>
                  <a:cubicBezTo>
                    <a:pt x="794" y="2327"/>
                    <a:pt x="822" y="2333"/>
                    <a:pt x="816" y="2324"/>
                  </a:cubicBezTo>
                  <a:cubicBezTo>
                    <a:pt x="816" y="2324"/>
                    <a:pt x="830" y="2314"/>
                    <a:pt x="836" y="2324"/>
                  </a:cubicBezTo>
                  <a:cubicBezTo>
                    <a:pt x="836" y="2324"/>
                    <a:pt x="849" y="2317"/>
                    <a:pt x="851" y="2301"/>
                  </a:cubicBezTo>
                  <a:cubicBezTo>
                    <a:pt x="851" y="2301"/>
                    <a:pt x="868" y="2281"/>
                    <a:pt x="889" y="2281"/>
                  </a:cubicBezTo>
                  <a:cubicBezTo>
                    <a:pt x="889" y="2281"/>
                    <a:pt x="909" y="2281"/>
                    <a:pt x="909" y="2267"/>
                  </a:cubicBezTo>
                  <a:cubicBezTo>
                    <a:pt x="909" y="2267"/>
                    <a:pt x="920" y="2235"/>
                    <a:pt x="933" y="2234"/>
                  </a:cubicBezTo>
                  <a:cubicBezTo>
                    <a:pt x="933" y="2234"/>
                    <a:pt x="951" y="2226"/>
                    <a:pt x="953" y="2220"/>
                  </a:cubicBezTo>
                  <a:cubicBezTo>
                    <a:pt x="953" y="2220"/>
                    <a:pt x="985" y="2214"/>
                    <a:pt x="945" y="2204"/>
                  </a:cubicBezTo>
                  <a:cubicBezTo>
                    <a:pt x="945" y="2204"/>
                    <a:pt x="936" y="2176"/>
                    <a:pt x="929" y="2176"/>
                  </a:cubicBezTo>
                  <a:cubicBezTo>
                    <a:pt x="929" y="2176"/>
                    <a:pt x="944" y="2139"/>
                    <a:pt x="994" y="2099"/>
                  </a:cubicBezTo>
                  <a:cubicBezTo>
                    <a:pt x="994" y="2099"/>
                    <a:pt x="1000" y="2078"/>
                    <a:pt x="1024" y="2079"/>
                  </a:cubicBezTo>
                  <a:cubicBezTo>
                    <a:pt x="1024" y="2079"/>
                    <a:pt x="1138" y="2048"/>
                    <a:pt x="1126" y="2017"/>
                  </a:cubicBezTo>
                  <a:cubicBezTo>
                    <a:pt x="1126" y="2017"/>
                    <a:pt x="1130" y="2009"/>
                    <a:pt x="1122" y="1997"/>
                  </a:cubicBezTo>
                  <a:cubicBezTo>
                    <a:pt x="1122" y="1997"/>
                    <a:pt x="1109" y="1983"/>
                    <a:pt x="1121" y="1965"/>
                  </a:cubicBezTo>
                  <a:cubicBezTo>
                    <a:pt x="1121" y="1965"/>
                    <a:pt x="1149" y="1944"/>
                    <a:pt x="1173" y="1940"/>
                  </a:cubicBezTo>
                  <a:cubicBezTo>
                    <a:pt x="1173" y="1940"/>
                    <a:pt x="1218" y="1952"/>
                    <a:pt x="1230" y="1944"/>
                  </a:cubicBezTo>
                  <a:cubicBezTo>
                    <a:pt x="1230" y="1944"/>
                    <a:pt x="1251" y="1961"/>
                    <a:pt x="1263" y="1961"/>
                  </a:cubicBezTo>
                  <a:cubicBezTo>
                    <a:pt x="1263" y="1961"/>
                    <a:pt x="1289" y="1970"/>
                    <a:pt x="1306" y="1960"/>
                  </a:cubicBezTo>
                  <a:cubicBezTo>
                    <a:pt x="1306" y="1960"/>
                    <a:pt x="1336" y="1930"/>
                    <a:pt x="1362" y="1930"/>
                  </a:cubicBezTo>
                  <a:cubicBezTo>
                    <a:pt x="1388" y="1930"/>
                    <a:pt x="1404" y="1904"/>
                    <a:pt x="1404" y="1904"/>
                  </a:cubicBezTo>
                  <a:cubicBezTo>
                    <a:pt x="1404" y="1904"/>
                    <a:pt x="1422" y="1882"/>
                    <a:pt x="1456" y="1902"/>
                  </a:cubicBezTo>
                  <a:cubicBezTo>
                    <a:pt x="1456" y="1902"/>
                    <a:pt x="1492" y="1918"/>
                    <a:pt x="1497" y="1918"/>
                  </a:cubicBezTo>
                  <a:cubicBezTo>
                    <a:pt x="1497" y="1918"/>
                    <a:pt x="1513" y="1913"/>
                    <a:pt x="1511" y="1943"/>
                  </a:cubicBezTo>
                  <a:cubicBezTo>
                    <a:pt x="1522" y="1957"/>
                    <a:pt x="1522" y="1957"/>
                    <a:pt x="1522" y="1957"/>
                  </a:cubicBezTo>
                  <a:cubicBezTo>
                    <a:pt x="1522" y="1957"/>
                    <a:pt x="1522" y="1979"/>
                    <a:pt x="1536" y="1979"/>
                  </a:cubicBezTo>
                  <a:cubicBezTo>
                    <a:pt x="1536" y="1979"/>
                    <a:pt x="1559" y="2000"/>
                    <a:pt x="1562" y="2002"/>
                  </a:cubicBezTo>
                  <a:cubicBezTo>
                    <a:pt x="1562" y="2002"/>
                    <a:pt x="1586" y="2012"/>
                    <a:pt x="1586" y="2026"/>
                  </a:cubicBezTo>
                  <a:cubicBezTo>
                    <a:pt x="1586" y="2026"/>
                    <a:pt x="1608" y="2032"/>
                    <a:pt x="1614" y="2045"/>
                  </a:cubicBezTo>
                  <a:cubicBezTo>
                    <a:pt x="1614" y="2045"/>
                    <a:pt x="1640" y="2071"/>
                    <a:pt x="1689" y="2070"/>
                  </a:cubicBezTo>
                  <a:cubicBezTo>
                    <a:pt x="1689" y="2070"/>
                    <a:pt x="1739" y="2116"/>
                    <a:pt x="1744" y="2102"/>
                  </a:cubicBezTo>
                  <a:cubicBezTo>
                    <a:pt x="1744" y="2102"/>
                    <a:pt x="1769" y="2106"/>
                    <a:pt x="1760" y="2125"/>
                  </a:cubicBezTo>
                  <a:cubicBezTo>
                    <a:pt x="1760" y="2125"/>
                    <a:pt x="1766" y="2147"/>
                    <a:pt x="1792" y="2138"/>
                  </a:cubicBezTo>
                  <a:cubicBezTo>
                    <a:pt x="1792" y="2138"/>
                    <a:pt x="1811" y="2140"/>
                    <a:pt x="1806" y="2164"/>
                  </a:cubicBezTo>
                  <a:cubicBezTo>
                    <a:pt x="1806" y="2164"/>
                    <a:pt x="1820" y="2175"/>
                    <a:pt x="1819" y="2190"/>
                  </a:cubicBezTo>
                  <a:cubicBezTo>
                    <a:pt x="1819" y="2190"/>
                    <a:pt x="1838" y="2206"/>
                    <a:pt x="1819" y="2215"/>
                  </a:cubicBezTo>
                  <a:cubicBezTo>
                    <a:pt x="1819" y="2215"/>
                    <a:pt x="1811" y="2217"/>
                    <a:pt x="1811" y="2230"/>
                  </a:cubicBezTo>
                  <a:cubicBezTo>
                    <a:pt x="1811" y="2230"/>
                    <a:pt x="1794" y="2242"/>
                    <a:pt x="1797" y="2256"/>
                  </a:cubicBezTo>
                  <a:cubicBezTo>
                    <a:pt x="1797" y="2256"/>
                    <a:pt x="1805" y="2267"/>
                    <a:pt x="1819" y="2253"/>
                  </a:cubicBezTo>
                  <a:cubicBezTo>
                    <a:pt x="1833" y="2236"/>
                    <a:pt x="1833" y="2236"/>
                    <a:pt x="1833" y="2236"/>
                  </a:cubicBezTo>
                  <a:cubicBezTo>
                    <a:pt x="1833" y="2236"/>
                    <a:pt x="1846" y="2231"/>
                    <a:pt x="1846" y="2209"/>
                  </a:cubicBezTo>
                  <a:cubicBezTo>
                    <a:pt x="1853" y="2204"/>
                    <a:pt x="1853" y="2204"/>
                    <a:pt x="1853" y="2204"/>
                  </a:cubicBezTo>
                  <a:cubicBezTo>
                    <a:pt x="1853" y="2204"/>
                    <a:pt x="1878" y="2210"/>
                    <a:pt x="1878" y="2195"/>
                  </a:cubicBezTo>
                  <a:cubicBezTo>
                    <a:pt x="1878" y="2195"/>
                    <a:pt x="1886" y="2170"/>
                    <a:pt x="1862" y="2167"/>
                  </a:cubicBezTo>
                  <a:cubicBezTo>
                    <a:pt x="1849" y="2163"/>
                    <a:pt x="1849" y="2163"/>
                    <a:pt x="1849" y="2163"/>
                  </a:cubicBezTo>
                  <a:cubicBezTo>
                    <a:pt x="1849" y="2163"/>
                    <a:pt x="1837" y="2157"/>
                    <a:pt x="1846" y="2144"/>
                  </a:cubicBezTo>
                  <a:cubicBezTo>
                    <a:pt x="1850" y="2132"/>
                    <a:pt x="1850" y="2132"/>
                    <a:pt x="1850" y="2132"/>
                  </a:cubicBezTo>
                  <a:cubicBezTo>
                    <a:pt x="1860" y="2116"/>
                    <a:pt x="1860" y="2116"/>
                    <a:pt x="1860" y="2116"/>
                  </a:cubicBezTo>
                  <a:cubicBezTo>
                    <a:pt x="1860" y="2116"/>
                    <a:pt x="1885" y="2112"/>
                    <a:pt x="1885" y="2121"/>
                  </a:cubicBezTo>
                  <a:cubicBezTo>
                    <a:pt x="1885" y="2121"/>
                    <a:pt x="1897" y="2133"/>
                    <a:pt x="1922" y="2128"/>
                  </a:cubicBezTo>
                  <a:cubicBezTo>
                    <a:pt x="1922" y="2128"/>
                    <a:pt x="1935" y="2185"/>
                    <a:pt x="1946" y="2140"/>
                  </a:cubicBezTo>
                  <a:cubicBezTo>
                    <a:pt x="1946" y="2140"/>
                    <a:pt x="1953" y="2121"/>
                    <a:pt x="1936" y="2116"/>
                  </a:cubicBezTo>
                  <a:cubicBezTo>
                    <a:pt x="1936" y="2116"/>
                    <a:pt x="1866" y="2071"/>
                    <a:pt x="1819" y="2062"/>
                  </a:cubicBezTo>
                  <a:cubicBezTo>
                    <a:pt x="1813" y="2055"/>
                    <a:pt x="1813" y="2055"/>
                    <a:pt x="1813" y="2055"/>
                  </a:cubicBezTo>
                  <a:cubicBezTo>
                    <a:pt x="1813" y="2055"/>
                    <a:pt x="1832" y="2039"/>
                    <a:pt x="1826" y="2035"/>
                  </a:cubicBezTo>
                  <a:cubicBezTo>
                    <a:pt x="1826" y="2035"/>
                    <a:pt x="1808" y="2020"/>
                    <a:pt x="1793" y="2036"/>
                  </a:cubicBezTo>
                  <a:cubicBezTo>
                    <a:pt x="1787" y="2037"/>
                    <a:pt x="1787" y="2037"/>
                    <a:pt x="1787" y="2037"/>
                  </a:cubicBezTo>
                  <a:cubicBezTo>
                    <a:pt x="1787" y="2037"/>
                    <a:pt x="1759" y="2027"/>
                    <a:pt x="1753" y="2024"/>
                  </a:cubicBezTo>
                  <a:cubicBezTo>
                    <a:pt x="1753" y="2024"/>
                    <a:pt x="1718" y="2010"/>
                    <a:pt x="1708" y="1979"/>
                  </a:cubicBezTo>
                  <a:cubicBezTo>
                    <a:pt x="1708" y="1979"/>
                    <a:pt x="1703" y="1947"/>
                    <a:pt x="1670" y="1932"/>
                  </a:cubicBezTo>
                  <a:cubicBezTo>
                    <a:pt x="1670" y="1932"/>
                    <a:pt x="1617" y="1909"/>
                    <a:pt x="1614" y="1887"/>
                  </a:cubicBezTo>
                  <a:cubicBezTo>
                    <a:pt x="1614" y="1887"/>
                    <a:pt x="1604" y="1868"/>
                    <a:pt x="1624" y="1873"/>
                  </a:cubicBezTo>
                  <a:cubicBezTo>
                    <a:pt x="1624" y="1873"/>
                    <a:pt x="1632" y="1861"/>
                    <a:pt x="1625" y="1855"/>
                  </a:cubicBezTo>
                  <a:cubicBezTo>
                    <a:pt x="1625" y="1855"/>
                    <a:pt x="1625" y="1846"/>
                    <a:pt x="1612" y="1846"/>
                  </a:cubicBezTo>
                  <a:cubicBezTo>
                    <a:pt x="1612" y="1846"/>
                    <a:pt x="1604" y="1822"/>
                    <a:pt x="1632" y="1833"/>
                  </a:cubicBezTo>
                  <a:cubicBezTo>
                    <a:pt x="1632" y="1833"/>
                    <a:pt x="1694" y="1806"/>
                    <a:pt x="1699" y="1826"/>
                  </a:cubicBezTo>
                  <a:cubicBezTo>
                    <a:pt x="1699" y="1826"/>
                    <a:pt x="1679" y="1832"/>
                    <a:pt x="1690" y="1852"/>
                  </a:cubicBezTo>
                  <a:cubicBezTo>
                    <a:pt x="1690" y="1852"/>
                    <a:pt x="1694" y="1875"/>
                    <a:pt x="1716" y="1867"/>
                  </a:cubicBezTo>
                  <a:cubicBezTo>
                    <a:pt x="1716" y="1851"/>
                    <a:pt x="1716" y="1851"/>
                    <a:pt x="1716" y="1851"/>
                  </a:cubicBezTo>
                  <a:cubicBezTo>
                    <a:pt x="1716" y="1851"/>
                    <a:pt x="1733" y="1830"/>
                    <a:pt x="1753" y="1850"/>
                  </a:cubicBezTo>
                  <a:cubicBezTo>
                    <a:pt x="1753" y="1850"/>
                    <a:pt x="1760" y="1888"/>
                    <a:pt x="1772" y="1892"/>
                  </a:cubicBezTo>
                  <a:cubicBezTo>
                    <a:pt x="1772" y="1892"/>
                    <a:pt x="1775" y="1928"/>
                    <a:pt x="1817" y="1933"/>
                  </a:cubicBezTo>
                  <a:cubicBezTo>
                    <a:pt x="1817" y="1933"/>
                    <a:pt x="1818" y="1952"/>
                    <a:pt x="1828" y="1942"/>
                  </a:cubicBezTo>
                  <a:cubicBezTo>
                    <a:pt x="1828" y="1942"/>
                    <a:pt x="1854" y="1942"/>
                    <a:pt x="1847" y="1948"/>
                  </a:cubicBezTo>
                  <a:cubicBezTo>
                    <a:pt x="1847" y="1948"/>
                    <a:pt x="1840" y="1974"/>
                    <a:pt x="1857" y="1960"/>
                  </a:cubicBezTo>
                  <a:cubicBezTo>
                    <a:pt x="1866" y="1953"/>
                    <a:pt x="1866" y="1953"/>
                    <a:pt x="1866" y="1953"/>
                  </a:cubicBezTo>
                  <a:cubicBezTo>
                    <a:pt x="1866" y="1953"/>
                    <a:pt x="1947" y="2004"/>
                    <a:pt x="1966" y="2011"/>
                  </a:cubicBezTo>
                  <a:cubicBezTo>
                    <a:pt x="1988" y="2034"/>
                    <a:pt x="1988" y="2034"/>
                    <a:pt x="1988" y="2034"/>
                  </a:cubicBezTo>
                  <a:cubicBezTo>
                    <a:pt x="1988" y="2034"/>
                    <a:pt x="2013" y="2039"/>
                    <a:pt x="2006" y="2058"/>
                  </a:cubicBezTo>
                  <a:cubicBezTo>
                    <a:pt x="2006" y="2058"/>
                    <a:pt x="1995" y="2066"/>
                    <a:pt x="2002" y="2083"/>
                  </a:cubicBezTo>
                  <a:cubicBezTo>
                    <a:pt x="2002" y="2083"/>
                    <a:pt x="1980" y="2123"/>
                    <a:pt x="2031" y="2147"/>
                  </a:cubicBezTo>
                  <a:cubicBezTo>
                    <a:pt x="2031" y="2147"/>
                    <a:pt x="2011" y="2153"/>
                    <a:pt x="2012" y="2162"/>
                  </a:cubicBezTo>
                  <a:cubicBezTo>
                    <a:pt x="2012" y="2162"/>
                    <a:pt x="2024" y="2170"/>
                    <a:pt x="2026" y="2164"/>
                  </a:cubicBezTo>
                  <a:cubicBezTo>
                    <a:pt x="2026" y="2164"/>
                    <a:pt x="2043" y="2158"/>
                    <a:pt x="2050" y="2181"/>
                  </a:cubicBezTo>
                  <a:cubicBezTo>
                    <a:pt x="2057" y="2205"/>
                    <a:pt x="2083" y="2195"/>
                    <a:pt x="2083" y="2195"/>
                  </a:cubicBezTo>
                  <a:cubicBezTo>
                    <a:pt x="2083" y="2195"/>
                    <a:pt x="2060" y="2211"/>
                    <a:pt x="2071" y="2213"/>
                  </a:cubicBezTo>
                  <a:cubicBezTo>
                    <a:pt x="2071" y="2213"/>
                    <a:pt x="2083" y="2211"/>
                    <a:pt x="2083" y="2221"/>
                  </a:cubicBezTo>
                  <a:cubicBezTo>
                    <a:pt x="2083" y="2221"/>
                    <a:pt x="2093" y="2226"/>
                    <a:pt x="2093" y="2234"/>
                  </a:cubicBezTo>
                  <a:cubicBezTo>
                    <a:pt x="2093" y="2234"/>
                    <a:pt x="2115" y="2237"/>
                    <a:pt x="2125" y="2232"/>
                  </a:cubicBezTo>
                  <a:cubicBezTo>
                    <a:pt x="2125" y="2232"/>
                    <a:pt x="2152" y="2230"/>
                    <a:pt x="2159" y="2236"/>
                  </a:cubicBezTo>
                  <a:cubicBezTo>
                    <a:pt x="2159" y="2236"/>
                    <a:pt x="2182" y="2234"/>
                    <a:pt x="2185" y="2243"/>
                  </a:cubicBezTo>
                  <a:cubicBezTo>
                    <a:pt x="2185" y="2243"/>
                    <a:pt x="2226" y="2249"/>
                    <a:pt x="2194" y="2252"/>
                  </a:cubicBezTo>
                  <a:cubicBezTo>
                    <a:pt x="2182" y="2255"/>
                    <a:pt x="2182" y="2255"/>
                    <a:pt x="2182" y="2255"/>
                  </a:cubicBezTo>
                  <a:cubicBezTo>
                    <a:pt x="2182" y="2255"/>
                    <a:pt x="2153" y="2242"/>
                    <a:pt x="2146" y="2242"/>
                  </a:cubicBezTo>
                  <a:cubicBezTo>
                    <a:pt x="2146" y="2242"/>
                    <a:pt x="2129" y="2235"/>
                    <a:pt x="2123" y="2243"/>
                  </a:cubicBezTo>
                  <a:cubicBezTo>
                    <a:pt x="2123" y="2243"/>
                    <a:pt x="2107" y="2242"/>
                    <a:pt x="2107" y="2252"/>
                  </a:cubicBezTo>
                  <a:cubicBezTo>
                    <a:pt x="2107" y="2252"/>
                    <a:pt x="2088" y="2258"/>
                    <a:pt x="2098" y="2267"/>
                  </a:cubicBezTo>
                  <a:cubicBezTo>
                    <a:pt x="2098" y="2267"/>
                    <a:pt x="2121" y="2285"/>
                    <a:pt x="2121" y="2292"/>
                  </a:cubicBezTo>
                  <a:cubicBezTo>
                    <a:pt x="2121" y="2292"/>
                    <a:pt x="2114" y="2307"/>
                    <a:pt x="2121" y="2314"/>
                  </a:cubicBezTo>
                  <a:cubicBezTo>
                    <a:pt x="2121" y="2314"/>
                    <a:pt x="2135" y="2342"/>
                    <a:pt x="2136" y="2313"/>
                  </a:cubicBezTo>
                  <a:cubicBezTo>
                    <a:pt x="2136" y="2313"/>
                    <a:pt x="2153" y="2307"/>
                    <a:pt x="2156" y="2329"/>
                  </a:cubicBezTo>
                  <a:cubicBezTo>
                    <a:pt x="2156" y="2329"/>
                    <a:pt x="2169" y="2334"/>
                    <a:pt x="2170" y="2323"/>
                  </a:cubicBezTo>
                  <a:cubicBezTo>
                    <a:pt x="2183" y="2327"/>
                    <a:pt x="2183" y="2327"/>
                    <a:pt x="2183" y="2327"/>
                  </a:cubicBezTo>
                  <a:cubicBezTo>
                    <a:pt x="2183" y="2327"/>
                    <a:pt x="2198" y="2344"/>
                    <a:pt x="2198" y="2318"/>
                  </a:cubicBezTo>
                  <a:cubicBezTo>
                    <a:pt x="2175" y="2288"/>
                    <a:pt x="2175" y="2288"/>
                    <a:pt x="2175" y="2288"/>
                  </a:cubicBezTo>
                  <a:cubicBezTo>
                    <a:pt x="2175" y="2288"/>
                    <a:pt x="2176" y="2271"/>
                    <a:pt x="2191" y="2282"/>
                  </a:cubicBezTo>
                  <a:cubicBezTo>
                    <a:pt x="2191" y="2282"/>
                    <a:pt x="2212" y="2296"/>
                    <a:pt x="2219" y="2286"/>
                  </a:cubicBezTo>
                  <a:cubicBezTo>
                    <a:pt x="2219" y="2286"/>
                    <a:pt x="2217" y="2280"/>
                    <a:pt x="2200" y="2276"/>
                  </a:cubicBezTo>
                  <a:cubicBezTo>
                    <a:pt x="2201" y="2262"/>
                    <a:pt x="2201" y="2262"/>
                    <a:pt x="2201" y="2262"/>
                  </a:cubicBezTo>
                  <a:cubicBezTo>
                    <a:pt x="2201" y="2262"/>
                    <a:pt x="2218" y="2256"/>
                    <a:pt x="2219" y="2263"/>
                  </a:cubicBezTo>
                  <a:cubicBezTo>
                    <a:pt x="2219" y="2263"/>
                    <a:pt x="2231" y="2270"/>
                    <a:pt x="2231" y="2261"/>
                  </a:cubicBezTo>
                  <a:cubicBezTo>
                    <a:pt x="2231" y="2261"/>
                    <a:pt x="2250" y="2281"/>
                    <a:pt x="2251" y="2271"/>
                  </a:cubicBezTo>
                  <a:cubicBezTo>
                    <a:pt x="2245" y="2253"/>
                    <a:pt x="2245" y="2253"/>
                    <a:pt x="2245" y="2253"/>
                  </a:cubicBezTo>
                  <a:cubicBezTo>
                    <a:pt x="2245" y="2253"/>
                    <a:pt x="2244" y="2232"/>
                    <a:pt x="2209" y="2229"/>
                  </a:cubicBezTo>
                  <a:cubicBezTo>
                    <a:pt x="2209" y="2229"/>
                    <a:pt x="2194" y="2211"/>
                    <a:pt x="2170" y="2213"/>
                  </a:cubicBezTo>
                  <a:cubicBezTo>
                    <a:pt x="2170" y="2213"/>
                    <a:pt x="2167" y="2210"/>
                    <a:pt x="2188" y="2203"/>
                  </a:cubicBezTo>
                  <a:cubicBezTo>
                    <a:pt x="2188" y="2203"/>
                    <a:pt x="2193" y="2193"/>
                    <a:pt x="2182" y="2189"/>
                  </a:cubicBezTo>
                  <a:cubicBezTo>
                    <a:pt x="2182" y="2189"/>
                    <a:pt x="2185" y="2171"/>
                    <a:pt x="2194" y="2184"/>
                  </a:cubicBezTo>
                  <a:cubicBezTo>
                    <a:pt x="2194" y="2184"/>
                    <a:pt x="2205" y="2190"/>
                    <a:pt x="2211" y="2185"/>
                  </a:cubicBezTo>
                  <a:cubicBezTo>
                    <a:pt x="2211" y="2185"/>
                    <a:pt x="2179" y="2143"/>
                    <a:pt x="2168" y="2139"/>
                  </a:cubicBezTo>
                  <a:cubicBezTo>
                    <a:pt x="2170" y="2128"/>
                    <a:pt x="2170" y="2128"/>
                    <a:pt x="2170" y="2128"/>
                  </a:cubicBezTo>
                  <a:cubicBezTo>
                    <a:pt x="2170" y="2128"/>
                    <a:pt x="2177" y="2121"/>
                    <a:pt x="2177" y="2111"/>
                  </a:cubicBezTo>
                  <a:cubicBezTo>
                    <a:pt x="2187" y="2108"/>
                    <a:pt x="2187" y="2108"/>
                    <a:pt x="2187" y="2108"/>
                  </a:cubicBezTo>
                  <a:cubicBezTo>
                    <a:pt x="2187" y="2108"/>
                    <a:pt x="2188" y="2125"/>
                    <a:pt x="2214" y="2124"/>
                  </a:cubicBezTo>
                  <a:cubicBezTo>
                    <a:pt x="2214" y="2124"/>
                    <a:pt x="2227" y="2135"/>
                    <a:pt x="2234" y="2123"/>
                  </a:cubicBezTo>
                  <a:cubicBezTo>
                    <a:pt x="2234" y="2123"/>
                    <a:pt x="2242" y="2112"/>
                    <a:pt x="2232" y="2107"/>
                  </a:cubicBezTo>
                  <a:cubicBezTo>
                    <a:pt x="2230" y="2101"/>
                    <a:pt x="2230" y="2101"/>
                    <a:pt x="2230" y="2101"/>
                  </a:cubicBezTo>
                  <a:cubicBezTo>
                    <a:pt x="2252" y="2101"/>
                    <a:pt x="2252" y="2101"/>
                    <a:pt x="2252" y="2101"/>
                  </a:cubicBezTo>
                  <a:cubicBezTo>
                    <a:pt x="2252" y="2101"/>
                    <a:pt x="2263" y="2087"/>
                    <a:pt x="2280" y="2087"/>
                  </a:cubicBezTo>
                  <a:cubicBezTo>
                    <a:pt x="2280" y="2087"/>
                    <a:pt x="2280" y="2104"/>
                    <a:pt x="2295" y="2086"/>
                  </a:cubicBezTo>
                  <a:cubicBezTo>
                    <a:pt x="2295" y="2086"/>
                    <a:pt x="2309" y="2079"/>
                    <a:pt x="2323" y="2092"/>
                  </a:cubicBezTo>
                  <a:cubicBezTo>
                    <a:pt x="2355" y="2093"/>
                    <a:pt x="2355" y="2093"/>
                    <a:pt x="2355" y="2093"/>
                  </a:cubicBezTo>
                  <a:cubicBezTo>
                    <a:pt x="2355" y="2093"/>
                    <a:pt x="2368" y="2117"/>
                    <a:pt x="2388" y="2101"/>
                  </a:cubicBezTo>
                  <a:cubicBezTo>
                    <a:pt x="2388" y="2101"/>
                    <a:pt x="2398" y="2103"/>
                    <a:pt x="2398" y="2111"/>
                  </a:cubicBezTo>
                  <a:cubicBezTo>
                    <a:pt x="2398" y="2111"/>
                    <a:pt x="2405" y="2121"/>
                    <a:pt x="2445" y="2083"/>
                  </a:cubicBezTo>
                  <a:cubicBezTo>
                    <a:pt x="2450" y="2087"/>
                    <a:pt x="2450" y="2087"/>
                    <a:pt x="2450" y="2087"/>
                  </a:cubicBezTo>
                  <a:cubicBezTo>
                    <a:pt x="2450" y="2087"/>
                    <a:pt x="2458" y="2093"/>
                    <a:pt x="2464" y="2083"/>
                  </a:cubicBezTo>
                  <a:cubicBezTo>
                    <a:pt x="2495" y="2084"/>
                    <a:pt x="2495" y="2084"/>
                    <a:pt x="2495" y="2084"/>
                  </a:cubicBezTo>
                  <a:cubicBezTo>
                    <a:pt x="2495" y="2084"/>
                    <a:pt x="2502" y="2094"/>
                    <a:pt x="2510" y="2087"/>
                  </a:cubicBezTo>
                  <a:cubicBezTo>
                    <a:pt x="2510" y="2087"/>
                    <a:pt x="2536" y="2084"/>
                    <a:pt x="2532" y="2102"/>
                  </a:cubicBezTo>
                  <a:cubicBezTo>
                    <a:pt x="2532" y="2102"/>
                    <a:pt x="2512" y="2106"/>
                    <a:pt x="2511" y="2116"/>
                  </a:cubicBezTo>
                  <a:cubicBezTo>
                    <a:pt x="2460" y="2121"/>
                    <a:pt x="2460" y="2121"/>
                    <a:pt x="2460" y="2121"/>
                  </a:cubicBezTo>
                  <a:cubicBezTo>
                    <a:pt x="2460" y="2121"/>
                    <a:pt x="2454" y="2102"/>
                    <a:pt x="2451" y="2124"/>
                  </a:cubicBezTo>
                  <a:cubicBezTo>
                    <a:pt x="2433" y="2125"/>
                    <a:pt x="2433" y="2125"/>
                    <a:pt x="2433" y="2125"/>
                  </a:cubicBezTo>
                  <a:cubicBezTo>
                    <a:pt x="2433" y="2125"/>
                    <a:pt x="2428" y="2108"/>
                    <a:pt x="2411" y="2121"/>
                  </a:cubicBezTo>
                  <a:cubicBezTo>
                    <a:pt x="2393" y="2121"/>
                    <a:pt x="2393" y="2121"/>
                    <a:pt x="2393" y="2121"/>
                  </a:cubicBezTo>
                  <a:cubicBezTo>
                    <a:pt x="2393" y="2121"/>
                    <a:pt x="2376" y="2111"/>
                    <a:pt x="2373" y="2117"/>
                  </a:cubicBezTo>
                  <a:cubicBezTo>
                    <a:pt x="2373" y="2117"/>
                    <a:pt x="2360" y="2129"/>
                    <a:pt x="2371" y="2130"/>
                  </a:cubicBezTo>
                  <a:cubicBezTo>
                    <a:pt x="2371" y="2130"/>
                    <a:pt x="2381" y="2143"/>
                    <a:pt x="2369" y="2145"/>
                  </a:cubicBezTo>
                  <a:cubicBezTo>
                    <a:pt x="2369" y="2145"/>
                    <a:pt x="2361" y="2148"/>
                    <a:pt x="2362" y="2163"/>
                  </a:cubicBezTo>
                  <a:cubicBezTo>
                    <a:pt x="2362" y="2163"/>
                    <a:pt x="2354" y="2180"/>
                    <a:pt x="2368" y="2171"/>
                  </a:cubicBezTo>
                  <a:cubicBezTo>
                    <a:pt x="2368" y="2171"/>
                    <a:pt x="2387" y="2173"/>
                    <a:pt x="2387" y="2163"/>
                  </a:cubicBezTo>
                  <a:cubicBezTo>
                    <a:pt x="2387" y="2163"/>
                    <a:pt x="2415" y="2169"/>
                    <a:pt x="2399" y="2174"/>
                  </a:cubicBezTo>
                  <a:cubicBezTo>
                    <a:pt x="2399" y="2174"/>
                    <a:pt x="2389" y="2184"/>
                    <a:pt x="2400" y="2193"/>
                  </a:cubicBezTo>
                  <a:cubicBezTo>
                    <a:pt x="2406" y="2205"/>
                    <a:pt x="2406" y="2205"/>
                    <a:pt x="2406" y="2205"/>
                  </a:cubicBezTo>
                  <a:cubicBezTo>
                    <a:pt x="2406" y="2205"/>
                    <a:pt x="2396" y="2216"/>
                    <a:pt x="2402" y="2225"/>
                  </a:cubicBezTo>
                  <a:cubicBezTo>
                    <a:pt x="2402" y="2225"/>
                    <a:pt x="2426" y="2236"/>
                    <a:pt x="2396" y="2234"/>
                  </a:cubicBezTo>
                  <a:cubicBezTo>
                    <a:pt x="2390" y="2234"/>
                    <a:pt x="2390" y="2234"/>
                    <a:pt x="2390" y="2234"/>
                  </a:cubicBezTo>
                  <a:cubicBezTo>
                    <a:pt x="2390" y="2234"/>
                    <a:pt x="2381" y="2213"/>
                    <a:pt x="2376" y="2225"/>
                  </a:cubicBezTo>
                  <a:cubicBezTo>
                    <a:pt x="2377" y="2235"/>
                    <a:pt x="2377" y="2235"/>
                    <a:pt x="2377" y="2235"/>
                  </a:cubicBezTo>
                  <a:cubicBezTo>
                    <a:pt x="2377" y="2235"/>
                    <a:pt x="2366" y="2246"/>
                    <a:pt x="2381" y="2246"/>
                  </a:cubicBezTo>
                  <a:cubicBezTo>
                    <a:pt x="2401" y="2247"/>
                    <a:pt x="2401" y="2247"/>
                    <a:pt x="2401" y="2247"/>
                  </a:cubicBezTo>
                  <a:cubicBezTo>
                    <a:pt x="2401" y="2247"/>
                    <a:pt x="2431" y="2258"/>
                    <a:pt x="2421" y="2272"/>
                  </a:cubicBezTo>
                  <a:cubicBezTo>
                    <a:pt x="2421" y="2272"/>
                    <a:pt x="2408" y="2276"/>
                    <a:pt x="2422" y="2281"/>
                  </a:cubicBezTo>
                  <a:cubicBezTo>
                    <a:pt x="2422" y="2281"/>
                    <a:pt x="2422" y="2293"/>
                    <a:pt x="2432" y="2292"/>
                  </a:cubicBezTo>
                  <a:cubicBezTo>
                    <a:pt x="2432" y="2292"/>
                    <a:pt x="2451" y="2299"/>
                    <a:pt x="2437" y="2303"/>
                  </a:cubicBezTo>
                  <a:cubicBezTo>
                    <a:pt x="2437" y="2303"/>
                    <a:pt x="2419" y="2312"/>
                    <a:pt x="2439" y="2314"/>
                  </a:cubicBezTo>
                  <a:cubicBezTo>
                    <a:pt x="2472" y="2309"/>
                    <a:pt x="2472" y="2309"/>
                    <a:pt x="2472" y="2309"/>
                  </a:cubicBezTo>
                  <a:cubicBezTo>
                    <a:pt x="2472" y="2309"/>
                    <a:pt x="2465" y="2323"/>
                    <a:pt x="2478" y="2323"/>
                  </a:cubicBezTo>
                  <a:cubicBezTo>
                    <a:pt x="2478" y="2323"/>
                    <a:pt x="2508" y="2332"/>
                    <a:pt x="2523" y="2330"/>
                  </a:cubicBezTo>
                  <a:cubicBezTo>
                    <a:pt x="2523" y="2330"/>
                    <a:pt x="2523" y="2359"/>
                    <a:pt x="2547" y="2357"/>
                  </a:cubicBezTo>
                  <a:cubicBezTo>
                    <a:pt x="2547" y="2357"/>
                    <a:pt x="2554" y="2368"/>
                    <a:pt x="2568" y="2353"/>
                  </a:cubicBezTo>
                  <a:cubicBezTo>
                    <a:pt x="2581" y="2349"/>
                    <a:pt x="2581" y="2349"/>
                    <a:pt x="2581" y="2349"/>
                  </a:cubicBezTo>
                  <a:cubicBezTo>
                    <a:pt x="2581" y="2349"/>
                    <a:pt x="2593" y="2362"/>
                    <a:pt x="2598" y="2343"/>
                  </a:cubicBezTo>
                  <a:cubicBezTo>
                    <a:pt x="2601" y="2319"/>
                    <a:pt x="2601" y="2319"/>
                    <a:pt x="2601" y="2319"/>
                  </a:cubicBezTo>
                  <a:cubicBezTo>
                    <a:pt x="2601" y="2319"/>
                    <a:pt x="2613" y="2314"/>
                    <a:pt x="2635" y="2321"/>
                  </a:cubicBezTo>
                  <a:cubicBezTo>
                    <a:pt x="2681" y="2341"/>
                    <a:pt x="2681" y="2341"/>
                    <a:pt x="2681" y="2341"/>
                  </a:cubicBezTo>
                  <a:cubicBezTo>
                    <a:pt x="2681" y="2341"/>
                    <a:pt x="2711" y="2375"/>
                    <a:pt x="2722" y="2364"/>
                  </a:cubicBezTo>
                  <a:cubicBezTo>
                    <a:pt x="2754" y="2362"/>
                    <a:pt x="2754" y="2362"/>
                    <a:pt x="2754" y="2362"/>
                  </a:cubicBezTo>
                  <a:cubicBezTo>
                    <a:pt x="2754" y="2362"/>
                    <a:pt x="2781" y="2358"/>
                    <a:pt x="2795" y="2335"/>
                  </a:cubicBezTo>
                  <a:cubicBezTo>
                    <a:pt x="2795" y="2335"/>
                    <a:pt x="2807" y="2333"/>
                    <a:pt x="2809" y="2326"/>
                  </a:cubicBezTo>
                  <a:cubicBezTo>
                    <a:pt x="2809" y="2326"/>
                    <a:pt x="2819" y="2318"/>
                    <a:pt x="2848" y="2332"/>
                  </a:cubicBezTo>
                  <a:cubicBezTo>
                    <a:pt x="2848" y="2332"/>
                    <a:pt x="2867" y="2345"/>
                    <a:pt x="2872" y="2324"/>
                  </a:cubicBezTo>
                  <a:cubicBezTo>
                    <a:pt x="2872" y="2324"/>
                    <a:pt x="2885" y="2326"/>
                    <a:pt x="2887" y="2321"/>
                  </a:cubicBezTo>
                  <a:cubicBezTo>
                    <a:pt x="2887" y="2321"/>
                    <a:pt x="2899" y="2312"/>
                    <a:pt x="2905" y="2324"/>
                  </a:cubicBezTo>
                  <a:cubicBezTo>
                    <a:pt x="2905" y="2324"/>
                    <a:pt x="2913" y="2334"/>
                    <a:pt x="2889" y="2343"/>
                  </a:cubicBezTo>
                  <a:cubicBezTo>
                    <a:pt x="2889" y="2343"/>
                    <a:pt x="2879" y="2358"/>
                    <a:pt x="2896" y="2364"/>
                  </a:cubicBezTo>
                  <a:cubicBezTo>
                    <a:pt x="2897" y="2370"/>
                    <a:pt x="2897" y="2370"/>
                    <a:pt x="2897" y="2370"/>
                  </a:cubicBezTo>
                  <a:cubicBezTo>
                    <a:pt x="2897" y="2370"/>
                    <a:pt x="2880" y="2376"/>
                    <a:pt x="2884" y="2383"/>
                  </a:cubicBezTo>
                  <a:cubicBezTo>
                    <a:pt x="2884" y="2383"/>
                    <a:pt x="2876" y="2400"/>
                    <a:pt x="2892" y="2400"/>
                  </a:cubicBezTo>
                  <a:cubicBezTo>
                    <a:pt x="2894" y="2411"/>
                    <a:pt x="2894" y="2411"/>
                    <a:pt x="2894" y="2411"/>
                  </a:cubicBezTo>
                  <a:cubicBezTo>
                    <a:pt x="2894" y="2411"/>
                    <a:pt x="2880" y="2437"/>
                    <a:pt x="2893" y="2439"/>
                  </a:cubicBezTo>
                  <a:cubicBezTo>
                    <a:pt x="2894" y="2450"/>
                    <a:pt x="2894" y="2450"/>
                    <a:pt x="2894" y="2450"/>
                  </a:cubicBezTo>
                  <a:cubicBezTo>
                    <a:pt x="2894" y="2450"/>
                    <a:pt x="2877" y="2457"/>
                    <a:pt x="2873" y="2482"/>
                  </a:cubicBezTo>
                  <a:cubicBezTo>
                    <a:pt x="2873" y="2482"/>
                    <a:pt x="2834" y="2554"/>
                    <a:pt x="2833" y="2577"/>
                  </a:cubicBezTo>
                  <a:cubicBezTo>
                    <a:pt x="2833" y="2577"/>
                    <a:pt x="2822" y="2618"/>
                    <a:pt x="2791" y="2640"/>
                  </a:cubicBezTo>
                  <a:cubicBezTo>
                    <a:pt x="2781" y="2642"/>
                    <a:pt x="2781" y="2642"/>
                    <a:pt x="2781" y="2642"/>
                  </a:cubicBezTo>
                  <a:cubicBezTo>
                    <a:pt x="2781" y="2642"/>
                    <a:pt x="2748" y="2640"/>
                    <a:pt x="2743" y="2647"/>
                  </a:cubicBezTo>
                  <a:cubicBezTo>
                    <a:pt x="2707" y="2649"/>
                    <a:pt x="2707" y="2649"/>
                    <a:pt x="2707" y="2649"/>
                  </a:cubicBezTo>
                  <a:cubicBezTo>
                    <a:pt x="2707" y="2649"/>
                    <a:pt x="2698" y="2632"/>
                    <a:pt x="2685" y="2650"/>
                  </a:cubicBezTo>
                  <a:cubicBezTo>
                    <a:pt x="2679" y="2650"/>
                    <a:pt x="2679" y="2650"/>
                    <a:pt x="2679" y="2650"/>
                  </a:cubicBezTo>
                  <a:cubicBezTo>
                    <a:pt x="2679" y="2650"/>
                    <a:pt x="2678" y="2634"/>
                    <a:pt x="2669" y="2635"/>
                  </a:cubicBezTo>
                  <a:cubicBezTo>
                    <a:pt x="2669" y="2635"/>
                    <a:pt x="2670" y="2623"/>
                    <a:pt x="2647" y="2625"/>
                  </a:cubicBezTo>
                  <a:cubicBezTo>
                    <a:pt x="2647" y="2625"/>
                    <a:pt x="2633" y="2606"/>
                    <a:pt x="2625" y="2616"/>
                  </a:cubicBezTo>
                  <a:cubicBezTo>
                    <a:pt x="2625" y="2616"/>
                    <a:pt x="2613" y="2624"/>
                    <a:pt x="2612" y="2629"/>
                  </a:cubicBezTo>
                  <a:cubicBezTo>
                    <a:pt x="2612" y="2629"/>
                    <a:pt x="2590" y="2618"/>
                    <a:pt x="2587" y="2639"/>
                  </a:cubicBezTo>
                  <a:cubicBezTo>
                    <a:pt x="2580" y="2639"/>
                    <a:pt x="2580" y="2639"/>
                    <a:pt x="2580" y="2639"/>
                  </a:cubicBezTo>
                  <a:cubicBezTo>
                    <a:pt x="2580" y="2639"/>
                    <a:pt x="2573" y="2630"/>
                    <a:pt x="2563" y="2639"/>
                  </a:cubicBezTo>
                  <a:cubicBezTo>
                    <a:pt x="2563" y="2639"/>
                    <a:pt x="2538" y="2660"/>
                    <a:pt x="2526" y="2661"/>
                  </a:cubicBezTo>
                  <a:cubicBezTo>
                    <a:pt x="2506" y="2656"/>
                    <a:pt x="2506" y="2656"/>
                    <a:pt x="2506" y="2656"/>
                  </a:cubicBezTo>
                  <a:cubicBezTo>
                    <a:pt x="2506" y="2656"/>
                    <a:pt x="2480" y="2637"/>
                    <a:pt x="2425" y="2635"/>
                  </a:cubicBezTo>
                  <a:cubicBezTo>
                    <a:pt x="2425" y="2635"/>
                    <a:pt x="2419" y="2625"/>
                    <a:pt x="2387" y="2625"/>
                  </a:cubicBezTo>
                  <a:cubicBezTo>
                    <a:pt x="2387" y="2625"/>
                    <a:pt x="2370" y="2619"/>
                    <a:pt x="2364" y="2619"/>
                  </a:cubicBezTo>
                  <a:cubicBezTo>
                    <a:pt x="2364" y="2619"/>
                    <a:pt x="2350" y="2610"/>
                    <a:pt x="2338" y="2619"/>
                  </a:cubicBezTo>
                  <a:cubicBezTo>
                    <a:pt x="2309" y="2623"/>
                    <a:pt x="2309" y="2623"/>
                    <a:pt x="2309" y="2623"/>
                  </a:cubicBezTo>
                  <a:cubicBezTo>
                    <a:pt x="2309" y="2623"/>
                    <a:pt x="2303" y="2594"/>
                    <a:pt x="2290" y="2594"/>
                  </a:cubicBezTo>
                  <a:cubicBezTo>
                    <a:pt x="2290" y="2594"/>
                    <a:pt x="2284" y="2590"/>
                    <a:pt x="2280" y="2596"/>
                  </a:cubicBezTo>
                  <a:cubicBezTo>
                    <a:pt x="2271" y="2598"/>
                    <a:pt x="2271" y="2598"/>
                    <a:pt x="2271" y="2598"/>
                  </a:cubicBezTo>
                  <a:cubicBezTo>
                    <a:pt x="2271" y="2598"/>
                    <a:pt x="2263" y="2593"/>
                    <a:pt x="2256" y="2598"/>
                  </a:cubicBezTo>
                  <a:cubicBezTo>
                    <a:pt x="2256" y="2598"/>
                    <a:pt x="2234" y="2578"/>
                    <a:pt x="2205" y="2584"/>
                  </a:cubicBezTo>
                  <a:cubicBezTo>
                    <a:pt x="2198" y="2578"/>
                    <a:pt x="2198" y="2578"/>
                    <a:pt x="2198" y="2578"/>
                  </a:cubicBezTo>
                  <a:cubicBezTo>
                    <a:pt x="2198" y="2578"/>
                    <a:pt x="2200" y="2549"/>
                    <a:pt x="2181" y="2552"/>
                  </a:cubicBezTo>
                  <a:cubicBezTo>
                    <a:pt x="2181" y="2552"/>
                    <a:pt x="2156" y="2539"/>
                    <a:pt x="2131" y="2542"/>
                  </a:cubicBezTo>
                  <a:cubicBezTo>
                    <a:pt x="2131" y="2542"/>
                    <a:pt x="2116" y="2537"/>
                    <a:pt x="2112" y="2545"/>
                  </a:cubicBezTo>
                  <a:cubicBezTo>
                    <a:pt x="2112" y="2545"/>
                    <a:pt x="2101" y="2543"/>
                    <a:pt x="2066" y="2560"/>
                  </a:cubicBezTo>
                  <a:cubicBezTo>
                    <a:pt x="2066" y="2560"/>
                    <a:pt x="2013" y="2590"/>
                    <a:pt x="2034" y="2627"/>
                  </a:cubicBezTo>
                  <a:cubicBezTo>
                    <a:pt x="2034" y="2627"/>
                    <a:pt x="2044" y="2642"/>
                    <a:pt x="2039" y="2655"/>
                  </a:cubicBezTo>
                  <a:cubicBezTo>
                    <a:pt x="2039" y="2655"/>
                    <a:pt x="2036" y="2666"/>
                    <a:pt x="2036" y="2670"/>
                  </a:cubicBezTo>
                  <a:cubicBezTo>
                    <a:pt x="2036" y="2670"/>
                    <a:pt x="2015" y="2677"/>
                    <a:pt x="2009" y="2692"/>
                  </a:cubicBezTo>
                  <a:cubicBezTo>
                    <a:pt x="1979" y="2692"/>
                    <a:pt x="1979" y="2692"/>
                    <a:pt x="1979" y="2692"/>
                  </a:cubicBezTo>
                  <a:cubicBezTo>
                    <a:pt x="1979" y="2692"/>
                    <a:pt x="1957" y="2682"/>
                    <a:pt x="1953" y="2677"/>
                  </a:cubicBezTo>
                  <a:cubicBezTo>
                    <a:pt x="1953" y="2677"/>
                    <a:pt x="1914" y="2642"/>
                    <a:pt x="1823" y="2639"/>
                  </a:cubicBezTo>
                  <a:cubicBezTo>
                    <a:pt x="1823" y="2639"/>
                    <a:pt x="1792" y="2624"/>
                    <a:pt x="1781" y="2604"/>
                  </a:cubicBezTo>
                  <a:cubicBezTo>
                    <a:pt x="1781" y="2604"/>
                    <a:pt x="1792" y="2575"/>
                    <a:pt x="1767" y="2573"/>
                  </a:cubicBezTo>
                  <a:cubicBezTo>
                    <a:pt x="1767" y="2573"/>
                    <a:pt x="1752" y="2567"/>
                    <a:pt x="1737" y="2567"/>
                  </a:cubicBezTo>
                  <a:cubicBezTo>
                    <a:pt x="1737" y="2567"/>
                    <a:pt x="1705" y="2548"/>
                    <a:pt x="1678" y="2548"/>
                  </a:cubicBezTo>
                  <a:cubicBezTo>
                    <a:pt x="1678" y="2548"/>
                    <a:pt x="1671" y="2542"/>
                    <a:pt x="1656" y="2548"/>
                  </a:cubicBezTo>
                  <a:cubicBezTo>
                    <a:pt x="1656" y="2548"/>
                    <a:pt x="1629" y="2557"/>
                    <a:pt x="1618" y="2550"/>
                  </a:cubicBezTo>
                  <a:cubicBezTo>
                    <a:pt x="1618" y="2550"/>
                    <a:pt x="1588" y="2529"/>
                    <a:pt x="1555" y="2524"/>
                  </a:cubicBezTo>
                  <a:cubicBezTo>
                    <a:pt x="1555" y="2524"/>
                    <a:pt x="1561" y="2513"/>
                    <a:pt x="1554" y="2507"/>
                  </a:cubicBezTo>
                  <a:cubicBezTo>
                    <a:pt x="1554" y="2507"/>
                    <a:pt x="1543" y="2505"/>
                    <a:pt x="1535" y="2511"/>
                  </a:cubicBezTo>
                  <a:cubicBezTo>
                    <a:pt x="1535" y="2511"/>
                    <a:pt x="1523" y="2498"/>
                    <a:pt x="1515" y="2499"/>
                  </a:cubicBezTo>
                  <a:cubicBezTo>
                    <a:pt x="1503" y="2493"/>
                    <a:pt x="1503" y="2493"/>
                    <a:pt x="1503" y="2493"/>
                  </a:cubicBezTo>
                  <a:cubicBezTo>
                    <a:pt x="1503" y="2493"/>
                    <a:pt x="1488" y="2463"/>
                    <a:pt x="1503" y="2462"/>
                  </a:cubicBezTo>
                  <a:cubicBezTo>
                    <a:pt x="1503" y="2462"/>
                    <a:pt x="1524" y="2460"/>
                    <a:pt x="1529" y="2440"/>
                  </a:cubicBezTo>
                  <a:cubicBezTo>
                    <a:pt x="1529" y="2440"/>
                    <a:pt x="1542" y="2445"/>
                    <a:pt x="1542" y="2434"/>
                  </a:cubicBezTo>
                  <a:cubicBezTo>
                    <a:pt x="1542" y="2434"/>
                    <a:pt x="1553" y="2425"/>
                    <a:pt x="1550" y="2414"/>
                  </a:cubicBezTo>
                  <a:cubicBezTo>
                    <a:pt x="1550" y="2414"/>
                    <a:pt x="1552" y="2387"/>
                    <a:pt x="1527" y="2380"/>
                  </a:cubicBezTo>
                  <a:cubicBezTo>
                    <a:pt x="1527" y="2380"/>
                    <a:pt x="1522" y="2374"/>
                    <a:pt x="1518" y="2361"/>
                  </a:cubicBezTo>
                  <a:cubicBezTo>
                    <a:pt x="1518" y="2361"/>
                    <a:pt x="1510" y="2347"/>
                    <a:pt x="1532" y="2345"/>
                  </a:cubicBezTo>
                  <a:cubicBezTo>
                    <a:pt x="1532" y="2345"/>
                    <a:pt x="1550" y="2323"/>
                    <a:pt x="1550" y="2314"/>
                  </a:cubicBezTo>
                  <a:cubicBezTo>
                    <a:pt x="1550" y="2314"/>
                    <a:pt x="1549" y="2304"/>
                    <a:pt x="1534" y="2317"/>
                  </a:cubicBezTo>
                  <a:cubicBezTo>
                    <a:pt x="1534" y="2317"/>
                    <a:pt x="1522" y="2321"/>
                    <a:pt x="1520" y="2328"/>
                  </a:cubicBezTo>
                  <a:cubicBezTo>
                    <a:pt x="1508" y="2330"/>
                    <a:pt x="1508" y="2330"/>
                    <a:pt x="1508" y="2330"/>
                  </a:cubicBezTo>
                  <a:cubicBezTo>
                    <a:pt x="1508" y="2330"/>
                    <a:pt x="1504" y="2288"/>
                    <a:pt x="1488" y="2305"/>
                  </a:cubicBezTo>
                  <a:cubicBezTo>
                    <a:pt x="1483" y="2305"/>
                    <a:pt x="1483" y="2305"/>
                    <a:pt x="1483" y="2305"/>
                  </a:cubicBezTo>
                  <a:cubicBezTo>
                    <a:pt x="1483" y="2305"/>
                    <a:pt x="1482" y="2286"/>
                    <a:pt x="1470" y="2294"/>
                  </a:cubicBezTo>
                  <a:cubicBezTo>
                    <a:pt x="1470" y="2294"/>
                    <a:pt x="1444" y="2301"/>
                    <a:pt x="1435" y="2315"/>
                  </a:cubicBezTo>
                  <a:cubicBezTo>
                    <a:pt x="1435" y="2315"/>
                    <a:pt x="1425" y="2313"/>
                    <a:pt x="1414" y="2320"/>
                  </a:cubicBezTo>
                  <a:cubicBezTo>
                    <a:pt x="1406" y="2318"/>
                    <a:pt x="1406" y="2318"/>
                    <a:pt x="1406" y="2318"/>
                  </a:cubicBezTo>
                  <a:cubicBezTo>
                    <a:pt x="1406" y="2318"/>
                    <a:pt x="1399" y="2305"/>
                    <a:pt x="1395" y="2319"/>
                  </a:cubicBezTo>
                  <a:cubicBezTo>
                    <a:pt x="1374" y="2318"/>
                    <a:pt x="1374" y="2318"/>
                    <a:pt x="1374" y="2318"/>
                  </a:cubicBezTo>
                  <a:cubicBezTo>
                    <a:pt x="1374" y="2318"/>
                    <a:pt x="1351" y="2301"/>
                    <a:pt x="1335" y="2320"/>
                  </a:cubicBezTo>
                  <a:cubicBezTo>
                    <a:pt x="1327" y="2318"/>
                    <a:pt x="1327" y="2318"/>
                    <a:pt x="1327" y="2318"/>
                  </a:cubicBezTo>
                  <a:cubicBezTo>
                    <a:pt x="1327" y="2318"/>
                    <a:pt x="1319" y="2313"/>
                    <a:pt x="1309" y="2313"/>
                  </a:cubicBezTo>
                  <a:cubicBezTo>
                    <a:pt x="1309" y="2313"/>
                    <a:pt x="1300" y="2299"/>
                    <a:pt x="1291" y="2314"/>
                  </a:cubicBezTo>
                  <a:cubicBezTo>
                    <a:pt x="1290" y="2320"/>
                    <a:pt x="1290" y="2320"/>
                    <a:pt x="1290" y="2320"/>
                  </a:cubicBezTo>
                  <a:cubicBezTo>
                    <a:pt x="1290" y="2320"/>
                    <a:pt x="1255" y="2322"/>
                    <a:pt x="1250" y="2334"/>
                  </a:cubicBezTo>
                  <a:cubicBezTo>
                    <a:pt x="1238" y="2334"/>
                    <a:pt x="1238" y="2334"/>
                    <a:pt x="1238" y="2334"/>
                  </a:cubicBezTo>
                  <a:cubicBezTo>
                    <a:pt x="1238" y="2334"/>
                    <a:pt x="1222" y="2317"/>
                    <a:pt x="1205" y="2320"/>
                  </a:cubicBezTo>
                  <a:cubicBezTo>
                    <a:pt x="1205" y="2320"/>
                    <a:pt x="1159" y="2319"/>
                    <a:pt x="1155" y="2321"/>
                  </a:cubicBezTo>
                  <a:cubicBezTo>
                    <a:pt x="1155" y="2321"/>
                    <a:pt x="1134" y="2322"/>
                    <a:pt x="1129" y="2331"/>
                  </a:cubicBezTo>
                  <a:cubicBezTo>
                    <a:pt x="1123" y="2330"/>
                    <a:pt x="1123" y="2330"/>
                    <a:pt x="1123" y="2330"/>
                  </a:cubicBezTo>
                  <a:cubicBezTo>
                    <a:pt x="1123" y="2330"/>
                    <a:pt x="1115" y="2317"/>
                    <a:pt x="1099" y="2336"/>
                  </a:cubicBezTo>
                  <a:cubicBezTo>
                    <a:pt x="1099" y="2336"/>
                    <a:pt x="1077" y="2332"/>
                    <a:pt x="1066" y="2337"/>
                  </a:cubicBezTo>
                  <a:cubicBezTo>
                    <a:pt x="1066" y="2337"/>
                    <a:pt x="1018" y="2334"/>
                    <a:pt x="997" y="2350"/>
                  </a:cubicBezTo>
                  <a:cubicBezTo>
                    <a:pt x="997" y="2350"/>
                    <a:pt x="974" y="2352"/>
                    <a:pt x="954" y="2380"/>
                  </a:cubicBezTo>
                  <a:cubicBezTo>
                    <a:pt x="954" y="2380"/>
                    <a:pt x="910" y="2381"/>
                    <a:pt x="897" y="2389"/>
                  </a:cubicBezTo>
                  <a:cubicBezTo>
                    <a:pt x="897" y="2389"/>
                    <a:pt x="886" y="2407"/>
                    <a:pt x="871" y="2413"/>
                  </a:cubicBezTo>
                  <a:cubicBezTo>
                    <a:pt x="855" y="2418"/>
                    <a:pt x="853" y="2426"/>
                    <a:pt x="853" y="2426"/>
                  </a:cubicBezTo>
                  <a:cubicBezTo>
                    <a:pt x="837" y="2426"/>
                    <a:pt x="837" y="2426"/>
                    <a:pt x="837" y="2426"/>
                  </a:cubicBezTo>
                  <a:cubicBezTo>
                    <a:pt x="837" y="2426"/>
                    <a:pt x="831" y="2417"/>
                    <a:pt x="795" y="2418"/>
                  </a:cubicBezTo>
                  <a:cubicBezTo>
                    <a:pt x="795" y="2418"/>
                    <a:pt x="796" y="2402"/>
                    <a:pt x="785" y="2414"/>
                  </a:cubicBezTo>
                  <a:cubicBezTo>
                    <a:pt x="751" y="2414"/>
                    <a:pt x="751" y="2414"/>
                    <a:pt x="751" y="2414"/>
                  </a:cubicBezTo>
                  <a:cubicBezTo>
                    <a:pt x="751" y="2414"/>
                    <a:pt x="742" y="2399"/>
                    <a:pt x="740" y="2416"/>
                  </a:cubicBezTo>
                  <a:cubicBezTo>
                    <a:pt x="740" y="2416"/>
                    <a:pt x="727" y="2407"/>
                    <a:pt x="726" y="2420"/>
                  </a:cubicBezTo>
                  <a:cubicBezTo>
                    <a:pt x="713" y="2423"/>
                    <a:pt x="713" y="2423"/>
                    <a:pt x="713" y="2423"/>
                  </a:cubicBezTo>
                  <a:cubicBezTo>
                    <a:pt x="713" y="2423"/>
                    <a:pt x="710" y="2412"/>
                    <a:pt x="692" y="2413"/>
                  </a:cubicBezTo>
                  <a:cubicBezTo>
                    <a:pt x="692" y="2413"/>
                    <a:pt x="671" y="2393"/>
                    <a:pt x="665" y="2393"/>
                  </a:cubicBezTo>
                  <a:cubicBezTo>
                    <a:pt x="665" y="2393"/>
                    <a:pt x="666" y="2379"/>
                    <a:pt x="650" y="2379"/>
                  </a:cubicBezTo>
                  <a:cubicBezTo>
                    <a:pt x="650" y="2379"/>
                    <a:pt x="635" y="2375"/>
                    <a:pt x="633" y="2393"/>
                  </a:cubicBezTo>
                  <a:cubicBezTo>
                    <a:pt x="633" y="2393"/>
                    <a:pt x="612" y="2485"/>
                    <a:pt x="544" y="2504"/>
                  </a:cubicBezTo>
                  <a:cubicBezTo>
                    <a:pt x="544" y="2504"/>
                    <a:pt x="465" y="2524"/>
                    <a:pt x="456" y="2587"/>
                  </a:cubicBezTo>
                  <a:cubicBezTo>
                    <a:pt x="456" y="2587"/>
                    <a:pt x="426" y="2618"/>
                    <a:pt x="427" y="2637"/>
                  </a:cubicBezTo>
                  <a:cubicBezTo>
                    <a:pt x="427" y="2637"/>
                    <a:pt x="421" y="2646"/>
                    <a:pt x="428" y="2648"/>
                  </a:cubicBezTo>
                  <a:cubicBezTo>
                    <a:pt x="428" y="2658"/>
                    <a:pt x="428" y="2658"/>
                    <a:pt x="428" y="2658"/>
                  </a:cubicBezTo>
                  <a:cubicBezTo>
                    <a:pt x="428" y="2658"/>
                    <a:pt x="420" y="2675"/>
                    <a:pt x="431" y="2678"/>
                  </a:cubicBezTo>
                  <a:cubicBezTo>
                    <a:pt x="431" y="2678"/>
                    <a:pt x="445" y="2686"/>
                    <a:pt x="437" y="2702"/>
                  </a:cubicBezTo>
                  <a:cubicBezTo>
                    <a:pt x="437" y="2702"/>
                    <a:pt x="417" y="2730"/>
                    <a:pt x="411" y="2741"/>
                  </a:cubicBezTo>
                  <a:cubicBezTo>
                    <a:pt x="411" y="2741"/>
                    <a:pt x="395" y="2747"/>
                    <a:pt x="393" y="2760"/>
                  </a:cubicBezTo>
                  <a:cubicBezTo>
                    <a:pt x="385" y="2767"/>
                    <a:pt x="385" y="2767"/>
                    <a:pt x="385" y="2767"/>
                  </a:cubicBezTo>
                  <a:cubicBezTo>
                    <a:pt x="385" y="2767"/>
                    <a:pt x="359" y="2778"/>
                    <a:pt x="339" y="2802"/>
                  </a:cubicBezTo>
                  <a:cubicBezTo>
                    <a:pt x="339" y="2802"/>
                    <a:pt x="312" y="2812"/>
                    <a:pt x="306" y="2821"/>
                  </a:cubicBezTo>
                  <a:cubicBezTo>
                    <a:pt x="306" y="2821"/>
                    <a:pt x="286" y="2819"/>
                    <a:pt x="281" y="2823"/>
                  </a:cubicBezTo>
                  <a:cubicBezTo>
                    <a:pt x="281" y="2823"/>
                    <a:pt x="259" y="2819"/>
                    <a:pt x="254" y="2835"/>
                  </a:cubicBezTo>
                  <a:cubicBezTo>
                    <a:pt x="254" y="2835"/>
                    <a:pt x="246" y="2839"/>
                    <a:pt x="246" y="2850"/>
                  </a:cubicBezTo>
                  <a:cubicBezTo>
                    <a:pt x="246" y="2850"/>
                    <a:pt x="234" y="2864"/>
                    <a:pt x="230" y="2884"/>
                  </a:cubicBezTo>
                  <a:cubicBezTo>
                    <a:pt x="230" y="2884"/>
                    <a:pt x="220" y="2904"/>
                    <a:pt x="191" y="2907"/>
                  </a:cubicBezTo>
                  <a:cubicBezTo>
                    <a:pt x="186" y="2916"/>
                    <a:pt x="186" y="2916"/>
                    <a:pt x="186" y="2916"/>
                  </a:cubicBezTo>
                  <a:cubicBezTo>
                    <a:pt x="186" y="2916"/>
                    <a:pt x="177" y="2917"/>
                    <a:pt x="178" y="2938"/>
                  </a:cubicBezTo>
                  <a:cubicBezTo>
                    <a:pt x="178" y="2938"/>
                    <a:pt x="171" y="2941"/>
                    <a:pt x="160" y="2970"/>
                  </a:cubicBezTo>
                  <a:cubicBezTo>
                    <a:pt x="160" y="2970"/>
                    <a:pt x="155" y="2981"/>
                    <a:pt x="156" y="3004"/>
                  </a:cubicBezTo>
                  <a:cubicBezTo>
                    <a:pt x="156" y="3004"/>
                    <a:pt x="93" y="3057"/>
                    <a:pt x="96" y="3073"/>
                  </a:cubicBezTo>
                  <a:cubicBezTo>
                    <a:pt x="96" y="3082"/>
                    <a:pt x="96" y="3082"/>
                    <a:pt x="96" y="3082"/>
                  </a:cubicBezTo>
                  <a:cubicBezTo>
                    <a:pt x="96" y="3082"/>
                    <a:pt x="82" y="3095"/>
                    <a:pt x="85" y="3109"/>
                  </a:cubicBezTo>
                  <a:cubicBezTo>
                    <a:pt x="85" y="3109"/>
                    <a:pt x="75" y="3114"/>
                    <a:pt x="75" y="3127"/>
                  </a:cubicBezTo>
                  <a:cubicBezTo>
                    <a:pt x="75" y="3127"/>
                    <a:pt x="69" y="3133"/>
                    <a:pt x="69" y="3140"/>
                  </a:cubicBezTo>
                  <a:cubicBezTo>
                    <a:pt x="69" y="3140"/>
                    <a:pt x="47" y="3148"/>
                    <a:pt x="45" y="3161"/>
                  </a:cubicBezTo>
                  <a:cubicBezTo>
                    <a:pt x="43" y="3188"/>
                    <a:pt x="43" y="3188"/>
                    <a:pt x="43" y="3188"/>
                  </a:cubicBezTo>
                  <a:cubicBezTo>
                    <a:pt x="43" y="3188"/>
                    <a:pt x="33" y="3221"/>
                    <a:pt x="52" y="3221"/>
                  </a:cubicBezTo>
                  <a:cubicBezTo>
                    <a:pt x="52" y="3221"/>
                    <a:pt x="57" y="3236"/>
                    <a:pt x="74" y="3233"/>
                  </a:cubicBezTo>
                  <a:cubicBezTo>
                    <a:pt x="74" y="3233"/>
                    <a:pt x="76" y="3257"/>
                    <a:pt x="82" y="3257"/>
                  </a:cubicBezTo>
                  <a:cubicBezTo>
                    <a:pt x="83" y="3272"/>
                    <a:pt x="83" y="3272"/>
                    <a:pt x="83" y="3272"/>
                  </a:cubicBezTo>
                  <a:cubicBezTo>
                    <a:pt x="79" y="3282"/>
                    <a:pt x="79" y="3282"/>
                    <a:pt x="79" y="3282"/>
                  </a:cubicBezTo>
                  <a:cubicBezTo>
                    <a:pt x="79" y="3282"/>
                    <a:pt x="62" y="3296"/>
                    <a:pt x="75" y="3321"/>
                  </a:cubicBezTo>
                  <a:cubicBezTo>
                    <a:pt x="75" y="3321"/>
                    <a:pt x="99" y="3349"/>
                    <a:pt x="92" y="3411"/>
                  </a:cubicBezTo>
                  <a:cubicBezTo>
                    <a:pt x="92" y="3411"/>
                    <a:pt x="65" y="3455"/>
                    <a:pt x="67" y="3513"/>
                  </a:cubicBezTo>
                  <a:cubicBezTo>
                    <a:pt x="67" y="3513"/>
                    <a:pt x="46" y="3540"/>
                    <a:pt x="41" y="3552"/>
                  </a:cubicBezTo>
                  <a:cubicBezTo>
                    <a:pt x="41" y="3552"/>
                    <a:pt x="34" y="3563"/>
                    <a:pt x="26" y="3564"/>
                  </a:cubicBezTo>
                  <a:cubicBezTo>
                    <a:pt x="26" y="3564"/>
                    <a:pt x="0" y="3569"/>
                    <a:pt x="22" y="3573"/>
                  </a:cubicBezTo>
                  <a:cubicBezTo>
                    <a:pt x="32" y="3578"/>
                    <a:pt x="32" y="3578"/>
                    <a:pt x="32" y="3578"/>
                  </a:cubicBezTo>
                  <a:cubicBezTo>
                    <a:pt x="32" y="3578"/>
                    <a:pt x="52" y="3599"/>
                    <a:pt x="53" y="3612"/>
                  </a:cubicBezTo>
                  <a:cubicBezTo>
                    <a:pt x="53" y="3612"/>
                    <a:pt x="67" y="3634"/>
                    <a:pt x="65" y="3641"/>
                  </a:cubicBezTo>
                  <a:cubicBezTo>
                    <a:pt x="64" y="3645"/>
                    <a:pt x="64" y="3645"/>
                    <a:pt x="64" y="3645"/>
                  </a:cubicBezTo>
                  <a:cubicBezTo>
                    <a:pt x="80" y="3646"/>
                    <a:pt x="80" y="3646"/>
                    <a:pt x="80" y="3646"/>
                  </a:cubicBezTo>
                  <a:cubicBezTo>
                    <a:pt x="80" y="3646"/>
                    <a:pt x="87" y="3644"/>
                    <a:pt x="99" y="3643"/>
                  </a:cubicBezTo>
                  <a:cubicBezTo>
                    <a:pt x="99" y="3643"/>
                    <a:pt x="108" y="3636"/>
                    <a:pt x="123" y="3637"/>
                  </a:cubicBezTo>
                  <a:cubicBezTo>
                    <a:pt x="123" y="3637"/>
                    <a:pt x="129" y="3647"/>
                    <a:pt x="106" y="3645"/>
                  </a:cubicBezTo>
                  <a:cubicBezTo>
                    <a:pt x="106" y="3645"/>
                    <a:pt x="84" y="3647"/>
                    <a:pt x="84" y="3656"/>
                  </a:cubicBezTo>
                  <a:cubicBezTo>
                    <a:pt x="84" y="3656"/>
                    <a:pt x="69" y="3650"/>
                    <a:pt x="53" y="3656"/>
                  </a:cubicBezTo>
                  <a:cubicBezTo>
                    <a:pt x="53" y="3656"/>
                    <a:pt x="48" y="3671"/>
                    <a:pt x="53" y="3703"/>
                  </a:cubicBezTo>
                  <a:cubicBezTo>
                    <a:pt x="53" y="3703"/>
                    <a:pt x="58" y="3712"/>
                    <a:pt x="81" y="3711"/>
                  </a:cubicBezTo>
                  <a:cubicBezTo>
                    <a:pt x="81" y="3711"/>
                    <a:pt x="64" y="3728"/>
                    <a:pt x="87" y="3735"/>
                  </a:cubicBezTo>
                  <a:cubicBezTo>
                    <a:pt x="96" y="3733"/>
                    <a:pt x="96" y="3733"/>
                    <a:pt x="96" y="3733"/>
                  </a:cubicBezTo>
                  <a:cubicBezTo>
                    <a:pt x="96" y="3733"/>
                    <a:pt x="111" y="3744"/>
                    <a:pt x="114" y="3731"/>
                  </a:cubicBezTo>
                  <a:cubicBezTo>
                    <a:pt x="114" y="3731"/>
                    <a:pt x="137" y="3717"/>
                    <a:pt x="130" y="3732"/>
                  </a:cubicBezTo>
                  <a:cubicBezTo>
                    <a:pt x="130" y="3732"/>
                    <a:pt x="110" y="3741"/>
                    <a:pt x="122" y="3741"/>
                  </a:cubicBezTo>
                  <a:cubicBezTo>
                    <a:pt x="138" y="3743"/>
                    <a:pt x="138" y="3743"/>
                    <a:pt x="138" y="3743"/>
                  </a:cubicBezTo>
                  <a:cubicBezTo>
                    <a:pt x="138" y="3743"/>
                    <a:pt x="151" y="3750"/>
                    <a:pt x="124" y="3752"/>
                  </a:cubicBezTo>
                  <a:cubicBezTo>
                    <a:pt x="124" y="3752"/>
                    <a:pt x="121" y="3776"/>
                    <a:pt x="146" y="3784"/>
                  </a:cubicBezTo>
                  <a:cubicBezTo>
                    <a:pt x="146" y="3784"/>
                    <a:pt x="145" y="3802"/>
                    <a:pt x="158" y="3787"/>
                  </a:cubicBezTo>
                  <a:cubicBezTo>
                    <a:pt x="158" y="3787"/>
                    <a:pt x="162" y="3800"/>
                    <a:pt x="171" y="3797"/>
                  </a:cubicBezTo>
                  <a:cubicBezTo>
                    <a:pt x="171" y="3797"/>
                    <a:pt x="166" y="3825"/>
                    <a:pt x="202" y="3834"/>
                  </a:cubicBezTo>
                  <a:cubicBezTo>
                    <a:pt x="202" y="3834"/>
                    <a:pt x="211" y="3846"/>
                    <a:pt x="219" y="3846"/>
                  </a:cubicBezTo>
                  <a:cubicBezTo>
                    <a:pt x="219" y="3846"/>
                    <a:pt x="224" y="3872"/>
                    <a:pt x="234" y="3870"/>
                  </a:cubicBezTo>
                  <a:cubicBezTo>
                    <a:pt x="234" y="3870"/>
                    <a:pt x="250" y="3882"/>
                    <a:pt x="244" y="3887"/>
                  </a:cubicBezTo>
                  <a:cubicBezTo>
                    <a:pt x="244" y="3887"/>
                    <a:pt x="243" y="3921"/>
                    <a:pt x="257" y="3918"/>
                  </a:cubicBezTo>
                  <a:cubicBezTo>
                    <a:pt x="257" y="3918"/>
                    <a:pt x="261" y="3926"/>
                    <a:pt x="250" y="3926"/>
                  </a:cubicBezTo>
                  <a:cubicBezTo>
                    <a:pt x="250" y="3926"/>
                    <a:pt x="237" y="3939"/>
                    <a:pt x="252" y="3939"/>
                  </a:cubicBezTo>
                  <a:cubicBezTo>
                    <a:pt x="252" y="3939"/>
                    <a:pt x="260" y="3946"/>
                    <a:pt x="264" y="3946"/>
                  </a:cubicBezTo>
                  <a:cubicBezTo>
                    <a:pt x="264" y="3946"/>
                    <a:pt x="251" y="3961"/>
                    <a:pt x="266" y="3965"/>
                  </a:cubicBezTo>
                  <a:cubicBezTo>
                    <a:pt x="266" y="3965"/>
                    <a:pt x="276" y="3985"/>
                    <a:pt x="319" y="4000"/>
                  </a:cubicBezTo>
                  <a:cubicBezTo>
                    <a:pt x="319" y="4000"/>
                    <a:pt x="336" y="4013"/>
                    <a:pt x="342" y="4013"/>
                  </a:cubicBezTo>
                  <a:cubicBezTo>
                    <a:pt x="342" y="4013"/>
                    <a:pt x="344" y="4036"/>
                    <a:pt x="364" y="4029"/>
                  </a:cubicBezTo>
                  <a:cubicBezTo>
                    <a:pt x="377" y="4040"/>
                    <a:pt x="377" y="4040"/>
                    <a:pt x="377" y="4040"/>
                  </a:cubicBezTo>
                  <a:cubicBezTo>
                    <a:pt x="377" y="4040"/>
                    <a:pt x="375" y="4055"/>
                    <a:pt x="394" y="4054"/>
                  </a:cubicBezTo>
                  <a:cubicBezTo>
                    <a:pt x="394" y="4054"/>
                    <a:pt x="406" y="4066"/>
                    <a:pt x="415" y="4071"/>
                  </a:cubicBezTo>
                  <a:cubicBezTo>
                    <a:pt x="415" y="4071"/>
                    <a:pt x="422" y="4085"/>
                    <a:pt x="429" y="4085"/>
                  </a:cubicBezTo>
                  <a:cubicBezTo>
                    <a:pt x="429" y="4085"/>
                    <a:pt x="452" y="4100"/>
                    <a:pt x="452" y="4109"/>
                  </a:cubicBezTo>
                  <a:cubicBezTo>
                    <a:pt x="452" y="4118"/>
                    <a:pt x="502" y="4137"/>
                    <a:pt x="502" y="4137"/>
                  </a:cubicBezTo>
                  <a:cubicBezTo>
                    <a:pt x="502" y="4137"/>
                    <a:pt x="511" y="4150"/>
                    <a:pt x="528" y="4149"/>
                  </a:cubicBezTo>
                  <a:cubicBezTo>
                    <a:pt x="528" y="4149"/>
                    <a:pt x="548" y="4165"/>
                    <a:pt x="561" y="4148"/>
                  </a:cubicBezTo>
                  <a:cubicBezTo>
                    <a:pt x="561" y="4148"/>
                    <a:pt x="598" y="4132"/>
                    <a:pt x="646" y="4117"/>
                  </a:cubicBezTo>
                  <a:cubicBezTo>
                    <a:pt x="646" y="4117"/>
                    <a:pt x="698" y="4122"/>
                    <a:pt x="700" y="4106"/>
                  </a:cubicBezTo>
                  <a:cubicBezTo>
                    <a:pt x="700" y="4106"/>
                    <a:pt x="743" y="4101"/>
                    <a:pt x="759" y="4116"/>
                  </a:cubicBezTo>
                  <a:cubicBezTo>
                    <a:pt x="759" y="4116"/>
                    <a:pt x="774" y="4124"/>
                    <a:pt x="773" y="4099"/>
                  </a:cubicBezTo>
                  <a:cubicBezTo>
                    <a:pt x="773" y="4099"/>
                    <a:pt x="791" y="4089"/>
                    <a:pt x="786" y="4123"/>
                  </a:cubicBezTo>
                  <a:cubicBezTo>
                    <a:pt x="786" y="4123"/>
                    <a:pt x="803" y="4126"/>
                    <a:pt x="811" y="4120"/>
                  </a:cubicBezTo>
                  <a:cubicBezTo>
                    <a:pt x="811" y="4120"/>
                    <a:pt x="830" y="4121"/>
                    <a:pt x="834" y="4131"/>
                  </a:cubicBezTo>
                  <a:cubicBezTo>
                    <a:pt x="839" y="4141"/>
                    <a:pt x="856" y="4124"/>
                    <a:pt x="862" y="4119"/>
                  </a:cubicBezTo>
                  <a:cubicBezTo>
                    <a:pt x="862" y="4119"/>
                    <a:pt x="911" y="4111"/>
                    <a:pt x="928" y="4092"/>
                  </a:cubicBezTo>
                  <a:cubicBezTo>
                    <a:pt x="928" y="4092"/>
                    <a:pt x="947" y="4094"/>
                    <a:pt x="949" y="4082"/>
                  </a:cubicBezTo>
                  <a:cubicBezTo>
                    <a:pt x="949" y="4082"/>
                    <a:pt x="964" y="4086"/>
                    <a:pt x="964" y="4078"/>
                  </a:cubicBezTo>
                  <a:cubicBezTo>
                    <a:pt x="964" y="4078"/>
                    <a:pt x="1004" y="4081"/>
                    <a:pt x="1007" y="4068"/>
                  </a:cubicBezTo>
                  <a:cubicBezTo>
                    <a:pt x="1007" y="4068"/>
                    <a:pt x="1030" y="4048"/>
                    <a:pt x="1074" y="4048"/>
                  </a:cubicBezTo>
                  <a:cubicBezTo>
                    <a:pt x="1074" y="4048"/>
                    <a:pt x="1084" y="4052"/>
                    <a:pt x="1084" y="4043"/>
                  </a:cubicBezTo>
                  <a:cubicBezTo>
                    <a:pt x="1084" y="4043"/>
                    <a:pt x="1094" y="4033"/>
                    <a:pt x="1096" y="4046"/>
                  </a:cubicBezTo>
                  <a:cubicBezTo>
                    <a:pt x="1096" y="4046"/>
                    <a:pt x="1145" y="4047"/>
                    <a:pt x="1151" y="4042"/>
                  </a:cubicBezTo>
                  <a:cubicBezTo>
                    <a:pt x="1151" y="4042"/>
                    <a:pt x="1178" y="4040"/>
                    <a:pt x="1198" y="4047"/>
                  </a:cubicBezTo>
                  <a:cubicBezTo>
                    <a:pt x="1198" y="4047"/>
                    <a:pt x="1219" y="4061"/>
                    <a:pt x="1223" y="4076"/>
                  </a:cubicBezTo>
                  <a:cubicBezTo>
                    <a:pt x="1223" y="4076"/>
                    <a:pt x="1247" y="4065"/>
                    <a:pt x="1230" y="4089"/>
                  </a:cubicBezTo>
                  <a:cubicBezTo>
                    <a:pt x="1230" y="4089"/>
                    <a:pt x="1269" y="4082"/>
                    <a:pt x="1248" y="4104"/>
                  </a:cubicBezTo>
                  <a:cubicBezTo>
                    <a:pt x="1248" y="4104"/>
                    <a:pt x="1247" y="4121"/>
                    <a:pt x="1255" y="4134"/>
                  </a:cubicBezTo>
                  <a:cubicBezTo>
                    <a:pt x="1255" y="4134"/>
                    <a:pt x="1273" y="4171"/>
                    <a:pt x="1288" y="4152"/>
                  </a:cubicBezTo>
                  <a:cubicBezTo>
                    <a:pt x="1288" y="4152"/>
                    <a:pt x="1298" y="4150"/>
                    <a:pt x="1299" y="4159"/>
                  </a:cubicBezTo>
                  <a:cubicBezTo>
                    <a:pt x="1299" y="4159"/>
                    <a:pt x="1319" y="4163"/>
                    <a:pt x="1328" y="4158"/>
                  </a:cubicBezTo>
                  <a:cubicBezTo>
                    <a:pt x="1328" y="4158"/>
                    <a:pt x="1326" y="4125"/>
                    <a:pt x="1337" y="4146"/>
                  </a:cubicBezTo>
                  <a:cubicBezTo>
                    <a:pt x="1337" y="4146"/>
                    <a:pt x="1343" y="4168"/>
                    <a:pt x="1351" y="4155"/>
                  </a:cubicBezTo>
                  <a:cubicBezTo>
                    <a:pt x="1351" y="4155"/>
                    <a:pt x="1345" y="4139"/>
                    <a:pt x="1357" y="4147"/>
                  </a:cubicBezTo>
                  <a:cubicBezTo>
                    <a:pt x="1363" y="4150"/>
                    <a:pt x="1363" y="4150"/>
                    <a:pt x="1363" y="4150"/>
                  </a:cubicBezTo>
                  <a:cubicBezTo>
                    <a:pt x="1363" y="4150"/>
                    <a:pt x="1369" y="4157"/>
                    <a:pt x="1374" y="4148"/>
                  </a:cubicBezTo>
                  <a:cubicBezTo>
                    <a:pt x="1374" y="4148"/>
                    <a:pt x="1404" y="4150"/>
                    <a:pt x="1405" y="4143"/>
                  </a:cubicBezTo>
                  <a:cubicBezTo>
                    <a:pt x="1405" y="4143"/>
                    <a:pt x="1383" y="4106"/>
                    <a:pt x="1413" y="4133"/>
                  </a:cubicBezTo>
                  <a:cubicBezTo>
                    <a:pt x="1413" y="4133"/>
                    <a:pt x="1413" y="4157"/>
                    <a:pt x="1426" y="4146"/>
                  </a:cubicBezTo>
                  <a:cubicBezTo>
                    <a:pt x="1426" y="4146"/>
                    <a:pt x="1439" y="4147"/>
                    <a:pt x="1437" y="4161"/>
                  </a:cubicBezTo>
                  <a:cubicBezTo>
                    <a:pt x="1437" y="4161"/>
                    <a:pt x="1451" y="4192"/>
                    <a:pt x="1473" y="4173"/>
                  </a:cubicBezTo>
                  <a:cubicBezTo>
                    <a:pt x="1473" y="4173"/>
                    <a:pt x="1489" y="4188"/>
                    <a:pt x="1476" y="4191"/>
                  </a:cubicBezTo>
                  <a:cubicBezTo>
                    <a:pt x="1476" y="4191"/>
                    <a:pt x="1469" y="4199"/>
                    <a:pt x="1492" y="4222"/>
                  </a:cubicBezTo>
                  <a:cubicBezTo>
                    <a:pt x="1493" y="4236"/>
                    <a:pt x="1493" y="4236"/>
                    <a:pt x="1493" y="4236"/>
                  </a:cubicBezTo>
                  <a:cubicBezTo>
                    <a:pt x="1493" y="4236"/>
                    <a:pt x="1488" y="4243"/>
                    <a:pt x="1489" y="4254"/>
                  </a:cubicBezTo>
                  <a:cubicBezTo>
                    <a:pt x="1489" y="4254"/>
                    <a:pt x="1484" y="4264"/>
                    <a:pt x="1484" y="4294"/>
                  </a:cubicBezTo>
                  <a:cubicBezTo>
                    <a:pt x="1484" y="4294"/>
                    <a:pt x="1450" y="4343"/>
                    <a:pt x="1468" y="4344"/>
                  </a:cubicBezTo>
                  <a:cubicBezTo>
                    <a:pt x="1468" y="4344"/>
                    <a:pt x="1469" y="4361"/>
                    <a:pt x="1474" y="4361"/>
                  </a:cubicBezTo>
                  <a:cubicBezTo>
                    <a:pt x="1474" y="4367"/>
                    <a:pt x="1474" y="4367"/>
                    <a:pt x="1474" y="4367"/>
                  </a:cubicBezTo>
                  <a:cubicBezTo>
                    <a:pt x="1474" y="4367"/>
                    <a:pt x="1454" y="4368"/>
                    <a:pt x="1458" y="4377"/>
                  </a:cubicBezTo>
                  <a:cubicBezTo>
                    <a:pt x="1458" y="4377"/>
                    <a:pt x="1467" y="4380"/>
                    <a:pt x="1474" y="4389"/>
                  </a:cubicBezTo>
                  <a:cubicBezTo>
                    <a:pt x="1474" y="4389"/>
                    <a:pt x="1505" y="4399"/>
                    <a:pt x="1474" y="4399"/>
                  </a:cubicBezTo>
                  <a:cubicBezTo>
                    <a:pt x="1468" y="4397"/>
                    <a:pt x="1468" y="4397"/>
                    <a:pt x="1468" y="4397"/>
                  </a:cubicBezTo>
                  <a:cubicBezTo>
                    <a:pt x="1468" y="4397"/>
                    <a:pt x="1456" y="4383"/>
                    <a:pt x="1459" y="4396"/>
                  </a:cubicBezTo>
                  <a:cubicBezTo>
                    <a:pt x="1460" y="4410"/>
                    <a:pt x="1460" y="4410"/>
                    <a:pt x="1460" y="4410"/>
                  </a:cubicBezTo>
                  <a:cubicBezTo>
                    <a:pt x="1457" y="4431"/>
                    <a:pt x="1457" y="4431"/>
                    <a:pt x="1457" y="4431"/>
                  </a:cubicBezTo>
                  <a:cubicBezTo>
                    <a:pt x="1457" y="4431"/>
                    <a:pt x="1446" y="4440"/>
                    <a:pt x="1445" y="4445"/>
                  </a:cubicBezTo>
                  <a:cubicBezTo>
                    <a:pt x="1445" y="4445"/>
                    <a:pt x="1427" y="4445"/>
                    <a:pt x="1430" y="4458"/>
                  </a:cubicBezTo>
                  <a:cubicBezTo>
                    <a:pt x="1445" y="4474"/>
                    <a:pt x="1445" y="4474"/>
                    <a:pt x="1445" y="4474"/>
                  </a:cubicBezTo>
                  <a:cubicBezTo>
                    <a:pt x="1445" y="4474"/>
                    <a:pt x="1452" y="4486"/>
                    <a:pt x="1458" y="4487"/>
                  </a:cubicBezTo>
                  <a:cubicBezTo>
                    <a:pt x="1458" y="4487"/>
                    <a:pt x="1478" y="4497"/>
                    <a:pt x="1461" y="4500"/>
                  </a:cubicBezTo>
                  <a:cubicBezTo>
                    <a:pt x="1461" y="4500"/>
                    <a:pt x="1448" y="4517"/>
                    <a:pt x="1465" y="4513"/>
                  </a:cubicBezTo>
                  <a:cubicBezTo>
                    <a:pt x="1470" y="4514"/>
                    <a:pt x="1470" y="4514"/>
                    <a:pt x="1470" y="4514"/>
                  </a:cubicBezTo>
                  <a:cubicBezTo>
                    <a:pt x="1470" y="4514"/>
                    <a:pt x="1465" y="4545"/>
                    <a:pt x="1494" y="4543"/>
                  </a:cubicBezTo>
                  <a:cubicBezTo>
                    <a:pt x="1494" y="4543"/>
                    <a:pt x="1487" y="4559"/>
                    <a:pt x="1499" y="4558"/>
                  </a:cubicBezTo>
                  <a:cubicBezTo>
                    <a:pt x="1499" y="4558"/>
                    <a:pt x="1545" y="4609"/>
                    <a:pt x="1546" y="4612"/>
                  </a:cubicBezTo>
                  <a:cubicBezTo>
                    <a:pt x="1546" y="4612"/>
                    <a:pt x="1552" y="4626"/>
                    <a:pt x="1558" y="4626"/>
                  </a:cubicBezTo>
                  <a:cubicBezTo>
                    <a:pt x="1558" y="4626"/>
                    <a:pt x="1585" y="4658"/>
                    <a:pt x="1590" y="4661"/>
                  </a:cubicBezTo>
                  <a:cubicBezTo>
                    <a:pt x="1590" y="4661"/>
                    <a:pt x="1601" y="4690"/>
                    <a:pt x="1610" y="4694"/>
                  </a:cubicBezTo>
                  <a:cubicBezTo>
                    <a:pt x="1610" y="4694"/>
                    <a:pt x="1610" y="4710"/>
                    <a:pt x="1614" y="4711"/>
                  </a:cubicBezTo>
                  <a:cubicBezTo>
                    <a:pt x="1614" y="4711"/>
                    <a:pt x="1608" y="4732"/>
                    <a:pt x="1618" y="4737"/>
                  </a:cubicBezTo>
                  <a:cubicBezTo>
                    <a:pt x="1640" y="4740"/>
                    <a:pt x="1640" y="4740"/>
                    <a:pt x="1640" y="4740"/>
                  </a:cubicBezTo>
                  <a:cubicBezTo>
                    <a:pt x="1640" y="4740"/>
                    <a:pt x="1660" y="4717"/>
                    <a:pt x="1651" y="4741"/>
                  </a:cubicBezTo>
                  <a:cubicBezTo>
                    <a:pt x="1651" y="4741"/>
                    <a:pt x="1654" y="4748"/>
                    <a:pt x="1617" y="4751"/>
                  </a:cubicBezTo>
                  <a:cubicBezTo>
                    <a:pt x="1617" y="4751"/>
                    <a:pt x="1630" y="4781"/>
                    <a:pt x="1645" y="4793"/>
                  </a:cubicBezTo>
                  <a:cubicBezTo>
                    <a:pt x="1645" y="4793"/>
                    <a:pt x="1645" y="4819"/>
                    <a:pt x="1659" y="4840"/>
                  </a:cubicBezTo>
                  <a:cubicBezTo>
                    <a:pt x="1659" y="4840"/>
                    <a:pt x="1687" y="4883"/>
                    <a:pt x="1676" y="4899"/>
                  </a:cubicBezTo>
                  <a:cubicBezTo>
                    <a:pt x="1676" y="4899"/>
                    <a:pt x="1648" y="4912"/>
                    <a:pt x="1658" y="4924"/>
                  </a:cubicBezTo>
                  <a:cubicBezTo>
                    <a:pt x="1658" y="4924"/>
                    <a:pt x="1671" y="4941"/>
                    <a:pt x="1667" y="4960"/>
                  </a:cubicBezTo>
                  <a:cubicBezTo>
                    <a:pt x="1667" y="4960"/>
                    <a:pt x="1693" y="5002"/>
                    <a:pt x="1699" y="5008"/>
                  </a:cubicBezTo>
                  <a:cubicBezTo>
                    <a:pt x="1699" y="5008"/>
                    <a:pt x="1695" y="5029"/>
                    <a:pt x="1704" y="5027"/>
                  </a:cubicBezTo>
                  <a:cubicBezTo>
                    <a:pt x="1703" y="5034"/>
                    <a:pt x="1703" y="5034"/>
                    <a:pt x="1703" y="5034"/>
                  </a:cubicBezTo>
                  <a:cubicBezTo>
                    <a:pt x="1703" y="5034"/>
                    <a:pt x="1700" y="5058"/>
                    <a:pt x="1700" y="5077"/>
                  </a:cubicBezTo>
                  <a:cubicBezTo>
                    <a:pt x="1700" y="5077"/>
                    <a:pt x="1687" y="5106"/>
                    <a:pt x="1680" y="5114"/>
                  </a:cubicBezTo>
                  <a:cubicBezTo>
                    <a:pt x="1680" y="5114"/>
                    <a:pt x="1655" y="5119"/>
                    <a:pt x="1655" y="5140"/>
                  </a:cubicBezTo>
                  <a:cubicBezTo>
                    <a:pt x="1655" y="5140"/>
                    <a:pt x="1631" y="5152"/>
                    <a:pt x="1631" y="5187"/>
                  </a:cubicBezTo>
                  <a:cubicBezTo>
                    <a:pt x="1631" y="5187"/>
                    <a:pt x="1618" y="5187"/>
                    <a:pt x="1622" y="5220"/>
                  </a:cubicBezTo>
                  <a:cubicBezTo>
                    <a:pt x="1617" y="5241"/>
                    <a:pt x="1617" y="5241"/>
                    <a:pt x="1617" y="5241"/>
                  </a:cubicBezTo>
                  <a:cubicBezTo>
                    <a:pt x="1617" y="5241"/>
                    <a:pt x="1607" y="5262"/>
                    <a:pt x="1604" y="5285"/>
                  </a:cubicBezTo>
                  <a:cubicBezTo>
                    <a:pt x="1604" y="5285"/>
                    <a:pt x="1598" y="5284"/>
                    <a:pt x="1594" y="5296"/>
                  </a:cubicBezTo>
                  <a:cubicBezTo>
                    <a:pt x="1591" y="5380"/>
                    <a:pt x="1591" y="5380"/>
                    <a:pt x="1591" y="5380"/>
                  </a:cubicBezTo>
                  <a:cubicBezTo>
                    <a:pt x="1591" y="5380"/>
                    <a:pt x="1584" y="5408"/>
                    <a:pt x="1592" y="5417"/>
                  </a:cubicBezTo>
                  <a:cubicBezTo>
                    <a:pt x="1592" y="5417"/>
                    <a:pt x="1593" y="5436"/>
                    <a:pt x="1599" y="5435"/>
                  </a:cubicBezTo>
                  <a:cubicBezTo>
                    <a:pt x="1599" y="5435"/>
                    <a:pt x="1604" y="5454"/>
                    <a:pt x="1611" y="5455"/>
                  </a:cubicBezTo>
                  <a:cubicBezTo>
                    <a:pt x="1611" y="5455"/>
                    <a:pt x="1648" y="5499"/>
                    <a:pt x="1659" y="5536"/>
                  </a:cubicBezTo>
                  <a:cubicBezTo>
                    <a:pt x="1659" y="5536"/>
                    <a:pt x="1669" y="5547"/>
                    <a:pt x="1669" y="5559"/>
                  </a:cubicBezTo>
                  <a:cubicBezTo>
                    <a:pt x="1669" y="5570"/>
                    <a:pt x="1739" y="5679"/>
                    <a:pt x="1739" y="5679"/>
                  </a:cubicBezTo>
                  <a:cubicBezTo>
                    <a:pt x="1740" y="5703"/>
                    <a:pt x="1740" y="5703"/>
                    <a:pt x="1740" y="5703"/>
                  </a:cubicBezTo>
                  <a:cubicBezTo>
                    <a:pt x="1740" y="5703"/>
                    <a:pt x="1727" y="5708"/>
                    <a:pt x="1736" y="5713"/>
                  </a:cubicBezTo>
                  <a:cubicBezTo>
                    <a:pt x="1736" y="5746"/>
                    <a:pt x="1736" y="5746"/>
                    <a:pt x="1736" y="5746"/>
                  </a:cubicBezTo>
                  <a:cubicBezTo>
                    <a:pt x="1736" y="5746"/>
                    <a:pt x="1747" y="5752"/>
                    <a:pt x="1737" y="5760"/>
                  </a:cubicBezTo>
                  <a:cubicBezTo>
                    <a:pt x="1737" y="5760"/>
                    <a:pt x="1738" y="5791"/>
                    <a:pt x="1755" y="5817"/>
                  </a:cubicBezTo>
                  <a:cubicBezTo>
                    <a:pt x="1755" y="5817"/>
                    <a:pt x="1752" y="5836"/>
                    <a:pt x="1758" y="5841"/>
                  </a:cubicBezTo>
                  <a:cubicBezTo>
                    <a:pt x="1758" y="5841"/>
                    <a:pt x="1757" y="5876"/>
                    <a:pt x="1763" y="5876"/>
                  </a:cubicBezTo>
                  <a:cubicBezTo>
                    <a:pt x="1763" y="5876"/>
                    <a:pt x="1762" y="5897"/>
                    <a:pt x="1771" y="5895"/>
                  </a:cubicBezTo>
                  <a:cubicBezTo>
                    <a:pt x="1771" y="5895"/>
                    <a:pt x="1778" y="5907"/>
                    <a:pt x="1767" y="5907"/>
                  </a:cubicBezTo>
                  <a:cubicBezTo>
                    <a:pt x="1767" y="5907"/>
                    <a:pt x="1765" y="5921"/>
                    <a:pt x="1780" y="5934"/>
                  </a:cubicBezTo>
                  <a:cubicBezTo>
                    <a:pt x="1780" y="5934"/>
                    <a:pt x="1795" y="5994"/>
                    <a:pt x="1826" y="6005"/>
                  </a:cubicBezTo>
                  <a:cubicBezTo>
                    <a:pt x="1826" y="6005"/>
                    <a:pt x="1871" y="6042"/>
                    <a:pt x="1876" y="6084"/>
                  </a:cubicBezTo>
                  <a:cubicBezTo>
                    <a:pt x="1876" y="6084"/>
                    <a:pt x="1893" y="6156"/>
                    <a:pt x="1936" y="6194"/>
                  </a:cubicBezTo>
                  <a:cubicBezTo>
                    <a:pt x="1942" y="6208"/>
                    <a:pt x="1942" y="6208"/>
                    <a:pt x="1942" y="6208"/>
                  </a:cubicBezTo>
                  <a:cubicBezTo>
                    <a:pt x="1942" y="6251"/>
                    <a:pt x="1942" y="6251"/>
                    <a:pt x="1942" y="6251"/>
                  </a:cubicBezTo>
                  <a:cubicBezTo>
                    <a:pt x="1942" y="6251"/>
                    <a:pt x="1931" y="6251"/>
                    <a:pt x="1930" y="6258"/>
                  </a:cubicBezTo>
                  <a:cubicBezTo>
                    <a:pt x="1930" y="6258"/>
                    <a:pt x="1916" y="6249"/>
                    <a:pt x="1919" y="6264"/>
                  </a:cubicBezTo>
                  <a:cubicBezTo>
                    <a:pt x="1919" y="6264"/>
                    <a:pt x="1924" y="6279"/>
                    <a:pt x="1931" y="6277"/>
                  </a:cubicBezTo>
                  <a:cubicBezTo>
                    <a:pt x="1931" y="6277"/>
                    <a:pt x="1932" y="6295"/>
                    <a:pt x="1941" y="6296"/>
                  </a:cubicBezTo>
                  <a:cubicBezTo>
                    <a:pt x="1941" y="6296"/>
                    <a:pt x="1956" y="6317"/>
                    <a:pt x="1940" y="6332"/>
                  </a:cubicBezTo>
                  <a:cubicBezTo>
                    <a:pt x="1925" y="6346"/>
                    <a:pt x="1952" y="6339"/>
                    <a:pt x="1960" y="6327"/>
                  </a:cubicBezTo>
                  <a:cubicBezTo>
                    <a:pt x="1960" y="6327"/>
                    <a:pt x="1976" y="6330"/>
                    <a:pt x="1969" y="6343"/>
                  </a:cubicBezTo>
                  <a:cubicBezTo>
                    <a:pt x="1969" y="6343"/>
                    <a:pt x="1973" y="6353"/>
                    <a:pt x="1998" y="6348"/>
                  </a:cubicBezTo>
                  <a:cubicBezTo>
                    <a:pt x="1998" y="6348"/>
                    <a:pt x="1995" y="6370"/>
                    <a:pt x="2010" y="6370"/>
                  </a:cubicBezTo>
                  <a:cubicBezTo>
                    <a:pt x="2010" y="6370"/>
                    <a:pt x="2028" y="6380"/>
                    <a:pt x="2056" y="6352"/>
                  </a:cubicBezTo>
                  <a:cubicBezTo>
                    <a:pt x="2056" y="6352"/>
                    <a:pt x="2076" y="6355"/>
                    <a:pt x="2078" y="6348"/>
                  </a:cubicBezTo>
                  <a:cubicBezTo>
                    <a:pt x="2078" y="6348"/>
                    <a:pt x="2127" y="6351"/>
                    <a:pt x="2134" y="6342"/>
                  </a:cubicBezTo>
                  <a:cubicBezTo>
                    <a:pt x="2134" y="6342"/>
                    <a:pt x="2152" y="6328"/>
                    <a:pt x="2159" y="6330"/>
                  </a:cubicBezTo>
                  <a:cubicBezTo>
                    <a:pt x="2159" y="6330"/>
                    <a:pt x="2168" y="6335"/>
                    <a:pt x="2170" y="6326"/>
                  </a:cubicBezTo>
                  <a:cubicBezTo>
                    <a:pt x="2180" y="6326"/>
                    <a:pt x="2180" y="6326"/>
                    <a:pt x="2180" y="6326"/>
                  </a:cubicBezTo>
                  <a:cubicBezTo>
                    <a:pt x="2180" y="6326"/>
                    <a:pt x="2191" y="6334"/>
                    <a:pt x="2195" y="6332"/>
                  </a:cubicBezTo>
                  <a:cubicBezTo>
                    <a:pt x="2195" y="6332"/>
                    <a:pt x="2208" y="6346"/>
                    <a:pt x="2220" y="6322"/>
                  </a:cubicBezTo>
                  <a:cubicBezTo>
                    <a:pt x="2229" y="6323"/>
                    <a:pt x="2229" y="6323"/>
                    <a:pt x="2229" y="6323"/>
                  </a:cubicBezTo>
                  <a:cubicBezTo>
                    <a:pt x="2234" y="6327"/>
                    <a:pt x="2234" y="6327"/>
                    <a:pt x="2234" y="6327"/>
                  </a:cubicBezTo>
                  <a:cubicBezTo>
                    <a:pt x="2234" y="6327"/>
                    <a:pt x="2251" y="6335"/>
                    <a:pt x="2260" y="6332"/>
                  </a:cubicBezTo>
                  <a:cubicBezTo>
                    <a:pt x="2260" y="6332"/>
                    <a:pt x="2264" y="6339"/>
                    <a:pt x="2274" y="6337"/>
                  </a:cubicBezTo>
                  <a:cubicBezTo>
                    <a:pt x="2274" y="6337"/>
                    <a:pt x="2285" y="6347"/>
                    <a:pt x="2293" y="6332"/>
                  </a:cubicBezTo>
                  <a:cubicBezTo>
                    <a:pt x="2293" y="6332"/>
                    <a:pt x="2302" y="6334"/>
                    <a:pt x="2303" y="6323"/>
                  </a:cubicBezTo>
                  <a:cubicBezTo>
                    <a:pt x="2313" y="6324"/>
                    <a:pt x="2313" y="6324"/>
                    <a:pt x="2313" y="6324"/>
                  </a:cubicBezTo>
                  <a:cubicBezTo>
                    <a:pt x="2313" y="6324"/>
                    <a:pt x="2328" y="6337"/>
                    <a:pt x="2336" y="6325"/>
                  </a:cubicBezTo>
                  <a:cubicBezTo>
                    <a:pt x="2336" y="6325"/>
                    <a:pt x="2333" y="6313"/>
                    <a:pt x="2344" y="6313"/>
                  </a:cubicBezTo>
                  <a:cubicBezTo>
                    <a:pt x="2366" y="6314"/>
                    <a:pt x="2366" y="6314"/>
                    <a:pt x="2366" y="6314"/>
                  </a:cubicBezTo>
                  <a:cubicBezTo>
                    <a:pt x="2366" y="6314"/>
                    <a:pt x="2446" y="6308"/>
                    <a:pt x="2539" y="6194"/>
                  </a:cubicBezTo>
                  <a:cubicBezTo>
                    <a:pt x="2539" y="6194"/>
                    <a:pt x="2588" y="6172"/>
                    <a:pt x="2614" y="6106"/>
                  </a:cubicBezTo>
                  <a:cubicBezTo>
                    <a:pt x="2614" y="6106"/>
                    <a:pt x="2625" y="6096"/>
                    <a:pt x="2626" y="6083"/>
                  </a:cubicBezTo>
                  <a:cubicBezTo>
                    <a:pt x="2626" y="6083"/>
                    <a:pt x="2642" y="6071"/>
                    <a:pt x="2642" y="6063"/>
                  </a:cubicBezTo>
                  <a:cubicBezTo>
                    <a:pt x="2642" y="6063"/>
                    <a:pt x="2652" y="6044"/>
                    <a:pt x="2669" y="6041"/>
                  </a:cubicBezTo>
                  <a:cubicBezTo>
                    <a:pt x="2669" y="6041"/>
                    <a:pt x="2683" y="6031"/>
                    <a:pt x="2687" y="6024"/>
                  </a:cubicBezTo>
                  <a:cubicBezTo>
                    <a:pt x="2687" y="6024"/>
                    <a:pt x="2708" y="6012"/>
                    <a:pt x="2698" y="5991"/>
                  </a:cubicBezTo>
                  <a:cubicBezTo>
                    <a:pt x="2698" y="5991"/>
                    <a:pt x="2699" y="5981"/>
                    <a:pt x="2707" y="5981"/>
                  </a:cubicBezTo>
                  <a:cubicBezTo>
                    <a:pt x="2707" y="5981"/>
                    <a:pt x="2716" y="5957"/>
                    <a:pt x="2720" y="5941"/>
                  </a:cubicBezTo>
                  <a:cubicBezTo>
                    <a:pt x="2724" y="5905"/>
                    <a:pt x="2724" y="5905"/>
                    <a:pt x="2724" y="5905"/>
                  </a:cubicBezTo>
                  <a:cubicBezTo>
                    <a:pt x="2724" y="5905"/>
                    <a:pt x="2735" y="5891"/>
                    <a:pt x="2720" y="5887"/>
                  </a:cubicBezTo>
                  <a:cubicBezTo>
                    <a:pt x="2720" y="5887"/>
                    <a:pt x="2698" y="5878"/>
                    <a:pt x="2713" y="5866"/>
                  </a:cubicBezTo>
                  <a:cubicBezTo>
                    <a:pt x="2713" y="5866"/>
                    <a:pt x="2725" y="5847"/>
                    <a:pt x="2737" y="5840"/>
                  </a:cubicBezTo>
                  <a:cubicBezTo>
                    <a:pt x="2737" y="5840"/>
                    <a:pt x="2763" y="5826"/>
                    <a:pt x="2794" y="5814"/>
                  </a:cubicBezTo>
                  <a:cubicBezTo>
                    <a:pt x="2825" y="5802"/>
                    <a:pt x="2850" y="5800"/>
                    <a:pt x="2862" y="5773"/>
                  </a:cubicBezTo>
                  <a:cubicBezTo>
                    <a:pt x="2862" y="5773"/>
                    <a:pt x="2876" y="5749"/>
                    <a:pt x="2859" y="5751"/>
                  </a:cubicBezTo>
                  <a:cubicBezTo>
                    <a:pt x="2860" y="5739"/>
                    <a:pt x="2860" y="5739"/>
                    <a:pt x="2860" y="5739"/>
                  </a:cubicBezTo>
                  <a:cubicBezTo>
                    <a:pt x="2860" y="5739"/>
                    <a:pt x="2863" y="5732"/>
                    <a:pt x="2862" y="5716"/>
                  </a:cubicBezTo>
                  <a:cubicBezTo>
                    <a:pt x="2862" y="5716"/>
                    <a:pt x="2870" y="5708"/>
                    <a:pt x="2864" y="5690"/>
                  </a:cubicBezTo>
                  <a:cubicBezTo>
                    <a:pt x="2865" y="5683"/>
                    <a:pt x="2865" y="5683"/>
                    <a:pt x="2865" y="5683"/>
                  </a:cubicBezTo>
                  <a:cubicBezTo>
                    <a:pt x="2865" y="5683"/>
                    <a:pt x="2871" y="5641"/>
                    <a:pt x="2860" y="5672"/>
                  </a:cubicBezTo>
                  <a:cubicBezTo>
                    <a:pt x="2857" y="5673"/>
                    <a:pt x="2857" y="5673"/>
                    <a:pt x="2857" y="5673"/>
                  </a:cubicBezTo>
                  <a:cubicBezTo>
                    <a:pt x="2857" y="5673"/>
                    <a:pt x="2855" y="5618"/>
                    <a:pt x="2838" y="5607"/>
                  </a:cubicBezTo>
                  <a:cubicBezTo>
                    <a:pt x="2838" y="5607"/>
                    <a:pt x="2853" y="5587"/>
                    <a:pt x="2821" y="5563"/>
                  </a:cubicBezTo>
                  <a:cubicBezTo>
                    <a:pt x="2821" y="5563"/>
                    <a:pt x="2831" y="5542"/>
                    <a:pt x="2823" y="5532"/>
                  </a:cubicBezTo>
                  <a:cubicBezTo>
                    <a:pt x="2821" y="5523"/>
                    <a:pt x="2821" y="5523"/>
                    <a:pt x="2821" y="5523"/>
                  </a:cubicBezTo>
                  <a:cubicBezTo>
                    <a:pt x="2821" y="5523"/>
                    <a:pt x="2850" y="5531"/>
                    <a:pt x="2873" y="5487"/>
                  </a:cubicBezTo>
                  <a:cubicBezTo>
                    <a:pt x="2873" y="5487"/>
                    <a:pt x="2908" y="5470"/>
                    <a:pt x="2917" y="5453"/>
                  </a:cubicBezTo>
                  <a:cubicBezTo>
                    <a:pt x="2917" y="5453"/>
                    <a:pt x="2944" y="5430"/>
                    <a:pt x="2943" y="5420"/>
                  </a:cubicBezTo>
                  <a:cubicBezTo>
                    <a:pt x="2943" y="5420"/>
                    <a:pt x="2962" y="5401"/>
                    <a:pt x="3017" y="5378"/>
                  </a:cubicBezTo>
                  <a:cubicBezTo>
                    <a:pt x="3017" y="5378"/>
                    <a:pt x="3062" y="5369"/>
                    <a:pt x="3071" y="5350"/>
                  </a:cubicBezTo>
                  <a:cubicBezTo>
                    <a:pt x="3071" y="5350"/>
                    <a:pt x="3098" y="5339"/>
                    <a:pt x="3099" y="5324"/>
                  </a:cubicBezTo>
                  <a:cubicBezTo>
                    <a:pt x="3099" y="5324"/>
                    <a:pt x="3112" y="5324"/>
                    <a:pt x="3114" y="5307"/>
                  </a:cubicBezTo>
                  <a:cubicBezTo>
                    <a:pt x="3135" y="5284"/>
                    <a:pt x="3135" y="5284"/>
                    <a:pt x="3135" y="5284"/>
                  </a:cubicBezTo>
                  <a:cubicBezTo>
                    <a:pt x="3135" y="5284"/>
                    <a:pt x="3147" y="5265"/>
                    <a:pt x="3144" y="5250"/>
                  </a:cubicBezTo>
                  <a:cubicBezTo>
                    <a:pt x="3151" y="5243"/>
                    <a:pt x="3151" y="5243"/>
                    <a:pt x="3151" y="5243"/>
                  </a:cubicBezTo>
                  <a:cubicBezTo>
                    <a:pt x="3151" y="5243"/>
                    <a:pt x="3159" y="5233"/>
                    <a:pt x="3142" y="5228"/>
                  </a:cubicBezTo>
                  <a:cubicBezTo>
                    <a:pt x="3141" y="5218"/>
                    <a:pt x="3141" y="5218"/>
                    <a:pt x="3141" y="5218"/>
                  </a:cubicBezTo>
                  <a:cubicBezTo>
                    <a:pt x="3141" y="5218"/>
                    <a:pt x="3148" y="5203"/>
                    <a:pt x="3141" y="5203"/>
                  </a:cubicBezTo>
                  <a:cubicBezTo>
                    <a:pt x="3141" y="5203"/>
                    <a:pt x="3141" y="5184"/>
                    <a:pt x="3137" y="5183"/>
                  </a:cubicBezTo>
                  <a:cubicBezTo>
                    <a:pt x="3137" y="5183"/>
                    <a:pt x="3137" y="5144"/>
                    <a:pt x="3133" y="5141"/>
                  </a:cubicBezTo>
                  <a:cubicBezTo>
                    <a:pt x="3134" y="5135"/>
                    <a:pt x="3134" y="5135"/>
                    <a:pt x="3134" y="5135"/>
                  </a:cubicBezTo>
                  <a:cubicBezTo>
                    <a:pt x="3134" y="5135"/>
                    <a:pt x="3144" y="5123"/>
                    <a:pt x="3133" y="5108"/>
                  </a:cubicBezTo>
                  <a:cubicBezTo>
                    <a:pt x="3133" y="5108"/>
                    <a:pt x="3138" y="5089"/>
                    <a:pt x="3130" y="5078"/>
                  </a:cubicBezTo>
                  <a:cubicBezTo>
                    <a:pt x="3130" y="5078"/>
                    <a:pt x="3131" y="5054"/>
                    <a:pt x="3129" y="5048"/>
                  </a:cubicBezTo>
                  <a:cubicBezTo>
                    <a:pt x="3129" y="5048"/>
                    <a:pt x="3135" y="5030"/>
                    <a:pt x="3137" y="5023"/>
                  </a:cubicBezTo>
                  <a:cubicBezTo>
                    <a:pt x="3137" y="5023"/>
                    <a:pt x="3146" y="4999"/>
                    <a:pt x="3122" y="4987"/>
                  </a:cubicBezTo>
                  <a:cubicBezTo>
                    <a:pt x="3122" y="4987"/>
                    <a:pt x="3103" y="4968"/>
                    <a:pt x="3096" y="4973"/>
                  </a:cubicBezTo>
                  <a:cubicBezTo>
                    <a:pt x="3096" y="4973"/>
                    <a:pt x="3092" y="4935"/>
                    <a:pt x="3083" y="4935"/>
                  </a:cubicBezTo>
                  <a:cubicBezTo>
                    <a:pt x="3083" y="4935"/>
                    <a:pt x="3089" y="4918"/>
                    <a:pt x="3077" y="4918"/>
                  </a:cubicBezTo>
                  <a:cubicBezTo>
                    <a:pt x="3077" y="4918"/>
                    <a:pt x="3081" y="4901"/>
                    <a:pt x="3068" y="4885"/>
                  </a:cubicBezTo>
                  <a:cubicBezTo>
                    <a:pt x="3070" y="4877"/>
                    <a:pt x="3070" y="4877"/>
                    <a:pt x="3070" y="4877"/>
                  </a:cubicBezTo>
                  <a:cubicBezTo>
                    <a:pt x="3070" y="4877"/>
                    <a:pt x="3086" y="4845"/>
                    <a:pt x="3068" y="4840"/>
                  </a:cubicBezTo>
                  <a:cubicBezTo>
                    <a:pt x="3068" y="4832"/>
                    <a:pt x="3068" y="4832"/>
                    <a:pt x="3068" y="4832"/>
                  </a:cubicBezTo>
                  <a:cubicBezTo>
                    <a:pt x="3068" y="4832"/>
                    <a:pt x="3075" y="4820"/>
                    <a:pt x="3075" y="4813"/>
                  </a:cubicBezTo>
                  <a:cubicBezTo>
                    <a:pt x="3075" y="4813"/>
                    <a:pt x="3086" y="4805"/>
                    <a:pt x="3078" y="4794"/>
                  </a:cubicBezTo>
                  <a:cubicBezTo>
                    <a:pt x="3066" y="4786"/>
                    <a:pt x="3066" y="4786"/>
                    <a:pt x="3066" y="4786"/>
                  </a:cubicBezTo>
                  <a:cubicBezTo>
                    <a:pt x="3066" y="4786"/>
                    <a:pt x="3064" y="4770"/>
                    <a:pt x="3047" y="4769"/>
                  </a:cubicBezTo>
                  <a:cubicBezTo>
                    <a:pt x="3046" y="4753"/>
                    <a:pt x="3046" y="4753"/>
                    <a:pt x="3046" y="4753"/>
                  </a:cubicBezTo>
                  <a:cubicBezTo>
                    <a:pt x="3042" y="4747"/>
                    <a:pt x="3042" y="4747"/>
                    <a:pt x="3042" y="4747"/>
                  </a:cubicBezTo>
                  <a:cubicBezTo>
                    <a:pt x="3042" y="4747"/>
                    <a:pt x="3051" y="4719"/>
                    <a:pt x="3064" y="4687"/>
                  </a:cubicBezTo>
                  <a:cubicBezTo>
                    <a:pt x="3064" y="4687"/>
                    <a:pt x="3060" y="4663"/>
                    <a:pt x="3078" y="4664"/>
                  </a:cubicBezTo>
                  <a:cubicBezTo>
                    <a:pt x="3078" y="4664"/>
                    <a:pt x="3101" y="4618"/>
                    <a:pt x="3101" y="4602"/>
                  </a:cubicBezTo>
                  <a:cubicBezTo>
                    <a:pt x="3101" y="4602"/>
                    <a:pt x="3119" y="4593"/>
                    <a:pt x="3115" y="4566"/>
                  </a:cubicBezTo>
                  <a:cubicBezTo>
                    <a:pt x="3115" y="4566"/>
                    <a:pt x="3118" y="4549"/>
                    <a:pt x="3142" y="4547"/>
                  </a:cubicBezTo>
                  <a:cubicBezTo>
                    <a:pt x="3142" y="4547"/>
                    <a:pt x="3152" y="4542"/>
                    <a:pt x="3153" y="4535"/>
                  </a:cubicBezTo>
                  <a:cubicBezTo>
                    <a:pt x="3153" y="4535"/>
                    <a:pt x="3162" y="4533"/>
                    <a:pt x="3158" y="4521"/>
                  </a:cubicBezTo>
                  <a:cubicBezTo>
                    <a:pt x="3158" y="4521"/>
                    <a:pt x="3171" y="4515"/>
                    <a:pt x="3180" y="4516"/>
                  </a:cubicBezTo>
                  <a:cubicBezTo>
                    <a:pt x="3180" y="4516"/>
                    <a:pt x="3207" y="4474"/>
                    <a:pt x="3220" y="4449"/>
                  </a:cubicBezTo>
                  <a:cubicBezTo>
                    <a:pt x="3220" y="4449"/>
                    <a:pt x="3332" y="4325"/>
                    <a:pt x="3394" y="4290"/>
                  </a:cubicBezTo>
                  <a:cubicBezTo>
                    <a:pt x="3456" y="4255"/>
                    <a:pt x="3447" y="4247"/>
                    <a:pt x="3447" y="4247"/>
                  </a:cubicBezTo>
                  <a:cubicBezTo>
                    <a:pt x="3447" y="4247"/>
                    <a:pt x="3482" y="4225"/>
                    <a:pt x="3484" y="4208"/>
                  </a:cubicBezTo>
                  <a:cubicBezTo>
                    <a:pt x="3484" y="4208"/>
                    <a:pt x="3593" y="4087"/>
                    <a:pt x="3595" y="4039"/>
                  </a:cubicBezTo>
                  <a:cubicBezTo>
                    <a:pt x="3595" y="4039"/>
                    <a:pt x="3617" y="3999"/>
                    <a:pt x="3625" y="3988"/>
                  </a:cubicBezTo>
                  <a:cubicBezTo>
                    <a:pt x="3632" y="3977"/>
                    <a:pt x="3637" y="3962"/>
                    <a:pt x="3637" y="3952"/>
                  </a:cubicBezTo>
                  <a:cubicBezTo>
                    <a:pt x="3644" y="3952"/>
                    <a:pt x="3644" y="3952"/>
                    <a:pt x="3644" y="3952"/>
                  </a:cubicBezTo>
                  <a:cubicBezTo>
                    <a:pt x="3644" y="3952"/>
                    <a:pt x="3666" y="3919"/>
                    <a:pt x="3667" y="3905"/>
                  </a:cubicBezTo>
                  <a:cubicBezTo>
                    <a:pt x="3668" y="3890"/>
                    <a:pt x="3686" y="3885"/>
                    <a:pt x="3686" y="3885"/>
                  </a:cubicBezTo>
                  <a:cubicBezTo>
                    <a:pt x="3689" y="3858"/>
                    <a:pt x="3689" y="3858"/>
                    <a:pt x="3689" y="3858"/>
                  </a:cubicBezTo>
                  <a:cubicBezTo>
                    <a:pt x="3694" y="3821"/>
                    <a:pt x="3694" y="3821"/>
                    <a:pt x="3694" y="3821"/>
                  </a:cubicBezTo>
                  <a:cubicBezTo>
                    <a:pt x="3694" y="3821"/>
                    <a:pt x="3708" y="3823"/>
                    <a:pt x="3706" y="3784"/>
                  </a:cubicBezTo>
                  <a:cubicBezTo>
                    <a:pt x="3706" y="3784"/>
                    <a:pt x="3713" y="3771"/>
                    <a:pt x="3699" y="3766"/>
                  </a:cubicBezTo>
                  <a:cubicBezTo>
                    <a:pt x="3699" y="3766"/>
                    <a:pt x="3709" y="3754"/>
                    <a:pt x="3709" y="3751"/>
                  </a:cubicBezTo>
                  <a:cubicBezTo>
                    <a:pt x="3709" y="3751"/>
                    <a:pt x="3721" y="3731"/>
                    <a:pt x="3699" y="3732"/>
                  </a:cubicBezTo>
                  <a:cubicBezTo>
                    <a:pt x="3699" y="3732"/>
                    <a:pt x="3682" y="3723"/>
                    <a:pt x="3678" y="3732"/>
                  </a:cubicBezTo>
                  <a:cubicBezTo>
                    <a:pt x="3678" y="3732"/>
                    <a:pt x="3669" y="3743"/>
                    <a:pt x="3664" y="3750"/>
                  </a:cubicBezTo>
                  <a:cubicBezTo>
                    <a:pt x="3664" y="3750"/>
                    <a:pt x="3648" y="3751"/>
                    <a:pt x="3643" y="3755"/>
                  </a:cubicBezTo>
                  <a:cubicBezTo>
                    <a:pt x="3643" y="3755"/>
                    <a:pt x="3621" y="3756"/>
                    <a:pt x="3598" y="3769"/>
                  </a:cubicBezTo>
                  <a:cubicBezTo>
                    <a:pt x="3588" y="3771"/>
                    <a:pt x="3588" y="3771"/>
                    <a:pt x="3588" y="3771"/>
                  </a:cubicBezTo>
                  <a:cubicBezTo>
                    <a:pt x="3588" y="3771"/>
                    <a:pt x="3562" y="3757"/>
                    <a:pt x="3555" y="3775"/>
                  </a:cubicBezTo>
                  <a:cubicBezTo>
                    <a:pt x="3516" y="3778"/>
                    <a:pt x="3516" y="3778"/>
                    <a:pt x="3516" y="3778"/>
                  </a:cubicBezTo>
                  <a:cubicBezTo>
                    <a:pt x="3516" y="3778"/>
                    <a:pt x="3502" y="3767"/>
                    <a:pt x="3497" y="3776"/>
                  </a:cubicBezTo>
                  <a:cubicBezTo>
                    <a:pt x="3497" y="3776"/>
                    <a:pt x="3474" y="3789"/>
                    <a:pt x="3465" y="3801"/>
                  </a:cubicBezTo>
                  <a:cubicBezTo>
                    <a:pt x="3448" y="3798"/>
                    <a:pt x="3448" y="3798"/>
                    <a:pt x="3448" y="3798"/>
                  </a:cubicBezTo>
                  <a:cubicBezTo>
                    <a:pt x="3448" y="3798"/>
                    <a:pt x="3422" y="3787"/>
                    <a:pt x="3410" y="3793"/>
                  </a:cubicBezTo>
                  <a:cubicBezTo>
                    <a:pt x="3407" y="3802"/>
                    <a:pt x="3407" y="3802"/>
                    <a:pt x="3407" y="3802"/>
                  </a:cubicBezTo>
                  <a:cubicBezTo>
                    <a:pt x="3407" y="3802"/>
                    <a:pt x="3385" y="3809"/>
                    <a:pt x="3381" y="3811"/>
                  </a:cubicBezTo>
                  <a:cubicBezTo>
                    <a:pt x="3361" y="3809"/>
                    <a:pt x="3361" y="3809"/>
                    <a:pt x="3361" y="3809"/>
                  </a:cubicBezTo>
                  <a:cubicBezTo>
                    <a:pt x="3357" y="3818"/>
                    <a:pt x="3357" y="3818"/>
                    <a:pt x="3357" y="3818"/>
                  </a:cubicBezTo>
                  <a:cubicBezTo>
                    <a:pt x="3352" y="3814"/>
                    <a:pt x="3352" y="3814"/>
                    <a:pt x="3352" y="3814"/>
                  </a:cubicBezTo>
                  <a:cubicBezTo>
                    <a:pt x="3333" y="3811"/>
                    <a:pt x="3333" y="3811"/>
                    <a:pt x="3333" y="3811"/>
                  </a:cubicBezTo>
                  <a:cubicBezTo>
                    <a:pt x="3333" y="3811"/>
                    <a:pt x="3307" y="3790"/>
                    <a:pt x="3298" y="3770"/>
                  </a:cubicBezTo>
                  <a:cubicBezTo>
                    <a:pt x="3289" y="3751"/>
                    <a:pt x="3277" y="3752"/>
                    <a:pt x="3277" y="3752"/>
                  </a:cubicBezTo>
                  <a:cubicBezTo>
                    <a:pt x="3277" y="3752"/>
                    <a:pt x="3261" y="3739"/>
                    <a:pt x="3260" y="3753"/>
                  </a:cubicBezTo>
                  <a:cubicBezTo>
                    <a:pt x="3260" y="3753"/>
                    <a:pt x="3225" y="3764"/>
                    <a:pt x="3265" y="3738"/>
                  </a:cubicBezTo>
                  <a:cubicBezTo>
                    <a:pt x="3265" y="3738"/>
                    <a:pt x="3276" y="3734"/>
                    <a:pt x="3277" y="3730"/>
                  </a:cubicBezTo>
                  <a:cubicBezTo>
                    <a:pt x="3277" y="3730"/>
                    <a:pt x="3287" y="3729"/>
                    <a:pt x="3288" y="3712"/>
                  </a:cubicBezTo>
                  <a:cubicBezTo>
                    <a:pt x="3288" y="3712"/>
                    <a:pt x="3284" y="3691"/>
                    <a:pt x="3275" y="3688"/>
                  </a:cubicBezTo>
                  <a:cubicBezTo>
                    <a:pt x="3275" y="3688"/>
                    <a:pt x="3274" y="3682"/>
                    <a:pt x="3263" y="3682"/>
                  </a:cubicBezTo>
                  <a:cubicBezTo>
                    <a:pt x="3263" y="3682"/>
                    <a:pt x="3241" y="3657"/>
                    <a:pt x="3234" y="3657"/>
                  </a:cubicBezTo>
                  <a:cubicBezTo>
                    <a:pt x="3234" y="3657"/>
                    <a:pt x="3234" y="3628"/>
                    <a:pt x="3201" y="3617"/>
                  </a:cubicBezTo>
                  <a:cubicBezTo>
                    <a:pt x="3177" y="3592"/>
                    <a:pt x="3177" y="3592"/>
                    <a:pt x="3177" y="3592"/>
                  </a:cubicBezTo>
                  <a:cubicBezTo>
                    <a:pt x="3177" y="3592"/>
                    <a:pt x="3181" y="3578"/>
                    <a:pt x="3147" y="3571"/>
                  </a:cubicBezTo>
                  <a:cubicBezTo>
                    <a:pt x="3147" y="3571"/>
                    <a:pt x="3141" y="3557"/>
                    <a:pt x="3116" y="3557"/>
                  </a:cubicBezTo>
                  <a:cubicBezTo>
                    <a:pt x="3116" y="3557"/>
                    <a:pt x="3108" y="3524"/>
                    <a:pt x="3098" y="3529"/>
                  </a:cubicBezTo>
                  <a:cubicBezTo>
                    <a:pt x="3101" y="3548"/>
                    <a:pt x="3101" y="3548"/>
                    <a:pt x="3101" y="3548"/>
                  </a:cubicBezTo>
                  <a:cubicBezTo>
                    <a:pt x="3094" y="3551"/>
                    <a:pt x="3094" y="3551"/>
                    <a:pt x="3094" y="3551"/>
                  </a:cubicBezTo>
                  <a:cubicBezTo>
                    <a:pt x="3094" y="3551"/>
                    <a:pt x="3090" y="3523"/>
                    <a:pt x="3079" y="3523"/>
                  </a:cubicBezTo>
                  <a:cubicBezTo>
                    <a:pt x="3079" y="3523"/>
                    <a:pt x="3072" y="3504"/>
                    <a:pt x="3065" y="3497"/>
                  </a:cubicBezTo>
                  <a:cubicBezTo>
                    <a:pt x="3065" y="3497"/>
                    <a:pt x="3066" y="3392"/>
                    <a:pt x="3004" y="3366"/>
                  </a:cubicBezTo>
                  <a:cubicBezTo>
                    <a:pt x="3004" y="3366"/>
                    <a:pt x="2995" y="3350"/>
                    <a:pt x="2973" y="3344"/>
                  </a:cubicBezTo>
                  <a:cubicBezTo>
                    <a:pt x="2963" y="3303"/>
                    <a:pt x="2963" y="3303"/>
                    <a:pt x="2963" y="3303"/>
                  </a:cubicBezTo>
                  <a:cubicBezTo>
                    <a:pt x="2963" y="3303"/>
                    <a:pt x="2961" y="3282"/>
                    <a:pt x="2959" y="3277"/>
                  </a:cubicBezTo>
                  <a:cubicBezTo>
                    <a:pt x="2958" y="3240"/>
                    <a:pt x="2958" y="3240"/>
                    <a:pt x="2958" y="3240"/>
                  </a:cubicBezTo>
                  <a:cubicBezTo>
                    <a:pt x="2958" y="3240"/>
                    <a:pt x="2950" y="3225"/>
                    <a:pt x="2955" y="3213"/>
                  </a:cubicBezTo>
                  <a:cubicBezTo>
                    <a:pt x="2960" y="3201"/>
                    <a:pt x="2945" y="3191"/>
                    <a:pt x="2945" y="3191"/>
                  </a:cubicBezTo>
                  <a:cubicBezTo>
                    <a:pt x="2945" y="3191"/>
                    <a:pt x="2943" y="3178"/>
                    <a:pt x="2933" y="3169"/>
                  </a:cubicBezTo>
                  <a:cubicBezTo>
                    <a:pt x="2933" y="3169"/>
                    <a:pt x="2947" y="3156"/>
                    <a:pt x="2925" y="3146"/>
                  </a:cubicBezTo>
                  <a:cubicBezTo>
                    <a:pt x="2913" y="3141"/>
                    <a:pt x="2913" y="3141"/>
                    <a:pt x="2913" y="3141"/>
                  </a:cubicBezTo>
                  <a:cubicBezTo>
                    <a:pt x="2913" y="3141"/>
                    <a:pt x="2912" y="3124"/>
                    <a:pt x="2891" y="3125"/>
                  </a:cubicBezTo>
                  <a:cubicBezTo>
                    <a:pt x="2891" y="3125"/>
                    <a:pt x="2870" y="3091"/>
                    <a:pt x="2866" y="3089"/>
                  </a:cubicBezTo>
                  <a:cubicBezTo>
                    <a:pt x="2864" y="3079"/>
                    <a:pt x="2864" y="3079"/>
                    <a:pt x="2864" y="3079"/>
                  </a:cubicBezTo>
                  <a:cubicBezTo>
                    <a:pt x="2864" y="3079"/>
                    <a:pt x="2870" y="3067"/>
                    <a:pt x="2862" y="3061"/>
                  </a:cubicBezTo>
                  <a:cubicBezTo>
                    <a:pt x="2862" y="3055"/>
                    <a:pt x="2862" y="3055"/>
                    <a:pt x="2862" y="3055"/>
                  </a:cubicBezTo>
                  <a:cubicBezTo>
                    <a:pt x="2862" y="3055"/>
                    <a:pt x="2885" y="3051"/>
                    <a:pt x="2871" y="3038"/>
                  </a:cubicBezTo>
                  <a:cubicBezTo>
                    <a:pt x="2862" y="3037"/>
                    <a:pt x="2862" y="3037"/>
                    <a:pt x="2862" y="3037"/>
                  </a:cubicBezTo>
                  <a:cubicBezTo>
                    <a:pt x="2862" y="3037"/>
                    <a:pt x="2857" y="3023"/>
                    <a:pt x="2849" y="3023"/>
                  </a:cubicBezTo>
                  <a:cubicBezTo>
                    <a:pt x="2849" y="3023"/>
                    <a:pt x="2805" y="2929"/>
                    <a:pt x="2784" y="2897"/>
                  </a:cubicBezTo>
                  <a:cubicBezTo>
                    <a:pt x="2784" y="2897"/>
                    <a:pt x="2781" y="2861"/>
                    <a:pt x="2767" y="2859"/>
                  </a:cubicBezTo>
                  <a:cubicBezTo>
                    <a:pt x="2767" y="2859"/>
                    <a:pt x="2761" y="2846"/>
                    <a:pt x="2757" y="2846"/>
                  </a:cubicBezTo>
                  <a:cubicBezTo>
                    <a:pt x="2757" y="2846"/>
                    <a:pt x="2762" y="2817"/>
                    <a:pt x="2742" y="2817"/>
                  </a:cubicBezTo>
                  <a:cubicBezTo>
                    <a:pt x="2742" y="2817"/>
                    <a:pt x="2709" y="2768"/>
                    <a:pt x="2711" y="2757"/>
                  </a:cubicBezTo>
                  <a:cubicBezTo>
                    <a:pt x="2711" y="2757"/>
                    <a:pt x="2706" y="2740"/>
                    <a:pt x="2696" y="2728"/>
                  </a:cubicBezTo>
                  <a:cubicBezTo>
                    <a:pt x="2696" y="2728"/>
                    <a:pt x="2703" y="2706"/>
                    <a:pt x="2713" y="2719"/>
                  </a:cubicBezTo>
                  <a:cubicBezTo>
                    <a:pt x="2721" y="2724"/>
                    <a:pt x="2721" y="2724"/>
                    <a:pt x="2721" y="2724"/>
                  </a:cubicBezTo>
                  <a:cubicBezTo>
                    <a:pt x="2721" y="2724"/>
                    <a:pt x="2719" y="2758"/>
                    <a:pt x="2746" y="2763"/>
                  </a:cubicBezTo>
                  <a:cubicBezTo>
                    <a:pt x="2746" y="2763"/>
                    <a:pt x="2743" y="2797"/>
                    <a:pt x="2757" y="2800"/>
                  </a:cubicBezTo>
                  <a:cubicBezTo>
                    <a:pt x="2767" y="2804"/>
                    <a:pt x="2767" y="2804"/>
                    <a:pt x="2767" y="2804"/>
                  </a:cubicBezTo>
                  <a:cubicBezTo>
                    <a:pt x="2767" y="2804"/>
                    <a:pt x="2787" y="2844"/>
                    <a:pt x="2803" y="2827"/>
                  </a:cubicBezTo>
                  <a:cubicBezTo>
                    <a:pt x="2803" y="2827"/>
                    <a:pt x="2810" y="2800"/>
                    <a:pt x="2810" y="2794"/>
                  </a:cubicBezTo>
                  <a:cubicBezTo>
                    <a:pt x="2810" y="2794"/>
                    <a:pt x="2825" y="2755"/>
                    <a:pt x="2827" y="2738"/>
                  </a:cubicBezTo>
                  <a:cubicBezTo>
                    <a:pt x="2837" y="2738"/>
                    <a:pt x="2837" y="2738"/>
                    <a:pt x="2837" y="2738"/>
                  </a:cubicBezTo>
                  <a:cubicBezTo>
                    <a:pt x="2839" y="2752"/>
                    <a:pt x="2839" y="2752"/>
                    <a:pt x="2839" y="2752"/>
                  </a:cubicBezTo>
                  <a:cubicBezTo>
                    <a:pt x="2839" y="2752"/>
                    <a:pt x="2836" y="2769"/>
                    <a:pt x="2836" y="2775"/>
                  </a:cubicBezTo>
                  <a:cubicBezTo>
                    <a:pt x="2836" y="2775"/>
                    <a:pt x="2827" y="2785"/>
                    <a:pt x="2825" y="2806"/>
                  </a:cubicBezTo>
                  <a:cubicBezTo>
                    <a:pt x="2825" y="2806"/>
                    <a:pt x="2831" y="2818"/>
                    <a:pt x="2848" y="2813"/>
                  </a:cubicBezTo>
                  <a:cubicBezTo>
                    <a:pt x="2848" y="2813"/>
                    <a:pt x="2876" y="2860"/>
                    <a:pt x="2880" y="2860"/>
                  </a:cubicBezTo>
                  <a:cubicBezTo>
                    <a:pt x="2880" y="2860"/>
                    <a:pt x="2879" y="2879"/>
                    <a:pt x="2893" y="2878"/>
                  </a:cubicBezTo>
                  <a:cubicBezTo>
                    <a:pt x="2893" y="2878"/>
                    <a:pt x="2924" y="2924"/>
                    <a:pt x="2927" y="2935"/>
                  </a:cubicBezTo>
                  <a:cubicBezTo>
                    <a:pt x="2930" y="2945"/>
                    <a:pt x="2934" y="2953"/>
                    <a:pt x="2940" y="2954"/>
                  </a:cubicBezTo>
                  <a:cubicBezTo>
                    <a:pt x="2940" y="2954"/>
                    <a:pt x="2963" y="2980"/>
                    <a:pt x="2960" y="2993"/>
                  </a:cubicBezTo>
                  <a:cubicBezTo>
                    <a:pt x="2957" y="3006"/>
                    <a:pt x="2966" y="3011"/>
                    <a:pt x="2966" y="3011"/>
                  </a:cubicBezTo>
                  <a:cubicBezTo>
                    <a:pt x="2973" y="3031"/>
                    <a:pt x="2973" y="3031"/>
                    <a:pt x="2973" y="3031"/>
                  </a:cubicBezTo>
                  <a:cubicBezTo>
                    <a:pt x="2973" y="3031"/>
                    <a:pt x="3000" y="3033"/>
                    <a:pt x="3006" y="3046"/>
                  </a:cubicBezTo>
                  <a:cubicBezTo>
                    <a:pt x="3019" y="3051"/>
                    <a:pt x="3019" y="3051"/>
                    <a:pt x="3019" y="3051"/>
                  </a:cubicBezTo>
                  <a:cubicBezTo>
                    <a:pt x="3019" y="3051"/>
                    <a:pt x="3044" y="3085"/>
                    <a:pt x="3044" y="3097"/>
                  </a:cubicBezTo>
                  <a:cubicBezTo>
                    <a:pt x="3044" y="3109"/>
                    <a:pt x="3059" y="3121"/>
                    <a:pt x="3059" y="3121"/>
                  </a:cubicBezTo>
                  <a:cubicBezTo>
                    <a:pt x="3060" y="3165"/>
                    <a:pt x="3060" y="3165"/>
                    <a:pt x="3060" y="3165"/>
                  </a:cubicBezTo>
                  <a:cubicBezTo>
                    <a:pt x="3060" y="3165"/>
                    <a:pt x="3053" y="3176"/>
                    <a:pt x="3060" y="3178"/>
                  </a:cubicBezTo>
                  <a:cubicBezTo>
                    <a:pt x="3067" y="3194"/>
                    <a:pt x="3067" y="3194"/>
                    <a:pt x="3067" y="3194"/>
                  </a:cubicBezTo>
                  <a:cubicBezTo>
                    <a:pt x="3067" y="3194"/>
                    <a:pt x="3062" y="3213"/>
                    <a:pt x="3071" y="3216"/>
                  </a:cubicBezTo>
                  <a:cubicBezTo>
                    <a:pt x="3071" y="3216"/>
                    <a:pt x="3090" y="3241"/>
                    <a:pt x="3092" y="3245"/>
                  </a:cubicBezTo>
                  <a:cubicBezTo>
                    <a:pt x="3092" y="3245"/>
                    <a:pt x="3104" y="3260"/>
                    <a:pt x="3114" y="3260"/>
                  </a:cubicBezTo>
                  <a:cubicBezTo>
                    <a:pt x="3114" y="3260"/>
                    <a:pt x="3162" y="3285"/>
                    <a:pt x="3176" y="3345"/>
                  </a:cubicBezTo>
                  <a:cubicBezTo>
                    <a:pt x="3191" y="3369"/>
                    <a:pt x="3191" y="3369"/>
                    <a:pt x="3191" y="3369"/>
                  </a:cubicBezTo>
                  <a:cubicBezTo>
                    <a:pt x="3191" y="3369"/>
                    <a:pt x="3208" y="3403"/>
                    <a:pt x="3217" y="3402"/>
                  </a:cubicBezTo>
                  <a:cubicBezTo>
                    <a:pt x="3234" y="3421"/>
                    <a:pt x="3234" y="3421"/>
                    <a:pt x="3234" y="3421"/>
                  </a:cubicBezTo>
                  <a:cubicBezTo>
                    <a:pt x="3234" y="3421"/>
                    <a:pt x="3239" y="3443"/>
                    <a:pt x="3259" y="3461"/>
                  </a:cubicBezTo>
                  <a:cubicBezTo>
                    <a:pt x="3259" y="3461"/>
                    <a:pt x="3262" y="3496"/>
                    <a:pt x="3268" y="3495"/>
                  </a:cubicBezTo>
                  <a:cubicBezTo>
                    <a:pt x="3267" y="3502"/>
                    <a:pt x="3267" y="3502"/>
                    <a:pt x="3267" y="3502"/>
                  </a:cubicBezTo>
                  <a:cubicBezTo>
                    <a:pt x="3267" y="3502"/>
                    <a:pt x="3249" y="3517"/>
                    <a:pt x="3261" y="3529"/>
                  </a:cubicBezTo>
                  <a:cubicBezTo>
                    <a:pt x="3262" y="3536"/>
                    <a:pt x="3262" y="3536"/>
                    <a:pt x="3262" y="3536"/>
                  </a:cubicBezTo>
                  <a:cubicBezTo>
                    <a:pt x="3262" y="3536"/>
                    <a:pt x="3253" y="3545"/>
                    <a:pt x="3265" y="3550"/>
                  </a:cubicBezTo>
                  <a:cubicBezTo>
                    <a:pt x="3265" y="3550"/>
                    <a:pt x="3271" y="3581"/>
                    <a:pt x="3275" y="3583"/>
                  </a:cubicBezTo>
                  <a:cubicBezTo>
                    <a:pt x="3275" y="3583"/>
                    <a:pt x="3275" y="3615"/>
                    <a:pt x="3289" y="3627"/>
                  </a:cubicBezTo>
                  <a:cubicBezTo>
                    <a:pt x="3290" y="3640"/>
                    <a:pt x="3290" y="3640"/>
                    <a:pt x="3290" y="3640"/>
                  </a:cubicBezTo>
                  <a:cubicBezTo>
                    <a:pt x="3290" y="3640"/>
                    <a:pt x="3276" y="3660"/>
                    <a:pt x="3296" y="3673"/>
                  </a:cubicBezTo>
                  <a:cubicBezTo>
                    <a:pt x="3296" y="3673"/>
                    <a:pt x="3296" y="3688"/>
                    <a:pt x="3320" y="3686"/>
                  </a:cubicBezTo>
                  <a:cubicBezTo>
                    <a:pt x="3320" y="3686"/>
                    <a:pt x="3343" y="3699"/>
                    <a:pt x="3348" y="3683"/>
                  </a:cubicBezTo>
                  <a:cubicBezTo>
                    <a:pt x="3348" y="3683"/>
                    <a:pt x="3364" y="3681"/>
                    <a:pt x="3369" y="3683"/>
                  </a:cubicBezTo>
                  <a:cubicBezTo>
                    <a:pt x="3369" y="3683"/>
                    <a:pt x="3377" y="3686"/>
                    <a:pt x="3388" y="3668"/>
                  </a:cubicBezTo>
                  <a:cubicBezTo>
                    <a:pt x="3388" y="3668"/>
                    <a:pt x="3407" y="3667"/>
                    <a:pt x="3408" y="3647"/>
                  </a:cubicBezTo>
                  <a:cubicBezTo>
                    <a:pt x="3438" y="3649"/>
                    <a:pt x="3438" y="3649"/>
                    <a:pt x="3438" y="3649"/>
                  </a:cubicBezTo>
                  <a:cubicBezTo>
                    <a:pt x="3443" y="3644"/>
                    <a:pt x="3443" y="3644"/>
                    <a:pt x="3443" y="3644"/>
                  </a:cubicBezTo>
                  <a:cubicBezTo>
                    <a:pt x="3474" y="3644"/>
                    <a:pt x="3474" y="3644"/>
                    <a:pt x="3474" y="3644"/>
                  </a:cubicBezTo>
                  <a:cubicBezTo>
                    <a:pt x="3489" y="3636"/>
                    <a:pt x="3489" y="3636"/>
                    <a:pt x="3489" y="3636"/>
                  </a:cubicBezTo>
                  <a:cubicBezTo>
                    <a:pt x="3489" y="3636"/>
                    <a:pt x="3519" y="3636"/>
                    <a:pt x="3533" y="3611"/>
                  </a:cubicBezTo>
                  <a:cubicBezTo>
                    <a:pt x="3575" y="3612"/>
                    <a:pt x="3575" y="3612"/>
                    <a:pt x="3575" y="3612"/>
                  </a:cubicBezTo>
                  <a:cubicBezTo>
                    <a:pt x="3575" y="3612"/>
                    <a:pt x="3597" y="3593"/>
                    <a:pt x="3598" y="3580"/>
                  </a:cubicBezTo>
                  <a:cubicBezTo>
                    <a:pt x="3598" y="3580"/>
                    <a:pt x="3629" y="3567"/>
                    <a:pt x="3633" y="3567"/>
                  </a:cubicBezTo>
                  <a:cubicBezTo>
                    <a:pt x="3637" y="3567"/>
                    <a:pt x="3676" y="3553"/>
                    <a:pt x="3676" y="3553"/>
                  </a:cubicBezTo>
                  <a:cubicBezTo>
                    <a:pt x="3676" y="3553"/>
                    <a:pt x="3735" y="3542"/>
                    <a:pt x="3743" y="3528"/>
                  </a:cubicBezTo>
                  <a:cubicBezTo>
                    <a:pt x="3743" y="3528"/>
                    <a:pt x="3773" y="3529"/>
                    <a:pt x="3762" y="3496"/>
                  </a:cubicBezTo>
                  <a:cubicBezTo>
                    <a:pt x="3762" y="3496"/>
                    <a:pt x="3781" y="3461"/>
                    <a:pt x="3839" y="3458"/>
                  </a:cubicBezTo>
                  <a:cubicBezTo>
                    <a:pt x="3839" y="3458"/>
                    <a:pt x="3862" y="3451"/>
                    <a:pt x="3863" y="3441"/>
                  </a:cubicBezTo>
                  <a:cubicBezTo>
                    <a:pt x="3899" y="3442"/>
                    <a:pt x="3899" y="3442"/>
                    <a:pt x="3899" y="3442"/>
                  </a:cubicBezTo>
                  <a:cubicBezTo>
                    <a:pt x="3899" y="3442"/>
                    <a:pt x="3932" y="3451"/>
                    <a:pt x="3927" y="3415"/>
                  </a:cubicBezTo>
                  <a:cubicBezTo>
                    <a:pt x="3931" y="3408"/>
                    <a:pt x="3931" y="3408"/>
                    <a:pt x="3931" y="3408"/>
                  </a:cubicBezTo>
                  <a:cubicBezTo>
                    <a:pt x="3931" y="3408"/>
                    <a:pt x="3941" y="3405"/>
                    <a:pt x="3941" y="3395"/>
                  </a:cubicBezTo>
                  <a:cubicBezTo>
                    <a:pt x="3962" y="3393"/>
                    <a:pt x="3962" y="3393"/>
                    <a:pt x="3962" y="3393"/>
                  </a:cubicBezTo>
                  <a:cubicBezTo>
                    <a:pt x="3962" y="3393"/>
                    <a:pt x="3999" y="3402"/>
                    <a:pt x="4003" y="3352"/>
                  </a:cubicBezTo>
                  <a:cubicBezTo>
                    <a:pt x="4003" y="3352"/>
                    <a:pt x="4022" y="3332"/>
                    <a:pt x="4058" y="3333"/>
                  </a:cubicBezTo>
                  <a:cubicBezTo>
                    <a:pt x="4058" y="3333"/>
                    <a:pt x="4071" y="3330"/>
                    <a:pt x="4063" y="3300"/>
                  </a:cubicBezTo>
                  <a:cubicBezTo>
                    <a:pt x="4063" y="3300"/>
                    <a:pt x="4062" y="3283"/>
                    <a:pt x="4068" y="3272"/>
                  </a:cubicBezTo>
                  <a:cubicBezTo>
                    <a:pt x="4068" y="3272"/>
                    <a:pt x="4087" y="3217"/>
                    <a:pt x="4092" y="3243"/>
                  </a:cubicBezTo>
                  <a:cubicBezTo>
                    <a:pt x="4092" y="3243"/>
                    <a:pt x="4101" y="3265"/>
                    <a:pt x="4108" y="3245"/>
                  </a:cubicBezTo>
                  <a:cubicBezTo>
                    <a:pt x="4108" y="3245"/>
                    <a:pt x="4112" y="3224"/>
                    <a:pt x="4137" y="3195"/>
                  </a:cubicBezTo>
                  <a:cubicBezTo>
                    <a:pt x="4137" y="3195"/>
                    <a:pt x="4151" y="3194"/>
                    <a:pt x="4157" y="3174"/>
                  </a:cubicBezTo>
                  <a:cubicBezTo>
                    <a:pt x="4169" y="3154"/>
                    <a:pt x="4169" y="3154"/>
                    <a:pt x="4169" y="3154"/>
                  </a:cubicBezTo>
                  <a:cubicBezTo>
                    <a:pt x="4169" y="3154"/>
                    <a:pt x="4182" y="3133"/>
                    <a:pt x="4165" y="3130"/>
                  </a:cubicBezTo>
                  <a:cubicBezTo>
                    <a:pt x="4165" y="3130"/>
                    <a:pt x="4138" y="3107"/>
                    <a:pt x="4133" y="3098"/>
                  </a:cubicBezTo>
                  <a:cubicBezTo>
                    <a:pt x="4128" y="3089"/>
                    <a:pt x="4115" y="3065"/>
                    <a:pt x="4091" y="3065"/>
                  </a:cubicBezTo>
                  <a:cubicBezTo>
                    <a:pt x="4091" y="3065"/>
                    <a:pt x="4029" y="3054"/>
                    <a:pt x="4022" y="3042"/>
                  </a:cubicBezTo>
                  <a:cubicBezTo>
                    <a:pt x="4016" y="3030"/>
                    <a:pt x="3991" y="3008"/>
                    <a:pt x="3990" y="2993"/>
                  </a:cubicBezTo>
                  <a:cubicBezTo>
                    <a:pt x="3990" y="2993"/>
                    <a:pt x="3990" y="2956"/>
                    <a:pt x="3983" y="2951"/>
                  </a:cubicBezTo>
                  <a:cubicBezTo>
                    <a:pt x="3983" y="2951"/>
                    <a:pt x="3996" y="2933"/>
                    <a:pt x="3996" y="2924"/>
                  </a:cubicBezTo>
                  <a:cubicBezTo>
                    <a:pt x="3996" y="2924"/>
                    <a:pt x="4000" y="2908"/>
                    <a:pt x="3984" y="2917"/>
                  </a:cubicBezTo>
                  <a:cubicBezTo>
                    <a:pt x="3984" y="2917"/>
                    <a:pt x="3972" y="2928"/>
                    <a:pt x="3972" y="2939"/>
                  </a:cubicBezTo>
                  <a:cubicBezTo>
                    <a:pt x="3963" y="2949"/>
                    <a:pt x="3963" y="2949"/>
                    <a:pt x="3963" y="2949"/>
                  </a:cubicBezTo>
                  <a:cubicBezTo>
                    <a:pt x="3963" y="2949"/>
                    <a:pt x="3900" y="3003"/>
                    <a:pt x="3901" y="3013"/>
                  </a:cubicBezTo>
                  <a:cubicBezTo>
                    <a:pt x="3901" y="3013"/>
                    <a:pt x="3888" y="3016"/>
                    <a:pt x="3889" y="3031"/>
                  </a:cubicBezTo>
                  <a:cubicBezTo>
                    <a:pt x="3889" y="3031"/>
                    <a:pt x="3869" y="3034"/>
                    <a:pt x="3862" y="3044"/>
                  </a:cubicBezTo>
                  <a:cubicBezTo>
                    <a:pt x="3840" y="3045"/>
                    <a:pt x="3840" y="3045"/>
                    <a:pt x="3840" y="3045"/>
                  </a:cubicBezTo>
                  <a:cubicBezTo>
                    <a:pt x="3840" y="3045"/>
                    <a:pt x="3831" y="3033"/>
                    <a:pt x="3779" y="3042"/>
                  </a:cubicBezTo>
                  <a:cubicBezTo>
                    <a:pt x="3779" y="3042"/>
                    <a:pt x="3772" y="3048"/>
                    <a:pt x="3772" y="3052"/>
                  </a:cubicBezTo>
                  <a:cubicBezTo>
                    <a:pt x="3749" y="3051"/>
                    <a:pt x="3749" y="3051"/>
                    <a:pt x="3749" y="3051"/>
                  </a:cubicBezTo>
                  <a:cubicBezTo>
                    <a:pt x="3749" y="3051"/>
                    <a:pt x="3741" y="3029"/>
                    <a:pt x="3721" y="3030"/>
                  </a:cubicBezTo>
                  <a:cubicBezTo>
                    <a:pt x="3719" y="3021"/>
                    <a:pt x="3719" y="3021"/>
                    <a:pt x="3719" y="3021"/>
                  </a:cubicBezTo>
                  <a:cubicBezTo>
                    <a:pt x="3719" y="3021"/>
                    <a:pt x="3736" y="3015"/>
                    <a:pt x="3725" y="3004"/>
                  </a:cubicBezTo>
                  <a:cubicBezTo>
                    <a:pt x="3732" y="2998"/>
                    <a:pt x="3732" y="2998"/>
                    <a:pt x="3732" y="2998"/>
                  </a:cubicBezTo>
                  <a:cubicBezTo>
                    <a:pt x="3732" y="2998"/>
                    <a:pt x="3736" y="2980"/>
                    <a:pt x="3729" y="2972"/>
                  </a:cubicBezTo>
                  <a:cubicBezTo>
                    <a:pt x="3725" y="2967"/>
                    <a:pt x="3725" y="2967"/>
                    <a:pt x="3725" y="2967"/>
                  </a:cubicBezTo>
                  <a:cubicBezTo>
                    <a:pt x="3725" y="2958"/>
                    <a:pt x="3725" y="2958"/>
                    <a:pt x="3725" y="2958"/>
                  </a:cubicBezTo>
                  <a:cubicBezTo>
                    <a:pt x="3725" y="2958"/>
                    <a:pt x="3736" y="2943"/>
                    <a:pt x="3721" y="2932"/>
                  </a:cubicBezTo>
                  <a:cubicBezTo>
                    <a:pt x="3721" y="2932"/>
                    <a:pt x="3717" y="2910"/>
                    <a:pt x="3693" y="2947"/>
                  </a:cubicBezTo>
                  <a:cubicBezTo>
                    <a:pt x="3696" y="2966"/>
                    <a:pt x="3696" y="2966"/>
                    <a:pt x="3696" y="2966"/>
                  </a:cubicBezTo>
                  <a:cubicBezTo>
                    <a:pt x="3696" y="2966"/>
                    <a:pt x="3686" y="2989"/>
                    <a:pt x="3697" y="2997"/>
                  </a:cubicBezTo>
                  <a:cubicBezTo>
                    <a:pt x="3697" y="2997"/>
                    <a:pt x="3699" y="3003"/>
                    <a:pt x="3684" y="3003"/>
                  </a:cubicBezTo>
                  <a:cubicBezTo>
                    <a:pt x="3684" y="3003"/>
                    <a:pt x="3683" y="2989"/>
                    <a:pt x="3676" y="2989"/>
                  </a:cubicBezTo>
                  <a:cubicBezTo>
                    <a:pt x="3676" y="2989"/>
                    <a:pt x="3689" y="2971"/>
                    <a:pt x="3663" y="2964"/>
                  </a:cubicBezTo>
                  <a:cubicBezTo>
                    <a:pt x="3663" y="2964"/>
                    <a:pt x="3666" y="2950"/>
                    <a:pt x="3659" y="2950"/>
                  </a:cubicBezTo>
                  <a:cubicBezTo>
                    <a:pt x="3659" y="2950"/>
                    <a:pt x="3661" y="2940"/>
                    <a:pt x="3643" y="2933"/>
                  </a:cubicBezTo>
                  <a:cubicBezTo>
                    <a:pt x="3651" y="2925"/>
                    <a:pt x="3651" y="2925"/>
                    <a:pt x="3651" y="2925"/>
                  </a:cubicBezTo>
                  <a:cubicBezTo>
                    <a:pt x="3651" y="2925"/>
                    <a:pt x="3671" y="2911"/>
                    <a:pt x="3647" y="2904"/>
                  </a:cubicBezTo>
                  <a:cubicBezTo>
                    <a:pt x="3647" y="2904"/>
                    <a:pt x="3648" y="2881"/>
                    <a:pt x="3633" y="2881"/>
                  </a:cubicBezTo>
                  <a:cubicBezTo>
                    <a:pt x="3633" y="2881"/>
                    <a:pt x="3608" y="2865"/>
                    <a:pt x="3605" y="2861"/>
                  </a:cubicBezTo>
                  <a:cubicBezTo>
                    <a:pt x="3605" y="2861"/>
                    <a:pt x="3619" y="2848"/>
                    <a:pt x="3587" y="2841"/>
                  </a:cubicBezTo>
                  <a:cubicBezTo>
                    <a:pt x="3587" y="2841"/>
                    <a:pt x="3580" y="2820"/>
                    <a:pt x="3570" y="2816"/>
                  </a:cubicBezTo>
                  <a:cubicBezTo>
                    <a:pt x="3570" y="2816"/>
                    <a:pt x="3565" y="2792"/>
                    <a:pt x="3559" y="2790"/>
                  </a:cubicBezTo>
                  <a:cubicBezTo>
                    <a:pt x="3559" y="2790"/>
                    <a:pt x="3552" y="2767"/>
                    <a:pt x="3545" y="2767"/>
                  </a:cubicBezTo>
                  <a:cubicBezTo>
                    <a:pt x="3545" y="2767"/>
                    <a:pt x="3545" y="2731"/>
                    <a:pt x="3531" y="2747"/>
                  </a:cubicBezTo>
                  <a:cubicBezTo>
                    <a:pt x="3521" y="2743"/>
                    <a:pt x="3521" y="2743"/>
                    <a:pt x="3521" y="2743"/>
                  </a:cubicBezTo>
                  <a:cubicBezTo>
                    <a:pt x="3521" y="2743"/>
                    <a:pt x="3534" y="2733"/>
                    <a:pt x="3536" y="2730"/>
                  </a:cubicBezTo>
                  <a:cubicBezTo>
                    <a:pt x="3556" y="2730"/>
                    <a:pt x="3556" y="2730"/>
                    <a:pt x="3556" y="2730"/>
                  </a:cubicBezTo>
                  <a:cubicBezTo>
                    <a:pt x="3556" y="2730"/>
                    <a:pt x="3561" y="2716"/>
                    <a:pt x="3550" y="2718"/>
                  </a:cubicBezTo>
                  <a:cubicBezTo>
                    <a:pt x="3538" y="2722"/>
                    <a:pt x="3538" y="2722"/>
                    <a:pt x="3538" y="2722"/>
                  </a:cubicBezTo>
                  <a:cubicBezTo>
                    <a:pt x="3538" y="2722"/>
                    <a:pt x="3526" y="2703"/>
                    <a:pt x="3543" y="2703"/>
                  </a:cubicBezTo>
                  <a:cubicBezTo>
                    <a:pt x="3543" y="2703"/>
                    <a:pt x="3559" y="2704"/>
                    <a:pt x="3559" y="2710"/>
                  </a:cubicBezTo>
                  <a:cubicBezTo>
                    <a:pt x="3559" y="2710"/>
                    <a:pt x="3572" y="2713"/>
                    <a:pt x="3578" y="2706"/>
                  </a:cubicBezTo>
                  <a:cubicBezTo>
                    <a:pt x="3578" y="2706"/>
                    <a:pt x="3592" y="2706"/>
                    <a:pt x="3589" y="2693"/>
                  </a:cubicBezTo>
                  <a:cubicBezTo>
                    <a:pt x="3587" y="2688"/>
                    <a:pt x="3587" y="2688"/>
                    <a:pt x="3587" y="2688"/>
                  </a:cubicBezTo>
                  <a:cubicBezTo>
                    <a:pt x="3587" y="2688"/>
                    <a:pt x="3604" y="2663"/>
                    <a:pt x="3608" y="2683"/>
                  </a:cubicBezTo>
                  <a:cubicBezTo>
                    <a:pt x="3608" y="2683"/>
                    <a:pt x="3597" y="2695"/>
                    <a:pt x="3605" y="2695"/>
                  </a:cubicBezTo>
                  <a:cubicBezTo>
                    <a:pt x="3605" y="2695"/>
                    <a:pt x="3607" y="2703"/>
                    <a:pt x="3619" y="2698"/>
                  </a:cubicBezTo>
                  <a:cubicBezTo>
                    <a:pt x="3619" y="2698"/>
                    <a:pt x="3625" y="2707"/>
                    <a:pt x="3631" y="2701"/>
                  </a:cubicBezTo>
                  <a:cubicBezTo>
                    <a:pt x="3640" y="2694"/>
                    <a:pt x="3640" y="2694"/>
                    <a:pt x="3640" y="2694"/>
                  </a:cubicBezTo>
                  <a:cubicBezTo>
                    <a:pt x="3640" y="2694"/>
                    <a:pt x="3659" y="2694"/>
                    <a:pt x="3658" y="2705"/>
                  </a:cubicBezTo>
                  <a:cubicBezTo>
                    <a:pt x="3658" y="2705"/>
                    <a:pt x="3673" y="2737"/>
                    <a:pt x="3681" y="2740"/>
                  </a:cubicBezTo>
                  <a:cubicBezTo>
                    <a:pt x="3681" y="2740"/>
                    <a:pt x="3678" y="2760"/>
                    <a:pt x="3697" y="2757"/>
                  </a:cubicBezTo>
                  <a:cubicBezTo>
                    <a:pt x="3699" y="2763"/>
                    <a:pt x="3699" y="2763"/>
                    <a:pt x="3699" y="2763"/>
                  </a:cubicBezTo>
                  <a:cubicBezTo>
                    <a:pt x="3699" y="2763"/>
                    <a:pt x="3683" y="2777"/>
                    <a:pt x="3705" y="2779"/>
                  </a:cubicBezTo>
                  <a:cubicBezTo>
                    <a:pt x="3705" y="2779"/>
                    <a:pt x="3717" y="2821"/>
                    <a:pt x="3729" y="2821"/>
                  </a:cubicBezTo>
                  <a:cubicBezTo>
                    <a:pt x="3729" y="2821"/>
                    <a:pt x="3730" y="2832"/>
                    <a:pt x="3749" y="2828"/>
                  </a:cubicBezTo>
                  <a:cubicBezTo>
                    <a:pt x="3749" y="2828"/>
                    <a:pt x="3779" y="2838"/>
                    <a:pt x="3784" y="2844"/>
                  </a:cubicBezTo>
                  <a:cubicBezTo>
                    <a:pt x="3784" y="2844"/>
                    <a:pt x="3802" y="2876"/>
                    <a:pt x="3830" y="2877"/>
                  </a:cubicBezTo>
                  <a:cubicBezTo>
                    <a:pt x="3839" y="2884"/>
                    <a:pt x="3839" y="2884"/>
                    <a:pt x="3839" y="2884"/>
                  </a:cubicBezTo>
                  <a:cubicBezTo>
                    <a:pt x="3839" y="2884"/>
                    <a:pt x="3851" y="2900"/>
                    <a:pt x="3883" y="2894"/>
                  </a:cubicBezTo>
                  <a:cubicBezTo>
                    <a:pt x="3883" y="2894"/>
                    <a:pt x="3908" y="2910"/>
                    <a:pt x="3915" y="2897"/>
                  </a:cubicBezTo>
                  <a:cubicBezTo>
                    <a:pt x="3929" y="2889"/>
                    <a:pt x="3929" y="2889"/>
                    <a:pt x="3929" y="2889"/>
                  </a:cubicBezTo>
                  <a:cubicBezTo>
                    <a:pt x="3929" y="2889"/>
                    <a:pt x="3941" y="2889"/>
                    <a:pt x="3947" y="2880"/>
                  </a:cubicBezTo>
                  <a:cubicBezTo>
                    <a:pt x="3947" y="2880"/>
                    <a:pt x="3972" y="2874"/>
                    <a:pt x="3980" y="2864"/>
                  </a:cubicBezTo>
                  <a:cubicBezTo>
                    <a:pt x="3980" y="2864"/>
                    <a:pt x="4013" y="2866"/>
                    <a:pt x="4020" y="2875"/>
                  </a:cubicBezTo>
                  <a:cubicBezTo>
                    <a:pt x="4028" y="2884"/>
                    <a:pt x="4034" y="2908"/>
                    <a:pt x="4034" y="2908"/>
                  </a:cubicBezTo>
                  <a:cubicBezTo>
                    <a:pt x="4034" y="2908"/>
                    <a:pt x="4029" y="2958"/>
                    <a:pt x="4077" y="2951"/>
                  </a:cubicBezTo>
                  <a:cubicBezTo>
                    <a:pt x="4077" y="2951"/>
                    <a:pt x="4087" y="2964"/>
                    <a:pt x="4095" y="2954"/>
                  </a:cubicBezTo>
                  <a:cubicBezTo>
                    <a:pt x="4108" y="2955"/>
                    <a:pt x="4108" y="2955"/>
                    <a:pt x="4108" y="2955"/>
                  </a:cubicBezTo>
                  <a:cubicBezTo>
                    <a:pt x="4108" y="2955"/>
                    <a:pt x="4122" y="2963"/>
                    <a:pt x="4131" y="2962"/>
                  </a:cubicBezTo>
                  <a:cubicBezTo>
                    <a:pt x="4131" y="2962"/>
                    <a:pt x="4137" y="2975"/>
                    <a:pt x="4144" y="2963"/>
                  </a:cubicBezTo>
                  <a:cubicBezTo>
                    <a:pt x="4163" y="2965"/>
                    <a:pt x="4163" y="2965"/>
                    <a:pt x="4163" y="2965"/>
                  </a:cubicBezTo>
                  <a:cubicBezTo>
                    <a:pt x="4163" y="2965"/>
                    <a:pt x="4199" y="2977"/>
                    <a:pt x="4207" y="2963"/>
                  </a:cubicBezTo>
                  <a:cubicBezTo>
                    <a:pt x="4218" y="2965"/>
                    <a:pt x="4218" y="2965"/>
                    <a:pt x="4218" y="2965"/>
                  </a:cubicBezTo>
                  <a:cubicBezTo>
                    <a:pt x="4218" y="2965"/>
                    <a:pt x="4230" y="2982"/>
                    <a:pt x="4253" y="2978"/>
                  </a:cubicBezTo>
                  <a:cubicBezTo>
                    <a:pt x="4253" y="2978"/>
                    <a:pt x="4264" y="2986"/>
                    <a:pt x="4268" y="2977"/>
                  </a:cubicBezTo>
                  <a:cubicBezTo>
                    <a:pt x="4280" y="2977"/>
                    <a:pt x="4280" y="2977"/>
                    <a:pt x="4280" y="2977"/>
                  </a:cubicBezTo>
                  <a:cubicBezTo>
                    <a:pt x="4280" y="2977"/>
                    <a:pt x="4285" y="2990"/>
                    <a:pt x="4296" y="2979"/>
                  </a:cubicBezTo>
                  <a:cubicBezTo>
                    <a:pt x="4316" y="2980"/>
                    <a:pt x="4316" y="2980"/>
                    <a:pt x="4316" y="2980"/>
                  </a:cubicBezTo>
                  <a:cubicBezTo>
                    <a:pt x="4316" y="2980"/>
                    <a:pt x="4325" y="2966"/>
                    <a:pt x="4339" y="2977"/>
                  </a:cubicBezTo>
                  <a:cubicBezTo>
                    <a:pt x="4353" y="2987"/>
                    <a:pt x="4354" y="2975"/>
                    <a:pt x="4354" y="2975"/>
                  </a:cubicBezTo>
                  <a:cubicBezTo>
                    <a:pt x="4354" y="2975"/>
                    <a:pt x="4373" y="2983"/>
                    <a:pt x="4373" y="2970"/>
                  </a:cubicBezTo>
                  <a:cubicBezTo>
                    <a:pt x="4391" y="2970"/>
                    <a:pt x="4391" y="2970"/>
                    <a:pt x="4391" y="2970"/>
                  </a:cubicBezTo>
                  <a:cubicBezTo>
                    <a:pt x="4391" y="2970"/>
                    <a:pt x="4404" y="2958"/>
                    <a:pt x="4410" y="2971"/>
                  </a:cubicBezTo>
                  <a:cubicBezTo>
                    <a:pt x="4463" y="2971"/>
                    <a:pt x="4463" y="2971"/>
                    <a:pt x="4463" y="2971"/>
                  </a:cubicBezTo>
                  <a:cubicBezTo>
                    <a:pt x="4463" y="2971"/>
                    <a:pt x="4485" y="2969"/>
                    <a:pt x="4502" y="2968"/>
                  </a:cubicBezTo>
                  <a:cubicBezTo>
                    <a:pt x="4518" y="2967"/>
                    <a:pt x="4518" y="2956"/>
                    <a:pt x="4518" y="2956"/>
                  </a:cubicBezTo>
                  <a:cubicBezTo>
                    <a:pt x="4518" y="2956"/>
                    <a:pt x="4537" y="2944"/>
                    <a:pt x="4538" y="2970"/>
                  </a:cubicBezTo>
                  <a:cubicBezTo>
                    <a:pt x="4547" y="2976"/>
                    <a:pt x="4547" y="2976"/>
                    <a:pt x="4547" y="2976"/>
                  </a:cubicBezTo>
                  <a:cubicBezTo>
                    <a:pt x="4547" y="2976"/>
                    <a:pt x="4543" y="3003"/>
                    <a:pt x="4577" y="3003"/>
                  </a:cubicBezTo>
                  <a:cubicBezTo>
                    <a:pt x="4577" y="3003"/>
                    <a:pt x="4572" y="3023"/>
                    <a:pt x="4579" y="3023"/>
                  </a:cubicBezTo>
                  <a:cubicBezTo>
                    <a:pt x="4579" y="3023"/>
                    <a:pt x="4587" y="3068"/>
                    <a:pt x="4613" y="3056"/>
                  </a:cubicBezTo>
                  <a:cubicBezTo>
                    <a:pt x="4619" y="3052"/>
                    <a:pt x="4619" y="3052"/>
                    <a:pt x="4619" y="3052"/>
                  </a:cubicBezTo>
                  <a:cubicBezTo>
                    <a:pt x="4619" y="3052"/>
                    <a:pt x="4625" y="3072"/>
                    <a:pt x="4643" y="3062"/>
                  </a:cubicBezTo>
                  <a:cubicBezTo>
                    <a:pt x="4643" y="3062"/>
                    <a:pt x="4666" y="3046"/>
                    <a:pt x="4647" y="3065"/>
                  </a:cubicBezTo>
                  <a:cubicBezTo>
                    <a:pt x="4647" y="3065"/>
                    <a:pt x="4632" y="3078"/>
                    <a:pt x="4651" y="3083"/>
                  </a:cubicBezTo>
                  <a:cubicBezTo>
                    <a:pt x="4651" y="3083"/>
                    <a:pt x="4661" y="3109"/>
                    <a:pt x="4687" y="3112"/>
                  </a:cubicBezTo>
                  <a:cubicBezTo>
                    <a:pt x="4687" y="3112"/>
                    <a:pt x="4711" y="3117"/>
                    <a:pt x="4716" y="3112"/>
                  </a:cubicBezTo>
                  <a:cubicBezTo>
                    <a:pt x="4735" y="3105"/>
                    <a:pt x="4735" y="3105"/>
                    <a:pt x="4735" y="3105"/>
                  </a:cubicBezTo>
                  <a:cubicBezTo>
                    <a:pt x="4735" y="3105"/>
                    <a:pt x="4748" y="3102"/>
                    <a:pt x="4748" y="3098"/>
                  </a:cubicBezTo>
                  <a:cubicBezTo>
                    <a:pt x="4748" y="3094"/>
                    <a:pt x="4759" y="3094"/>
                    <a:pt x="4758" y="3105"/>
                  </a:cubicBezTo>
                  <a:cubicBezTo>
                    <a:pt x="4758" y="3105"/>
                    <a:pt x="4739" y="3111"/>
                    <a:pt x="4739" y="3127"/>
                  </a:cubicBezTo>
                  <a:cubicBezTo>
                    <a:pt x="4739" y="3127"/>
                    <a:pt x="4720" y="3127"/>
                    <a:pt x="4697" y="3141"/>
                  </a:cubicBezTo>
                  <a:cubicBezTo>
                    <a:pt x="4687" y="3141"/>
                    <a:pt x="4687" y="3141"/>
                    <a:pt x="4687" y="3141"/>
                  </a:cubicBezTo>
                  <a:cubicBezTo>
                    <a:pt x="4687" y="3141"/>
                    <a:pt x="4670" y="3133"/>
                    <a:pt x="4671" y="3141"/>
                  </a:cubicBezTo>
                  <a:cubicBezTo>
                    <a:pt x="4671" y="3141"/>
                    <a:pt x="4681" y="3170"/>
                    <a:pt x="4756" y="3227"/>
                  </a:cubicBezTo>
                  <a:cubicBezTo>
                    <a:pt x="4756" y="3227"/>
                    <a:pt x="4771" y="3242"/>
                    <a:pt x="4782" y="3229"/>
                  </a:cubicBezTo>
                  <a:cubicBezTo>
                    <a:pt x="4782" y="3229"/>
                    <a:pt x="4810" y="3217"/>
                    <a:pt x="4812" y="3213"/>
                  </a:cubicBezTo>
                  <a:cubicBezTo>
                    <a:pt x="4812" y="3213"/>
                    <a:pt x="4839" y="3215"/>
                    <a:pt x="4839" y="3198"/>
                  </a:cubicBezTo>
                  <a:cubicBezTo>
                    <a:pt x="4839" y="3198"/>
                    <a:pt x="4858" y="3185"/>
                    <a:pt x="4845" y="3173"/>
                  </a:cubicBezTo>
                  <a:cubicBezTo>
                    <a:pt x="4832" y="3172"/>
                    <a:pt x="4832" y="3172"/>
                    <a:pt x="4832" y="3172"/>
                  </a:cubicBezTo>
                  <a:cubicBezTo>
                    <a:pt x="4832" y="3172"/>
                    <a:pt x="4830" y="3168"/>
                    <a:pt x="4842" y="3159"/>
                  </a:cubicBezTo>
                  <a:cubicBezTo>
                    <a:pt x="4842" y="3159"/>
                    <a:pt x="4849" y="3152"/>
                    <a:pt x="4843" y="3143"/>
                  </a:cubicBezTo>
                  <a:cubicBezTo>
                    <a:pt x="4843" y="3143"/>
                    <a:pt x="4851" y="3138"/>
                    <a:pt x="4853" y="3148"/>
                  </a:cubicBezTo>
                  <a:cubicBezTo>
                    <a:pt x="4853" y="3148"/>
                    <a:pt x="4864" y="3152"/>
                    <a:pt x="4864" y="3143"/>
                  </a:cubicBezTo>
                  <a:cubicBezTo>
                    <a:pt x="4864" y="3143"/>
                    <a:pt x="4901" y="3143"/>
                    <a:pt x="4875" y="3153"/>
                  </a:cubicBezTo>
                  <a:cubicBezTo>
                    <a:pt x="4875" y="3153"/>
                    <a:pt x="4862" y="3149"/>
                    <a:pt x="4863" y="3163"/>
                  </a:cubicBezTo>
                  <a:cubicBezTo>
                    <a:pt x="4863" y="3163"/>
                    <a:pt x="4851" y="3177"/>
                    <a:pt x="4883" y="3176"/>
                  </a:cubicBezTo>
                  <a:cubicBezTo>
                    <a:pt x="4883" y="3176"/>
                    <a:pt x="4886" y="3186"/>
                    <a:pt x="4875" y="3186"/>
                  </a:cubicBezTo>
                  <a:cubicBezTo>
                    <a:pt x="4875" y="3186"/>
                    <a:pt x="4859" y="3194"/>
                    <a:pt x="4877" y="3215"/>
                  </a:cubicBezTo>
                  <a:cubicBezTo>
                    <a:pt x="4877" y="3215"/>
                    <a:pt x="4883" y="3231"/>
                    <a:pt x="4883" y="3246"/>
                  </a:cubicBezTo>
                  <a:cubicBezTo>
                    <a:pt x="4883" y="3246"/>
                    <a:pt x="4864" y="3266"/>
                    <a:pt x="4872" y="3287"/>
                  </a:cubicBezTo>
                  <a:cubicBezTo>
                    <a:pt x="4872" y="3287"/>
                    <a:pt x="4877" y="3307"/>
                    <a:pt x="4881" y="3311"/>
                  </a:cubicBezTo>
                  <a:cubicBezTo>
                    <a:pt x="4881" y="3311"/>
                    <a:pt x="4871" y="3330"/>
                    <a:pt x="4881" y="3330"/>
                  </a:cubicBezTo>
                  <a:cubicBezTo>
                    <a:pt x="4889" y="3334"/>
                    <a:pt x="4889" y="3334"/>
                    <a:pt x="4889" y="3334"/>
                  </a:cubicBezTo>
                  <a:cubicBezTo>
                    <a:pt x="4884" y="3343"/>
                    <a:pt x="4884" y="3343"/>
                    <a:pt x="4884" y="3343"/>
                  </a:cubicBezTo>
                  <a:cubicBezTo>
                    <a:pt x="4884" y="3343"/>
                    <a:pt x="4873" y="3359"/>
                    <a:pt x="4887" y="3368"/>
                  </a:cubicBezTo>
                  <a:cubicBezTo>
                    <a:pt x="4887" y="3368"/>
                    <a:pt x="4887" y="3395"/>
                    <a:pt x="4895" y="3404"/>
                  </a:cubicBezTo>
                  <a:cubicBezTo>
                    <a:pt x="4895" y="3404"/>
                    <a:pt x="4899" y="3431"/>
                    <a:pt x="4903" y="3435"/>
                  </a:cubicBezTo>
                  <a:cubicBezTo>
                    <a:pt x="4903" y="3435"/>
                    <a:pt x="4899" y="3505"/>
                    <a:pt x="4935" y="3533"/>
                  </a:cubicBezTo>
                  <a:cubicBezTo>
                    <a:pt x="4935" y="3533"/>
                    <a:pt x="4938" y="3562"/>
                    <a:pt x="4949" y="3566"/>
                  </a:cubicBezTo>
                  <a:cubicBezTo>
                    <a:pt x="4963" y="3584"/>
                    <a:pt x="4963" y="3584"/>
                    <a:pt x="4963" y="3584"/>
                  </a:cubicBezTo>
                  <a:cubicBezTo>
                    <a:pt x="4963" y="3584"/>
                    <a:pt x="4966" y="3624"/>
                    <a:pt x="4979" y="3635"/>
                  </a:cubicBezTo>
                  <a:cubicBezTo>
                    <a:pt x="4979" y="3635"/>
                    <a:pt x="4988" y="3716"/>
                    <a:pt x="5023" y="3743"/>
                  </a:cubicBezTo>
                  <a:cubicBezTo>
                    <a:pt x="5041" y="3777"/>
                    <a:pt x="5041" y="3777"/>
                    <a:pt x="5041" y="3777"/>
                  </a:cubicBezTo>
                  <a:cubicBezTo>
                    <a:pt x="5041" y="3777"/>
                    <a:pt x="5055" y="3834"/>
                    <a:pt x="5068" y="3843"/>
                  </a:cubicBezTo>
                  <a:cubicBezTo>
                    <a:pt x="5068" y="3843"/>
                    <a:pt x="5058" y="3882"/>
                    <a:pt x="5082" y="3891"/>
                  </a:cubicBezTo>
                  <a:cubicBezTo>
                    <a:pt x="5082" y="3891"/>
                    <a:pt x="5084" y="3906"/>
                    <a:pt x="5093" y="3914"/>
                  </a:cubicBezTo>
                  <a:cubicBezTo>
                    <a:pt x="5093" y="3914"/>
                    <a:pt x="5114" y="3964"/>
                    <a:pt x="5145" y="3937"/>
                  </a:cubicBezTo>
                  <a:cubicBezTo>
                    <a:pt x="5145" y="3937"/>
                    <a:pt x="5161" y="3922"/>
                    <a:pt x="5161" y="3911"/>
                  </a:cubicBezTo>
                  <a:cubicBezTo>
                    <a:pt x="5167" y="3896"/>
                    <a:pt x="5167" y="3896"/>
                    <a:pt x="5167" y="3896"/>
                  </a:cubicBezTo>
                  <a:cubicBezTo>
                    <a:pt x="5167" y="3896"/>
                    <a:pt x="5179" y="3889"/>
                    <a:pt x="5193" y="3882"/>
                  </a:cubicBezTo>
                  <a:cubicBezTo>
                    <a:pt x="5207" y="3876"/>
                    <a:pt x="5214" y="3880"/>
                    <a:pt x="5206" y="3868"/>
                  </a:cubicBezTo>
                  <a:cubicBezTo>
                    <a:pt x="5206" y="3868"/>
                    <a:pt x="5200" y="3856"/>
                    <a:pt x="5217" y="3855"/>
                  </a:cubicBezTo>
                  <a:cubicBezTo>
                    <a:pt x="5222" y="3828"/>
                    <a:pt x="5222" y="3828"/>
                    <a:pt x="5222" y="3828"/>
                  </a:cubicBezTo>
                  <a:cubicBezTo>
                    <a:pt x="5222" y="3828"/>
                    <a:pt x="5233" y="3817"/>
                    <a:pt x="5246" y="3823"/>
                  </a:cubicBezTo>
                  <a:cubicBezTo>
                    <a:pt x="5259" y="3829"/>
                    <a:pt x="5253" y="3807"/>
                    <a:pt x="5253" y="3793"/>
                  </a:cubicBezTo>
                  <a:cubicBezTo>
                    <a:pt x="5253" y="3793"/>
                    <a:pt x="5256" y="3758"/>
                    <a:pt x="5250" y="3758"/>
                  </a:cubicBezTo>
                  <a:cubicBezTo>
                    <a:pt x="5249" y="3736"/>
                    <a:pt x="5249" y="3736"/>
                    <a:pt x="5249" y="3736"/>
                  </a:cubicBezTo>
                  <a:cubicBezTo>
                    <a:pt x="5249" y="3736"/>
                    <a:pt x="5256" y="3731"/>
                    <a:pt x="5259" y="3713"/>
                  </a:cubicBezTo>
                  <a:cubicBezTo>
                    <a:pt x="5259" y="3713"/>
                    <a:pt x="5278" y="3681"/>
                    <a:pt x="5277" y="3659"/>
                  </a:cubicBezTo>
                  <a:cubicBezTo>
                    <a:pt x="5277" y="3659"/>
                    <a:pt x="5291" y="3645"/>
                    <a:pt x="5265" y="3640"/>
                  </a:cubicBezTo>
                  <a:cubicBezTo>
                    <a:pt x="5263" y="3631"/>
                    <a:pt x="5263" y="3631"/>
                    <a:pt x="5263" y="3631"/>
                  </a:cubicBezTo>
                  <a:cubicBezTo>
                    <a:pt x="5263" y="3631"/>
                    <a:pt x="5278" y="3626"/>
                    <a:pt x="5268" y="3613"/>
                  </a:cubicBezTo>
                  <a:cubicBezTo>
                    <a:pt x="5268" y="3600"/>
                    <a:pt x="5268" y="3600"/>
                    <a:pt x="5268" y="3600"/>
                  </a:cubicBezTo>
                  <a:cubicBezTo>
                    <a:pt x="5268" y="3600"/>
                    <a:pt x="5278" y="3587"/>
                    <a:pt x="5268" y="3577"/>
                  </a:cubicBezTo>
                  <a:cubicBezTo>
                    <a:pt x="5268" y="3577"/>
                    <a:pt x="5270" y="3564"/>
                    <a:pt x="5263" y="3562"/>
                  </a:cubicBezTo>
                  <a:cubicBezTo>
                    <a:pt x="5263" y="3562"/>
                    <a:pt x="5263" y="3547"/>
                    <a:pt x="5265" y="3543"/>
                  </a:cubicBezTo>
                  <a:cubicBezTo>
                    <a:pt x="5265" y="3543"/>
                    <a:pt x="5271" y="3532"/>
                    <a:pt x="5272" y="3522"/>
                  </a:cubicBezTo>
                  <a:cubicBezTo>
                    <a:pt x="5283" y="3507"/>
                    <a:pt x="5283" y="3507"/>
                    <a:pt x="5283" y="3507"/>
                  </a:cubicBezTo>
                  <a:cubicBezTo>
                    <a:pt x="5313" y="3507"/>
                    <a:pt x="5313" y="3507"/>
                    <a:pt x="5313" y="3507"/>
                  </a:cubicBezTo>
                  <a:cubicBezTo>
                    <a:pt x="5313" y="3507"/>
                    <a:pt x="5327" y="3501"/>
                    <a:pt x="5327" y="3481"/>
                  </a:cubicBezTo>
                  <a:cubicBezTo>
                    <a:pt x="5348" y="3477"/>
                    <a:pt x="5348" y="3477"/>
                    <a:pt x="5348" y="3477"/>
                  </a:cubicBezTo>
                  <a:cubicBezTo>
                    <a:pt x="5348" y="3477"/>
                    <a:pt x="5368" y="3484"/>
                    <a:pt x="5380" y="3470"/>
                  </a:cubicBezTo>
                  <a:cubicBezTo>
                    <a:pt x="5380" y="3470"/>
                    <a:pt x="5398" y="3454"/>
                    <a:pt x="5379" y="3450"/>
                  </a:cubicBezTo>
                  <a:cubicBezTo>
                    <a:pt x="5391" y="3436"/>
                    <a:pt x="5391" y="3436"/>
                    <a:pt x="5391" y="3436"/>
                  </a:cubicBezTo>
                  <a:cubicBezTo>
                    <a:pt x="5411" y="3423"/>
                    <a:pt x="5411" y="3423"/>
                    <a:pt x="5411" y="3423"/>
                  </a:cubicBezTo>
                  <a:cubicBezTo>
                    <a:pt x="5411" y="3423"/>
                    <a:pt x="5448" y="3408"/>
                    <a:pt x="5451" y="3384"/>
                  </a:cubicBezTo>
                  <a:cubicBezTo>
                    <a:pt x="5451" y="3384"/>
                    <a:pt x="5492" y="3373"/>
                    <a:pt x="5511" y="3333"/>
                  </a:cubicBezTo>
                  <a:cubicBezTo>
                    <a:pt x="5511" y="3333"/>
                    <a:pt x="5519" y="3318"/>
                    <a:pt x="5528" y="3313"/>
                  </a:cubicBezTo>
                  <a:cubicBezTo>
                    <a:pt x="5528" y="3313"/>
                    <a:pt x="5543" y="3306"/>
                    <a:pt x="5542" y="3286"/>
                  </a:cubicBezTo>
                  <a:cubicBezTo>
                    <a:pt x="5553" y="3281"/>
                    <a:pt x="5553" y="3281"/>
                    <a:pt x="5553" y="3281"/>
                  </a:cubicBezTo>
                  <a:cubicBezTo>
                    <a:pt x="5553" y="3281"/>
                    <a:pt x="5562" y="3279"/>
                    <a:pt x="5563" y="3286"/>
                  </a:cubicBezTo>
                  <a:cubicBezTo>
                    <a:pt x="5563" y="3286"/>
                    <a:pt x="5597" y="3290"/>
                    <a:pt x="5603" y="3272"/>
                  </a:cubicBezTo>
                  <a:cubicBezTo>
                    <a:pt x="5614" y="3261"/>
                    <a:pt x="5614" y="3261"/>
                    <a:pt x="5614" y="3261"/>
                  </a:cubicBezTo>
                  <a:cubicBezTo>
                    <a:pt x="5614" y="3261"/>
                    <a:pt x="5630" y="3255"/>
                    <a:pt x="5630" y="3243"/>
                  </a:cubicBezTo>
                  <a:cubicBezTo>
                    <a:pt x="5630" y="3243"/>
                    <a:pt x="5643" y="3231"/>
                    <a:pt x="5636" y="3225"/>
                  </a:cubicBezTo>
                  <a:cubicBezTo>
                    <a:pt x="5636" y="3225"/>
                    <a:pt x="5639" y="3214"/>
                    <a:pt x="5631" y="3214"/>
                  </a:cubicBezTo>
                  <a:cubicBezTo>
                    <a:pt x="5633" y="3209"/>
                    <a:pt x="5633" y="3209"/>
                    <a:pt x="5633" y="3209"/>
                  </a:cubicBezTo>
                  <a:cubicBezTo>
                    <a:pt x="5633" y="3209"/>
                    <a:pt x="5645" y="3193"/>
                    <a:pt x="5646" y="3183"/>
                  </a:cubicBezTo>
                  <a:cubicBezTo>
                    <a:pt x="5646" y="3183"/>
                    <a:pt x="5691" y="3197"/>
                    <a:pt x="5698" y="3144"/>
                  </a:cubicBezTo>
                  <a:cubicBezTo>
                    <a:pt x="5698" y="3144"/>
                    <a:pt x="5707" y="3143"/>
                    <a:pt x="5705" y="3157"/>
                  </a:cubicBezTo>
                  <a:cubicBezTo>
                    <a:pt x="5705" y="3157"/>
                    <a:pt x="5704" y="3184"/>
                    <a:pt x="5711" y="3184"/>
                  </a:cubicBezTo>
                  <a:cubicBezTo>
                    <a:pt x="5711" y="3184"/>
                    <a:pt x="5717" y="3174"/>
                    <a:pt x="5717" y="3163"/>
                  </a:cubicBezTo>
                  <a:cubicBezTo>
                    <a:pt x="5731" y="3163"/>
                    <a:pt x="5731" y="3163"/>
                    <a:pt x="5731" y="3163"/>
                  </a:cubicBezTo>
                  <a:cubicBezTo>
                    <a:pt x="5731" y="3163"/>
                    <a:pt x="5731" y="3190"/>
                    <a:pt x="5743" y="3184"/>
                  </a:cubicBezTo>
                  <a:cubicBezTo>
                    <a:pt x="5743" y="3184"/>
                    <a:pt x="5759" y="3180"/>
                    <a:pt x="5748" y="3169"/>
                  </a:cubicBezTo>
                  <a:cubicBezTo>
                    <a:pt x="5748" y="3169"/>
                    <a:pt x="5746" y="3158"/>
                    <a:pt x="5766" y="3172"/>
                  </a:cubicBezTo>
                  <a:cubicBezTo>
                    <a:pt x="5766" y="3172"/>
                    <a:pt x="5798" y="3172"/>
                    <a:pt x="5798" y="3158"/>
                  </a:cubicBezTo>
                  <a:cubicBezTo>
                    <a:pt x="5804" y="3164"/>
                    <a:pt x="5804" y="3164"/>
                    <a:pt x="5804" y="3164"/>
                  </a:cubicBezTo>
                  <a:cubicBezTo>
                    <a:pt x="5804" y="3164"/>
                    <a:pt x="5819" y="3189"/>
                    <a:pt x="5819" y="3157"/>
                  </a:cubicBezTo>
                  <a:cubicBezTo>
                    <a:pt x="5819" y="3157"/>
                    <a:pt x="5831" y="3147"/>
                    <a:pt x="5837" y="3142"/>
                  </a:cubicBezTo>
                  <a:cubicBezTo>
                    <a:pt x="5837" y="3142"/>
                    <a:pt x="5846" y="3167"/>
                    <a:pt x="5847" y="3138"/>
                  </a:cubicBezTo>
                  <a:cubicBezTo>
                    <a:pt x="5847" y="3138"/>
                    <a:pt x="5847" y="3122"/>
                    <a:pt x="5833" y="3128"/>
                  </a:cubicBezTo>
                  <a:cubicBezTo>
                    <a:pt x="5833" y="3128"/>
                    <a:pt x="5812" y="3115"/>
                    <a:pt x="5826" y="3110"/>
                  </a:cubicBezTo>
                  <a:cubicBezTo>
                    <a:pt x="5826" y="3110"/>
                    <a:pt x="5845" y="3122"/>
                    <a:pt x="5825" y="3101"/>
                  </a:cubicBezTo>
                  <a:cubicBezTo>
                    <a:pt x="5826" y="3096"/>
                    <a:pt x="5826" y="3096"/>
                    <a:pt x="5826" y="3096"/>
                  </a:cubicBezTo>
                  <a:cubicBezTo>
                    <a:pt x="5826" y="3096"/>
                    <a:pt x="5837" y="3086"/>
                    <a:pt x="5815" y="3084"/>
                  </a:cubicBezTo>
                  <a:cubicBezTo>
                    <a:pt x="5806" y="3084"/>
                    <a:pt x="5806" y="3084"/>
                    <a:pt x="5806" y="3084"/>
                  </a:cubicBezTo>
                  <a:cubicBezTo>
                    <a:pt x="5806" y="3084"/>
                    <a:pt x="5801" y="3066"/>
                    <a:pt x="5816" y="3071"/>
                  </a:cubicBezTo>
                  <a:cubicBezTo>
                    <a:pt x="5825" y="3072"/>
                    <a:pt x="5825" y="3072"/>
                    <a:pt x="5825" y="3072"/>
                  </a:cubicBezTo>
                  <a:cubicBezTo>
                    <a:pt x="5825" y="3072"/>
                    <a:pt x="5822" y="3058"/>
                    <a:pt x="5835" y="3072"/>
                  </a:cubicBezTo>
                  <a:cubicBezTo>
                    <a:pt x="5839" y="3093"/>
                    <a:pt x="5839" y="3093"/>
                    <a:pt x="5839" y="3093"/>
                  </a:cubicBezTo>
                  <a:cubicBezTo>
                    <a:pt x="5839" y="3093"/>
                    <a:pt x="5828" y="3100"/>
                    <a:pt x="5839" y="3105"/>
                  </a:cubicBezTo>
                  <a:cubicBezTo>
                    <a:pt x="5839" y="3105"/>
                    <a:pt x="5849" y="3114"/>
                    <a:pt x="5856" y="3113"/>
                  </a:cubicBezTo>
                  <a:cubicBezTo>
                    <a:pt x="5856" y="3113"/>
                    <a:pt x="5869" y="3119"/>
                    <a:pt x="5875" y="3111"/>
                  </a:cubicBezTo>
                  <a:cubicBezTo>
                    <a:pt x="5875" y="3111"/>
                    <a:pt x="5899" y="3137"/>
                    <a:pt x="5903" y="3150"/>
                  </a:cubicBezTo>
                  <a:cubicBezTo>
                    <a:pt x="5903" y="3150"/>
                    <a:pt x="5903" y="3199"/>
                    <a:pt x="5930" y="3226"/>
                  </a:cubicBezTo>
                  <a:cubicBezTo>
                    <a:pt x="5930" y="3226"/>
                    <a:pt x="5939" y="3248"/>
                    <a:pt x="5955" y="3248"/>
                  </a:cubicBezTo>
                  <a:cubicBezTo>
                    <a:pt x="5955" y="3248"/>
                    <a:pt x="5966" y="3248"/>
                    <a:pt x="5969" y="3259"/>
                  </a:cubicBezTo>
                  <a:cubicBezTo>
                    <a:pt x="5969" y="3259"/>
                    <a:pt x="5972" y="3269"/>
                    <a:pt x="5978" y="3265"/>
                  </a:cubicBezTo>
                  <a:cubicBezTo>
                    <a:pt x="5978" y="3265"/>
                    <a:pt x="6007" y="3291"/>
                    <a:pt x="6010" y="3298"/>
                  </a:cubicBezTo>
                  <a:cubicBezTo>
                    <a:pt x="6010" y="3298"/>
                    <a:pt x="5997" y="3296"/>
                    <a:pt x="6000" y="3309"/>
                  </a:cubicBezTo>
                  <a:cubicBezTo>
                    <a:pt x="6003" y="3322"/>
                    <a:pt x="5983" y="3293"/>
                    <a:pt x="5992" y="3316"/>
                  </a:cubicBezTo>
                  <a:cubicBezTo>
                    <a:pt x="5998" y="3322"/>
                    <a:pt x="5998" y="3322"/>
                    <a:pt x="5998" y="3322"/>
                  </a:cubicBezTo>
                  <a:cubicBezTo>
                    <a:pt x="5998" y="3322"/>
                    <a:pt x="6013" y="3346"/>
                    <a:pt x="6015" y="3323"/>
                  </a:cubicBezTo>
                  <a:cubicBezTo>
                    <a:pt x="6015" y="3323"/>
                    <a:pt x="6005" y="3312"/>
                    <a:pt x="6020" y="3321"/>
                  </a:cubicBezTo>
                  <a:cubicBezTo>
                    <a:pt x="6020" y="3321"/>
                    <a:pt x="6027" y="3323"/>
                    <a:pt x="6025" y="3327"/>
                  </a:cubicBezTo>
                  <a:cubicBezTo>
                    <a:pt x="6025" y="3327"/>
                    <a:pt x="6015" y="3333"/>
                    <a:pt x="6024" y="3344"/>
                  </a:cubicBezTo>
                  <a:cubicBezTo>
                    <a:pt x="6030" y="3345"/>
                    <a:pt x="6030" y="3345"/>
                    <a:pt x="6030" y="3345"/>
                  </a:cubicBezTo>
                  <a:cubicBezTo>
                    <a:pt x="6030" y="3345"/>
                    <a:pt x="6035" y="3360"/>
                    <a:pt x="6035" y="3373"/>
                  </a:cubicBezTo>
                  <a:cubicBezTo>
                    <a:pt x="6035" y="3386"/>
                    <a:pt x="6044" y="3376"/>
                    <a:pt x="6044" y="3376"/>
                  </a:cubicBezTo>
                  <a:cubicBezTo>
                    <a:pt x="6044" y="3376"/>
                    <a:pt x="6043" y="3396"/>
                    <a:pt x="6048" y="3403"/>
                  </a:cubicBezTo>
                  <a:cubicBezTo>
                    <a:pt x="6053" y="3409"/>
                    <a:pt x="6053" y="3409"/>
                    <a:pt x="6053" y="3409"/>
                  </a:cubicBezTo>
                  <a:cubicBezTo>
                    <a:pt x="6053" y="3409"/>
                    <a:pt x="6046" y="3421"/>
                    <a:pt x="6048" y="3433"/>
                  </a:cubicBezTo>
                  <a:cubicBezTo>
                    <a:pt x="6048" y="3433"/>
                    <a:pt x="6043" y="3442"/>
                    <a:pt x="6043" y="3449"/>
                  </a:cubicBezTo>
                  <a:cubicBezTo>
                    <a:pt x="6043" y="3449"/>
                    <a:pt x="6039" y="3453"/>
                    <a:pt x="6039" y="3467"/>
                  </a:cubicBezTo>
                  <a:cubicBezTo>
                    <a:pt x="6039" y="3467"/>
                    <a:pt x="6032" y="3473"/>
                    <a:pt x="6033" y="3478"/>
                  </a:cubicBezTo>
                  <a:cubicBezTo>
                    <a:pt x="6033" y="3478"/>
                    <a:pt x="6026" y="3483"/>
                    <a:pt x="6028" y="3496"/>
                  </a:cubicBezTo>
                  <a:cubicBezTo>
                    <a:pt x="6028" y="3496"/>
                    <a:pt x="6034" y="3508"/>
                    <a:pt x="6046" y="3501"/>
                  </a:cubicBezTo>
                  <a:cubicBezTo>
                    <a:pt x="6046" y="3501"/>
                    <a:pt x="6059" y="3515"/>
                    <a:pt x="6083" y="3512"/>
                  </a:cubicBezTo>
                  <a:cubicBezTo>
                    <a:pt x="6083" y="3512"/>
                    <a:pt x="6096" y="3535"/>
                    <a:pt x="6128" y="3477"/>
                  </a:cubicBezTo>
                  <a:cubicBezTo>
                    <a:pt x="6128" y="3477"/>
                    <a:pt x="6136" y="3486"/>
                    <a:pt x="6140" y="3463"/>
                  </a:cubicBezTo>
                  <a:cubicBezTo>
                    <a:pt x="6140" y="3463"/>
                    <a:pt x="6155" y="3482"/>
                    <a:pt x="6171" y="3452"/>
                  </a:cubicBezTo>
                  <a:cubicBezTo>
                    <a:pt x="6171" y="3452"/>
                    <a:pt x="6176" y="3443"/>
                    <a:pt x="6169" y="3439"/>
                  </a:cubicBezTo>
                  <a:cubicBezTo>
                    <a:pt x="6169" y="3421"/>
                    <a:pt x="6169" y="3421"/>
                    <a:pt x="6169" y="3421"/>
                  </a:cubicBezTo>
                  <a:cubicBezTo>
                    <a:pt x="6177" y="3421"/>
                    <a:pt x="6177" y="3421"/>
                    <a:pt x="6177" y="3421"/>
                  </a:cubicBezTo>
                  <a:cubicBezTo>
                    <a:pt x="6177" y="3421"/>
                    <a:pt x="6188" y="3433"/>
                    <a:pt x="6191" y="3447"/>
                  </a:cubicBezTo>
                  <a:cubicBezTo>
                    <a:pt x="6191" y="3447"/>
                    <a:pt x="6196" y="3464"/>
                    <a:pt x="6204" y="3472"/>
                  </a:cubicBezTo>
                  <a:cubicBezTo>
                    <a:pt x="6204" y="3472"/>
                    <a:pt x="6208" y="3486"/>
                    <a:pt x="6214" y="3483"/>
                  </a:cubicBezTo>
                  <a:cubicBezTo>
                    <a:pt x="6214" y="3491"/>
                    <a:pt x="6214" y="3491"/>
                    <a:pt x="6214" y="3491"/>
                  </a:cubicBezTo>
                  <a:cubicBezTo>
                    <a:pt x="6214" y="3491"/>
                    <a:pt x="6207" y="3500"/>
                    <a:pt x="6217" y="3503"/>
                  </a:cubicBezTo>
                  <a:cubicBezTo>
                    <a:pt x="6217" y="3503"/>
                    <a:pt x="6215" y="3525"/>
                    <a:pt x="6221" y="3526"/>
                  </a:cubicBezTo>
                  <a:cubicBezTo>
                    <a:pt x="6222" y="3532"/>
                    <a:pt x="6222" y="3532"/>
                    <a:pt x="6222" y="3532"/>
                  </a:cubicBezTo>
                  <a:cubicBezTo>
                    <a:pt x="6222" y="3532"/>
                    <a:pt x="6211" y="3540"/>
                    <a:pt x="6222" y="3547"/>
                  </a:cubicBezTo>
                  <a:cubicBezTo>
                    <a:pt x="6222" y="3566"/>
                    <a:pt x="6222" y="3566"/>
                    <a:pt x="6222" y="3566"/>
                  </a:cubicBezTo>
                  <a:cubicBezTo>
                    <a:pt x="6233" y="3568"/>
                    <a:pt x="6233" y="3568"/>
                    <a:pt x="6233" y="3568"/>
                  </a:cubicBezTo>
                  <a:cubicBezTo>
                    <a:pt x="6233" y="3568"/>
                    <a:pt x="6241" y="3574"/>
                    <a:pt x="6235" y="3577"/>
                  </a:cubicBezTo>
                  <a:cubicBezTo>
                    <a:pt x="6235" y="3577"/>
                    <a:pt x="6224" y="3578"/>
                    <a:pt x="6230" y="3584"/>
                  </a:cubicBezTo>
                  <a:cubicBezTo>
                    <a:pt x="6230" y="3584"/>
                    <a:pt x="6230" y="3598"/>
                    <a:pt x="6241" y="3602"/>
                  </a:cubicBezTo>
                  <a:cubicBezTo>
                    <a:pt x="6241" y="3602"/>
                    <a:pt x="6233" y="3612"/>
                    <a:pt x="6237" y="3617"/>
                  </a:cubicBezTo>
                  <a:cubicBezTo>
                    <a:pt x="6241" y="3622"/>
                    <a:pt x="6241" y="3622"/>
                    <a:pt x="6241" y="3622"/>
                  </a:cubicBezTo>
                  <a:cubicBezTo>
                    <a:pt x="6241" y="3622"/>
                    <a:pt x="6241" y="3642"/>
                    <a:pt x="6249" y="3630"/>
                  </a:cubicBezTo>
                  <a:cubicBezTo>
                    <a:pt x="6254" y="3632"/>
                    <a:pt x="6254" y="3632"/>
                    <a:pt x="6254" y="3632"/>
                  </a:cubicBezTo>
                  <a:cubicBezTo>
                    <a:pt x="6254" y="3632"/>
                    <a:pt x="6251" y="3642"/>
                    <a:pt x="6258" y="3645"/>
                  </a:cubicBezTo>
                  <a:cubicBezTo>
                    <a:pt x="6258" y="3645"/>
                    <a:pt x="6259" y="3658"/>
                    <a:pt x="6267" y="3658"/>
                  </a:cubicBezTo>
                  <a:cubicBezTo>
                    <a:pt x="6270" y="3679"/>
                    <a:pt x="6270" y="3679"/>
                    <a:pt x="6270" y="3679"/>
                  </a:cubicBezTo>
                  <a:cubicBezTo>
                    <a:pt x="6270" y="3679"/>
                    <a:pt x="6276" y="3686"/>
                    <a:pt x="6268" y="3687"/>
                  </a:cubicBezTo>
                  <a:cubicBezTo>
                    <a:pt x="6270" y="3709"/>
                    <a:pt x="6270" y="3709"/>
                    <a:pt x="6270" y="3709"/>
                  </a:cubicBezTo>
                  <a:cubicBezTo>
                    <a:pt x="6270" y="3709"/>
                    <a:pt x="6256" y="3716"/>
                    <a:pt x="6270" y="3722"/>
                  </a:cubicBezTo>
                  <a:cubicBezTo>
                    <a:pt x="6270" y="3729"/>
                    <a:pt x="6270" y="3729"/>
                    <a:pt x="6270" y="3729"/>
                  </a:cubicBezTo>
                  <a:cubicBezTo>
                    <a:pt x="6270" y="3729"/>
                    <a:pt x="6267" y="3737"/>
                    <a:pt x="6273" y="3737"/>
                  </a:cubicBezTo>
                  <a:cubicBezTo>
                    <a:pt x="6274" y="3744"/>
                    <a:pt x="6274" y="3744"/>
                    <a:pt x="6274" y="3744"/>
                  </a:cubicBezTo>
                  <a:cubicBezTo>
                    <a:pt x="6274" y="3744"/>
                    <a:pt x="6271" y="3752"/>
                    <a:pt x="6275" y="3753"/>
                  </a:cubicBezTo>
                  <a:cubicBezTo>
                    <a:pt x="6275" y="3753"/>
                    <a:pt x="6271" y="3767"/>
                    <a:pt x="6275" y="3768"/>
                  </a:cubicBezTo>
                  <a:cubicBezTo>
                    <a:pt x="6272" y="3788"/>
                    <a:pt x="6272" y="3788"/>
                    <a:pt x="6272" y="3788"/>
                  </a:cubicBezTo>
                  <a:cubicBezTo>
                    <a:pt x="6272" y="3788"/>
                    <a:pt x="6262" y="3795"/>
                    <a:pt x="6256" y="3806"/>
                  </a:cubicBezTo>
                  <a:cubicBezTo>
                    <a:pt x="6256" y="3806"/>
                    <a:pt x="6257" y="3814"/>
                    <a:pt x="6263" y="3814"/>
                  </a:cubicBezTo>
                  <a:cubicBezTo>
                    <a:pt x="6263" y="3826"/>
                    <a:pt x="6263" y="3826"/>
                    <a:pt x="6263" y="3826"/>
                  </a:cubicBezTo>
                  <a:cubicBezTo>
                    <a:pt x="6263" y="3826"/>
                    <a:pt x="6275" y="3830"/>
                    <a:pt x="6263" y="3838"/>
                  </a:cubicBezTo>
                  <a:cubicBezTo>
                    <a:pt x="6265" y="3859"/>
                    <a:pt x="6265" y="3859"/>
                    <a:pt x="6265" y="3859"/>
                  </a:cubicBezTo>
                  <a:cubicBezTo>
                    <a:pt x="6265" y="3859"/>
                    <a:pt x="6257" y="3858"/>
                    <a:pt x="6257" y="3873"/>
                  </a:cubicBezTo>
                  <a:cubicBezTo>
                    <a:pt x="6257" y="3873"/>
                    <a:pt x="6245" y="3884"/>
                    <a:pt x="6244" y="3892"/>
                  </a:cubicBezTo>
                  <a:cubicBezTo>
                    <a:pt x="6244" y="3892"/>
                    <a:pt x="6255" y="3893"/>
                    <a:pt x="6252" y="3897"/>
                  </a:cubicBezTo>
                  <a:cubicBezTo>
                    <a:pt x="6252" y="3897"/>
                    <a:pt x="6249" y="3906"/>
                    <a:pt x="6244" y="3906"/>
                  </a:cubicBezTo>
                  <a:cubicBezTo>
                    <a:pt x="6244" y="3930"/>
                    <a:pt x="6244" y="3930"/>
                    <a:pt x="6244" y="3930"/>
                  </a:cubicBezTo>
                  <a:cubicBezTo>
                    <a:pt x="6244" y="3930"/>
                    <a:pt x="6249" y="3942"/>
                    <a:pt x="6253" y="3942"/>
                  </a:cubicBezTo>
                  <a:cubicBezTo>
                    <a:pt x="6256" y="3932"/>
                    <a:pt x="6256" y="3932"/>
                    <a:pt x="6256" y="3932"/>
                  </a:cubicBezTo>
                  <a:cubicBezTo>
                    <a:pt x="6269" y="3931"/>
                    <a:pt x="6269" y="3931"/>
                    <a:pt x="6269" y="3931"/>
                  </a:cubicBezTo>
                  <a:cubicBezTo>
                    <a:pt x="6273" y="3939"/>
                    <a:pt x="6273" y="3939"/>
                    <a:pt x="6273" y="3939"/>
                  </a:cubicBezTo>
                  <a:cubicBezTo>
                    <a:pt x="6273" y="3939"/>
                    <a:pt x="6272" y="3955"/>
                    <a:pt x="6288" y="3952"/>
                  </a:cubicBezTo>
                  <a:cubicBezTo>
                    <a:pt x="6288" y="3952"/>
                    <a:pt x="6286" y="3977"/>
                    <a:pt x="6304" y="3972"/>
                  </a:cubicBezTo>
                  <a:cubicBezTo>
                    <a:pt x="6304" y="3972"/>
                    <a:pt x="6303" y="3988"/>
                    <a:pt x="6307" y="3988"/>
                  </a:cubicBezTo>
                  <a:cubicBezTo>
                    <a:pt x="6307" y="3988"/>
                    <a:pt x="6311" y="4000"/>
                    <a:pt x="6313" y="3989"/>
                  </a:cubicBezTo>
                  <a:cubicBezTo>
                    <a:pt x="6313" y="3989"/>
                    <a:pt x="6324" y="3985"/>
                    <a:pt x="6318" y="3998"/>
                  </a:cubicBezTo>
                  <a:cubicBezTo>
                    <a:pt x="6327" y="4000"/>
                    <a:pt x="6327" y="4000"/>
                    <a:pt x="6327" y="4000"/>
                  </a:cubicBezTo>
                  <a:cubicBezTo>
                    <a:pt x="6325" y="4016"/>
                    <a:pt x="6325" y="4016"/>
                    <a:pt x="6325" y="4016"/>
                  </a:cubicBezTo>
                  <a:cubicBezTo>
                    <a:pt x="6325" y="4016"/>
                    <a:pt x="6338" y="4022"/>
                    <a:pt x="6340" y="4032"/>
                  </a:cubicBezTo>
                  <a:cubicBezTo>
                    <a:pt x="6349" y="4035"/>
                    <a:pt x="6349" y="4035"/>
                    <a:pt x="6349" y="4035"/>
                  </a:cubicBezTo>
                  <a:cubicBezTo>
                    <a:pt x="6351" y="4048"/>
                    <a:pt x="6351" y="4048"/>
                    <a:pt x="6351" y="4048"/>
                  </a:cubicBezTo>
                  <a:cubicBezTo>
                    <a:pt x="6351" y="4048"/>
                    <a:pt x="6358" y="4065"/>
                    <a:pt x="6364" y="4066"/>
                  </a:cubicBezTo>
                  <a:cubicBezTo>
                    <a:pt x="6363" y="4093"/>
                    <a:pt x="6363" y="4093"/>
                    <a:pt x="6363" y="4093"/>
                  </a:cubicBezTo>
                  <a:cubicBezTo>
                    <a:pt x="6363" y="4093"/>
                    <a:pt x="6342" y="4105"/>
                    <a:pt x="6364" y="4106"/>
                  </a:cubicBezTo>
                  <a:cubicBezTo>
                    <a:pt x="6364" y="4106"/>
                    <a:pt x="6372" y="4109"/>
                    <a:pt x="6363" y="4114"/>
                  </a:cubicBezTo>
                  <a:cubicBezTo>
                    <a:pt x="6363" y="4114"/>
                    <a:pt x="6362" y="4124"/>
                    <a:pt x="6376" y="4135"/>
                  </a:cubicBezTo>
                  <a:cubicBezTo>
                    <a:pt x="6375" y="4155"/>
                    <a:pt x="6375" y="4155"/>
                    <a:pt x="6375" y="4155"/>
                  </a:cubicBezTo>
                  <a:cubicBezTo>
                    <a:pt x="6375" y="4155"/>
                    <a:pt x="6370" y="4167"/>
                    <a:pt x="6383" y="4172"/>
                  </a:cubicBezTo>
                  <a:cubicBezTo>
                    <a:pt x="6385" y="4178"/>
                    <a:pt x="6385" y="4178"/>
                    <a:pt x="6385" y="4178"/>
                  </a:cubicBezTo>
                  <a:cubicBezTo>
                    <a:pt x="6385" y="4178"/>
                    <a:pt x="6377" y="4189"/>
                    <a:pt x="6386" y="4188"/>
                  </a:cubicBezTo>
                  <a:cubicBezTo>
                    <a:pt x="6386" y="4188"/>
                    <a:pt x="6398" y="4205"/>
                    <a:pt x="6411" y="4220"/>
                  </a:cubicBezTo>
                  <a:cubicBezTo>
                    <a:pt x="6411" y="4220"/>
                    <a:pt x="6416" y="4230"/>
                    <a:pt x="6415" y="4236"/>
                  </a:cubicBezTo>
                  <a:cubicBezTo>
                    <a:pt x="6415" y="4236"/>
                    <a:pt x="6407" y="4244"/>
                    <a:pt x="6412" y="4248"/>
                  </a:cubicBezTo>
                  <a:cubicBezTo>
                    <a:pt x="6422" y="4249"/>
                    <a:pt x="6422" y="4249"/>
                    <a:pt x="6422" y="4249"/>
                  </a:cubicBezTo>
                  <a:cubicBezTo>
                    <a:pt x="6422" y="4249"/>
                    <a:pt x="6431" y="4259"/>
                    <a:pt x="6439" y="4258"/>
                  </a:cubicBezTo>
                  <a:cubicBezTo>
                    <a:pt x="6439" y="4258"/>
                    <a:pt x="6442" y="4269"/>
                    <a:pt x="6454" y="4273"/>
                  </a:cubicBezTo>
                  <a:cubicBezTo>
                    <a:pt x="6454" y="4273"/>
                    <a:pt x="6464" y="4287"/>
                    <a:pt x="6478" y="4288"/>
                  </a:cubicBezTo>
                  <a:cubicBezTo>
                    <a:pt x="6478" y="4288"/>
                    <a:pt x="6486" y="4300"/>
                    <a:pt x="6496" y="4301"/>
                  </a:cubicBezTo>
                  <a:cubicBezTo>
                    <a:pt x="6496" y="4301"/>
                    <a:pt x="6521" y="4317"/>
                    <a:pt x="6524" y="4322"/>
                  </a:cubicBezTo>
                  <a:cubicBezTo>
                    <a:pt x="6526" y="4328"/>
                    <a:pt x="6536" y="4329"/>
                    <a:pt x="6536" y="4321"/>
                  </a:cubicBezTo>
                  <a:cubicBezTo>
                    <a:pt x="6536" y="4321"/>
                    <a:pt x="6543" y="4347"/>
                    <a:pt x="6551" y="4324"/>
                  </a:cubicBezTo>
                  <a:cubicBezTo>
                    <a:pt x="6560" y="4325"/>
                    <a:pt x="6560" y="4325"/>
                    <a:pt x="6560" y="4325"/>
                  </a:cubicBezTo>
                  <a:cubicBezTo>
                    <a:pt x="6560" y="4325"/>
                    <a:pt x="6573" y="4335"/>
                    <a:pt x="6570" y="4314"/>
                  </a:cubicBezTo>
                  <a:cubicBezTo>
                    <a:pt x="6566" y="4311"/>
                    <a:pt x="6566" y="4311"/>
                    <a:pt x="6566" y="4311"/>
                  </a:cubicBezTo>
                  <a:cubicBezTo>
                    <a:pt x="6566" y="4311"/>
                    <a:pt x="6558" y="4274"/>
                    <a:pt x="6523" y="4245"/>
                  </a:cubicBezTo>
                  <a:cubicBezTo>
                    <a:pt x="6524" y="4202"/>
                    <a:pt x="6524" y="4202"/>
                    <a:pt x="6524" y="4202"/>
                  </a:cubicBezTo>
                  <a:cubicBezTo>
                    <a:pt x="6524" y="4202"/>
                    <a:pt x="6514" y="4189"/>
                    <a:pt x="6521" y="4182"/>
                  </a:cubicBezTo>
                  <a:cubicBezTo>
                    <a:pt x="6521" y="4182"/>
                    <a:pt x="6529" y="4150"/>
                    <a:pt x="6520" y="4124"/>
                  </a:cubicBezTo>
                  <a:cubicBezTo>
                    <a:pt x="6520" y="4124"/>
                    <a:pt x="6510" y="4095"/>
                    <a:pt x="6482" y="4084"/>
                  </a:cubicBezTo>
                  <a:cubicBezTo>
                    <a:pt x="6482" y="4084"/>
                    <a:pt x="6468" y="4049"/>
                    <a:pt x="6447" y="4053"/>
                  </a:cubicBezTo>
                  <a:cubicBezTo>
                    <a:pt x="6427" y="4030"/>
                    <a:pt x="6427" y="4030"/>
                    <a:pt x="6427" y="4030"/>
                  </a:cubicBezTo>
                  <a:cubicBezTo>
                    <a:pt x="6427" y="4030"/>
                    <a:pt x="6433" y="4012"/>
                    <a:pt x="6390" y="4015"/>
                  </a:cubicBezTo>
                  <a:cubicBezTo>
                    <a:pt x="6390" y="4015"/>
                    <a:pt x="6371" y="4002"/>
                    <a:pt x="6363" y="4000"/>
                  </a:cubicBezTo>
                  <a:cubicBezTo>
                    <a:pt x="6363" y="4000"/>
                    <a:pt x="6357" y="3983"/>
                    <a:pt x="6349" y="3987"/>
                  </a:cubicBezTo>
                  <a:cubicBezTo>
                    <a:pt x="6349" y="3987"/>
                    <a:pt x="6350" y="3976"/>
                    <a:pt x="6343" y="3978"/>
                  </a:cubicBezTo>
                  <a:cubicBezTo>
                    <a:pt x="6344" y="3971"/>
                    <a:pt x="6344" y="3971"/>
                    <a:pt x="6344" y="3971"/>
                  </a:cubicBezTo>
                  <a:cubicBezTo>
                    <a:pt x="6344" y="3971"/>
                    <a:pt x="6344" y="3964"/>
                    <a:pt x="6359" y="3966"/>
                  </a:cubicBezTo>
                  <a:cubicBezTo>
                    <a:pt x="6359" y="3966"/>
                    <a:pt x="6361" y="3945"/>
                    <a:pt x="6355" y="3938"/>
                  </a:cubicBezTo>
                  <a:cubicBezTo>
                    <a:pt x="6355" y="3938"/>
                    <a:pt x="6351" y="3924"/>
                    <a:pt x="6342" y="3926"/>
                  </a:cubicBezTo>
                  <a:cubicBezTo>
                    <a:pt x="6338" y="3924"/>
                    <a:pt x="6338" y="3924"/>
                    <a:pt x="6338" y="3924"/>
                  </a:cubicBezTo>
                  <a:cubicBezTo>
                    <a:pt x="6338" y="3924"/>
                    <a:pt x="6342" y="3910"/>
                    <a:pt x="6337" y="3907"/>
                  </a:cubicBezTo>
                  <a:cubicBezTo>
                    <a:pt x="6335" y="3878"/>
                    <a:pt x="6335" y="3878"/>
                    <a:pt x="6335" y="3878"/>
                  </a:cubicBezTo>
                  <a:cubicBezTo>
                    <a:pt x="6335" y="3878"/>
                    <a:pt x="6319" y="3874"/>
                    <a:pt x="6316" y="3883"/>
                  </a:cubicBezTo>
                  <a:cubicBezTo>
                    <a:pt x="6297" y="3883"/>
                    <a:pt x="6297" y="3883"/>
                    <a:pt x="6297" y="3883"/>
                  </a:cubicBezTo>
                  <a:cubicBezTo>
                    <a:pt x="6296" y="3876"/>
                    <a:pt x="6296" y="3876"/>
                    <a:pt x="6296" y="3876"/>
                  </a:cubicBezTo>
                  <a:cubicBezTo>
                    <a:pt x="6296" y="3876"/>
                    <a:pt x="6308" y="3870"/>
                    <a:pt x="6295" y="3858"/>
                  </a:cubicBezTo>
                  <a:cubicBezTo>
                    <a:pt x="6294" y="3839"/>
                    <a:pt x="6294" y="3839"/>
                    <a:pt x="6294" y="3839"/>
                  </a:cubicBezTo>
                  <a:cubicBezTo>
                    <a:pt x="6294" y="3839"/>
                    <a:pt x="6296" y="3811"/>
                    <a:pt x="6309" y="3790"/>
                  </a:cubicBezTo>
                  <a:cubicBezTo>
                    <a:pt x="6309" y="3790"/>
                    <a:pt x="6321" y="3789"/>
                    <a:pt x="6311" y="3777"/>
                  </a:cubicBezTo>
                  <a:cubicBezTo>
                    <a:pt x="6312" y="3759"/>
                    <a:pt x="6312" y="3759"/>
                    <a:pt x="6312" y="3759"/>
                  </a:cubicBezTo>
                  <a:cubicBezTo>
                    <a:pt x="6312" y="3759"/>
                    <a:pt x="6334" y="3734"/>
                    <a:pt x="6334" y="3713"/>
                  </a:cubicBezTo>
                  <a:cubicBezTo>
                    <a:pt x="6334" y="3713"/>
                    <a:pt x="6342" y="3709"/>
                    <a:pt x="6335" y="3702"/>
                  </a:cubicBezTo>
                  <a:cubicBezTo>
                    <a:pt x="6335" y="3684"/>
                    <a:pt x="6335" y="3684"/>
                    <a:pt x="6335" y="3684"/>
                  </a:cubicBezTo>
                  <a:cubicBezTo>
                    <a:pt x="6338" y="3682"/>
                    <a:pt x="6338" y="3682"/>
                    <a:pt x="6338" y="3682"/>
                  </a:cubicBezTo>
                  <a:cubicBezTo>
                    <a:pt x="6338" y="3648"/>
                    <a:pt x="6338" y="3648"/>
                    <a:pt x="6338" y="3648"/>
                  </a:cubicBezTo>
                  <a:cubicBezTo>
                    <a:pt x="6338" y="3648"/>
                    <a:pt x="6342" y="3641"/>
                    <a:pt x="6363" y="3643"/>
                  </a:cubicBezTo>
                  <a:cubicBezTo>
                    <a:pt x="6363" y="3643"/>
                    <a:pt x="6372" y="3632"/>
                    <a:pt x="6379" y="3644"/>
                  </a:cubicBezTo>
                  <a:cubicBezTo>
                    <a:pt x="6393" y="3646"/>
                    <a:pt x="6393" y="3646"/>
                    <a:pt x="6393" y="3646"/>
                  </a:cubicBezTo>
                  <a:cubicBezTo>
                    <a:pt x="6394" y="3664"/>
                    <a:pt x="6394" y="3664"/>
                    <a:pt x="6394" y="3664"/>
                  </a:cubicBezTo>
                  <a:cubicBezTo>
                    <a:pt x="6394" y="3664"/>
                    <a:pt x="6382" y="3668"/>
                    <a:pt x="6390" y="3671"/>
                  </a:cubicBezTo>
                  <a:cubicBezTo>
                    <a:pt x="6390" y="3671"/>
                    <a:pt x="6382" y="3698"/>
                    <a:pt x="6396" y="3686"/>
                  </a:cubicBezTo>
                  <a:cubicBezTo>
                    <a:pt x="6401" y="3685"/>
                    <a:pt x="6401" y="3685"/>
                    <a:pt x="6401" y="3685"/>
                  </a:cubicBezTo>
                  <a:cubicBezTo>
                    <a:pt x="6401" y="3685"/>
                    <a:pt x="6412" y="3697"/>
                    <a:pt x="6426" y="3687"/>
                  </a:cubicBezTo>
                  <a:cubicBezTo>
                    <a:pt x="6426" y="3687"/>
                    <a:pt x="6443" y="3677"/>
                    <a:pt x="6443" y="3690"/>
                  </a:cubicBezTo>
                  <a:cubicBezTo>
                    <a:pt x="6443" y="3690"/>
                    <a:pt x="6446" y="3696"/>
                    <a:pt x="6454" y="3697"/>
                  </a:cubicBezTo>
                  <a:cubicBezTo>
                    <a:pt x="6465" y="3704"/>
                    <a:pt x="6465" y="3704"/>
                    <a:pt x="6465" y="3704"/>
                  </a:cubicBezTo>
                  <a:cubicBezTo>
                    <a:pt x="6465" y="3704"/>
                    <a:pt x="6462" y="3711"/>
                    <a:pt x="6465" y="3713"/>
                  </a:cubicBezTo>
                  <a:cubicBezTo>
                    <a:pt x="6465" y="3713"/>
                    <a:pt x="6461" y="3733"/>
                    <a:pt x="6472" y="3725"/>
                  </a:cubicBezTo>
                  <a:cubicBezTo>
                    <a:pt x="6476" y="3720"/>
                    <a:pt x="6476" y="3720"/>
                    <a:pt x="6476" y="3720"/>
                  </a:cubicBezTo>
                  <a:cubicBezTo>
                    <a:pt x="6476" y="3720"/>
                    <a:pt x="6484" y="3705"/>
                    <a:pt x="6487" y="3721"/>
                  </a:cubicBezTo>
                  <a:cubicBezTo>
                    <a:pt x="6487" y="3721"/>
                    <a:pt x="6502" y="3759"/>
                    <a:pt x="6508" y="3759"/>
                  </a:cubicBezTo>
                  <a:cubicBezTo>
                    <a:pt x="6508" y="3759"/>
                    <a:pt x="6492" y="3767"/>
                    <a:pt x="6507" y="3775"/>
                  </a:cubicBezTo>
                  <a:cubicBezTo>
                    <a:pt x="6507" y="3775"/>
                    <a:pt x="6511" y="3786"/>
                    <a:pt x="6518" y="3787"/>
                  </a:cubicBezTo>
                  <a:cubicBezTo>
                    <a:pt x="6518" y="3787"/>
                    <a:pt x="6526" y="3795"/>
                    <a:pt x="6525" y="3776"/>
                  </a:cubicBezTo>
                  <a:cubicBezTo>
                    <a:pt x="6533" y="3776"/>
                    <a:pt x="6533" y="3776"/>
                    <a:pt x="6533" y="3776"/>
                  </a:cubicBezTo>
                  <a:cubicBezTo>
                    <a:pt x="6533" y="3776"/>
                    <a:pt x="6546" y="3784"/>
                    <a:pt x="6539" y="3796"/>
                  </a:cubicBezTo>
                  <a:cubicBezTo>
                    <a:pt x="6539" y="3796"/>
                    <a:pt x="6529" y="3800"/>
                    <a:pt x="6529" y="3809"/>
                  </a:cubicBezTo>
                  <a:cubicBezTo>
                    <a:pt x="6533" y="3812"/>
                    <a:pt x="6533" y="3812"/>
                    <a:pt x="6533" y="3812"/>
                  </a:cubicBezTo>
                  <a:cubicBezTo>
                    <a:pt x="6533" y="3812"/>
                    <a:pt x="6543" y="3819"/>
                    <a:pt x="6543" y="3810"/>
                  </a:cubicBezTo>
                  <a:cubicBezTo>
                    <a:pt x="6543" y="3810"/>
                    <a:pt x="6552" y="3804"/>
                    <a:pt x="6558" y="3806"/>
                  </a:cubicBezTo>
                  <a:cubicBezTo>
                    <a:pt x="6572" y="3809"/>
                    <a:pt x="6572" y="3809"/>
                    <a:pt x="6572" y="3809"/>
                  </a:cubicBezTo>
                  <a:cubicBezTo>
                    <a:pt x="6572" y="3809"/>
                    <a:pt x="6597" y="3834"/>
                    <a:pt x="6612" y="3832"/>
                  </a:cubicBezTo>
                  <a:cubicBezTo>
                    <a:pt x="6613" y="3842"/>
                    <a:pt x="6613" y="3842"/>
                    <a:pt x="6613" y="3842"/>
                  </a:cubicBezTo>
                  <a:cubicBezTo>
                    <a:pt x="6613" y="3842"/>
                    <a:pt x="6607" y="3843"/>
                    <a:pt x="6607" y="3849"/>
                  </a:cubicBezTo>
                  <a:cubicBezTo>
                    <a:pt x="6607" y="3849"/>
                    <a:pt x="6602" y="3860"/>
                    <a:pt x="6605" y="3868"/>
                  </a:cubicBezTo>
                  <a:cubicBezTo>
                    <a:pt x="6599" y="3871"/>
                    <a:pt x="6599" y="3871"/>
                    <a:pt x="6599" y="3871"/>
                  </a:cubicBezTo>
                  <a:cubicBezTo>
                    <a:pt x="6599" y="3905"/>
                    <a:pt x="6599" y="3905"/>
                    <a:pt x="6599" y="3905"/>
                  </a:cubicBezTo>
                  <a:cubicBezTo>
                    <a:pt x="6599" y="3905"/>
                    <a:pt x="6609" y="3911"/>
                    <a:pt x="6604" y="3915"/>
                  </a:cubicBezTo>
                  <a:cubicBezTo>
                    <a:pt x="6599" y="3919"/>
                    <a:pt x="6600" y="3926"/>
                    <a:pt x="6611" y="3918"/>
                  </a:cubicBezTo>
                  <a:cubicBezTo>
                    <a:pt x="6618" y="3912"/>
                    <a:pt x="6618" y="3912"/>
                    <a:pt x="6618" y="3912"/>
                  </a:cubicBezTo>
                  <a:cubicBezTo>
                    <a:pt x="6627" y="3912"/>
                    <a:pt x="6627" y="3912"/>
                    <a:pt x="6627" y="3912"/>
                  </a:cubicBezTo>
                  <a:cubicBezTo>
                    <a:pt x="6627" y="3912"/>
                    <a:pt x="6636" y="3887"/>
                    <a:pt x="6663" y="3878"/>
                  </a:cubicBezTo>
                  <a:cubicBezTo>
                    <a:pt x="6663" y="3878"/>
                    <a:pt x="6676" y="3877"/>
                    <a:pt x="6674" y="3864"/>
                  </a:cubicBezTo>
                  <a:cubicBezTo>
                    <a:pt x="6691" y="3866"/>
                    <a:pt x="6691" y="3866"/>
                    <a:pt x="6691" y="3866"/>
                  </a:cubicBezTo>
                  <a:cubicBezTo>
                    <a:pt x="6689" y="3853"/>
                    <a:pt x="6689" y="3853"/>
                    <a:pt x="6689" y="3853"/>
                  </a:cubicBezTo>
                  <a:cubicBezTo>
                    <a:pt x="6689" y="3853"/>
                    <a:pt x="6644" y="3804"/>
                    <a:pt x="6697" y="3849"/>
                  </a:cubicBezTo>
                  <a:cubicBezTo>
                    <a:pt x="6697" y="3849"/>
                    <a:pt x="6712" y="3832"/>
                    <a:pt x="6702" y="3824"/>
                  </a:cubicBezTo>
                  <a:cubicBezTo>
                    <a:pt x="6702" y="3824"/>
                    <a:pt x="6712" y="3814"/>
                    <a:pt x="6699" y="3814"/>
                  </a:cubicBezTo>
                  <a:cubicBezTo>
                    <a:pt x="6699" y="3814"/>
                    <a:pt x="6685" y="3812"/>
                    <a:pt x="6701" y="3805"/>
                  </a:cubicBezTo>
                  <a:cubicBezTo>
                    <a:pt x="6701" y="3805"/>
                    <a:pt x="6692" y="3795"/>
                    <a:pt x="6721" y="3797"/>
                  </a:cubicBezTo>
                  <a:cubicBezTo>
                    <a:pt x="6720" y="3804"/>
                    <a:pt x="6720" y="3804"/>
                    <a:pt x="6720" y="3804"/>
                  </a:cubicBezTo>
                  <a:cubicBezTo>
                    <a:pt x="6720" y="3804"/>
                    <a:pt x="6703" y="3805"/>
                    <a:pt x="6712" y="3819"/>
                  </a:cubicBezTo>
                  <a:cubicBezTo>
                    <a:pt x="6712" y="3819"/>
                    <a:pt x="6722" y="3818"/>
                    <a:pt x="6722" y="3812"/>
                  </a:cubicBezTo>
                  <a:cubicBezTo>
                    <a:pt x="6722" y="3812"/>
                    <a:pt x="6734" y="3821"/>
                    <a:pt x="6760" y="3799"/>
                  </a:cubicBezTo>
                  <a:cubicBezTo>
                    <a:pt x="6760" y="3799"/>
                    <a:pt x="6772" y="3801"/>
                    <a:pt x="6778" y="3785"/>
                  </a:cubicBezTo>
                  <a:cubicBezTo>
                    <a:pt x="6778" y="3785"/>
                    <a:pt x="6794" y="3791"/>
                    <a:pt x="6795" y="3776"/>
                  </a:cubicBezTo>
                  <a:cubicBezTo>
                    <a:pt x="6800" y="3770"/>
                    <a:pt x="6800" y="3770"/>
                    <a:pt x="6800" y="3770"/>
                  </a:cubicBezTo>
                  <a:cubicBezTo>
                    <a:pt x="6800" y="3770"/>
                    <a:pt x="6827" y="3774"/>
                    <a:pt x="6832" y="3737"/>
                  </a:cubicBezTo>
                  <a:cubicBezTo>
                    <a:pt x="6832" y="3737"/>
                    <a:pt x="6840" y="3731"/>
                    <a:pt x="6834" y="3724"/>
                  </a:cubicBezTo>
                  <a:cubicBezTo>
                    <a:pt x="6834" y="3708"/>
                    <a:pt x="6834" y="3708"/>
                    <a:pt x="6834" y="3708"/>
                  </a:cubicBezTo>
                  <a:cubicBezTo>
                    <a:pt x="6834" y="3708"/>
                    <a:pt x="6820" y="3703"/>
                    <a:pt x="6831" y="3699"/>
                  </a:cubicBezTo>
                  <a:cubicBezTo>
                    <a:pt x="6831" y="3699"/>
                    <a:pt x="6842" y="3699"/>
                    <a:pt x="6836" y="3692"/>
                  </a:cubicBezTo>
                  <a:cubicBezTo>
                    <a:pt x="6837" y="3686"/>
                    <a:pt x="6837" y="3686"/>
                    <a:pt x="6837" y="3686"/>
                  </a:cubicBezTo>
                  <a:cubicBezTo>
                    <a:pt x="6837" y="3686"/>
                    <a:pt x="6856" y="3672"/>
                    <a:pt x="6839" y="3665"/>
                  </a:cubicBezTo>
                  <a:cubicBezTo>
                    <a:pt x="6839" y="3665"/>
                    <a:pt x="6838" y="3638"/>
                    <a:pt x="6832" y="3635"/>
                  </a:cubicBezTo>
                  <a:cubicBezTo>
                    <a:pt x="6834" y="3623"/>
                    <a:pt x="6834" y="3623"/>
                    <a:pt x="6834" y="3623"/>
                  </a:cubicBezTo>
                  <a:cubicBezTo>
                    <a:pt x="6834" y="3623"/>
                    <a:pt x="6842" y="3612"/>
                    <a:pt x="6835" y="3607"/>
                  </a:cubicBezTo>
                  <a:cubicBezTo>
                    <a:pt x="6835" y="3607"/>
                    <a:pt x="6832" y="3578"/>
                    <a:pt x="6820" y="3565"/>
                  </a:cubicBezTo>
                  <a:cubicBezTo>
                    <a:pt x="6819" y="3556"/>
                    <a:pt x="6819" y="3556"/>
                    <a:pt x="6819" y="3556"/>
                  </a:cubicBezTo>
                  <a:cubicBezTo>
                    <a:pt x="6819" y="3556"/>
                    <a:pt x="6823" y="3534"/>
                    <a:pt x="6809" y="3529"/>
                  </a:cubicBezTo>
                  <a:cubicBezTo>
                    <a:pt x="6809" y="3529"/>
                    <a:pt x="6771" y="3477"/>
                    <a:pt x="6759" y="3482"/>
                  </a:cubicBezTo>
                  <a:cubicBezTo>
                    <a:pt x="6759" y="3482"/>
                    <a:pt x="6748" y="3459"/>
                    <a:pt x="6733" y="3457"/>
                  </a:cubicBezTo>
                  <a:cubicBezTo>
                    <a:pt x="6733" y="3457"/>
                    <a:pt x="6697" y="3419"/>
                    <a:pt x="6685" y="3400"/>
                  </a:cubicBezTo>
                  <a:cubicBezTo>
                    <a:pt x="6685" y="3400"/>
                    <a:pt x="6688" y="3377"/>
                    <a:pt x="6676" y="3376"/>
                  </a:cubicBezTo>
                  <a:cubicBezTo>
                    <a:pt x="6676" y="3376"/>
                    <a:pt x="6653" y="3359"/>
                    <a:pt x="6651" y="3344"/>
                  </a:cubicBezTo>
                  <a:cubicBezTo>
                    <a:pt x="6648" y="3329"/>
                    <a:pt x="6640" y="3338"/>
                    <a:pt x="6640" y="3338"/>
                  </a:cubicBezTo>
                  <a:cubicBezTo>
                    <a:pt x="6640" y="3338"/>
                    <a:pt x="6651" y="3314"/>
                    <a:pt x="6650" y="3298"/>
                  </a:cubicBezTo>
                  <a:cubicBezTo>
                    <a:pt x="6650" y="3298"/>
                    <a:pt x="6659" y="3288"/>
                    <a:pt x="6659" y="3279"/>
                  </a:cubicBezTo>
                  <a:cubicBezTo>
                    <a:pt x="6659" y="3279"/>
                    <a:pt x="6695" y="3268"/>
                    <a:pt x="6695" y="3249"/>
                  </a:cubicBezTo>
                  <a:cubicBezTo>
                    <a:pt x="6695" y="3249"/>
                    <a:pt x="6684" y="3235"/>
                    <a:pt x="6700" y="3239"/>
                  </a:cubicBezTo>
                  <a:cubicBezTo>
                    <a:pt x="6700" y="3239"/>
                    <a:pt x="6710" y="3226"/>
                    <a:pt x="6700" y="3218"/>
                  </a:cubicBezTo>
                  <a:cubicBezTo>
                    <a:pt x="6700" y="3218"/>
                    <a:pt x="6697" y="3209"/>
                    <a:pt x="6707" y="3216"/>
                  </a:cubicBezTo>
                  <a:cubicBezTo>
                    <a:pt x="6707" y="3216"/>
                    <a:pt x="6708" y="3232"/>
                    <a:pt x="6720" y="3230"/>
                  </a:cubicBezTo>
                  <a:cubicBezTo>
                    <a:pt x="6720" y="3230"/>
                    <a:pt x="6723" y="3226"/>
                    <a:pt x="6715" y="3217"/>
                  </a:cubicBezTo>
                  <a:cubicBezTo>
                    <a:pt x="6715" y="3217"/>
                    <a:pt x="6719" y="3205"/>
                    <a:pt x="6725" y="3216"/>
                  </a:cubicBezTo>
                  <a:cubicBezTo>
                    <a:pt x="6725" y="3216"/>
                    <a:pt x="6731" y="3224"/>
                    <a:pt x="6738" y="3217"/>
                  </a:cubicBezTo>
                  <a:cubicBezTo>
                    <a:pt x="6738" y="3217"/>
                    <a:pt x="6749" y="3221"/>
                    <a:pt x="6748" y="3207"/>
                  </a:cubicBezTo>
                  <a:cubicBezTo>
                    <a:pt x="6748" y="3207"/>
                    <a:pt x="6747" y="3206"/>
                    <a:pt x="6735" y="3202"/>
                  </a:cubicBezTo>
                  <a:cubicBezTo>
                    <a:pt x="6735" y="3202"/>
                    <a:pt x="6739" y="3199"/>
                    <a:pt x="6752" y="3199"/>
                  </a:cubicBezTo>
                  <a:cubicBezTo>
                    <a:pt x="6752" y="3199"/>
                    <a:pt x="6763" y="3192"/>
                    <a:pt x="6763" y="3184"/>
                  </a:cubicBezTo>
                  <a:cubicBezTo>
                    <a:pt x="6769" y="3186"/>
                    <a:pt x="6769" y="3186"/>
                    <a:pt x="6769" y="3186"/>
                  </a:cubicBezTo>
                  <a:cubicBezTo>
                    <a:pt x="6769" y="3186"/>
                    <a:pt x="6786" y="3189"/>
                    <a:pt x="6787" y="3177"/>
                  </a:cubicBezTo>
                  <a:cubicBezTo>
                    <a:pt x="6787" y="3177"/>
                    <a:pt x="6808" y="3195"/>
                    <a:pt x="6795" y="3172"/>
                  </a:cubicBezTo>
                  <a:cubicBezTo>
                    <a:pt x="6795" y="3172"/>
                    <a:pt x="6801" y="3163"/>
                    <a:pt x="6805" y="3170"/>
                  </a:cubicBezTo>
                  <a:cubicBezTo>
                    <a:pt x="6805" y="3170"/>
                    <a:pt x="6812" y="3185"/>
                    <a:pt x="6834" y="3183"/>
                  </a:cubicBezTo>
                  <a:cubicBezTo>
                    <a:pt x="6834" y="3183"/>
                    <a:pt x="6831" y="3205"/>
                    <a:pt x="6841" y="3191"/>
                  </a:cubicBezTo>
                  <a:cubicBezTo>
                    <a:pt x="6853" y="3191"/>
                    <a:pt x="6853" y="3191"/>
                    <a:pt x="6853" y="3191"/>
                  </a:cubicBezTo>
                  <a:cubicBezTo>
                    <a:pt x="6853" y="3191"/>
                    <a:pt x="6858" y="3171"/>
                    <a:pt x="6866" y="3188"/>
                  </a:cubicBezTo>
                  <a:cubicBezTo>
                    <a:pt x="6866" y="3188"/>
                    <a:pt x="6879" y="3195"/>
                    <a:pt x="6871" y="3199"/>
                  </a:cubicBezTo>
                  <a:cubicBezTo>
                    <a:pt x="6870" y="3208"/>
                    <a:pt x="6870" y="3208"/>
                    <a:pt x="6870" y="3208"/>
                  </a:cubicBezTo>
                  <a:cubicBezTo>
                    <a:pt x="6870" y="3208"/>
                    <a:pt x="6863" y="3210"/>
                    <a:pt x="6863" y="3217"/>
                  </a:cubicBezTo>
                  <a:cubicBezTo>
                    <a:pt x="6863" y="3217"/>
                    <a:pt x="6850" y="3223"/>
                    <a:pt x="6868" y="3226"/>
                  </a:cubicBezTo>
                  <a:cubicBezTo>
                    <a:pt x="6868" y="3231"/>
                    <a:pt x="6868" y="3231"/>
                    <a:pt x="6868" y="3231"/>
                  </a:cubicBezTo>
                  <a:cubicBezTo>
                    <a:pt x="6868" y="3231"/>
                    <a:pt x="6857" y="3238"/>
                    <a:pt x="6880" y="3254"/>
                  </a:cubicBezTo>
                  <a:cubicBezTo>
                    <a:pt x="6880" y="3254"/>
                    <a:pt x="6865" y="3269"/>
                    <a:pt x="6883" y="3259"/>
                  </a:cubicBezTo>
                  <a:cubicBezTo>
                    <a:pt x="6899" y="3258"/>
                    <a:pt x="6899" y="3258"/>
                    <a:pt x="6899" y="3258"/>
                  </a:cubicBezTo>
                  <a:cubicBezTo>
                    <a:pt x="6899" y="3258"/>
                    <a:pt x="6917" y="3247"/>
                    <a:pt x="6905" y="3241"/>
                  </a:cubicBezTo>
                  <a:cubicBezTo>
                    <a:pt x="6905" y="3241"/>
                    <a:pt x="6893" y="3235"/>
                    <a:pt x="6890" y="3226"/>
                  </a:cubicBezTo>
                  <a:cubicBezTo>
                    <a:pt x="6883" y="3224"/>
                    <a:pt x="6883" y="3224"/>
                    <a:pt x="6883" y="3224"/>
                  </a:cubicBezTo>
                  <a:cubicBezTo>
                    <a:pt x="6883" y="3224"/>
                    <a:pt x="6879" y="3213"/>
                    <a:pt x="6891" y="3216"/>
                  </a:cubicBezTo>
                  <a:cubicBezTo>
                    <a:pt x="6891" y="3216"/>
                    <a:pt x="6896" y="3202"/>
                    <a:pt x="6896" y="3195"/>
                  </a:cubicBezTo>
                  <a:cubicBezTo>
                    <a:pt x="6902" y="3194"/>
                    <a:pt x="6902" y="3194"/>
                    <a:pt x="6902" y="3194"/>
                  </a:cubicBezTo>
                  <a:cubicBezTo>
                    <a:pt x="6902" y="3194"/>
                    <a:pt x="6905" y="3216"/>
                    <a:pt x="6913" y="3206"/>
                  </a:cubicBezTo>
                  <a:cubicBezTo>
                    <a:pt x="6913" y="3198"/>
                    <a:pt x="6913" y="3198"/>
                    <a:pt x="6913" y="3198"/>
                  </a:cubicBezTo>
                  <a:cubicBezTo>
                    <a:pt x="6913" y="3198"/>
                    <a:pt x="6921" y="3190"/>
                    <a:pt x="6926" y="3195"/>
                  </a:cubicBezTo>
                  <a:cubicBezTo>
                    <a:pt x="6926" y="3195"/>
                    <a:pt x="6933" y="3187"/>
                    <a:pt x="6936" y="3193"/>
                  </a:cubicBezTo>
                  <a:cubicBezTo>
                    <a:pt x="6958" y="3188"/>
                    <a:pt x="6958" y="3188"/>
                    <a:pt x="6958" y="3188"/>
                  </a:cubicBezTo>
                  <a:cubicBezTo>
                    <a:pt x="6958" y="3188"/>
                    <a:pt x="6967" y="3185"/>
                    <a:pt x="6982" y="3185"/>
                  </a:cubicBezTo>
                  <a:cubicBezTo>
                    <a:pt x="6982" y="3185"/>
                    <a:pt x="6971" y="3162"/>
                    <a:pt x="6991" y="3169"/>
                  </a:cubicBezTo>
                  <a:cubicBezTo>
                    <a:pt x="6991" y="3169"/>
                    <a:pt x="6996" y="3179"/>
                    <a:pt x="7001" y="3180"/>
                  </a:cubicBezTo>
                  <a:cubicBezTo>
                    <a:pt x="7001" y="3180"/>
                    <a:pt x="7010" y="3179"/>
                    <a:pt x="7008" y="3172"/>
                  </a:cubicBezTo>
                  <a:cubicBezTo>
                    <a:pt x="7008" y="3172"/>
                    <a:pt x="6999" y="3160"/>
                    <a:pt x="7013" y="3167"/>
                  </a:cubicBezTo>
                  <a:cubicBezTo>
                    <a:pt x="7013" y="3167"/>
                    <a:pt x="7013" y="3176"/>
                    <a:pt x="7017" y="3177"/>
                  </a:cubicBezTo>
                  <a:cubicBezTo>
                    <a:pt x="7017" y="3177"/>
                    <a:pt x="7018" y="3190"/>
                    <a:pt x="7024" y="3177"/>
                  </a:cubicBezTo>
                  <a:cubicBezTo>
                    <a:pt x="7021" y="3171"/>
                    <a:pt x="7021" y="3171"/>
                    <a:pt x="7021" y="3171"/>
                  </a:cubicBezTo>
                  <a:cubicBezTo>
                    <a:pt x="7021" y="3171"/>
                    <a:pt x="7029" y="3158"/>
                    <a:pt x="7034" y="3168"/>
                  </a:cubicBezTo>
                  <a:cubicBezTo>
                    <a:pt x="7034" y="3168"/>
                    <a:pt x="7047" y="3177"/>
                    <a:pt x="7040" y="3158"/>
                  </a:cubicBezTo>
                  <a:cubicBezTo>
                    <a:pt x="7040" y="3158"/>
                    <a:pt x="7041" y="3141"/>
                    <a:pt x="7047" y="3156"/>
                  </a:cubicBezTo>
                  <a:cubicBezTo>
                    <a:pt x="7047" y="3156"/>
                    <a:pt x="7056" y="3162"/>
                    <a:pt x="7055" y="3144"/>
                  </a:cubicBezTo>
                  <a:cubicBezTo>
                    <a:pt x="7055" y="3144"/>
                    <a:pt x="7068" y="3154"/>
                    <a:pt x="7070" y="3144"/>
                  </a:cubicBezTo>
                  <a:cubicBezTo>
                    <a:pt x="7070" y="3144"/>
                    <a:pt x="7078" y="3142"/>
                    <a:pt x="7066" y="3137"/>
                  </a:cubicBezTo>
                  <a:cubicBezTo>
                    <a:pt x="7066" y="3126"/>
                    <a:pt x="7066" y="3126"/>
                    <a:pt x="7066" y="3126"/>
                  </a:cubicBezTo>
                  <a:cubicBezTo>
                    <a:pt x="7066" y="3126"/>
                    <a:pt x="7069" y="3118"/>
                    <a:pt x="7062" y="3111"/>
                  </a:cubicBezTo>
                  <a:cubicBezTo>
                    <a:pt x="7062" y="3111"/>
                    <a:pt x="7060" y="3089"/>
                    <a:pt x="7071" y="3101"/>
                  </a:cubicBezTo>
                  <a:cubicBezTo>
                    <a:pt x="7071" y="3101"/>
                    <a:pt x="7075" y="3126"/>
                    <a:pt x="7080" y="3115"/>
                  </a:cubicBezTo>
                  <a:cubicBezTo>
                    <a:pt x="7084" y="3127"/>
                    <a:pt x="7084" y="3127"/>
                    <a:pt x="7084" y="3127"/>
                  </a:cubicBezTo>
                  <a:cubicBezTo>
                    <a:pt x="7084" y="3127"/>
                    <a:pt x="7110" y="3133"/>
                    <a:pt x="7092" y="3136"/>
                  </a:cubicBezTo>
                  <a:cubicBezTo>
                    <a:pt x="7092" y="3136"/>
                    <a:pt x="7088" y="3139"/>
                    <a:pt x="7098" y="3142"/>
                  </a:cubicBezTo>
                  <a:cubicBezTo>
                    <a:pt x="7098" y="3142"/>
                    <a:pt x="7110" y="3158"/>
                    <a:pt x="7110" y="3144"/>
                  </a:cubicBezTo>
                  <a:cubicBezTo>
                    <a:pt x="7110" y="3144"/>
                    <a:pt x="7117" y="3136"/>
                    <a:pt x="7109" y="3128"/>
                  </a:cubicBezTo>
                  <a:cubicBezTo>
                    <a:pt x="7120" y="3125"/>
                    <a:pt x="7120" y="3125"/>
                    <a:pt x="7120" y="3125"/>
                  </a:cubicBezTo>
                  <a:cubicBezTo>
                    <a:pt x="7120" y="3125"/>
                    <a:pt x="7129" y="3118"/>
                    <a:pt x="7129" y="3115"/>
                  </a:cubicBezTo>
                  <a:cubicBezTo>
                    <a:pt x="7129" y="3115"/>
                    <a:pt x="7146" y="3112"/>
                    <a:pt x="7134" y="3125"/>
                  </a:cubicBezTo>
                  <a:cubicBezTo>
                    <a:pt x="7131" y="3127"/>
                    <a:pt x="7131" y="3127"/>
                    <a:pt x="7131" y="3127"/>
                  </a:cubicBezTo>
                  <a:cubicBezTo>
                    <a:pt x="7131" y="3127"/>
                    <a:pt x="7115" y="3129"/>
                    <a:pt x="7124" y="3134"/>
                  </a:cubicBezTo>
                  <a:cubicBezTo>
                    <a:pt x="7124" y="3134"/>
                    <a:pt x="7134" y="3135"/>
                    <a:pt x="7141" y="3129"/>
                  </a:cubicBezTo>
                  <a:cubicBezTo>
                    <a:pt x="7141" y="3129"/>
                    <a:pt x="7155" y="3109"/>
                    <a:pt x="7163" y="3111"/>
                  </a:cubicBezTo>
                  <a:cubicBezTo>
                    <a:pt x="7163" y="3111"/>
                    <a:pt x="7172" y="3129"/>
                    <a:pt x="7178" y="3112"/>
                  </a:cubicBezTo>
                  <a:cubicBezTo>
                    <a:pt x="7191" y="3110"/>
                    <a:pt x="7191" y="3110"/>
                    <a:pt x="7191" y="3110"/>
                  </a:cubicBezTo>
                  <a:cubicBezTo>
                    <a:pt x="7191" y="3110"/>
                    <a:pt x="7197" y="3120"/>
                    <a:pt x="7201" y="3110"/>
                  </a:cubicBezTo>
                  <a:cubicBezTo>
                    <a:pt x="7216" y="3111"/>
                    <a:pt x="7216" y="3111"/>
                    <a:pt x="7216" y="3111"/>
                  </a:cubicBezTo>
                  <a:cubicBezTo>
                    <a:pt x="7216" y="3111"/>
                    <a:pt x="7231" y="3113"/>
                    <a:pt x="7231" y="3093"/>
                  </a:cubicBezTo>
                  <a:cubicBezTo>
                    <a:pt x="7231" y="3093"/>
                    <a:pt x="7223" y="3079"/>
                    <a:pt x="7245" y="3081"/>
                  </a:cubicBezTo>
                  <a:cubicBezTo>
                    <a:pt x="7245" y="3081"/>
                    <a:pt x="7249" y="3077"/>
                    <a:pt x="7249" y="3069"/>
                  </a:cubicBezTo>
                  <a:cubicBezTo>
                    <a:pt x="7267" y="3068"/>
                    <a:pt x="7267" y="3068"/>
                    <a:pt x="7267" y="3068"/>
                  </a:cubicBezTo>
                  <a:cubicBezTo>
                    <a:pt x="7267" y="3068"/>
                    <a:pt x="7314" y="3038"/>
                    <a:pt x="7316" y="3031"/>
                  </a:cubicBezTo>
                  <a:cubicBezTo>
                    <a:pt x="7316" y="3031"/>
                    <a:pt x="7322" y="3028"/>
                    <a:pt x="7303" y="3023"/>
                  </a:cubicBezTo>
                  <a:cubicBezTo>
                    <a:pt x="7320" y="3021"/>
                    <a:pt x="7320" y="3021"/>
                    <a:pt x="7320" y="3021"/>
                  </a:cubicBezTo>
                  <a:cubicBezTo>
                    <a:pt x="7320" y="3021"/>
                    <a:pt x="7317" y="3013"/>
                    <a:pt x="7309" y="3014"/>
                  </a:cubicBezTo>
                  <a:cubicBezTo>
                    <a:pt x="7309" y="3014"/>
                    <a:pt x="7294" y="3008"/>
                    <a:pt x="7348" y="3008"/>
                  </a:cubicBezTo>
                  <a:cubicBezTo>
                    <a:pt x="7348" y="3008"/>
                    <a:pt x="7352" y="3003"/>
                    <a:pt x="7342" y="2999"/>
                  </a:cubicBezTo>
                  <a:cubicBezTo>
                    <a:pt x="7342" y="2999"/>
                    <a:pt x="7341" y="2999"/>
                    <a:pt x="7341" y="2999"/>
                  </a:cubicBezTo>
                  <a:cubicBezTo>
                    <a:pt x="7329" y="2994"/>
                    <a:pt x="7348" y="2986"/>
                    <a:pt x="7357" y="2999"/>
                  </a:cubicBezTo>
                  <a:cubicBezTo>
                    <a:pt x="7357" y="2999"/>
                    <a:pt x="7361" y="2992"/>
                    <a:pt x="7359" y="2976"/>
                  </a:cubicBezTo>
                  <a:cubicBezTo>
                    <a:pt x="7367" y="2976"/>
                    <a:pt x="7367" y="2976"/>
                    <a:pt x="7367" y="2976"/>
                  </a:cubicBezTo>
                  <a:cubicBezTo>
                    <a:pt x="7368" y="2982"/>
                    <a:pt x="7368" y="2982"/>
                    <a:pt x="7368" y="2982"/>
                  </a:cubicBezTo>
                  <a:cubicBezTo>
                    <a:pt x="7368" y="2982"/>
                    <a:pt x="7398" y="2980"/>
                    <a:pt x="7374" y="2970"/>
                  </a:cubicBezTo>
                  <a:cubicBezTo>
                    <a:pt x="7370" y="2969"/>
                    <a:pt x="7370" y="2969"/>
                    <a:pt x="7370" y="2969"/>
                  </a:cubicBezTo>
                  <a:cubicBezTo>
                    <a:pt x="7370" y="2969"/>
                    <a:pt x="7399" y="2943"/>
                    <a:pt x="7400" y="2936"/>
                  </a:cubicBezTo>
                  <a:cubicBezTo>
                    <a:pt x="7400" y="2936"/>
                    <a:pt x="7398" y="2929"/>
                    <a:pt x="7392" y="2929"/>
                  </a:cubicBezTo>
                  <a:cubicBezTo>
                    <a:pt x="7398" y="2920"/>
                    <a:pt x="7398" y="2920"/>
                    <a:pt x="7398" y="2920"/>
                  </a:cubicBezTo>
                  <a:cubicBezTo>
                    <a:pt x="7398" y="2920"/>
                    <a:pt x="7417" y="2921"/>
                    <a:pt x="7405" y="2907"/>
                  </a:cubicBezTo>
                  <a:cubicBezTo>
                    <a:pt x="7405" y="2907"/>
                    <a:pt x="7402" y="2898"/>
                    <a:pt x="7391" y="2893"/>
                  </a:cubicBezTo>
                  <a:cubicBezTo>
                    <a:pt x="7391" y="2893"/>
                    <a:pt x="7389" y="2883"/>
                    <a:pt x="7415" y="2895"/>
                  </a:cubicBezTo>
                  <a:cubicBezTo>
                    <a:pt x="7415" y="2895"/>
                    <a:pt x="7425" y="2910"/>
                    <a:pt x="7423" y="2887"/>
                  </a:cubicBezTo>
                  <a:cubicBezTo>
                    <a:pt x="7427" y="2879"/>
                    <a:pt x="7427" y="2879"/>
                    <a:pt x="7427" y="2879"/>
                  </a:cubicBezTo>
                  <a:cubicBezTo>
                    <a:pt x="7427" y="2879"/>
                    <a:pt x="7458" y="2856"/>
                    <a:pt x="7453" y="2841"/>
                  </a:cubicBezTo>
                  <a:cubicBezTo>
                    <a:pt x="7453" y="2841"/>
                    <a:pt x="7473" y="2824"/>
                    <a:pt x="7473" y="2816"/>
                  </a:cubicBezTo>
                  <a:cubicBezTo>
                    <a:pt x="7480" y="2817"/>
                    <a:pt x="7480" y="2817"/>
                    <a:pt x="7480" y="2817"/>
                  </a:cubicBezTo>
                  <a:cubicBezTo>
                    <a:pt x="7477" y="2801"/>
                    <a:pt x="7477" y="2801"/>
                    <a:pt x="7477" y="2801"/>
                  </a:cubicBezTo>
                  <a:cubicBezTo>
                    <a:pt x="7477" y="2801"/>
                    <a:pt x="7487" y="2797"/>
                    <a:pt x="7485" y="2806"/>
                  </a:cubicBezTo>
                  <a:cubicBezTo>
                    <a:pt x="7498" y="2802"/>
                    <a:pt x="7498" y="2802"/>
                    <a:pt x="7498" y="2802"/>
                  </a:cubicBezTo>
                  <a:cubicBezTo>
                    <a:pt x="7499" y="2783"/>
                    <a:pt x="7499" y="2783"/>
                    <a:pt x="7499" y="2783"/>
                  </a:cubicBezTo>
                  <a:cubicBezTo>
                    <a:pt x="7503" y="2783"/>
                    <a:pt x="7503" y="2783"/>
                    <a:pt x="7503" y="2783"/>
                  </a:cubicBezTo>
                  <a:cubicBezTo>
                    <a:pt x="7503" y="2763"/>
                    <a:pt x="7503" y="2763"/>
                    <a:pt x="7503" y="2763"/>
                  </a:cubicBezTo>
                  <a:cubicBezTo>
                    <a:pt x="7503" y="2763"/>
                    <a:pt x="7506" y="2755"/>
                    <a:pt x="7490" y="2758"/>
                  </a:cubicBezTo>
                  <a:cubicBezTo>
                    <a:pt x="7490" y="2758"/>
                    <a:pt x="7476" y="2750"/>
                    <a:pt x="7519" y="2753"/>
                  </a:cubicBezTo>
                  <a:cubicBezTo>
                    <a:pt x="7519" y="2753"/>
                    <a:pt x="7526" y="2747"/>
                    <a:pt x="7518" y="2739"/>
                  </a:cubicBezTo>
                  <a:cubicBezTo>
                    <a:pt x="7518" y="2739"/>
                    <a:pt x="7522" y="2730"/>
                    <a:pt x="7518" y="2729"/>
                  </a:cubicBezTo>
                  <a:cubicBezTo>
                    <a:pt x="7518" y="2729"/>
                    <a:pt x="7512" y="2733"/>
                    <a:pt x="7512" y="2738"/>
                  </a:cubicBezTo>
                  <a:cubicBezTo>
                    <a:pt x="7512" y="2738"/>
                    <a:pt x="7503" y="2737"/>
                    <a:pt x="7503" y="2741"/>
                  </a:cubicBezTo>
                  <a:cubicBezTo>
                    <a:pt x="7495" y="2742"/>
                    <a:pt x="7495" y="2742"/>
                    <a:pt x="7495" y="2742"/>
                  </a:cubicBezTo>
                  <a:cubicBezTo>
                    <a:pt x="7492" y="2734"/>
                    <a:pt x="7492" y="2734"/>
                    <a:pt x="7492" y="2734"/>
                  </a:cubicBezTo>
                  <a:cubicBezTo>
                    <a:pt x="7507" y="2733"/>
                    <a:pt x="7507" y="2733"/>
                    <a:pt x="7507" y="2733"/>
                  </a:cubicBezTo>
                  <a:cubicBezTo>
                    <a:pt x="7507" y="2733"/>
                    <a:pt x="7513" y="2726"/>
                    <a:pt x="7513" y="2722"/>
                  </a:cubicBezTo>
                  <a:cubicBezTo>
                    <a:pt x="7526" y="2722"/>
                    <a:pt x="7526" y="2722"/>
                    <a:pt x="7526" y="2722"/>
                  </a:cubicBezTo>
                  <a:cubicBezTo>
                    <a:pt x="7526" y="2722"/>
                    <a:pt x="7526" y="2712"/>
                    <a:pt x="7515" y="2711"/>
                  </a:cubicBezTo>
                  <a:cubicBezTo>
                    <a:pt x="7515" y="2711"/>
                    <a:pt x="7508" y="2708"/>
                    <a:pt x="7502" y="2708"/>
                  </a:cubicBezTo>
                  <a:cubicBezTo>
                    <a:pt x="7502" y="2708"/>
                    <a:pt x="7502" y="2700"/>
                    <a:pt x="7495" y="2699"/>
                  </a:cubicBezTo>
                  <a:cubicBezTo>
                    <a:pt x="7495" y="2699"/>
                    <a:pt x="7483" y="2686"/>
                    <a:pt x="7477" y="2692"/>
                  </a:cubicBezTo>
                  <a:cubicBezTo>
                    <a:pt x="7477" y="2692"/>
                    <a:pt x="7467" y="2696"/>
                    <a:pt x="7462" y="2705"/>
                  </a:cubicBezTo>
                  <a:cubicBezTo>
                    <a:pt x="7454" y="2703"/>
                    <a:pt x="7454" y="2703"/>
                    <a:pt x="7454" y="2703"/>
                  </a:cubicBezTo>
                  <a:cubicBezTo>
                    <a:pt x="7454" y="2703"/>
                    <a:pt x="7447" y="2702"/>
                    <a:pt x="7444" y="2702"/>
                  </a:cubicBezTo>
                  <a:cubicBezTo>
                    <a:pt x="7444" y="2702"/>
                    <a:pt x="7440" y="2685"/>
                    <a:pt x="7438" y="2696"/>
                  </a:cubicBezTo>
                  <a:cubicBezTo>
                    <a:pt x="7429" y="2697"/>
                    <a:pt x="7429" y="2697"/>
                    <a:pt x="7429" y="2697"/>
                  </a:cubicBezTo>
                  <a:cubicBezTo>
                    <a:pt x="7429" y="2697"/>
                    <a:pt x="7437" y="2687"/>
                    <a:pt x="7437" y="2685"/>
                  </a:cubicBezTo>
                  <a:cubicBezTo>
                    <a:pt x="7462" y="2687"/>
                    <a:pt x="7462" y="2687"/>
                    <a:pt x="7462" y="2687"/>
                  </a:cubicBezTo>
                  <a:cubicBezTo>
                    <a:pt x="7462" y="2687"/>
                    <a:pt x="7477" y="2669"/>
                    <a:pt x="7503" y="2657"/>
                  </a:cubicBezTo>
                  <a:cubicBezTo>
                    <a:pt x="7512" y="2659"/>
                    <a:pt x="7512" y="2659"/>
                    <a:pt x="7512" y="2659"/>
                  </a:cubicBezTo>
                  <a:cubicBezTo>
                    <a:pt x="7512" y="2659"/>
                    <a:pt x="7521" y="2653"/>
                    <a:pt x="7510" y="2638"/>
                  </a:cubicBezTo>
                  <a:cubicBezTo>
                    <a:pt x="7510" y="2638"/>
                    <a:pt x="7497" y="2628"/>
                    <a:pt x="7492" y="2625"/>
                  </a:cubicBezTo>
                  <a:cubicBezTo>
                    <a:pt x="7492" y="2625"/>
                    <a:pt x="7476" y="2619"/>
                    <a:pt x="7465" y="2608"/>
                  </a:cubicBezTo>
                  <a:cubicBezTo>
                    <a:pt x="7454" y="2596"/>
                    <a:pt x="7454" y="2594"/>
                    <a:pt x="7430" y="2602"/>
                  </a:cubicBezTo>
                  <a:cubicBezTo>
                    <a:pt x="7406" y="2610"/>
                    <a:pt x="7392" y="2577"/>
                    <a:pt x="7392" y="2577"/>
                  </a:cubicBezTo>
                  <a:cubicBezTo>
                    <a:pt x="7392" y="2577"/>
                    <a:pt x="7404" y="2572"/>
                    <a:pt x="7413" y="2584"/>
                  </a:cubicBezTo>
                  <a:cubicBezTo>
                    <a:pt x="7413" y="2584"/>
                    <a:pt x="7422" y="2611"/>
                    <a:pt x="7445" y="2587"/>
                  </a:cubicBezTo>
                  <a:cubicBezTo>
                    <a:pt x="7445" y="2587"/>
                    <a:pt x="7464" y="2593"/>
                    <a:pt x="7467" y="2600"/>
                  </a:cubicBezTo>
                  <a:cubicBezTo>
                    <a:pt x="7495" y="2603"/>
                    <a:pt x="7495" y="2603"/>
                    <a:pt x="7495" y="2603"/>
                  </a:cubicBezTo>
                  <a:cubicBezTo>
                    <a:pt x="7504" y="2609"/>
                    <a:pt x="7504" y="2609"/>
                    <a:pt x="7504" y="2609"/>
                  </a:cubicBezTo>
                  <a:cubicBezTo>
                    <a:pt x="7504" y="2609"/>
                    <a:pt x="7520" y="2620"/>
                    <a:pt x="7515" y="2600"/>
                  </a:cubicBezTo>
                  <a:cubicBezTo>
                    <a:pt x="7515" y="2600"/>
                    <a:pt x="7492" y="2573"/>
                    <a:pt x="7460" y="2555"/>
                  </a:cubicBezTo>
                  <a:cubicBezTo>
                    <a:pt x="7460" y="2555"/>
                    <a:pt x="7469" y="2540"/>
                    <a:pt x="7451" y="2521"/>
                  </a:cubicBezTo>
                  <a:cubicBezTo>
                    <a:pt x="7451" y="2521"/>
                    <a:pt x="7440" y="2468"/>
                    <a:pt x="7421" y="2457"/>
                  </a:cubicBezTo>
                  <a:cubicBezTo>
                    <a:pt x="7409" y="2454"/>
                    <a:pt x="7409" y="2454"/>
                    <a:pt x="7409" y="2454"/>
                  </a:cubicBezTo>
                  <a:cubicBezTo>
                    <a:pt x="7409" y="2454"/>
                    <a:pt x="7400" y="2449"/>
                    <a:pt x="7389" y="2449"/>
                  </a:cubicBezTo>
                  <a:cubicBezTo>
                    <a:pt x="7389" y="2449"/>
                    <a:pt x="7387" y="2434"/>
                    <a:pt x="7374" y="2434"/>
                  </a:cubicBezTo>
                  <a:cubicBezTo>
                    <a:pt x="7374" y="2434"/>
                    <a:pt x="7387" y="2395"/>
                    <a:pt x="7408" y="2388"/>
                  </a:cubicBezTo>
                  <a:cubicBezTo>
                    <a:pt x="7428" y="2381"/>
                    <a:pt x="7426" y="2357"/>
                    <a:pt x="7426" y="2357"/>
                  </a:cubicBezTo>
                  <a:cubicBezTo>
                    <a:pt x="7434" y="2356"/>
                    <a:pt x="7434" y="2356"/>
                    <a:pt x="7434" y="2356"/>
                  </a:cubicBezTo>
                  <a:cubicBezTo>
                    <a:pt x="7434" y="2356"/>
                    <a:pt x="7436" y="2377"/>
                    <a:pt x="7444" y="2362"/>
                  </a:cubicBezTo>
                  <a:cubicBezTo>
                    <a:pt x="7444" y="2362"/>
                    <a:pt x="7456" y="2366"/>
                    <a:pt x="7454" y="2342"/>
                  </a:cubicBezTo>
                  <a:cubicBezTo>
                    <a:pt x="7454" y="2342"/>
                    <a:pt x="7471" y="2352"/>
                    <a:pt x="7471" y="2333"/>
                  </a:cubicBezTo>
                  <a:cubicBezTo>
                    <a:pt x="7479" y="2328"/>
                    <a:pt x="7479" y="2328"/>
                    <a:pt x="7479" y="2328"/>
                  </a:cubicBezTo>
                  <a:cubicBezTo>
                    <a:pt x="7479" y="2328"/>
                    <a:pt x="7495" y="2333"/>
                    <a:pt x="7500" y="2323"/>
                  </a:cubicBezTo>
                  <a:cubicBezTo>
                    <a:pt x="7519" y="2320"/>
                    <a:pt x="7519" y="2320"/>
                    <a:pt x="7519" y="2320"/>
                  </a:cubicBezTo>
                  <a:cubicBezTo>
                    <a:pt x="7519" y="2320"/>
                    <a:pt x="7534" y="2309"/>
                    <a:pt x="7537" y="2320"/>
                  </a:cubicBezTo>
                  <a:cubicBezTo>
                    <a:pt x="7537" y="2320"/>
                    <a:pt x="7552" y="2322"/>
                    <a:pt x="7548" y="2313"/>
                  </a:cubicBezTo>
                  <a:cubicBezTo>
                    <a:pt x="7544" y="2311"/>
                    <a:pt x="7544" y="2311"/>
                    <a:pt x="7544" y="2311"/>
                  </a:cubicBezTo>
                  <a:cubicBezTo>
                    <a:pt x="7550" y="2306"/>
                    <a:pt x="7550" y="2306"/>
                    <a:pt x="7550" y="2306"/>
                  </a:cubicBezTo>
                  <a:cubicBezTo>
                    <a:pt x="7550" y="2306"/>
                    <a:pt x="7559" y="2289"/>
                    <a:pt x="7540" y="2289"/>
                  </a:cubicBezTo>
                  <a:cubicBezTo>
                    <a:pt x="7540" y="2289"/>
                    <a:pt x="7529" y="2271"/>
                    <a:pt x="7522" y="2286"/>
                  </a:cubicBezTo>
                  <a:cubicBezTo>
                    <a:pt x="7494" y="2285"/>
                    <a:pt x="7494" y="2285"/>
                    <a:pt x="7494" y="2285"/>
                  </a:cubicBezTo>
                  <a:cubicBezTo>
                    <a:pt x="7494" y="2285"/>
                    <a:pt x="7489" y="2280"/>
                    <a:pt x="7478" y="2283"/>
                  </a:cubicBezTo>
                  <a:cubicBezTo>
                    <a:pt x="7478" y="2283"/>
                    <a:pt x="7474" y="2272"/>
                    <a:pt x="7467" y="2271"/>
                  </a:cubicBezTo>
                  <a:cubicBezTo>
                    <a:pt x="7467" y="2271"/>
                    <a:pt x="7461" y="2264"/>
                    <a:pt x="7448" y="2270"/>
                  </a:cubicBezTo>
                  <a:cubicBezTo>
                    <a:pt x="7448" y="2270"/>
                    <a:pt x="7432" y="2274"/>
                    <a:pt x="7431" y="2284"/>
                  </a:cubicBezTo>
                  <a:cubicBezTo>
                    <a:pt x="7431" y="2284"/>
                    <a:pt x="7413" y="2284"/>
                    <a:pt x="7407" y="2303"/>
                  </a:cubicBezTo>
                  <a:cubicBezTo>
                    <a:pt x="7375" y="2304"/>
                    <a:pt x="7375" y="2304"/>
                    <a:pt x="7375" y="2304"/>
                  </a:cubicBezTo>
                  <a:cubicBezTo>
                    <a:pt x="7375" y="2304"/>
                    <a:pt x="7363" y="2297"/>
                    <a:pt x="7358" y="2295"/>
                  </a:cubicBezTo>
                  <a:cubicBezTo>
                    <a:pt x="7361" y="2279"/>
                    <a:pt x="7361" y="2279"/>
                    <a:pt x="7361" y="2279"/>
                  </a:cubicBezTo>
                  <a:cubicBezTo>
                    <a:pt x="7361" y="2279"/>
                    <a:pt x="7371" y="2256"/>
                    <a:pt x="7352" y="2246"/>
                  </a:cubicBezTo>
                  <a:cubicBezTo>
                    <a:pt x="7312" y="2247"/>
                    <a:pt x="7312" y="2247"/>
                    <a:pt x="7312" y="2247"/>
                  </a:cubicBezTo>
                  <a:cubicBezTo>
                    <a:pt x="7312" y="2247"/>
                    <a:pt x="7301" y="2237"/>
                    <a:pt x="7293" y="2237"/>
                  </a:cubicBezTo>
                  <a:cubicBezTo>
                    <a:pt x="7293" y="2237"/>
                    <a:pt x="7290" y="2226"/>
                    <a:pt x="7285" y="2222"/>
                  </a:cubicBezTo>
                  <a:cubicBezTo>
                    <a:pt x="7285" y="2222"/>
                    <a:pt x="7283" y="2206"/>
                    <a:pt x="7299" y="2193"/>
                  </a:cubicBezTo>
                  <a:cubicBezTo>
                    <a:pt x="7302" y="2187"/>
                    <a:pt x="7302" y="2187"/>
                    <a:pt x="7302" y="2187"/>
                  </a:cubicBezTo>
                  <a:cubicBezTo>
                    <a:pt x="7320" y="2188"/>
                    <a:pt x="7320" y="2188"/>
                    <a:pt x="7320" y="2188"/>
                  </a:cubicBezTo>
                  <a:cubicBezTo>
                    <a:pt x="7320" y="2188"/>
                    <a:pt x="7323" y="2206"/>
                    <a:pt x="7338" y="2188"/>
                  </a:cubicBezTo>
                  <a:cubicBezTo>
                    <a:pt x="7365" y="2187"/>
                    <a:pt x="7365" y="2187"/>
                    <a:pt x="7365" y="2187"/>
                  </a:cubicBezTo>
                  <a:cubicBezTo>
                    <a:pt x="7371" y="2179"/>
                    <a:pt x="7371" y="2179"/>
                    <a:pt x="7371" y="2179"/>
                  </a:cubicBezTo>
                  <a:cubicBezTo>
                    <a:pt x="7371" y="2179"/>
                    <a:pt x="7383" y="2177"/>
                    <a:pt x="7376" y="2162"/>
                  </a:cubicBezTo>
                  <a:cubicBezTo>
                    <a:pt x="7376" y="2162"/>
                    <a:pt x="7396" y="2147"/>
                    <a:pt x="7437" y="2130"/>
                  </a:cubicBezTo>
                  <a:cubicBezTo>
                    <a:pt x="7437" y="2130"/>
                    <a:pt x="7449" y="2125"/>
                    <a:pt x="7453" y="2112"/>
                  </a:cubicBezTo>
                  <a:cubicBezTo>
                    <a:pt x="7453" y="2112"/>
                    <a:pt x="7465" y="2100"/>
                    <a:pt x="7480" y="2092"/>
                  </a:cubicBezTo>
                  <a:cubicBezTo>
                    <a:pt x="7517" y="2092"/>
                    <a:pt x="7517" y="2092"/>
                    <a:pt x="7517" y="2092"/>
                  </a:cubicBezTo>
                  <a:cubicBezTo>
                    <a:pt x="7517" y="2092"/>
                    <a:pt x="7536" y="2106"/>
                    <a:pt x="7543" y="2113"/>
                  </a:cubicBezTo>
                  <a:cubicBezTo>
                    <a:pt x="7543" y="2113"/>
                    <a:pt x="7533" y="2135"/>
                    <a:pt x="7514" y="2146"/>
                  </a:cubicBezTo>
                  <a:cubicBezTo>
                    <a:pt x="7514" y="2146"/>
                    <a:pt x="7495" y="2150"/>
                    <a:pt x="7495" y="2163"/>
                  </a:cubicBezTo>
                  <a:cubicBezTo>
                    <a:pt x="7495" y="2163"/>
                    <a:pt x="7481" y="2169"/>
                    <a:pt x="7492" y="2174"/>
                  </a:cubicBezTo>
                  <a:cubicBezTo>
                    <a:pt x="7492" y="2174"/>
                    <a:pt x="7496" y="2179"/>
                    <a:pt x="7509" y="2179"/>
                  </a:cubicBezTo>
                  <a:cubicBezTo>
                    <a:pt x="7509" y="2179"/>
                    <a:pt x="7500" y="2188"/>
                    <a:pt x="7510" y="2195"/>
                  </a:cubicBezTo>
                  <a:cubicBezTo>
                    <a:pt x="7510" y="2195"/>
                    <a:pt x="7519" y="2204"/>
                    <a:pt x="7527" y="2190"/>
                  </a:cubicBezTo>
                  <a:cubicBezTo>
                    <a:pt x="7527" y="2190"/>
                    <a:pt x="7566" y="2166"/>
                    <a:pt x="7577" y="2163"/>
                  </a:cubicBezTo>
                  <a:cubicBezTo>
                    <a:pt x="7577" y="2163"/>
                    <a:pt x="7616" y="2155"/>
                    <a:pt x="7618" y="2150"/>
                  </a:cubicBezTo>
                  <a:cubicBezTo>
                    <a:pt x="7618" y="2150"/>
                    <a:pt x="7632" y="2155"/>
                    <a:pt x="7637" y="2148"/>
                  </a:cubicBezTo>
                  <a:cubicBezTo>
                    <a:pt x="7647" y="2145"/>
                    <a:pt x="7647" y="2145"/>
                    <a:pt x="7647" y="2145"/>
                  </a:cubicBezTo>
                  <a:cubicBezTo>
                    <a:pt x="7647" y="2145"/>
                    <a:pt x="7654" y="2155"/>
                    <a:pt x="7663" y="2155"/>
                  </a:cubicBezTo>
                  <a:cubicBezTo>
                    <a:pt x="7663" y="2155"/>
                    <a:pt x="7682" y="2166"/>
                    <a:pt x="7704" y="2165"/>
                  </a:cubicBezTo>
                  <a:cubicBezTo>
                    <a:pt x="7708" y="2191"/>
                    <a:pt x="7708" y="2191"/>
                    <a:pt x="7708" y="2191"/>
                  </a:cubicBezTo>
                  <a:cubicBezTo>
                    <a:pt x="7708" y="2191"/>
                    <a:pt x="7683" y="2210"/>
                    <a:pt x="7703" y="2213"/>
                  </a:cubicBezTo>
                  <a:cubicBezTo>
                    <a:pt x="7703" y="2220"/>
                    <a:pt x="7703" y="2220"/>
                    <a:pt x="7703" y="2220"/>
                  </a:cubicBezTo>
                  <a:cubicBezTo>
                    <a:pt x="7703" y="2220"/>
                    <a:pt x="7663" y="2243"/>
                    <a:pt x="7682" y="2250"/>
                  </a:cubicBezTo>
                  <a:cubicBezTo>
                    <a:pt x="7682" y="2250"/>
                    <a:pt x="7697" y="2255"/>
                    <a:pt x="7692" y="2261"/>
                  </a:cubicBezTo>
                  <a:cubicBezTo>
                    <a:pt x="7687" y="2266"/>
                    <a:pt x="7697" y="2270"/>
                    <a:pt x="7704" y="2264"/>
                  </a:cubicBezTo>
                  <a:cubicBezTo>
                    <a:pt x="7713" y="2266"/>
                    <a:pt x="7713" y="2266"/>
                    <a:pt x="7713" y="2266"/>
                  </a:cubicBezTo>
                  <a:cubicBezTo>
                    <a:pt x="7713" y="2266"/>
                    <a:pt x="7724" y="2272"/>
                    <a:pt x="7725" y="2251"/>
                  </a:cubicBezTo>
                  <a:cubicBezTo>
                    <a:pt x="7725" y="2251"/>
                    <a:pt x="7734" y="2257"/>
                    <a:pt x="7735" y="2261"/>
                  </a:cubicBezTo>
                  <a:cubicBezTo>
                    <a:pt x="7764" y="2264"/>
                    <a:pt x="7764" y="2264"/>
                    <a:pt x="7764" y="2264"/>
                  </a:cubicBezTo>
                  <a:cubicBezTo>
                    <a:pt x="7764" y="2264"/>
                    <a:pt x="7760" y="2275"/>
                    <a:pt x="7764" y="2275"/>
                  </a:cubicBezTo>
                  <a:cubicBezTo>
                    <a:pt x="7764" y="2275"/>
                    <a:pt x="7772" y="2278"/>
                    <a:pt x="7772" y="2268"/>
                  </a:cubicBezTo>
                  <a:cubicBezTo>
                    <a:pt x="7772" y="2268"/>
                    <a:pt x="7786" y="2264"/>
                    <a:pt x="7776" y="2275"/>
                  </a:cubicBezTo>
                  <a:cubicBezTo>
                    <a:pt x="7776" y="2275"/>
                    <a:pt x="7772" y="2306"/>
                    <a:pt x="7784" y="2306"/>
                  </a:cubicBezTo>
                  <a:cubicBezTo>
                    <a:pt x="7787" y="2313"/>
                    <a:pt x="7787" y="2313"/>
                    <a:pt x="7787" y="2313"/>
                  </a:cubicBezTo>
                  <a:cubicBezTo>
                    <a:pt x="7797" y="2313"/>
                    <a:pt x="7797" y="2313"/>
                    <a:pt x="7797" y="2313"/>
                  </a:cubicBezTo>
                  <a:cubicBezTo>
                    <a:pt x="7799" y="2319"/>
                    <a:pt x="7799" y="2319"/>
                    <a:pt x="7799" y="2319"/>
                  </a:cubicBezTo>
                  <a:cubicBezTo>
                    <a:pt x="7788" y="2321"/>
                    <a:pt x="7788" y="2321"/>
                    <a:pt x="7788" y="2321"/>
                  </a:cubicBezTo>
                  <a:cubicBezTo>
                    <a:pt x="7788" y="2321"/>
                    <a:pt x="7779" y="2327"/>
                    <a:pt x="7779" y="2318"/>
                  </a:cubicBezTo>
                  <a:cubicBezTo>
                    <a:pt x="7779" y="2318"/>
                    <a:pt x="7769" y="2310"/>
                    <a:pt x="7767" y="2317"/>
                  </a:cubicBezTo>
                  <a:cubicBezTo>
                    <a:pt x="7767" y="2317"/>
                    <a:pt x="7752" y="2317"/>
                    <a:pt x="7752" y="2323"/>
                  </a:cubicBezTo>
                  <a:cubicBezTo>
                    <a:pt x="7752" y="2323"/>
                    <a:pt x="7745" y="2332"/>
                    <a:pt x="7762" y="2332"/>
                  </a:cubicBezTo>
                  <a:cubicBezTo>
                    <a:pt x="7766" y="2337"/>
                    <a:pt x="7766" y="2337"/>
                    <a:pt x="7766" y="2337"/>
                  </a:cubicBezTo>
                  <a:cubicBezTo>
                    <a:pt x="7766" y="2337"/>
                    <a:pt x="7766" y="2349"/>
                    <a:pt x="7770" y="2349"/>
                  </a:cubicBezTo>
                  <a:cubicBezTo>
                    <a:pt x="7770" y="2349"/>
                    <a:pt x="7768" y="2365"/>
                    <a:pt x="7785" y="2365"/>
                  </a:cubicBezTo>
                  <a:cubicBezTo>
                    <a:pt x="7785" y="2365"/>
                    <a:pt x="7779" y="2370"/>
                    <a:pt x="7779" y="2383"/>
                  </a:cubicBezTo>
                  <a:cubicBezTo>
                    <a:pt x="7779" y="2383"/>
                    <a:pt x="7764" y="2384"/>
                    <a:pt x="7765" y="2401"/>
                  </a:cubicBezTo>
                  <a:cubicBezTo>
                    <a:pt x="7765" y="2401"/>
                    <a:pt x="7758" y="2412"/>
                    <a:pt x="7760" y="2435"/>
                  </a:cubicBezTo>
                  <a:cubicBezTo>
                    <a:pt x="7760" y="2435"/>
                    <a:pt x="7780" y="2443"/>
                    <a:pt x="7759" y="2443"/>
                  </a:cubicBezTo>
                  <a:cubicBezTo>
                    <a:pt x="7759" y="2443"/>
                    <a:pt x="7749" y="2450"/>
                    <a:pt x="7747" y="2456"/>
                  </a:cubicBezTo>
                  <a:cubicBezTo>
                    <a:pt x="7747" y="2456"/>
                    <a:pt x="7755" y="2468"/>
                    <a:pt x="7768" y="2454"/>
                  </a:cubicBezTo>
                  <a:cubicBezTo>
                    <a:pt x="7768" y="2454"/>
                    <a:pt x="7775" y="2485"/>
                    <a:pt x="7780" y="2452"/>
                  </a:cubicBezTo>
                  <a:cubicBezTo>
                    <a:pt x="7780" y="2452"/>
                    <a:pt x="7790" y="2463"/>
                    <a:pt x="7799" y="2438"/>
                  </a:cubicBezTo>
                  <a:cubicBezTo>
                    <a:pt x="7818" y="2436"/>
                    <a:pt x="7818" y="2436"/>
                    <a:pt x="7818" y="2436"/>
                  </a:cubicBezTo>
                  <a:cubicBezTo>
                    <a:pt x="7818" y="2436"/>
                    <a:pt x="7818" y="2426"/>
                    <a:pt x="7835" y="2425"/>
                  </a:cubicBezTo>
                  <a:cubicBezTo>
                    <a:pt x="7836" y="2425"/>
                    <a:pt x="7836" y="2425"/>
                    <a:pt x="7837" y="2425"/>
                  </a:cubicBezTo>
                  <a:cubicBezTo>
                    <a:pt x="7852" y="2425"/>
                    <a:pt x="7854" y="2425"/>
                    <a:pt x="7854" y="2425"/>
                  </a:cubicBezTo>
                  <a:cubicBezTo>
                    <a:pt x="7854" y="2425"/>
                    <a:pt x="7857" y="2439"/>
                    <a:pt x="7867" y="2430"/>
                  </a:cubicBezTo>
                  <a:cubicBezTo>
                    <a:pt x="7867" y="2430"/>
                    <a:pt x="7873" y="2403"/>
                    <a:pt x="7882" y="2415"/>
                  </a:cubicBezTo>
                  <a:cubicBezTo>
                    <a:pt x="7882" y="2415"/>
                    <a:pt x="7895" y="2424"/>
                    <a:pt x="7910" y="2414"/>
                  </a:cubicBezTo>
                  <a:cubicBezTo>
                    <a:pt x="7910" y="2414"/>
                    <a:pt x="7911" y="2405"/>
                    <a:pt x="7921" y="2396"/>
                  </a:cubicBezTo>
                  <a:cubicBezTo>
                    <a:pt x="7932" y="2388"/>
                    <a:pt x="7934" y="2367"/>
                    <a:pt x="7920" y="2362"/>
                  </a:cubicBezTo>
                  <a:cubicBezTo>
                    <a:pt x="7919" y="2297"/>
                    <a:pt x="7919" y="2297"/>
                    <a:pt x="7919" y="2297"/>
                  </a:cubicBezTo>
                  <a:cubicBezTo>
                    <a:pt x="7919" y="2297"/>
                    <a:pt x="7886" y="2259"/>
                    <a:pt x="7875" y="2239"/>
                  </a:cubicBezTo>
                  <a:cubicBezTo>
                    <a:pt x="7864" y="2219"/>
                    <a:pt x="7841" y="2195"/>
                    <a:pt x="7809" y="2184"/>
                  </a:cubicBezTo>
                  <a:cubicBezTo>
                    <a:pt x="7809" y="2184"/>
                    <a:pt x="7824" y="2171"/>
                    <a:pt x="7820" y="2152"/>
                  </a:cubicBezTo>
                  <a:cubicBezTo>
                    <a:pt x="7839" y="2150"/>
                    <a:pt x="7839" y="2150"/>
                    <a:pt x="7839" y="2150"/>
                  </a:cubicBezTo>
                  <a:cubicBezTo>
                    <a:pt x="7839" y="2150"/>
                    <a:pt x="7838" y="2138"/>
                    <a:pt x="7858" y="2140"/>
                  </a:cubicBezTo>
                  <a:cubicBezTo>
                    <a:pt x="7879" y="2143"/>
                    <a:pt x="7891" y="2116"/>
                    <a:pt x="7891" y="2116"/>
                  </a:cubicBezTo>
                  <a:cubicBezTo>
                    <a:pt x="7891" y="2116"/>
                    <a:pt x="7913" y="2120"/>
                    <a:pt x="7914" y="2100"/>
                  </a:cubicBezTo>
                  <a:cubicBezTo>
                    <a:pt x="7932" y="2097"/>
                    <a:pt x="7932" y="2097"/>
                    <a:pt x="7932" y="2097"/>
                  </a:cubicBezTo>
                  <a:cubicBezTo>
                    <a:pt x="7938" y="2092"/>
                    <a:pt x="7938" y="2092"/>
                    <a:pt x="7938" y="2092"/>
                  </a:cubicBezTo>
                  <a:cubicBezTo>
                    <a:pt x="7937" y="2061"/>
                    <a:pt x="7937" y="2061"/>
                    <a:pt x="7937" y="2061"/>
                  </a:cubicBezTo>
                  <a:cubicBezTo>
                    <a:pt x="7937" y="2061"/>
                    <a:pt x="7924" y="2047"/>
                    <a:pt x="7941" y="2041"/>
                  </a:cubicBezTo>
                  <a:cubicBezTo>
                    <a:pt x="7958" y="2035"/>
                    <a:pt x="7979" y="2006"/>
                    <a:pt x="7979" y="2006"/>
                  </a:cubicBezTo>
                  <a:cubicBezTo>
                    <a:pt x="7979" y="2006"/>
                    <a:pt x="7980" y="2016"/>
                    <a:pt x="7992" y="2006"/>
                  </a:cubicBezTo>
                  <a:cubicBezTo>
                    <a:pt x="8004" y="1996"/>
                    <a:pt x="7993" y="1993"/>
                    <a:pt x="7993" y="1993"/>
                  </a:cubicBezTo>
                  <a:cubicBezTo>
                    <a:pt x="7993" y="1993"/>
                    <a:pt x="7996" y="1981"/>
                    <a:pt x="8007" y="1995"/>
                  </a:cubicBezTo>
                  <a:cubicBezTo>
                    <a:pt x="8007" y="1995"/>
                    <a:pt x="8022" y="1999"/>
                    <a:pt x="8024" y="1988"/>
                  </a:cubicBezTo>
                  <a:cubicBezTo>
                    <a:pt x="8024" y="1988"/>
                    <a:pt x="8025" y="1973"/>
                    <a:pt x="8038" y="1975"/>
                  </a:cubicBezTo>
                  <a:cubicBezTo>
                    <a:pt x="8043" y="1963"/>
                    <a:pt x="8043" y="1963"/>
                    <a:pt x="8043" y="1963"/>
                  </a:cubicBezTo>
                  <a:cubicBezTo>
                    <a:pt x="8043" y="1963"/>
                    <a:pt x="8055" y="1944"/>
                    <a:pt x="8058" y="1956"/>
                  </a:cubicBezTo>
                  <a:cubicBezTo>
                    <a:pt x="8058" y="1956"/>
                    <a:pt x="8054" y="1967"/>
                    <a:pt x="8054" y="1971"/>
                  </a:cubicBezTo>
                  <a:cubicBezTo>
                    <a:pt x="8054" y="1971"/>
                    <a:pt x="8055" y="1982"/>
                    <a:pt x="8064" y="1967"/>
                  </a:cubicBezTo>
                  <a:cubicBezTo>
                    <a:pt x="8076" y="1955"/>
                    <a:pt x="8076" y="1955"/>
                    <a:pt x="8076" y="1955"/>
                  </a:cubicBezTo>
                  <a:cubicBezTo>
                    <a:pt x="8081" y="1974"/>
                    <a:pt x="8081" y="1974"/>
                    <a:pt x="8081" y="1974"/>
                  </a:cubicBezTo>
                  <a:cubicBezTo>
                    <a:pt x="8081" y="1974"/>
                    <a:pt x="8100" y="1985"/>
                    <a:pt x="8120" y="1989"/>
                  </a:cubicBezTo>
                  <a:cubicBezTo>
                    <a:pt x="8120" y="1989"/>
                    <a:pt x="8126" y="1995"/>
                    <a:pt x="8132" y="1984"/>
                  </a:cubicBezTo>
                  <a:cubicBezTo>
                    <a:pt x="8132" y="1984"/>
                    <a:pt x="8157" y="1983"/>
                    <a:pt x="8169" y="1980"/>
                  </a:cubicBezTo>
                  <a:cubicBezTo>
                    <a:pt x="8169" y="1980"/>
                    <a:pt x="8178" y="1971"/>
                    <a:pt x="8221" y="1949"/>
                  </a:cubicBezTo>
                  <a:cubicBezTo>
                    <a:pt x="8264" y="1928"/>
                    <a:pt x="8259" y="1904"/>
                    <a:pt x="8259" y="1904"/>
                  </a:cubicBezTo>
                  <a:cubicBezTo>
                    <a:pt x="8259" y="1904"/>
                    <a:pt x="8319" y="1857"/>
                    <a:pt x="8358" y="1820"/>
                  </a:cubicBezTo>
                  <a:cubicBezTo>
                    <a:pt x="8358" y="1820"/>
                    <a:pt x="8402" y="1784"/>
                    <a:pt x="8406" y="1759"/>
                  </a:cubicBezTo>
                  <a:cubicBezTo>
                    <a:pt x="8411" y="1733"/>
                    <a:pt x="8425" y="1735"/>
                    <a:pt x="8425" y="1735"/>
                  </a:cubicBezTo>
                  <a:cubicBezTo>
                    <a:pt x="8425" y="1735"/>
                    <a:pt x="8447" y="1724"/>
                    <a:pt x="8452" y="1699"/>
                  </a:cubicBezTo>
                  <a:cubicBezTo>
                    <a:pt x="8452" y="1699"/>
                    <a:pt x="8477" y="1691"/>
                    <a:pt x="8478" y="1677"/>
                  </a:cubicBezTo>
                  <a:cubicBezTo>
                    <a:pt x="8496" y="1676"/>
                    <a:pt x="8496" y="1676"/>
                    <a:pt x="8496" y="1676"/>
                  </a:cubicBezTo>
                  <a:cubicBezTo>
                    <a:pt x="8496" y="1676"/>
                    <a:pt x="8503" y="1663"/>
                    <a:pt x="8502" y="1644"/>
                  </a:cubicBezTo>
                  <a:cubicBezTo>
                    <a:pt x="8502" y="1644"/>
                    <a:pt x="8515" y="1647"/>
                    <a:pt x="8510" y="1624"/>
                  </a:cubicBezTo>
                  <a:cubicBezTo>
                    <a:pt x="8516" y="1609"/>
                    <a:pt x="8516" y="1609"/>
                    <a:pt x="8516" y="1609"/>
                  </a:cubicBezTo>
                  <a:cubicBezTo>
                    <a:pt x="8516" y="1609"/>
                    <a:pt x="8526" y="1598"/>
                    <a:pt x="8518" y="1586"/>
                  </a:cubicBezTo>
                  <a:cubicBezTo>
                    <a:pt x="8518" y="1581"/>
                    <a:pt x="8518" y="1581"/>
                    <a:pt x="8518" y="1581"/>
                  </a:cubicBezTo>
                  <a:cubicBezTo>
                    <a:pt x="8518" y="1581"/>
                    <a:pt x="8528" y="1558"/>
                    <a:pt x="8517" y="1549"/>
                  </a:cubicBezTo>
                  <a:cubicBezTo>
                    <a:pt x="8516" y="1535"/>
                    <a:pt x="8516" y="1535"/>
                    <a:pt x="8516" y="1535"/>
                  </a:cubicBezTo>
                  <a:cubicBezTo>
                    <a:pt x="8516" y="1535"/>
                    <a:pt x="8537" y="1511"/>
                    <a:pt x="8533" y="1501"/>
                  </a:cubicBezTo>
                  <a:cubicBezTo>
                    <a:pt x="8533" y="1501"/>
                    <a:pt x="8542" y="1493"/>
                    <a:pt x="8542" y="1485"/>
                  </a:cubicBezTo>
                  <a:cubicBezTo>
                    <a:pt x="8552" y="1484"/>
                    <a:pt x="8552" y="1484"/>
                    <a:pt x="8552" y="1484"/>
                  </a:cubicBezTo>
                  <a:cubicBezTo>
                    <a:pt x="8558" y="1473"/>
                    <a:pt x="8558" y="1473"/>
                    <a:pt x="8558" y="1473"/>
                  </a:cubicBezTo>
                  <a:cubicBezTo>
                    <a:pt x="8558" y="1473"/>
                    <a:pt x="8578" y="1470"/>
                    <a:pt x="8562" y="1461"/>
                  </a:cubicBezTo>
                  <a:cubicBezTo>
                    <a:pt x="8562" y="1461"/>
                    <a:pt x="8579" y="1450"/>
                    <a:pt x="8556" y="1445"/>
                  </a:cubicBezTo>
                  <a:cubicBezTo>
                    <a:pt x="8553" y="1442"/>
                    <a:pt x="8553" y="1442"/>
                    <a:pt x="8553" y="1442"/>
                  </a:cubicBezTo>
                  <a:cubicBezTo>
                    <a:pt x="8555" y="1434"/>
                    <a:pt x="8555" y="1434"/>
                    <a:pt x="8555" y="1434"/>
                  </a:cubicBezTo>
                  <a:cubicBezTo>
                    <a:pt x="8555" y="1434"/>
                    <a:pt x="8569" y="1434"/>
                    <a:pt x="8563" y="1422"/>
                  </a:cubicBezTo>
                  <a:cubicBezTo>
                    <a:pt x="8563" y="1422"/>
                    <a:pt x="8574" y="1415"/>
                    <a:pt x="8548" y="1414"/>
                  </a:cubicBezTo>
                  <a:cubicBezTo>
                    <a:pt x="8548" y="1414"/>
                    <a:pt x="8514" y="1397"/>
                    <a:pt x="8541" y="1399"/>
                  </a:cubicBezTo>
                  <a:cubicBezTo>
                    <a:pt x="8541" y="1399"/>
                    <a:pt x="8546" y="1405"/>
                    <a:pt x="8555" y="1405"/>
                  </a:cubicBezTo>
                  <a:cubicBezTo>
                    <a:pt x="8555" y="1405"/>
                    <a:pt x="8562" y="1409"/>
                    <a:pt x="8563" y="1399"/>
                  </a:cubicBezTo>
                  <a:cubicBezTo>
                    <a:pt x="8563" y="1399"/>
                    <a:pt x="8578" y="1401"/>
                    <a:pt x="8561" y="1387"/>
                  </a:cubicBezTo>
                  <a:cubicBezTo>
                    <a:pt x="8549" y="1386"/>
                    <a:pt x="8549" y="1386"/>
                    <a:pt x="8549" y="1386"/>
                  </a:cubicBezTo>
                  <a:cubicBezTo>
                    <a:pt x="8549" y="1386"/>
                    <a:pt x="8547" y="1374"/>
                    <a:pt x="8521" y="1368"/>
                  </a:cubicBezTo>
                  <a:cubicBezTo>
                    <a:pt x="8521" y="1368"/>
                    <a:pt x="8516" y="1358"/>
                    <a:pt x="8509" y="1358"/>
                  </a:cubicBezTo>
                  <a:cubicBezTo>
                    <a:pt x="8509" y="1358"/>
                    <a:pt x="8499" y="1343"/>
                    <a:pt x="8481" y="1338"/>
                  </a:cubicBezTo>
                  <a:cubicBezTo>
                    <a:pt x="8481" y="1338"/>
                    <a:pt x="8474" y="1329"/>
                    <a:pt x="8473" y="1338"/>
                  </a:cubicBezTo>
                  <a:cubicBezTo>
                    <a:pt x="8435" y="1339"/>
                    <a:pt x="8435" y="1339"/>
                    <a:pt x="8435" y="1339"/>
                  </a:cubicBezTo>
                  <a:cubicBezTo>
                    <a:pt x="8435" y="1339"/>
                    <a:pt x="8425" y="1328"/>
                    <a:pt x="8425" y="1342"/>
                  </a:cubicBezTo>
                  <a:cubicBezTo>
                    <a:pt x="8425" y="1342"/>
                    <a:pt x="8434" y="1350"/>
                    <a:pt x="8427" y="1353"/>
                  </a:cubicBezTo>
                  <a:cubicBezTo>
                    <a:pt x="8425" y="1366"/>
                    <a:pt x="8425" y="1366"/>
                    <a:pt x="8425" y="1366"/>
                  </a:cubicBezTo>
                  <a:cubicBezTo>
                    <a:pt x="8425" y="1366"/>
                    <a:pt x="8417" y="1373"/>
                    <a:pt x="8415" y="1377"/>
                  </a:cubicBezTo>
                  <a:cubicBezTo>
                    <a:pt x="8399" y="1377"/>
                    <a:pt x="8399" y="1377"/>
                    <a:pt x="8399" y="1377"/>
                  </a:cubicBezTo>
                  <a:cubicBezTo>
                    <a:pt x="8412" y="1363"/>
                    <a:pt x="8412" y="1363"/>
                    <a:pt x="8412" y="1363"/>
                  </a:cubicBezTo>
                  <a:cubicBezTo>
                    <a:pt x="8412" y="1363"/>
                    <a:pt x="8415" y="1347"/>
                    <a:pt x="8405" y="1353"/>
                  </a:cubicBezTo>
                  <a:cubicBezTo>
                    <a:pt x="8405" y="1353"/>
                    <a:pt x="8402" y="1364"/>
                    <a:pt x="8384" y="1375"/>
                  </a:cubicBezTo>
                  <a:cubicBezTo>
                    <a:pt x="8345" y="1376"/>
                    <a:pt x="8345" y="1376"/>
                    <a:pt x="8345" y="1376"/>
                  </a:cubicBezTo>
                  <a:cubicBezTo>
                    <a:pt x="8345" y="1376"/>
                    <a:pt x="8339" y="1369"/>
                    <a:pt x="8360" y="1369"/>
                  </a:cubicBezTo>
                  <a:cubicBezTo>
                    <a:pt x="8360" y="1369"/>
                    <a:pt x="8364" y="1364"/>
                    <a:pt x="8365" y="1361"/>
                  </a:cubicBezTo>
                  <a:cubicBezTo>
                    <a:pt x="8365" y="1361"/>
                    <a:pt x="8389" y="1358"/>
                    <a:pt x="8369" y="1352"/>
                  </a:cubicBezTo>
                  <a:cubicBezTo>
                    <a:pt x="8358" y="1350"/>
                    <a:pt x="8358" y="1350"/>
                    <a:pt x="8358" y="1350"/>
                  </a:cubicBezTo>
                  <a:cubicBezTo>
                    <a:pt x="8358" y="1350"/>
                    <a:pt x="8346" y="1348"/>
                    <a:pt x="8346" y="1357"/>
                  </a:cubicBezTo>
                  <a:cubicBezTo>
                    <a:pt x="8339" y="1361"/>
                    <a:pt x="8339" y="1361"/>
                    <a:pt x="8339" y="1361"/>
                  </a:cubicBezTo>
                  <a:cubicBezTo>
                    <a:pt x="8339" y="1361"/>
                    <a:pt x="8330" y="1350"/>
                    <a:pt x="8329" y="1363"/>
                  </a:cubicBezTo>
                  <a:cubicBezTo>
                    <a:pt x="8316" y="1363"/>
                    <a:pt x="8316" y="1363"/>
                    <a:pt x="8316" y="1363"/>
                  </a:cubicBezTo>
                  <a:cubicBezTo>
                    <a:pt x="8316" y="1363"/>
                    <a:pt x="8305" y="1355"/>
                    <a:pt x="8317" y="1351"/>
                  </a:cubicBezTo>
                  <a:cubicBezTo>
                    <a:pt x="8321" y="1344"/>
                    <a:pt x="8321" y="1344"/>
                    <a:pt x="8321" y="1344"/>
                  </a:cubicBezTo>
                  <a:cubicBezTo>
                    <a:pt x="8321" y="1344"/>
                    <a:pt x="8327" y="1331"/>
                    <a:pt x="8316" y="1328"/>
                  </a:cubicBezTo>
                  <a:cubicBezTo>
                    <a:pt x="8324" y="1324"/>
                    <a:pt x="8324" y="1324"/>
                    <a:pt x="8324" y="1324"/>
                  </a:cubicBezTo>
                  <a:cubicBezTo>
                    <a:pt x="8324" y="1324"/>
                    <a:pt x="8327" y="1313"/>
                    <a:pt x="8307" y="1314"/>
                  </a:cubicBezTo>
                  <a:cubicBezTo>
                    <a:pt x="8283" y="1314"/>
                    <a:pt x="8283" y="1314"/>
                    <a:pt x="8283" y="1314"/>
                  </a:cubicBezTo>
                  <a:cubicBezTo>
                    <a:pt x="8283" y="1314"/>
                    <a:pt x="8282" y="1319"/>
                    <a:pt x="8282" y="1321"/>
                  </a:cubicBezTo>
                  <a:cubicBezTo>
                    <a:pt x="8266" y="1319"/>
                    <a:pt x="8266" y="1319"/>
                    <a:pt x="8266" y="1319"/>
                  </a:cubicBezTo>
                  <a:cubicBezTo>
                    <a:pt x="8266" y="1319"/>
                    <a:pt x="8264" y="1308"/>
                    <a:pt x="8238" y="1310"/>
                  </a:cubicBezTo>
                  <a:cubicBezTo>
                    <a:pt x="8230" y="1305"/>
                    <a:pt x="8230" y="1305"/>
                    <a:pt x="8230" y="1305"/>
                  </a:cubicBezTo>
                  <a:cubicBezTo>
                    <a:pt x="8230" y="1305"/>
                    <a:pt x="8231" y="1296"/>
                    <a:pt x="8249" y="1288"/>
                  </a:cubicBezTo>
                  <a:cubicBezTo>
                    <a:pt x="8249" y="1288"/>
                    <a:pt x="8286" y="1286"/>
                    <a:pt x="8301" y="1257"/>
                  </a:cubicBezTo>
                  <a:cubicBezTo>
                    <a:pt x="8301" y="1257"/>
                    <a:pt x="8316" y="1262"/>
                    <a:pt x="8325" y="1249"/>
                  </a:cubicBezTo>
                  <a:cubicBezTo>
                    <a:pt x="8325" y="1249"/>
                    <a:pt x="8369" y="1240"/>
                    <a:pt x="8408" y="1190"/>
                  </a:cubicBezTo>
                  <a:cubicBezTo>
                    <a:pt x="8408" y="1190"/>
                    <a:pt x="8470" y="1160"/>
                    <a:pt x="8507" y="1135"/>
                  </a:cubicBezTo>
                  <a:cubicBezTo>
                    <a:pt x="8507" y="1135"/>
                    <a:pt x="8522" y="1143"/>
                    <a:pt x="8522" y="1122"/>
                  </a:cubicBezTo>
                  <a:cubicBezTo>
                    <a:pt x="8522" y="1122"/>
                    <a:pt x="8537" y="1101"/>
                    <a:pt x="8555" y="1098"/>
                  </a:cubicBezTo>
                  <a:cubicBezTo>
                    <a:pt x="8574" y="1096"/>
                    <a:pt x="8604" y="1063"/>
                    <a:pt x="8604" y="1063"/>
                  </a:cubicBezTo>
                  <a:cubicBezTo>
                    <a:pt x="8604" y="1063"/>
                    <a:pt x="8623" y="1066"/>
                    <a:pt x="8636" y="1052"/>
                  </a:cubicBezTo>
                  <a:cubicBezTo>
                    <a:pt x="8653" y="1052"/>
                    <a:pt x="8653" y="1052"/>
                    <a:pt x="8653" y="1052"/>
                  </a:cubicBezTo>
                  <a:cubicBezTo>
                    <a:pt x="8653" y="1052"/>
                    <a:pt x="8670" y="1031"/>
                    <a:pt x="8678" y="1049"/>
                  </a:cubicBezTo>
                  <a:cubicBezTo>
                    <a:pt x="8769" y="1046"/>
                    <a:pt x="8769" y="1046"/>
                    <a:pt x="8769" y="1046"/>
                  </a:cubicBezTo>
                  <a:cubicBezTo>
                    <a:pt x="8769" y="1046"/>
                    <a:pt x="8778" y="1035"/>
                    <a:pt x="8784" y="1046"/>
                  </a:cubicBezTo>
                  <a:cubicBezTo>
                    <a:pt x="8794" y="1046"/>
                    <a:pt x="8794" y="1046"/>
                    <a:pt x="8794" y="1046"/>
                  </a:cubicBezTo>
                  <a:cubicBezTo>
                    <a:pt x="8794" y="1046"/>
                    <a:pt x="8809" y="1040"/>
                    <a:pt x="8806" y="1054"/>
                  </a:cubicBezTo>
                  <a:cubicBezTo>
                    <a:pt x="8809" y="1058"/>
                    <a:pt x="8809" y="1058"/>
                    <a:pt x="8809" y="1058"/>
                  </a:cubicBezTo>
                  <a:cubicBezTo>
                    <a:pt x="8828" y="1059"/>
                    <a:pt x="8828" y="1059"/>
                    <a:pt x="8828" y="1059"/>
                  </a:cubicBezTo>
                  <a:cubicBezTo>
                    <a:pt x="8833" y="1048"/>
                    <a:pt x="8833" y="1048"/>
                    <a:pt x="8833" y="1048"/>
                  </a:cubicBezTo>
                  <a:cubicBezTo>
                    <a:pt x="8833" y="1048"/>
                    <a:pt x="8849" y="1035"/>
                    <a:pt x="8858" y="1047"/>
                  </a:cubicBezTo>
                  <a:cubicBezTo>
                    <a:pt x="8875" y="1046"/>
                    <a:pt x="8875" y="1046"/>
                    <a:pt x="8875" y="1046"/>
                  </a:cubicBezTo>
                  <a:cubicBezTo>
                    <a:pt x="8878" y="1053"/>
                    <a:pt x="8878" y="1053"/>
                    <a:pt x="8878" y="1053"/>
                  </a:cubicBezTo>
                  <a:cubicBezTo>
                    <a:pt x="8910" y="1053"/>
                    <a:pt x="8910" y="1053"/>
                    <a:pt x="8910" y="1053"/>
                  </a:cubicBezTo>
                  <a:cubicBezTo>
                    <a:pt x="8911" y="1047"/>
                    <a:pt x="8911" y="1047"/>
                    <a:pt x="8911" y="1047"/>
                  </a:cubicBezTo>
                  <a:cubicBezTo>
                    <a:pt x="8932" y="1047"/>
                    <a:pt x="8932" y="1047"/>
                    <a:pt x="8932" y="1047"/>
                  </a:cubicBezTo>
                  <a:cubicBezTo>
                    <a:pt x="8932" y="1047"/>
                    <a:pt x="8940" y="1035"/>
                    <a:pt x="8947" y="1052"/>
                  </a:cubicBezTo>
                  <a:cubicBezTo>
                    <a:pt x="8972" y="1053"/>
                    <a:pt x="8972" y="1053"/>
                    <a:pt x="8972" y="1053"/>
                  </a:cubicBezTo>
                  <a:cubicBezTo>
                    <a:pt x="8972" y="1053"/>
                    <a:pt x="8957" y="1025"/>
                    <a:pt x="8976" y="1042"/>
                  </a:cubicBezTo>
                  <a:cubicBezTo>
                    <a:pt x="8976" y="1042"/>
                    <a:pt x="8988" y="1048"/>
                    <a:pt x="8989" y="1033"/>
                  </a:cubicBezTo>
                  <a:cubicBezTo>
                    <a:pt x="8992" y="1024"/>
                    <a:pt x="8992" y="1024"/>
                    <a:pt x="8992" y="1024"/>
                  </a:cubicBezTo>
                  <a:cubicBezTo>
                    <a:pt x="9019" y="1024"/>
                    <a:pt x="9019" y="1024"/>
                    <a:pt x="9019" y="1024"/>
                  </a:cubicBezTo>
                  <a:cubicBezTo>
                    <a:pt x="9019" y="1024"/>
                    <a:pt x="9018" y="1029"/>
                    <a:pt x="9037" y="1029"/>
                  </a:cubicBezTo>
                  <a:cubicBezTo>
                    <a:pt x="9037" y="1029"/>
                    <a:pt x="9043" y="1034"/>
                    <a:pt x="9057" y="1034"/>
                  </a:cubicBezTo>
                  <a:cubicBezTo>
                    <a:pt x="9057" y="1034"/>
                    <a:pt x="9061" y="1039"/>
                    <a:pt x="9071" y="1039"/>
                  </a:cubicBezTo>
                  <a:cubicBezTo>
                    <a:pt x="9071" y="1039"/>
                    <a:pt x="9077" y="1050"/>
                    <a:pt x="9083" y="1037"/>
                  </a:cubicBezTo>
                  <a:cubicBezTo>
                    <a:pt x="9083" y="1037"/>
                    <a:pt x="9090" y="1026"/>
                    <a:pt x="9095" y="1034"/>
                  </a:cubicBezTo>
                  <a:cubicBezTo>
                    <a:pt x="9095" y="1034"/>
                    <a:pt x="9099" y="1040"/>
                    <a:pt x="9104" y="1033"/>
                  </a:cubicBezTo>
                  <a:cubicBezTo>
                    <a:pt x="9104" y="1033"/>
                    <a:pt x="9121" y="1041"/>
                    <a:pt x="9124" y="1048"/>
                  </a:cubicBezTo>
                  <a:cubicBezTo>
                    <a:pt x="9124" y="1048"/>
                    <a:pt x="9128" y="1052"/>
                    <a:pt x="9153" y="1050"/>
                  </a:cubicBezTo>
                  <a:cubicBezTo>
                    <a:pt x="9153" y="1050"/>
                    <a:pt x="9146" y="1057"/>
                    <a:pt x="9146" y="1061"/>
                  </a:cubicBezTo>
                  <a:cubicBezTo>
                    <a:pt x="9097" y="1060"/>
                    <a:pt x="9097" y="1060"/>
                    <a:pt x="9097" y="1060"/>
                  </a:cubicBezTo>
                  <a:cubicBezTo>
                    <a:pt x="9097" y="1060"/>
                    <a:pt x="9089" y="1068"/>
                    <a:pt x="9104" y="1073"/>
                  </a:cubicBezTo>
                  <a:cubicBezTo>
                    <a:pt x="9104" y="1073"/>
                    <a:pt x="9102" y="1080"/>
                    <a:pt x="9145" y="1077"/>
                  </a:cubicBezTo>
                  <a:cubicBezTo>
                    <a:pt x="9145" y="1068"/>
                    <a:pt x="9145" y="1068"/>
                    <a:pt x="9145" y="1068"/>
                  </a:cubicBezTo>
                  <a:cubicBezTo>
                    <a:pt x="9145" y="1068"/>
                    <a:pt x="9165" y="1064"/>
                    <a:pt x="9164" y="1071"/>
                  </a:cubicBezTo>
                  <a:cubicBezTo>
                    <a:pt x="9189" y="1071"/>
                    <a:pt x="9189" y="1071"/>
                    <a:pt x="9189" y="1071"/>
                  </a:cubicBezTo>
                  <a:cubicBezTo>
                    <a:pt x="9189" y="1071"/>
                    <a:pt x="9192" y="1059"/>
                    <a:pt x="9209" y="1061"/>
                  </a:cubicBezTo>
                  <a:cubicBezTo>
                    <a:pt x="9209" y="1056"/>
                    <a:pt x="9209" y="1056"/>
                    <a:pt x="9209" y="1056"/>
                  </a:cubicBezTo>
                  <a:cubicBezTo>
                    <a:pt x="9235" y="1056"/>
                    <a:pt x="9235" y="1056"/>
                    <a:pt x="9235" y="1056"/>
                  </a:cubicBezTo>
                  <a:cubicBezTo>
                    <a:pt x="9235" y="1056"/>
                    <a:pt x="9243" y="1079"/>
                    <a:pt x="9264" y="1056"/>
                  </a:cubicBezTo>
                  <a:cubicBezTo>
                    <a:pt x="9275" y="1057"/>
                    <a:pt x="9275" y="1057"/>
                    <a:pt x="9275" y="1057"/>
                  </a:cubicBezTo>
                  <a:cubicBezTo>
                    <a:pt x="9275" y="1057"/>
                    <a:pt x="9282" y="1068"/>
                    <a:pt x="9287" y="1058"/>
                  </a:cubicBezTo>
                  <a:cubicBezTo>
                    <a:pt x="9311" y="1056"/>
                    <a:pt x="9311" y="1056"/>
                    <a:pt x="9311" y="1056"/>
                  </a:cubicBezTo>
                  <a:cubicBezTo>
                    <a:pt x="9311" y="1056"/>
                    <a:pt x="9319" y="1041"/>
                    <a:pt x="9285" y="1040"/>
                  </a:cubicBezTo>
                  <a:cubicBezTo>
                    <a:pt x="9285" y="1040"/>
                    <a:pt x="9279" y="1032"/>
                    <a:pt x="9275" y="1041"/>
                  </a:cubicBezTo>
                  <a:cubicBezTo>
                    <a:pt x="9248" y="1040"/>
                    <a:pt x="9248" y="1040"/>
                    <a:pt x="9248" y="1040"/>
                  </a:cubicBezTo>
                  <a:cubicBezTo>
                    <a:pt x="9248" y="1040"/>
                    <a:pt x="9242" y="1035"/>
                    <a:pt x="9257" y="1035"/>
                  </a:cubicBezTo>
                  <a:cubicBezTo>
                    <a:pt x="9257" y="1035"/>
                    <a:pt x="9268" y="1029"/>
                    <a:pt x="9257" y="1025"/>
                  </a:cubicBezTo>
                  <a:cubicBezTo>
                    <a:pt x="9257" y="1025"/>
                    <a:pt x="9254" y="1017"/>
                    <a:pt x="9271" y="1020"/>
                  </a:cubicBezTo>
                  <a:cubicBezTo>
                    <a:pt x="9271" y="1020"/>
                    <a:pt x="9276" y="1010"/>
                    <a:pt x="9276" y="1003"/>
                  </a:cubicBezTo>
                  <a:cubicBezTo>
                    <a:pt x="9276" y="1003"/>
                    <a:pt x="9298" y="986"/>
                    <a:pt x="9336" y="973"/>
                  </a:cubicBezTo>
                  <a:cubicBezTo>
                    <a:pt x="9336" y="973"/>
                    <a:pt x="9349" y="977"/>
                    <a:pt x="9349" y="958"/>
                  </a:cubicBezTo>
                  <a:cubicBezTo>
                    <a:pt x="9349" y="958"/>
                    <a:pt x="9369" y="944"/>
                    <a:pt x="9382" y="943"/>
                  </a:cubicBezTo>
                  <a:cubicBezTo>
                    <a:pt x="9395" y="941"/>
                    <a:pt x="9388" y="927"/>
                    <a:pt x="9388" y="927"/>
                  </a:cubicBezTo>
                  <a:cubicBezTo>
                    <a:pt x="9388" y="927"/>
                    <a:pt x="9430" y="915"/>
                    <a:pt x="9430" y="909"/>
                  </a:cubicBezTo>
                  <a:cubicBezTo>
                    <a:pt x="9492" y="907"/>
                    <a:pt x="9492" y="907"/>
                    <a:pt x="9492" y="907"/>
                  </a:cubicBezTo>
                  <a:cubicBezTo>
                    <a:pt x="9492" y="907"/>
                    <a:pt x="9515" y="906"/>
                    <a:pt x="9519" y="904"/>
                  </a:cubicBezTo>
                  <a:cubicBezTo>
                    <a:pt x="9519" y="904"/>
                    <a:pt x="9530" y="893"/>
                    <a:pt x="9535" y="904"/>
                  </a:cubicBezTo>
                  <a:cubicBezTo>
                    <a:pt x="9548" y="911"/>
                    <a:pt x="9548" y="911"/>
                    <a:pt x="9548" y="911"/>
                  </a:cubicBezTo>
                  <a:cubicBezTo>
                    <a:pt x="9548" y="911"/>
                    <a:pt x="9561" y="920"/>
                    <a:pt x="9566" y="908"/>
                  </a:cubicBezTo>
                  <a:cubicBezTo>
                    <a:pt x="9566" y="908"/>
                    <a:pt x="9571" y="903"/>
                    <a:pt x="9576" y="907"/>
                  </a:cubicBezTo>
                  <a:cubicBezTo>
                    <a:pt x="9576" y="907"/>
                    <a:pt x="9584" y="893"/>
                    <a:pt x="9592" y="903"/>
                  </a:cubicBezTo>
                  <a:cubicBezTo>
                    <a:pt x="9592" y="914"/>
                    <a:pt x="9592" y="914"/>
                    <a:pt x="9592" y="914"/>
                  </a:cubicBezTo>
                  <a:cubicBezTo>
                    <a:pt x="9592" y="914"/>
                    <a:pt x="9573" y="924"/>
                    <a:pt x="9573" y="931"/>
                  </a:cubicBezTo>
                  <a:cubicBezTo>
                    <a:pt x="9573" y="931"/>
                    <a:pt x="9555" y="935"/>
                    <a:pt x="9556" y="940"/>
                  </a:cubicBezTo>
                  <a:cubicBezTo>
                    <a:pt x="9556" y="940"/>
                    <a:pt x="9556" y="945"/>
                    <a:pt x="9567" y="944"/>
                  </a:cubicBezTo>
                  <a:cubicBezTo>
                    <a:pt x="9568" y="952"/>
                    <a:pt x="9568" y="952"/>
                    <a:pt x="9568" y="952"/>
                  </a:cubicBezTo>
                  <a:cubicBezTo>
                    <a:pt x="9568" y="952"/>
                    <a:pt x="9548" y="957"/>
                    <a:pt x="9571" y="958"/>
                  </a:cubicBezTo>
                  <a:cubicBezTo>
                    <a:pt x="9575" y="953"/>
                    <a:pt x="9575" y="953"/>
                    <a:pt x="9575" y="953"/>
                  </a:cubicBezTo>
                  <a:cubicBezTo>
                    <a:pt x="9575" y="953"/>
                    <a:pt x="9601" y="952"/>
                    <a:pt x="9586" y="961"/>
                  </a:cubicBezTo>
                  <a:cubicBezTo>
                    <a:pt x="9586" y="961"/>
                    <a:pt x="9568" y="968"/>
                    <a:pt x="9582" y="976"/>
                  </a:cubicBezTo>
                  <a:cubicBezTo>
                    <a:pt x="9600" y="972"/>
                    <a:pt x="9600" y="972"/>
                    <a:pt x="9600" y="972"/>
                  </a:cubicBezTo>
                  <a:cubicBezTo>
                    <a:pt x="9600" y="972"/>
                    <a:pt x="9637" y="955"/>
                    <a:pt x="9646" y="943"/>
                  </a:cubicBezTo>
                  <a:cubicBezTo>
                    <a:pt x="9646" y="943"/>
                    <a:pt x="9674" y="940"/>
                    <a:pt x="9703" y="914"/>
                  </a:cubicBezTo>
                  <a:cubicBezTo>
                    <a:pt x="9729" y="914"/>
                    <a:pt x="9729" y="914"/>
                    <a:pt x="9729" y="914"/>
                  </a:cubicBezTo>
                  <a:cubicBezTo>
                    <a:pt x="9729" y="914"/>
                    <a:pt x="9756" y="926"/>
                    <a:pt x="9740" y="909"/>
                  </a:cubicBezTo>
                  <a:cubicBezTo>
                    <a:pt x="9731" y="909"/>
                    <a:pt x="9731" y="909"/>
                    <a:pt x="9731" y="909"/>
                  </a:cubicBezTo>
                  <a:cubicBezTo>
                    <a:pt x="9731" y="909"/>
                    <a:pt x="9739" y="889"/>
                    <a:pt x="9739" y="883"/>
                  </a:cubicBezTo>
                  <a:cubicBezTo>
                    <a:pt x="9746" y="868"/>
                    <a:pt x="9746" y="868"/>
                    <a:pt x="9746" y="868"/>
                  </a:cubicBezTo>
                  <a:cubicBezTo>
                    <a:pt x="9746" y="868"/>
                    <a:pt x="9765" y="869"/>
                    <a:pt x="9765" y="861"/>
                  </a:cubicBezTo>
                  <a:cubicBezTo>
                    <a:pt x="9796" y="861"/>
                    <a:pt x="9796" y="861"/>
                    <a:pt x="9796" y="861"/>
                  </a:cubicBezTo>
                  <a:cubicBezTo>
                    <a:pt x="9796" y="861"/>
                    <a:pt x="9797" y="855"/>
                    <a:pt x="9821" y="857"/>
                  </a:cubicBezTo>
                  <a:cubicBezTo>
                    <a:pt x="9826" y="862"/>
                    <a:pt x="9826" y="862"/>
                    <a:pt x="9826" y="862"/>
                  </a:cubicBezTo>
                  <a:cubicBezTo>
                    <a:pt x="9829" y="866"/>
                    <a:pt x="9829" y="866"/>
                    <a:pt x="9829" y="866"/>
                  </a:cubicBezTo>
                  <a:cubicBezTo>
                    <a:pt x="9829" y="866"/>
                    <a:pt x="9871" y="865"/>
                    <a:pt x="9852" y="872"/>
                  </a:cubicBezTo>
                  <a:cubicBezTo>
                    <a:pt x="9852" y="872"/>
                    <a:pt x="9851" y="886"/>
                    <a:pt x="9843" y="874"/>
                  </a:cubicBezTo>
                  <a:cubicBezTo>
                    <a:pt x="9843" y="874"/>
                    <a:pt x="9817" y="871"/>
                    <a:pt x="9814" y="875"/>
                  </a:cubicBezTo>
                  <a:cubicBezTo>
                    <a:pt x="9814" y="875"/>
                    <a:pt x="9796" y="874"/>
                    <a:pt x="9789" y="900"/>
                  </a:cubicBezTo>
                  <a:cubicBezTo>
                    <a:pt x="9790" y="912"/>
                    <a:pt x="9790" y="912"/>
                    <a:pt x="9790" y="912"/>
                  </a:cubicBezTo>
                  <a:cubicBezTo>
                    <a:pt x="9790" y="912"/>
                    <a:pt x="9781" y="919"/>
                    <a:pt x="9779" y="923"/>
                  </a:cubicBezTo>
                  <a:cubicBezTo>
                    <a:pt x="9779" y="923"/>
                    <a:pt x="9766" y="928"/>
                    <a:pt x="9784" y="930"/>
                  </a:cubicBezTo>
                  <a:cubicBezTo>
                    <a:pt x="9784" y="930"/>
                    <a:pt x="9798" y="933"/>
                    <a:pt x="9787" y="939"/>
                  </a:cubicBezTo>
                  <a:cubicBezTo>
                    <a:pt x="9787" y="939"/>
                    <a:pt x="9742" y="959"/>
                    <a:pt x="9773" y="958"/>
                  </a:cubicBezTo>
                  <a:cubicBezTo>
                    <a:pt x="9772" y="962"/>
                    <a:pt x="9772" y="962"/>
                    <a:pt x="9772" y="962"/>
                  </a:cubicBezTo>
                  <a:cubicBezTo>
                    <a:pt x="9772" y="962"/>
                    <a:pt x="9724" y="967"/>
                    <a:pt x="9684" y="984"/>
                  </a:cubicBezTo>
                  <a:cubicBezTo>
                    <a:pt x="9684" y="984"/>
                    <a:pt x="9660" y="990"/>
                    <a:pt x="9675" y="994"/>
                  </a:cubicBezTo>
                  <a:cubicBezTo>
                    <a:pt x="9674" y="1001"/>
                    <a:pt x="9674" y="1001"/>
                    <a:pt x="9674" y="1001"/>
                  </a:cubicBezTo>
                  <a:cubicBezTo>
                    <a:pt x="9674" y="1001"/>
                    <a:pt x="9647" y="1007"/>
                    <a:pt x="9622" y="1030"/>
                  </a:cubicBezTo>
                  <a:cubicBezTo>
                    <a:pt x="9622" y="1030"/>
                    <a:pt x="9603" y="1028"/>
                    <a:pt x="9578" y="1054"/>
                  </a:cubicBezTo>
                  <a:cubicBezTo>
                    <a:pt x="9578" y="1054"/>
                    <a:pt x="9557" y="1056"/>
                    <a:pt x="9557" y="1076"/>
                  </a:cubicBezTo>
                  <a:cubicBezTo>
                    <a:pt x="9557" y="1076"/>
                    <a:pt x="9502" y="1112"/>
                    <a:pt x="9467" y="1125"/>
                  </a:cubicBezTo>
                  <a:cubicBezTo>
                    <a:pt x="9453" y="1126"/>
                    <a:pt x="9453" y="1126"/>
                    <a:pt x="9453" y="1126"/>
                  </a:cubicBezTo>
                  <a:cubicBezTo>
                    <a:pt x="9453" y="1126"/>
                    <a:pt x="9448" y="1115"/>
                    <a:pt x="9441" y="1125"/>
                  </a:cubicBezTo>
                  <a:cubicBezTo>
                    <a:pt x="9439" y="1135"/>
                    <a:pt x="9439" y="1135"/>
                    <a:pt x="9439" y="1135"/>
                  </a:cubicBezTo>
                  <a:cubicBezTo>
                    <a:pt x="9399" y="1137"/>
                    <a:pt x="9399" y="1137"/>
                    <a:pt x="9399" y="1137"/>
                  </a:cubicBezTo>
                  <a:cubicBezTo>
                    <a:pt x="9399" y="1137"/>
                    <a:pt x="9397" y="1147"/>
                    <a:pt x="9409" y="1148"/>
                  </a:cubicBezTo>
                  <a:cubicBezTo>
                    <a:pt x="9410" y="1158"/>
                    <a:pt x="9410" y="1158"/>
                    <a:pt x="9410" y="1158"/>
                  </a:cubicBezTo>
                  <a:cubicBezTo>
                    <a:pt x="9410" y="1158"/>
                    <a:pt x="9399" y="1167"/>
                    <a:pt x="9395" y="1176"/>
                  </a:cubicBezTo>
                  <a:cubicBezTo>
                    <a:pt x="9395" y="1176"/>
                    <a:pt x="9377" y="1180"/>
                    <a:pt x="9377" y="1185"/>
                  </a:cubicBezTo>
                  <a:cubicBezTo>
                    <a:pt x="9377" y="1185"/>
                    <a:pt x="9362" y="1186"/>
                    <a:pt x="9348" y="1217"/>
                  </a:cubicBezTo>
                  <a:cubicBezTo>
                    <a:pt x="9348" y="1217"/>
                    <a:pt x="9335" y="1240"/>
                    <a:pt x="9335" y="1262"/>
                  </a:cubicBezTo>
                  <a:cubicBezTo>
                    <a:pt x="9335" y="1262"/>
                    <a:pt x="9330" y="1281"/>
                    <a:pt x="9336" y="1295"/>
                  </a:cubicBezTo>
                  <a:cubicBezTo>
                    <a:pt x="9336" y="1295"/>
                    <a:pt x="9358" y="1374"/>
                    <a:pt x="9363" y="1407"/>
                  </a:cubicBezTo>
                  <a:cubicBezTo>
                    <a:pt x="9363" y="1407"/>
                    <a:pt x="9365" y="1432"/>
                    <a:pt x="9382" y="1432"/>
                  </a:cubicBezTo>
                  <a:cubicBezTo>
                    <a:pt x="9381" y="1439"/>
                    <a:pt x="9381" y="1439"/>
                    <a:pt x="9381" y="1439"/>
                  </a:cubicBezTo>
                  <a:cubicBezTo>
                    <a:pt x="9381" y="1439"/>
                    <a:pt x="9369" y="1449"/>
                    <a:pt x="9381" y="1453"/>
                  </a:cubicBezTo>
                  <a:cubicBezTo>
                    <a:pt x="9381" y="1491"/>
                    <a:pt x="9381" y="1491"/>
                    <a:pt x="9381" y="1491"/>
                  </a:cubicBezTo>
                  <a:cubicBezTo>
                    <a:pt x="9381" y="1491"/>
                    <a:pt x="9395" y="1532"/>
                    <a:pt x="9407" y="1514"/>
                  </a:cubicBezTo>
                  <a:cubicBezTo>
                    <a:pt x="9407" y="1514"/>
                    <a:pt x="9436" y="1493"/>
                    <a:pt x="9451" y="1486"/>
                  </a:cubicBezTo>
                  <a:cubicBezTo>
                    <a:pt x="9466" y="1479"/>
                    <a:pt x="9467" y="1471"/>
                    <a:pt x="9467" y="1471"/>
                  </a:cubicBezTo>
                  <a:cubicBezTo>
                    <a:pt x="9467" y="1471"/>
                    <a:pt x="9477" y="1474"/>
                    <a:pt x="9478" y="1456"/>
                  </a:cubicBezTo>
                  <a:cubicBezTo>
                    <a:pt x="9478" y="1456"/>
                    <a:pt x="9502" y="1441"/>
                    <a:pt x="9485" y="1431"/>
                  </a:cubicBezTo>
                  <a:cubicBezTo>
                    <a:pt x="9485" y="1431"/>
                    <a:pt x="9495" y="1426"/>
                    <a:pt x="9486" y="1421"/>
                  </a:cubicBezTo>
                  <a:cubicBezTo>
                    <a:pt x="9486" y="1421"/>
                    <a:pt x="9505" y="1420"/>
                    <a:pt x="9481" y="1407"/>
                  </a:cubicBezTo>
                  <a:cubicBezTo>
                    <a:pt x="9493" y="1406"/>
                    <a:pt x="9493" y="1406"/>
                    <a:pt x="9493" y="1406"/>
                  </a:cubicBezTo>
                  <a:cubicBezTo>
                    <a:pt x="9493" y="1406"/>
                    <a:pt x="9508" y="1417"/>
                    <a:pt x="9512" y="1401"/>
                  </a:cubicBezTo>
                  <a:cubicBezTo>
                    <a:pt x="9512" y="1401"/>
                    <a:pt x="9542" y="1397"/>
                    <a:pt x="9547" y="1390"/>
                  </a:cubicBezTo>
                  <a:cubicBezTo>
                    <a:pt x="9556" y="1392"/>
                    <a:pt x="9556" y="1392"/>
                    <a:pt x="9556" y="1392"/>
                  </a:cubicBezTo>
                  <a:cubicBezTo>
                    <a:pt x="9556" y="1392"/>
                    <a:pt x="9568" y="1405"/>
                    <a:pt x="9572" y="1396"/>
                  </a:cubicBezTo>
                  <a:cubicBezTo>
                    <a:pt x="9572" y="1396"/>
                    <a:pt x="9572" y="1390"/>
                    <a:pt x="9559" y="1379"/>
                  </a:cubicBezTo>
                  <a:cubicBezTo>
                    <a:pt x="9559" y="1379"/>
                    <a:pt x="9572" y="1373"/>
                    <a:pt x="9561" y="1367"/>
                  </a:cubicBezTo>
                  <a:cubicBezTo>
                    <a:pt x="9561" y="1367"/>
                    <a:pt x="9558" y="1350"/>
                    <a:pt x="9579" y="1337"/>
                  </a:cubicBezTo>
                  <a:cubicBezTo>
                    <a:pt x="9579" y="1337"/>
                    <a:pt x="9603" y="1320"/>
                    <a:pt x="9623" y="1319"/>
                  </a:cubicBezTo>
                  <a:cubicBezTo>
                    <a:pt x="9623" y="1319"/>
                    <a:pt x="9633" y="1310"/>
                    <a:pt x="9635" y="1320"/>
                  </a:cubicBezTo>
                  <a:cubicBezTo>
                    <a:pt x="9635" y="1320"/>
                    <a:pt x="9649" y="1329"/>
                    <a:pt x="9669" y="1315"/>
                  </a:cubicBezTo>
                  <a:cubicBezTo>
                    <a:pt x="9669" y="1315"/>
                    <a:pt x="9698" y="1307"/>
                    <a:pt x="9678" y="1296"/>
                  </a:cubicBezTo>
                  <a:cubicBezTo>
                    <a:pt x="9678" y="1296"/>
                    <a:pt x="9657" y="1276"/>
                    <a:pt x="9660" y="1261"/>
                  </a:cubicBezTo>
                  <a:cubicBezTo>
                    <a:pt x="9660" y="1261"/>
                    <a:pt x="9678" y="1241"/>
                    <a:pt x="9678" y="1231"/>
                  </a:cubicBezTo>
                  <a:cubicBezTo>
                    <a:pt x="9678" y="1231"/>
                    <a:pt x="9691" y="1231"/>
                    <a:pt x="9691" y="1226"/>
                  </a:cubicBezTo>
                  <a:cubicBezTo>
                    <a:pt x="9706" y="1226"/>
                    <a:pt x="9706" y="1226"/>
                    <a:pt x="9706" y="1226"/>
                  </a:cubicBezTo>
                  <a:cubicBezTo>
                    <a:pt x="9706" y="1226"/>
                    <a:pt x="9713" y="1223"/>
                    <a:pt x="9701" y="1212"/>
                  </a:cubicBezTo>
                  <a:cubicBezTo>
                    <a:pt x="9728" y="1213"/>
                    <a:pt x="9728" y="1213"/>
                    <a:pt x="9728" y="1213"/>
                  </a:cubicBezTo>
                  <a:cubicBezTo>
                    <a:pt x="9728" y="1213"/>
                    <a:pt x="9738" y="1199"/>
                    <a:pt x="9737" y="1210"/>
                  </a:cubicBezTo>
                  <a:cubicBezTo>
                    <a:pt x="9737" y="1210"/>
                    <a:pt x="9738" y="1218"/>
                    <a:pt x="9720" y="1218"/>
                  </a:cubicBezTo>
                  <a:cubicBezTo>
                    <a:pt x="9720" y="1218"/>
                    <a:pt x="9709" y="1228"/>
                    <a:pt x="9722" y="1233"/>
                  </a:cubicBezTo>
                  <a:cubicBezTo>
                    <a:pt x="9722" y="1233"/>
                    <a:pt x="9738" y="1240"/>
                    <a:pt x="9739" y="1232"/>
                  </a:cubicBezTo>
                  <a:cubicBezTo>
                    <a:pt x="9739" y="1232"/>
                    <a:pt x="9752" y="1228"/>
                    <a:pt x="9747" y="1213"/>
                  </a:cubicBezTo>
                  <a:cubicBezTo>
                    <a:pt x="9747" y="1213"/>
                    <a:pt x="9750" y="1194"/>
                    <a:pt x="9719" y="1195"/>
                  </a:cubicBezTo>
                  <a:cubicBezTo>
                    <a:pt x="9717" y="1172"/>
                    <a:pt x="9717" y="1172"/>
                    <a:pt x="9717" y="1172"/>
                  </a:cubicBezTo>
                  <a:cubicBezTo>
                    <a:pt x="9717" y="1172"/>
                    <a:pt x="9707" y="1168"/>
                    <a:pt x="9729" y="1153"/>
                  </a:cubicBezTo>
                  <a:cubicBezTo>
                    <a:pt x="9729" y="1153"/>
                    <a:pt x="9745" y="1148"/>
                    <a:pt x="9746" y="1143"/>
                  </a:cubicBezTo>
                  <a:cubicBezTo>
                    <a:pt x="9746" y="1143"/>
                    <a:pt x="9749" y="1128"/>
                    <a:pt x="9728" y="1131"/>
                  </a:cubicBezTo>
                  <a:cubicBezTo>
                    <a:pt x="9728" y="1131"/>
                    <a:pt x="9715" y="1121"/>
                    <a:pt x="9709" y="1130"/>
                  </a:cubicBezTo>
                  <a:cubicBezTo>
                    <a:pt x="9709" y="1130"/>
                    <a:pt x="9701" y="1149"/>
                    <a:pt x="9695" y="1134"/>
                  </a:cubicBezTo>
                  <a:cubicBezTo>
                    <a:pt x="9695" y="1134"/>
                    <a:pt x="9688" y="1129"/>
                    <a:pt x="9679" y="1129"/>
                  </a:cubicBezTo>
                  <a:cubicBezTo>
                    <a:pt x="9679" y="1129"/>
                    <a:pt x="9668" y="1117"/>
                    <a:pt x="9676" y="1113"/>
                  </a:cubicBezTo>
                  <a:cubicBezTo>
                    <a:pt x="9676" y="1113"/>
                    <a:pt x="9692" y="1085"/>
                    <a:pt x="9707" y="1084"/>
                  </a:cubicBezTo>
                  <a:cubicBezTo>
                    <a:pt x="9707" y="1084"/>
                    <a:pt x="9729" y="1075"/>
                    <a:pt x="9736" y="1053"/>
                  </a:cubicBezTo>
                  <a:cubicBezTo>
                    <a:pt x="9736" y="1053"/>
                    <a:pt x="9754" y="1049"/>
                    <a:pt x="9739" y="1040"/>
                  </a:cubicBezTo>
                  <a:cubicBezTo>
                    <a:pt x="9746" y="1037"/>
                    <a:pt x="9746" y="1037"/>
                    <a:pt x="9746" y="1037"/>
                  </a:cubicBezTo>
                  <a:cubicBezTo>
                    <a:pt x="9746" y="1037"/>
                    <a:pt x="9748" y="1023"/>
                    <a:pt x="9765" y="1018"/>
                  </a:cubicBezTo>
                  <a:cubicBezTo>
                    <a:pt x="9765" y="1009"/>
                    <a:pt x="9765" y="1009"/>
                    <a:pt x="9765" y="1009"/>
                  </a:cubicBezTo>
                  <a:cubicBezTo>
                    <a:pt x="9791" y="1009"/>
                    <a:pt x="9791" y="1009"/>
                    <a:pt x="9791" y="1009"/>
                  </a:cubicBezTo>
                  <a:cubicBezTo>
                    <a:pt x="9791" y="1009"/>
                    <a:pt x="9808" y="1022"/>
                    <a:pt x="9803" y="1004"/>
                  </a:cubicBezTo>
                  <a:cubicBezTo>
                    <a:pt x="9815" y="1006"/>
                    <a:pt x="9815" y="1006"/>
                    <a:pt x="9815" y="1006"/>
                  </a:cubicBezTo>
                  <a:cubicBezTo>
                    <a:pt x="9815" y="1006"/>
                    <a:pt x="9827" y="1011"/>
                    <a:pt x="9827" y="1018"/>
                  </a:cubicBezTo>
                  <a:cubicBezTo>
                    <a:pt x="9827" y="1018"/>
                    <a:pt x="9836" y="1035"/>
                    <a:pt x="9843" y="1020"/>
                  </a:cubicBezTo>
                  <a:cubicBezTo>
                    <a:pt x="9847" y="1004"/>
                    <a:pt x="9847" y="1004"/>
                    <a:pt x="9847" y="1004"/>
                  </a:cubicBezTo>
                  <a:cubicBezTo>
                    <a:pt x="9847" y="1004"/>
                    <a:pt x="9925" y="972"/>
                    <a:pt x="9912" y="991"/>
                  </a:cubicBezTo>
                  <a:cubicBezTo>
                    <a:pt x="9910" y="1001"/>
                    <a:pt x="9910" y="1001"/>
                    <a:pt x="9910" y="1001"/>
                  </a:cubicBezTo>
                  <a:cubicBezTo>
                    <a:pt x="9910" y="1001"/>
                    <a:pt x="9890" y="1035"/>
                    <a:pt x="9912" y="1017"/>
                  </a:cubicBezTo>
                  <a:cubicBezTo>
                    <a:pt x="9912" y="1017"/>
                    <a:pt x="9944" y="995"/>
                    <a:pt x="9949" y="990"/>
                  </a:cubicBezTo>
                  <a:cubicBezTo>
                    <a:pt x="9961" y="991"/>
                    <a:pt x="9961" y="991"/>
                    <a:pt x="9961" y="991"/>
                  </a:cubicBezTo>
                  <a:cubicBezTo>
                    <a:pt x="9966" y="985"/>
                    <a:pt x="9966" y="985"/>
                    <a:pt x="9966" y="985"/>
                  </a:cubicBezTo>
                  <a:cubicBezTo>
                    <a:pt x="9988" y="985"/>
                    <a:pt x="9988" y="985"/>
                    <a:pt x="9988" y="985"/>
                  </a:cubicBezTo>
                  <a:cubicBezTo>
                    <a:pt x="9989" y="978"/>
                    <a:pt x="9989" y="978"/>
                    <a:pt x="9989" y="978"/>
                  </a:cubicBezTo>
                  <a:cubicBezTo>
                    <a:pt x="10009" y="980"/>
                    <a:pt x="10009" y="980"/>
                    <a:pt x="10009" y="980"/>
                  </a:cubicBezTo>
                  <a:cubicBezTo>
                    <a:pt x="10009" y="980"/>
                    <a:pt x="10016" y="969"/>
                    <a:pt x="10032" y="977"/>
                  </a:cubicBezTo>
                  <a:cubicBezTo>
                    <a:pt x="10034" y="982"/>
                    <a:pt x="10034" y="982"/>
                    <a:pt x="10034" y="982"/>
                  </a:cubicBezTo>
                  <a:cubicBezTo>
                    <a:pt x="10062" y="980"/>
                    <a:pt x="10062" y="980"/>
                    <a:pt x="10062" y="980"/>
                  </a:cubicBezTo>
                  <a:cubicBezTo>
                    <a:pt x="10062" y="980"/>
                    <a:pt x="10077" y="968"/>
                    <a:pt x="10077" y="986"/>
                  </a:cubicBezTo>
                  <a:cubicBezTo>
                    <a:pt x="10093" y="986"/>
                    <a:pt x="10093" y="986"/>
                    <a:pt x="10093" y="986"/>
                  </a:cubicBezTo>
                  <a:cubicBezTo>
                    <a:pt x="10093" y="986"/>
                    <a:pt x="10115" y="1023"/>
                    <a:pt x="10127" y="1011"/>
                  </a:cubicBezTo>
                  <a:cubicBezTo>
                    <a:pt x="10130" y="996"/>
                    <a:pt x="10130" y="996"/>
                    <a:pt x="10130" y="996"/>
                  </a:cubicBezTo>
                  <a:cubicBezTo>
                    <a:pt x="10130" y="996"/>
                    <a:pt x="10146" y="995"/>
                    <a:pt x="10145" y="978"/>
                  </a:cubicBezTo>
                  <a:cubicBezTo>
                    <a:pt x="10168" y="979"/>
                    <a:pt x="10168" y="979"/>
                    <a:pt x="10168" y="979"/>
                  </a:cubicBezTo>
                  <a:cubicBezTo>
                    <a:pt x="10168" y="979"/>
                    <a:pt x="10182" y="980"/>
                    <a:pt x="10182" y="967"/>
                  </a:cubicBezTo>
                  <a:cubicBezTo>
                    <a:pt x="10187" y="967"/>
                    <a:pt x="10187" y="967"/>
                    <a:pt x="10187" y="967"/>
                  </a:cubicBezTo>
                  <a:cubicBezTo>
                    <a:pt x="10187" y="967"/>
                    <a:pt x="10196" y="982"/>
                    <a:pt x="10200" y="963"/>
                  </a:cubicBezTo>
                  <a:cubicBezTo>
                    <a:pt x="10210" y="963"/>
                    <a:pt x="10210" y="963"/>
                    <a:pt x="10210" y="963"/>
                  </a:cubicBezTo>
                  <a:cubicBezTo>
                    <a:pt x="10210" y="963"/>
                    <a:pt x="10239" y="958"/>
                    <a:pt x="10239" y="944"/>
                  </a:cubicBezTo>
                  <a:cubicBezTo>
                    <a:pt x="10251" y="943"/>
                    <a:pt x="10251" y="943"/>
                    <a:pt x="10251" y="943"/>
                  </a:cubicBezTo>
                  <a:cubicBezTo>
                    <a:pt x="10251" y="943"/>
                    <a:pt x="10271" y="938"/>
                    <a:pt x="10254" y="929"/>
                  </a:cubicBezTo>
                  <a:cubicBezTo>
                    <a:pt x="10254" y="929"/>
                    <a:pt x="10266" y="926"/>
                    <a:pt x="10274" y="934"/>
                  </a:cubicBezTo>
                  <a:cubicBezTo>
                    <a:pt x="10274" y="934"/>
                    <a:pt x="10291" y="928"/>
                    <a:pt x="10300" y="908"/>
                  </a:cubicBezTo>
                  <a:cubicBezTo>
                    <a:pt x="10305" y="909"/>
                    <a:pt x="10305" y="909"/>
                    <a:pt x="10305" y="909"/>
                  </a:cubicBezTo>
                  <a:cubicBezTo>
                    <a:pt x="10305" y="909"/>
                    <a:pt x="10322" y="928"/>
                    <a:pt x="10325" y="904"/>
                  </a:cubicBezTo>
                  <a:cubicBezTo>
                    <a:pt x="10332" y="904"/>
                    <a:pt x="10332" y="904"/>
                    <a:pt x="10332" y="904"/>
                  </a:cubicBezTo>
                  <a:cubicBezTo>
                    <a:pt x="10332" y="904"/>
                    <a:pt x="10336" y="914"/>
                    <a:pt x="10341" y="904"/>
                  </a:cubicBezTo>
                  <a:cubicBezTo>
                    <a:pt x="10341" y="904"/>
                    <a:pt x="10355" y="919"/>
                    <a:pt x="10359" y="901"/>
                  </a:cubicBezTo>
                  <a:cubicBezTo>
                    <a:pt x="10379" y="901"/>
                    <a:pt x="10379" y="901"/>
                    <a:pt x="10379" y="901"/>
                  </a:cubicBezTo>
                  <a:cubicBezTo>
                    <a:pt x="10379" y="901"/>
                    <a:pt x="10399" y="889"/>
                    <a:pt x="10423" y="886"/>
                  </a:cubicBezTo>
                  <a:cubicBezTo>
                    <a:pt x="10429" y="881"/>
                    <a:pt x="10429" y="881"/>
                    <a:pt x="10429" y="881"/>
                  </a:cubicBezTo>
                  <a:cubicBezTo>
                    <a:pt x="10451" y="882"/>
                    <a:pt x="10451" y="882"/>
                    <a:pt x="10451" y="882"/>
                  </a:cubicBezTo>
                  <a:cubicBezTo>
                    <a:pt x="10451" y="882"/>
                    <a:pt x="10450" y="871"/>
                    <a:pt x="10466" y="871"/>
                  </a:cubicBezTo>
                  <a:cubicBezTo>
                    <a:pt x="10486" y="869"/>
                    <a:pt x="10486" y="869"/>
                    <a:pt x="10486" y="869"/>
                  </a:cubicBezTo>
                  <a:cubicBezTo>
                    <a:pt x="10486" y="869"/>
                    <a:pt x="10477" y="841"/>
                    <a:pt x="10492" y="854"/>
                  </a:cubicBezTo>
                  <a:cubicBezTo>
                    <a:pt x="10492" y="854"/>
                    <a:pt x="10508" y="866"/>
                    <a:pt x="10508" y="869"/>
                  </a:cubicBezTo>
                  <a:cubicBezTo>
                    <a:pt x="10552" y="870"/>
                    <a:pt x="10552" y="870"/>
                    <a:pt x="10552" y="870"/>
                  </a:cubicBezTo>
                  <a:cubicBezTo>
                    <a:pt x="10552" y="870"/>
                    <a:pt x="10555" y="875"/>
                    <a:pt x="10575" y="875"/>
                  </a:cubicBezTo>
                  <a:cubicBezTo>
                    <a:pt x="10575" y="875"/>
                    <a:pt x="10587" y="880"/>
                    <a:pt x="10600" y="875"/>
                  </a:cubicBezTo>
                  <a:cubicBezTo>
                    <a:pt x="10600" y="875"/>
                    <a:pt x="10617" y="871"/>
                    <a:pt x="10621" y="860"/>
                  </a:cubicBezTo>
                  <a:cubicBezTo>
                    <a:pt x="10621" y="860"/>
                    <a:pt x="10634" y="850"/>
                    <a:pt x="10616" y="847"/>
                  </a:cubicBezTo>
                  <a:cubicBezTo>
                    <a:pt x="10609" y="848"/>
                    <a:pt x="10609" y="848"/>
                    <a:pt x="10609" y="848"/>
                  </a:cubicBezTo>
                  <a:cubicBezTo>
                    <a:pt x="10609" y="848"/>
                    <a:pt x="10591" y="838"/>
                    <a:pt x="10611" y="837"/>
                  </a:cubicBezTo>
                  <a:cubicBezTo>
                    <a:pt x="10611" y="837"/>
                    <a:pt x="10626" y="832"/>
                    <a:pt x="10614" y="829"/>
                  </a:cubicBezTo>
                  <a:cubicBezTo>
                    <a:pt x="10603" y="828"/>
                    <a:pt x="10603" y="828"/>
                    <a:pt x="10603" y="828"/>
                  </a:cubicBezTo>
                  <a:cubicBezTo>
                    <a:pt x="10603" y="828"/>
                    <a:pt x="10596" y="817"/>
                    <a:pt x="10586" y="823"/>
                  </a:cubicBezTo>
                  <a:cubicBezTo>
                    <a:pt x="10586" y="823"/>
                    <a:pt x="10586" y="812"/>
                    <a:pt x="10583" y="817"/>
                  </a:cubicBezTo>
                  <a:cubicBezTo>
                    <a:pt x="10573" y="819"/>
                    <a:pt x="10573" y="819"/>
                    <a:pt x="10573" y="819"/>
                  </a:cubicBezTo>
                  <a:cubicBezTo>
                    <a:pt x="10572" y="814"/>
                    <a:pt x="10572" y="814"/>
                    <a:pt x="10572" y="814"/>
                  </a:cubicBezTo>
                  <a:cubicBezTo>
                    <a:pt x="10572" y="814"/>
                    <a:pt x="10544" y="808"/>
                    <a:pt x="10577" y="806"/>
                  </a:cubicBezTo>
                  <a:cubicBezTo>
                    <a:pt x="10577" y="806"/>
                    <a:pt x="10583" y="799"/>
                    <a:pt x="10578" y="795"/>
                  </a:cubicBezTo>
                  <a:cubicBezTo>
                    <a:pt x="10578" y="795"/>
                    <a:pt x="10583" y="787"/>
                    <a:pt x="10561" y="785"/>
                  </a:cubicBezTo>
                  <a:cubicBezTo>
                    <a:pt x="10561" y="785"/>
                    <a:pt x="10570" y="774"/>
                    <a:pt x="10559" y="770"/>
                  </a:cubicBezTo>
                  <a:cubicBezTo>
                    <a:pt x="10559" y="770"/>
                    <a:pt x="10543" y="765"/>
                    <a:pt x="10543" y="772"/>
                  </a:cubicBezTo>
                  <a:cubicBezTo>
                    <a:pt x="10530" y="773"/>
                    <a:pt x="10530" y="773"/>
                    <a:pt x="10530" y="773"/>
                  </a:cubicBezTo>
                  <a:cubicBezTo>
                    <a:pt x="10530" y="773"/>
                    <a:pt x="10519" y="764"/>
                    <a:pt x="10510" y="762"/>
                  </a:cubicBezTo>
                  <a:cubicBezTo>
                    <a:pt x="10508" y="751"/>
                    <a:pt x="10508" y="751"/>
                    <a:pt x="10508" y="751"/>
                  </a:cubicBezTo>
                  <a:cubicBezTo>
                    <a:pt x="10508" y="751"/>
                    <a:pt x="10519" y="736"/>
                    <a:pt x="10523" y="745"/>
                  </a:cubicBezTo>
                  <a:close/>
                  <a:moveTo>
                    <a:pt x="1271" y="914"/>
                  </a:moveTo>
                  <a:cubicBezTo>
                    <a:pt x="1271" y="914"/>
                    <a:pt x="1248" y="907"/>
                    <a:pt x="1244" y="907"/>
                  </a:cubicBezTo>
                  <a:cubicBezTo>
                    <a:pt x="1244" y="907"/>
                    <a:pt x="1233" y="895"/>
                    <a:pt x="1249" y="893"/>
                  </a:cubicBezTo>
                  <a:cubicBezTo>
                    <a:pt x="1249" y="893"/>
                    <a:pt x="1263" y="899"/>
                    <a:pt x="1268" y="908"/>
                  </a:cubicBezTo>
                  <a:cubicBezTo>
                    <a:pt x="1268" y="908"/>
                    <a:pt x="1290" y="903"/>
                    <a:pt x="1296" y="904"/>
                  </a:cubicBezTo>
                  <a:cubicBezTo>
                    <a:pt x="1296" y="904"/>
                    <a:pt x="1303" y="915"/>
                    <a:pt x="1271" y="914"/>
                  </a:cubicBezTo>
                  <a:close/>
                  <a:moveTo>
                    <a:pt x="1330" y="986"/>
                  </a:moveTo>
                  <a:cubicBezTo>
                    <a:pt x="1330" y="986"/>
                    <a:pt x="1329" y="971"/>
                    <a:pt x="1339" y="977"/>
                  </a:cubicBezTo>
                  <a:cubicBezTo>
                    <a:pt x="1339" y="977"/>
                    <a:pt x="1350" y="986"/>
                    <a:pt x="1330" y="986"/>
                  </a:cubicBezTo>
                  <a:close/>
                  <a:moveTo>
                    <a:pt x="1342" y="949"/>
                  </a:moveTo>
                  <a:cubicBezTo>
                    <a:pt x="1342" y="949"/>
                    <a:pt x="1303" y="946"/>
                    <a:pt x="1297" y="953"/>
                  </a:cubicBezTo>
                  <a:cubicBezTo>
                    <a:pt x="1297" y="953"/>
                    <a:pt x="1303" y="945"/>
                    <a:pt x="1308" y="938"/>
                  </a:cubicBezTo>
                  <a:cubicBezTo>
                    <a:pt x="1313" y="936"/>
                    <a:pt x="1313" y="936"/>
                    <a:pt x="1313" y="936"/>
                  </a:cubicBezTo>
                  <a:cubicBezTo>
                    <a:pt x="1313" y="936"/>
                    <a:pt x="1324" y="945"/>
                    <a:pt x="1328" y="946"/>
                  </a:cubicBezTo>
                  <a:cubicBezTo>
                    <a:pt x="1328" y="946"/>
                    <a:pt x="1339" y="941"/>
                    <a:pt x="1347" y="943"/>
                  </a:cubicBezTo>
                  <a:cubicBezTo>
                    <a:pt x="1347" y="943"/>
                    <a:pt x="1353" y="919"/>
                    <a:pt x="1355" y="939"/>
                  </a:cubicBezTo>
                  <a:cubicBezTo>
                    <a:pt x="1355" y="939"/>
                    <a:pt x="1356" y="951"/>
                    <a:pt x="1342" y="949"/>
                  </a:cubicBezTo>
                  <a:close/>
                  <a:moveTo>
                    <a:pt x="1533" y="1026"/>
                  </a:moveTo>
                  <a:cubicBezTo>
                    <a:pt x="1524" y="1030"/>
                    <a:pt x="1524" y="1030"/>
                    <a:pt x="1524" y="1030"/>
                  </a:cubicBezTo>
                  <a:cubicBezTo>
                    <a:pt x="1524" y="1030"/>
                    <a:pt x="1511" y="1021"/>
                    <a:pt x="1522" y="1018"/>
                  </a:cubicBezTo>
                  <a:cubicBezTo>
                    <a:pt x="1522" y="1018"/>
                    <a:pt x="1526" y="1006"/>
                    <a:pt x="1532" y="1016"/>
                  </a:cubicBezTo>
                  <a:cubicBezTo>
                    <a:pt x="1532" y="1016"/>
                    <a:pt x="1550" y="1025"/>
                    <a:pt x="1533" y="1026"/>
                  </a:cubicBezTo>
                  <a:close/>
                  <a:moveTo>
                    <a:pt x="1568" y="797"/>
                  </a:moveTo>
                  <a:cubicBezTo>
                    <a:pt x="1568" y="797"/>
                    <a:pt x="1540" y="799"/>
                    <a:pt x="1540" y="810"/>
                  </a:cubicBezTo>
                  <a:cubicBezTo>
                    <a:pt x="1540" y="810"/>
                    <a:pt x="1508" y="813"/>
                    <a:pt x="1503" y="821"/>
                  </a:cubicBezTo>
                  <a:cubicBezTo>
                    <a:pt x="1503" y="821"/>
                    <a:pt x="1488" y="830"/>
                    <a:pt x="1483" y="806"/>
                  </a:cubicBezTo>
                  <a:cubicBezTo>
                    <a:pt x="1483" y="806"/>
                    <a:pt x="1496" y="812"/>
                    <a:pt x="1504" y="806"/>
                  </a:cubicBezTo>
                  <a:cubicBezTo>
                    <a:pt x="1504" y="806"/>
                    <a:pt x="1516" y="812"/>
                    <a:pt x="1522" y="801"/>
                  </a:cubicBezTo>
                  <a:cubicBezTo>
                    <a:pt x="1522" y="801"/>
                    <a:pt x="1546" y="799"/>
                    <a:pt x="1548" y="782"/>
                  </a:cubicBezTo>
                  <a:cubicBezTo>
                    <a:pt x="1571" y="782"/>
                    <a:pt x="1571" y="782"/>
                    <a:pt x="1571" y="782"/>
                  </a:cubicBezTo>
                  <a:cubicBezTo>
                    <a:pt x="1571" y="782"/>
                    <a:pt x="1576" y="796"/>
                    <a:pt x="1568" y="797"/>
                  </a:cubicBezTo>
                  <a:close/>
                  <a:moveTo>
                    <a:pt x="1639" y="724"/>
                  </a:moveTo>
                  <a:cubicBezTo>
                    <a:pt x="1618" y="724"/>
                    <a:pt x="1618" y="724"/>
                    <a:pt x="1618" y="724"/>
                  </a:cubicBezTo>
                  <a:cubicBezTo>
                    <a:pt x="1619" y="712"/>
                    <a:pt x="1627" y="697"/>
                    <a:pt x="1627" y="697"/>
                  </a:cubicBezTo>
                  <a:cubicBezTo>
                    <a:pt x="1646" y="713"/>
                    <a:pt x="1639" y="724"/>
                    <a:pt x="1639" y="724"/>
                  </a:cubicBezTo>
                  <a:close/>
                  <a:moveTo>
                    <a:pt x="1699" y="662"/>
                  </a:moveTo>
                  <a:cubicBezTo>
                    <a:pt x="1689" y="664"/>
                    <a:pt x="1689" y="664"/>
                    <a:pt x="1689" y="664"/>
                  </a:cubicBezTo>
                  <a:cubicBezTo>
                    <a:pt x="1689" y="664"/>
                    <a:pt x="1673" y="659"/>
                    <a:pt x="1677" y="649"/>
                  </a:cubicBezTo>
                  <a:cubicBezTo>
                    <a:pt x="1677" y="649"/>
                    <a:pt x="1692" y="662"/>
                    <a:pt x="1699" y="651"/>
                  </a:cubicBezTo>
                  <a:cubicBezTo>
                    <a:pt x="1699" y="651"/>
                    <a:pt x="1720" y="655"/>
                    <a:pt x="1699" y="662"/>
                  </a:cubicBezTo>
                  <a:close/>
                  <a:moveTo>
                    <a:pt x="1742" y="601"/>
                  </a:moveTo>
                  <a:cubicBezTo>
                    <a:pt x="1757" y="586"/>
                    <a:pt x="1766" y="596"/>
                    <a:pt x="1766" y="596"/>
                  </a:cubicBezTo>
                  <a:cubicBezTo>
                    <a:pt x="1769" y="602"/>
                    <a:pt x="1769" y="602"/>
                    <a:pt x="1769" y="602"/>
                  </a:cubicBezTo>
                  <a:cubicBezTo>
                    <a:pt x="1753" y="606"/>
                    <a:pt x="1742" y="601"/>
                    <a:pt x="1742" y="601"/>
                  </a:cubicBezTo>
                  <a:close/>
                  <a:moveTo>
                    <a:pt x="1776" y="600"/>
                  </a:moveTo>
                  <a:cubicBezTo>
                    <a:pt x="1776" y="600"/>
                    <a:pt x="1788" y="603"/>
                    <a:pt x="1791" y="615"/>
                  </a:cubicBezTo>
                  <a:cubicBezTo>
                    <a:pt x="1791" y="615"/>
                    <a:pt x="1776" y="615"/>
                    <a:pt x="1776" y="600"/>
                  </a:cubicBezTo>
                  <a:close/>
                  <a:moveTo>
                    <a:pt x="1907" y="1025"/>
                  </a:moveTo>
                  <a:cubicBezTo>
                    <a:pt x="1907" y="1025"/>
                    <a:pt x="1905" y="1033"/>
                    <a:pt x="1895" y="1028"/>
                  </a:cubicBezTo>
                  <a:cubicBezTo>
                    <a:pt x="1895" y="1028"/>
                    <a:pt x="1898" y="1012"/>
                    <a:pt x="1907" y="1025"/>
                  </a:cubicBezTo>
                  <a:close/>
                  <a:moveTo>
                    <a:pt x="1910" y="540"/>
                  </a:moveTo>
                  <a:cubicBezTo>
                    <a:pt x="1910" y="540"/>
                    <a:pt x="1895" y="530"/>
                    <a:pt x="1893" y="543"/>
                  </a:cubicBezTo>
                  <a:cubicBezTo>
                    <a:pt x="1893" y="543"/>
                    <a:pt x="1883" y="559"/>
                    <a:pt x="1881" y="541"/>
                  </a:cubicBezTo>
                  <a:cubicBezTo>
                    <a:pt x="1881" y="541"/>
                    <a:pt x="1869" y="534"/>
                    <a:pt x="1866" y="543"/>
                  </a:cubicBezTo>
                  <a:cubicBezTo>
                    <a:pt x="1866" y="543"/>
                    <a:pt x="1857" y="536"/>
                    <a:pt x="1850" y="538"/>
                  </a:cubicBezTo>
                  <a:cubicBezTo>
                    <a:pt x="1850" y="538"/>
                    <a:pt x="1830" y="530"/>
                    <a:pt x="1854" y="530"/>
                  </a:cubicBezTo>
                  <a:cubicBezTo>
                    <a:pt x="1875" y="530"/>
                    <a:pt x="1875" y="530"/>
                    <a:pt x="1875" y="530"/>
                  </a:cubicBezTo>
                  <a:cubicBezTo>
                    <a:pt x="1905" y="530"/>
                    <a:pt x="1905" y="530"/>
                    <a:pt x="1905" y="530"/>
                  </a:cubicBezTo>
                  <a:cubicBezTo>
                    <a:pt x="1905" y="530"/>
                    <a:pt x="1918" y="536"/>
                    <a:pt x="1910" y="540"/>
                  </a:cubicBezTo>
                  <a:close/>
                  <a:moveTo>
                    <a:pt x="1956" y="490"/>
                  </a:moveTo>
                  <a:cubicBezTo>
                    <a:pt x="1956" y="490"/>
                    <a:pt x="1954" y="478"/>
                    <a:pt x="1946" y="480"/>
                  </a:cubicBezTo>
                  <a:cubicBezTo>
                    <a:pt x="1946" y="480"/>
                    <a:pt x="1927" y="479"/>
                    <a:pt x="1930" y="495"/>
                  </a:cubicBezTo>
                  <a:cubicBezTo>
                    <a:pt x="1922" y="495"/>
                    <a:pt x="1922" y="495"/>
                    <a:pt x="1922" y="495"/>
                  </a:cubicBezTo>
                  <a:cubicBezTo>
                    <a:pt x="1922" y="495"/>
                    <a:pt x="1922" y="485"/>
                    <a:pt x="1917" y="485"/>
                  </a:cubicBezTo>
                  <a:cubicBezTo>
                    <a:pt x="1927" y="472"/>
                    <a:pt x="1927" y="472"/>
                    <a:pt x="1927" y="472"/>
                  </a:cubicBezTo>
                  <a:cubicBezTo>
                    <a:pt x="1948" y="470"/>
                    <a:pt x="1948" y="470"/>
                    <a:pt x="1948" y="470"/>
                  </a:cubicBezTo>
                  <a:cubicBezTo>
                    <a:pt x="1948" y="470"/>
                    <a:pt x="1963" y="483"/>
                    <a:pt x="1972" y="482"/>
                  </a:cubicBezTo>
                  <a:cubicBezTo>
                    <a:pt x="1972" y="482"/>
                    <a:pt x="1972" y="483"/>
                    <a:pt x="1956" y="490"/>
                  </a:cubicBezTo>
                  <a:close/>
                  <a:moveTo>
                    <a:pt x="1970" y="477"/>
                  </a:moveTo>
                  <a:cubicBezTo>
                    <a:pt x="1966" y="462"/>
                    <a:pt x="1976" y="456"/>
                    <a:pt x="1976" y="456"/>
                  </a:cubicBezTo>
                  <a:cubicBezTo>
                    <a:pt x="1983" y="446"/>
                    <a:pt x="1983" y="457"/>
                    <a:pt x="1983" y="457"/>
                  </a:cubicBezTo>
                  <a:cubicBezTo>
                    <a:pt x="1972" y="467"/>
                    <a:pt x="1987" y="482"/>
                    <a:pt x="1987" y="482"/>
                  </a:cubicBezTo>
                  <a:lnTo>
                    <a:pt x="1970" y="477"/>
                  </a:lnTo>
                  <a:close/>
                  <a:moveTo>
                    <a:pt x="2015" y="480"/>
                  </a:moveTo>
                  <a:cubicBezTo>
                    <a:pt x="2015" y="480"/>
                    <a:pt x="2005" y="484"/>
                    <a:pt x="2004" y="490"/>
                  </a:cubicBezTo>
                  <a:cubicBezTo>
                    <a:pt x="1994" y="490"/>
                    <a:pt x="1994" y="490"/>
                    <a:pt x="1994" y="490"/>
                  </a:cubicBezTo>
                  <a:cubicBezTo>
                    <a:pt x="1994" y="490"/>
                    <a:pt x="1985" y="482"/>
                    <a:pt x="2005" y="480"/>
                  </a:cubicBezTo>
                  <a:cubicBezTo>
                    <a:pt x="2012" y="472"/>
                    <a:pt x="2012" y="472"/>
                    <a:pt x="2012" y="472"/>
                  </a:cubicBezTo>
                  <a:cubicBezTo>
                    <a:pt x="2012" y="472"/>
                    <a:pt x="2027" y="470"/>
                    <a:pt x="2015" y="480"/>
                  </a:cubicBezTo>
                  <a:close/>
                  <a:moveTo>
                    <a:pt x="1425" y="1202"/>
                  </a:moveTo>
                  <a:cubicBezTo>
                    <a:pt x="1425" y="1202"/>
                    <a:pt x="1424" y="1223"/>
                    <a:pt x="1408" y="1204"/>
                  </a:cubicBezTo>
                  <a:cubicBezTo>
                    <a:pt x="1408" y="1204"/>
                    <a:pt x="1418" y="1197"/>
                    <a:pt x="1418" y="1192"/>
                  </a:cubicBezTo>
                  <a:cubicBezTo>
                    <a:pt x="1418" y="1192"/>
                    <a:pt x="1435" y="1199"/>
                    <a:pt x="1425" y="1202"/>
                  </a:cubicBezTo>
                  <a:close/>
                  <a:moveTo>
                    <a:pt x="1429" y="1190"/>
                  </a:moveTo>
                  <a:cubicBezTo>
                    <a:pt x="1429" y="1190"/>
                    <a:pt x="1423" y="1175"/>
                    <a:pt x="1452" y="1181"/>
                  </a:cubicBezTo>
                  <a:cubicBezTo>
                    <a:pt x="1452" y="1181"/>
                    <a:pt x="1462" y="1196"/>
                    <a:pt x="1429" y="1190"/>
                  </a:cubicBezTo>
                  <a:close/>
                  <a:moveTo>
                    <a:pt x="921" y="1857"/>
                  </a:moveTo>
                  <a:cubicBezTo>
                    <a:pt x="921" y="1857"/>
                    <a:pt x="912" y="1862"/>
                    <a:pt x="908" y="1857"/>
                  </a:cubicBezTo>
                  <a:cubicBezTo>
                    <a:pt x="908" y="1857"/>
                    <a:pt x="903" y="1852"/>
                    <a:pt x="912" y="1850"/>
                  </a:cubicBezTo>
                  <a:cubicBezTo>
                    <a:pt x="912" y="1850"/>
                    <a:pt x="914" y="1842"/>
                    <a:pt x="904" y="1842"/>
                  </a:cubicBezTo>
                  <a:cubicBezTo>
                    <a:pt x="904" y="1842"/>
                    <a:pt x="907" y="1836"/>
                    <a:pt x="922" y="1838"/>
                  </a:cubicBezTo>
                  <a:cubicBezTo>
                    <a:pt x="922" y="1838"/>
                    <a:pt x="925" y="1844"/>
                    <a:pt x="918" y="1848"/>
                  </a:cubicBezTo>
                  <a:cubicBezTo>
                    <a:pt x="918" y="1848"/>
                    <a:pt x="930" y="1855"/>
                    <a:pt x="921" y="1857"/>
                  </a:cubicBezTo>
                  <a:close/>
                  <a:moveTo>
                    <a:pt x="974" y="2075"/>
                  </a:moveTo>
                  <a:cubicBezTo>
                    <a:pt x="974" y="2075"/>
                    <a:pt x="971" y="2066"/>
                    <a:pt x="988" y="2067"/>
                  </a:cubicBezTo>
                  <a:cubicBezTo>
                    <a:pt x="988" y="2067"/>
                    <a:pt x="995" y="2079"/>
                    <a:pt x="974" y="2075"/>
                  </a:cubicBezTo>
                  <a:close/>
                  <a:moveTo>
                    <a:pt x="2005" y="2027"/>
                  </a:moveTo>
                  <a:cubicBezTo>
                    <a:pt x="2005" y="2027"/>
                    <a:pt x="1995" y="2022"/>
                    <a:pt x="1988" y="2022"/>
                  </a:cubicBezTo>
                  <a:cubicBezTo>
                    <a:pt x="1988" y="2022"/>
                    <a:pt x="1983" y="2017"/>
                    <a:pt x="1983" y="2011"/>
                  </a:cubicBezTo>
                  <a:cubicBezTo>
                    <a:pt x="1983" y="2011"/>
                    <a:pt x="1995" y="2009"/>
                    <a:pt x="1996" y="2016"/>
                  </a:cubicBezTo>
                  <a:cubicBezTo>
                    <a:pt x="1996" y="2016"/>
                    <a:pt x="2010" y="2015"/>
                    <a:pt x="2005" y="2027"/>
                  </a:cubicBezTo>
                  <a:close/>
                  <a:moveTo>
                    <a:pt x="2084" y="2201"/>
                  </a:moveTo>
                  <a:cubicBezTo>
                    <a:pt x="2084" y="2201"/>
                    <a:pt x="2085" y="2194"/>
                    <a:pt x="2097" y="2196"/>
                  </a:cubicBezTo>
                  <a:cubicBezTo>
                    <a:pt x="2097" y="2196"/>
                    <a:pt x="2100" y="2214"/>
                    <a:pt x="2084" y="2201"/>
                  </a:cubicBezTo>
                  <a:close/>
                  <a:moveTo>
                    <a:pt x="87" y="3686"/>
                  </a:moveTo>
                  <a:cubicBezTo>
                    <a:pt x="87" y="3686"/>
                    <a:pt x="121" y="3684"/>
                    <a:pt x="121" y="3691"/>
                  </a:cubicBezTo>
                  <a:cubicBezTo>
                    <a:pt x="121" y="3691"/>
                    <a:pt x="88" y="3703"/>
                    <a:pt x="87" y="3686"/>
                  </a:cubicBezTo>
                  <a:close/>
                  <a:moveTo>
                    <a:pt x="970" y="4063"/>
                  </a:moveTo>
                  <a:cubicBezTo>
                    <a:pt x="970" y="4063"/>
                    <a:pt x="970" y="4056"/>
                    <a:pt x="982" y="4055"/>
                  </a:cubicBezTo>
                  <a:cubicBezTo>
                    <a:pt x="982" y="4055"/>
                    <a:pt x="994" y="4065"/>
                    <a:pt x="970" y="4063"/>
                  </a:cubicBezTo>
                  <a:close/>
                  <a:moveTo>
                    <a:pt x="1155" y="4034"/>
                  </a:moveTo>
                  <a:cubicBezTo>
                    <a:pt x="1155" y="4034"/>
                    <a:pt x="1142" y="4041"/>
                    <a:pt x="1134" y="4038"/>
                  </a:cubicBezTo>
                  <a:cubicBezTo>
                    <a:pt x="1134" y="4038"/>
                    <a:pt x="1136" y="4032"/>
                    <a:pt x="1150" y="4032"/>
                  </a:cubicBezTo>
                  <a:cubicBezTo>
                    <a:pt x="1150" y="4032"/>
                    <a:pt x="1160" y="4025"/>
                    <a:pt x="1164" y="4030"/>
                  </a:cubicBezTo>
                  <a:cubicBezTo>
                    <a:pt x="1164" y="4030"/>
                    <a:pt x="1163" y="4034"/>
                    <a:pt x="1155" y="4034"/>
                  </a:cubicBezTo>
                  <a:close/>
                  <a:moveTo>
                    <a:pt x="1334" y="2478"/>
                  </a:moveTo>
                  <a:cubicBezTo>
                    <a:pt x="1334" y="2478"/>
                    <a:pt x="1307" y="2476"/>
                    <a:pt x="1302" y="2489"/>
                  </a:cubicBezTo>
                  <a:cubicBezTo>
                    <a:pt x="1292" y="2489"/>
                    <a:pt x="1292" y="2489"/>
                    <a:pt x="1292" y="2489"/>
                  </a:cubicBezTo>
                  <a:cubicBezTo>
                    <a:pt x="1292" y="2489"/>
                    <a:pt x="1281" y="2479"/>
                    <a:pt x="1281" y="2490"/>
                  </a:cubicBezTo>
                  <a:cubicBezTo>
                    <a:pt x="1275" y="2490"/>
                    <a:pt x="1275" y="2490"/>
                    <a:pt x="1275" y="2490"/>
                  </a:cubicBezTo>
                  <a:cubicBezTo>
                    <a:pt x="1275" y="2490"/>
                    <a:pt x="1270" y="2479"/>
                    <a:pt x="1264" y="2473"/>
                  </a:cubicBezTo>
                  <a:cubicBezTo>
                    <a:pt x="1275" y="2470"/>
                    <a:pt x="1275" y="2470"/>
                    <a:pt x="1275" y="2470"/>
                  </a:cubicBezTo>
                  <a:cubicBezTo>
                    <a:pt x="1273" y="2444"/>
                    <a:pt x="1273" y="2444"/>
                    <a:pt x="1273" y="2444"/>
                  </a:cubicBezTo>
                  <a:cubicBezTo>
                    <a:pt x="1273" y="2444"/>
                    <a:pt x="1285" y="2434"/>
                    <a:pt x="1285" y="2443"/>
                  </a:cubicBezTo>
                  <a:cubicBezTo>
                    <a:pt x="1285" y="2443"/>
                    <a:pt x="1296" y="2443"/>
                    <a:pt x="1296" y="2451"/>
                  </a:cubicBezTo>
                  <a:cubicBezTo>
                    <a:pt x="1296" y="2451"/>
                    <a:pt x="1306" y="2452"/>
                    <a:pt x="1311" y="2451"/>
                  </a:cubicBezTo>
                  <a:cubicBezTo>
                    <a:pt x="1311" y="2451"/>
                    <a:pt x="1318" y="2455"/>
                    <a:pt x="1323" y="2456"/>
                  </a:cubicBezTo>
                  <a:cubicBezTo>
                    <a:pt x="1323" y="2456"/>
                    <a:pt x="1326" y="2471"/>
                    <a:pt x="1335" y="2474"/>
                  </a:cubicBezTo>
                  <a:lnTo>
                    <a:pt x="1334" y="2478"/>
                  </a:lnTo>
                  <a:close/>
                  <a:moveTo>
                    <a:pt x="1387" y="2477"/>
                  </a:moveTo>
                  <a:cubicBezTo>
                    <a:pt x="1370" y="2478"/>
                    <a:pt x="1370" y="2478"/>
                    <a:pt x="1370" y="2478"/>
                  </a:cubicBezTo>
                  <a:cubicBezTo>
                    <a:pt x="1370" y="2478"/>
                    <a:pt x="1362" y="2471"/>
                    <a:pt x="1357" y="2471"/>
                  </a:cubicBezTo>
                  <a:cubicBezTo>
                    <a:pt x="1357" y="2471"/>
                    <a:pt x="1363" y="2466"/>
                    <a:pt x="1381" y="2468"/>
                  </a:cubicBezTo>
                  <a:cubicBezTo>
                    <a:pt x="1381" y="2468"/>
                    <a:pt x="1387" y="2462"/>
                    <a:pt x="1388" y="2469"/>
                  </a:cubicBezTo>
                  <a:cubicBezTo>
                    <a:pt x="1388" y="2469"/>
                    <a:pt x="1387" y="2474"/>
                    <a:pt x="1387" y="2477"/>
                  </a:cubicBezTo>
                  <a:close/>
                  <a:moveTo>
                    <a:pt x="2036" y="2706"/>
                  </a:moveTo>
                  <a:cubicBezTo>
                    <a:pt x="2036" y="2706"/>
                    <a:pt x="2033" y="2698"/>
                    <a:pt x="2043" y="2698"/>
                  </a:cubicBezTo>
                  <a:cubicBezTo>
                    <a:pt x="2043" y="2698"/>
                    <a:pt x="2046" y="2711"/>
                    <a:pt x="2036" y="2706"/>
                  </a:cubicBezTo>
                  <a:close/>
                  <a:moveTo>
                    <a:pt x="2097" y="2692"/>
                  </a:moveTo>
                  <a:cubicBezTo>
                    <a:pt x="2097" y="2697"/>
                    <a:pt x="2086" y="2705"/>
                    <a:pt x="2086" y="2705"/>
                  </a:cubicBezTo>
                  <a:cubicBezTo>
                    <a:pt x="2067" y="2705"/>
                    <a:pt x="2067" y="2705"/>
                    <a:pt x="2067" y="2705"/>
                  </a:cubicBezTo>
                  <a:cubicBezTo>
                    <a:pt x="2075" y="2705"/>
                    <a:pt x="2080" y="2680"/>
                    <a:pt x="2080" y="2680"/>
                  </a:cubicBezTo>
                  <a:cubicBezTo>
                    <a:pt x="2109" y="2678"/>
                    <a:pt x="2111" y="2683"/>
                    <a:pt x="2111" y="2683"/>
                  </a:cubicBezTo>
                  <a:cubicBezTo>
                    <a:pt x="2111" y="2683"/>
                    <a:pt x="2097" y="2687"/>
                    <a:pt x="2097" y="2692"/>
                  </a:cubicBezTo>
                  <a:close/>
                  <a:moveTo>
                    <a:pt x="2350" y="2747"/>
                  </a:moveTo>
                  <a:cubicBezTo>
                    <a:pt x="2338" y="2748"/>
                    <a:pt x="2338" y="2748"/>
                    <a:pt x="2338" y="2748"/>
                  </a:cubicBezTo>
                  <a:cubicBezTo>
                    <a:pt x="2338" y="2748"/>
                    <a:pt x="2328" y="2740"/>
                    <a:pt x="2351" y="2740"/>
                  </a:cubicBezTo>
                  <a:lnTo>
                    <a:pt x="2350" y="2747"/>
                  </a:lnTo>
                  <a:close/>
                  <a:moveTo>
                    <a:pt x="2512" y="2691"/>
                  </a:moveTo>
                  <a:cubicBezTo>
                    <a:pt x="2512" y="2691"/>
                    <a:pt x="2463" y="2688"/>
                    <a:pt x="2441" y="2721"/>
                  </a:cubicBezTo>
                  <a:cubicBezTo>
                    <a:pt x="2441" y="2721"/>
                    <a:pt x="2422" y="2724"/>
                    <a:pt x="2441" y="2733"/>
                  </a:cubicBezTo>
                  <a:cubicBezTo>
                    <a:pt x="2440" y="2752"/>
                    <a:pt x="2440" y="2752"/>
                    <a:pt x="2440" y="2752"/>
                  </a:cubicBezTo>
                  <a:cubicBezTo>
                    <a:pt x="2440" y="2752"/>
                    <a:pt x="2427" y="2754"/>
                    <a:pt x="2425" y="2760"/>
                  </a:cubicBezTo>
                  <a:cubicBezTo>
                    <a:pt x="2386" y="2763"/>
                    <a:pt x="2386" y="2763"/>
                    <a:pt x="2386" y="2763"/>
                  </a:cubicBezTo>
                  <a:cubicBezTo>
                    <a:pt x="2386" y="2763"/>
                    <a:pt x="2383" y="2749"/>
                    <a:pt x="2377" y="2749"/>
                  </a:cubicBezTo>
                  <a:cubicBezTo>
                    <a:pt x="2379" y="2743"/>
                    <a:pt x="2379" y="2743"/>
                    <a:pt x="2379" y="2743"/>
                  </a:cubicBezTo>
                  <a:cubicBezTo>
                    <a:pt x="2379" y="2743"/>
                    <a:pt x="2386" y="2731"/>
                    <a:pt x="2375" y="2728"/>
                  </a:cubicBezTo>
                  <a:cubicBezTo>
                    <a:pt x="2375" y="2728"/>
                    <a:pt x="2385" y="2709"/>
                    <a:pt x="2398" y="2712"/>
                  </a:cubicBezTo>
                  <a:cubicBezTo>
                    <a:pt x="2398" y="2712"/>
                    <a:pt x="2412" y="2703"/>
                    <a:pt x="2412" y="2698"/>
                  </a:cubicBezTo>
                  <a:cubicBezTo>
                    <a:pt x="2412" y="2698"/>
                    <a:pt x="2433" y="2693"/>
                    <a:pt x="2439" y="2688"/>
                  </a:cubicBezTo>
                  <a:cubicBezTo>
                    <a:pt x="2439" y="2688"/>
                    <a:pt x="2459" y="2688"/>
                    <a:pt x="2461" y="2682"/>
                  </a:cubicBezTo>
                  <a:cubicBezTo>
                    <a:pt x="2483" y="2682"/>
                    <a:pt x="2483" y="2682"/>
                    <a:pt x="2483" y="2682"/>
                  </a:cubicBezTo>
                  <a:cubicBezTo>
                    <a:pt x="2483" y="2682"/>
                    <a:pt x="2517" y="2683"/>
                    <a:pt x="2512" y="2691"/>
                  </a:cubicBezTo>
                  <a:close/>
                  <a:moveTo>
                    <a:pt x="3116" y="3578"/>
                  </a:moveTo>
                  <a:cubicBezTo>
                    <a:pt x="3116" y="3578"/>
                    <a:pt x="3130" y="3587"/>
                    <a:pt x="3144" y="3613"/>
                  </a:cubicBezTo>
                  <a:cubicBezTo>
                    <a:pt x="3144" y="3613"/>
                    <a:pt x="3144" y="3628"/>
                    <a:pt x="3152" y="3629"/>
                  </a:cubicBezTo>
                  <a:cubicBezTo>
                    <a:pt x="3153" y="3648"/>
                    <a:pt x="3153" y="3648"/>
                    <a:pt x="3153" y="3648"/>
                  </a:cubicBezTo>
                  <a:cubicBezTo>
                    <a:pt x="3153" y="3648"/>
                    <a:pt x="3139" y="3643"/>
                    <a:pt x="3129" y="3645"/>
                  </a:cubicBezTo>
                  <a:cubicBezTo>
                    <a:pt x="3129" y="3645"/>
                    <a:pt x="3120" y="3610"/>
                    <a:pt x="3112" y="3600"/>
                  </a:cubicBezTo>
                  <a:lnTo>
                    <a:pt x="3116" y="3578"/>
                  </a:lnTo>
                  <a:close/>
                  <a:moveTo>
                    <a:pt x="2683" y="4493"/>
                  </a:moveTo>
                  <a:cubicBezTo>
                    <a:pt x="2692" y="4475"/>
                    <a:pt x="2685" y="4447"/>
                    <a:pt x="2685" y="4447"/>
                  </a:cubicBezTo>
                  <a:cubicBezTo>
                    <a:pt x="2686" y="4407"/>
                    <a:pt x="2710" y="4400"/>
                    <a:pt x="2710" y="4400"/>
                  </a:cubicBezTo>
                  <a:cubicBezTo>
                    <a:pt x="2718" y="4398"/>
                    <a:pt x="2736" y="4396"/>
                    <a:pt x="2736" y="4396"/>
                  </a:cubicBezTo>
                  <a:cubicBezTo>
                    <a:pt x="2748" y="4392"/>
                    <a:pt x="2757" y="4391"/>
                    <a:pt x="2757" y="4391"/>
                  </a:cubicBezTo>
                  <a:cubicBezTo>
                    <a:pt x="2784" y="4384"/>
                    <a:pt x="2787" y="4411"/>
                    <a:pt x="2787" y="4411"/>
                  </a:cubicBezTo>
                  <a:cubicBezTo>
                    <a:pt x="2796" y="4415"/>
                    <a:pt x="2796" y="4415"/>
                    <a:pt x="2796" y="4415"/>
                  </a:cubicBezTo>
                  <a:cubicBezTo>
                    <a:pt x="2793" y="4422"/>
                    <a:pt x="2784" y="4426"/>
                    <a:pt x="2784" y="4426"/>
                  </a:cubicBezTo>
                  <a:cubicBezTo>
                    <a:pt x="2783" y="4447"/>
                    <a:pt x="2776" y="4469"/>
                    <a:pt x="2776" y="4469"/>
                  </a:cubicBezTo>
                  <a:cubicBezTo>
                    <a:pt x="2770" y="4484"/>
                    <a:pt x="2755" y="4501"/>
                    <a:pt x="2755" y="4501"/>
                  </a:cubicBezTo>
                  <a:cubicBezTo>
                    <a:pt x="2740" y="4526"/>
                    <a:pt x="2738" y="4504"/>
                    <a:pt x="2738" y="4504"/>
                  </a:cubicBezTo>
                  <a:cubicBezTo>
                    <a:pt x="2719" y="4518"/>
                    <a:pt x="2736" y="4519"/>
                    <a:pt x="2736" y="4519"/>
                  </a:cubicBezTo>
                  <a:cubicBezTo>
                    <a:pt x="2749" y="4519"/>
                    <a:pt x="2759" y="4524"/>
                    <a:pt x="2759" y="4524"/>
                  </a:cubicBezTo>
                  <a:cubicBezTo>
                    <a:pt x="2777" y="4515"/>
                    <a:pt x="2766" y="4531"/>
                    <a:pt x="2766" y="4531"/>
                  </a:cubicBezTo>
                  <a:cubicBezTo>
                    <a:pt x="2757" y="4531"/>
                    <a:pt x="2754" y="4541"/>
                    <a:pt x="2754" y="4541"/>
                  </a:cubicBezTo>
                  <a:cubicBezTo>
                    <a:pt x="2745" y="4548"/>
                    <a:pt x="2733" y="4532"/>
                    <a:pt x="2733" y="4532"/>
                  </a:cubicBezTo>
                  <a:cubicBezTo>
                    <a:pt x="2727" y="4543"/>
                    <a:pt x="2718" y="4539"/>
                    <a:pt x="2718" y="4539"/>
                  </a:cubicBezTo>
                  <a:cubicBezTo>
                    <a:pt x="2711" y="4522"/>
                    <a:pt x="2701" y="4534"/>
                    <a:pt x="2701" y="4534"/>
                  </a:cubicBezTo>
                  <a:cubicBezTo>
                    <a:pt x="2683" y="4563"/>
                    <a:pt x="2686" y="4533"/>
                    <a:pt x="2686" y="4533"/>
                  </a:cubicBezTo>
                  <a:cubicBezTo>
                    <a:pt x="2675" y="4511"/>
                    <a:pt x="2683" y="4493"/>
                    <a:pt x="2683" y="4493"/>
                  </a:cubicBezTo>
                  <a:close/>
                  <a:moveTo>
                    <a:pt x="2871" y="2563"/>
                  </a:moveTo>
                  <a:cubicBezTo>
                    <a:pt x="2871" y="2563"/>
                    <a:pt x="2867" y="2570"/>
                    <a:pt x="2868" y="2580"/>
                  </a:cubicBezTo>
                  <a:cubicBezTo>
                    <a:pt x="2870" y="2599"/>
                    <a:pt x="2870" y="2599"/>
                    <a:pt x="2870" y="2599"/>
                  </a:cubicBezTo>
                  <a:cubicBezTo>
                    <a:pt x="2870" y="2599"/>
                    <a:pt x="2868" y="2620"/>
                    <a:pt x="2867" y="2642"/>
                  </a:cubicBezTo>
                  <a:cubicBezTo>
                    <a:pt x="2867" y="2642"/>
                    <a:pt x="2858" y="2660"/>
                    <a:pt x="2855" y="2668"/>
                  </a:cubicBezTo>
                  <a:cubicBezTo>
                    <a:pt x="2846" y="2670"/>
                    <a:pt x="2846" y="2670"/>
                    <a:pt x="2846" y="2670"/>
                  </a:cubicBezTo>
                  <a:cubicBezTo>
                    <a:pt x="2846" y="2670"/>
                    <a:pt x="2840" y="2654"/>
                    <a:pt x="2852" y="2649"/>
                  </a:cubicBezTo>
                  <a:cubicBezTo>
                    <a:pt x="2855" y="2624"/>
                    <a:pt x="2855" y="2624"/>
                    <a:pt x="2855" y="2624"/>
                  </a:cubicBezTo>
                  <a:cubicBezTo>
                    <a:pt x="2860" y="2584"/>
                    <a:pt x="2860" y="2584"/>
                    <a:pt x="2860" y="2584"/>
                  </a:cubicBezTo>
                  <a:cubicBezTo>
                    <a:pt x="2860" y="2584"/>
                    <a:pt x="2862" y="2557"/>
                    <a:pt x="2865" y="2542"/>
                  </a:cubicBezTo>
                  <a:cubicBezTo>
                    <a:pt x="2871" y="2542"/>
                    <a:pt x="2871" y="2542"/>
                    <a:pt x="2871" y="2542"/>
                  </a:cubicBezTo>
                  <a:lnTo>
                    <a:pt x="2871" y="2563"/>
                  </a:lnTo>
                  <a:close/>
                  <a:moveTo>
                    <a:pt x="2818" y="898"/>
                  </a:moveTo>
                  <a:cubicBezTo>
                    <a:pt x="2834" y="898"/>
                    <a:pt x="2834" y="898"/>
                    <a:pt x="2834" y="898"/>
                  </a:cubicBezTo>
                  <a:cubicBezTo>
                    <a:pt x="2834" y="922"/>
                    <a:pt x="2834" y="922"/>
                    <a:pt x="2834" y="922"/>
                  </a:cubicBezTo>
                  <a:cubicBezTo>
                    <a:pt x="2825" y="920"/>
                    <a:pt x="2825" y="920"/>
                    <a:pt x="2825" y="920"/>
                  </a:cubicBezTo>
                  <a:cubicBezTo>
                    <a:pt x="2821" y="913"/>
                    <a:pt x="2821" y="913"/>
                    <a:pt x="2821" y="913"/>
                  </a:cubicBezTo>
                  <a:cubicBezTo>
                    <a:pt x="2809" y="910"/>
                    <a:pt x="2818" y="898"/>
                    <a:pt x="2818" y="898"/>
                  </a:cubicBezTo>
                  <a:close/>
                  <a:moveTo>
                    <a:pt x="2671" y="624"/>
                  </a:moveTo>
                  <a:cubicBezTo>
                    <a:pt x="2671" y="624"/>
                    <a:pt x="2681" y="615"/>
                    <a:pt x="2690" y="627"/>
                  </a:cubicBezTo>
                  <a:cubicBezTo>
                    <a:pt x="2690" y="627"/>
                    <a:pt x="2697" y="627"/>
                    <a:pt x="2696" y="647"/>
                  </a:cubicBezTo>
                  <a:cubicBezTo>
                    <a:pt x="2686" y="648"/>
                    <a:pt x="2686" y="648"/>
                    <a:pt x="2686" y="648"/>
                  </a:cubicBezTo>
                  <a:cubicBezTo>
                    <a:pt x="2686" y="648"/>
                    <a:pt x="2683" y="629"/>
                    <a:pt x="2678" y="639"/>
                  </a:cubicBezTo>
                  <a:cubicBezTo>
                    <a:pt x="2677" y="648"/>
                    <a:pt x="2677" y="648"/>
                    <a:pt x="2677" y="648"/>
                  </a:cubicBezTo>
                  <a:cubicBezTo>
                    <a:pt x="2666" y="649"/>
                    <a:pt x="2666" y="649"/>
                    <a:pt x="2666" y="649"/>
                  </a:cubicBezTo>
                  <a:cubicBezTo>
                    <a:pt x="2666" y="641"/>
                    <a:pt x="2666" y="641"/>
                    <a:pt x="2666" y="641"/>
                  </a:cubicBezTo>
                  <a:cubicBezTo>
                    <a:pt x="2672" y="641"/>
                    <a:pt x="2672" y="641"/>
                    <a:pt x="2672" y="641"/>
                  </a:cubicBezTo>
                  <a:cubicBezTo>
                    <a:pt x="2673" y="634"/>
                    <a:pt x="2673" y="634"/>
                    <a:pt x="2673" y="634"/>
                  </a:cubicBezTo>
                  <a:cubicBezTo>
                    <a:pt x="2657" y="633"/>
                    <a:pt x="2657" y="633"/>
                    <a:pt x="2657" y="633"/>
                  </a:cubicBezTo>
                  <a:cubicBezTo>
                    <a:pt x="2657" y="633"/>
                    <a:pt x="2645" y="623"/>
                    <a:pt x="2671" y="624"/>
                  </a:cubicBezTo>
                  <a:close/>
                  <a:moveTo>
                    <a:pt x="2569" y="940"/>
                  </a:moveTo>
                  <a:cubicBezTo>
                    <a:pt x="2569" y="940"/>
                    <a:pt x="2593" y="935"/>
                    <a:pt x="2596" y="931"/>
                  </a:cubicBezTo>
                  <a:cubicBezTo>
                    <a:pt x="2596" y="931"/>
                    <a:pt x="2590" y="919"/>
                    <a:pt x="2608" y="920"/>
                  </a:cubicBezTo>
                  <a:cubicBezTo>
                    <a:pt x="2608" y="920"/>
                    <a:pt x="2616" y="907"/>
                    <a:pt x="2626" y="917"/>
                  </a:cubicBezTo>
                  <a:cubicBezTo>
                    <a:pt x="2642" y="918"/>
                    <a:pt x="2642" y="918"/>
                    <a:pt x="2642" y="918"/>
                  </a:cubicBezTo>
                  <a:cubicBezTo>
                    <a:pt x="2642" y="918"/>
                    <a:pt x="2654" y="939"/>
                    <a:pt x="2704" y="948"/>
                  </a:cubicBezTo>
                  <a:cubicBezTo>
                    <a:pt x="2704" y="948"/>
                    <a:pt x="2724" y="969"/>
                    <a:pt x="2725" y="976"/>
                  </a:cubicBezTo>
                  <a:cubicBezTo>
                    <a:pt x="2725" y="976"/>
                    <a:pt x="2705" y="979"/>
                    <a:pt x="2704" y="997"/>
                  </a:cubicBezTo>
                  <a:cubicBezTo>
                    <a:pt x="2685" y="1000"/>
                    <a:pt x="2685" y="1000"/>
                    <a:pt x="2685" y="1000"/>
                  </a:cubicBezTo>
                  <a:cubicBezTo>
                    <a:pt x="2685" y="1000"/>
                    <a:pt x="2660" y="987"/>
                    <a:pt x="2652" y="997"/>
                  </a:cubicBezTo>
                  <a:cubicBezTo>
                    <a:pt x="2644" y="1007"/>
                    <a:pt x="2644" y="1007"/>
                    <a:pt x="2644" y="1007"/>
                  </a:cubicBezTo>
                  <a:cubicBezTo>
                    <a:pt x="2627" y="1006"/>
                    <a:pt x="2627" y="1006"/>
                    <a:pt x="2627" y="1006"/>
                  </a:cubicBezTo>
                  <a:cubicBezTo>
                    <a:pt x="2622" y="995"/>
                    <a:pt x="2622" y="995"/>
                    <a:pt x="2622" y="995"/>
                  </a:cubicBezTo>
                  <a:cubicBezTo>
                    <a:pt x="2622" y="995"/>
                    <a:pt x="2620" y="979"/>
                    <a:pt x="2609" y="979"/>
                  </a:cubicBezTo>
                  <a:cubicBezTo>
                    <a:pt x="2599" y="976"/>
                    <a:pt x="2599" y="976"/>
                    <a:pt x="2599" y="976"/>
                  </a:cubicBezTo>
                  <a:cubicBezTo>
                    <a:pt x="2599" y="976"/>
                    <a:pt x="2598" y="960"/>
                    <a:pt x="2582" y="951"/>
                  </a:cubicBezTo>
                  <a:cubicBezTo>
                    <a:pt x="2582" y="951"/>
                    <a:pt x="2609" y="943"/>
                    <a:pt x="2586" y="943"/>
                  </a:cubicBezTo>
                  <a:lnTo>
                    <a:pt x="2569" y="940"/>
                  </a:lnTo>
                  <a:close/>
                  <a:moveTo>
                    <a:pt x="3129" y="2086"/>
                  </a:moveTo>
                  <a:cubicBezTo>
                    <a:pt x="3091" y="2088"/>
                    <a:pt x="3091" y="2088"/>
                    <a:pt x="3091" y="2088"/>
                  </a:cubicBezTo>
                  <a:cubicBezTo>
                    <a:pt x="3091" y="2088"/>
                    <a:pt x="3077" y="2068"/>
                    <a:pt x="3071" y="2079"/>
                  </a:cubicBezTo>
                  <a:cubicBezTo>
                    <a:pt x="3071" y="2079"/>
                    <a:pt x="3050" y="2083"/>
                    <a:pt x="3044" y="2087"/>
                  </a:cubicBezTo>
                  <a:cubicBezTo>
                    <a:pt x="3044" y="2087"/>
                    <a:pt x="3027" y="2086"/>
                    <a:pt x="3027" y="2091"/>
                  </a:cubicBezTo>
                  <a:cubicBezTo>
                    <a:pt x="3017" y="2090"/>
                    <a:pt x="3017" y="2090"/>
                    <a:pt x="3017" y="2090"/>
                  </a:cubicBezTo>
                  <a:cubicBezTo>
                    <a:pt x="3017" y="2090"/>
                    <a:pt x="3010" y="2086"/>
                    <a:pt x="2995" y="2088"/>
                  </a:cubicBezTo>
                  <a:cubicBezTo>
                    <a:pt x="2995" y="2088"/>
                    <a:pt x="2987" y="2073"/>
                    <a:pt x="2981" y="2082"/>
                  </a:cubicBezTo>
                  <a:cubicBezTo>
                    <a:pt x="2972" y="2085"/>
                    <a:pt x="2972" y="2085"/>
                    <a:pt x="2972" y="2085"/>
                  </a:cubicBezTo>
                  <a:cubicBezTo>
                    <a:pt x="2972" y="2085"/>
                    <a:pt x="2963" y="2078"/>
                    <a:pt x="2949" y="2079"/>
                  </a:cubicBezTo>
                  <a:cubicBezTo>
                    <a:pt x="2949" y="2079"/>
                    <a:pt x="2945" y="2052"/>
                    <a:pt x="2917" y="2074"/>
                  </a:cubicBezTo>
                  <a:cubicBezTo>
                    <a:pt x="2904" y="2062"/>
                    <a:pt x="2904" y="2062"/>
                    <a:pt x="2904" y="2062"/>
                  </a:cubicBezTo>
                  <a:cubicBezTo>
                    <a:pt x="2904" y="2062"/>
                    <a:pt x="2896" y="2043"/>
                    <a:pt x="2864" y="2048"/>
                  </a:cubicBezTo>
                  <a:cubicBezTo>
                    <a:pt x="2864" y="2048"/>
                    <a:pt x="2856" y="2039"/>
                    <a:pt x="2850" y="2040"/>
                  </a:cubicBezTo>
                  <a:cubicBezTo>
                    <a:pt x="2850" y="2040"/>
                    <a:pt x="2846" y="2011"/>
                    <a:pt x="2830" y="2030"/>
                  </a:cubicBezTo>
                  <a:cubicBezTo>
                    <a:pt x="2764" y="2031"/>
                    <a:pt x="2764" y="2031"/>
                    <a:pt x="2764" y="2031"/>
                  </a:cubicBezTo>
                  <a:cubicBezTo>
                    <a:pt x="2764" y="2031"/>
                    <a:pt x="2750" y="2017"/>
                    <a:pt x="2746" y="2029"/>
                  </a:cubicBezTo>
                  <a:cubicBezTo>
                    <a:pt x="2746" y="2029"/>
                    <a:pt x="2678" y="2040"/>
                    <a:pt x="2647" y="2076"/>
                  </a:cubicBezTo>
                  <a:cubicBezTo>
                    <a:pt x="2647" y="2076"/>
                    <a:pt x="2635" y="2077"/>
                    <a:pt x="2632" y="2086"/>
                  </a:cubicBezTo>
                  <a:cubicBezTo>
                    <a:pt x="2614" y="2086"/>
                    <a:pt x="2614" y="2086"/>
                    <a:pt x="2614" y="2086"/>
                  </a:cubicBezTo>
                  <a:cubicBezTo>
                    <a:pt x="2614" y="2086"/>
                    <a:pt x="2600" y="2073"/>
                    <a:pt x="2557" y="2077"/>
                  </a:cubicBezTo>
                  <a:cubicBezTo>
                    <a:pt x="2557" y="2077"/>
                    <a:pt x="2530" y="2068"/>
                    <a:pt x="2515" y="2073"/>
                  </a:cubicBezTo>
                  <a:cubicBezTo>
                    <a:pt x="2515" y="2073"/>
                    <a:pt x="2461" y="2055"/>
                    <a:pt x="2468" y="2044"/>
                  </a:cubicBezTo>
                  <a:cubicBezTo>
                    <a:pt x="2466" y="2038"/>
                    <a:pt x="2466" y="2038"/>
                    <a:pt x="2466" y="2038"/>
                  </a:cubicBezTo>
                  <a:cubicBezTo>
                    <a:pt x="2466" y="2038"/>
                    <a:pt x="2473" y="2031"/>
                    <a:pt x="2443" y="2002"/>
                  </a:cubicBezTo>
                  <a:cubicBezTo>
                    <a:pt x="2443" y="2002"/>
                    <a:pt x="2469" y="1986"/>
                    <a:pt x="2457" y="1977"/>
                  </a:cubicBezTo>
                  <a:cubicBezTo>
                    <a:pt x="2457" y="1977"/>
                    <a:pt x="2452" y="1949"/>
                    <a:pt x="2490" y="1949"/>
                  </a:cubicBezTo>
                  <a:cubicBezTo>
                    <a:pt x="2490" y="1949"/>
                    <a:pt x="2493" y="1948"/>
                    <a:pt x="2496" y="1924"/>
                  </a:cubicBezTo>
                  <a:cubicBezTo>
                    <a:pt x="2496" y="1924"/>
                    <a:pt x="2505" y="1906"/>
                    <a:pt x="2496" y="1896"/>
                  </a:cubicBezTo>
                  <a:cubicBezTo>
                    <a:pt x="2496" y="1896"/>
                    <a:pt x="2505" y="1882"/>
                    <a:pt x="2505" y="1870"/>
                  </a:cubicBezTo>
                  <a:cubicBezTo>
                    <a:pt x="2505" y="1870"/>
                    <a:pt x="2520" y="1853"/>
                    <a:pt x="2528" y="1873"/>
                  </a:cubicBezTo>
                  <a:cubicBezTo>
                    <a:pt x="2528" y="1873"/>
                    <a:pt x="2549" y="1884"/>
                    <a:pt x="2552" y="1844"/>
                  </a:cubicBezTo>
                  <a:cubicBezTo>
                    <a:pt x="2552" y="1844"/>
                    <a:pt x="2556" y="1793"/>
                    <a:pt x="2562" y="1825"/>
                  </a:cubicBezTo>
                  <a:cubicBezTo>
                    <a:pt x="2562" y="1825"/>
                    <a:pt x="2586" y="1815"/>
                    <a:pt x="2592" y="1799"/>
                  </a:cubicBezTo>
                  <a:cubicBezTo>
                    <a:pt x="2592" y="1799"/>
                    <a:pt x="2568" y="1765"/>
                    <a:pt x="2598" y="1794"/>
                  </a:cubicBezTo>
                  <a:cubicBezTo>
                    <a:pt x="2598" y="1794"/>
                    <a:pt x="2609" y="1786"/>
                    <a:pt x="2609" y="1773"/>
                  </a:cubicBezTo>
                  <a:cubicBezTo>
                    <a:pt x="2609" y="1773"/>
                    <a:pt x="2656" y="1761"/>
                    <a:pt x="2657" y="1768"/>
                  </a:cubicBezTo>
                  <a:cubicBezTo>
                    <a:pt x="2673" y="1770"/>
                    <a:pt x="2673" y="1770"/>
                    <a:pt x="2673" y="1770"/>
                  </a:cubicBezTo>
                  <a:cubicBezTo>
                    <a:pt x="2673" y="1770"/>
                    <a:pt x="2671" y="1745"/>
                    <a:pt x="2663" y="1737"/>
                  </a:cubicBezTo>
                  <a:cubicBezTo>
                    <a:pt x="2663" y="1737"/>
                    <a:pt x="2666" y="1715"/>
                    <a:pt x="2680" y="1755"/>
                  </a:cubicBezTo>
                  <a:cubicBezTo>
                    <a:pt x="2680" y="1755"/>
                    <a:pt x="2679" y="1768"/>
                    <a:pt x="2690" y="1768"/>
                  </a:cubicBezTo>
                  <a:cubicBezTo>
                    <a:pt x="2690" y="1768"/>
                    <a:pt x="2726" y="1775"/>
                    <a:pt x="2690" y="1777"/>
                  </a:cubicBezTo>
                  <a:cubicBezTo>
                    <a:pt x="2690" y="1777"/>
                    <a:pt x="2667" y="1773"/>
                    <a:pt x="2668" y="1782"/>
                  </a:cubicBezTo>
                  <a:cubicBezTo>
                    <a:pt x="2668" y="1782"/>
                    <a:pt x="2671" y="1786"/>
                    <a:pt x="2683" y="1791"/>
                  </a:cubicBezTo>
                  <a:cubicBezTo>
                    <a:pt x="2683" y="1791"/>
                    <a:pt x="2732" y="1797"/>
                    <a:pt x="2767" y="1796"/>
                  </a:cubicBezTo>
                  <a:cubicBezTo>
                    <a:pt x="2772" y="1808"/>
                    <a:pt x="2772" y="1808"/>
                    <a:pt x="2772" y="1808"/>
                  </a:cubicBezTo>
                  <a:cubicBezTo>
                    <a:pt x="2772" y="1808"/>
                    <a:pt x="2755" y="1811"/>
                    <a:pt x="2750" y="1818"/>
                  </a:cubicBezTo>
                  <a:cubicBezTo>
                    <a:pt x="2750" y="1818"/>
                    <a:pt x="2723" y="1818"/>
                    <a:pt x="2715" y="1830"/>
                  </a:cubicBezTo>
                  <a:cubicBezTo>
                    <a:pt x="2715" y="1830"/>
                    <a:pt x="2690" y="1839"/>
                    <a:pt x="2729" y="1839"/>
                  </a:cubicBezTo>
                  <a:cubicBezTo>
                    <a:pt x="2729" y="1839"/>
                    <a:pt x="2758" y="1853"/>
                    <a:pt x="2765" y="1854"/>
                  </a:cubicBezTo>
                  <a:cubicBezTo>
                    <a:pt x="2766" y="1867"/>
                    <a:pt x="2766" y="1867"/>
                    <a:pt x="2766" y="1867"/>
                  </a:cubicBezTo>
                  <a:cubicBezTo>
                    <a:pt x="2766" y="1867"/>
                    <a:pt x="2744" y="1881"/>
                    <a:pt x="2756" y="1889"/>
                  </a:cubicBezTo>
                  <a:cubicBezTo>
                    <a:pt x="2756" y="1889"/>
                    <a:pt x="2782" y="1892"/>
                    <a:pt x="2793" y="1889"/>
                  </a:cubicBezTo>
                  <a:cubicBezTo>
                    <a:pt x="2793" y="1889"/>
                    <a:pt x="2820" y="1867"/>
                    <a:pt x="2829" y="1865"/>
                  </a:cubicBezTo>
                  <a:cubicBezTo>
                    <a:pt x="2837" y="1864"/>
                    <a:pt x="2861" y="1864"/>
                    <a:pt x="2861" y="1864"/>
                  </a:cubicBezTo>
                  <a:cubicBezTo>
                    <a:pt x="2861" y="1864"/>
                    <a:pt x="2872" y="1840"/>
                    <a:pt x="2884" y="1859"/>
                  </a:cubicBezTo>
                  <a:cubicBezTo>
                    <a:pt x="2884" y="1859"/>
                    <a:pt x="2918" y="1868"/>
                    <a:pt x="2916" y="1849"/>
                  </a:cubicBezTo>
                  <a:cubicBezTo>
                    <a:pt x="2919" y="1840"/>
                    <a:pt x="2919" y="1840"/>
                    <a:pt x="2919" y="1840"/>
                  </a:cubicBezTo>
                  <a:cubicBezTo>
                    <a:pt x="2919" y="1840"/>
                    <a:pt x="2936" y="1835"/>
                    <a:pt x="2922" y="1831"/>
                  </a:cubicBezTo>
                  <a:cubicBezTo>
                    <a:pt x="2922" y="1831"/>
                    <a:pt x="2887" y="1835"/>
                    <a:pt x="2876" y="1841"/>
                  </a:cubicBezTo>
                  <a:cubicBezTo>
                    <a:pt x="2854" y="1840"/>
                    <a:pt x="2854" y="1840"/>
                    <a:pt x="2854" y="1840"/>
                  </a:cubicBezTo>
                  <a:cubicBezTo>
                    <a:pt x="2854" y="1840"/>
                    <a:pt x="2841" y="1817"/>
                    <a:pt x="2819" y="1816"/>
                  </a:cubicBezTo>
                  <a:cubicBezTo>
                    <a:pt x="2806" y="1810"/>
                    <a:pt x="2806" y="1810"/>
                    <a:pt x="2806" y="1810"/>
                  </a:cubicBezTo>
                  <a:cubicBezTo>
                    <a:pt x="2806" y="1810"/>
                    <a:pt x="2800" y="1804"/>
                    <a:pt x="2794" y="1804"/>
                  </a:cubicBezTo>
                  <a:cubicBezTo>
                    <a:pt x="2794" y="1804"/>
                    <a:pt x="2776" y="1796"/>
                    <a:pt x="2791" y="1796"/>
                  </a:cubicBezTo>
                  <a:cubicBezTo>
                    <a:pt x="2791" y="1796"/>
                    <a:pt x="2803" y="1787"/>
                    <a:pt x="2808" y="1797"/>
                  </a:cubicBezTo>
                  <a:cubicBezTo>
                    <a:pt x="2808" y="1797"/>
                    <a:pt x="2819" y="1811"/>
                    <a:pt x="2823" y="1802"/>
                  </a:cubicBezTo>
                  <a:cubicBezTo>
                    <a:pt x="2823" y="1802"/>
                    <a:pt x="2843" y="1797"/>
                    <a:pt x="2848" y="1788"/>
                  </a:cubicBezTo>
                  <a:cubicBezTo>
                    <a:pt x="2848" y="1788"/>
                    <a:pt x="2854" y="1769"/>
                    <a:pt x="2863" y="1779"/>
                  </a:cubicBezTo>
                  <a:cubicBezTo>
                    <a:pt x="2863" y="1779"/>
                    <a:pt x="2875" y="1778"/>
                    <a:pt x="2882" y="1768"/>
                  </a:cubicBezTo>
                  <a:cubicBezTo>
                    <a:pt x="2911" y="1769"/>
                    <a:pt x="2911" y="1769"/>
                    <a:pt x="2911" y="1769"/>
                  </a:cubicBezTo>
                  <a:cubicBezTo>
                    <a:pt x="2911" y="1769"/>
                    <a:pt x="2936" y="1745"/>
                    <a:pt x="2940" y="1764"/>
                  </a:cubicBezTo>
                  <a:cubicBezTo>
                    <a:pt x="2940" y="1764"/>
                    <a:pt x="2960" y="1750"/>
                    <a:pt x="2970" y="1753"/>
                  </a:cubicBezTo>
                  <a:cubicBezTo>
                    <a:pt x="2970" y="1753"/>
                    <a:pt x="2972" y="1737"/>
                    <a:pt x="3028" y="1742"/>
                  </a:cubicBezTo>
                  <a:cubicBezTo>
                    <a:pt x="3028" y="1742"/>
                    <a:pt x="3036" y="1728"/>
                    <a:pt x="3048" y="1731"/>
                  </a:cubicBezTo>
                  <a:cubicBezTo>
                    <a:pt x="3048" y="1731"/>
                    <a:pt x="3100" y="1735"/>
                    <a:pt x="3058" y="1742"/>
                  </a:cubicBezTo>
                  <a:cubicBezTo>
                    <a:pt x="3058" y="1742"/>
                    <a:pt x="3047" y="1747"/>
                    <a:pt x="3047" y="1751"/>
                  </a:cubicBezTo>
                  <a:cubicBezTo>
                    <a:pt x="3047" y="1751"/>
                    <a:pt x="3023" y="1755"/>
                    <a:pt x="3023" y="1764"/>
                  </a:cubicBezTo>
                  <a:cubicBezTo>
                    <a:pt x="3023" y="1764"/>
                    <a:pt x="2989" y="1755"/>
                    <a:pt x="2990" y="1773"/>
                  </a:cubicBezTo>
                  <a:cubicBezTo>
                    <a:pt x="2990" y="1773"/>
                    <a:pt x="2994" y="1784"/>
                    <a:pt x="3015" y="1784"/>
                  </a:cubicBezTo>
                  <a:cubicBezTo>
                    <a:pt x="3015" y="1784"/>
                    <a:pt x="3046" y="1807"/>
                    <a:pt x="3018" y="1801"/>
                  </a:cubicBezTo>
                  <a:cubicBezTo>
                    <a:pt x="3018" y="1801"/>
                    <a:pt x="3013" y="1792"/>
                    <a:pt x="3010" y="1807"/>
                  </a:cubicBezTo>
                  <a:cubicBezTo>
                    <a:pt x="3010" y="1807"/>
                    <a:pt x="2998" y="1807"/>
                    <a:pt x="2993" y="1817"/>
                  </a:cubicBezTo>
                  <a:cubicBezTo>
                    <a:pt x="2993" y="1817"/>
                    <a:pt x="2980" y="1820"/>
                    <a:pt x="2981" y="1827"/>
                  </a:cubicBezTo>
                  <a:cubicBezTo>
                    <a:pt x="2981" y="1827"/>
                    <a:pt x="2994" y="1835"/>
                    <a:pt x="2987" y="1844"/>
                  </a:cubicBezTo>
                  <a:cubicBezTo>
                    <a:pt x="2987" y="1844"/>
                    <a:pt x="2970" y="1839"/>
                    <a:pt x="2963" y="1844"/>
                  </a:cubicBezTo>
                  <a:cubicBezTo>
                    <a:pt x="2963" y="1844"/>
                    <a:pt x="2954" y="1830"/>
                    <a:pt x="2936" y="1842"/>
                  </a:cubicBezTo>
                  <a:cubicBezTo>
                    <a:pt x="2936" y="1842"/>
                    <a:pt x="2922" y="1855"/>
                    <a:pt x="2946" y="1855"/>
                  </a:cubicBezTo>
                  <a:cubicBezTo>
                    <a:pt x="2946" y="1855"/>
                    <a:pt x="2966" y="1863"/>
                    <a:pt x="2965" y="1872"/>
                  </a:cubicBezTo>
                  <a:cubicBezTo>
                    <a:pt x="2964" y="1881"/>
                    <a:pt x="2988" y="1886"/>
                    <a:pt x="2994" y="1874"/>
                  </a:cubicBezTo>
                  <a:cubicBezTo>
                    <a:pt x="3009" y="1887"/>
                    <a:pt x="3009" y="1887"/>
                    <a:pt x="3009" y="1887"/>
                  </a:cubicBezTo>
                  <a:cubicBezTo>
                    <a:pt x="3009" y="1887"/>
                    <a:pt x="3017" y="1896"/>
                    <a:pt x="3033" y="1895"/>
                  </a:cubicBezTo>
                  <a:cubicBezTo>
                    <a:pt x="3033" y="1895"/>
                    <a:pt x="3091" y="1938"/>
                    <a:pt x="3100" y="1946"/>
                  </a:cubicBezTo>
                  <a:cubicBezTo>
                    <a:pt x="3110" y="1955"/>
                    <a:pt x="3139" y="1968"/>
                    <a:pt x="3151" y="1964"/>
                  </a:cubicBezTo>
                  <a:cubicBezTo>
                    <a:pt x="3151" y="1964"/>
                    <a:pt x="3158" y="1976"/>
                    <a:pt x="3165" y="1976"/>
                  </a:cubicBezTo>
                  <a:cubicBezTo>
                    <a:pt x="3180" y="1984"/>
                    <a:pt x="3180" y="1984"/>
                    <a:pt x="3180" y="1984"/>
                  </a:cubicBezTo>
                  <a:cubicBezTo>
                    <a:pt x="3180" y="1984"/>
                    <a:pt x="3193" y="1992"/>
                    <a:pt x="3194" y="2014"/>
                  </a:cubicBezTo>
                  <a:cubicBezTo>
                    <a:pt x="3194" y="2014"/>
                    <a:pt x="3216" y="2030"/>
                    <a:pt x="3199" y="2047"/>
                  </a:cubicBezTo>
                  <a:cubicBezTo>
                    <a:pt x="3199" y="2047"/>
                    <a:pt x="3203" y="2061"/>
                    <a:pt x="3129" y="2086"/>
                  </a:cubicBezTo>
                  <a:close/>
                  <a:moveTo>
                    <a:pt x="3288" y="2488"/>
                  </a:moveTo>
                  <a:cubicBezTo>
                    <a:pt x="3279" y="2489"/>
                    <a:pt x="3279" y="2489"/>
                    <a:pt x="3279" y="2489"/>
                  </a:cubicBezTo>
                  <a:cubicBezTo>
                    <a:pt x="3279" y="2489"/>
                    <a:pt x="3278" y="2483"/>
                    <a:pt x="3274" y="2483"/>
                  </a:cubicBezTo>
                  <a:cubicBezTo>
                    <a:pt x="3274" y="2483"/>
                    <a:pt x="3272" y="2478"/>
                    <a:pt x="3279" y="2479"/>
                  </a:cubicBezTo>
                  <a:cubicBezTo>
                    <a:pt x="3279" y="2479"/>
                    <a:pt x="3286" y="2478"/>
                    <a:pt x="3288" y="2480"/>
                  </a:cubicBezTo>
                  <a:cubicBezTo>
                    <a:pt x="3288" y="2480"/>
                    <a:pt x="3291" y="2487"/>
                    <a:pt x="3288" y="2488"/>
                  </a:cubicBezTo>
                  <a:close/>
                  <a:moveTo>
                    <a:pt x="3293" y="673"/>
                  </a:moveTo>
                  <a:cubicBezTo>
                    <a:pt x="3284" y="670"/>
                    <a:pt x="3284" y="670"/>
                    <a:pt x="3284" y="670"/>
                  </a:cubicBezTo>
                  <a:cubicBezTo>
                    <a:pt x="3278" y="661"/>
                    <a:pt x="3293" y="666"/>
                    <a:pt x="3293" y="666"/>
                  </a:cubicBezTo>
                  <a:cubicBezTo>
                    <a:pt x="3299" y="666"/>
                    <a:pt x="3303" y="673"/>
                    <a:pt x="3303" y="673"/>
                  </a:cubicBezTo>
                  <a:cubicBezTo>
                    <a:pt x="3298" y="678"/>
                    <a:pt x="3293" y="673"/>
                    <a:pt x="3293" y="673"/>
                  </a:cubicBezTo>
                  <a:close/>
                  <a:moveTo>
                    <a:pt x="3663" y="1688"/>
                  </a:moveTo>
                  <a:cubicBezTo>
                    <a:pt x="3663" y="1688"/>
                    <a:pt x="3665" y="1703"/>
                    <a:pt x="3651" y="1697"/>
                  </a:cubicBezTo>
                  <a:cubicBezTo>
                    <a:pt x="3651" y="1697"/>
                    <a:pt x="3642" y="1685"/>
                    <a:pt x="3663" y="1688"/>
                  </a:cubicBezTo>
                  <a:close/>
                  <a:moveTo>
                    <a:pt x="3600" y="577"/>
                  </a:moveTo>
                  <a:cubicBezTo>
                    <a:pt x="3600" y="577"/>
                    <a:pt x="3596" y="586"/>
                    <a:pt x="3589" y="577"/>
                  </a:cubicBezTo>
                  <a:cubicBezTo>
                    <a:pt x="3589" y="577"/>
                    <a:pt x="3596" y="570"/>
                    <a:pt x="3600" y="577"/>
                  </a:cubicBezTo>
                  <a:close/>
                  <a:moveTo>
                    <a:pt x="3472" y="1703"/>
                  </a:moveTo>
                  <a:cubicBezTo>
                    <a:pt x="3472" y="1703"/>
                    <a:pt x="3478" y="1721"/>
                    <a:pt x="3458" y="1717"/>
                  </a:cubicBezTo>
                  <a:cubicBezTo>
                    <a:pt x="3458" y="1717"/>
                    <a:pt x="3450" y="1697"/>
                    <a:pt x="3472" y="1703"/>
                  </a:cubicBezTo>
                  <a:close/>
                  <a:moveTo>
                    <a:pt x="3906" y="1841"/>
                  </a:moveTo>
                  <a:cubicBezTo>
                    <a:pt x="3906" y="1841"/>
                    <a:pt x="3881" y="1855"/>
                    <a:pt x="3830" y="1860"/>
                  </a:cubicBezTo>
                  <a:cubicBezTo>
                    <a:pt x="3822" y="1867"/>
                    <a:pt x="3822" y="1867"/>
                    <a:pt x="3822" y="1867"/>
                  </a:cubicBezTo>
                  <a:cubicBezTo>
                    <a:pt x="3822" y="1867"/>
                    <a:pt x="3817" y="1842"/>
                    <a:pt x="3793" y="1860"/>
                  </a:cubicBezTo>
                  <a:cubicBezTo>
                    <a:pt x="3793" y="1860"/>
                    <a:pt x="3789" y="1877"/>
                    <a:pt x="3818" y="1875"/>
                  </a:cubicBezTo>
                  <a:cubicBezTo>
                    <a:pt x="3827" y="1879"/>
                    <a:pt x="3827" y="1879"/>
                    <a:pt x="3827" y="1879"/>
                  </a:cubicBezTo>
                  <a:cubicBezTo>
                    <a:pt x="3827" y="1879"/>
                    <a:pt x="3819" y="1896"/>
                    <a:pt x="3798" y="1896"/>
                  </a:cubicBezTo>
                  <a:cubicBezTo>
                    <a:pt x="3798" y="1896"/>
                    <a:pt x="3791" y="1888"/>
                    <a:pt x="3776" y="1889"/>
                  </a:cubicBezTo>
                  <a:cubicBezTo>
                    <a:pt x="3776" y="1889"/>
                    <a:pt x="3759" y="1865"/>
                    <a:pt x="3748" y="1865"/>
                  </a:cubicBezTo>
                  <a:cubicBezTo>
                    <a:pt x="3748" y="1865"/>
                    <a:pt x="3745" y="1846"/>
                    <a:pt x="3740" y="1859"/>
                  </a:cubicBezTo>
                  <a:cubicBezTo>
                    <a:pt x="3740" y="1877"/>
                    <a:pt x="3740" y="1877"/>
                    <a:pt x="3740" y="1877"/>
                  </a:cubicBezTo>
                  <a:cubicBezTo>
                    <a:pt x="3705" y="1879"/>
                    <a:pt x="3705" y="1879"/>
                    <a:pt x="3705" y="1879"/>
                  </a:cubicBezTo>
                  <a:cubicBezTo>
                    <a:pt x="3700" y="1864"/>
                    <a:pt x="3700" y="1864"/>
                    <a:pt x="3700" y="1864"/>
                  </a:cubicBezTo>
                  <a:cubicBezTo>
                    <a:pt x="3700" y="1864"/>
                    <a:pt x="3683" y="1849"/>
                    <a:pt x="3682" y="1868"/>
                  </a:cubicBezTo>
                  <a:cubicBezTo>
                    <a:pt x="3660" y="1872"/>
                    <a:pt x="3660" y="1872"/>
                    <a:pt x="3660" y="1872"/>
                  </a:cubicBezTo>
                  <a:cubicBezTo>
                    <a:pt x="3660" y="1872"/>
                    <a:pt x="3657" y="1844"/>
                    <a:pt x="3641" y="1859"/>
                  </a:cubicBezTo>
                  <a:cubicBezTo>
                    <a:pt x="3641" y="1859"/>
                    <a:pt x="3640" y="1875"/>
                    <a:pt x="3651" y="1875"/>
                  </a:cubicBezTo>
                  <a:cubicBezTo>
                    <a:pt x="3651" y="1875"/>
                    <a:pt x="3636" y="1897"/>
                    <a:pt x="3659" y="1896"/>
                  </a:cubicBezTo>
                  <a:cubicBezTo>
                    <a:pt x="3673" y="1893"/>
                    <a:pt x="3673" y="1893"/>
                    <a:pt x="3673" y="1893"/>
                  </a:cubicBezTo>
                  <a:cubicBezTo>
                    <a:pt x="3673" y="1893"/>
                    <a:pt x="3695" y="1915"/>
                    <a:pt x="3695" y="1925"/>
                  </a:cubicBezTo>
                  <a:cubicBezTo>
                    <a:pt x="3695" y="1925"/>
                    <a:pt x="3705" y="1950"/>
                    <a:pt x="3731" y="1953"/>
                  </a:cubicBezTo>
                  <a:cubicBezTo>
                    <a:pt x="3731" y="1953"/>
                    <a:pt x="3745" y="1990"/>
                    <a:pt x="3760" y="1977"/>
                  </a:cubicBezTo>
                  <a:cubicBezTo>
                    <a:pt x="3783" y="1977"/>
                    <a:pt x="3783" y="1977"/>
                    <a:pt x="3783" y="1977"/>
                  </a:cubicBezTo>
                  <a:cubicBezTo>
                    <a:pt x="3783" y="1977"/>
                    <a:pt x="3791" y="1995"/>
                    <a:pt x="3780" y="1997"/>
                  </a:cubicBezTo>
                  <a:cubicBezTo>
                    <a:pt x="3780" y="1997"/>
                    <a:pt x="3757" y="2025"/>
                    <a:pt x="3786" y="2043"/>
                  </a:cubicBezTo>
                  <a:cubicBezTo>
                    <a:pt x="3786" y="2043"/>
                    <a:pt x="3786" y="2074"/>
                    <a:pt x="3795" y="2053"/>
                  </a:cubicBezTo>
                  <a:cubicBezTo>
                    <a:pt x="3795" y="2053"/>
                    <a:pt x="3807" y="2041"/>
                    <a:pt x="3807" y="2026"/>
                  </a:cubicBezTo>
                  <a:cubicBezTo>
                    <a:pt x="3827" y="2022"/>
                    <a:pt x="3827" y="2022"/>
                    <a:pt x="3827" y="2022"/>
                  </a:cubicBezTo>
                  <a:cubicBezTo>
                    <a:pt x="3827" y="2022"/>
                    <a:pt x="3815" y="2000"/>
                    <a:pt x="3845" y="2021"/>
                  </a:cubicBezTo>
                  <a:cubicBezTo>
                    <a:pt x="3852" y="2028"/>
                    <a:pt x="3852" y="2028"/>
                    <a:pt x="3852" y="2028"/>
                  </a:cubicBezTo>
                  <a:cubicBezTo>
                    <a:pt x="3852" y="2028"/>
                    <a:pt x="3852" y="2059"/>
                    <a:pt x="3873" y="2062"/>
                  </a:cubicBezTo>
                  <a:cubicBezTo>
                    <a:pt x="3873" y="2062"/>
                    <a:pt x="3911" y="2073"/>
                    <a:pt x="3893" y="2093"/>
                  </a:cubicBezTo>
                  <a:cubicBezTo>
                    <a:pt x="3893" y="2093"/>
                    <a:pt x="3835" y="2092"/>
                    <a:pt x="3835" y="2097"/>
                  </a:cubicBezTo>
                  <a:cubicBezTo>
                    <a:pt x="3835" y="2097"/>
                    <a:pt x="3794" y="2095"/>
                    <a:pt x="3794" y="2118"/>
                  </a:cubicBezTo>
                  <a:cubicBezTo>
                    <a:pt x="3794" y="2118"/>
                    <a:pt x="3791" y="2139"/>
                    <a:pt x="3807" y="2139"/>
                  </a:cubicBezTo>
                  <a:cubicBezTo>
                    <a:pt x="3807" y="2139"/>
                    <a:pt x="3813" y="2150"/>
                    <a:pt x="3826" y="2138"/>
                  </a:cubicBezTo>
                  <a:cubicBezTo>
                    <a:pt x="3826" y="2138"/>
                    <a:pt x="3852" y="2139"/>
                    <a:pt x="3832" y="2152"/>
                  </a:cubicBezTo>
                  <a:cubicBezTo>
                    <a:pt x="3832" y="2152"/>
                    <a:pt x="3839" y="2157"/>
                    <a:pt x="3857" y="2157"/>
                  </a:cubicBezTo>
                  <a:cubicBezTo>
                    <a:pt x="3858" y="2183"/>
                    <a:pt x="3858" y="2183"/>
                    <a:pt x="3858" y="2183"/>
                  </a:cubicBezTo>
                  <a:cubicBezTo>
                    <a:pt x="3858" y="2183"/>
                    <a:pt x="3839" y="2192"/>
                    <a:pt x="3857" y="2199"/>
                  </a:cubicBezTo>
                  <a:cubicBezTo>
                    <a:pt x="3857" y="2199"/>
                    <a:pt x="3846" y="2257"/>
                    <a:pt x="3877" y="2254"/>
                  </a:cubicBezTo>
                  <a:cubicBezTo>
                    <a:pt x="3877" y="2254"/>
                    <a:pt x="3885" y="2273"/>
                    <a:pt x="3889" y="2275"/>
                  </a:cubicBezTo>
                  <a:cubicBezTo>
                    <a:pt x="3891" y="2296"/>
                    <a:pt x="3891" y="2296"/>
                    <a:pt x="3891" y="2296"/>
                  </a:cubicBezTo>
                  <a:cubicBezTo>
                    <a:pt x="3891" y="2296"/>
                    <a:pt x="3883" y="2314"/>
                    <a:pt x="3861" y="2320"/>
                  </a:cubicBezTo>
                  <a:cubicBezTo>
                    <a:pt x="3861" y="2320"/>
                    <a:pt x="3799" y="2325"/>
                    <a:pt x="3794" y="2333"/>
                  </a:cubicBezTo>
                  <a:cubicBezTo>
                    <a:pt x="3753" y="2333"/>
                    <a:pt x="3753" y="2333"/>
                    <a:pt x="3753" y="2333"/>
                  </a:cubicBezTo>
                  <a:cubicBezTo>
                    <a:pt x="3753" y="2333"/>
                    <a:pt x="3736" y="2322"/>
                    <a:pt x="3725" y="2322"/>
                  </a:cubicBezTo>
                  <a:cubicBezTo>
                    <a:pt x="3725" y="2322"/>
                    <a:pt x="3710" y="2301"/>
                    <a:pt x="3695" y="2323"/>
                  </a:cubicBezTo>
                  <a:cubicBezTo>
                    <a:pt x="3695" y="2323"/>
                    <a:pt x="3676" y="2314"/>
                    <a:pt x="3686" y="2308"/>
                  </a:cubicBezTo>
                  <a:cubicBezTo>
                    <a:pt x="3686" y="2308"/>
                    <a:pt x="3694" y="2303"/>
                    <a:pt x="3663" y="2301"/>
                  </a:cubicBezTo>
                  <a:cubicBezTo>
                    <a:pt x="3663" y="2301"/>
                    <a:pt x="3641" y="2278"/>
                    <a:pt x="3628" y="2278"/>
                  </a:cubicBezTo>
                  <a:cubicBezTo>
                    <a:pt x="3628" y="2278"/>
                    <a:pt x="3614" y="2278"/>
                    <a:pt x="3616" y="2292"/>
                  </a:cubicBezTo>
                  <a:cubicBezTo>
                    <a:pt x="3602" y="2292"/>
                    <a:pt x="3602" y="2292"/>
                    <a:pt x="3602" y="2292"/>
                  </a:cubicBezTo>
                  <a:cubicBezTo>
                    <a:pt x="3602" y="2292"/>
                    <a:pt x="3602" y="2265"/>
                    <a:pt x="3588" y="2266"/>
                  </a:cubicBezTo>
                  <a:cubicBezTo>
                    <a:pt x="3588" y="2266"/>
                    <a:pt x="3588" y="2244"/>
                    <a:pt x="3581" y="2246"/>
                  </a:cubicBezTo>
                  <a:cubicBezTo>
                    <a:pt x="3581" y="2246"/>
                    <a:pt x="3593" y="2182"/>
                    <a:pt x="3536" y="2145"/>
                  </a:cubicBezTo>
                  <a:cubicBezTo>
                    <a:pt x="3536" y="2145"/>
                    <a:pt x="3512" y="2134"/>
                    <a:pt x="3577" y="2135"/>
                  </a:cubicBezTo>
                  <a:cubicBezTo>
                    <a:pt x="3577" y="2135"/>
                    <a:pt x="3591" y="2156"/>
                    <a:pt x="3620" y="2135"/>
                  </a:cubicBezTo>
                  <a:cubicBezTo>
                    <a:pt x="3620" y="2135"/>
                    <a:pt x="3636" y="2144"/>
                    <a:pt x="3641" y="2116"/>
                  </a:cubicBezTo>
                  <a:cubicBezTo>
                    <a:pt x="3641" y="2116"/>
                    <a:pt x="3673" y="2119"/>
                    <a:pt x="3652" y="2105"/>
                  </a:cubicBezTo>
                  <a:cubicBezTo>
                    <a:pt x="3652" y="2105"/>
                    <a:pt x="3645" y="2091"/>
                    <a:pt x="3635" y="2105"/>
                  </a:cubicBezTo>
                  <a:cubicBezTo>
                    <a:pt x="3623" y="2106"/>
                    <a:pt x="3623" y="2106"/>
                    <a:pt x="3623" y="2106"/>
                  </a:cubicBezTo>
                  <a:cubicBezTo>
                    <a:pt x="3623" y="2106"/>
                    <a:pt x="3602" y="2082"/>
                    <a:pt x="3624" y="2092"/>
                  </a:cubicBezTo>
                  <a:cubicBezTo>
                    <a:pt x="3624" y="2092"/>
                    <a:pt x="3634" y="2097"/>
                    <a:pt x="3629" y="2083"/>
                  </a:cubicBezTo>
                  <a:cubicBezTo>
                    <a:pt x="3629" y="2083"/>
                    <a:pt x="3619" y="2073"/>
                    <a:pt x="3616" y="2083"/>
                  </a:cubicBezTo>
                  <a:cubicBezTo>
                    <a:pt x="3611" y="2083"/>
                    <a:pt x="3611" y="2083"/>
                    <a:pt x="3611" y="2083"/>
                  </a:cubicBezTo>
                  <a:cubicBezTo>
                    <a:pt x="3611" y="2083"/>
                    <a:pt x="3590" y="2058"/>
                    <a:pt x="3577" y="2049"/>
                  </a:cubicBezTo>
                  <a:cubicBezTo>
                    <a:pt x="3577" y="2049"/>
                    <a:pt x="3564" y="2028"/>
                    <a:pt x="3555" y="2026"/>
                  </a:cubicBezTo>
                  <a:cubicBezTo>
                    <a:pt x="3555" y="2026"/>
                    <a:pt x="3552" y="2009"/>
                    <a:pt x="3541" y="2011"/>
                  </a:cubicBezTo>
                  <a:cubicBezTo>
                    <a:pt x="3541" y="2011"/>
                    <a:pt x="3532" y="1992"/>
                    <a:pt x="3527" y="1992"/>
                  </a:cubicBezTo>
                  <a:cubicBezTo>
                    <a:pt x="3526" y="1986"/>
                    <a:pt x="3526" y="1986"/>
                    <a:pt x="3526" y="1986"/>
                  </a:cubicBezTo>
                  <a:cubicBezTo>
                    <a:pt x="3526" y="1986"/>
                    <a:pt x="3548" y="1982"/>
                    <a:pt x="3529" y="1966"/>
                  </a:cubicBezTo>
                  <a:cubicBezTo>
                    <a:pt x="3529" y="1966"/>
                    <a:pt x="3520" y="1976"/>
                    <a:pt x="3520" y="1984"/>
                  </a:cubicBezTo>
                  <a:cubicBezTo>
                    <a:pt x="3520" y="1984"/>
                    <a:pt x="3511" y="1963"/>
                    <a:pt x="3497" y="1966"/>
                  </a:cubicBezTo>
                  <a:cubicBezTo>
                    <a:pt x="3497" y="1966"/>
                    <a:pt x="3464" y="1933"/>
                    <a:pt x="3455" y="1927"/>
                  </a:cubicBezTo>
                  <a:cubicBezTo>
                    <a:pt x="3455" y="1927"/>
                    <a:pt x="3453" y="1908"/>
                    <a:pt x="3442" y="1911"/>
                  </a:cubicBezTo>
                  <a:cubicBezTo>
                    <a:pt x="3424" y="1892"/>
                    <a:pt x="3424" y="1892"/>
                    <a:pt x="3424" y="1892"/>
                  </a:cubicBezTo>
                  <a:cubicBezTo>
                    <a:pt x="3426" y="1853"/>
                    <a:pt x="3426" y="1853"/>
                    <a:pt x="3426" y="1853"/>
                  </a:cubicBezTo>
                  <a:cubicBezTo>
                    <a:pt x="3426" y="1853"/>
                    <a:pt x="3454" y="1859"/>
                    <a:pt x="3454" y="1835"/>
                  </a:cubicBezTo>
                  <a:cubicBezTo>
                    <a:pt x="3454" y="1835"/>
                    <a:pt x="3462" y="1815"/>
                    <a:pt x="3432" y="1817"/>
                  </a:cubicBezTo>
                  <a:cubicBezTo>
                    <a:pt x="3433" y="1797"/>
                    <a:pt x="3433" y="1797"/>
                    <a:pt x="3433" y="1797"/>
                  </a:cubicBezTo>
                  <a:cubicBezTo>
                    <a:pt x="3433" y="1797"/>
                    <a:pt x="3495" y="1801"/>
                    <a:pt x="3506" y="1771"/>
                  </a:cubicBezTo>
                  <a:cubicBezTo>
                    <a:pt x="3506" y="1771"/>
                    <a:pt x="3521" y="1761"/>
                    <a:pt x="3507" y="1761"/>
                  </a:cubicBezTo>
                  <a:cubicBezTo>
                    <a:pt x="3507" y="1740"/>
                    <a:pt x="3507" y="1740"/>
                    <a:pt x="3507" y="1740"/>
                  </a:cubicBezTo>
                  <a:cubicBezTo>
                    <a:pt x="3647" y="1739"/>
                    <a:pt x="3647" y="1739"/>
                    <a:pt x="3647" y="1739"/>
                  </a:cubicBezTo>
                  <a:cubicBezTo>
                    <a:pt x="3647" y="1739"/>
                    <a:pt x="3659" y="1769"/>
                    <a:pt x="3659" y="1728"/>
                  </a:cubicBezTo>
                  <a:cubicBezTo>
                    <a:pt x="3667" y="1728"/>
                    <a:pt x="3667" y="1728"/>
                    <a:pt x="3667" y="1728"/>
                  </a:cubicBezTo>
                  <a:cubicBezTo>
                    <a:pt x="3667" y="1728"/>
                    <a:pt x="3677" y="1754"/>
                    <a:pt x="3677" y="1721"/>
                  </a:cubicBezTo>
                  <a:cubicBezTo>
                    <a:pt x="3676" y="1692"/>
                    <a:pt x="3676" y="1692"/>
                    <a:pt x="3676" y="1692"/>
                  </a:cubicBezTo>
                  <a:cubicBezTo>
                    <a:pt x="3716" y="1687"/>
                    <a:pt x="3716" y="1687"/>
                    <a:pt x="3716" y="1687"/>
                  </a:cubicBezTo>
                  <a:cubicBezTo>
                    <a:pt x="3716" y="1687"/>
                    <a:pt x="3777" y="1679"/>
                    <a:pt x="3800" y="1687"/>
                  </a:cubicBezTo>
                  <a:cubicBezTo>
                    <a:pt x="3800" y="1687"/>
                    <a:pt x="3795" y="1712"/>
                    <a:pt x="3821" y="1712"/>
                  </a:cubicBezTo>
                  <a:cubicBezTo>
                    <a:pt x="3821" y="1712"/>
                    <a:pt x="3819" y="1723"/>
                    <a:pt x="3844" y="1721"/>
                  </a:cubicBezTo>
                  <a:cubicBezTo>
                    <a:pt x="3846" y="1707"/>
                    <a:pt x="3846" y="1707"/>
                    <a:pt x="3846" y="1707"/>
                  </a:cubicBezTo>
                  <a:cubicBezTo>
                    <a:pt x="3846" y="1707"/>
                    <a:pt x="3855" y="1697"/>
                    <a:pt x="3873" y="1736"/>
                  </a:cubicBezTo>
                  <a:cubicBezTo>
                    <a:pt x="3873" y="1736"/>
                    <a:pt x="3895" y="1770"/>
                    <a:pt x="3903" y="1770"/>
                  </a:cubicBezTo>
                  <a:cubicBezTo>
                    <a:pt x="3905" y="1797"/>
                    <a:pt x="3905" y="1797"/>
                    <a:pt x="3905" y="1797"/>
                  </a:cubicBezTo>
                  <a:cubicBezTo>
                    <a:pt x="3905" y="1797"/>
                    <a:pt x="3862" y="1803"/>
                    <a:pt x="3883" y="1808"/>
                  </a:cubicBezTo>
                  <a:cubicBezTo>
                    <a:pt x="3883" y="1808"/>
                    <a:pt x="3909" y="1832"/>
                    <a:pt x="3906" y="1841"/>
                  </a:cubicBezTo>
                  <a:close/>
                  <a:moveTo>
                    <a:pt x="3910" y="1817"/>
                  </a:moveTo>
                  <a:cubicBezTo>
                    <a:pt x="3910" y="1817"/>
                    <a:pt x="3904" y="1803"/>
                    <a:pt x="3921" y="1807"/>
                  </a:cubicBezTo>
                  <a:cubicBezTo>
                    <a:pt x="3921" y="1807"/>
                    <a:pt x="3925" y="1824"/>
                    <a:pt x="3910" y="1817"/>
                  </a:cubicBezTo>
                  <a:close/>
                  <a:moveTo>
                    <a:pt x="5582" y="260"/>
                  </a:moveTo>
                  <a:cubicBezTo>
                    <a:pt x="5573" y="260"/>
                    <a:pt x="5573" y="260"/>
                    <a:pt x="5573" y="260"/>
                  </a:cubicBezTo>
                  <a:cubicBezTo>
                    <a:pt x="5573" y="260"/>
                    <a:pt x="5566" y="251"/>
                    <a:pt x="5582" y="247"/>
                  </a:cubicBezTo>
                  <a:cubicBezTo>
                    <a:pt x="5582" y="247"/>
                    <a:pt x="5587" y="260"/>
                    <a:pt x="5582" y="260"/>
                  </a:cubicBezTo>
                  <a:close/>
                  <a:moveTo>
                    <a:pt x="5632" y="197"/>
                  </a:moveTo>
                  <a:cubicBezTo>
                    <a:pt x="5632" y="197"/>
                    <a:pt x="5614" y="193"/>
                    <a:pt x="5604" y="195"/>
                  </a:cubicBezTo>
                  <a:cubicBezTo>
                    <a:pt x="5604" y="195"/>
                    <a:pt x="5565" y="195"/>
                    <a:pt x="5584" y="186"/>
                  </a:cubicBezTo>
                  <a:cubicBezTo>
                    <a:pt x="5584" y="186"/>
                    <a:pt x="5589" y="181"/>
                    <a:pt x="5605" y="183"/>
                  </a:cubicBezTo>
                  <a:cubicBezTo>
                    <a:pt x="5605" y="183"/>
                    <a:pt x="5612" y="190"/>
                    <a:pt x="5617" y="190"/>
                  </a:cubicBezTo>
                  <a:cubicBezTo>
                    <a:pt x="5617" y="190"/>
                    <a:pt x="5641" y="193"/>
                    <a:pt x="5632" y="197"/>
                  </a:cubicBezTo>
                  <a:close/>
                  <a:moveTo>
                    <a:pt x="5631" y="247"/>
                  </a:moveTo>
                  <a:cubicBezTo>
                    <a:pt x="5591" y="247"/>
                    <a:pt x="5591" y="247"/>
                    <a:pt x="5591" y="247"/>
                  </a:cubicBezTo>
                  <a:cubicBezTo>
                    <a:pt x="5591" y="247"/>
                    <a:pt x="5589" y="239"/>
                    <a:pt x="5613" y="238"/>
                  </a:cubicBezTo>
                  <a:cubicBezTo>
                    <a:pt x="5613" y="238"/>
                    <a:pt x="5629" y="241"/>
                    <a:pt x="5631" y="232"/>
                  </a:cubicBezTo>
                  <a:cubicBezTo>
                    <a:pt x="5650" y="232"/>
                    <a:pt x="5650" y="232"/>
                    <a:pt x="5650" y="232"/>
                  </a:cubicBezTo>
                  <a:cubicBezTo>
                    <a:pt x="5650" y="232"/>
                    <a:pt x="5658" y="219"/>
                    <a:pt x="5658" y="243"/>
                  </a:cubicBezTo>
                  <a:cubicBezTo>
                    <a:pt x="5658" y="243"/>
                    <a:pt x="5631" y="241"/>
                    <a:pt x="5631" y="247"/>
                  </a:cubicBezTo>
                  <a:close/>
                  <a:moveTo>
                    <a:pt x="5678" y="165"/>
                  </a:moveTo>
                  <a:cubicBezTo>
                    <a:pt x="5652" y="166"/>
                    <a:pt x="5652" y="166"/>
                    <a:pt x="5652" y="166"/>
                  </a:cubicBezTo>
                  <a:cubicBezTo>
                    <a:pt x="5652" y="166"/>
                    <a:pt x="5641" y="183"/>
                    <a:pt x="5637" y="176"/>
                  </a:cubicBezTo>
                  <a:cubicBezTo>
                    <a:pt x="5637" y="176"/>
                    <a:pt x="5623" y="166"/>
                    <a:pt x="5643" y="164"/>
                  </a:cubicBezTo>
                  <a:cubicBezTo>
                    <a:pt x="5643" y="164"/>
                    <a:pt x="5682" y="157"/>
                    <a:pt x="5678" y="165"/>
                  </a:cubicBezTo>
                  <a:close/>
                  <a:moveTo>
                    <a:pt x="5799" y="3070"/>
                  </a:moveTo>
                  <a:cubicBezTo>
                    <a:pt x="5799" y="3070"/>
                    <a:pt x="5785" y="3060"/>
                    <a:pt x="5779" y="3060"/>
                  </a:cubicBezTo>
                  <a:cubicBezTo>
                    <a:pt x="5772" y="3061"/>
                    <a:pt x="5772" y="3061"/>
                    <a:pt x="5772" y="3061"/>
                  </a:cubicBezTo>
                  <a:cubicBezTo>
                    <a:pt x="5772" y="3061"/>
                    <a:pt x="5765" y="3051"/>
                    <a:pt x="5756" y="3052"/>
                  </a:cubicBezTo>
                  <a:cubicBezTo>
                    <a:pt x="5756" y="3052"/>
                    <a:pt x="5754" y="3042"/>
                    <a:pt x="5771" y="3049"/>
                  </a:cubicBezTo>
                  <a:cubicBezTo>
                    <a:pt x="5779" y="3049"/>
                    <a:pt x="5779" y="3049"/>
                    <a:pt x="5779" y="3049"/>
                  </a:cubicBezTo>
                  <a:cubicBezTo>
                    <a:pt x="5779" y="3049"/>
                    <a:pt x="5784" y="3036"/>
                    <a:pt x="5788" y="3050"/>
                  </a:cubicBezTo>
                  <a:cubicBezTo>
                    <a:pt x="5788" y="3050"/>
                    <a:pt x="5804" y="3065"/>
                    <a:pt x="5799" y="3070"/>
                  </a:cubicBezTo>
                  <a:close/>
                  <a:moveTo>
                    <a:pt x="6334" y="156"/>
                  </a:moveTo>
                  <a:cubicBezTo>
                    <a:pt x="6334" y="156"/>
                    <a:pt x="6304" y="137"/>
                    <a:pt x="6293" y="137"/>
                  </a:cubicBezTo>
                  <a:cubicBezTo>
                    <a:pt x="6293" y="137"/>
                    <a:pt x="6291" y="132"/>
                    <a:pt x="6278" y="130"/>
                  </a:cubicBezTo>
                  <a:cubicBezTo>
                    <a:pt x="6278" y="130"/>
                    <a:pt x="6291" y="125"/>
                    <a:pt x="6292" y="118"/>
                  </a:cubicBezTo>
                  <a:cubicBezTo>
                    <a:pt x="6301" y="120"/>
                    <a:pt x="6301" y="120"/>
                    <a:pt x="6301" y="120"/>
                  </a:cubicBezTo>
                  <a:cubicBezTo>
                    <a:pt x="6301" y="120"/>
                    <a:pt x="6291" y="131"/>
                    <a:pt x="6316" y="132"/>
                  </a:cubicBezTo>
                  <a:cubicBezTo>
                    <a:pt x="6330" y="139"/>
                    <a:pt x="6330" y="139"/>
                    <a:pt x="6330" y="139"/>
                  </a:cubicBezTo>
                  <a:cubicBezTo>
                    <a:pt x="6330" y="139"/>
                    <a:pt x="6350" y="149"/>
                    <a:pt x="6354" y="155"/>
                  </a:cubicBezTo>
                  <a:lnTo>
                    <a:pt x="6334" y="156"/>
                  </a:lnTo>
                  <a:close/>
                  <a:moveTo>
                    <a:pt x="6431" y="3349"/>
                  </a:moveTo>
                  <a:cubicBezTo>
                    <a:pt x="6431" y="3349"/>
                    <a:pt x="6432" y="3334"/>
                    <a:pt x="6442" y="3346"/>
                  </a:cubicBezTo>
                  <a:cubicBezTo>
                    <a:pt x="6442" y="3346"/>
                    <a:pt x="6445" y="3359"/>
                    <a:pt x="6431" y="3349"/>
                  </a:cubicBezTo>
                  <a:close/>
                  <a:moveTo>
                    <a:pt x="6452" y="85"/>
                  </a:moveTo>
                  <a:cubicBezTo>
                    <a:pt x="6452" y="85"/>
                    <a:pt x="6439" y="93"/>
                    <a:pt x="6433" y="88"/>
                  </a:cubicBezTo>
                  <a:cubicBezTo>
                    <a:pt x="6433" y="88"/>
                    <a:pt x="6429" y="83"/>
                    <a:pt x="6431" y="79"/>
                  </a:cubicBezTo>
                  <a:cubicBezTo>
                    <a:pt x="6431" y="79"/>
                    <a:pt x="6447" y="75"/>
                    <a:pt x="6452" y="79"/>
                  </a:cubicBezTo>
                  <a:lnTo>
                    <a:pt x="6452" y="85"/>
                  </a:lnTo>
                  <a:close/>
                  <a:moveTo>
                    <a:pt x="6566" y="47"/>
                  </a:moveTo>
                  <a:cubicBezTo>
                    <a:pt x="6566" y="47"/>
                    <a:pt x="6570" y="39"/>
                    <a:pt x="6579" y="46"/>
                  </a:cubicBezTo>
                  <a:cubicBezTo>
                    <a:pt x="6579" y="46"/>
                    <a:pt x="6568" y="55"/>
                    <a:pt x="6566" y="47"/>
                  </a:cubicBezTo>
                  <a:close/>
                  <a:moveTo>
                    <a:pt x="6672" y="3858"/>
                  </a:moveTo>
                  <a:cubicBezTo>
                    <a:pt x="6672" y="3858"/>
                    <a:pt x="6657" y="3861"/>
                    <a:pt x="6651" y="3833"/>
                  </a:cubicBezTo>
                  <a:cubicBezTo>
                    <a:pt x="6651" y="3833"/>
                    <a:pt x="6678" y="3854"/>
                    <a:pt x="6672" y="3858"/>
                  </a:cubicBezTo>
                  <a:close/>
                  <a:moveTo>
                    <a:pt x="7055" y="296"/>
                  </a:moveTo>
                  <a:cubicBezTo>
                    <a:pt x="7055" y="296"/>
                    <a:pt x="7060" y="289"/>
                    <a:pt x="7068" y="296"/>
                  </a:cubicBezTo>
                  <a:cubicBezTo>
                    <a:pt x="7068" y="296"/>
                    <a:pt x="7061" y="303"/>
                    <a:pt x="7055" y="296"/>
                  </a:cubicBezTo>
                  <a:close/>
                  <a:moveTo>
                    <a:pt x="9035" y="376"/>
                  </a:moveTo>
                  <a:cubicBezTo>
                    <a:pt x="9035" y="376"/>
                    <a:pt x="9043" y="366"/>
                    <a:pt x="9046" y="375"/>
                  </a:cubicBezTo>
                  <a:cubicBezTo>
                    <a:pt x="9050" y="383"/>
                    <a:pt x="9038" y="382"/>
                    <a:pt x="9035" y="376"/>
                  </a:cubicBezTo>
                  <a:close/>
                  <a:moveTo>
                    <a:pt x="10374" y="743"/>
                  </a:moveTo>
                  <a:cubicBezTo>
                    <a:pt x="10374" y="743"/>
                    <a:pt x="10388" y="735"/>
                    <a:pt x="10407" y="741"/>
                  </a:cubicBezTo>
                  <a:cubicBezTo>
                    <a:pt x="10407" y="741"/>
                    <a:pt x="10388" y="755"/>
                    <a:pt x="10374" y="743"/>
                  </a:cubicBezTo>
                  <a:close/>
                  <a:moveTo>
                    <a:pt x="10504" y="738"/>
                  </a:moveTo>
                  <a:cubicBezTo>
                    <a:pt x="10504" y="738"/>
                    <a:pt x="10501" y="744"/>
                    <a:pt x="10492" y="745"/>
                  </a:cubicBezTo>
                  <a:cubicBezTo>
                    <a:pt x="10492" y="745"/>
                    <a:pt x="10478" y="744"/>
                    <a:pt x="10478" y="754"/>
                  </a:cubicBezTo>
                  <a:cubicBezTo>
                    <a:pt x="10470" y="755"/>
                    <a:pt x="10470" y="755"/>
                    <a:pt x="10470" y="755"/>
                  </a:cubicBezTo>
                  <a:cubicBezTo>
                    <a:pt x="10470" y="755"/>
                    <a:pt x="10464" y="750"/>
                    <a:pt x="10453" y="750"/>
                  </a:cubicBezTo>
                  <a:cubicBezTo>
                    <a:pt x="10453" y="750"/>
                    <a:pt x="10453" y="739"/>
                    <a:pt x="10431" y="743"/>
                  </a:cubicBezTo>
                  <a:cubicBezTo>
                    <a:pt x="10431" y="743"/>
                    <a:pt x="10425" y="733"/>
                    <a:pt x="10431" y="733"/>
                  </a:cubicBezTo>
                  <a:cubicBezTo>
                    <a:pt x="10431" y="733"/>
                    <a:pt x="10440" y="728"/>
                    <a:pt x="10445" y="733"/>
                  </a:cubicBezTo>
                  <a:cubicBezTo>
                    <a:pt x="10445" y="733"/>
                    <a:pt x="10459" y="734"/>
                    <a:pt x="10459" y="738"/>
                  </a:cubicBezTo>
                  <a:cubicBezTo>
                    <a:pt x="10459" y="738"/>
                    <a:pt x="10467" y="735"/>
                    <a:pt x="10480" y="735"/>
                  </a:cubicBezTo>
                  <a:cubicBezTo>
                    <a:pt x="10480" y="735"/>
                    <a:pt x="10490" y="739"/>
                    <a:pt x="10496" y="739"/>
                  </a:cubicBezTo>
                  <a:cubicBezTo>
                    <a:pt x="10496" y="739"/>
                    <a:pt x="10486" y="724"/>
                    <a:pt x="10498" y="725"/>
                  </a:cubicBezTo>
                  <a:cubicBezTo>
                    <a:pt x="10498" y="725"/>
                    <a:pt x="10516" y="733"/>
                    <a:pt x="10504" y="7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a:xfrm>
            <a:off x="429768" y="274320"/>
            <a:ext cx="11425236" cy="535531"/>
          </a:xfrm>
        </p:spPr>
        <p:txBody>
          <a:bodyPr/>
          <a:lstStyle/>
          <a:p>
            <a:r>
              <a:rPr lang="en-US" dirty="0"/>
              <a:t>Oak Ridge National Laboratory User Facilities</a:t>
            </a:r>
          </a:p>
        </p:txBody>
      </p:sp>
      <p:sp>
        <p:nvSpPr>
          <p:cNvPr id="831" name="Circle: Hollow 830">
            <a:extLst>
              <a:ext uri="{FF2B5EF4-FFF2-40B4-BE49-F238E27FC236}">
                <a16:creationId xmlns:a16="http://schemas.microsoft.com/office/drawing/2014/main" id="{F7A892E0-7678-47EB-ABD5-FB5B80D8BA3E}"/>
              </a:ext>
            </a:extLst>
          </p:cNvPr>
          <p:cNvSpPr/>
          <p:nvPr/>
        </p:nvSpPr>
        <p:spPr>
          <a:xfrm>
            <a:off x="4344931" y="1601299"/>
            <a:ext cx="3549529" cy="3549529"/>
          </a:xfrm>
          <a:prstGeom prst="donut">
            <a:avLst>
              <a:gd name="adj" fmla="val 3597"/>
            </a:avLst>
          </a:prstGeom>
          <a:solidFill>
            <a:schemeClr val="accent1"/>
          </a:solidFill>
          <a:ln w="38100">
            <a:noFill/>
            <a:miter lim="800000"/>
          </a:ln>
          <a:effectLst>
            <a:outerShdw blurRad="101600" sx="102000" sy="102000" algn="ctr" rotWithShape="0">
              <a:prstClr val="black">
                <a:alpha val="20000"/>
              </a:prstClr>
            </a:outerShdw>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795" name="Rectangle 794">
            <a:extLst>
              <a:ext uri="{FF2B5EF4-FFF2-40B4-BE49-F238E27FC236}">
                <a16:creationId xmlns:a16="http://schemas.microsoft.com/office/drawing/2014/main" id="{26F66612-F8BC-40C4-B42F-FC5C815D88E5}"/>
              </a:ext>
            </a:extLst>
          </p:cNvPr>
          <p:cNvSpPr/>
          <p:nvPr/>
        </p:nvSpPr>
        <p:spPr>
          <a:xfrm rot="14681416">
            <a:off x="4892764" y="2555206"/>
            <a:ext cx="1697533" cy="20482"/>
          </a:xfrm>
          <a:prstGeom prst="rect">
            <a:avLst/>
          </a:prstGeom>
          <a:solidFill>
            <a:schemeClr val="accent1"/>
          </a:solidFill>
          <a:effectLst>
            <a:outerShdw blurRad="101600" sx="102000" sy="102000" algn="ctr" rotWithShape="0">
              <a:prstClr val="black">
                <a:alpha val="20000"/>
              </a:prstClr>
            </a:outerShdw>
          </a:effectLst>
        </p:spPr>
        <p:style>
          <a:lnRef idx="2">
            <a:schemeClr val="accent1">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sp>
      <p:sp>
        <p:nvSpPr>
          <p:cNvPr id="796" name="Rectangle 795">
            <a:extLst>
              <a:ext uri="{FF2B5EF4-FFF2-40B4-BE49-F238E27FC236}">
                <a16:creationId xmlns:a16="http://schemas.microsoft.com/office/drawing/2014/main" id="{688FD798-52D0-455F-892B-9363995896B6}"/>
              </a:ext>
            </a:extLst>
          </p:cNvPr>
          <p:cNvSpPr/>
          <p:nvPr/>
        </p:nvSpPr>
        <p:spPr>
          <a:xfrm rot="12092452">
            <a:off x="4461205" y="3009925"/>
            <a:ext cx="1702643" cy="20482"/>
          </a:xfrm>
          <a:prstGeom prst="rect">
            <a:avLst/>
          </a:prstGeom>
          <a:solidFill>
            <a:schemeClr val="accent1"/>
          </a:solidFill>
          <a:effectLst>
            <a:outerShdw blurRad="101600" sx="102000" sy="102000" algn="ctr" rotWithShape="0">
              <a:prstClr val="black">
                <a:alpha val="20000"/>
              </a:prstClr>
            </a:outerShdw>
          </a:effectLst>
        </p:spPr>
        <p:style>
          <a:lnRef idx="2">
            <a:schemeClr val="accent1">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sp>
      <p:sp>
        <p:nvSpPr>
          <p:cNvPr id="797" name="Rectangle 796">
            <a:extLst>
              <a:ext uri="{FF2B5EF4-FFF2-40B4-BE49-F238E27FC236}">
                <a16:creationId xmlns:a16="http://schemas.microsoft.com/office/drawing/2014/main" id="{C5FC1DBD-659F-49AB-B0DC-270E14E7236B}"/>
              </a:ext>
            </a:extLst>
          </p:cNvPr>
          <p:cNvSpPr/>
          <p:nvPr/>
        </p:nvSpPr>
        <p:spPr>
          <a:xfrm rot="9507548">
            <a:off x="4461205" y="3635076"/>
            <a:ext cx="1702643" cy="20482"/>
          </a:xfrm>
          <a:prstGeom prst="rect">
            <a:avLst/>
          </a:prstGeom>
          <a:solidFill>
            <a:schemeClr val="accent1"/>
          </a:solidFill>
          <a:effectLst>
            <a:outerShdw blurRad="101600" sx="102000" sy="102000" algn="ctr" rotWithShape="0">
              <a:prstClr val="black">
                <a:alpha val="20000"/>
              </a:prstClr>
            </a:outerShdw>
          </a:effectLst>
        </p:spPr>
        <p:style>
          <a:lnRef idx="2">
            <a:schemeClr val="accent1">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sp>
      <p:sp>
        <p:nvSpPr>
          <p:cNvPr id="798" name="Rectangle 797">
            <a:extLst>
              <a:ext uri="{FF2B5EF4-FFF2-40B4-BE49-F238E27FC236}">
                <a16:creationId xmlns:a16="http://schemas.microsoft.com/office/drawing/2014/main" id="{707F5784-9E72-4744-8481-F464C5BABB10}"/>
              </a:ext>
            </a:extLst>
          </p:cNvPr>
          <p:cNvSpPr/>
          <p:nvPr/>
        </p:nvSpPr>
        <p:spPr>
          <a:xfrm rot="6918584">
            <a:off x="4892764" y="4089794"/>
            <a:ext cx="1697533" cy="20482"/>
          </a:xfrm>
          <a:prstGeom prst="rect">
            <a:avLst/>
          </a:prstGeom>
          <a:solidFill>
            <a:schemeClr val="accent1"/>
          </a:solidFill>
          <a:effectLst>
            <a:outerShdw blurRad="101600" sx="102000" sy="102000" algn="ctr" rotWithShape="0">
              <a:prstClr val="black">
                <a:alpha val="20000"/>
              </a:prstClr>
            </a:outerShdw>
          </a:effectLst>
        </p:spPr>
        <p:style>
          <a:lnRef idx="2">
            <a:schemeClr val="accent1">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sp>
      <p:sp>
        <p:nvSpPr>
          <p:cNvPr id="799" name="Rectangle 798">
            <a:extLst>
              <a:ext uri="{FF2B5EF4-FFF2-40B4-BE49-F238E27FC236}">
                <a16:creationId xmlns:a16="http://schemas.microsoft.com/office/drawing/2014/main" id="{C721F71C-D2FE-4D20-87EF-228723A5C47C}"/>
              </a:ext>
            </a:extLst>
          </p:cNvPr>
          <p:cNvSpPr/>
          <p:nvPr/>
        </p:nvSpPr>
        <p:spPr>
          <a:xfrm rot="10800000">
            <a:off x="3903497" y="1785480"/>
            <a:ext cx="1475176" cy="25347"/>
          </a:xfrm>
          <a:prstGeom prst="rect">
            <a:avLst/>
          </a:prstGeom>
          <a:solidFill>
            <a:schemeClr val="accent1"/>
          </a:solidFill>
          <a:effectLst>
            <a:outerShdw blurRad="101600" sx="102000" sy="102000" algn="ctr" rotWithShape="0">
              <a:prstClr val="black">
                <a:alpha val="20000"/>
              </a:prstClr>
            </a:outerShdw>
          </a:effectLst>
        </p:spPr>
        <p:style>
          <a:lnRef idx="0">
            <a:schemeClr val="accent1">
              <a:tint val="60000"/>
              <a:hueOff val="0"/>
              <a:satOff val="0"/>
              <a:lumOff val="0"/>
              <a:alphaOff val="0"/>
            </a:schemeClr>
          </a:lnRef>
          <a:fillRef idx="1">
            <a:schemeClr val="accent1">
              <a:tint val="60000"/>
              <a:hueOff val="0"/>
              <a:satOff val="0"/>
              <a:lumOff val="0"/>
              <a:alphaOff val="0"/>
            </a:schemeClr>
          </a:fillRef>
          <a:effectRef idx="1">
            <a:schemeClr val="accent1">
              <a:tint val="60000"/>
              <a:hueOff val="0"/>
              <a:satOff val="0"/>
              <a:lumOff val="0"/>
              <a:alphaOff val="0"/>
            </a:schemeClr>
          </a:effectRef>
          <a:fontRef idx="minor">
            <a:schemeClr val="dk1">
              <a:hueOff val="0"/>
              <a:satOff val="0"/>
              <a:lumOff val="0"/>
              <a:alphaOff val="0"/>
            </a:schemeClr>
          </a:fontRef>
        </p:style>
      </p:sp>
      <p:sp>
        <p:nvSpPr>
          <p:cNvPr id="800" name="Rectangle: Rounded Corners 799">
            <a:extLst>
              <a:ext uri="{FF2B5EF4-FFF2-40B4-BE49-F238E27FC236}">
                <a16:creationId xmlns:a16="http://schemas.microsoft.com/office/drawing/2014/main" id="{12239776-AFB8-43BC-8471-9BE70E6BD945}"/>
              </a:ext>
            </a:extLst>
          </p:cNvPr>
          <p:cNvSpPr/>
          <p:nvPr/>
        </p:nvSpPr>
        <p:spPr>
          <a:xfrm>
            <a:off x="1381484" y="1452512"/>
            <a:ext cx="3370967" cy="691286"/>
          </a:xfrm>
          <a:prstGeom prst="roundRect">
            <a:avLst/>
          </a:prstGeom>
          <a:effectLst>
            <a:outerShdw blurRad="101600" sx="102000" sy="102000" algn="ctr" rotWithShape="0">
              <a:prstClr val="black">
                <a:alpha val="20000"/>
              </a:prstClr>
            </a:outerShdw>
          </a:effectLst>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30480" tIns="30479" rIns="137160" bIns="30481" numCol="1" spcCol="1270" anchor="ctr" anchorCtr="0">
            <a:noAutofit/>
          </a:bodyPr>
          <a:lstStyle/>
          <a:p>
            <a:pPr marL="0" lvl="0" indent="0" algn="r" defTabSz="533400">
              <a:lnSpc>
                <a:spcPct val="90000"/>
              </a:lnSpc>
              <a:spcBef>
                <a:spcPct val="0"/>
              </a:spcBef>
              <a:spcAft>
                <a:spcPct val="35000"/>
              </a:spcAft>
              <a:buNone/>
            </a:pPr>
            <a:r>
              <a:rPr lang="en-US" sz="1600" kern="1200" dirty="0"/>
              <a:t>Building Technologies Research and Integration Center</a:t>
            </a:r>
          </a:p>
        </p:txBody>
      </p:sp>
      <p:sp>
        <p:nvSpPr>
          <p:cNvPr id="802" name="Freeform: Shape 801">
            <a:extLst>
              <a:ext uri="{FF2B5EF4-FFF2-40B4-BE49-F238E27FC236}">
                <a16:creationId xmlns:a16="http://schemas.microsoft.com/office/drawing/2014/main" id="{89962FF1-5BC1-4E3B-B76B-35942D4538EB}"/>
              </a:ext>
            </a:extLst>
          </p:cNvPr>
          <p:cNvSpPr/>
          <p:nvPr/>
        </p:nvSpPr>
        <p:spPr>
          <a:xfrm>
            <a:off x="5090638" y="1510118"/>
            <a:ext cx="576072" cy="576072"/>
          </a:xfrm>
          <a:custGeom>
            <a:avLst/>
            <a:gdLst>
              <a:gd name="connsiteX0" fmla="*/ 0 w 576072"/>
              <a:gd name="connsiteY0" fmla="*/ 288036 h 576072"/>
              <a:gd name="connsiteX1" fmla="*/ 288036 w 576072"/>
              <a:gd name="connsiteY1" fmla="*/ 0 h 576072"/>
              <a:gd name="connsiteX2" fmla="*/ 576072 w 576072"/>
              <a:gd name="connsiteY2" fmla="*/ 288036 h 576072"/>
              <a:gd name="connsiteX3" fmla="*/ 288036 w 576072"/>
              <a:gd name="connsiteY3" fmla="*/ 576072 h 576072"/>
              <a:gd name="connsiteX4" fmla="*/ 0 w 576072"/>
              <a:gd name="connsiteY4" fmla="*/ 288036 h 5760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6072" h="576072">
                <a:moveTo>
                  <a:pt x="0" y="288036"/>
                </a:moveTo>
                <a:cubicBezTo>
                  <a:pt x="0" y="128958"/>
                  <a:pt x="128958" y="0"/>
                  <a:pt x="288036" y="0"/>
                </a:cubicBezTo>
                <a:cubicBezTo>
                  <a:pt x="447114" y="0"/>
                  <a:pt x="576072" y="128958"/>
                  <a:pt x="576072" y="288036"/>
                </a:cubicBezTo>
                <a:cubicBezTo>
                  <a:pt x="576072" y="447114"/>
                  <a:pt x="447114" y="576072"/>
                  <a:pt x="288036" y="576072"/>
                </a:cubicBezTo>
                <a:cubicBezTo>
                  <a:pt x="128958" y="576072"/>
                  <a:pt x="0" y="447114"/>
                  <a:pt x="0" y="288036"/>
                </a:cubicBezTo>
                <a:close/>
              </a:path>
            </a:pathLst>
          </a:custGeom>
          <a:solidFill>
            <a:schemeClr val="accent1"/>
          </a:solidFill>
          <a:effectLst>
            <a:outerShdw blurRad="101600" sx="102000" sy="102000" algn="ctr" rotWithShape="0">
              <a:prstClr val="black">
                <a:alpha val="20000"/>
              </a:prstClr>
            </a:outerShdw>
          </a:effectLst>
        </p:spPr>
        <p:style>
          <a:lnRef idx="3">
            <a:schemeClr val="accent1">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spcFirstLastPara="0" vert="horz" wrap="square" lIns="22860" tIns="22860" rIns="22860" bIns="22860" numCol="1" spcCol="1270" anchor="ctr" anchorCtr="0">
            <a:noAutofit/>
          </a:bodyPr>
          <a:lstStyle/>
          <a:p>
            <a:pPr marL="0" lvl="0" indent="0" algn="ctr" defTabSz="1600200">
              <a:lnSpc>
                <a:spcPct val="90000"/>
              </a:lnSpc>
              <a:spcBef>
                <a:spcPct val="0"/>
              </a:spcBef>
              <a:spcAft>
                <a:spcPct val="35000"/>
              </a:spcAft>
              <a:buNone/>
            </a:pPr>
            <a:endParaRPr lang="en-US" sz="3600" kern="1200" dirty="0"/>
          </a:p>
        </p:txBody>
      </p:sp>
      <p:sp>
        <p:nvSpPr>
          <p:cNvPr id="803" name="Rectangle 802">
            <a:extLst>
              <a:ext uri="{FF2B5EF4-FFF2-40B4-BE49-F238E27FC236}">
                <a16:creationId xmlns:a16="http://schemas.microsoft.com/office/drawing/2014/main" id="{EB1E7304-DCF4-481A-A636-B09A38AE1AD8}"/>
              </a:ext>
            </a:extLst>
          </p:cNvPr>
          <p:cNvSpPr/>
          <p:nvPr/>
        </p:nvSpPr>
        <p:spPr>
          <a:xfrm rot="10800000">
            <a:off x="3045488" y="2694917"/>
            <a:ext cx="1475176" cy="25347"/>
          </a:xfrm>
          <a:prstGeom prst="rect">
            <a:avLst/>
          </a:prstGeom>
          <a:solidFill>
            <a:schemeClr val="accent1"/>
          </a:solidFill>
          <a:effectLst>
            <a:outerShdw blurRad="101600" sx="102000" sy="102000" algn="ctr" rotWithShape="0">
              <a:prstClr val="black">
                <a:alpha val="20000"/>
              </a:prstClr>
            </a:outerShdw>
          </a:effectLst>
        </p:spPr>
        <p:style>
          <a:lnRef idx="0">
            <a:schemeClr val="accent1">
              <a:tint val="60000"/>
              <a:hueOff val="0"/>
              <a:satOff val="0"/>
              <a:lumOff val="0"/>
              <a:alphaOff val="0"/>
            </a:schemeClr>
          </a:lnRef>
          <a:fillRef idx="1">
            <a:schemeClr val="accent1">
              <a:tint val="60000"/>
              <a:hueOff val="0"/>
              <a:satOff val="0"/>
              <a:lumOff val="0"/>
              <a:alphaOff val="0"/>
            </a:schemeClr>
          </a:fillRef>
          <a:effectRef idx="1">
            <a:schemeClr val="accent1">
              <a:tint val="60000"/>
              <a:hueOff val="0"/>
              <a:satOff val="0"/>
              <a:lumOff val="0"/>
              <a:alphaOff val="0"/>
            </a:schemeClr>
          </a:effectRef>
          <a:fontRef idx="minor">
            <a:schemeClr val="dk1">
              <a:hueOff val="0"/>
              <a:satOff val="0"/>
              <a:lumOff val="0"/>
              <a:alphaOff val="0"/>
            </a:schemeClr>
          </a:fontRef>
        </p:style>
      </p:sp>
      <p:sp>
        <p:nvSpPr>
          <p:cNvPr id="804" name="Rectangle: Rounded Corners 803">
            <a:extLst>
              <a:ext uri="{FF2B5EF4-FFF2-40B4-BE49-F238E27FC236}">
                <a16:creationId xmlns:a16="http://schemas.microsoft.com/office/drawing/2014/main" id="{2D0E33FD-534D-4622-95EA-CF926FC6E5B2}"/>
              </a:ext>
            </a:extLst>
          </p:cNvPr>
          <p:cNvSpPr/>
          <p:nvPr/>
        </p:nvSpPr>
        <p:spPr>
          <a:xfrm>
            <a:off x="523475" y="2361947"/>
            <a:ext cx="3370967" cy="691286"/>
          </a:xfrm>
          <a:prstGeom prst="roundRect">
            <a:avLst/>
          </a:prstGeom>
          <a:effectLst>
            <a:outerShdw blurRad="101600" sx="102000" sy="102000" algn="ctr" rotWithShape="0">
              <a:prstClr val="black">
                <a:alpha val="20000"/>
              </a:prstClr>
            </a:outerShdw>
          </a:effectLst>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35560" tIns="35560" rIns="137160" bIns="35560" numCol="1" spcCol="1270" anchor="ctr" anchorCtr="0">
            <a:noAutofit/>
          </a:bodyPr>
          <a:lstStyle/>
          <a:p>
            <a:pPr marL="0" lvl="0" indent="0" algn="r" defTabSz="622300">
              <a:lnSpc>
                <a:spcPct val="90000"/>
              </a:lnSpc>
              <a:spcBef>
                <a:spcPct val="0"/>
              </a:spcBef>
              <a:spcAft>
                <a:spcPct val="35000"/>
              </a:spcAft>
              <a:buNone/>
            </a:pPr>
            <a:r>
              <a:rPr lang="en-US" sz="1600" kern="1200" dirty="0"/>
              <a:t>Carbon Fiber </a:t>
            </a:r>
            <a:br>
              <a:rPr lang="en-US" sz="1600" kern="1200" dirty="0"/>
            </a:br>
            <a:r>
              <a:rPr lang="en-US" sz="1600" kern="1200" dirty="0"/>
              <a:t>Technology Facility</a:t>
            </a:r>
          </a:p>
        </p:txBody>
      </p:sp>
      <p:sp>
        <p:nvSpPr>
          <p:cNvPr id="805" name="Freeform: Shape 804">
            <a:extLst>
              <a:ext uri="{FF2B5EF4-FFF2-40B4-BE49-F238E27FC236}">
                <a16:creationId xmlns:a16="http://schemas.microsoft.com/office/drawing/2014/main" id="{2CDCFAC5-A172-4C56-9E48-DC0C427CA60D}"/>
              </a:ext>
            </a:extLst>
          </p:cNvPr>
          <p:cNvSpPr/>
          <p:nvPr/>
        </p:nvSpPr>
        <p:spPr>
          <a:xfrm>
            <a:off x="4232628" y="2419555"/>
            <a:ext cx="576072" cy="576072"/>
          </a:xfrm>
          <a:custGeom>
            <a:avLst/>
            <a:gdLst>
              <a:gd name="connsiteX0" fmla="*/ 0 w 576072"/>
              <a:gd name="connsiteY0" fmla="*/ 288036 h 576072"/>
              <a:gd name="connsiteX1" fmla="*/ 288036 w 576072"/>
              <a:gd name="connsiteY1" fmla="*/ 0 h 576072"/>
              <a:gd name="connsiteX2" fmla="*/ 576072 w 576072"/>
              <a:gd name="connsiteY2" fmla="*/ 288036 h 576072"/>
              <a:gd name="connsiteX3" fmla="*/ 288036 w 576072"/>
              <a:gd name="connsiteY3" fmla="*/ 576072 h 576072"/>
              <a:gd name="connsiteX4" fmla="*/ 0 w 576072"/>
              <a:gd name="connsiteY4" fmla="*/ 288036 h 5760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6072" h="576072">
                <a:moveTo>
                  <a:pt x="0" y="288036"/>
                </a:moveTo>
                <a:cubicBezTo>
                  <a:pt x="0" y="128958"/>
                  <a:pt x="128958" y="0"/>
                  <a:pt x="288036" y="0"/>
                </a:cubicBezTo>
                <a:cubicBezTo>
                  <a:pt x="447114" y="0"/>
                  <a:pt x="576072" y="128958"/>
                  <a:pt x="576072" y="288036"/>
                </a:cubicBezTo>
                <a:cubicBezTo>
                  <a:pt x="576072" y="447114"/>
                  <a:pt x="447114" y="576072"/>
                  <a:pt x="288036" y="576072"/>
                </a:cubicBezTo>
                <a:cubicBezTo>
                  <a:pt x="128958" y="576072"/>
                  <a:pt x="0" y="447114"/>
                  <a:pt x="0" y="288036"/>
                </a:cubicBezTo>
                <a:close/>
              </a:path>
            </a:pathLst>
          </a:custGeom>
          <a:solidFill>
            <a:schemeClr val="accent1"/>
          </a:solidFill>
          <a:effectLst>
            <a:outerShdw blurRad="101600" sx="102000" sy="102000" algn="ctr" rotWithShape="0">
              <a:prstClr val="black">
                <a:alpha val="20000"/>
              </a:prstClr>
            </a:outerShdw>
          </a:effectLst>
        </p:spPr>
        <p:style>
          <a:lnRef idx="3">
            <a:schemeClr val="accent1">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spcFirstLastPara="0" vert="horz" wrap="square" lIns="22860" tIns="22860" rIns="22860" bIns="22860" numCol="1" spcCol="1270" anchor="ctr" anchorCtr="0">
            <a:noAutofit/>
          </a:bodyPr>
          <a:lstStyle/>
          <a:p>
            <a:pPr marL="0" lvl="0" indent="0" algn="ctr" defTabSz="1600200">
              <a:lnSpc>
                <a:spcPct val="90000"/>
              </a:lnSpc>
              <a:spcBef>
                <a:spcPct val="0"/>
              </a:spcBef>
              <a:spcAft>
                <a:spcPct val="35000"/>
              </a:spcAft>
              <a:buNone/>
            </a:pPr>
            <a:endParaRPr lang="en-US" sz="3600" kern="1200" dirty="0"/>
          </a:p>
        </p:txBody>
      </p:sp>
      <p:sp>
        <p:nvSpPr>
          <p:cNvPr id="806" name="Rectangle 805">
            <a:extLst>
              <a:ext uri="{FF2B5EF4-FFF2-40B4-BE49-F238E27FC236}">
                <a16:creationId xmlns:a16="http://schemas.microsoft.com/office/drawing/2014/main" id="{19B341AA-93E7-47A6-B293-A0BDCF22251D}"/>
              </a:ext>
            </a:extLst>
          </p:cNvPr>
          <p:cNvSpPr/>
          <p:nvPr/>
        </p:nvSpPr>
        <p:spPr>
          <a:xfrm rot="10800000">
            <a:off x="3045488" y="3945219"/>
            <a:ext cx="1475176" cy="25347"/>
          </a:xfrm>
          <a:prstGeom prst="rect">
            <a:avLst/>
          </a:prstGeom>
          <a:solidFill>
            <a:schemeClr val="accent1"/>
          </a:solidFill>
          <a:effectLst>
            <a:outerShdw blurRad="101600" sx="102000" sy="102000" algn="ctr" rotWithShape="0">
              <a:prstClr val="black">
                <a:alpha val="20000"/>
              </a:prstClr>
            </a:outerShdw>
          </a:effectLst>
        </p:spPr>
        <p:style>
          <a:lnRef idx="0">
            <a:schemeClr val="accent1">
              <a:tint val="60000"/>
              <a:hueOff val="0"/>
              <a:satOff val="0"/>
              <a:lumOff val="0"/>
              <a:alphaOff val="0"/>
            </a:schemeClr>
          </a:lnRef>
          <a:fillRef idx="1">
            <a:schemeClr val="accent1">
              <a:tint val="60000"/>
              <a:hueOff val="0"/>
              <a:satOff val="0"/>
              <a:lumOff val="0"/>
              <a:alphaOff val="0"/>
            </a:schemeClr>
          </a:fillRef>
          <a:effectRef idx="1">
            <a:schemeClr val="accent1">
              <a:tint val="60000"/>
              <a:hueOff val="0"/>
              <a:satOff val="0"/>
              <a:lumOff val="0"/>
              <a:alphaOff val="0"/>
            </a:schemeClr>
          </a:effectRef>
          <a:fontRef idx="minor">
            <a:schemeClr val="dk1">
              <a:hueOff val="0"/>
              <a:satOff val="0"/>
              <a:lumOff val="0"/>
              <a:alphaOff val="0"/>
            </a:schemeClr>
          </a:fontRef>
        </p:style>
      </p:sp>
      <p:sp>
        <p:nvSpPr>
          <p:cNvPr id="807" name="Rectangle: Rounded Corners 806">
            <a:extLst>
              <a:ext uri="{FF2B5EF4-FFF2-40B4-BE49-F238E27FC236}">
                <a16:creationId xmlns:a16="http://schemas.microsoft.com/office/drawing/2014/main" id="{DB8A2343-0DEA-412D-A003-848F06FD026E}"/>
              </a:ext>
            </a:extLst>
          </p:cNvPr>
          <p:cNvSpPr/>
          <p:nvPr/>
        </p:nvSpPr>
        <p:spPr>
          <a:xfrm>
            <a:off x="523475" y="3612249"/>
            <a:ext cx="3370967" cy="691286"/>
          </a:xfrm>
          <a:prstGeom prst="roundRect">
            <a:avLst/>
          </a:prstGeom>
          <a:effectLst>
            <a:outerShdw blurRad="101600" sx="102000" sy="102000" algn="ctr" rotWithShape="0">
              <a:prstClr val="black">
                <a:alpha val="20000"/>
              </a:prstClr>
            </a:outerShdw>
          </a:effectLst>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35560" tIns="35560" rIns="137160" bIns="35560" numCol="1" spcCol="1270" anchor="ctr" anchorCtr="0">
            <a:noAutofit/>
          </a:bodyPr>
          <a:lstStyle/>
          <a:p>
            <a:pPr marL="0" lvl="0" indent="0" algn="r" defTabSz="622300">
              <a:lnSpc>
                <a:spcPct val="90000"/>
              </a:lnSpc>
              <a:spcBef>
                <a:spcPct val="0"/>
              </a:spcBef>
              <a:spcAft>
                <a:spcPct val="35000"/>
              </a:spcAft>
              <a:buNone/>
            </a:pPr>
            <a:r>
              <a:rPr lang="en-US" sz="1600" kern="1200" dirty="0"/>
              <a:t>Center for Nanophase Materials Sciences</a:t>
            </a:r>
          </a:p>
        </p:txBody>
      </p:sp>
      <p:sp>
        <p:nvSpPr>
          <p:cNvPr id="808" name="Freeform: Shape 807">
            <a:extLst>
              <a:ext uri="{FF2B5EF4-FFF2-40B4-BE49-F238E27FC236}">
                <a16:creationId xmlns:a16="http://schemas.microsoft.com/office/drawing/2014/main" id="{43F8D0B1-AF89-485C-BF44-58929D66139C}"/>
              </a:ext>
            </a:extLst>
          </p:cNvPr>
          <p:cNvSpPr/>
          <p:nvPr/>
        </p:nvSpPr>
        <p:spPr>
          <a:xfrm>
            <a:off x="4232628" y="3669856"/>
            <a:ext cx="576072" cy="576072"/>
          </a:xfrm>
          <a:custGeom>
            <a:avLst/>
            <a:gdLst>
              <a:gd name="connsiteX0" fmla="*/ 0 w 576072"/>
              <a:gd name="connsiteY0" fmla="*/ 288036 h 576072"/>
              <a:gd name="connsiteX1" fmla="*/ 288036 w 576072"/>
              <a:gd name="connsiteY1" fmla="*/ 0 h 576072"/>
              <a:gd name="connsiteX2" fmla="*/ 576072 w 576072"/>
              <a:gd name="connsiteY2" fmla="*/ 288036 h 576072"/>
              <a:gd name="connsiteX3" fmla="*/ 288036 w 576072"/>
              <a:gd name="connsiteY3" fmla="*/ 576072 h 576072"/>
              <a:gd name="connsiteX4" fmla="*/ 0 w 576072"/>
              <a:gd name="connsiteY4" fmla="*/ 288036 h 5760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6072" h="576072">
                <a:moveTo>
                  <a:pt x="0" y="288036"/>
                </a:moveTo>
                <a:cubicBezTo>
                  <a:pt x="0" y="128958"/>
                  <a:pt x="128958" y="0"/>
                  <a:pt x="288036" y="0"/>
                </a:cubicBezTo>
                <a:cubicBezTo>
                  <a:pt x="447114" y="0"/>
                  <a:pt x="576072" y="128958"/>
                  <a:pt x="576072" y="288036"/>
                </a:cubicBezTo>
                <a:cubicBezTo>
                  <a:pt x="576072" y="447114"/>
                  <a:pt x="447114" y="576072"/>
                  <a:pt x="288036" y="576072"/>
                </a:cubicBezTo>
                <a:cubicBezTo>
                  <a:pt x="128958" y="576072"/>
                  <a:pt x="0" y="447114"/>
                  <a:pt x="0" y="288036"/>
                </a:cubicBezTo>
                <a:close/>
              </a:path>
            </a:pathLst>
          </a:custGeom>
          <a:solidFill>
            <a:schemeClr val="accent1"/>
          </a:solidFill>
          <a:effectLst>
            <a:outerShdw blurRad="101600" sx="102000" sy="102000" algn="ctr" rotWithShape="0">
              <a:prstClr val="black">
                <a:alpha val="20000"/>
              </a:prstClr>
            </a:outerShdw>
          </a:effectLst>
        </p:spPr>
        <p:style>
          <a:lnRef idx="3">
            <a:schemeClr val="accent1">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spcFirstLastPara="0" vert="horz" wrap="square" lIns="22860" tIns="22860" rIns="22860" bIns="22860" numCol="1" spcCol="1270" anchor="ctr" anchorCtr="0">
            <a:noAutofit/>
          </a:bodyPr>
          <a:lstStyle/>
          <a:p>
            <a:pPr marL="0" lvl="0" indent="0" algn="ctr" defTabSz="1600200">
              <a:lnSpc>
                <a:spcPct val="90000"/>
              </a:lnSpc>
              <a:spcBef>
                <a:spcPct val="0"/>
              </a:spcBef>
              <a:spcAft>
                <a:spcPct val="35000"/>
              </a:spcAft>
              <a:buNone/>
            </a:pPr>
            <a:endParaRPr lang="en-US" sz="3600" kern="1200" dirty="0"/>
          </a:p>
        </p:txBody>
      </p:sp>
      <p:sp>
        <p:nvSpPr>
          <p:cNvPr id="809" name="Rectangle 808">
            <a:extLst>
              <a:ext uri="{FF2B5EF4-FFF2-40B4-BE49-F238E27FC236}">
                <a16:creationId xmlns:a16="http://schemas.microsoft.com/office/drawing/2014/main" id="{ED226416-747E-4A6F-B0C0-844C7E4A8F2B}"/>
              </a:ext>
            </a:extLst>
          </p:cNvPr>
          <p:cNvSpPr/>
          <p:nvPr/>
        </p:nvSpPr>
        <p:spPr>
          <a:xfrm rot="10743819">
            <a:off x="3810636" y="4867468"/>
            <a:ext cx="1568142" cy="25347"/>
          </a:xfrm>
          <a:prstGeom prst="rect">
            <a:avLst/>
          </a:prstGeom>
          <a:solidFill>
            <a:schemeClr val="accent1"/>
          </a:solidFill>
          <a:effectLst>
            <a:outerShdw blurRad="101600" sx="102000" sy="102000" algn="ctr" rotWithShape="0">
              <a:prstClr val="black">
                <a:alpha val="20000"/>
              </a:prstClr>
            </a:outerShdw>
          </a:effectLst>
        </p:spPr>
        <p:style>
          <a:lnRef idx="0">
            <a:schemeClr val="accent1">
              <a:tint val="60000"/>
              <a:hueOff val="0"/>
              <a:satOff val="0"/>
              <a:lumOff val="0"/>
              <a:alphaOff val="0"/>
            </a:schemeClr>
          </a:lnRef>
          <a:fillRef idx="1">
            <a:schemeClr val="accent1">
              <a:tint val="60000"/>
              <a:hueOff val="0"/>
              <a:satOff val="0"/>
              <a:lumOff val="0"/>
              <a:alphaOff val="0"/>
            </a:schemeClr>
          </a:fillRef>
          <a:effectRef idx="1">
            <a:schemeClr val="accent1">
              <a:tint val="60000"/>
              <a:hueOff val="0"/>
              <a:satOff val="0"/>
              <a:lumOff val="0"/>
              <a:alphaOff val="0"/>
            </a:schemeClr>
          </a:effectRef>
          <a:fontRef idx="minor">
            <a:schemeClr val="dk1">
              <a:hueOff val="0"/>
              <a:satOff val="0"/>
              <a:lumOff val="0"/>
              <a:alphaOff val="0"/>
            </a:schemeClr>
          </a:fontRef>
        </p:style>
      </p:sp>
      <p:sp>
        <p:nvSpPr>
          <p:cNvPr id="810" name="Rectangle: Rounded Corners 809">
            <a:extLst>
              <a:ext uri="{FF2B5EF4-FFF2-40B4-BE49-F238E27FC236}">
                <a16:creationId xmlns:a16="http://schemas.microsoft.com/office/drawing/2014/main" id="{27C186E5-C4B8-4302-B69A-2EC17251C593}"/>
              </a:ext>
            </a:extLst>
          </p:cNvPr>
          <p:cNvSpPr/>
          <p:nvPr/>
        </p:nvSpPr>
        <p:spPr>
          <a:xfrm>
            <a:off x="1288727" y="4547312"/>
            <a:ext cx="3370967" cy="691286"/>
          </a:xfrm>
          <a:prstGeom prst="roundRect">
            <a:avLst/>
          </a:prstGeom>
          <a:effectLst>
            <a:outerShdw blurRad="101600" sx="102000" sy="102000" algn="ctr" rotWithShape="0">
              <a:prstClr val="black">
                <a:alpha val="20000"/>
              </a:prstClr>
            </a:outerShdw>
          </a:effectLst>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40640" tIns="40640" rIns="137160" bIns="40640" numCol="1" spcCol="1270" anchor="ctr" anchorCtr="0">
            <a:noAutofit/>
          </a:bodyPr>
          <a:lstStyle/>
          <a:p>
            <a:pPr marL="0" lvl="0" indent="0" algn="r" defTabSz="711200">
              <a:lnSpc>
                <a:spcPct val="90000"/>
              </a:lnSpc>
              <a:spcBef>
                <a:spcPct val="0"/>
              </a:spcBef>
              <a:spcAft>
                <a:spcPct val="35000"/>
              </a:spcAft>
              <a:buNone/>
            </a:pPr>
            <a:r>
              <a:rPr lang="en-US" sz="1600" kern="1200" dirty="0"/>
              <a:t>High Flux </a:t>
            </a:r>
            <a:br>
              <a:rPr lang="en-US" sz="1600" kern="1200" dirty="0"/>
            </a:br>
            <a:r>
              <a:rPr lang="en-US" sz="1600" kern="1200" dirty="0"/>
              <a:t>Isotope Reactor</a:t>
            </a:r>
          </a:p>
        </p:txBody>
      </p:sp>
      <p:sp>
        <p:nvSpPr>
          <p:cNvPr id="811" name="Freeform: Shape 810">
            <a:extLst>
              <a:ext uri="{FF2B5EF4-FFF2-40B4-BE49-F238E27FC236}">
                <a16:creationId xmlns:a16="http://schemas.microsoft.com/office/drawing/2014/main" id="{1E2BB46A-27C2-4C18-BEA0-0F398B5A5AA4}"/>
              </a:ext>
            </a:extLst>
          </p:cNvPr>
          <p:cNvSpPr/>
          <p:nvPr/>
        </p:nvSpPr>
        <p:spPr>
          <a:xfrm>
            <a:off x="5090638" y="4579293"/>
            <a:ext cx="576072" cy="576072"/>
          </a:xfrm>
          <a:custGeom>
            <a:avLst/>
            <a:gdLst>
              <a:gd name="connsiteX0" fmla="*/ 0 w 576072"/>
              <a:gd name="connsiteY0" fmla="*/ 288036 h 576072"/>
              <a:gd name="connsiteX1" fmla="*/ 288036 w 576072"/>
              <a:gd name="connsiteY1" fmla="*/ 0 h 576072"/>
              <a:gd name="connsiteX2" fmla="*/ 576072 w 576072"/>
              <a:gd name="connsiteY2" fmla="*/ 288036 h 576072"/>
              <a:gd name="connsiteX3" fmla="*/ 288036 w 576072"/>
              <a:gd name="connsiteY3" fmla="*/ 576072 h 576072"/>
              <a:gd name="connsiteX4" fmla="*/ 0 w 576072"/>
              <a:gd name="connsiteY4" fmla="*/ 288036 h 5760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6072" h="576072">
                <a:moveTo>
                  <a:pt x="0" y="288036"/>
                </a:moveTo>
                <a:cubicBezTo>
                  <a:pt x="0" y="128958"/>
                  <a:pt x="128958" y="0"/>
                  <a:pt x="288036" y="0"/>
                </a:cubicBezTo>
                <a:cubicBezTo>
                  <a:pt x="447114" y="0"/>
                  <a:pt x="576072" y="128958"/>
                  <a:pt x="576072" y="288036"/>
                </a:cubicBezTo>
                <a:cubicBezTo>
                  <a:pt x="576072" y="447114"/>
                  <a:pt x="447114" y="576072"/>
                  <a:pt x="288036" y="576072"/>
                </a:cubicBezTo>
                <a:cubicBezTo>
                  <a:pt x="128958" y="576072"/>
                  <a:pt x="0" y="447114"/>
                  <a:pt x="0" y="288036"/>
                </a:cubicBezTo>
                <a:close/>
              </a:path>
            </a:pathLst>
          </a:custGeom>
          <a:solidFill>
            <a:schemeClr val="accent1"/>
          </a:solidFill>
          <a:effectLst>
            <a:outerShdw blurRad="101600" sx="102000" sy="102000" algn="ctr" rotWithShape="0">
              <a:prstClr val="black">
                <a:alpha val="20000"/>
              </a:prstClr>
            </a:outerShdw>
          </a:effectLst>
        </p:spPr>
        <p:style>
          <a:lnRef idx="3">
            <a:schemeClr val="accent1">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spcFirstLastPara="0" vert="horz" wrap="square" lIns="22860" tIns="22860" rIns="22860" bIns="22860" numCol="1" spcCol="1270" anchor="ctr" anchorCtr="0">
            <a:noAutofit/>
          </a:bodyPr>
          <a:lstStyle/>
          <a:p>
            <a:pPr marL="0" lvl="0" indent="0" algn="ctr" defTabSz="1600200">
              <a:lnSpc>
                <a:spcPct val="90000"/>
              </a:lnSpc>
              <a:spcBef>
                <a:spcPct val="0"/>
              </a:spcBef>
              <a:spcAft>
                <a:spcPct val="35000"/>
              </a:spcAft>
              <a:buNone/>
            </a:pPr>
            <a:endParaRPr lang="en-US" sz="3600" kern="1200" dirty="0"/>
          </a:p>
        </p:txBody>
      </p:sp>
      <p:sp>
        <p:nvSpPr>
          <p:cNvPr id="813" name="Rectangle 812">
            <a:extLst>
              <a:ext uri="{FF2B5EF4-FFF2-40B4-BE49-F238E27FC236}">
                <a16:creationId xmlns:a16="http://schemas.microsoft.com/office/drawing/2014/main" id="{1EDFCD01-ABA0-4717-9A49-13180FDC0C08}"/>
              </a:ext>
            </a:extLst>
          </p:cNvPr>
          <p:cNvSpPr/>
          <p:nvPr/>
        </p:nvSpPr>
        <p:spPr>
          <a:xfrm rot="17716891">
            <a:off x="5617825" y="2554592"/>
            <a:ext cx="1698498" cy="20482"/>
          </a:xfrm>
          <a:prstGeom prst="rect">
            <a:avLst/>
          </a:prstGeom>
          <a:solidFill>
            <a:schemeClr val="accent1"/>
          </a:solidFill>
          <a:effectLst>
            <a:outerShdw blurRad="101600" sx="102000" sy="102000" algn="ctr" rotWithShape="0">
              <a:prstClr val="black">
                <a:alpha val="20000"/>
              </a:prstClr>
            </a:outerShdw>
          </a:effectLst>
        </p:spPr>
        <p:style>
          <a:lnRef idx="2">
            <a:schemeClr val="accent1">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sp>
      <p:sp>
        <p:nvSpPr>
          <p:cNvPr id="814" name="Rectangle 813">
            <a:extLst>
              <a:ext uri="{FF2B5EF4-FFF2-40B4-BE49-F238E27FC236}">
                <a16:creationId xmlns:a16="http://schemas.microsoft.com/office/drawing/2014/main" id="{484E7146-D8B8-4CD3-A3DC-1F625B9B4375}"/>
              </a:ext>
            </a:extLst>
          </p:cNvPr>
          <p:cNvSpPr/>
          <p:nvPr/>
        </p:nvSpPr>
        <p:spPr>
          <a:xfrm rot="20306862">
            <a:off x="6044849" y="3009674"/>
            <a:ext cx="1703147" cy="20482"/>
          </a:xfrm>
          <a:prstGeom prst="rect">
            <a:avLst/>
          </a:prstGeom>
          <a:solidFill>
            <a:schemeClr val="accent1"/>
          </a:solidFill>
          <a:effectLst>
            <a:outerShdw blurRad="101600" sx="102000" sy="102000" algn="ctr" rotWithShape="0">
              <a:prstClr val="black">
                <a:alpha val="20000"/>
              </a:prstClr>
            </a:outerShdw>
          </a:effectLst>
        </p:spPr>
        <p:style>
          <a:lnRef idx="2">
            <a:schemeClr val="accent1">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sp>
      <p:sp>
        <p:nvSpPr>
          <p:cNvPr id="815" name="Rectangle 814">
            <a:extLst>
              <a:ext uri="{FF2B5EF4-FFF2-40B4-BE49-F238E27FC236}">
                <a16:creationId xmlns:a16="http://schemas.microsoft.com/office/drawing/2014/main" id="{A35ACEB9-A8D3-4912-87B8-E67F2638003D}"/>
              </a:ext>
            </a:extLst>
          </p:cNvPr>
          <p:cNvSpPr/>
          <p:nvPr/>
        </p:nvSpPr>
        <p:spPr>
          <a:xfrm rot="1293138">
            <a:off x="6044849" y="3635326"/>
            <a:ext cx="1703147" cy="20482"/>
          </a:xfrm>
          <a:prstGeom prst="rect">
            <a:avLst/>
          </a:prstGeom>
          <a:solidFill>
            <a:schemeClr val="accent1"/>
          </a:solidFill>
          <a:effectLst>
            <a:outerShdw blurRad="101600" sx="102000" sy="102000" algn="ctr" rotWithShape="0">
              <a:prstClr val="black">
                <a:alpha val="20000"/>
              </a:prstClr>
            </a:outerShdw>
          </a:effectLst>
        </p:spPr>
        <p:style>
          <a:lnRef idx="2">
            <a:schemeClr val="accent1">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sp>
      <p:sp>
        <p:nvSpPr>
          <p:cNvPr id="816" name="Rectangle 815">
            <a:extLst>
              <a:ext uri="{FF2B5EF4-FFF2-40B4-BE49-F238E27FC236}">
                <a16:creationId xmlns:a16="http://schemas.microsoft.com/office/drawing/2014/main" id="{D6D9E048-BAD4-4EFB-B962-E0D928681419}"/>
              </a:ext>
            </a:extLst>
          </p:cNvPr>
          <p:cNvSpPr/>
          <p:nvPr/>
        </p:nvSpPr>
        <p:spPr>
          <a:xfrm rot="3883109">
            <a:off x="5617825" y="4090409"/>
            <a:ext cx="1698498" cy="20482"/>
          </a:xfrm>
          <a:prstGeom prst="rect">
            <a:avLst/>
          </a:prstGeom>
          <a:solidFill>
            <a:schemeClr val="accent1"/>
          </a:solidFill>
          <a:effectLst>
            <a:outerShdw blurRad="101600" sx="102000" sy="102000" algn="ctr" rotWithShape="0">
              <a:prstClr val="black">
                <a:alpha val="20000"/>
              </a:prstClr>
            </a:outerShdw>
          </a:effectLst>
        </p:spPr>
        <p:style>
          <a:lnRef idx="2">
            <a:schemeClr val="accent1">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sp>
      <p:sp>
        <p:nvSpPr>
          <p:cNvPr id="817" name="Rectangle 816">
            <a:extLst>
              <a:ext uri="{FF2B5EF4-FFF2-40B4-BE49-F238E27FC236}">
                <a16:creationId xmlns:a16="http://schemas.microsoft.com/office/drawing/2014/main" id="{ABD7AA97-4829-4B59-8372-33771C509B1B}"/>
              </a:ext>
            </a:extLst>
          </p:cNvPr>
          <p:cNvSpPr/>
          <p:nvPr/>
        </p:nvSpPr>
        <p:spPr>
          <a:xfrm>
            <a:off x="6829760" y="1784251"/>
            <a:ext cx="1475176" cy="25347"/>
          </a:xfrm>
          <a:prstGeom prst="rect">
            <a:avLst/>
          </a:prstGeom>
          <a:solidFill>
            <a:schemeClr val="accent1"/>
          </a:solidFill>
          <a:effectLst>
            <a:outerShdw blurRad="101600" sx="102000" sy="102000" algn="ctr" rotWithShape="0">
              <a:prstClr val="black">
                <a:alpha val="20000"/>
              </a:prstClr>
            </a:outerShdw>
          </a:effectLst>
        </p:spPr>
        <p:style>
          <a:lnRef idx="0">
            <a:schemeClr val="accent1">
              <a:tint val="60000"/>
              <a:hueOff val="0"/>
              <a:satOff val="0"/>
              <a:lumOff val="0"/>
              <a:alphaOff val="0"/>
            </a:schemeClr>
          </a:lnRef>
          <a:fillRef idx="1">
            <a:schemeClr val="accent1">
              <a:tint val="60000"/>
              <a:hueOff val="0"/>
              <a:satOff val="0"/>
              <a:lumOff val="0"/>
              <a:alphaOff val="0"/>
            </a:schemeClr>
          </a:fillRef>
          <a:effectRef idx="1">
            <a:schemeClr val="accent1">
              <a:tint val="60000"/>
              <a:hueOff val="0"/>
              <a:satOff val="0"/>
              <a:lumOff val="0"/>
              <a:alphaOff val="0"/>
            </a:schemeClr>
          </a:effectRef>
          <a:fontRef idx="minor">
            <a:schemeClr val="dk1">
              <a:hueOff val="0"/>
              <a:satOff val="0"/>
              <a:lumOff val="0"/>
              <a:alphaOff val="0"/>
            </a:schemeClr>
          </a:fontRef>
        </p:style>
      </p:sp>
      <p:sp>
        <p:nvSpPr>
          <p:cNvPr id="818" name="Rectangle: Rounded Corners 817">
            <a:extLst>
              <a:ext uri="{FF2B5EF4-FFF2-40B4-BE49-F238E27FC236}">
                <a16:creationId xmlns:a16="http://schemas.microsoft.com/office/drawing/2014/main" id="{47FEDD2A-C33A-43AD-8188-291638B2CF63}"/>
              </a:ext>
            </a:extLst>
          </p:cNvPr>
          <p:cNvSpPr/>
          <p:nvPr/>
        </p:nvSpPr>
        <p:spPr>
          <a:xfrm>
            <a:off x="7455982" y="1451282"/>
            <a:ext cx="3256056" cy="691286"/>
          </a:xfrm>
          <a:prstGeom prst="roundRect">
            <a:avLst/>
          </a:prstGeom>
          <a:effectLst>
            <a:outerShdw blurRad="101600" sx="102000" sy="102000" algn="ctr" rotWithShape="0">
              <a:prstClr val="black">
                <a:alpha val="20000"/>
              </a:prstClr>
            </a:outerShdw>
          </a:effectLst>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37160" tIns="35559" rIns="35560" bIns="35561" numCol="1" spcCol="1270" anchor="ctr" anchorCtr="0">
            <a:noAutofit/>
          </a:bodyPr>
          <a:lstStyle/>
          <a:p>
            <a:pPr marL="0" lvl="0" indent="0" defTabSz="622300">
              <a:lnSpc>
                <a:spcPct val="90000"/>
              </a:lnSpc>
              <a:spcBef>
                <a:spcPct val="0"/>
              </a:spcBef>
              <a:spcAft>
                <a:spcPct val="35000"/>
              </a:spcAft>
              <a:buNone/>
            </a:pPr>
            <a:r>
              <a:rPr lang="en-US" sz="1600" kern="1200" dirty="0"/>
              <a:t>Manufacturing </a:t>
            </a:r>
            <a:br>
              <a:rPr lang="en-US" sz="1600" kern="1200" dirty="0"/>
            </a:br>
            <a:r>
              <a:rPr lang="en-US" sz="1600" kern="1200" dirty="0"/>
              <a:t>Demonstration Facility</a:t>
            </a:r>
          </a:p>
        </p:txBody>
      </p:sp>
      <p:sp>
        <p:nvSpPr>
          <p:cNvPr id="820" name="Freeform: Shape 819">
            <a:extLst>
              <a:ext uri="{FF2B5EF4-FFF2-40B4-BE49-F238E27FC236}">
                <a16:creationId xmlns:a16="http://schemas.microsoft.com/office/drawing/2014/main" id="{68E36D3E-09D9-4CC5-82FD-3A407CFABBB3}"/>
              </a:ext>
            </a:extLst>
          </p:cNvPr>
          <p:cNvSpPr/>
          <p:nvPr/>
        </p:nvSpPr>
        <p:spPr>
          <a:xfrm>
            <a:off x="6541724" y="1508889"/>
            <a:ext cx="576072" cy="576072"/>
          </a:xfrm>
          <a:custGeom>
            <a:avLst/>
            <a:gdLst>
              <a:gd name="connsiteX0" fmla="*/ 0 w 576072"/>
              <a:gd name="connsiteY0" fmla="*/ 288036 h 576072"/>
              <a:gd name="connsiteX1" fmla="*/ 288036 w 576072"/>
              <a:gd name="connsiteY1" fmla="*/ 0 h 576072"/>
              <a:gd name="connsiteX2" fmla="*/ 576072 w 576072"/>
              <a:gd name="connsiteY2" fmla="*/ 288036 h 576072"/>
              <a:gd name="connsiteX3" fmla="*/ 288036 w 576072"/>
              <a:gd name="connsiteY3" fmla="*/ 576072 h 576072"/>
              <a:gd name="connsiteX4" fmla="*/ 0 w 576072"/>
              <a:gd name="connsiteY4" fmla="*/ 288036 h 5760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6072" h="576072">
                <a:moveTo>
                  <a:pt x="0" y="288036"/>
                </a:moveTo>
                <a:cubicBezTo>
                  <a:pt x="0" y="128958"/>
                  <a:pt x="128958" y="0"/>
                  <a:pt x="288036" y="0"/>
                </a:cubicBezTo>
                <a:cubicBezTo>
                  <a:pt x="447114" y="0"/>
                  <a:pt x="576072" y="128958"/>
                  <a:pt x="576072" y="288036"/>
                </a:cubicBezTo>
                <a:cubicBezTo>
                  <a:pt x="576072" y="447114"/>
                  <a:pt x="447114" y="576072"/>
                  <a:pt x="288036" y="576072"/>
                </a:cubicBezTo>
                <a:cubicBezTo>
                  <a:pt x="128958" y="576072"/>
                  <a:pt x="0" y="447114"/>
                  <a:pt x="0" y="288036"/>
                </a:cubicBezTo>
                <a:close/>
              </a:path>
            </a:pathLst>
          </a:custGeom>
          <a:solidFill>
            <a:schemeClr val="accent1"/>
          </a:solidFill>
          <a:effectLst>
            <a:outerShdw blurRad="101600" sx="102000" sy="102000" algn="ctr" rotWithShape="0">
              <a:prstClr val="black">
                <a:alpha val="20000"/>
              </a:prstClr>
            </a:outerShdw>
          </a:effectLst>
        </p:spPr>
        <p:style>
          <a:lnRef idx="3">
            <a:schemeClr val="accent1">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spcFirstLastPara="0" vert="horz" wrap="square" lIns="22860" tIns="22860" rIns="22860" bIns="22860" numCol="1" spcCol="1270" anchor="ctr" anchorCtr="0">
            <a:noAutofit/>
          </a:bodyPr>
          <a:lstStyle/>
          <a:p>
            <a:pPr marL="0" lvl="0" indent="0" algn="ctr" defTabSz="1600200">
              <a:lnSpc>
                <a:spcPct val="90000"/>
              </a:lnSpc>
              <a:spcBef>
                <a:spcPct val="0"/>
              </a:spcBef>
              <a:spcAft>
                <a:spcPct val="35000"/>
              </a:spcAft>
              <a:buNone/>
            </a:pPr>
            <a:endParaRPr lang="en-US" sz="3600" kern="1200" dirty="0"/>
          </a:p>
        </p:txBody>
      </p:sp>
      <p:sp>
        <p:nvSpPr>
          <p:cNvPr id="821" name="Rectangle 820">
            <a:extLst>
              <a:ext uri="{FF2B5EF4-FFF2-40B4-BE49-F238E27FC236}">
                <a16:creationId xmlns:a16="http://schemas.microsoft.com/office/drawing/2014/main" id="{18B64F85-8487-40A1-B6DF-0F64F436E295}"/>
              </a:ext>
            </a:extLst>
          </p:cNvPr>
          <p:cNvSpPr/>
          <p:nvPr/>
        </p:nvSpPr>
        <p:spPr>
          <a:xfrm>
            <a:off x="7688456" y="2694416"/>
            <a:ext cx="1475176" cy="25347"/>
          </a:xfrm>
          <a:prstGeom prst="rect">
            <a:avLst/>
          </a:prstGeom>
          <a:solidFill>
            <a:schemeClr val="accent1"/>
          </a:solidFill>
          <a:effectLst>
            <a:outerShdw blurRad="101600" sx="102000" sy="102000" algn="ctr" rotWithShape="0">
              <a:prstClr val="black">
                <a:alpha val="20000"/>
              </a:prstClr>
            </a:outerShdw>
          </a:effectLst>
        </p:spPr>
        <p:style>
          <a:lnRef idx="0">
            <a:schemeClr val="accent1">
              <a:tint val="60000"/>
              <a:hueOff val="0"/>
              <a:satOff val="0"/>
              <a:lumOff val="0"/>
              <a:alphaOff val="0"/>
            </a:schemeClr>
          </a:lnRef>
          <a:fillRef idx="1">
            <a:schemeClr val="accent1">
              <a:tint val="60000"/>
              <a:hueOff val="0"/>
              <a:satOff val="0"/>
              <a:lumOff val="0"/>
              <a:alphaOff val="0"/>
            </a:schemeClr>
          </a:fillRef>
          <a:effectRef idx="1">
            <a:schemeClr val="accent1">
              <a:tint val="60000"/>
              <a:hueOff val="0"/>
              <a:satOff val="0"/>
              <a:lumOff val="0"/>
              <a:alphaOff val="0"/>
            </a:schemeClr>
          </a:effectRef>
          <a:fontRef idx="minor">
            <a:schemeClr val="dk1">
              <a:hueOff val="0"/>
              <a:satOff val="0"/>
              <a:lumOff val="0"/>
              <a:alphaOff val="0"/>
            </a:schemeClr>
          </a:fontRef>
        </p:style>
      </p:sp>
      <p:sp>
        <p:nvSpPr>
          <p:cNvPr id="822" name="Rectangle: Rounded Corners 821">
            <a:extLst>
              <a:ext uri="{FF2B5EF4-FFF2-40B4-BE49-F238E27FC236}">
                <a16:creationId xmlns:a16="http://schemas.microsoft.com/office/drawing/2014/main" id="{E1FD6E7D-B64C-4FA0-9F30-DAE654BC3157}"/>
              </a:ext>
            </a:extLst>
          </p:cNvPr>
          <p:cNvSpPr/>
          <p:nvPr/>
        </p:nvSpPr>
        <p:spPr>
          <a:xfrm>
            <a:off x="8314679" y="2344315"/>
            <a:ext cx="3256056" cy="691286"/>
          </a:xfrm>
          <a:prstGeom prst="roundRect">
            <a:avLst/>
          </a:prstGeom>
          <a:effectLst>
            <a:outerShdw blurRad="101600" sx="102000" sy="102000" algn="ctr" rotWithShape="0">
              <a:prstClr val="black">
                <a:alpha val="20000"/>
              </a:prstClr>
            </a:outerShdw>
          </a:effectLst>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37160" tIns="35560" rIns="35560" bIns="35560" numCol="1" spcCol="1270" anchor="ctr" anchorCtr="0">
            <a:noAutofit/>
          </a:bodyPr>
          <a:lstStyle/>
          <a:p>
            <a:pPr marL="0" lvl="0" indent="0" defTabSz="622300">
              <a:lnSpc>
                <a:spcPct val="90000"/>
              </a:lnSpc>
              <a:spcBef>
                <a:spcPct val="0"/>
              </a:spcBef>
              <a:spcAft>
                <a:spcPct val="35000"/>
              </a:spcAft>
              <a:buNone/>
            </a:pPr>
            <a:r>
              <a:rPr lang="en-US" sz="1600" kern="1200" dirty="0"/>
              <a:t>National Transportation Research Center</a:t>
            </a:r>
          </a:p>
        </p:txBody>
      </p:sp>
      <p:sp>
        <p:nvSpPr>
          <p:cNvPr id="823" name="Freeform: Shape 822">
            <a:extLst>
              <a:ext uri="{FF2B5EF4-FFF2-40B4-BE49-F238E27FC236}">
                <a16:creationId xmlns:a16="http://schemas.microsoft.com/office/drawing/2014/main" id="{652966C2-694E-4160-9F1E-5719577D6111}"/>
              </a:ext>
            </a:extLst>
          </p:cNvPr>
          <p:cNvSpPr/>
          <p:nvPr/>
        </p:nvSpPr>
        <p:spPr>
          <a:xfrm>
            <a:off x="7400420" y="2419054"/>
            <a:ext cx="576072" cy="576072"/>
          </a:xfrm>
          <a:custGeom>
            <a:avLst/>
            <a:gdLst>
              <a:gd name="connsiteX0" fmla="*/ 0 w 576072"/>
              <a:gd name="connsiteY0" fmla="*/ 288036 h 576072"/>
              <a:gd name="connsiteX1" fmla="*/ 288036 w 576072"/>
              <a:gd name="connsiteY1" fmla="*/ 0 h 576072"/>
              <a:gd name="connsiteX2" fmla="*/ 576072 w 576072"/>
              <a:gd name="connsiteY2" fmla="*/ 288036 h 576072"/>
              <a:gd name="connsiteX3" fmla="*/ 288036 w 576072"/>
              <a:gd name="connsiteY3" fmla="*/ 576072 h 576072"/>
              <a:gd name="connsiteX4" fmla="*/ 0 w 576072"/>
              <a:gd name="connsiteY4" fmla="*/ 288036 h 5760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6072" h="576072">
                <a:moveTo>
                  <a:pt x="0" y="288036"/>
                </a:moveTo>
                <a:cubicBezTo>
                  <a:pt x="0" y="128958"/>
                  <a:pt x="128958" y="0"/>
                  <a:pt x="288036" y="0"/>
                </a:cubicBezTo>
                <a:cubicBezTo>
                  <a:pt x="447114" y="0"/>
                  <a:pt x="576072" y="128958"/>
                  <a:pt x="576072" y="288036"/>
                </a:cubicBezTo>
                <a:cubicBezTo>
                  <a:pt x="576072" y="447114"/>
                  <a:pt x="447114" y="576072"/>
                  <a:pt x="288036" y="576072"/>
                </a:cubicBezTo>
                <a:cubicBezTo>
                  <a:pt x="128958" y="576072"/>
                  <a:pt x="0" y="447114"/>
                  <a:pt x="0" y="288036"/>
                </a:cubicBezTo>
                <a:close/>
              </a:path>
            </a:pathLst>
          </a:custGeom>
          <a:solidFill>
            <a:schemeClr val="accent1"/>
          </a:solidFill>
          <a:effectLst>
            <a:outerShdw blurRad="101600" sx="102000" sy="102000" algn="ctr" rotWithShape="0">
              <a:prstClr val="black">
                <a:alpha val="20000"/>
              </a:prstClr>
            </a:outerShdw>
          </a:effectLst>
        </p:spPr>
        <p:style>
          <a:lnRef idx="3">
            <a:schemeClr val="accent1">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spcFirstLastPara="0" vert="horz" wrap="square" lIns="22860" tIns="22860" rIns="22860" bIns="22860" numCol="1" spcCol="1270" anchor="ctr" anchorCtr="0">
            <a:noAutofit/>
          </a:bodyPr>
          <a:lstStyle/>
          <a:p>
            <a:pPr marL="0" lvl="0" indent="0" algn="ctr" defTabSz="1600200">
              <a:lnSpc>
                <a:spcPct val="90000"/>
              </a:lnSpc>
              <a:spcBef>
                <a:spcPct val="0"/>
              </a:spcBef>
              <a:spcAft>
                <a:spcPct val="35000"/>
              </a:spcAft>
              <a:buNone/>
            </a:pPr>
            <a:endParaRPr lang="en-US" sz="3600" kern="1200" dirty="0"/>
          </a:p>
        </p:txBody>
      </p:sp>
      <p:sp>
        <p:nvSpPr>
          <p:cNvPr id="824" name="Rectangle 823">
            <a:extLst>
              <a:ext uri="{FF2B5EF4-FFF2-40B4-BE49-F238E27FC236}">
                <a16:creationId xmlns:a16="http://schemas.microsoft.com/office/drawing/2014/main" id="{1288C981-5BA5-438C-9B15-2057C67C48D4}"/>
              </a:ext>
            </a:extLst>
          </p:cNvPr>
          <p:cNvSpPr/>
          <p:nvPr/>
        </p:nvSpPr>
        <p:spPr>
          <a:xfrm>
            <a:off x="7688456" y="3945720"/>
            <a:ext cx="1475176" cy="25347"/>
          </a:xfrm>
          <a:prstGeom prst="rect">
            <a:avLst/>
          </a:prstGeom>
          <a:solidFill>
            <a:schemeClr val="accent1"/>
          </a:solidFill>
          <a:effectLst>
            <a:outerShdw blurRad="101600" sx="102000" sy="102000" algn="ctr" rotWithShape="0">
              <a:prstClr val="black">
                <a:alpha val="20000"/>
              </a:prstClr>
            </a:outerShdw>
          </a:effectLst>
        </p:spPr>
        <p:style>
          <a:lnRef idx="0">
            <a:schemeClr val="accent1">
              <a:tint val="60000"/>
              <a:hueOff val="0"/>
              <a:satOff val="0"/>
              <a:lumOff val="0"/>
              <a:alphaOff val="0"/>
            </a:schemeClr>
          </a:lnRef>
          <a:fillRef idx="1">
            <a:schemeClr val="accent1">
              <a:tint val="60000"/>
              <a:hueOff val="0"/>
              <a:satOff val="0"/>
              <a:lumOff val="0"/>
              <a:alphaOff val="0"/>
            </a:schemeClr>
          </a:fillRef>
          <a:effectRef idx="1">
            <a:schemeClr val="accent1">
              <a:tint val="60000"/>
              <a:hueOff val="0"/>
              <a:satOff val="0"/>
              <a:lumOff val="0"/>
              <a:alphaOff val="0"/>
            </a:schemeClr>
          </a:effectRef>
          <a:fontRef idx="minor">
            <a:schemeClr val="dk1">
              <a:hueOff val="0"/>
              <a:satOff val="0"/>
              <a:lumOff val="0"/>
              <a:alphaOff val="0"/>
            </a:schemeClr>
          </a:fontRef>
        </p:style>
      </p:sp>
      <p:sp>
        <p:nvSpPr>
          <p:cNvPr id="825" name="Rectangle: Rounded Corners 824">
            <a:extLst>
              <a:ext uri="{FF2B5EF4-FFF2-40B4-BE49-F238E27FC236}">
                <a16:creationId xmlns:a16="http://schemas.microsoft.com/office/drawing/2014/main" id="{0629502A-0A95-46ED-9C20-59133282993B}"/>
              </a:ext>
            </a:extLst>
          </p:cNvPr>
          <p:cNvSpPr/>
          <p:nvPr/>
        </p:nvSpPr>
        <p:spPr>
          <a:xfrm>
            <a:off x="8234271" y="3562033"/>
            <a:ext cx="3256056" cy="691286"/>
          </a:xfrm>
          <a:prstGeom prst="roundRect">
            <a:avLst/>
          </a:prstGeom>
          <a:effectLst>
            <a:outerShdw blurRad="101600" sx="102000" sy="102000" algn="ctr" rotWithShape="0">
              <a:prstClr val="black">
                <a:alpha val="20000"/>
              </a:prstClr>
            </a:outerShdw>
          </a:effectLst>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37160" tIns="40640" rIns="40640" bIns="40640" numCol="1" spcCol="1270" anchor="ctr" anchorCtr="0">
            <a:noAutofit/>
          </a:bodyPr>
          <a:lstStyle/>
          <a:p>
            <a:pPr marL="0" lvl="0" indent="0" defTabSz="711200">
              <a:lnSpc>
                <a:spcPct val="90000"/>
              </a:lnSpc>
              <a:spcBef>
                <a:spcPct val="0"/>
              </a:spcBef>
              <a:spcAft>
                <a:spcPct val="35000"/>
              </a:spcAft>
              <a:buNone/>
            </a:pPr>
            <a:r>
              <a:rPr lang="en-US" sz="1600" kern="1200" dirty="0"/>
              <a:t>Spallation Neutron Source</a:t>
            </a:r>
          </a:p>
        </p:txBody>
      </p:sp>
      <p:sp>
        <p:nvSpPr>
          <p:cNvPr id="826" name="Freeform: Shape 825">
            <a:extLst>
              <a:ext uri="{FF2B5EF4-FFF2-40B4-BE49-F238E27FC236}">
                <a16:creationId xmlns:a16="http://schemas.microsoft.com/office/drawing/2014/main" id="{D94867F5-3642-4638-8569-5B6F9E1796EE}"/>
              </a:ext>
            </a:extLst>
          </p:cNvPr>
          <p:cNvSpPr/>
          <p:nvPr/>
        </p:nvSpPr>
        <p:spPr>
          <a:xfrm>
            <a:off x="7400420" y="3670357"/>
            <a:ext cx="576072" cy="576072"/>
          </a:xfrm>
          <a:custGeom>
            <a:avLst/>
            <a:gdLst>
              <a:gd name="connsiteX0" fmla="*/ 0 w 576072"/>
              <a:gd name="connsiteY0" fmla="*/ 288036 h 576072"/>
              <a:gd name="connsiteX1" fmla="*/ 288036 w 576072"/>
              <a:gd name="connsiteY1" fmla="*/ 0 h 576072"/>
              <a:gd name="connsiteX2" fmla="*/ 576072 w 576072"/>
              <a:gd name="connsiteY2" fmla="*/ 288036 h 576072"/>
              <a:gd name="connsiteX3" fmla="*/ 288036 w 576072"/>
              <a:gd name="connsiteY3" fmla="*/ 576072 h 576072"/>
              <a:gd name="connsiteX4" fmla="*/ 0 w 576072"/>
              <a:gd name="connsiteY4" fmla="*/ 288036 h 5760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6072" h="576072">
                <a:moveTo>
                  <a:pt x="0" y="288036"/>
                </a:moveTo>
                <a:cubicBezTo>
                  <a:pt x="0" y="128958"/>
                  <a:pt x="128958" y="0"/>
                  <a:pt x="288036" y="0"/>
                </a:cubicBezTo>
                <a:cubicBezTo>
                  <a:pt x="447114" y="0"/>
                  <a:pt x="576072" y="128958"/>
                  <a:pt x="576072" y="288036"/>
                </a:cubicBezTo>
                <a:cubicBezTo>
                  <a:pt x="576072" y="447114"/>
                  <a:pt x="447114" y="576072"/>
                  <a:pt x="288036" y="576072"/>
                </a:cubicBezTo>
                <a:cubicBezTo>
                  <a:pt x="128958" y="576072"/>
                  <a:pt x="0" y="447114"/>
                  <a:pt x="0" y="288036"/>
                </a:cubicBezTo>
                <a:close/>
              </a:path>
            </a:pathLst>
          </a:custGeom>
          <a:solidFill>
            <a:schemeClr val="accent1"/>
          </a:solidFill>
          <a:effectLst>
            <a:outerShdw blurRad="101600" sx="102000" sy="102000" algn="ctr" rotWithShape="0">
              <a:prstClr val="black">
                <a:alpha val="20000"/>
              </a:prstClr>
            </a:outerShdw>
          </a:effectLst>
        </p:spPr>
        <p:style>
          <a:lnRef idx="3">
            <a:schemeClr val="accent1">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spcFirstLastPara="0" vert="horz" wrap="square" lIns="22860" tIns="22860" rIns="22860" bIns="22860" numCol="1" spcCol="1270" anchor="ctr" anchorCtr="0">
            <a:noAutofit/>
          </a:bodyPr>
          <a:lstStyle/>
          <a:p>
            <a:pPr marL="0" lvl="0" indent="0" algn="ctr" defTabSz="1600200">
              <a:lnSpc>
                <a:spcPct val="90000"/>
              </a:lnSpc>
              <a:spcBef>
                <a:spcPct val="0"/>
              </a:spcBef>
              <a:spcAft>
                <a:spcPct val="35000"/>
              </a:spcAft>
              <a:buNone/>
            </a:pPr>
            <a:endParaRPr lang="en-US" sz="3600" kern="1200" dirty="0"/>
          </a:p>
        </p:txBody>
      </p:sp>
      <p:sp>
        <p:nvSpPr>
          <p:cNvPr id="827" name="Rectangle 826">
            <a:extLst>
              <a:ext uri="{FF2B5EF4-FFF2-40B4-BE49-F238E27FC236}">
                <a16:creationId xmlns:a16="http://schemas.microsoft.com/office/drawing/2014/main" id="{2BF67B47-A236-4D9F-9E2E-B4E271882149}"/>
              </a:ext>
            </a:extLst>
          </p:cNvPr>
          <p:cNvSpPr/>
          <p:nvPr/>
        </p:nvSpPr>
        <p:spPr>
          <a:xfrm>
            <a:off x="6829760" y="4855885"/>
            <a:ext cx="1475176" cy="25347"/>
          </a:xfrm>
          <a:prstGeom prst="rect">
            <a:avLst/>
          </a:prstGeom>
          <a:solidFill>
            <a:schemeClr val="accent1"/>
          </a:solidFill>
          <a:effectLst>
            <a:outerShdw blurRad="101600" sx="102000" sy="102000" algn="ctr" rotWithShape="0">
              <a:prstClr val="black">
                <a:alpha val="20000"/>
              </a:prstClr>
            </a:outerShdw>
          </a:effectLst>
        </p:spPr>
        <p:style>
          <a:lnRef idx="0">
            <a:schemeClr val="accent1">
              <a:tint val="60000"/>
              <a:hueOff val="0"/>
              <a:satOff val="0"/>
              <a:lumOff val="0"/>
              <a:alphaOff val="0"/>
            </a:schemeClr>
          </a:lnRef>
          <a:fillRef idx="1">
            <a:schemeClr val="accent1">
              <a:tint val="60000"/>
              <a:hueOff val="0"/>
              <a:satOff val="0"/>
              <a:lumOff val="0"/>
              <a:alphaOff val="0"/>
            </a:schemeClr>
          </a:fillRef>
          <a:effectRef idx="1">
            <a:schemeClr val="accent1">
              <a:tint val="60000"/>
              <a:hueOff val="0"/>
              <a:satOff val="0"/>
              <a:lumOff val="0"/>
              <a:alphaOff val="0"/>
            </a:schemeClr>
          </a:effectRef>
          <a:fontRef idx="minor">
            <a:schemeClr val="dk1">
              <a:hueOff val="0"/>
              <a:satOff val="0"/>
              <a:lumOff val="0"/>
              <a:alphaOff val="0"/>
            </a:schemeClr>
          </a:fontRef>
        </p:style>
      </p:sp>
      <p:sp>
        <p:nvSpPr>
          <p:cNvPr id="828" name="Rectangle: Rounded Corners 827">
            <a:extLst>
              <a:ext uri="{FF2B5EF4-FFF2-40B4-BE49-F238E27FC236}">
                <a16:creationId xmlns:a16="http://schemas.microsoft.com/office/drawing/2014/main" id="{00CE117D-C33C-4BF7-84FE-E8A2CC81FD29}"/>
              </a:ext>
            </a:extLst>
          </p:cNvPr>
          <p:cNvSpPr/>
          <p:nvPr/>
        </p:nvSpPr>
        <p:spPr>
          <a:xfrm>
            <a:off x="7455982" y="4547312"/>
            <a:ext cx="3256056" cy="691286"/>
          </a:xfrm>
          <a:prstGeom prst="roundRect">
            <a:avLst/>
          </a:prstGeom>
          <a:effectLst>
            <a:outerShdw blurRad="101600" sx="102000" sy="102000" algn="ctr" rotWithShape="0">
              <a:prstClr val="black">
                <a:alpha val="20000"/>
              </a:prstClr>
            </a:outerShdw>
          </a:effectLst>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37160" tIns="35560" rIns="35560" bIns="35560" numCol="1" spcCol="1270" anchor="ctr" anchorCtr="0">
            <a:noAutofit/>
          </a:bodyPr>
          <a:lstStyle/>
          <a:p>
            <a:pPr marL="0" lvl="0" indent="0" defTabSz="622300">
              <a:lnSpc>
                <a:spcPct val="90000"/>
              </a:lnSpc>
              <a:spcBef>
                <a:spcPct val="0"/>
              </a:spcBef>
              <a:spcAft>
                <a:spcPct val="35000"/>
              </a:spcAft>
              <a:buNone/>
            </a:pPr>
            <a:r>
              <a:rPr lang="en-US" sz="1600" kern="1200" dirty="0"/>
              <a:t>Oak Ridge Leadership Computing Facility</a:t>
            </a:r>
          </a:p>
        </p:txBody>
      </p:sp>
      <p:sp>
        <p:nvSpPr>
          <p:cNvPr id="829" name="Freeform: Shape 828">
            <a:extLst>
              <a:ext uri="{FF2B5EF4-FFF2-40B4-BE49-F238E27FC236}">
                <a16:creationId xmlns:a16="http://schemas.microsoft.com/office/drawing/2014/main" id="{B6E05D2D-CE8D-42C1-B722-0B89BA4399F1}"/>
              </a:ext>
            </a:extLst>
          </p:cNvPr>
          <p:cNvSpPr/>
          <p:nvPr/>
        </p:nvSpPr>
        <p:spPr>
          <a:xfrm>
            <a:off x="6541724" y="4580522"/>
            <a:ext cx="576072" cy="576072"/>
          </a:xfrm>
          <a:custGeom>
            <a:avLst/>
            <a:gdLst>
              <a:gd name="connsiteX0" fmla="*/ 0 w 576072"/>
              <a:gd name="connsiteY0" fmla="*/ 288036 h 576072"/>
              <a:gd name="connsiteX1" fmla="*/ 288036 w 576072"/>
              <a:gd name="connsiteY1" fmla="*/ 0 h 576072"/>
              <a:gd name="connsiteX2" fmla="*/ 576072 w 576072"/>
              <a:gd name="connsiteY2" fmla="*/ 288036 h 576072"/>
              <a:gd name="connsiteX3" fmla="*/ 288036 w 576072"/>
              <a:gd name="connsiteY3" fmla="*/ 576072 h 576072"/>
              <a:gd name="connsiteX4" fmla="*/ 0 w 576072"/>
              <a:gd name="connsiteY4" fmla="*/ 288036 h 5760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6072" h="576072">
                <a:moveTo>
                  <a:pt x="0" y="288036"/>
                </a:moveTo>
                <a:cubicBezTo>
                  <a:pt x="0" y="128958"/>
                  <a:pt x="128958" y="0"/>
                  <a:pt x="288036" y="0"/>
                </a:cubicBezTo>
                <a:cubicBezTo>
                  <a:pt x="447114" y="0"/>
                  <a:pt x="576072" y="128958"/>
                  <a:pt x="576072" y="288036"/>
                </a:cubicBezTo>
                <a:cubicBezTo>
                  <a:pt x="576072" y="447114"/>
                  <a:pt x="447114" y="576072"/>
                  <a:pt x="288036" y="576072"/>
                </a:cubicBezTo>
                <a:cubicBezTo>
                  <a:pt x="128958" y="576072"/>
                  <a:pt x="0" y="447114"/>
                  <a:pt x="0" y="288036"/>
                </a:cubicBezTo>
                <a:close/>
              </a:path>
            </a:pathLst>
          </a:custGeom>
          <a:solidFill>
            <a:schemeClr val="accent1"/>
          </a:solidFill>
          <a:effectLst>
            <a:outerShdw blurRad="101600" sx="102000" sy="102000" algn="ctr" rotWithShape="0">
              <a:prstClr val="black">
                <a:alpha val="20000"/>
              </a:prstClr>
            </a:outerShdw>
          </a:effectLst>
        </p:spPr>
        <p:style>
          <a:lnRef idx="3">
            <a:schemeClr val="accent1">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spcFirstLastPara="0" vert="horz" wrap="square" lIns="22860" tIns="22860" rIns="22860" bIns="22860" numCol="1" spcCol="1270" anchor="ctr" anchorCtr="0">
            <a:noAutofit/>
          </a:bodyPr>
          <a:lstStyle/>
          <a:p>
            <a:pPr marL="0" lvl="0" indent="0" algn="ctr" defTabSz="1600200">
              <a:lnSpc>
                <a:spcPct val="90000"/>
              </a:lnSpc>
              <a:spcBef>
                <a:spcPct val="0"/>
              </a:spcBef>
              <a:spcAft>
                <a:spcPct val="35000"/>
              </a:spcAft>
              <a:buNone/>
            </a:pPr>
            <a:endParaRPr lang="en-US" sz="3600" kern="1200" dirty="0"/>
          </a:p>
        </p:txBody>
      </p:sp>
      <p:sp>
        <p:nvSpPr>
          <p:cNvPr id="830" name="Oval 829">
            <a:extLst>
              <a:ext uri="{FF2B5EF4-FFF2-40B4-BE49-F238E27FC236}">
                <a16:creationId xmlns:a16="http://schemas.microsoft.com/office/drawing/2014/main" id="{64751987-78DB-4B5D-ACA5-4634BD956D20}"/>
              </a:ext>
            </a:extLst>
          </p:cNvPr>
          <p:cNvSpPr/>
          <p:nvPr/>
        </p:nvSpPr>
        <p:spPr>
          <a:xfrm>
            <a:off x="5375644" y="2608458"/>
            <a:ext cx="1430736" cy="1430736"/>
          </a:xfrm>
          <a:prstGeom prst="ellipse">
            <a:avLst/>
          </a:prstGeom>
          <a:solidFill>
            <a:srgbClr val="E8EAE6"/>
          </a:solidFill>
          <a:ln w="38100">
            <a:solidFill>
              <a:schemeClr val="accent1"/>
            </a:solidFill>
            <a:miter lim="800000"/>
          </a:ln>
          <a:effectLst>
            <a:outerShdw blurRad="101600" sx="102000" sy="102000" algn="ctr" rotWithShape="0">
              <a:prstClr val="black">
                <a:alpha val="20000"/>
              </a:prstClr>
            </a:outerShdw>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none" lIns="0" tIns="91440" rIns="0" bIns="182880" numCol="1" spcCol="0" rtlCol="0" fromWordArt="0" anchor="t" anchorCtr="0" forceAA="0" compatLnSpc="1">
            <a:prstTxWarp prst="textNoShape">
              <a:avLst/>
            </a:prstTxWarp>
            <a:noAutofit/>
          </a:bodyPr>
          <a:lstStyle/>
          <a:p>
            <a:pPr algn="ctr">
              <a:lnSpc>
                <a:spcPct val="90000"/>
              </a:lnSpc>
            </a:pPr>
            <a:r>
              <a:rPr lang="en-US" dirty="0">
                <a:solidFill>
                  <a:schemeClr val="tx1"/>
                </a:solidFill>
              </a:rPr>
              <a:t>ORNL user </a:t>
            </a:r>
            <a:br>
              <a:rPr lang="en-US" dirty="0">
                <a:solidFill>
                  <a:schemeClr val="tx1"/>
                </a:solidFill>
              </a:rPr>
            </a:br>
            <a:r>
              <a:rPr lang="en-US" dirty="0">
                <a:solidFill>
                  <a:schemeClr val="tx1"/>
                </a:solidFill>
              </a:rPr>
              <a:t>facilities</a:t>
            </a:r>
          </a:p>
        </p:txBody>
      </p:sp>
      <p:grpSp>
        <p:nvGrpSpPr>
          <p:cNvPr id="832" name="Group 831">
            <a:extLst>
              <a:ext uri="{FF2B5EF4-FFF2-40B4-BE49-F238E27FC236}">
                <a16:creationId xmlns:a16="http://schemas.microsoft.com/office/drawing/2014/main" id="{8057E09E-4D7F-4FCB-B1B8-CAE672A9C695}"/>
              </a:ext>
            </a:extLst>
          </p:cNvPr>
          <p:cNvGrpSpPr/>
          <p:nvPr/>
        </p:nvGrpSpPr>
        <p:grpSpPr>
          <a:xfrm>
            <a:off x="5822746" y="3468839"/>
            <a:ext cx="551582" cy="449806"/>
            <a:chOff x="593397" y="1215084"/>
            <a:chExt cx="779463" cy="635640"/>
          </a:xfrm>
          <a:solidFill>
            <a:schemeClr val="tx1"/>
          </a:solidFill>
          <a:effectLst>
            <a:outerShdw blurRad="101600" sx="102000" sy="102000" algn="ctr" rotWithShape="0">
              <a:prstClr val="black">
                <a:alpha val="20000"/>
              </a:prstClr>
            </a:outerShdw>
          </a:effectLst>
        </p:grpSpPr>
        <p:sp>
          <p:nvSpPr>
            <p:cNvPr id="833" name="Freeform 37">
              <a:extLst>
                <a:ext uri="{FF2B5EF4-FFF2-40B4-BE49-F238E27FC236}">
                  <a16:creationId xmlns:a16="http://schemas.microsoft.com/office/drawing/2014/main" id="{C617ED1D-7203-4151-B73C-CA483B503B8C}"/>
                </a:ext>
              </a:extLst>
            </p:cNvPr>
            <p:cNvSpPr>
              <a:spLocks noEditPoints="1"/>
            </p:cNvSpPr>
            <p:nvPr/>
          </p:nvSpPr>
          <p:spPr bwMode="auto">
            <a:xfrm>
              <a:off x="593397" y="1215084"/>
              <a:ext cx="779463" cy="487003"/>
            </a:xfrm>
            <a:custGeom>
              <a:avLst/>
              <a:gdLst>
                <a:gd name="T0" fmla="*/ 152 w 256"/>
                <a:gd name="T1" fmla="*/ 83 h 160"/>
                <a:gd name="T2" fmla="*/ 146 w 256"/>
                <a:gd name="T3" fmla="*/ 84 h 160"/>
                <a:gd name="T4" fmla="*/ 139 w 256"/>
                <a:gd name="T5" fmla="*/ 96 h 160"/>
                <a:gd name="T6" fmla="*/ 132 w 256"/>
                <a:gd name="T7" fmla="*/ 84 h 160"/>
                <a:gd name="T8" fmla="*/ 128 w 256"/>
                <a:gd name="T9" fmla="*/ 82 h 160"/>
                <a:gd name="T10" fmla="*/ 124 w 256"/>
                <a:gd name="T11" fmla="*/ 84 h 160"/>
                <a:gd name="T12" fmla="*/ 117 w 256"/>
                <a:gd name="T13" fmla="*/ 96 h 160"/>
                <a:gd name="T14" fmla="*/ 110 w 256"/>
                <a:gd name="T15" fmla="*/ 84 h 160"/>
                <a:gd name="T16" fmla="*/ 104 w 256"/>
                <a:gd name="T17" fmla="*/ 83 h 160"/>
                <a:gd name="T18" fmla="*/ 102 w 256"/>
                <a:gd name="T19" fmla="*/ 89 h 160"/>
                <a:gd name="T20" fmla="*/ 113 w 256"/>
                <a:gd name="T21" fmla="*/ 106 h 160"/>
                <a:gd name="T22" fmla="*/ 117 w 256"/>
                <a:gd name="T23" fmla="*/ 108 h 160"/>
                <a:gd name="T24" fmla="*/ 121 w 256"/>
                <a:gd name="T25" fmla="*/ 106 h 160"/>
                <a:gd name="T26" fmla="*/ 128 w 256"/>
                <a:gd name="T27" fmla="*/ 95 h 160"/>
                <a:gd name="T28" fmla="*/ 135 w 256"/>
                <a:gd name="T29" fmla="*/ 106 h 160"/>
                <a:gd name="T30" fmla="*/ 139 w 256"/>
                <a:gd name="T31" fmla="*/ 108 h 160"/>
                <a:gd name="T32" fmla="*/ 143 w 256"/>
                <a:gd name="T33" fmla="*/ 106 h 160"/>
                <a:gd name="T34" fmla="*/ 154 w 256"/>
                <a:gd name="T35" fmla="*/ 89 h 160"/>
                <a:gd name="T36" fmla="*/ 152 w 256"/>
                <a:gd name="T37" fmla="*/ 83 h 160"/>
                <a:gd name="T38" fmla="*/ 80 w 256"/>
                <a:gd name="T39" fmla="*/ 0 h 160"/>
                <a:gd name="T40" fmla="*/ 44 w 256"/>
                <a:gd name="T41" fmla="*/ 37 h 160"/>
                <a:gd name="T42" fmla="*/ 45 w 256"/>
                <a:gd name="T43" fmla="*/ 42 h 160"/>
                <a:gd name="T44" fmla="*/ 40 w 256"/>
                <a:gd name="T45" fmla="*/ 51 h 160"/>
                <a:gd name="T46" fmla="*/ 51 w 256"/>
                <a:gd name="T47" fmla="*/ 66 h 160"/>
                <a:gd name="T48" fmla="*/ 64 w 256"/>
                <a:gd name="T49" fmla="*/ 87 h 160"/>
                <a:gd name="T50" fmla="*/ 114 w 256"/>
                <a:gd name="T51" fmla="*/ 26 h 160"/>
                <a:gd name="T52" fmla="*/ 80 w 256"/>
                <a:gd name="T53" fmla="*/ 0 h 160"/>
                <a:gd name="T54" fmla="*/ 54 w 256"/>
                <a:gd name="T55" fmla="*/ 94 h 160"/>
                <a:gd name="T56" fmla="*/ 21 w 256"/>
                <a:gd name="T57" fmla="*/ 106 h 160"/>
                <a:gd name="T58" fmla="*/ 0 w 256"/>
                <a:gd name="T59" fmla="*/ 137 h 160"/>
                <a:gd name="T60" fmla="*/ 0 w 256"/>
                <a:gd name="T61" fmla="*/ 160 h 160"/>
                <a:gd name="T62" fmla="*/ 39 w 256"/>
                <a:gd name="T63" fmla="*/ 160 h 160"/>
                <a:gd name="T64" fmla="*/ 64 w 256"/>
                <a:gd name="T65" fmla="*/ 139 h 160"/>
                <a:gd name="T66" fmla="*/ 82 w 256"/>
                <a:gd name="T67" fmla="*/ 132 h 160"/>
                <a:gd name="T68" fmla="*/ 80 w 256"/>
                <a:gd name="T69" fmla="*/ 130 h 160"/>
                <a:gd name="T70" fmla="*/ 54 w 256"/>
                <a:gd name="T71" fmla="*/ 94 h 160"/>
                <a:gd name="T72" fmla="*/ 235 w 256"/>
                <a:gd name="T73" fmla="*/ 106 h 160"/>
                <a:gd name="T74" fmla="*/ 202 w 256"/>
                <a:gd name="T75" fmla="*/ 94 h 160"/>
                <a:gd name="T76" fmla="*/ 176 w 256"/>
                <a:gd name="T77" fmla="*/ 130 h 160"/>
                <a:gd name="T78" fmla="*/ 174 w 256"/>
                <a:gd name="T79" fmla="*/ 132 h 160"/>
                <a:gd name="T80" fmla="*/ 192 w 256"/>
                <a:gd name="T81" fmla="*/ 139 h 160"/>
                <a:gd name="T82" fmla="*/ 217 w 256"/>
                <a:gd name="T83" fmla="*/ 160 h 160"/>
                <a:gd name="T84" fmla="*/ 256 w 256"/>
                <a:gd name="T85" fmla="*/ 160 h 160"/>
                <a:gd name="T86" fmla="*/ 256 w 256"/>
                <a:gd name="T87" fmla="*/ 137 h 160"/>
                <a:gd name="T88" fmla="*/ 235 w 256"/>
                <a:gd name="T89" fmla="*/ 106 h 160"/>
                <a:gd name="T90" fmla="*/ 205 w 256"/>
                <a:gd name="T91" fmla="*/ 66 h 160"/>
                <a:gd name="T92" fmla="*/ 216 w 256"/>
                <a:gd name="T93" fmla="*/ 51 h 160"/>
                <a:gd name="T94" fmla="*/ 211 w 256"/>
                <a:gd name="T95" fmla="*/ 42 h 160"/>
                <a:gd name="T96" fmla="*/ 212 w 256"/>
                <a:gd name="T97" fmla="*/ 37 h 160"/>
                <a:gd name="T98" fmla="*/ 176 w 256"/>
                <a:gd name="T99" fmla="*/ 0 h 160"/>
                <a:gd name="T100" fmla="*/ 142 w 256"/>
                <a:gd name="T101" fmla="*/ 26 h 160"/>
                <a:gd name="T102" fmla="*/ 192 w 256"/>
                <a:gd name="T103" fmla="*/ 87 h 160"/>
                <a:gd name="T104" fmla="*/ 205 w 256"/>
                <a:gd name="T105" fmla="*/ 66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56" h="160">
                  <a:moveTo>
                    <a:pt x="152" y="83"/>
                  </a:moveTo>
                  <a:cubicBezTo>
                    <a:pt x="150" y="81"/>
                    <a:pt x="148" y="82"/>
                    <a:pt x="146" y="84"/>
                  </a:cubicBezTo>
                  <a:cubicBezTo>
                    <a:pt x="139" y="96"/>
                    <a:pt x="139" y="96"/>
                    <a:pt x="139" y="96"/>
                  </a:cubicBezTo>
                  <a:cubicBezTo>
                    <a:pt x="132" y="84"/>
                    <a:pt x="132" y="84"/>
                    <a:pt x="132" y="84"/>
                  </a:cubicBezTo>
                  <a:cubicBezTo>
                    <a:pt x="131" y="83"/>
                    <a:pt x="130" y="82"/>
                    <a:pt x="128" y="82"/>
                  </a:cubicBezTo>
                  <a:cubicBezTo>
                    <a:pt x="126" y="82"/>
                    <a:pt x="125" y="83"/>
                    <a:pt x="124" y="84"/>
                  </a:cubicBezTo>
                  <a:cubicBezTo>
                    <a:pt x="117" y="96"/>
                    <a:pt x="117" y="96"/>
                    <a:pt x="117" y="96"/>
                  </a:cubicBezTo>
                  <a:cubicBezTo>
                    <a:pt x="110" y="84"/>
                    <a:pt x="110" y="84"/>
                    <a:pt x="110" y="84"/>
                  </a:cubicBezTo>
                  <a:cubicBezTo>
                    <a:pt x="108" y="82"/>
                    <a:pt x="106" y="81"/>
                    <a:pt x="104" y="83"/>
                  </a:cubicBezTo>
                  <a:cubicBezTo>
                    <a:pt x="102" y="84"/>
                    <a:pt x="101" y="87"/>
                    <a:pt x="102" y="89"/>
                  </a:cubicBezTo>
                  <a:cubicBezTo>
                    <a:pt x="113" y="106"/>
                    <a:pt x="113" y="106"/>
                    <a:pt x="113" y="106"/>
                  </a:cubicBezTo>
                  <a:cubicBezTo>
                    <a:pt x="114" y="107"/>
                    <a:pt x="115" y="108"/>
                    <a:pt x="117" y="108"/>
                  </a:cubicBezTo>
                  <a:cubicBezTo>
                    <a:pt x="119" y="108"/>
                    <a:pt x="120" y="107"/>
                    <a:pt x="121" y="106"/>
                  </a:cubicBezTo>
                  <a:cubicBezTo>
                    <a:pt x="128" y="95"/>
                    <a:pt x="128" y="95"/>
                    <a:pt x="128" y="95"/>
                  </a:cubicBezTo>
                  <a:cubicBezTo>
                    <a:pt x="135" y="106"/>
                    <a:pt x="135" y="106"/>
                    <a:pt x="135" y="106"/>
                  </a:cubicBezTo>
                  <a:cubicBezTo>
                    <a:pt x="136" y="107"/>
                    <a:pt x="137" y="108"/>
                    <a:pt x="139" y="108"/>
                  </a:cubicBezTo>
                  <a:cubicBezTo>
                    <a:pt x="141" y="108"/>
                    <a:pt x="142" y="107"/>
                    <a:pt x="143" y="106"/>
                  </a:cubicBezTo>
                  <a:cubicBezTo>
                    <a:pt x="154" y="89"/>
                    <a:pt x="154" y="89"/>
                    <a:pt x="154" y="89"/>
                  </a:cubicBezTo>
                  <a:cubicBezTo>
                    <a:pt x="155" y="87"/>
                    <a:pt x="154" y="84"/>
                    <a:pt x="152" y="83"/>
                  </a:cubicBezTo>
                  <a:close/>
                  <a:moveTo>
                    <a:pt x="80" y="0"/>
                  </a:moveTo>
                  <a:cubicBezTo>
                    <a:pt x="59" y="0"/>
                    <a:pt x="44" y="15"/>
                    <a:pt x="44" y="37"/>
                  </a:cubicBezTo>
                  <a:cubicBezTo>
                    <a:pt x="44" y="38"/>
                    <a:pt x="45" y="40"/>
                    <a:pt x="45" y="42"/>
                  </a:cubicBezTo>
                  <a:cubicBezTo>
                    <a:pt x="42" y="44"/>
                    <a:pt x="40" y="48"/>
                    <a:pt x="40" y="51"/>
                  </a:cubicBezTo>
                  <a:cubicBezTo>
                    <a:pt x="40" y="57"/>
                    <a:pt x="44" y="62"/>
                    <a:pt x="51" y="66"/>
                  </a:cubicBezTo>
                  <a:cubicBezTo>
                    <a:pt x="54" y="74"/>
                    <a:pt x="58" y="82"/>
                    <a:pt x="64" y="87"/>
                  </a:cubicBezTo>
                  <a:cubicBezTo>
                    <a:pt x="65" y="57"/>
                    <a:pt x="86" y="32"/>
                    <a:pt x="114" y="26"/>
                  </a:cubicBezTo>
                  <a:cubicBezTo>
                    <a:pt x="110" y="10"/>
                    <a:pt x="97" y="0"/>
                    <a:pt x="80" y="0"/>
                  </a:cubicBezTo>
                  <a:close/>
                  <a:moveTo>
                    <a:pt x="54" y="94"/>
                  </a:moveTo>
                  <a:cubicBezTo>
                    <a:pt x="21" y="106"/>
                    <a:pt x="21" y="106"/>
                    <a:pt x="21" y="106"/>
                  </a:cubicBezTo>
                  <a:cubicBezTo>
                    <a:pt x="9" y="111"/>
                    <a:pt x="0" y="123"/>
                    <a:pt x="0" y="137"/>
                  </a:cubicBezTo>
                  <a:cubicBezTo>
                    <a:pt x="0" y="160"/>
                    <a:pt x="0" y="160"/>
                    <a:pt x="0" y="160"/>
                  </a:cubicBezTo>
                  <a:cubicBezTo>
                    <a:pt x="39" y="160"/>
                    <a:pt x="39" y="160"/>
                    <a:pt x="39" y="160"/>
                  </a:cubicBezTo>
                  <a:cubicBezTo>
                    <a:pt x="45" y="151"/>
                    <a:pt x="53" y="143"/>
                    <a:pt x="64" y="139"/>
                  </a:cubicBezTo>
                  <a:cubicBezTo>
                    <a:pt x="82" y="132"/>
                    <a:pt x="82" y="132"/>
                    <a:pt x="82" y="132"/>
                  </a:cubicBezTo>
                  <a:cubicBezTo>
                    <a:pt x="81" y="132"/>
                    <a:pt x="80" y="131"/>
                    <a:pt x="80" y="130"/>
                  </a:cubicBezTo>
                  <a:cubicBezTo>
                    <a:pt x="77" y="127"/>
                    <a:pt x="54" y="94"/>
                    <a:pt x="54" y="94"/>
                  </a:cubicBezTo>
                  <a:close/>
                  <a:moveTo>
                    <a:pt x="235" y="106"/>
                  </a:moveTo>
                  <a:cubicBezTo>
                    <a:pt x="202" y="94"/>
                    <a:pt x="202" y="94"/>
                    <a:pt x="202" y="94"/>
                  </a:cubicBezTo>
                  <a:cubicBezTo>
                    <a:pt x="202" y="94"/>
                    <a:pt x="179" y="127"/>
                    <a:pt x="176" y="130"/>
                  </a:cubicBezTo>
                  <a:cubicBezTo>
                    <a:pt x="176" y="131"/>
                    <a:pt x="175" y="132"/>
                    <a:pt x="174" y="132"/>
                  </a:cubicBezTo>
                  <a:cubicBezTo>
                    <a:pt x="192" y="139"/>
                    <a:pt x="192" y="139"/>
                    <a:pt x="192" y="139"/>
                  </a:cubicBezTo>
                  <a:cubicBezTo>
                    <a:pt x="203" y="143"/>
                    <a:pt x="211" y="151"/>
                    <a:pt x="217" y="160"/>
                  </a:cubicBezTo>
                  <a:cubicBezTo>
                    <a:pt x="256" y="160"/>
                    <a:pt x="256" y="160"/>
                    <a:pt x="256" y="160"/>
                  </a:cubicBezTo>
                  <a:cubicBezTo>
                    <a:pt x="256" y="137"/>
                    <a:pt x="256" y="137"/>
                    <a:pt x="256" y="137"/>
                  </a:cubicBezTo>
                  <a:cubicBezTo>
                    <a:pt x="256" y="123"/>
                    <a:pt x="247" y="111"/>
                    <a:pt x="235" y="106"/>
                  </a:cubicBezTo>
                  <a:close/>
                  <a:moveTo>
                    <a:pt x="205" y="66"/>
                  </a:moveTo>
                  <a:cubicBezTo>
                    <a:pt x="212" y="62"/>
                    <a:pt x="216" y="57"/>
                    <a:pt x="216" y="51"/>
                  </a:cubicBezTo>
                  <a:cubicBezTo>
                    <a:pt x="216" y="48"/>
                    <a:pt x="214" y="44"/>
                    <a:pt x="211" y="42"/>
                  </a:cubicBezTo>
                  <a:cubicBezTo>
                    <a:pt x="211" y="40"/>
                    <a:pt x="212" y="38"/>
                    <a:pt x="212" y="37"/>
                  </a:cubicBezTo>
                  <a:cubicBezTo>
                    <a:pt x="212" y="15"/>
                    <a:pt x="197" y="0"/>
                    <a:pt x="176" y="0"/>
                  </a:cubicBezTo>
                  <a:cubicBezTo>
                    <a:pt x="159" y="0"/>
                    <a:pt x="146" y="10"/>
                    <a:pt x="142" y="26"/>
                  </a:cubicBezTo>
                  <a:cubicBezTo>
                    <a:pt x="170" y="32"/>
                    <a:pt x="191" y="57"/>
                    <a:pt x="192" y="87"/>
                  </a:cubicBezTo>
                  <a:cubicBezTo>
                    <a:pt x="198" y="82"/>
                    <a:pt x="202" y="74"/>
                    <a:pt x="205" y="6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34" name="Freeform 5">
              <a:extLst>
                <a:ext uri="{FF2B5EF4-FFF2-40B4-BE49-F238E27FC236}">
                  <a16:creationId xmlns:a16="http://schemas.microsoft.com/office/drawing/2014/main" id="{73520EC4-D385-4153-9B42-19AC469B7381}"/>
                </a:ext>
              </a:extLst>
            </p:cNvPr>
            <p:cNvSpPr>
              <a:spLocks noEditPoints="1"/>
            </p:cNvSpPr>
            <p:nvPr/>
          </p:nvSpPr>
          <p:spPr bwMode="auto">
            <a:xfrm>
              <a:off x="727389" y="1324769"/>
              <a:ext cx="500594" cy="525955"/>
            </a:xfrm>
            <a:custGeom>
              <a:avLst/>
              <a:gdLst>
                <a:gd name="T0" fmla="*/ 164 w 189"/>
                <a:gd name="T1" fmla="*/ 135 h 199"/>
                <a:gd name="T2" fmla="*/ 125 w 189"/>
                <a:gd name="T3" fmla="*/ 121 h 199"/>
                <a:gd name="T4" fmla="*/ 64 w 189"/>
                <a:gd name="T5" fmla="*/ 121 h 199"/>
                <a:gd name="T6" fmla="*/ 25 w 189"/>
                <a:gd name="T7" fmla="*/ 135 h 199"/>
                <a:gd name="T8" fmla="*/ 0 w 189"/>
                <a:gd name="T9" fmla="*/ 171 h 199"/>
                <a:gd name="T10" fmla="*/ 0 w 189"/>
                <a:gd name="T11" fmla="*/ 199 h 199"/>
                <a:gd name="T12" fmla="*/ 189 w 189"/>
                <a:gd name="T13" fmla="*/ 199 h 199"/>
                <a:gd name="T14" fmla="*/ 189 w 189"/>
                <a:gd name="T15" fmla="*/ 171 h 199"/>
                <a:gd name="T16" fmla="*/ 164 w 189"/>
                <a:gd name="T17" fmla="*/ 135 h 199"/>
                <a:gd name="T18" fmla="*/ 64 w 189"/>
                <a:gd name="T19" fmla="*/ 113 h 199"/>
                <a:gd name="T20" fmla="*/ 75 w 189"/>
                <a:gd name="T21" fmla="*/ 113 h 199"/>
                <a:gd name="T22" fmla="*/ 60 w 189"/>
                <a:gd name="T23" fmla="*/ 86 h 199"/>
                <a:gd name="T24" fmla="*/ 49 w 189"/>
                <a:gd name="T25" fmla="*/ 57 h 199"/>
                <a:gd name="T26" fmla="*/ 94 w 189"/>
                <a:gd name="T27" fmla="*/ 12 h 199"/>
                <a:gd name="T28" fmla="*/ 139 w 189"/>
                <a:gd name="T29" fmla="*/ 57 h 199"/>
                <a:gd name="T30" fmla="*/ 129 w 189"/>
                <a:gd name="T31" fmla="*/ 86 h 199"/>
                <a:gd name="T32" fmla="*/ 113 w 189"/>
                <a:gd name="T33" fmla="*/ 113 h 199"/>
                <a:gd name="T34" fmla="*/ 125 w 189"/>
                <a:gd name="T35" fmla="*/ 113 h 199"/>
                <a:gd name="T36" fmla="*/ 137 w 189"/>
                <a:gd name="T37" fmla="*/ 93 h 199"/>
                <a:gd name="T38" fmla="*/ 151 w 189"/>
                <a:gd name="T39" fmla="*/ 57 h 199"/>
                <a:gd name="T40" fmla="*/ 94 w 189"/>
                <a:gd name="T41" fmla="*/ 0 h 199"/>
                <a:gd name="T42" fmla="*/ 38 w 189"/>
                <a:gd name="T43" fmla="*/ 57 h 199"/>
                <a:gd name="T44" fmla="*/ 52 w 189"/>
                <a:gd name="T45" fmla="*/ 93 h 199"/>
                <a:gd name="T46" fmla="*/ 64 w 189"/>
                <a:gd name="T47" fmla="*/ 113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89" h="199">
                  <a:moveTo>
                    <a:pt x="164" y="135"/>
                  </a:moveTo>
                  <a:cubicBezTo>
                    <a:pt x="125" y="121"/>
                    <a:pt x="125" y="121"/>
                    <a:pt x="125" y="121"/>
                  </a:cubicBezTo>
                  <a:cubicBezTo>
                    <a:pt x="94" y="140"/>
                    <a:pt x="64" y="121"/>
                    <a:pt x="64" y="121"/>
                  </a:cubicBezTo>
                  <a:cubicBezTo>
                    <a:pt x="25" y="135"/>
                    <a:pt x="25" y="135"/>
                    <a:pt x="25" y="135"/>
                  </a:cubicBezTo>
                  <a:cubicBezTo>
                    <a:pt x="10" y="141"/>
                    <a:pt x="0" y="155"/>
                    <a:pt x="0" y="171"/>
                  </a:cubicBezTo>
                  <a:cubicBezTo>
                    <a:pt x="0" y="199"/>
                    <a:pt x="0" y="199"/>
                    <a:pt x="0" y="199"/>
                  </a:cubicBezTo>
                  <a:cubicBezTo>
                    <a:pt x="189" y="199"/>
                    <a:pt x="189" y="199"/>
                    <a:pt x="189" y="199"/>
                  </a:cubicBezTo>
                  <a:cubicBezTo>
                    <a:pt x="189" y="171"/>
                    <a:pt x="189" y="171"/>
                    <a:pt x="189" y="171"/>
                  </a:cubicBezTo>
                  <a:cubicBezTo>
                    <a:pt x="189" y="155"/>
                    <a:pt x="178" y="141"/>
                    <a:pt x="164" y="135"/>
                  </a:cubicBezTo>
                  <a:close/>
                  <a:moveTo>
                    <a:pt x="64" y="113"/>
                  </a:moveTo>
                  <a:cubicBezTo>
                    <a:pt x="75" y="113"/>
                    <a:pt x="75" y="113"/>
                    <a:pt x="75" y="113"/>
                  </a:cubicBezTo>
                  <a:cubicBezTo>
                    <a:pt x="73" y="102"/>
                    <a:pt x="66" y="93"/>
                    <a:pt x="60" y="86"/>
                  </a:cubicBezTo>
                  <a:cubicBezTo>
                    <a:pt x="53" y="78"/>
                    <a:pt x="49" y="67"/>
                    <a:pt x="49" y="57"/>
                  </a:cubicBezTo>
                  <a:cubicBezTo>
                    <a:pt x="49" y="32"/>
                    <a:pt x="69" y="12"/>
                    <a:pt x="94" y="12"/>
                  </a:cubicBezTo>
                  <a:cubicBezTo>
                    <a:pt x="119" y="12"/>
                    <a:pt x="139" y="32"/>
                    <a:pt x="139" y="57"/>
                  </a:cubicBezTo>
                  <a:cubicBezTo>
                    <a:pt x="139" y="67"/>
                    <a:pt x="136" y="78"/>
                    <a:pt x="129" y="86"/>
                  </a:cubicBezTo>
                  <a:cubicBezTo>
                    <a:pt x="123" y="93"/>
                    <a:pt x="116" y="102"/>
                    <a:pt x="113" y="113"/>
                  </a:cubicBezTo>
                  <a:cubicBezTo>
                    <a:pt x="125" y="113"/>
                    <a:pt x="125" y="113"/>
                    <a:pt x="125" y="113"/>
                  </a:cubicBezTo>
                  <a:cubicBezTo>
                    <a:pt x="127" y="106"/>
                    <a:pt x="132" y="99"/>
                    <a:pt x="137" y="93"/>
                  </a:cubicBezTo>
                  <a:cubicBezTo>
                    <a:pt x="146" y="84"/>
                    <a:pt x="151" y="71"/>
                    <a:pt x="151" y="57"/>
                  </a:cubicBezTo>
                  <a:cubicBezTo>
                    <a:pt x="151" y="25"/>
                    <a:pt x="126" y="0"/>
                    <a:pt x="94" y="0"/>
                  </a:cubicBezTo>
                  <a:cubicBezTo>
                    <a:pt x="62" y="0"/>
                    <a:pt x="38" y="25"/>
                    <a:pt x="38" y="57"/>
                  </a:cubicBezTo>
                  <a:cubicBezTo>
                    <a:pt x="38" y="71"/>
                    <a:pt x="42" y="84"/>
                    <a:pt x="52" y="93"/>
                  </a:cubicBezTo>
                  <a:cubicBezTo>
                    <a:pt x="56" y="99"/>
                    <a:pt x="61" y="106"/>
                    <a:pt x="64" y="11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835" name="Group 834">
            <a:extLst>
              <a:ext uri="{FF2B5EF4-FFF2-40B4-BE49-F238E27FC236}">
                <a16:creationId xmlns:a16="http://schemas.microsoft.com/office/drawing/2014/main" id="{EF37F341-5D7B-465A-A4D0-2327D74F1D2A}"/>
              </a:ext>
            </a:extLst>
          </p:cNvPr>
          <p:cNvGrpSpPr/>
          <p:nvPr/>
        </p:nvGrpSpPr>
        <p:grpSpPr>
          <a:xfrm>
            <a:off x="6637719" y="4694046"/>
            <a:ext cx="384594" cy="398120"/>
            <a:chOff x="636550" y="3383824"/>
            <a:chExt cx="602796" cy="623994"/>
          </a:xfrm>
          <a:solidFill>
            <a:schemeClr val="bg1"/>
          </a:solidFill>
          <a:effectLst>
            <a:outerShdw blurRad="101600" sx="102000" sy="102000" algn="ctr" rotWithShape="0">
              <a:prstClr val="black">
                <a:alpha val="20000"/>
              </a:prstClr>
            </a:outerShdw>
          </a:effectLst>
        </p:grpSpPr>
        <p:sp>
          <p:nvSpPr>
            <p:cNvPr id="836" name="Freeform 104">
              <a:extLst>
                <a:ext uri="{FF2B5EF4-FFF2-40B4-BE49-F238E27FC236}">
                  <a16:creationId xmlns:a16="http://schemas.microsoft.com/office/drawing/2014/main" id="{FD323B7F-855A-4B20-8792-3D4A371F4E25}"/>
                </a:ext>
              </a:extLst>
            </p:cNvPr>
            <p:cNvSpPr>
              <a:spLocks/>
            </p:cNvSpPr>
            <p:nvPr/>
          </p:nvSpPr>
          <p:spPr bwMode="auto">
            <a:xfrm>
              <a:off x="649798" y="3383824"/>
              <a:ext cx="43720" cy="119234"/>
            </a:xfrm>
            <a:custGeom>
              <a:avLst/>
              <a:gdLst>
                <a:gd name="T0" fmla="*/ 14 w 14"/>
                <a:gd name="T1" fmla="*/ 38 h 38"/>
                <a:gd name="T2" fmla="*/ 14 w 14"/>
                <a:gd name="T3" fmla="*/ 0 h 38"/>
                <a:gd name="T4" fmla="*/ 11 w 14"/>
                <a:gd name="T5" fmla="*/ 0 h 38"/>
                <a:gd name="T6" fmla="*/ 7 w 14"/>
                <a:gd name="T7" fmla="*/ 5 h 38"/>
                <a:gd name="T8" fmla="*/ 0 w 14"/>
                <a:gd name="T9" fmla="*/ 9 h 38"/>
                <a:gd name="T10" fmla="*/ 0 w 14"/>
                <a:gd name="T11" fmla="*/ 14 h 38"/>
                <a:gd name="T12" fmla="*/ 5 w 14"/>
                <a:gd name="T13" fmla="*/ 11 h 38"/>
                <a:gd name="T14" fmla="*/ 9 w 14"/>
                <a:gd name="T15" fmla="*/ 8 h 38"/>
                <a:gd name="T16" fmla="*/ 9 w 14"/>
                <a:gd name="T17" fmla="*/ 38 h 38"/>
                <a:gd name="T18" fmla="*/ 14 w 14"/>
                <a:gd name="T19" fmla="*/ 38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38">
                  <a:moveTo>
                    <a:pt x="14" y="38"/>
                  </a:moveTo>
                  <a:cubicBezTo>
                    <a:pt x="14" y="0"/>
                    <a:pt x="14" y="0"/>
                    <a:pt x="14" y="0"/>
                  </a:cubicBezTo>
                  <a:cubicBezTo>
                    <a:pt x="11" y="0"/>
                    <a:pt x="11" y="0"/>
                    <a:pt x="11" y="0"/>
                  </a:cubicBezTo>
                  <a:cubicBezTo>
                    <a:pt x="10" y="1"/>
                    <a:pt x="9" y="3"/>
                    <a:pt x="7" y="5"/>
                  </a:cubicBezTo>
                  <a:cubicBezTo>
                    <a:pt x="5" y="7"/>
                    <a:pt x="2" y="8"/>
                    <a:pt x="0" y="9"/>
                  </a:cubicBezTo>
                  <a:cubicBezTo>
                    <a:pt x="0" y="14"/>
                    <a:pt x="0" y="14"/>
                    <a:pt x="0" y="14"/>
                  </a:cubicBezTo>
                  <a:cubicBezTo>
                    <a:pt x="1" y="13"/>
                    <a:pt x="3" y="12"/>
                    <a:pt x="5" y="11"/>
                  </a:cubicBezTo>
                  <a:cubicBezTo>
                    <a:pt x="7" y="10"/>
                    <a:pt x="8" y="9"/>
                    <a:pt x="9" y="8"/>
                  </a:cubicBezTo>
                  <a:cubicBezTo>
                    <a:pt x="9" y="38"/>
                    <a:pt x="9" y="38"/>
                    <a:pt x="9" y="38"/>
                  </a:cubicBezTo>
                  <a:lnTo>
                    <a:pt x="14" y="38"/>
                  </a:ln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837" name="Freeform 105">
              <a:extLst>
                <a:ext uri="{FF2B5EF4-FFF2-40B4-BE49-F238E27FC236}">
                  <a16:creationId xmlns:a16="http://schemas.microsoft.com/office/drawing/2014/main" id="{DF2273B8-5ABF-47E8-A800-B5144CB73853}"/>
                </a:ext>
              </a:extLst>
            </p:cNvPr>
            <p:cNvSpPr>
              <a:spLocks noEditPoints="1"/>
            </p:cNvSpPr>
            <p:nvPr/>
          </p:nvSpPr>
          <p:spPr bwMode="auto">
            <a:xfrm>
              <a:off x="730613" y="3383824"/>
              <a:ext cx="75516" cy="119234"/>
            </a:xfrm>
            <a:custGeom>
              <a:avLst/>
              <a:gdLst>
                <a:gd name="T0" fmla="*/ 21 w 24"/>
                <a:gd name="T1" fmla="*/ 5 h 38"/>
                <a:gd name="T2" fmla="*/ 17 w 24"/>
                <a:gd name="T3" fmla="*/ 1 h 38"/>
                <a:gd name="T4" fmla="*/ 12 w 24"/>
                <a:gd name="T5" fmla="*/ 0 h 38"/>
                <a:gd name="T6" fmla="*/ 5 w 24"/>
                <a:gd name="T7" fmla="*/ 2 h 38"/>
                <a:gd name="T8" fmla="*/ 1 w 24"/>
                <a:gd name="T9" fmla="*/ 8 h 38"/>
                <a:gd name="T10" fmla="*/ 0 w 24"/>
                <a:gd name="T11" fmla="*/ 19 h 38"/>
                <a:gd name="T12" fmla="*/ 3 w 24"/>
                <a:gd name="T13" fmla="*/ 34 h 38"/>
                <a:gd name="T14" fmla="*/ 12 w 24"/>
                <a:gd name="T15" fmla="*/ 38 h 38"/>
                <a:gd name="T16" fmla="*/ 19 w 24"/>
                <a:gd name="T17" fmla="*/ 36 h 38"/>
                <a:gd name="T18" fmla="*/ 23 w 24"/>
                <a:gd name="T19" fmla="*/ 30 h 38"/>
                <a:gd name="T20" fmla="*/ 24 w 24"/>
                <a:gd name="T21" fmla="*/ 19 h 38"/>
                <a:gd name="T22" fmla="*/ 23 w 24"/>
                <a:gd name="T23" fmla="*/ 10 h 38"/>
                <a:gd name="T24" fmla="*/ 21 w 24"/>
                <a:gd name="T25" fmla="*/ 5 h 38"/>
                <a:gd name="T26" fmla="*/ 17 w 24"/>
                <a:gd name="T27" fmla="*/ 31 h 38"/>
                <a:gd name="T28" fmla="*/ 12 w 24"/>
                <a:gd name="T29" fmla="*/ 35 h 38"/>
                <a:gd name="T30" fmla="*/ 7 w 24"/>
                <a:gd name="T31" fmla="*/ 31 h 38"/>
                <a:gd name="T32" fmla="*/ 4 w 24"/>
                <a:gd name="T33" fmla="*/ 19 h 38"/>
                <a:gd name="T34" fmla="*/ 7 w 24"/>
                <a:gd name="T35" fmla="*/ 6 h 38"/>
                <a:gd name="T36" fmla="*/ 12 w 24"/>
                <a:gd name="T37" fmla="*/ 4 h 38"/>
                <a:gd name="T38" fmla="*/ 17 w 24"/>
                <a:gd name="T39" fmla="*/ 7 h 38"/>
                <a:gd name="T40" fmla="*/ 20 w 24"/>
                <a:gd name="T41" fmla="*/ 19 h 38"/>
                <a:gd name="T42" fmla="*/ 17 w 24"/>
                <a:gd name="T43" fmla="*/ 31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 h="38">
                  <a:moveTo>
                    <a:pt x="21" y="5"/>
                  </a:moveTo>
                  <a:cubicBezTo>
                    <a:pt x="20" y="3"/>
                    <a:pt x="19" y="2"/>
                    <a:pt x="17" y="1"/>
                  </a:cubicBezTo>
                  <a:cubicBezTo>
                    <a:pt x="16" y="0"/>
                    <a:pt x="14" y="0"/>
                    <a:pt x="12" y="0"/>
                  </a:cubicBezTo>
                  <a:cubicBezTo>
                    <a:pt x="9" y="0"/>
                    <a:pt x="7" y="1"/>
                    <a:pt x="5" y="2"/>
                  </a:cubicBezTo>
                  <a:cubicBezTo>
                    <a:pt x="3" y="3"/>
                    <a:pt x="2" y="6"/>
                    <a:pt x="1" y="8"/>
                  </a:cubicBezTo>
                  <a:cubicBezTo>
                    <a:pt x="0" y="11"/>
                    <a:pt x="0" y="15"/>
                    <a:pt x="0" y="19"/>
                  </a:cubicBezTo>
                  <a:cubicBezTo>
                    <a:pt x="0" y="26"/>
                    <a:pt x="1" y="31"/>
                    <a:pt x="3" y="34"/>
                  </a:cubicBezTo>
                  <a:cubicBezTo>
                    <a:pt x="5" y="37"/>
                    <a:pt x="8" y="38"/>
                    <a:pt x="12" y="38"/>
                  </a:cubicBezTo>
                  <a:cubicBezTo>
                    <a:pt x="15" y="38"/>
                    <a:pt x="17" y="38"/>
                    <a:pt x="19" y="36"/>
                  </a:cubicBezTo>
                  <a:cubicBezTo>
                    <a:pt x="21" y="35"/>
                    <a:pt x="22" y="33"/>
                    <a:pt x="23" y="30"/>
                  </a:cubicBezTo>
                  <a:cubicBezTo>
                    <a:pt x="24" y="27"/>
                    <a:pt x="24" y="24"/>
                    <a:pt x="24" y="19"/>
                  </a:cubicBezTo>
                  <a:cubicBezTo>
                    <a:pt x="24" y="15"/>
                    <a:pt x="24" y="12"/>
                    <a:pt x="23" y="10"/>
                  </a:cubicBezTo>
                  <a:cubicBezTo>
                    <a:pt x="23" y="8"/>
                    <a:pt x="22" y="6"/>
                    <a:pt x="21" y="5"/>
                  </a:cubicBezTo>
                  <a:close/>
                  <a:moveTo>
                    <a:pt x="17" y="31"/>
                  </a:moveTo>
                  <a:cubicBezTo>
                    <a:pt x="16" y="33"/>
                    <a:pt x="14" y="35"/>
                    <a:pt x="12" y="35"/>
                  </a:cubicBezTo>
                  <a:cubicBezTo>
                    <a:pt x="10" y="35"/>
                    <a:pt x="8" y="33"/>
                    <a:pt x="7" y="31"/>
                  </a:cubicBezTo>
                  <a:cubicBezTo>
                    <a:pt x="5" y="29"/>
                    <a:pt x="4" y="25"/>
                    <a:pt x="4" y="19"/>
                  </a:cubicBezTo>
                  <a:cubicBezTo>
                    <a:pt x="4" y="13"/>
                    <a:pt x="5" y="9"/>
                    <a:pt x="7" y="6"/>
                  </a:cubicBezTo>
                  <a:cubicBezTo>
                    <a:pt x="8" y="5"/>
                    <a:pt x="10" y="4"/>
                    <a:pt x="12" y="4"/>
                  </a:cubicBezTo>
                  <a:cubicBezTo>
                    <a:pt x="14" y="4"/>
                    <a:pt x="16" y="5"/>
                    <a:pt x="17" y="7"/>
                  </a:cubicBezTo>
                  <a:cubicBezTo>
                    <a:pt x="19" y="9"/>
                    <a:pt x="20" y="13"/>
                    <a:pt x="20" y="19"/>
                  </a:cubicBezTo>
                  <a:cubicBezTo>
                    <a:pt x="20" y="25"/>
                    <a:pt x="19" y="29"/>
                    <a:pt x="17" y="3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838" name="Freeform 106">
              <a:extLst>
                <a:ext uri="{FF2B5EF4-FFF2-40B4-BE49-F238E27FC236}">
                  <a16:creationId xmlns:a16="http://schemas.microsoft.com/office/drawing/2014/main" id="{F95B51B0-9C19-4A70-8070-1379B4B60C03}"/>
                </a:ext>
              </a:extLst>
            </p:cNvPr>
            <p:cNvSpPr>
              <a:spLocks/>
            </p:cNvSpPr>
            <p:nvPr/>
          </p:nvSpPr>
          <p:spPr bwMode="auto">
            <a:xfrm>
              <a:off x="835274" y="3383824"/>
              <a:ext cx="39745" cy="59618"/>
            </a:xfrm>
            <a:custGeom>
              <a:avLst/>
              <a:gdLst>
                <a:gd name="T0" fmla="*/ 13 w 13"/>
                <a:gd name="T1" fmla="*/ 0 h 19"/>
                <a:gd name="T2" fmla="*/ 10 w 13"/>
                <a:gd name="T3" fmla="*/ 0 h 19"/>
                <a:gd name="T4" fmla="*/ 6 w 13"/>
                <a:gd name="T5" fmla="*/ 5 h 19"/>
                <a:gd name="T6" fmla="*/ 0 w 13"/>
                <a:gd name="T7" fmla="*/ 9 h 19"/>
                <a:gd name="T8" fmla="*/ 0 w 13"/>
                <a:gd name="T9" fmla="*/ 14 h 19"/>
                <a:gd name="T10" fmla="*/ 4 w 13"/>
                <a:gd name="T11" fmla="*/ 11 h 19"/>
                <a:gd name="T12" fmla="*/ 9 w 13"/>
                <a:gd name="T13" fmla="*/ 8 h 19"/>
                <a:gd name="T14" fmla="*/ 9 w 13"/>
                <a:gd name="T15" fmla="*/ 19 h 19"/>
                <a:gd name="T16" fmla="*/ 13 w 13"/>
                <a:gd name="T17" fmla="*/ 16 h 19"/>
                <a:gd name="T18" fmla="*/ 13 w 13"/>
                <a:gd name="T19"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 h="19">
                  <a:moveTo>
                    <a:pt x="13" y="0"/>
                  </a:moveTo>
                  <a:cubicBezTo>
                    <a:pt x="10" y="0"/>
                    <a:pt x="10" y="0"/>
                    <a:pt x="10" y="0"/>
                  </a:cubicBezTo>
                  <a:cubicBezTo>
                    <a:pt x="10" y="1"/>
                    <a:pt x="8" y="3"/>
                    <a:pt x="6" y="5"/>
                  </a:cubicBezTo>
                  <a:cubicBezTo>
                    <a:pt x="4" y="7"/>
                    <a:pt x="2" y="8"/>
                    <a:pt x="0" y="9"/>
                  </a:cubicBezTo>
                  <a:cubicBezTo>
                    <a:pt x="0" y="14"/>
                    <a:pt x="0" y="14"/>
                    <a:pt x="0" y="14"/>
                  </a:cubicBezTo>
                  <a:cubicBezTo>
                    <a:pt x="1" y="13"/>
                    <a:pt x="3" y="12"/>
                    <a:pt x="4" y="11"/>
                  </a:cubicBezTo>
                  <a:cubicBezTo>
                    <a:pt x="6" y="10"/>
                    <a:pt x="8" y="9"/>
                    <a:pt x="9" y="8"/>
                  </a:cubicBezTo>
                  <a:cubicBezTo>
                    <a:pt x="9" y="19"/>
                    <a:pt x="9" y="19"/>
                    <a:pt x="9" y="19"/>
                  </a:cubicBezTo>
                  <a:cubicBezTo>
                    <a:pt x="10" y="18"/>
                    <a:pt x="12" y="17"/>
                    <a:pt x="13" y="16"/>
                  </a:cubicBezTo>
                  <a:lnTo>
                    <a:pt x="13" y="0"/>
                  </a:ln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839" name="Freeform 107">
              <a:extLst>
                <a:ext uri="{FF2B5EF4-FFF2-40B4-BE49-F238E27FC236}">
                  <a16:creationId xmlns:a16="http://schemas.microsoft.com/office/drawing/2014/main" id="{06CD6FDE-1FF8-4B16-AB26-C516E90C4D10}"/>
                </a:ext>
              </a:extLst>
            </p:cNvPr>
            <p:cNvSpPr>
              <a:spLocks/>
            </p:cNvSpPr>
            <p:nvPr/>
          </p:nvSpPr>
          <p:spPr bwMode="auto">
            <a:xfrm>
              <a:off x="925362" y="3487161"/>
              <a:ext cx="56968" cy="15898"/>
            </a:xfrm>
            <a:custGeom>
              <a:avLst/>
              <a:gdLst>
                <a:gd name="T0" fmla="*/ 5 w 18"/>
                <a:gd name="T1" fmla="*/ 0 h 5"/>
                <a:gd name="T2" fmla="*/ 0 w 18"/>
                <a:gd name="T3" fmla="*/ 1 h 5"/>
                <a:gd name="T4" fmla="*/ 0 w 18"/>
                <a:gd name="T5" fmla="*/ 1 h 5"/>
                <a:gd name="T6" fmla="*/ 9 w 18"/>
                <a:gd name="T7" fmla="*/ 5 h 5"/>
                <a:gd name="T8" fmla="*/ 16 w 18"/>
                <a:gd name="T9" fmla="*/ 3 h 5"/>
                <a:gd name="T10" fmla="*/ 18 w 18"/>
                <a:gd name="T11" fmla="*/ 1 h 5"/>
                <a:gd name="T12" fmla="*/ 13 w 18"/>
                <a:gd name="T13" fmla="*/ 0 h 5"/>
                <a:gd name="T14" fmla="*/ 9 w 18"/>
                <a:gd name="T15" fmla="*/ 2 h 5"/>
                <a:gd name="T16" fmla="*/ 5 w 18"/>
                <a:gd name="T17"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5">
                  <a:moveTo>
                    <a:pt x="5" y="0"/>
                  </a:moveTo>
                  <a:cubicBezTo>
                    <a:pt x="3" y="0"/>
                    <a:pt x="2" y="1"/>
                    <a:pt x="0" y="1"/>
                  </a:cubicBezTo>
                  <a:cubicBezTo>
                    <a:pt x="0" y="1"/>
                    <a:pt x="0" y="1"/>
                    <a:pt x="0" y="1"/>
                  </a:cubicBezTo>
                  <a:cubicBezTo>
                    <a:pt x="2" y="4"/>
                    <a:pt x="5" y="5"/>
                    <a:pt x="9" y="5"/>
                  </a:cubicBezTo>
                  <a:cubicBezTo>
                    <a:pt x="11" y="5"/>
                    <a:pt x="14" y="5"/>
                    <a:pt x="16" y="3"/>
                  </a:cubicBezTo>
                  <a:cubicBezTo>
                    <a:pt x="16" y="2"/>
                    <a:pt x="17" y="2"/>
                    <a:pt x="18" y="1"/>
                  </a:cubicBezTo>
                  <a:cubicBezTo>
                    <a:pt x="16" y="0"/>
                    <a:pt x="14" y="0"/>
                    <a:pt x="13" y="0"/>
                  </a:cubicBezTo>
                  <a:cubicBezTo>
                    <a:pt x="11" y="1"/>
                    <a:pt x="10" y="2"/>
                    <a:pt x="9" y="2"/>
                  </a:cubicBezTo>
                  <a:cubicBezTo>
                    <a:pt x="7" y="2"/>
                    <a:pt x="6" y="1"/>
                    <a:pt x="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840" name="Freeform 108">
              <a:extLst>
                <a:ext uri="{FF2B5EF4-FFF2-40B4-BE49-F238E27FC236}">
                  <a16:creationId xmlns:a16="http://schemas.microsoft.com/office/drawing/2014/main" id="{8075C241-2DB2-4171-98D7-7421AFFD0599}"/>
                </a:ext>
              </a:extLst>
            </p:cNvPr>
            <p:cNvSpPr>
              <a:spLocks/>
            </p:cNvSpPr>
            <p:nvPr/>
          </p:nvSpPr>
          <p:spPr bwMode="auto">
            <a:xfrm>
              <a:off x="916089" y="3383824"/>
              <a:ext cx="72866" cy="38420"/>
            </a:xfrm>
            <a:custGeom>
              <a:avLst/>
              <a:gdLst>
                <a:gd name="T0" fmla="*/ 7 w 23"/>
                <a:gd name="T1" fmla="*/ 6 h 12"/>
                <a:gd name="T2" fmla="*/ 12 w 23"/>
                <a:gd name="T3" fmla="*/ 4 h 12"/>
                <a:gd name="T4" fmla="*/ 17 w 23"/>
                <a:gd name="T5" fmla="*/ 7 h 12"/>
                <a:gd name="T6" fmla="*/ 19 w 23"/>
                <a:gd name="T7" fmla="*/ 11 h 12"/>
                <a:gd name="T8" fmla="*/ 23 w 23"/>
                <a:gd name="T9" fmla="*/ 11 h 12"/>
                <a:gd name="T10" fmla="*/ 23 w 23"/>
                <a:gd name="T11" fmla="*/ 10 h 12"/>
                <a:gd name="T12" fmla="*/ 21 w 23"/>
                <a:gd name="T13" fmla="*/ 5 h 12"/>
                <a:gd name="T14" fmla="*/ 17 w 23"/>
                <a:gd name="T15" fmla="*/ 1 h 12"/>
                <a:gd name="T16" fmla="*/ 12 w 23"/>
                <a:gd name="T17" fmla="*/ 0 h 12"/>
                <a:gd name="T18" fmla="*/ 5 w 23"/>
                <a:gd name="T19" fmla="*/ 2 h 12"/>
                <a:gd name="T20" fmla="*/ 1 w 23"/>
                <a:gd name="T21" fmla="*/ 8 h 12"/>
                <a:gd name="T22" fmla="*/ 0 w 23"/>
                <a:gd name="T23" fmla="*/ 12 h 12"/>
                <a:gd name="T24" fmla="*/ 5 w 23"/>
                <a:gd name="T25" fmla="*/ 11 h 12"/>
                <a:gd name="T26" fmla="*/ 7 w 23"/>
                <a:gd name="T27"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 h="12">
                  <a:moveTo>
                    <a:pt x="7" y="6"/>
                  </a:moveTo>
                  <a:cubicBezTo>
                    <a:pt x="8" y="5"/>
                    <a:pt x="9" y="4"/>
                    <a:pt x="12" y="4"/>
                  </a:cubicBezTo>
                  <a:cubicBezTo>
                    <a:pt x="14" y="4"/>
                    <a:pt x="16" y="5"/>
                    <a:pt x="17" y="7"/>
                  </a:cubicBezTo>
                  <a:cubicBezTo>
                    <a:pt x="18" y="8"/>
                    <a:pt x="18" y="9"/>
                    <a:pt x="19" y="11"/>
                  </a:cubicBezTo>
                  <a:cubicBezTo>
                    <a:pt x="20" y="11"/>
                    <a:pt x="22" y="11"/>
                    <a:pt x="23" y="11"/>
                  </a:cubicBezTo>
                  <a:cubicBezTo>
                    <a:pt x="23" y="11"/>
                    <a:pt x="23" y="11"/>
                    <a:pt x="23" y="10"/>
                  </a:cubicBezTo>
                  <a:cubicBezTo>
                    <a:pt x="23" y="8"/>
                    <a:pt x="22" y="6"/>
                    <a:pt x="21" y="5"/>
                  </a:cubicBezTo>
                  <a:cubicBezTo>
                    <a:pt x="20" y="3"/>
                    <a:pt x="19" y="2"/>
                    <a:pt x="17" y="1"/>
                  </a:cubicBezTo>
                  <a:cubicBezTo>
                    <a:pt x="15" y="0"/>
                    <a:pt x="14" y="0"/>
                    <a:pt x="12" y="0"/>
                  </a:cubicBezTo>
                  <a:cubicBezTo>
                    <a:pt x="9" y="0"/>
                    <a:pt x="7" y="1"/>
                    <a:pt x="5" y="2"/>
                  </a:cubicBezTo>
                  <a:cubicBezTo>
                    <a:pt x="3" y="3"/>
                    <a:pt x="2" y="6"/>
                    <a:pt x="1" y="8"/>
                  </a:cubicBezTo>
                  <a:cubicBezTo>
                    <a:pt x="0" y="9"/>
                    <a:pt x="0" y="11"/>
                    <a:pt x="0" y="12"/>
                  </a:cubicBezTo>
                  <a:cubicBezTo>
                    <a:pt x="1" y="12"/>
                    <a:pt x="3" y="11"/>
                    <a:pt x="5" y="11"/>
                  </a:cubicBezTo>
                  <a:cubicBezTo>
                    <a:pt x="5" y="9"/>
                    <a:pt x="6" y="7"/>
                    <a:pt x="7" y="6"/>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841" name="Freeform 109">
              <a:extLst>
                <a:ext uri="{FF2B5EF4-FFF2-40B4-BE49-F238E27FC236}">
                  <a16:creationId xmlns:a16="http://schemas.microsoft.com/office/drawing/2014/main" id="{D0BD7773-0987-4B91-8359-D21007AEE690}"/>
                </a:ext>
              </a:extLst>
            </p:cNvPr>
            <p:cNvSpPr>
              <a:spLocks/>
            </p:cNvSpPr>
            <p:nvPr/>
          </p:nvSpPr>
          <p:spPr bwMode="auto">
            <a:xfrm>
              <a:off x="1016776" y="3383824"/>
              <a:ext cx="43720" cy="62267"/>
            </a:xfrm>
            <a:custGeom>
              <a:avLst/>
              <a:gdLst>
                <a:gd name="T0" fmla="*/ 5 w 14"/>
                <a:gd name="T1" fmla="*/ 11 h 20"/>
                <a:gd name="T2" fmla="*/ 10 w 14"/>
                <a:gd name="T3" fmla="*/ 8 h 20"/>
                <a:gd name="T4" fmla="*/ 10 w 14"/>
                <a:gd name="T5" fmla="*/ 17 h 20"/>
                <a:gd name="T6" fmla="*/ 14 w 14"/>
                <a:gd name="T7" fmla="*/ 20 h 20"/>
                <a:gd name="T8" fmla="*/ 14 w 14"/>
                <a:gd name="T9" fmla="*/ 0 h 20"/>
                <a:gd name="T10" fmla="*/ 11 w 14"/>
                <a:gd name="T11" fmla="*/ 0 h 20"/>
                <a:gd name="T12" fmla="*/ 7 w 14"/>
                <a:gd name="T13" fmla="*/ 5 h 20"/>
                <a:gd name="T14" fmla="*/ 0 w 14"/>
                <a:gd name="T15" fmla="*/ 9 h 20"/>
                <a:gd name="T16" fmla="*/ 0 w 14"/>
                <a:gd name="T17" fmla="*/ 13 h 20"/>
                <a:gd name="T18" fmla="*/ 1 w 14"/>
                <a:gd name="T19" fmla="*/ 14 h 20"/>
                <a:gd name="T20" fmla="*/ 5 w 14"/>
                <a:gd name="T21" fmla="*/ 11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20">
                  <a:moveTo>
                    <a:pt x="5" y="11"/>
                  </a:moveTo>
                  <a:cubicBezTo>
                    <a:pt x="7" y="10"/>
                    <a:pt x="8" y="9"/>
                    <a:pt x="10" y="8"/>
                  </a:cubicBezTo>
                  <a:cubicBezTo>
                    <a:pt x="10" y="17"/>
                    <a:pt x="10" y="17"/>
                    <a:pt x="10" y="17"/>
                  </a:cubicBezTo>
                  <a:cubicBezTo>
                    <a:pt x="11" y="18"/>
                    <a:pt x="13" y="19"/>
                    <a:pt x="14" y="20"/>
                  </a:cubicBezTo>
                  <a:cubicBezTo>
                    <a:pt x="14" y="0"/>
                    <a:pt x="14" y="0"/>
                    <a:pt x="14" y="0"/>
                  </a:cubicBezTo>
                  <a:cubicBezTo>
                    <a:pt x="11" y="0"/>
                    <a:pt x="11" y="0"/>
                    <a:pt x="11" y="0"/>
                  </a:cubicBezTo>
                  <a:cubicBezTo>
                    <a:pt x="10" y="1"/>
                    <a:pt x="9" y="3"/>
                    <a:pt x="7" y="5"/>
                  </a:cubicBezTo>
                  <a:cubicBezTo>
                    <a:pt x="5" y="7"/>
                    <a:pt x="3" y="8"/>
                    <a:pt x="0" y="9"/>
                  </a:cubicBezTo>
                  <a:cubicBezTo>
                    <a:pt x="0" y="13"/>
                    <a:pt x="0" y="13"/>
                    <a:pt x="0" y="13"/>
                  </a:cubicBezTo>
                  <a:cubicBezTo>
                    <a:pt x="1" y="14"/>
                    <a:pt x="1" y="14"/>
                    <a:pt x="1" y="14"/>
                  </a:cubicBezTo>
                  <a:cubicBezTo>
                    <a:pt x="2" y="13"/>
                    <a:pt x="4" y="12"/>
                    <a:pt x="5" y="1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842" name="Freeform 110">
              <a:extLst>
                <a:ext uri="{FF2B5EF4-FFF2-40B4-BE49-F238E27FC236}">
                  <a16:creationId xmlns:a16="http://schemas.microsoft.com/office/drawing/2014/main" id="{FAF67201-F55E-4720-A162-1717992758E0}"/>
                </a:ext>
              </a:extLst>
            </p:cNvPr>
            <p:cNvSpPr>
              <a:spLocks/>
            </p:cNvSpPr>
            <p:nvPr/>
          </p:nvSpPr>
          <p:spPr bwMode="auto">
            <a:xfrm>
              <a:off x="1097590" y="3383824"/>
              <a:ext cx="45044" cy="119234"/>
            </a:xfrm>
            <a:custGeom>
              <a:avLst/>
              <a:gdLst>
                <a:gd name="T0" fmla="*/ 14 w 14"/>
                <a:gd name="T1" fmla="*/ 38 h 38"/>
                <a:gd name="T2" fmla="*/ 14 w 14"/>
                <a:gd name="T3" fmla="*/ 0 h 38"/>
                <a:gd name="T4" fmla="*/ 11 w 14"/>
                <a:gd name="T5" fmla="*/ 0 h 38"/>
                <a:gd name="T6" fmla="*/ 6 w 14"/>
                <a:gd name="T7" fmla="*/ 5 h 38"/>
                <a:gd name="T8" fmla="*/ 0 w 14"/>
                <a:gd name="T9" fmla="*/ 9 h 38"/>
                <a:gd name="T10" fmla="*/ 0 w 14"/>
                <a:gd name="T11" fmla="*/ 14 h 38"/>
                <a:gd name="T12" fmla="*/ 5 w 14"/>
                <a:gd name="T13" fmla="*/ 11 h 38"/>
                <a:gd name="T14" fmla="*/ 9 w 14"/>
                <a:gd name="T15" fmla="*/ 8 h 38"/>
                <a:gd name="T16" fmla="*/ 9 w 14"/>
                <a:gd name="T17" fmla="*/ 38 h 38"/>
                <a:gd name="T18" fmla="*/ 14 w 14"/>
                <a:gd name="T19" fmla="*/ 38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38">
                  <a:moveTo>
                    <a:pt x="14" y="38"/>
                  </a:moveTo>
                  <a:cubicBezTo>
                    <a:pt x="14" y="0"/>
                    <a:pt x="14" y="0"/>
                    <a:pt x="14" y="0"/>
                  </a:cubicBezTo>
                  <a:cubicBezTo>
                    <a:pt x="11" y="0"/>
                    <a:pt x="11" y="0"/>
                    <a:pt x="11" y="0"/>
                  </a:cubicBezTo>
                  <a:cubicBezTo>
                    <a:pt x="10" y="1"/>
                    <a:pt x="8" y="3"/>
                    <a:pt x="6" y="5"/>
                  </a:cubicBezTo>
                  <a:cubicBezTo>
                    <a:pt x="5" y="7"/>
                    <a:pt x="2" y="8"/>
                    <a:pt x="0" y="9"/>
                  </a:cubicBezTo>
                  <a:cubicBezTo>
                    <a:pt x="0" y="14"/>
                    <a:pt x="0" y="14"/>
                    <a:pt x="0" y="14"/>
                  </a:cubicBezTo>
                  <a:cubicBezTo>
                    <a:pt x="1" y="13"/>
                    <a:pt x="3" y="12"/>
                    <a:pt x="5" y="11"/>
                  </a:cubicBezTo>
                  <a:cubicBezTo>
                    <a:pt x="6" y="10"/>
                    <a:pt x="8" y="9"/>
                    <a:pt x="9" y="8"/>
                  </a:cubicBezTo>
                  <a:cubicBezTo>
                    <a:pt x="9" y="38"/>
                    <a:pt x="9" y="38"/>
                    <a:pt x="9" y="38"/>
                  </a:cubicBezTo>
                  <a:lnTo>
                    <a:pt x="14" y="38"/>
                  </a:ln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843" name="Freeform 111">
              <a:extLst>
                <a:ext uri="{FF2B5EF4-FFF2-40B4-BE49-F238E27FC236}">
                  <a16:creationId xmlns:a16="http://schemas.microsoft.com/office/drawing/2014/main" id="{D4EB15F1-3535-45A1-A699-587CE9706FB1}"/>
                </a:ext>
              </a:extLst>
            </p:cNvPr>
            <p:cNvSpPr>
              <a:spLocks noEditPoints="1"/>
            </p:cNvSpPr>
            <p:nvPr/>
          </p:nvSpPr>
          <p:spPr bwMode="auto">
            <a:xfrm>
              <a:off x="636550" y="3525581"/>
              <a:ext cx="79490" cy="121884"/>
            </a:xfrm>
            <a:custGeom>
              <a:avLst/>
              <a:gdLst>
                <a:gd name="T0" fmla="*/ 22 w 25"/>
                <a:gd name="T1" fmla="*/ 5 h 39"/>
                <a:gd name="T2" fmla="*/ 18 w 25"/>
                <a:gd name="T3" fmla="*/ 1 h 39"/>
                <a:gd name="T4" fmla="*/ 13 w 25"/>
                <a:gd name="T5" fmla="*/ 0 h 39"/>
                <a:gd name="T6" fmla="*/ 6 w 25"/>
                <a:gd name="T7" fmla="*/ 2 h 39"/>
                <a:gd name="T8" fmla="*/ 2 w 25"/>
                <a:gd name="T9" fmla="*/ 9 h 39"/>
                <a:gd name="T10" fmla="*/ 0 w 25"/>
                <a:gd name="T11" fmla="*/ 19 h 39"/>
                <a:gd name="T12" fmla="*/ 4 w 25"/>
                <a:gd name="T13" fmla="*/ 35 h 39"/>
                <a:gd name="T14" fmla="*/ 13 w 25"/>
                <a:gd name="T15" fmla="*/ 39 h 39"/>
                <a:gd name="T16" fmla="*/ 20 w 25"/>
                <a:gd name="T17" fmla="*/ 36 h 39"/>
                <a:gd name="T18" fmla="*/ 24 w 25"/>
                <a:gd name="T19" fmla="*/ 30 h 39"/>
                <a:gd name="T20" fmla="*/ 25 w 25"/>
                <a:gd name="T21" fmla="*/ 19 h 39"/>
                <a:gd name="T22" fmla="*/ 24 w 25"/>
                <a:gd name="T23" fmla="*/ 10 h 39"/>
                <a:gd name="T24" fmla="*/ 22 w 25"/>
                <a:gd name="T25" fmla="*/ 5 h 39"/>
                <a:gd name="T26" fmla="*/ 18 w 25"/>
                <a:gd name="T27" fmla="*/ 32 h 39"/>
                <a:gd name="T28" fmla="*/ 13 w 25"/>
                <a:gd name="T29" fmla="*/ 35 h 39"/>
                <a:gd name="T30" fmla="*/ 7 w 25"/>
                <a:gd name="T31" fmla="*/ 32 h 39"/>
                <a:gd name="T32" fmla="*/ 5 w 25"/>
                <a:gd name="T33" fmla="*/ 19 h 39"/>
                <a:gd name="T34" fmla="*/ 7 w 25"/>
                <a:gd name="T35" fmla="*/ 7 h 39"/>
                <a:gd name="T36" fmla="*/ 13 w 25"/>
                <a:gd name="T37" fmla="*/ 4 h 39"/>
                <a:gd name="T38" fmla="*/ 18 w 25"/>
                <a:gd name="T39" fmla="*/ 7 h 39"/>
                <a:gd name="T40" fmla="*/ 20 w 25"/>
                <a:gd name="T41" fmla="*/ 19 h 39"/>
                <a:gd name="T42" fmla="*/ 18 w 25"/>
                <a:gd name="T43" fmla="*/ 32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5" h="39">
                  <a:moveTo>
                    <a:pt x="22" y="5"/>
                  </a:moveTo>
                  <a:cubicBezTo>
                    <a:pt x="21" y="3"/>
                    <a:pt x="19" y="2"/>
                    <a:pt x="18" y="1"/>
                  </a:cubicBezTo>
                  <a:cubicBezTo>
                    <a:pt x="16" y="0"/>
                    <a:pt x="15" y="0"/>
                    <a:pt x="13" y="0"/>
                  </a:cubicBezTo>
                  <a:cubicBezTo>
                    <a:pt x="10" y="0"/>
                    <a:pt x="8" y="1"/>
                    <a:pt x="6" y="2"/>
                  </a:cubicBezTo>
                  <a:cubicBezTo>
                    <a:pt x="4" y="4"/>
                    <a:pt x="3" y="6"/>
                    <a:pt x="2" y="9"/>
                  </a:cubicBezTo>
                  <a:cubicBezTo>
                    <a:pt x="1" y="11"/>
                    <a:pt x="0" y="15"/>
                    <a:pt x="0" y="19"/>
                  </a:cubicBezTo>
                  <a:cubicBezTo>
                    <a:pt x="0" y="26"/>
                    <a:pt x="2" y="32"/>
                    <a:pt x="4" y="35"/>
                  </a:cubicBezTo>
                  <a:cubicBezTo>
                    <a:pt x="6" y="37"/>
                    <a:pt x="9" y="39"/>
                    <a:pt x="13" y="39"/>
                  </a:cubicBezTo>
                  <a:cubicBezTo>
                    <a:pt x="15" y="39"/>
                    <a:pt x="18" y="38"/>
                    <a:pt x="20" y="36"/>
                  </a:cubicBezTo>
                  <a:cubicBezTo>
                    <a:pt x="21" y="35"/>
                    <a:pt x="23" y="33"/>
                    <a:pt x="24" y="30"/>
                  </a:cubicBezTo>
                  <a:cubicBezTo>
                    <a:pt x="24" y="27"/>
                    <a:pt x="25" y="24"/>
                    <a:pt x="25" y="19"/>
                  </a:cubicBezTo>
                  <a:cubicBezTo>
                    <a:pt x="25" y="16"/>
                    <a:pt x="25" y="13"/>
                    <a:pt x="24" y="10"/>
                  </a:cubicBezTo>
                  <a:cubicBezTo>
                    <a:pt x="24" y="8"/>
                    <a:pt x="23" y="6"/>
                    <a:pt x="22" y="5"/>
                  </a:cubicBezTo>
                  <a:close/>
                  <a:moveTo>
                    <a:pt x="18" y="32"/>
                  </a:moveTo>
                  <a:cubicBezTo>
                    <a:pt x="17" y="34"/>
                    <a:pt x="15" y="35"/>
                    <a:pt x="13" y="35"/>
                  </a:cubicBezTo>
                  <a:cubicBezTo>
                    <a:pt x="11" y="35"/>
                    <a:pt x="9" y="34"/>
                    <a:pt x="7" y="32"/>
                  </a:cubicBezTo>
                  <a:cubicBezTo>
                    <a:pt x="6" y="30"/>
                    <a:pt x="5" y="26"/>
                    <a:pt x="5" y="19"/>
                  </a:cubicBezTo>
                  <a:cubicBezTo>
                    <a:pt x="5" y="13"/>
                    <a:pt x="6" y="9"/>
                    <a:pt x="7" y="7"/>
                  </a:cubicBezTo>
                  <a:cubicBezTo>
                    <a:pt x="9" y="5"/>
                    <a:pt x="10" y="4"/>
                    <a:pt x="13" y="4"/>
                  </a:cubicBezTo>
                  <a:cubicBezTo>
                    <a:pt x="15" y="4"/>
                    <a:pt x="17" y="5"/>
                    <a:pt x="18" y="7"/>
                  </a:cubicBezTo>
                  <a:cubicBezTo>
                    <a:pt x="19" y="9"/>
                    <a:pt x="20" y="13"/>
                    <a:pt x="20" y="19"/>
                  </a:cubicBezTo>
                  <a:cubicBezTo>
                    <a:pt x="20" y="25"/>
                    <a:pt x="19" y="30"/>
                    <a:pt x="18" y="3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844" name="Freeform 112">
              <a:extLst>
                <a:ext uri="{FF2B5EF4-FFF2-40B4-BE49-F238E27FC236}">
                  <a16:creationId xmlns:a16="http://schemas.microsoft.com/office/drawing/2014/main" id="{E3789CA2-C5FE-4B71-8D50-651C3315E200}"/>
                </a:ext>
              </a:extLst>
            </p:cNvPr>
            <p:cNvSpPr>
              <a:spLocks/>
            </p:cNvSpPr>
            <p:nvPr/>
          </p:nvSpPr>
          <p:spPr bwMode="auto">
            <a:xfrm>
              <a:off x="741212" y="3525581"/>
              <a:ext cx="43720" cy="43720"/>
            </a:xfrm>
            <a:custGeom>
              <a:avLst/>
              <a:gdLst>
                <a:gd name="T0" fmla="*/ 14 w 14"/>
                <a:gd name="T1" fmla="*/ 0 h 14"/>
                <a:gd name="T2" fmla="*/ 11 w 14"/>
                <a:gd name="T3" fmla="*/ 0 h 14"/>
                <a:gd name="T4" fmla="*/ 7 w 14"/>
                <a:gd name="T5" fmla="*/ 5 h 14"/>
                <a:gd name="T6" fmla="*/ 0 w 14"/>
                <a:gd name="T7" fmla="*/ 9 h 14"/>
                <a:gd name="T8" fmla="*/ 0 w 14"/>
                <a:gd name="T9" fmla="*/ 14 h 14"/>
                <a:gd name="T10" fmla="*/ 5 w 14"/>
                <a:gd name="T11" fmla="*/ 12 h 14"/>
                <a:gd name="T12" fmla="*/ 9 w 14"/>
                <a:gd name="T13" fmla="*/ 8 h 14"/>
                <a:gd name="T14" fmla="*/ 9 w 14"/>
                <a:gd name="T15" fmla="*/ 14 h 14"/>
                <a:gd name="T16" fmla="*/ 14 w 14"/>
                <a:gd name="T17"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14">
                  <a:moveTo>
                    <a:pt x="14" y="0"/>
                  </a:moveTo>
                  <a:cubicBezTo>
                    <a:pt x="11" y="0"/>
                    <a:pt x="11" y="0"/>
                    <a:pt x="11" y="0"/>
                  </a:cubicBezTo>
                  <a:cubicBezTo>
                    <a:pt x="10" y="2"/>
                    <a:pt x="9" y="3"/>
                    <a:pt x="7" y="5"/>
                  </a:cubicBezTo>
                  <a:cubicBezTo>
                    <a:pt x="5" y="7"/>
                    <a:pt x="3" y="8"/>
                    <a:pt x="0" y="9"/>
                  </a:cubicBezTo>
                  <a:cubicBezTo>
                    <a:pt x="0" y="14"/>
                    <a:pt x="0" y="14"/>
                    <a:pt x="0" y="14"/>
                  </a:cubicBezTo>
                  <a:cubicBezTo>
                    <a:pt x="2" y="13"/>
                    <a:pt x="3" y="13"/>
                    <a:pt x="5" y="12"/>
                  </a:cubicBezTo>
                  <a:cubicBezTo>
                    <a:pt x="7" y="11"/>
                    <a:pt x="8" y="9"/>
                    <a:pt x="9" y="8"/>
                  </a:cubicBezTo>
                  <a:cubicBezTo>
                    <a:pt x="9" y="14"/>
                    <a:pt x="9" y="14"/>
                    <a:pt x="9" y="14"/>
                  </a:cubicBezTo>
                  <a:cubicBezTo>
                    <a:pt x="11" y="9"/>
                    <a:pt x="12" y="5"/>
                    <a:pt x="1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845" name="Freeform 113">
              <a:extLst>
                <a:ext uri="{FF2B5EF4-FFF2-40B4-BE49-F238E27FC236}">
                  <a16:creationId xmlns:a16="http://schemas.microsoft.com/office/drawing/2014/main" id="{3991449E-D019-4661-9E4B-EC3BD1BFEE4D}"/>
                </a:ext>
              </a:extLst>
            </p:cNvPr>
            <p:cNvSpPr>
              <a:spLocks/>
            </p:cNvSpPr>
            <p:nvPr/>
          </p:nvSpPr>
          <p:spPr bwMode="auto">
            <a:xfrm>
              <a:off x="849848" y="3530880"/>
              <a:ext cx="15898" cy="113935"/>
            </a:xfrm>
            <a:custGeom>
              <a:avLst/>
              <a:gdLst>
                <a:gd name="T0" fmla="*/ 5 w 5"/>
                <a:gd name="T1" fmla="*/ 36 h 36"/>
                <a:gd name="T2" fmla="*/ 5 w 5"/>
                <a:gd name="T3" fmla="*/ 0 h 36"/>
                <a:gd name="T4" fmla="*/ 0 w 5"/>
                <a:gd name="T5" fmla="*/ 7 h 36"/>
                <a:gd name="T6" fmla="*/ 0 w 5"/>
                <a:gd name="T7" fmla="*/ 36 h 36"/>
                <a:gd name="T8" fmla="*/ 5 w 5"/>
                <a:gd name="T9" fmla="*/ 36 h 36"/>
              </a:gdLst>
              <a:ahLst/>
              <a:cxnLst>
                <a:cxn ang="0">
                  <a:pos x="T0" y="T1"/>
                </a:cxn>
                <a:cxn ang="0">
                  <a:pos x="T2" y="T3"/>
                </a:cxn>
                <a:cxn ang="0">
                  <a:pos x="T4" y="T5"/>
                </a:cxn>
                <a:cxn ang="0">
                  <a:pos x="T6" y="T7"/>
                </a:cxn>
                <a:cxn ang="0">
                  <a:pos x="T8" y="T9"/>
                </a:cxn>
              </a:cxnLst>
              <a:rect l="0" t="0" r="r" b="b"/>
              <a:pathLst>
                <a:path w="5" h="36">
                  <a:moveTo>
                    <a:pt x="5" y="36"/>
                  </a:moveTo>
                  <a:cubicBezTo>
                    <a:pt x="5" y="0"/>
                    <a:pt x="5" y="0"/>
                    <a:pt x="5" y="0"/>
                  </a:cubicBezTo>
                  <a:cubicBezTo>
                    <a:pt x="3" y="2"/>
                    <a:pt x="1" y="4"/>
                    <a:pt x="0" y="7"/>
                  </a:cubicBezTo>
                  <a:cubicBezTo>
                    <a:pt x="0" y="36"/>
                    <a:pt x="0" y="36"/>
                    <a:pt x="0" y="36"/>
                  </a:cubicBezTo>
                  <a:lnTo>
                    <a:pt x="5" y="36"/>
                  </a:ln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846" name="Freeform 114">
              <a:extLst>
                <a:ext uri="{FF2B5EF4-FFF2-40B4-BE49-F238E27FC236}">
                  <a16:creationId xmlns:a16="http://schemas.microsoft.com/office/drawing/2014/main" id="{4BF1147F-8D92-4D4E-8CD0-1C185B3B1C1B}"/>
                </a:ext>
              </a:extLst>
            </p:cNvPr>
            <p:cNvSpPr>
              <a:spLocks noEditPoints="1"/>
            </p:cNvSpPr>
            <p:nvPr/>
          </p:nvSpPr>
          <p:spPr bwMode="auto">
            <a:xfrm>
              <a:off x="900191" y="3525581"/>
              <a:ext cx="78165" cy="121884"/>
            </a:xfrm>
            <a:custGeom>
              <a:avLst/>
              <a:gdLst>
                <a:gd name="T0" fmla="*/ 22 w 25"/>
                <a:gd name="T1" fmla="*/ 5 h 39"/>
                <a:gd name="T2" fmla="*/ 18 w 25"/>
                <a:gd name="T3" fmla="*/ 1 h 39"/>
                <a:gd name="T4" fmla="*/ 13 w 25"/>
                <a:gd name="T5" fmla="*/ 0 h 39"/>
                <a:gd name="T6" fmla="*/ 6 w 25"/>
                <a:gd name="T7" fmla="*/ 2 h 39"/>
                <a:gd name="T8" fmla="*/ 2 w 25"/>
                <a:gd name="T9" fmla="*/ 9 h 39"/>
                <a:gd name="T10" fmla="*/ 0 w 25"/>
                <a:gd name="T11" fmla="*/ 19 h 39"/>
                <a:gd name="T12" fmla="*/ 4 w 25"/>
                <a:gd name="T13" fmla="*/ 35 h 39"/>
                <a:gd name="T14" fmla="*/ 13 w 25"/>
                <a:gd name="T15" fmla="*/ 39 h 39"/>
                <a:gd name="T16" fmla="*/ 20 w 25"/>
                <a:gd name="T17" fmla="*/ 36 h 39"/>
                <a:gd name="T18" fmla="*/ 24 w 25"/>
                <a:gd name="T19" fmla="*/ 30 h 39"/>
                <a:gd name="T20" fmla="*/ 25 w 25"/>
                <a:gd name="T21" fmla="*/ 19 h 39"/>
                <a:gd name="T22" fmla="*/ 24 w 25"/>
                <a:gd name="T23" fmla="*/ 10 h 39"/>
                <a:gd name="T24" fmla="*/ 22 w 25"/>
                <a:gd name="T25" fmla="*/ 5 h 39"/>
                <a:gd name="T26" fmla="*/ 18 w 25"/>
                <a:gd name="T27" fmla="*/ 32 h 39"/>
                <a:gd name="T28" fmla="*/ 13 w 25"/>
                <a:gd name="T29" fmla="*/ 35 h 39"/>
                <a:gd name="T30" fmla="*/ 7 w 25"/>
                <a:gd name="T31" fmla="*/ 32 h 39"/>
                <a:gd name="T32" fmla="*/ 5 w 25"/>
                <a:gd name="T33" fmla="*/ 19 h 39"/>
                <a:gd name="T34" fmla="*/ 8 w 25"/>
                <a:gd name="T35" fmla="*/ 7 h 39"/>
                <a:gd name="T36" fmla="*/ 13 w 25"/>
                <a:gd name="T37" fmla="*/ 4 h 39"/>
                <a:gd name="T38" fmla="*/ 18 w 25"/>
                <a:gd name="T39" fmla="*/ 7 h 39"/>
                <a:gd name="T40" fmla="*/ 20 w 25"/>
                <a:gd name="T41" fmla="*/ 19 h 39"/>
                <a:gd name="T42" fmla="*/ 18 w 25"/>
                <a:gd name="T43" fmla="*/ 32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5" h="39">
                  <a:moveTo>
                    <a:pt x="22" y="5"/>
                  </a:moveTo>
                  <a:cubicBezTo>
                    <a:pt x="21" y="3"/>
                    <a:pt x="20" y="2"/>
                    <a:pt x="18" y="1"/>
                  </a:cubicBezTo>
                  <a:cubicBezTo>
                    <a:pt x="17" y="0"/>
                    <a:pt x="15" y="0"/>
                    <a:pt x="13" y="0"/>
                  </a:cubicBezTo>
                  <a:cubicBezTo>
                    <a:pt x="10" y="0"/>
                    <a:pt x="8" y="1"/>
                    <a:pt x="6" y="2"/>
                  </a:cubicBezTo>
                  <a:cubicBezTo>
                    <a:pt x="4" y="4"/>
                    <a:pt x="3" y="6"/>
                    <a:pt x="2" y="9"/>
                  </a:cubicBezTo>
                  <a:cubicBezTo>
                    <a:pt x="1" y="11"/>
                    <a:pt x="0" y="15"/>
                    <a:pt x="0" y="19"/>
                  </a:cubicBezTo>
                  <a:cubicBezTo>
                    <a:pt x="0" y="26"/>
                    <a:pt x="2" y="32"/>
                    <a:pt x="4" y="35"/>
                  </a:cubicBezTo>
                  <a:cubicBezTo>
                    <a:pt x="6" y="37"/>
                    <a:pt x="9" y="39"/>
                    <a:pt x="13" y="39"/>
                  </a:cubicBezTo>
                  <a:cubicBezTo>
                    <a:pt x="16" y="39"/>
                    <a:pt x="18" y="38"/>
                    <a:pt x="20" y="36"/>
                  </a:cubicBezTo>
                  <a:cubicBezTo>
                    <a:pt x="21" y="35"/>
                    <a:pt x="23" y="33"/>
                    <a:pt x="24" y="30"/>
                  </a:cubicBezTo>
                  <a:cubicBezTo>
                    <a:pt x="25" y="27"/>
                    <a:pt x="25" y="24"/>
                    <a:pt x="25" y="19"/>
                  </a:cubicBezTo>
                  <a:cubicBezTo>
                    <a:pt x="25" y="16"/>
                    <a:pt x="25" y="13"/>
                    <a:pt x="24" y="10"/>
                  </a:cubicBezTo>
                  <a:cubicBezTo>
                    <a:pt x="24" y="8"/>
                    <a:pt x="23" y="6"/>
                    <a:pt x="22" y="5"/>
                  </a:cubicBezTo>
                  <a:close/>
                  <a:moveTo>
                    <a:pt x="18" y="32"/>
                  </a:moveTo>
                  <a:cubicBezTo>
                    <a:pt x="17" y="34"/>
                    <a:pt x="15" y="35"/>
                    <a:pt x="13" y="35"/>
                  </a:cubicBezTo>
                  <a:cubicBezTo>
                    <a:pt x="11" y="35"/>
                    <a:pt x="9" y="34"/>
                    <a:pt x="7" y="32"/>
                  </a:cubicBezTo>
                  <a:cubicBezTo>
                    <a:pt x="6" y="30"/>
                    <a:pt x="5" y="26"/>
                    <a:pt x="5" y="19"/>
                  </a:cubicBezTo>
                  <a:cubicBezTo>
                    <a:pt x="5" y="13"/>
                    <a:pt x="6" y="9"/>
                    <a:pt x="8" y="7"/>
                  </a:cubicBezTo>
                  <a:cubicBezTo>
                    <a:pt x="9" y="5"/>
                    <a:pt x="11" y="4"/>
                    <a:pt x="13" y="4"/>
                  </a:cubicBezTo>
                  <a:cubicBezTo>
                    <a:pt x="15" y="4"/>
                    <a:pt x="17" y="5"/>
                    <a:pt x="18" y="7"/>
                  </a:cubicBezTo>
                  <a:cubicBezTo>
                    <a:pt x="20" y="9"/>
                    <a:pt x="20" y="13"/>
                    <a:pt x="20" y="19"/>
                  </a:cubicBezTo>
                  <a:cubicBezTo>
                    <a:pt x="20" y="25"/>
                    <a:pt x="20" y="30"/>
                    <a:pt x="18" y="3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847" name="Freeform 115">
              <a:extLst>
                <a:ext uri="{FF2B5EF4-FFF2-40B4-BE49-F238E27FC236}">
                  <a16:creationId xmlns:a16="http://schemas.microsoft.com/office/drawing/2014/main" id="{68BCA706-50BE-409F-93F4-858B528921C0}"/>
                </a:ext>
              </a:extLst>
            </p:cNvPr>
            <p:cNvSpPr>
              <a:spLocks/>
            </p:cNvSpPr>
            <p:nvPr/>
          </p:nvSpPr>
          <p:spPr bwMode="auto">
            <a:xfrm>
              <a:off x="1003528" y="3525581"/>
              <a:ext cx="45044" cy="119234"/>
            </a:xfrm>
            <a:custGeom>
              <a:avLst/>
              <a:gdLst>
                <a:gd name="T0" fmla="*/ 10 w 14"/>
                <a:gd name="T1" fmla="*/ 8 h 38"/>
                <a:gd name="T2" fmla="*/ 10 w 14"/>
                <a:gd name="T3" fmla="*/ 38 h 38"/>
                <a:gd name="T4" fmla="*/ 14 w 14"/>
                <a:gd name="T5" fmla="*/ 38 h 38"/>
                <a:gd name="T6" fmla="*/ 14 w 14"/>
                <a:gd name="T7" fmla="*/ 0 h 38"/>
                <a:gd name="T8" fmla="*/ 11 w 14"/>
                <a:gd name="T9" fmla="*/ 0 h 38"/>
                <a:gd name="T10" fmla="*/ 7 w 14"/>
                <a:gd name="T11" fmla="*/ 5 h 38"/>
                <a:gd name="T12" fmla="*/ 0 w 14"/>
                <a:gd name="T13" fmla="*/ 9 h 38"/>
                <a:gd name="T14" fmla="*/ 0 w 14"/>
                <a:gd name="T15" fmla="*/ 14 h 38"/>
                <a:gd name="T16" fmla="*/ 5 w 14"/>
                <a:gd name="T17" fmla="*/ 12 h 38"/>
                <a:gd name="T18" fmla="*/ 10 w 14"/>
                <a:gd name="T19" fmla="*/ 8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38">
                  <a:moveTo>
                    <a:pt x="10" y="8"/>
                  </a:moveTo>
                  <a:cubicBezTo>
                    <a:pt x="10" y="38"/>
                    <a:pt x="10" y="38"/>
                    <a:pt x="10" y="38"/>
                  </a:cubicBezTo>
                  <a:cubicBezTo>
                    <a:pt x="14" y="38"/>
                    <a:pt x="14" y="38"/>
                    <a:pt x="14" y="38"/>
                  </a:cubicBezTo>
                  <a:cubicBezTo>
                    <a:pt x="14" y="0"/>
                    <a:pt x="14" y="0"/>
                    <a:pt x="14" y="0"/>
                  </a:cubicBezTo>
                  <a:cubicBezTo>
                    <a:pt x="11" y="0"/>
                    <a:pt x="11" y="0"/>
                    <a:pt x="11" y="0"/>
                  </a:cubicBezTo>
                  <a:cubicBezTo>
                    <a:pt x="10" y="2"/>
                    <a:pt x="9" y="3"/>
                    <a:pt x="7" y="5"/>
                  </a:cubicBezTo>
                  <a:cubicBezTo>
                    <a:pt x="5" y="7"/>
                    <a:pt x="3" y="8"/>
                    <a:pt x="0" y="9"/>
                  </a:cubicBezTo>
                  <a:cubicBezTo>
                    <a:pt x="0" y="14"/>
                    <a:pt x="0" y="14"/>
                    <a:pt x="0" y="14"/>
                  </a:cubicBezTo>
                  <a:cubicBezTo>
                    <a:pt x="2" y="13"/>
                    <a:pt x="3" y="13"/>
                    <a:pt x="5" y="12"/>
                  </a:cubicBezTo>
                  <a:cubicBezTo>
                    <a:pt x="7" y="11"/>
                    <a:pt x="8" y="9"/>
                    <a:pt x="10" y="8"/>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848" name="Freeform 116">
              <a:extLst>
                <a:ext uri="{FF2B5EF4-FFF2-40B4-BE49-F238E27FC236}">
                  <a16:creationId xmlns:a16="http://schemas.microsoft.com/office/drawing/2014/main" id="{ECADC421-9A68-40C7-94D8-D2A80CEFBFF8}"/>
                </a:ext>
              </a:extLst>
            </p:cNvPr>
            <p:cNvSpPr>
              <a:spLocks/>
            </p:cNvSpPr>
            <p:nvPr/>
          </p:nvSpPr>
          <p:spPr bwMode="auto">
            <a:xfrm>
              <a:off x="649798" y="3666013"/>
              <a:ext cx="43720" cy="119234"/>
            </a:xfrm>
            <a:custGeom>
              <a:avLst/>
              <a:gdLst>
                <a:gd name="T0" fmla="*/ 7 w 14"/>
                <a:gd name="T1" fmla="*/ 5 h 38"/>
                <a:gd name="T2" fmla="*/ 0 w 14"/>
                <a:gd name="T3" fmla="*/ 10 h 38"/>
                <a:gd name="T4" fmla="*/ 0 w 14"/>
                <a:gd name="T5" fmla="*/ 14 h 38"/>
                <a:gd name="T6" fmla="*/ 5 w 14"/>
                <a:gd name="T7" fmla="*/ 12 h 38"/>
                <a:gd name="T8" fmla="*/ 9 w 14"/>
                <a:gd name="T9" fmla="*/ 9 h 38"/>
                <a:gd name="T10" fmla="*/ 9 w 14"/>
                <a:gd name="T11" fmla="*/ 38 h 38"/>
                <a:gd name="T12" fmla="*/ 14 w 14"/>
                <a:gd name="T13" fmla="*/ 38 h 38"/>
                <a:gd name="T14" fmla="*/ 14 w 14"/>
                <a:gd name="T15" fmla="*/ 0 h 38"/>
                <a:gd name="T16" fmla="*/ 11 w 14"/>
                <a:gd name="T17" fmla="*/ 0 h 38"/>
                <a:gd name="T18" fmla="*/ 7 w 14"/>
                <a:gd name="T19" fmla="*/ 5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38">
                  <a:moveTo>
                    <a:pt x="7" y="5"/>
                  </a:moveTo>
                  <a:cubicBezTo>
                    <a:pt x="5" y="7"/>
                    <a:pt x="2" y="8"/>
                    <a:pt x="0" y="10"/>
                  </a:cubicBezTo>
                  <a:cubicBezTo>
                    <a:pt x="0" y="14"/>
                    <a:pt x="0" y="14"/>
                    <a:pt x="0" y="14"/>
                  </a:cubicBezTo>
                  <a:cubicBezTo>
                    <a:pt x="1" y="14"/>
                    <a:pt x="3" y="13"/>
                    <a:pt x="5" y="12"/>
                  </a:cubicBezTo>
                  <a:cubicBezTo>
                    <a:pt x="7" y="11"/>
                    <a:pt x="8" y="10"/>
                    <a:pt x="9" y="9"/>
                  </a:cubicBezTo>
                  <a:cubicBezTo>
                    <a:pt x="9" y="38"/>
                    <a:pt x="9" y="38"/>
                    <a:pt x="9" y="38"/>
                  </a:cubicBezTo>
                  <a:cubicBezTo>
                    <a:pt x="14" y="38"/>
                    <a:pt x="14" y="38"/>
                    <a:pt x="14" y="38"/>
                  </a:cubicBezTo>
                  <a:cubicBezTo>
                    <a:pt x="14" y="0"/>
                    <a:pt x="14" y="0"/>
                    <a:pt x="14" y="0"/>
                  </a:cubicBezTo>
                  <a:cubicBezTo>
                    <a:pt x="11" y="0"/>
                    <a:pt x="11" y="0"/>
                    <a:pt x="11" y="0"/>
                  </a:cubicBezTo>
                  <a:cubicBezTo>
                    <a:pt x="10" y="2"/>
                    <a:pt x="9" y="4"/>
                    <a:pt x="7" y="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849" name="Freeform 117">
              <a:extLst>
                <a:ext uri="{FF2B5EF4-FFF2-40B4-BE49-F238E27FC236}">
                  <a16:creationId xmlns:a16="http://schemas.microsoft.com/office/drawing/2014/main" id="{39C7BBEF-A0C8-4B5D-8754-322CBB3C43AB}"/>
                </a:ext>
              </a:extLst>
            </p:cNvPr>
            <p:cNvSpPr>
              <a:spLocks/>
            </p:cNvSpPr>
            <p:nvPr/>
          </p:nvSpPr>
          <p:spPr bwMode="auto">
            <a:xfrm>
              <a:off x="730613" y="3666013"/>
              <a:ext cx="75516" cy="121884"/>
            </a:xfrm>
            <a:custGeom>
              <a:avLst/>
              <a:gdLst>
                <a:gd name="T0" fmla="*/ 19 w 24"/>
                <a:gd name="T1" fmla="*/ 14 h 39"/>
                <a:gd name="T2" fmla="*/ 20 w 24"/>
                <a:gd name="T3" fmla="*/ 20 h 39"/>
                <a:gd name="T4" fmla="*/ 17 w 24"/>
                <a:gd name="T5" fmla="*/ 32 h 39"/>
                <a:gd name="T6" fmla="*/ 12 w 24"/>
                <a:gd name="T7" fmla="*/ 35 h 39"/>
                <a:gd name="T8" fmla="*/ 7 w 24"/>
                <a:gd name="T9" fmla="*/ 32 h 39"/>
                <a:gd name="T10" fmla="*/ 4 w 24"/>
                <a:gd name="T11" fmla="*/ 20 h 39"/>
                <a:gd name="T12" fmla="*/ 7 w 24"/>
                <a:gd name="T13" fmla="*/ 7 h 39"/>
                <a:gd name="T14" fmla="*/ 12 w 24"/>
                <a:gd name="T15" fmla="*/ 4 h 39"/>
                <a:gd name="T16" fmla="*/ 15 w 24"/>
                <a:gd name="T17" fmla="*/ 5 h 39"/>
                <a:gd name="T18" fmla="*/ 13 w 24"/>
                <a:gd name="T19" fmla="*/ 0 h 39"/>
                <a:gd name="T20" fmla="*/ 12 w 24"/>
                <a:gd name="T21" fmla="*/ 0 h 39"/>
                <a:gd name="T22" fmla="*/ 5 w 24"/>
                <a:gd name="T23" fmla="*/ 2 h 39"/>
                <a:gd name="T24" fmla="*/ 1 w 24"/>
                <a:gd name="T25" fmla="*/ 9 h 39"/>
                <a:gd name="T26" fmla="*/ 0 w 24"/>
                <a:gd name="T27" fmla="*/ 20 h 39"/>
                <a:gd name="T28" fmla="*/ 3 w 24"/>
                <a:gd name="T29" fmla="*/ 35 h 39"/>
                <a:gd name="T30" fmla="*/ 12 w 24"/>
                <a:gd name="T31" fmla="*/ 39 h 39"/>
                <a:gd name="T32" fmla="*/ 19 w 24"/>
                <a:gd name="T33" fmla="*/ 37 h 39"/>
                <a:gd name="T34" fmla="*/ 23 w 24"/>
                <a:gd name="T35" fmla="*/ 30 h 39"/>
                <a:gd name="T36" fmla="*/ 24 w 24"/>
                <a:gd name="T37" fmla="*/ 22 h 39"/>
                <a:gd name="T38" fmla="*/ 21 w 24"/>
                <a:gd name="T39" fmla="*/ 18 h 39"/>
                <a:gd name="T40" fmla="*/ 19 w 24"/>
                <a:gd name="T41" fmla="*/ 14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4" h="39">
                  <a:moveTo>
                    <a:pt x="19" y="14"/>
                  </a:moveTo>
                  <a:cubicBezTo>
                    <a:pt x="19" y="16"/>
                    <a:pt x="20" y="17"/>
                    <a:pt x="20" y="20"/>
                  </a:cubicBezTo>
                  <a:cubicBezTo>
                    <a:pt x="20" y="26"/>
                    <a:pt x="19" y="30"/>
                    <a:pt x="17" y="32"/>
                  </a:cubicBezTo>
                  <a:cubicBezTo>
                    <a:pt x="16" y="34"/>
                    <a:pt x="14" y="35"/>
                    <a:pt x="12" y="35"/>
                  </a:cubicBezTo>
                  <a:cubicBezTo>
                    <a:pt x="10" y="35"/>
                    <a:pt x="8" y="34"/>
                    <a:pt x="7" y="32"/>
                  </a:cubicBezTo>
                  <a:cubicBezTo>
                    <a:pt x="5" y="30"/>
                    <a:pt x="4" y="26"/>
                    <a:pt x="4" y="20"/>
                  </a:cubicBezTo>
                  <a:cubicBezTo>
                    <a:pt x="4" y="13"/>
                    <a:pt x="5" y="9"/>
                    <a:pt x="7" y="7"/>
                  </a:cubicBezTo>
                  <a:cubicBezTo>
                    <a:pt x="8" y="5"/>
                    <a:pt x="10" y="4"/>
                    <a:pt x="12" y="4"/>
                  </a:cubicBezTo>
                  <a:cubicBezTo>
                    <a:pt x="13" y="4"/>
                    <a:pt x="14" y="4"/>
                    <a:pt x="15" y="5"/>
                  </a:cubicBezTo>
                  <a:cubicBezTo>
                    <a:pt x="14" y="3"/>
                    <a:pt x="14" y="2"/>
                    <a:pt x="13" y="0"/>
                  </a:cubicBezTo>
                  <a:cubicBezTo>
                    <a:pt x="13" y="0"/>
                    <a:pt x="12" y="0"/>
                    <a:pt x="12" y="0"/>
                  </a:cubicBezTo>
                  <a:cubicBezTo>
                    <a:pt x="9" y="0"/>
                    <a:pt x="7" y="1"/>
                    <a:pt x="5" y="2"/>
                  </a:cubicBezTo>
                  <a:cubicBezTo>
                    <a:pt x="3" y="4"/>
                    <a:pt x="2" y="6"/>
                    <a:pt x="1" y="9"/>
                  </a:cubicBezTo>
                  <a:cubicBezTo>
                    <a:pt x="0" y="11"/>
                    <a:pt x="0" y="15"/>
                    <a:pt x="0" y="20"/>
                  </a:cubicBezTo>
                  <a:cubicBezTo>
                    <a:pt x="0" y="27"/>
                    <a:pt x="1" y="32"/>
                    <a:pt x="3" y="35"/>
                  </a:cubicBezTo>
                  <a:cubicBezTo>
                    <a:pt x="5" y="37"/>
                    <a:pt x="8" y="39"/>
                    <a:pt x="12" y="39"/>
                  </a:cubicBezTo>
                  <a:cubicBezTo>
                    <a:pt x="15" y="39"/>
                    <a:pt x="17" y="38"/>
                    <a:pt x="19" y="37"/>
                  </a:cubicBezTo>
                  <a:cubicBezTo>
                    <a:pt x="21" y="35"/>
                    <a:pt x="22" y="33"/>
                    <a:pt x="23" y="30"/>
                  </a:cubicBezTo>
                  <a:cubicBezTo>
                    <a:pt x="24" y="28"/>
                    <a:pt x="24" y="25"/>
                    <a:pt x="24" y="22"/>
                  </a:cubicBezTo>
                  <a:cubicBezTo>
                    <a:pt x="23" y="20"/>
                    <a:pt x="22" y="19"/>
                    <a:pt x="21" y="18"/>
                  </a:cubicBezTo>
                  <a:cubicBezTo>
                    <a:pt x="21" y="16"/>
                    <a:pt x="20" y="15"/>
                    <a:pt x="19" y="1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850" name="Freeform 118">
              <a:extLst>
                <a:ext uri="{FF2B5EF4-FFF2-40B4-BE49-F238E27FC236}">
                  <a16:creationId xmlns:a16="http://schemas.microsoft.com/office/drawing/2014/main" id="{8ABAB667-805F-4E68-AD25-CF4D192895FA}"/>
                </a:ext>
              </a:extLst>
            </p:cNvPr>
            <p:cNvSpPr>
              <a:spLocks/>
            </p:cNvSpPr>
            <p:nvPr/>
          </p:nvSpPr>
          <p:spPr bwMode="auto">
            <a:xfrm>
              <a:off x="856471" y="3666013"/>
              <a:ext cx="18548" cy="41070"/>
            </a:xfrm>
            <a:custGeom>
              <a:avLst/>
              <a:gdLst>
                <a:gd name="T0" fmla="*/ 3 w 6"/>
                <a:gd name="T1" fmla="*/ 0 h 13"/>
                <a:gd name="T2" fmla="*/ 0 w 6"/>
                <a:gd name="T3" fmla="*/ 5 h 13"/>
                <a:gd name="T4" fmla="*/ 0 w 6"/>
                <a:gd name="T5" fmla="*/ 5 h 13"/>
                <a:gd name="T6" fmla="*/ 6 w 6"/>
                <a:gd name="T7" fmla="*/ 13 h 13"/>
                <a:gd name="T8" fmla="*/ 6 w 6"/>
                <a:gd name="T9" fmla="*/ 0 h 13"/>
                <a:gd name="T10" fmla="*/ 3 w 6"/>
                <a:gd name="T11" fmla="*/ 0 h 13"/>
              </a:gdLst>
              <a:ahLst/>
              <a:cxnLst>
                <a:cxn ang="0">
                  <a:pos x="T0" y="T1"/>
                </a:cxn>
                <a:cxn ang="0">
                  <a:pos x="T2" y="T3"/>
                </a:cxn>
                <a:cxn ang="0">
                  <a:pos x="T4" y="T5"/>
                </a:cxn>
                <a:cxn ang="0">
                  <a:pos x="T6" y="T7"/>
                </a:cxn>
                <a:cxn ang="0">
                  <a:pos x="T8" y="T9"/>
                </a:cxn>
                <a:cxn ang="0">
                  <a:pos x="T10" y="T11"/>
                </a:cxn>
              </a:cxnLst>
              <a:rect l="0" t="0" r="r" b="b"/>
              <a:pathLst>
                <a:path w="6" h="13">
                  <a:moveTo>
                    <a:pt x="3" y="0"/>
                  </a:moveTo>
                  <a:cubicBezTo>
                    <a:pt x="3" y="2"/>
                    <a:pt x="1" y="3"/>
                    <a:pt x="0" y="5"/>
                  </a:cubicBezTo>
                  <a:cubicBezTo>
                    <a:pt x="0" y="5"/>
                    <a:pt x="0" y="5"/>
                    <a:pt x="0" y="5"/>
                  </a:cubicBezTo>
                  <a:cubicBezTo>
                    <a:pt x="2" y="8"/>
                    <a:pt x="4" y="11"/>
                    <a:pt x="6" y="13"/>
                  </a:cubicBezTo>
                  <a:cubicBezTo>
                    <a:pt x="6" y="0"/>
                    <a:pt x="6" y="0"/>
                    <a:pt x="6" y="0"/>
                  </a:cubicBezTo>
                  <a:lnTo>
                    <a:pt x="3" y="0"/>
                  </a:ln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851" name="Freeform 119">
              <a:extLst>
                <a:ext uri="{FF2B5EF4-FFF2-40B4-BE49-F238E27FC236}">
                  <a16:creationId xmlns:a16="http://schemas.microsoft.com/office/drawing/2014/main" id="{E5933A6A-84D5-43E9-A044-5B9557D96378}"/>
                </a:ext>
              </a:extLst>
            </p:cNvPr>
            <p:cNvSpPr>
              <a:spLocks/>
            </p:cNvSpPr>
            <p:nvPr/>
          </p:nvSpPr>
          <p:spPr bwMode="auto">
            <a:xfrm>
              <a:off x="913439" y="3666013"/>
              <a:ext cx="43720" cy="75516"/>
            </a:xfrm>
            <a:custGeom>
              <a:avLst/>
              <a:gdLst>
                <a:gd name="T0" fmla="*/ 11 w 14"/>
                <a:gd name="T1" fmla="*/ 0 h 24"/>
                <a:gd name="T2" fmla="*/ 7 w 14"/>
                <a:gd name="T3" fmla="*/ 5 h 24"/>
                <a:gd name="T4" fmla="*/ 0 w 14"/>
                <a:gd name="T5" fmla="*/ 10 h 24"/>
                <a:gd name="T6" fmla="*/ 0 w 14"/>
                <a:gd name="T7" fmla="*/ 14 h 24"/>
                <a:gd name="T8" fmla="*/ 5 w 14"/>
                <a:gd name="T9" fmla="*/ 12 h 24"/>
                <a:gd name="T10" fmla="*/ 9 w 14"/>
                <a:gd name="T11" fmla="*/ 9 h 24"/>
                <a:gd name="T12" fmla="*/ 9 w 14"/>
                <a:gd name="T13" fmla="*/ 23 h 24"/>
                <a:gd name="T14" fmla="*/ 14 w 14"/>
                <a:gd name="T15" fmla="*/ 24 h 24"/>
                <a:gd name="T16" fmla="*/ 14 w 14"/>
                <a:gd name="T17" fmla="*/ 0 h 24"/>
                <a:gd name="T18" fmla="*/ 11 w 14"/>
                <a:gd name="T19"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24">
                  <a:moveTo>
                    <a:pt x="11" y="0"/>
                  </a:moveTo>
                  <a:cubicBezTo>
                    <a:pt x="10" y="2"/>
                    <a:pt x="9" y="4"/>
                    <a:pt x="7" y="5"/>
                  </a:cubicBezTo>
                  <a:cubicBezTo>
                    <a:pt x="5" y="7"/>
                    <a:pt x="3" y="8"/>
                    <a:pt x="0" y="10"/>
                  </a:cubicBezTo>
                  <a:cubicBezTo>
                    <a:pt x="0" y="14"/>
                    <a:pt x="0" y="14"/>
                    <a:pt x="0" y="14"/>
                  </a:cubicBezTo>
                  <a:cubicBezTo>
                    <a:pt x="1" y="14"/>
                    <a:pt x="3" y="13"/>
                    <a:pt x="5" y="12"/>
                  </a:cubicBezTo>
                  <a:cubicBezTo>
                    <a:pt x="7" y="11"/>
                    <a:pt x="8" y="10"/>
                    <a:pt x="9" y="9"/>
                  </a:cubicBezTo>
                  <a:cubicBezTo>
                    <a:pt x="9" y="23"/>
                    <a:pt x="9" y="23"/>
                    <a:pt x="9" y="23"/>
                  </a:cubicBezTo>
                  <a:cubicBezTo>
                    <a:pt x="11" y="24"/>
                    <a:pt x="12" y="24"/>
                    <a:pt x="14" y="24"/>
                  </a:cubicBezTo>
                  <a:cubicBezTo>
                    <a:pt x="14" y="0"/>
                    <a:pt x="14" y="0"/>
                    <a:pt x="14" y="0"/>
                  </a:cubicBezTo>
                  <a:lnTo>
                    <a:pt x="11" y="0"/>
                  </a:ln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852" name="Freeform 120">
              <a:extLst>
                <a:ext uri="{FF2B5EF4-FFF2-40B4-BE49-F238E27FC236}">
                  <a16:creationId xmlns:a16="http://schemas.microsoft.com/office/drawing/2014/main" id="{BCE9F5AE-DFE2-4A8B-B050-E5FA6F2A969A}"/>
                </a:ext>
              </a:extLst>
            </p:cNvPr>
            <p:cNvSpPr>
              <a:spLocks/>
            </p:cNvSpPr>
            <p:nvPr/>
          </p:nvSpPr>
          <p:spPr bwMode="auto">
            <a:xfrm>
              <a:off x="994253" y="3666013"/>
              <a:ext cx="68891" cy="72866"/>
            </a:xfrm>
            <a:custGeom>
              <a:avLst/>
              <a:gdLst>
                <a:gd name="T0" fmla="*/ 17 w 22"/>
                <a:gd name="T1" fmla="*/ 1 h 23"/>
                <a:gd name="T2" fmla="*/ 12 w 22"/>
                <a:gd name="T3" fmla="*/ 0 h 23"/>
                <a:gd name="T4" fmla="*/ 5 w 22"/>
                <a:gd name="T5" fmla="*/ 2 h 23"/>
                <a:gd name="T6" fmla="*/ 1 w 22"/>
                <a:gd name="T7" fmla="*/ 9 h 23"/>
                <a:gd name="T8" fmla="*/ 0 w 22"/>
                <a:gd name="T9" fmla="*/ 20 h 23"/>
                <a:gd name="T10" fmla="*/ 0 w 22"/>
                <a:gd name="T11" fmla="*/ 23 h 23"/>
                <a:gd name="T12" fmla="*/ 5 w 22"/>
                <a:gd name="T13" fmla="*/ 21 h 23"/>
                <a:gd name="T14" fmla="*/ 5 w 22"/>
                <a:gd name="T15" fmla="*/ 20 h 23"/>
                <a:gd name="T16" fmla="*/ 7 w 22"/>
                <a:gd name="T17" fmla="*/ 7 h 23"/>
                <a:gd name="T18" fmla="*/ 12 w 22"/>
                <a:gd name="T19" fmla="*/ 4 h 23"/>
                <a:gd name="T20" fmla="*/ 17 w 22"/>
                <a:gd name="T21" fmla="*/ 7 h 23"/>
                <a:gd name="T22" fmla="*/ 19 w 22"/>
                <a:gd name="T23" fmla="*/ 12 h 23"/>
                <a:gd name="T24" fmla="*/ 22 w 22"/>
                <a:gd name="T25" fmla="*/ 7 h 23"/>
                <a:gd name="T26" fmla="*/ 21 w 22"/>
                <a:gd name="T27" fmla="*/ 5 h 23"/>
                <a:gd name="T28" fmla="*/ 17 w 22"/>
                <a:gd name="T29" fmla="*/ 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 h="23">
                  <a:moveTo>
                    <a:pt x="17" y="1"/>
                  </a:moveTo>
                  <a:cubicBezTo>
                    <a:pt x="16" y="1"/>
                    <a:pt x="14" y="0"/>
                    <a:pt x="12" y="0"/>
                  </a:cubicBezTo>
                  <a:cubicBezTo>
                    <a:pt x="9" y="0"/>
                    <a:pt x="7" y="1"/>
                    <a:pt x="5" y="2"/>
                  </a:cubicBezTo>
                  <a:cubicBezTo>
                    <a:pt x="3" y="4"/>
                    <a:pt x="2" y="6"/>
                    <a:pt x="1" y="9"/>
                  </a:cubicBezTo>
                  <a:cubicBezTo>
                    <a:pt x="0" y="11"/>
                    <a:pt x="0" y="15"/>
                    <a:pt x="0" y="20"/>
                  </a:cubicBezTo>
                  <a:cubicBezTo>
                    <a:pt x="0" y="21"/>
                    <a:pt x="0" y="22"/>
                    <a:pt x="0" y="23"/>
                  </a:cubicBezTo>
                  <a:cubicBezTo>
                    <a:pt x="2" y="23"/>
                    <a:pt x="3" y="22"/>
                    <a:pt x="5" y="21"/>
                  </a:cubicBezTo>
                  <a:cubicBezTo>
                    <a:pt x="5" y="21"/>
                    <a:pt x="5" y="20"/>
                    <a:pt x="5" y="20"/>
                  </a:cubicBezTo>
                  <a:cubicBezTo>
                    <a:pt x="5" y="13"/>
                    <a:pt x="5" y="9"/>
                    <a:pt x="7" y="7"/>
                  </a:cubicBezTo>
                  <a:cubicBezTo>
                    <a:pt x="8" y="5"/>
                    <a:pt x="10" y="4"/>
                    <a:pt x="12" y="4"/>
                  </a:cubicBezTo>
                  <a:cubicBezTo>
                    <a:pt x="14" y="4"/>
                    <a:pt x="16" y="5"/>
                    <a:pt x="17" y="7"/>
                  </a:cubicBezTo>
                  <a:cubicBezTo>
                    <a:pt x="18" y="8"/>
                    <a:pt x="19" y="10"/>
                    <a:pt x="19" y="12"/>
                  </a:cubicBezTo>
                  <a:cubicBezTo>
                    <a:pt x="20" y="10"/>
                    <a:pt x="21" y="9"/>
                    <a:pt x="22" y="7"/>
                  </a:cubicBezTo>
                  <a:cubicBezTo>
                    <a:pt x="22" y="7"/>
                    <a:pt x="22" y="6"/>
                    <a:pt x="21" y="5"/>
                  </a:cubicBezTo>
                  <a:cubicBezTo>
                    <a:pt x="20" y="3"/>
                    <a:pt x="19" y="2"/>
                    <a:pt x="1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853" name="Freeform 121">
              <a:extLst>
                <a:ext uri="{FF2B5EF4-FFF2-40B4-BE49-F238E27FC236}">
                  <a16:creationId xmlns:a16="http://schemas.microsoft.com/office/drawing/2014/main" id="{1A468721-6631-4A9F-A130-10DE54411145}"/>
                </a:ext>
              </a:extLst>
            </p:cNvPr>
            <p:cNvSpPr>
              <a:spLocks/>
            </p:cNvSpPr>
            <p:nvPr/>
          </p:nvSpPr>
          <p:spPr bwMode="auto">
            <a:xfrm>
              <a:off x="1026049" y="3748152"/>
              <a:ext cx="213297" cy="259666"/>
            </a:xfrm>
            <a:custGeom>
              <a:avLst/>
              <a:gdLst>
                <a:gd name="T0" fmla="*/ 65 w 68"/>
                <a:gd name="T1" fmla="*/ 60 h 83"/>
                <a:gd name="T2" fmla="*/ 34 w 68"/>
                <a:gd name="T3" fmla="*/ 12 h 83"/>
                <a:gd name="T4" fmla="*/ 32 w 68"/>
                <a:gd name="T5" fmla="*/ 9 h 83"/>
                <a:gd name="T6" fmla="*/ 26 w 68"/>
                <a:gd name="T7" fmla="*/ 0 h 83"/>
                <a:gd name="T8" fmla="*/ 14 w 68"/>
                <a:gd name="T9" fmla="*/ 11 h 83"/>
                <a:gd name="T10" fmla="*/ 0 w 68"/>
                <a:gd name="T11" fmla="*/ 17 h 83"/>
                <a:gd name="T12" fmla="*/ 39 w 68"/>
                <a:gd name="T13" fmla="*/ 78 h 83"/>
                <a:gd name="T14" fmla="*/ 51 w 68"/>
                <a:gd name="T15" fmla="*/ 80 h 83"/>
                <a:gd name="T16" fmla="*/ 63 w 68"/>
                <a:gd name="T17" fmla="*/ 72 h 83"/>
                <a:gd name="T18" fmla="*/ 65 w 68"/>
                <a:gd name="T19" fmla="*/ 6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8" h="83">
                  <a:moveTo>
                    <a:pt x="65" y="60"/>
                  </a:moveTo>
                  <a:cubicBezTo>
                    <a:pt x="34" y="12"/>
                    <a:pt x="34" y="12"/>
                    <a:pt x="34" y="12"/>
                  </a:cubicBezTo>
                  <a:cubicBezTo>
                    <a:pt x="32" y="9"/>
                    <a:pt x="32" y="9"/>
                    <a:pt x="32" y="9"/>
                  </a:cubicBezTo>
                  <a:cubicBezTo>
                    <a:pt x="26" y="0"/>
                    <a:pt x="26" y="0"/>
                    <a:pt x="26" y="0"/>
                  </a:cubicBezTo>
                  <a:cubicBezTo>
                    <a:pt x="23" y="4"/>
                    <a:pt x="19" y="8"/>
                    <a:pt x="14" y="11"/>
                  </a:cubicBezTo>
                  <a:cubicBezTo>
                    <a:pt x="10" y="13"/>
                    <a:pt x="5" y="16"/>
                    <a:pt x="0" y="17"/>
                  </a:cubicBezTo>
                  <a:cubicBezTo>
                    <a:pt x="39" y="78"/>
                    <a:pt x="39" y="78"/>
                    <a:pt x="39" y="78"/>
                  </a:cubicBezTo>
                  <a:cubicBezTo>
                    <a:pt x="42" y="82"/>
                    <a:pt x="47" y="83"/>
                    <a:pt x="51" y="80"/>
                  </a:cubicBezTo>
                  <a:cubicBezTo>
                    <a:pt x="63" y="72"/>
                    <a:pt x="63" y="72"/>
                    <a:pt x="63" y="72"/>
                  </a:cubicBezTo>
                  <a:cubicBezTo>
                    <a:pt x="67" y="70"/>
                    <a:pt x="68" y="64"/>
                    <a:pt x="65" y="6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854" name="Freeform 122">
              <a:extLst>
                <a:ext uri="{FF2B5EF4-FFF2-40B4-BE49-F238E27FC236}">
                  <a16:creationId xmlns:a16="http://schemas.microsoft.com/office/drawing/2014/main" id="{357B76B7-7532-4D23-AE31-01276A09C9D6}"/>
                </a:ext>
              </a:extLst>
            </p:cNvPr>
            <p:cNvSpPr>
              <a:spLocks noEditPoints="1"/>
            </p:cNvSpPr>
            <p:nvPr/>
          </p:nvSpPr>
          <p:spPr bwMode="auto">
            <a:xfrm>
              <a:off x="775657" y="3427544"/>
              <a:ext cx="376251" cy="373601"/>
            </a:xfrm>
            <a:custGeom>
              <a:avLst/>
              <a:gdLst>
                <a:gd name="T0" fmla="*/ 113 w 120"/>
                <a:gd name="T1" fmla="*/ 35 h 119"/>
                <a:gd name="T2" fmla="*/ 111 w 120"/>
                <a:gd name="T3" fmla="*/ 31 h 119"/>
                <a:gd name="T4" fmla="*/ 108 w 120"/>
                <a:gd name="T5" fmla="*/ 27 h 119"/>
                <a:gd name="T6" fmla="*/ 91 w 120"/>
                <a:gd name="T7" fmla="*/ 10 h 119"/>
                <a:gd name="T8" fmla="*/ 87 w 120"/>
                <a:gd name="T9" fmla="*/ 7 h 119"/>
                <a:gd name="T10" fmla="*/ 69 w 120"/>
                <a:gd name="T11" fmla="*/ 1 h 119"/>
                <a:gd name="T12" fmla="*/ 64 w 120"/>
                <a:gd name="T13" fmla="*/ 0 h 119"/>
                <a:gd name="T14" fmla="*/ 58 w 120"/>
                <a:gd name="T15" fmla="*/ 0 h 119"/>
                <a:gd name="T16" fmla="*/ 49 w 120"/>
                <a:gd name="T17" fmla="*/ 1 h 119"/>
                <a:gd name="T18" fmla="*/ 44 w 120"/>
                <a:gd name="T19" fmla="*/ 2 h 119"/>
                <a:gd name="T20" fmla="*/ 32 w 120"/>
                <a:gd name="T21" fmla="*/ 6 h 119"/>
                <a:gd name="T22" fmla="*/ 28 w 120"/>
                <a:gd name="T23" fmla="*/ 9 h 119"/>
                <a:gd name="T24" fmla="*/ 27 w 120"/>
                <a:gd name="T25" fmla="*/ 10 h 119"/>
                <a:gd name="T26" fmla="*/ 3 w 120"/>
                <a:gd name="T27" fmla="*/ 41 h 119"/>
                <a:gd name="T28" fmla="*/ 1 w 120"/>
                <a:gd name="T29" fmla="*/ 69 h 119"/>
                <a:gd name="T30" fmla="*/ 4 w 120"/>
                <a:gd name="T31" fmla="*/ 78 h 119"/>
                <a:gd name="T32" fmla="*/ 10 w 120"/>
                <a:gd name="T33" fmla="*/ 91 h 119"/>
                <a:gd name="T34" fmla="*/ 10 w 120"/>
                <a:gd name="T35" fmla="*/ 92 h 119"/>
                <a:gd name="T36" fmla="*/ 28 w 120"/>
                <a:gd name="T37" fmla="*/ 109 h 119"/>
                <a:gd name="T38" fmla="*/ 32 w 120"/>
                <a:gd name="T39" fmla="*/ 112 h 119"/>
                <a:gd name="T40" fmla="*/ 60 w 120"/>
                <a:gd name="T41" fmla="*/ 119 h 119"/>
                <a:gd name="T42" fmla="*/ 78 w 120"/>
                <a:gd name="T43" fmla="*/ 116 h 119"/>
                <a:gd name="T44" fmla="*/ 82 w 120"/>
                <a:gd name="T45" fmla="*/ 115 h 119"/>
                <a:gd name="T46" fmla="*/ 91 w 120"/>
                <a:gd name="T47" fmla="*/ 110 h 119"/>
                <a:gd name="T48" fmla="*/ 92 w 120"/>
                <a:gd name="T49" fmla="*/ 109 h 119"/>
                <a:gd name="T50" fmla="*/ 104 w 120"/>
                <a:gd name="T51" fmla="*/ 99 h 119"/>
                <a:gd name="T52" fmla="*/ 112 w 120"/>
                <a:gd name="T53" fmla="*/ 87 h 119"/>
                <a:gd name="T54" fmla="*/ 116 w 120"/>
                <a:gd name="T55" fmla="*/ 76 h 119"/>
                <a:gd name="T56" fmla="*/ 113 w 120"/>
                <a:gd name="T57" fmla="*/ 35 h 119"/>
                <a:gd name="T58" fmla="*/ 94 w 120"/>
                <a:gd name="T59" fmla="*/ 88 h 119"/>
                <a:gd name="T60" fmla="*/ 90 w 120"/>
                <a:gd name="T61" fmla="*/ 92 h 119"/>
                <a:gd name="T62" fmla="*/ 84 w 120"/>
                <a:gd name="T63" fmla="*/ 97 h 119"/>
                <a:gd name="T64" fmla="*/ 75 w 120"/>
                <a:gd name="T65" fmla="*/ 101 h 119"/>
                <a:gd name="T66" fmla="*/ 70 w 120"/>
                <a:gd name="T67" fmla="*/ 103 h 119"/>
                <a:gd name="T68" fmla="*/ 60 w 120"/>
                <a:gd name="T69" fmla="*/ 104 h 119"/>
                <a:gd name="T70" fmla="*/ 58 w 120"/>
                <a:gd name="T71" fmla="*/ 104 h 119"/>
                <a:gd name="T72" fmla="*/ 53 w 120"/>
                <a:gd name="T73" fmla="*/ 103 h 119"/>
                <a:gd name="T74" fmla="*/ 32 w 120"/>
                <a:gd name="T75" fmla="*/ 94 h 119"/>
                <a:gd name="T76" fmla="*/ 28 w 120"/>
                <a:gd name="T77" fmla="*/ 89 h 119"/>
                <a:gd name="T78" fmla="*/ 25 w 120"/>
                <a:gd name="T79" fmla="*/ 87 h 119"/>
                <a:gd name="T80" fmla="*/ 23 w 120"/>
                <a:gd name="T81" fmla="*/ 83 h 119"/>
                <a:gd name="T82" fmla="*/ 23 w 120"/>
                <a:gd name="T83" fmla="*/ 83 h 119"/>
                <a:gd name="T84" fmla="*/ 18 w 120"/>
                <a:gd name="T85" fmla="*/ 43 h 119"/>
                <a:gd name="T86" fmla="*/ 22 w 120"/>
                <a:gd name="T87" fmla="*/ 35 h 119"/>
                <a:gd name="T88" fmla="*/ 35 w 120"/>
                <a:gd name="T89" fmla="*/ 22 h 119"/>
                <a:gd name="T90" fmla="*/ 46 w 120"/>
                <a:gd name="T91" fmla="*/ 17 h 119"/>
                <a:gd name="T92" fmla="*/ 51 w 120"/>
                <a:gd name="T93" fmla="*/ 16 h 119"/>
                <a:gd name="T94" fmla="*/ 58 w 120"/>
                <a:gd name="T95" fmla="*/ 15 h 119"/>
                <a:gd name="T96" fmla="*/ 63 w 120"/>
                <a:gd name="T97" fmla="*/ 16 h 119"/>
                <a:gd name="T98" fmla="*/ 67 w 120"/>
                <a:gd name="T99" fmla="*/ 16 h 119"/>
                <a:gd name="T100" fmla="*/ 96 w 120"/>
                <a:gd name="T101" fmla="*/ 36 h 119"/>
                <a:gd name="T102" fmla="*/ 99 w 120"/>
                <a:gd name="T103" fmla="*/ 41 h 119"/>
                <a:gd name="T104" fmla="*/ 100 w 120"/>
                <a:gd name="T105" fmla="*/ 44 h 119"/>
                <a:gd name="T106" fmla="*/ 94 w 120"/>
                <a:gd name="T107" fmla="*/ 88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0" h="119">
                  <a:moveTo>
                    <a:pt x="113" y="35"/>
                  </a:moveTo>
                  <a:cubicBezTo>
                    <a:pt x="112" y="34"/>
                    <a:pt x="111" y="32"/>
                    <a:pt x="111" y="31"/>
                  </a:cubicBezTo>
                  <a:cubicBezTo>
                    <a:pt x="110" y="30"/>
                    <a:pt x="109" y="29"/>
                    <a:pt x="108" y="27"/>
                  </a:cubicBezTo>
                  <a:cubicBezTo>
                    <a:pt x="104" y="20"/>
                    <a:pt x="98" y="14"/>
                    <a:pt x="91" y="10"/>
                  </a:cubicBezTo>
                  <a:cubicBezTo>
                    <a:pt x="90" y="9"/>
                    <a:pt x="88" y="8"/>
                    <a:pt x="87" y="7"/>
                  </a:cubicBezTo>
                  <a:cubicBezTo>
                    <a:pt x="81" y="4"/>
                    <a:pt x="75" y="2"/>
                    <a:pt x="69" y="1"/>
                  </a:cubicBezTo>
                  <a:cubicBezTo>
                    <a:pt x="67" y="1"/>
                    <a:pt x="66" y="1"/>
                    <a:pt x="64" y="0"/>
                  </a:cubicBezTo>
                  <a:cubicBezTo>
                    <a:pt x="62" y="0"/>
                    <a:pt x="60" y="0"/>
                    <a:pt x="58" y="0"/>
                  </a:cubicBezTo>
                  <a:cubicBezTo>
                    <a:pt x="55" y="0"/>
                    <a:pt x="52" y="0"/>
                    <a:pt x="49" y="1"/>
                  </a:cubicBezTo>
                  <a:cubicBezTo>
                    <a:pt x="48" y="1"/>
                    <a:pt x="46" y="1"/>
                    <a:pt x="44" y="2"/>
                  </a:cubicBezTo>
                  <a:cubicBezTo>
                    <a:pt x="40" y="3"/>
                    <a:pt x="36" y="4"/>
                    <a:pt x="32" y="6"/>
                  </a:cubicBezTo>
                  <a:cubicBezTo>
                    <a:pt x="31" y="7"/>
                    <a:pt x="29" y="8"/>
                    <a:pt x="28" y="9"/>
                  </a:cubicBezTo>
                  <a:cubicBezTo>
                    <a:pt x="27" y="9"/>
                    <a:pt x="27" y="9"/>
                    <a:pt x="27" y="10"/>
                  </a:cubicBezTo>
                  <a:cubicBezTo>
                    <a:pt x="15" y="17"/>
                    <a:pt x="7" y="29"/>
                    <a:pt x="3" y="41"/>
                  </a:cubicBezTo>
                  <a:cubicBezTo>
                    <a:pt x="0" y="50"/>
                    <a:pt x="0" y="60"/>
                    <a:pt x="1" y="69"/>
                  </a:cubicBezTo>
                  <a:cubicBezTo>
                    <a:pt x="2" y="72"/>
                    <a:pt x="3" y="75"/>
                    <a:pt x="4" y="78"/>
                  </a:cubicBezTo>
                  <a:cubicBezTo>
                    <a:pt x="5" y="82"/>
                    <a:pt x="7" y="87"/>
                    <a:pt x="10" y="91"/>
                  </a:cubicBezTo>
                  <a:cubicBezTo>
                    <a:pt x="10" y="92"/>
                    <a:pt x="10" y="92"/>
                    <a:pt x="10" y="92"/>
                  </a:cubicBezTo>
                  <a:cubicBezTo>
                    <a:pt x="15" y="99"/>
                    <a:pt x="21" y="105"/>
                    <a:pt x="28" y="109"/>
                  </a:cubicBezTo>
                  <a:cubicBezTo>
                    <a:pt x="29" y="110"/>
                    <a:pt x="31" y="111"/>
                    <a:pt x="32" y="112"/>
                  </a:cubicBezTo>
                  <a:cubicBezTo>
                    <a:pt x="41" y="116"/>
                    <a:pt x="51" y="119"/>
                    <a:pt x="60" y="119"/>
                  </a:cubicBezTo>
                  <a:cubicBezTo>
                    <a:pt x="66" y="119"/>
                    <a:pt x="72" y="118"/>
                    <a:pt x="78" y="116"/>
                  </a:cubicBezTo>
                  <a:cubicBezTo>
                    <a:pt x="79" y="116"/>
                    <a:pt x="80" y="115"/>
                    <a:pt x="82" y="115"/>
                  </a:cubicBezTo>
                  <a:cubicBezTo>
                    <a:pt x="85" y="113"/>
                    <a:pt x="88" y="112"/>
                    <a:pt x="91" y="110"/>
                  </a:cubicBezTo>
                  <a:cubicBezTo>
                    <a:pt x="92" y="109"/>
                    <a:pt x="92" y="109"/>
                    <a:pt x="92" y="109"/>
                  </a:cubicBezTo>
                  <a:cubicBezTo>
                    <a:pt x="97" y="106"/>
                    <a:pt x="101" y="103"/>
                    <a:pt x="104" y="99"/>
                  </a:cubicBezTo>
                  <a:cubicBezTo>
                    <a:pt x="107" y="95"/>
                    <a:pt x="110" y="91"/>
                    <a:pt x="112" y="87"/>
                  </a:cubicBezTo>
                  <a:cubicBezTo>
                    <a:pt x="114" y="84"/>
                    <a:pt x="115" y="80"/>
                    <a:pt x="116" y="76"/>
                  </a:cubicBezTo>
                  <a:cubicBezTo>
                    <a:pt x="120" y="63"/>
                    <a:pt x="119" y="48"/>
                    <a:pt x="113" y="35"/>
                  </a:cubicBezTo>
                  <a:close/>
                  <a:moveTo>
                    <a:pt x="94" y="88"/>
                  </a:moveTo>
                  <a:cubicBezTo>
                    <a:pt x="93" y="89"/>
                    <a:pt x="91" y="91"/>
                    <a:pt x="90" y="92"/>
                  </a:cubicBezTo>
                  <a:cubicBezTo>
                    <a:pt x="88" y="94"/>
                    <a:pt x="86" y="96"/>
                    <a:pt x="84" y="97"/>
                  </a:cubicBezTo>
                  <a:cubicBezTo>
                    <a:pt x="81" y="99"/>
                    <a:pt x="78" y="100"/>
                    <a:pt x="75" y="101"/>
                  </a:cubicBezTo>
                  <a:cubicBezTo>
                    <a:pt x="73" y="102"/>
                    <a:pt x="72" y="102"/>
                    <a:pt x="70" y="103"/>
                  </a:cubicBezTo>
                  <a:cubicBezTo>
                    <a:pt x="67" y="103"/>
                    <a:pt x="64" y="104"/>
                    <a:pt x="60" y="104"/>
                  </a:cubicBezTo>
                  <a:cubicBezTo>
                    <a:pt x="60" y="104"/>
                    <a:pt x="59" y="104"/>
                    <a:pt x="58" y="104"/>
                  </a:cubicBezTo>
                  <a:cubicBezTo>
                    <a:pt x="56" y="104"/>
                    <a:pt x="55" y="103"/>
                    <a:pt x="53" y="103"/>
                  </a:cubicBezTo>
                  <a:cubicBezTo>
                    <a:pt x="46" y="102"/>
                    <a:pt x="38" y="99"/>
                    <a:pt x="32" y="94"/>
                  </a:cubicBezTo>
                  <a:cubicBezTo>
                    <a:pt x="31" y="92"/>
                    <a:pt x="29" y="91"/>
                    <a:pt x="28" y="89"/>
                  </a:cubicBezTo>
                  <a:cubicBezTo>
                    <a:pt x="27" y="89"/>
                    <a:pt x="26" y="88"/>
                    <a:pt x="25" y="87"/>
                  </a:cubicBezTo>
                  <a:cubicBezTo>
                    <a:pt x="25" y="85"/>
                    <a:pt x="24" y="84"/>
                    <a:pt x="23" y="83"/>
                  </a:cubicBezTo>
                  <a:cubicBezTo>
                    <a:pt x="23" y="83"/>
                    <a:pt x="23" y="83"/>
                    <a:pt x="23" y="83"/>
                  </a:cubicBezTo>
                  <a:cubicBezTo>
                    <a:pt x="15" y="71"/>
                    <a:pt x="14" y="56"/>
                    <a:pt x="18" y="43"/>
                  </a:cubicBezTo>
                  <a:cubicBezTo>
                    <a:pt x="19" y="40"/>
                    <a:pt x="21" y="38"/>
                    <a:pt x="22" y="35"/>
                  </a:cubicBezTo>
                  <a:cubicBezTo>
                    <a:pt x="25" y="30"/>
                    <a:pt x="30" y="26"/>
                    <a:pt x="35" y="22"/>
                  </a:cubicBezTo>
                  <a:cubicBezTo>
                    <a:pt x="39" y="20"/>
                    <a:pt x="42" y="18"/>
                    <a:pt x="46" y="17"/>
                  </a:cubicBezTo>
                  <a:cubicBezTo>
                    <a:pt x="48" y="17"/>
                    <a:pt x="49" y="16"/>
                    <a:pt x="51" y="16"/>
                  </a:cubicBezTo>
                  <a:cubicBezTo>
                    <a:pt x="53" y="15"/>
                    <a:pt x="56" y="15"/>
                    <a:pt x="58" y="15"/>
                  </a:cubicBezTo>
                  <a:cubicBezTo>
                    <a:pt x="60" y="15"/>
                    <a:pt x="61" y="15"/>
                    <a:pt x="63" y="16"/>
                  </a:cubicBezTo>
                  <a:cubicBezTo>
                    <a:pt x="64" y="16"/>
                    <a:pt x="66" y="16"/>
                    <a:pt x="67" y="16"/>
                  </a:cubicBezTo>
                  <a:cubicBezTo>
                    <a:pt x="79" y="19"/>
                    <a:pt x="89" y="25"/>
                    <a:pt x="96" y="36"/>
                  </a:cubicBezTo>
                  <a:cubicBezTo>
                    <a:pt x="97" y="37"/>
                    <a:pt x="98" y="39"/>
                    <a:pt x="99" y="41"/>
                  </a:cubicBezTo>
                  <a:cubicBezTo>
                    <a:pt x="99" y="42"/>
                    <a:pt x="100" y="43"/>
                    <a:pt x="100" y="44"/>
                  </a:cubicBezTo>
                  <a:cubicBezTo>
                    <a:pt x="106" y="59"/>
                    <a:pt x="103" y="76"/>
                    <a:pt x="94" y="88"/>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grpSp>
      <p:sp>
        <p:nvSpPr>
          <p:cNvPr id="862" name="Freeform 41">
            <a:extLst>
              <a:ext uri="{FF2B5EF4-FFF2-40B4-BE49-F238E27FC236}">
                <a16:creationId xmlns:a16="http://schemas.microsoft.com/office/drawing/2014/main" id="{E77FDA36-E3E0-4ABA-B0FB-1BAF7ACBAF97}"/>
              </a:ext>
            </a:extLst>
          </p:cNvPr>
          <p:cNvSpPr>
            <a:spLocks noEditPoints="1"/>
          </p:cNvSpPr>
          <p:nvPr/>
        </p:nvSpPr>
        <p:spPr bwMode="auto">
          <a:xfrm>
            <a:off x="7496475" y="2571887"/>
            <a:ext cx="403930" cy="239950"/>
          </a:xfrm>
          <a:custGeom>
            <a:avLst/>
            <a:gdLst>
              <a:gd name="T0" fmla="*/ 216 w 1589"/>
              <a:gd name="T1" fmla="*/ 770 h 942"/>
              <a:gd name="T2" fmla="*/ 560 w 1589"/>
              <a:gd name="T3" fmla="*/ 770 h 942"/>
              <a:gd name="T4" fmla="*/ 388 w 1589"/>
              <a:gd name="T5" fmla="*/ 841 h 942"/>
              <a:gd name="T6" fmla="*/ 388 w 1589"/>
              <a:gd name="T7" fmla="*/ 699 h 942"/>
              <a:gd name="T8" fmla="*/ 388 w 1589"/>
              <a:gd name="T9" fmla="*/ 841 h 942"/>
              <a:gd name="T10" fmla="*/ 1349 w 1589"/>
              <a:gd name="T11" fmla="*/ 357 h 942"/>
              <a:gd name="T12" fmla="*/ 719 w 1589"/>
              <a:gd name="T13" fmla="*/ 4 h 942"/>
              <a:gd name="T14" fmla="*/ 131 w 1589"/>
              <a:gd name="T15" fmla="*/ 111 h 942"/>
              <a:gd name="T16" fmla="*/ 5 w 1589"/>
              <a:gd name="T17" fmla="*/ 693 h 942"/>
              <a:gd name="T18" fmla="*/ 68 w 1589"/>
              <a:gd name="T19" fmla="*/ 755 h 942"/>
              <a:gd name="T20" fmla="*/ 388 w 1589"/>
              <a:gd name="T21" fmla="*/ 538 h 942"/>
              <a:gd name="T22" fmla="*/ 996 w 1589"/>
              <a:gd name="T23" fmla="*/ 755 h 942"/>
              <a:gd name="T24" fmla="*/ 1165 w 1589"/>
              <a:gd name="T25" fmla="*/ 509 h 942"/>
              <a:gd name="T26" fmla="*/ 931 w 1589"/>
              <a:gd name="T27" fmla="*/ 335 h 942"/>
              <a:gd name="T28" fmla="*/ 1117 w 1589"/>
              <a:gd name="T29" fmla="*/ 347 h 942"/>
              <a:gd name="T30" fmla="*/ 1242 w 1589"/>
              <a:gd name="T31" fmla="*/ 539 h 942"/>
              <a:gd name="T32" fmla="*/ 1527 w 1589"/>
              <a:gd name="T33" fmla="*/ 755 h 942"/>
              <a:gd name="T34" fmla="*/ 1589 w 1589"/>
              <a:gd name="T35" fmla="*/ 693 h 942"/>
              <a:gd name="T36" fmla="*/ 1440 w 1589"/>
              <a:gd name="T37" fmla="*/ 401 h 942"/>
              <a:gd name="T38" fmla="*/ 883 w 1589"/>
              <a:gd name="T39" fmla="*/ 446 h 942"/>
              <a:gd name="T40" fmla="*/ 670 w 1589"/>
              <a:gd name="T41" fmla="*/ 449 h 942"/>
              <a:gd name="T42" fmla="*/ 660 w 1589"/>
              <a:gd name="T43" fmla="*/ 439 h 942"/>
              <a:gd name="T44" fmla="*/ 509 w 1589"/>
              <a:gd name="T45" fmla="*/ 412 h 942"/>
              <a:gd name="T46" fmla="*/ 509 w 1589"/>
              <a:gd name="T47" fmla="*/ 356 h 942"/>
              <a:gd name="T48" fmla="*/ 660 w 1589"/>
              <a:gd name="T49" fmla="*/ 248 h 942"/>
              <a:gd name="T50" fmla="*/ 481 w 1589"/>
              <a:gd name="T51" fmla="*/ 220 h 942"/>
              <a:gd name="T52" fmla="*/ 660 w 1589"/>
              <a:gd name="T53" fmla="*/ 192 h 942"/>
              <a:gd name="T54" fmla="*/ 663 w 1589"/>
              <a:gd name="T55" fmla="*/ 159 h 942"/>
              <a:gd name="T56" fmla="*/ 876 w 1589"/>
              <a:gd name="T57" fmla="*/ 156 h 942"/>
              <a:gd name="T58" fmla="*/ 886 w 1589"/>
              <a:gd name="T59" fmla="*/ 166 h 942"/>
              <a:gd name="T60" fmla="*/ 1227 w 1589"/>
              <a:gd name="T61" fmla="*/ 599 h 942"/>
              <a:gd name="T62" fmla="*/ 1227 w 1589"/>
              <a:gd name="T63" fmla="*/ 942 h 942"/>
              <a:gd name="T64" fmla="*/ 1227 w 1589"/>
              <a:gd name="T65" fmla="*/ 599 h 942"/>
              <a:gd name="T66" fmla="*/ 1156 w 1589"/>
              <a:gd name="T67" fmla="*/ 770 h 942"/>
              <a:gd name="T68" fmla="*/ 1298 w 1589"/>
              <a:gd name="T69" fmla="*/ 770 h 9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89" h="942">
                <a:moveTo>
                  <a:pt x="388" y="599"/>
                </a:moveTo>
                <a:cubicBezTo>
                  <a:pt x="293" y="599"/>
                  <a:pt x="216" y="676"/>
                  <a:pt x="216" y="770"/>
                </a:cubicBezTo>
                <a:cubicBezTo>
                  <a:pt x="216" y="865"/>
                  <a:pt x="293" y="942"/>
                  <a:pt x="388" y="942"/>
                </a:cubicBezTo>
                <a:cubicBezTo>
                  <a:pt x="483" y="942"/>
                  <a:pt x="560" y="865"/>
                  <a:pt x="560" y="770"/>
                </a:cubicBezTo>
                <a:cubicBezTo>
                  <a:pt x="560" y="676"/>
                  <a:pt x="483" y="599"/>
                  <a:pt x="388" y="599"/>
                </a:cubicBezTo>
                <a:close/>
                <a:moveTo>
                  <a:pt x="388" y="841"/>
                </a:moveTo>
                <a:cubicBezTo>
                  <a:pt x="349" y="841"/>
                  <a:pt x="317" y="810"/>
                  <a:pt x="317" y="770"/>
                </a:cubicBezTo>
                <a:cubicBezTo>
                  <a:pt x="317" y="731"/>
                  <a:pt x="349" y="699"/>
                  <a:pt x="388" y="699"/>
                </a:cubicBezTo>
                <a:cubicBezTo>
                  <a:pt x="427" y="699"/>
                  <a:pt x="459" y="731"/>
                  <a:pt x="459" y="770"/>
                </a:cubicBezTo>
                <a:cubicBezTo>
                  <a:pt x="459" y="810"/>
                  <a:pt x="427" y="841"/>
                  <a:pt x="388" y="841"/>
                </a:cubicBezTo>
                <a:close/>
                <a:moveTo>
                  <a:pt x="1440" y="401"/>
                </a:moveTo>
                <a:cubicBezTo>
                  <a:pt x="1406" y="381"/>
                  <a:pt x="1373" y="367"/>
                  <a:pt x="1349" y="357"/>
                </a:cubicBezTo>
                <a:cubicBezTo>
                  <a:pt x="1340" y="354"/>
                  <a:pt x="1333" y="351"/>
                  <a:pt x="1326" y="349"/>
                </a:cubicBezTo>
                <a:cubicBezTo>
                  <a:pt x="1148" y="102"/>
                  <a:pt x="985" y="0"/>
                  <a:pt x="719" y="4"/>
                </a:cubicBezTo>
                <a:cubicBezTo>
                  <a:pt x="680" y="4"/>
                  <a:pt x="638" y="6"/>
                  <a:pt x="594" y="9"/>
                </a:cubicBezTo>
                <a:cubicBezTo>
                  <a:pt x="338" y="27"/>
                  <a:pt x="131" y="111"/>
                  <a:pt x="131" y="111"/>
                </a:cubicBezTo>
                <a:cubicBezTo>
                  <a:pt x="131" y="111"/>
                  <a:pt x="50" y="249"/>
                  <a:pt x="25" y="374"/>
                </a:cubicBezTo>
                <a:cubicBezTo>
                  <a:pt x="0" y="499"/>
                  <a:pt x="5" y="655"/>
                  <a:pt x="5" y="693"/>
                </a:cubicBezTo>
                <a:cubicBezTo>
                  <a:pt x="5" y="710"/>
                  <a:pt x="12" y="725"/>
                  <a:pt x="24" y="737"/>
                </a:cubicBezTo>
                <a:cubicBezTo>
                  <a:pt x="35" y="749"/>
                  <a:pt x="51" y="755"/>
                  <a:pt x="68" y="755"/>
                </a:cubicBezTo>
                <a:cubicBezTo>
                  <a:pt x="157" y="755"/>
                  <a:pt x="157" y="755"/>
                  <a:pt x="157" y="755"/>
                </a:cubicBezTo>
                <a:cubicBezTo>
                  <a:pt x="165" y="634"/>
                  <a:pt x="265" y="538"/>
                  <a:pt x="388" y="538"/>
                </a:cubicBezTo>
                <a:cubicBezTo>
                  <a:pt x="511" y="538"/>
                  <a:pt x="610" y="634"/>
                  <a:pt x="618" y="755"/>
                </a:cubicBezTo>
                <a:cubicBezTo>
                  <a:pt x="996" y="755"/>
                  <a:pt x="996" y="755"/>
                  <a:pt x="996" y="755"/>
                </a:cubicBezTo>
                <a:cubicBezTo>
                  <a:pt x="1003" y="651"/>
                  <a:pt x="1078" y="565"/>
                  <a:pt x="1177" y="544"/>
                </a:cubicBezTo>
                <a:cubicBezTo>
                  <a:pt x="1174" y="534"/>
                  <a:pt x="1170" y="522"/>
                  <a:pt x="1165" y="509"/>
                </a:cubicBezTo>
                <a:cubicBezTo>
                  <a:pt x="1150" y="474"/>
                  <a:pt x="1124" y="431"/>
                  <a:pt x="1080" y="399"/>
                </a:cubicBezTo>
                <a:cubicBezTo>
                  <a:pt x="1016" y="353"/>
                  <a:pt x="960" y="339"/>
                  <a:pt x="931" y="335"/>
                </a:cubicBezTo>
                <a:cubicBezTo>
                  <a:pt x="931" y="270"/>
                  <a:pt x="931" y="270"/>
                  <a:pt x="931" y="270"/>
                </a:cubicBezTo>
                <a:cubicBezTo>
                  <a:pt x="966" y="274"/>
                  <a:pt x="1037" y="289"/>
                  <a:pt x="1117" y="347"/>
                </a:cubicBezTo>
                <a:cubicBezTo>
                  <a:pt x="1174" y="388"/>
                  <a:pt x="1206" y="442"/>
                  <a:pt x="1224" y="484"/>
                </a:cubicBezTo>
                <a:cubicBezTo>
                  <a:pt x="1233" y="506"/>
                  <a:pt x="1239" y="525"/>
                  <a:pt x="1242" y="539"/>
                </a:cubicBezTo>
                <a:cubicBezTo>
                  <a:pt x="1358" y="546"/>
                  <a:pt x="1449" y="639"/>
                  <a:pt x="1457" y="755"/>
                </a:cubicBezTo>
                <a:cubicBezTo>
                  <a:pt x="1527" y="755"/>
                  <a:pt x="1527" y="755"/>
                  <a:pt x="1527" y="755"/>
                </a:cubicBezTo>
                <a:cubicBezTo>
                  <a:pt x="1543" y="755"/>
                  <a:pt x="1559" y="749"/>
                  <a:pt x="1570" y="737"/>
                </a:cubicBezTo>
                <a:cubicBezTo>
                  <a:pt x="1582" y="725"/>
                  <a:pt x="1589" y="710"/>
                  <a:pt x="1589" y="693"/>
                </a:cubicBezTo>
                <a:cubicBezTo>
                  <a:pt x="1589" y="618"/>
                  <a:pt x="1589" y="618"/>
                  <a:pt x="1589" y="618"/>
                </a:cubicBezTo>
                <a:cubicBezTo>
                  <a:pt x="1587" y="507"/>
                  <a:pt x="1505" y="440"/>
                  <a:pt x="1440" y="401"/>
                </a:cubicBezTo>
                <a:close/>
                <a:moveTo>
                  <a:pt x="886" y="439"/>
                </a:moveTo>
                <a:cubicBezTo>
                  <a:pt x="886" y="441"/>
                  <a:pt x="885" y="444"/>
                  <a:pt x="883" y="446"/>
                </a:cubicBezTo>
                <a:cubicBezTo>
                  <a:pt x="881" y="448"/>
                  <a:pt x="878" y="449"/>
                  <a:pt x="876" y="449"/>
                </a:cubicBezTo>
                <a:cubicBezTo>
                  <a:pt x="670" y="449"/>
                  <a:pt x="670" y="449"/>
                  <a:pt x="670" y="449"/>
                </a:cubicBezTo>
                <a:cubicBezTo>
                  <a:pt x="668" y="449"/>
                  <a:pt x="665" y="448"/>
                  <a:pt x="663" y="446"/>
                </a:cubicBezTo>
                <a:cubicBezTo>
                  <a:pt x="661" y="444"/>
                  <a:pt x="660" y="441"/>
                  <a:pt x="660" y="439"/>
                </a:cubicBezTo>
                <a:cubicBezTo>
                  <a:pt x="660" y="412"/>
                  <a:pt x="660" y="412"/>
                  <a:pt x="660" y="412"/>
                </a:cubicBezTo>
                <a:cubicBezTo>
                  <a:pt x="509" y="412"/>
                  <a:pt x="509" y="412"/>
                  <a:pt x="509" y="412"/>
                </a:cubicBezTo>
                <a:cubicBezTo>
                  <a:pt x="493" y="412"/>
                  <a:pt x="481" y="400"/>
                  <a:pt x="481" y="384"/>
                </a:cubicBezTo>
                <a:cubicBezTo>
                  <a:pt x="481" y="369"/>
                  <a:pt x="493" y="356"/>
                  <a:pt x="509" y="356"/>
                </a:cubicBezTo>
                <a:cubicBezTo>
                  <a:pt x="660" y="356"/>
                  <a:pt x="660" y="356"/>
                  <a:pt x="660" y="356"/>
                </a:cubicBezTo>
                <a:cubicBezTo>
                  <a:pt x="660" y="248"/>
                  <a:pt x="660" y="248"/>
                  <a:pt x="660" y="248"/>
                </a:cubicBezTo>
                <a:cubicBezTo>
                  <a:pt x="509" y="248"/>
                  <a:pt x="509" y="248"/>
                  <a:pt x="509" y="248"/>
                </a:cubicBezTo>
                <a:cubicBezTo>
                  <a:pt x="493" y="248"/>
                  <a:pt x="481" y="236"/>
                  <a:pt x="481" y="220"/>
                </a:cubicBezTo>
                <a:cubicBezTo>
                  <a:pt x="481" y="205"/>
                  <a:pt x="493" y="192"/>
                  <a:pt x="509" y="192"/>
                </a:cubicBezTo>
                <a:cubicBezTo>
                  <a:pt x="660" y="192"/>
                  <a:pt x="660" y="192"/>
                  <a:pt x="660" y="192"/>
                </a:cubicBezTo>
                <a:cubicBezTo>
                  <a:pt x="660" y="166"/>
                  <a:pt x="660" y="166"/>
                  <a:pt x="660" y="166"/>
                </a:cubicBezTo>
                <a:cubicBezTo>
                  <a:pt x="660" y="163"/>
                  <a:pt x="661" y="160"/>
                  <a:pt x="663" y="159"/>
                </a:cubicBezTo>
                <a:cubicBezTo>
                  <a:pt x="665" y="157"/>
                  <a:pt x="668" y="156"/>
                  <a:pt x="670" y="156"/>
                </a:cubicBezTo>
                <a:cubicBezTo>
                  <a:pt x="876" y="156"/>
                  <a:pt x="876" y="156"/>
                  <a:pt x="876" y="156"/>
                </a:cubicBezTo>
                <a:cubicBezTo>
                  <a:pt x="878" y="156"/>
                  <a:pt x="881" y="157"/>
                  <a:pt x="883" y="159"/>
                </a:cubicBezTo>
                <a:cubicBezTo>
                  <a:pt x="885" y="160"/>
                  <a:pt x="886" y="163"/>
                  <a:pt x="886" y="166"/>
                </a:cubicBezTo>
                <a:lnTo>
                  <a:pt x="886" y="439"/>
                </a:lnTo>
                <a:close/>
                <a:moveTo>
                  <a:pt x="1227" y="599"/>
                </a:moveTo>
                <a:cubicBezTo>
                  <a:pt x="1132" y="599"/>
                  <a:pt x="1055" y="676"/>
                  <a:pt x="1055" y="770"/>
                </a:cubicBezTo>
                <a:cubicBezTo>
                  <a:pt x="1055" y="865"/>
                  <a:pt x="1132" y="942"/>
                  <a:pt x="1227" y="942"/>
                </a:cubicBezTo>
                <a:cubicBezTo>
                  <a:pt x="1322" y="942"/>
                  <a:pt x="1398" y="865"/>
                  <a:pt x="1398" y="770"/>
                </a:cubicBezTo>
                <a:cubicBezTo>
                  <a:pt x="1398" y="676"/>
                  <a:pt x="1322" y="599"/>
                  <a:pt x="1227" y="599"/>
                </a:cubicBezTo>
                <a:close/>
                <a:moveTo>
                  <a:pt x="1227" y="841"/>
                </a:moveTo>
                <a:cubicBezTo>
                  <a:pt x="1188" y="841"/>
                  <a:pt x="1156" y="810"/>
                  <a:pt x="1156" y="770"/>
                </a:cubicBezTo>
                <a:cubicBezTo>
                  <a:pt x="1156" y="731"/>
                  <a:pt x="1188" y="699"/>
                  <a:pt x="1227" y="699"/>
                </a:cubicBezTo>
                <a:cubicBezTo>
                  <a:pt x="1266" y="699"/>
                  <a:pt x="1298" y="731"/>
                  <a:pt x="1298" y="770"/>
                </a:cubicBezTo>
                <a:cubicBezTo>
                  <a:pt x="1298" y="810"/>
                  <a:pt x="1266" y="841"/>
                  <a:pt x="1227" y="841"/>
                </a:cubicBezTo>
                <a:close/>
              </a:path>
            </a:pathLst>
          </a:custGeom>
          <a:solidFill>
            <a:schemeClr val="bg1"/>
          </a:solidFill>
          <a:ln>
            <a:noFill/>
          </a:ln>
          <a:effectLst>
            <a:outerShdw blurRad="101600" sx="102000" sy="102000" algn="ctr" rotWithShape="0">
              <a:prstClr val="black">
                <a:alpha val="20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863" name="Freeform 51">
            <a:extLst>
              <a:ext uri="{FF2B5EF4-FFF2-40B4-BE49-F238E27FC236}">
                <a16:creationId xmlns:a16="http://schemas.microsoft.com/office/drawing/2014/main" id="{FF921359-74B1-4663-83F1-27C3FA5302B4}"/>
              </a:ext>
            </a:extLst>
          </p:cNvPr>
          <p:cNvSpPr>
            <a:spLocks noEditPoints="1"/>
          </p:cNvSpPr>
          <p:nvPr/>
        </p:nvSpPr>
        <p:spPr bwMode="auto">
          <a:xfrm>
            <a:off x="7558413" y="3818697"/>
            <a:ext cx="275514" cy="293208"/>
          </a:xfrm>
          <a:custGeom>
            <a:avLst/>
            <a:gdLst>
              <a:gd name="T0" fmla="*/ 288 w 364"/>
              <a:gd name="T1" fmla="*/ 284 h 437"/>
              <a:gd name="T2" fmla="*/ 223 w 364"/>
              <a:gd name="T3" fmla="*/ 319 h 437"/>
              <a:gd name="T4" fmla="*/ 146 w 364"/>
              <a:gd name="T5" fmla="*/ 281 h 437"/>
              <a:gd name="T6" fmla="*/ 154 w 364"/>
              <a:gd name="T7" fmla="*/ 246 h 437"/>
              <a:gd name="T8" fmla="*/ 138 w 364"/>
              <a:gd name="T9" fmla="*/ 200 h 437"/>
              <a:gd name="T10" fmla="*/ 200 w 364"/>
              <a:gd name="T11" fmla="*/ 138 h 437"/>
              <a:gd name="T12" fmla="*/ 245 w 364"/>
              <a:gd name="T13" fmla="*/ 153 h 437"/>
              <a:gd name="T14" fmla="*/ 322 w 364"/>
              <a:gd name="T15" fmla="*/ 76 h 437"/>
              <a:gd name="T16" fmla="*/ 245 w 364"/>
              <a:gd name="T17" fmla="*/ 0 h 437"/>
              <a:gd name="T18" fmla="*/ 168 w 364"/>
              <a:gd name="T19" fmla="*/ 76 h 437"/>
              <a:gd name="T20" fmla="*/ 184 w 364"/>
              <a:gd name="T21" fmla="*/ 124 h 437"/>
              <a:gd name="T22" fmla="*/ 123 w 364"/>
              <a:gd name="T23" fmla="*/ 185 h 437"/>
              <a:gd name="T24" fmla="*/ 77 w 364"/>
              <a:gd name="T25" fmla="*/ 169 h 437"/>
              <a:gd name="T26" fmla="*/ 0 w 364"/>
              <a:gd name="T27" fmla="*/ 246 h 437"/>
              <a:gd name="T28" fmla="*/ 77 w 364"/>
              <a:gd name="T29" fmla="*/ 323 h 437"/>
              <a:gd name="T30" fmla="*/ 133 w 364"/>
              <a:gd name="T31" fmla="*/ 299 h 437"/>
              <a:gd name="T32" fmla="*/ 214 w 364"/>
              <a:gd name="T33" fmla="*/ 338 h 437"/>
              <a:gd name="T34" fmla="*/ 211 w 364"/>
              <a:gd name="T35" fmla="*/ 360 h 437"/>
              <a:gd name="T36" fmla="*/ 288 w 364"/>
              <a:gd name="T37" fmla="*/ 437 h 437"/>
              <a:gd name="T38" fmla="*/ 364 w 364"/>
              <a:gd name="T39" fmla="*/ 360 h 437"/>
              <a:gd name="T40" fmla="*/ 288 w 364"/>
              <a:gd name="T41" fmla="*/ 284 h 437"/>
              <a:gd name="T42" fmla="*/ 182 w 364"/>
              <a:gd name="T43" fmla="*/ 76 h 437"/>
              <a:gd name="T44" fmla="*/ 245 w 364"/>
              <a:gd name="T45" fmla="*/ 13 h 437"/>
              <a:gd name="T46" fmla="*/ 251 w 364"/>
              <a:gd name="T47" fmla="*/ 19 h 437"/>
              <a:gd name="T48" fmla="*/ 245 w 364"/>
              <a:gd name="T49" fmla="*/ 25 h 437"/>
              <a:gd name="T50" fmla="*/ 193 w 364"/>
              <a:gd name="T51" fmla="*/ 76 h 437"/>
              <a:gd name="T52" fmla="*/ 188 w 364"/>
              <a:gd name="T53" fmla="*/ 82 h 437"/>
              <a:gd name="T54" fmla="*/ 182 w 364"/>
              <a:gd name="T55" fmla="*/ 76 h 437"/>
              <a:gd name="T56" fmla="*/ 77 w 364"/>
              <a:gd name="T57" fmla="*/ 196 h 437"/>
              <a:gd name="T58" fmla="*/ 26 w 364"/>
              <a:gd name="T59" fmla="*/ 247 h 437"/>
              <a:gd name="T60" fmla="*/ 20 w 364"/>
              <a:gd name="T61" fmla="*/ 253 h 437"/>
              <a:gd name="T62" fmla="*/ 14 w 364"/>
              <a:gd name="T63" fmla="*/ 247 h 437"/>
              <a:gd name="T64" fmla="*/ 77 w 364"/>
              <a:gd name="T65" fmla="*/ 184 h 437"/>
              <a:gd name="T66" fmla="*/ 83 w 364"/>
              <a:gd name="T67" fmla="*/ 190 h 437"/>
              <a:gd name="T68" fmla="*/ 77 w 364"/>
              <a:gd name="T69" fmla="*/ 196 h 437"/>
              <a:gd name="T70" fmla="*/ 289 w 364"/>
              <a:gd name="T71" fmla="*/ 311 h 437"/>
              <a:gd name="T72" fmla="*/ 238 w 364"/>
              <a:gd name="T73" fmla="*/ 363 h 437"/>
              <a:gd name="T74" fmla="*/ 232 w 364"/>
              <a:gd name="T75" fmla="*/ 368 h 437"/>
              <a:gd name="T76" fmla="*/ 226 w 364"/>
              <a:gd name="T77" fmla="*/ 363 h 437"/>
              <a:gd name="T78" fmla="*/ 289 w 364"/>
              <a:gd name="T79" fmla="*/ 299 h 437"/>
              <a:gd name="T80" fmla="*/ 295 w 364"/>
              <a:gd name="T81" fmla="*/ 305 h 437"/>
              <a:gd name="T82" fmla="*/ 289 w 364"/>
              <a:gd name="T83" fmla="*/ 311 h 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64" h="437">
                <a:moveTo>
                  <a:pt x="288" y="284"/>
                </a:moveTo>
                <a:cubicBezTo>
                  <a:pt x="260" y="284"/>
                  <a:pt x="237" y="298"/>
                  <a:pt x="223" y="319"/>
                </a:cubicBezTo>
                <a:cubicBezTo>
                  <a:pt x="146" y="281"/>
                  <a:pt x="146" y="281"/>
                  <a:pt x="146" y="281"/>
                </a:cubicBezTo>
                <a:cubicBezTo>
                  <a:pt x="151" y="271"/>
                  <a:pt x="154" y="259"/>
                  <a:pt x="154" y="246"/>
                </a:cubicBezTo>
                <a:cubicBezTo>
                  <a:pt x="154" y="229"/>
                  <a:pt x="148" y="213"/>
                  <a:pt x="138" y="200"/>
                </a:cubicBezTo>
                <a:cubicBezTo>
                  <a:pt x="200" y="138"/>
                  <a:pt x="200" y="138"/>
                  <a:pt x="200" y="138"/>
                </a:cubicBezTo>
                <a:cubicBezTo>
                  <a:pt x="212" y="148"/>
                  <a:pt x="228" y="153"/>
                  <a:pt x="245" y="153"/>
                </a:cubicBezTo>
                <a:cubicBezTo>
                  <a:pt x="287" y="153"/>
                  <a:pt x="322" y="119"/>
                  <a:pt x="322" y="76"/>
                </a:cubicBezTo>
                <a:cubicBezTo>
                  <a:pt x="322" y="34"/>
                  <a:pt x="287" y="0"/>
                  <a:pt x="245" y="0"/>
                </a:cubicBezTo>
                <a:cubicBezTo>
                  <a:pt x="202" y="0"/>
                  <a:pt x="168" y="34"/>
                  <a:pt x="168" y="76"/>
                </a:cubicBezTo>
                <a:cubicBezTo>
                  <a:pt x="168" y="94"/>
                  <a:pt x="174" y="111"/>
                  <a:pt x="184" y="124"/>
                </a:cubicBezTo>
                <a:cubicBezTo>
                  <a:pt x="123" y="185"/>
                  <a:pt x="123" y="185"/>
                  <a:pt x="123" y="185"/>
                </a:cubicBezTo>
                <a:cubicBezTo>
                  <a:pt x="110" y="175"/>
                  <a:pt x="95" y="169"/>
                  <a:pt x="77" y="169"/>
                </a:cubicBezTo>
                <a:cubicBezTo>
                  <a:pt x="35" y="169"/>
                  <a:pt x="0" y="204"/>
                  <a:pt x="0" y="246"/>
                </a:cubicBezTo>
                <a:cubicBezTo>
                  <a:pt x="0" y="289"/>
                  <a:pt x="35" y="323"/>
                  <a:pt x="77" y="323"/>
                </a:cubicBezTo>
                <a:cubicBezTo>
                  <a:pt x="99" y="323"/>
                  <a:pt x="119" y="314"/>
                  <a:pt x="133" y="299"/>
                </a:cubicBezTo>
                <a:cubicBezTo>
                  <a:pt x="214" y="338"/>
                  <a:pt x="214" y="338"/>
                  <a:pt x="214" y="338"/>
                </a:cubicBezTo>
                <a:cubicBezTo>
                  <a:pt x="212" y="345"/>
                  <a:pt x="211" y="353"/>
                  <a:pt x="211" y="360"/>
                </a:cubicBezTo>
                <a:cubicBezTo>
                  <a:pt x="211" y="403"/>
                  <a:pt x="245" y="437"/>
                  <a:pt x="288" y="437"/>
                </a:cubicBezTo>
                <a:cubicBezTo>
                  <a:pt x="330" y="437"/>
                  <a:pt x="364" y="403"/>
                  <a:pt x="364" y="360"/>
                </a:cubicBezTo>
                <a:cubicBezTo>
                  <a:pt x="364" y="318"/>
                  <a:pt x="330" y="284"/>
                  <a:pt x="288" y="284"/>
                </a:cubicBezTo>
                <a:close/>
                <a:moveTo>
                  <a:pt x="182" y="76"/>
                </a:moveTo>
                <a:cubicBezTo>
                  <a:pt x="182" y="42"/>
                  <a:pt x="210" y="13"/>
                  <a:pt x="245" y="13"/>
                </a:cubicBezTo>
                <a:cubicBezTo>
                  <a:pt x="248" y="13"/>
                  <a:pt x="251" y="16"/>
                  <a:pt x="251" y="19"/>
                </a:cubicBezTo>
                <a:cubicBezTo>
                  <a:pt x="251" y="22"/>
                  <a:pt x="248" y="25"/>
                  <a:pt x="245" y="25"/>
                </a:cubicBezTo>
                <a:cubicBezTo>
                  <a:pt x="216" y="25"/>
                  <a:pt x="193" y="48"/>
                  <a:pt x="193" y="76"/>
                </a:cubicBezTo>
                <a:cubicBezTo>
                  <a:pt x="193" y="80"/>
                  <a:pt x="191" y="82"/>
                  <a:pt x="188" y="82"/>
                </a:cubicBezTo>
                <a:cubicBezTo>
                  <a:pt x="184" y="82"/>
                  <a:pt x="182" y="80"/>
                  <a:pt x="182" y="76"/>
                </a:cubicBezTo>
                <a:close/>
                <a:moveTo>
                  <a:pt x="77" y="196"/>
                </a:moveTo>
                <a:cubicBezTo>
                  <a:pt x="49" y="196"/>
                  <a:pt x="26" y="219"/>
                  <a:pt x="26" y="247"/>
                </a:cubicBezTo>
                <a:cubicBezTo>
                  <a:pt x="26" y="250"/>
                  <a:pt x="23" y="253"/>
                  <a:pt x="20" y="253"/>
                </a:cubicBezTo>
                <a:cubicBezTo>
                  <a:pt x="17" y="253"/>
                  <a:pt x="14" y="250"/>
                  <a:pt x="14" y="247"/>
                </a:cubicBezTo>
                <a:cubicBezTo>
                  <a:pt x="14" y="212"/>
                  <a:pt x="42" y="184"/>
                  <a:pt x="77" y="184"/>
                </a:cubicBezTo>
                <a:cubicBezTo>
                  <a:pt x="80" y="184"/>
                  <a:pt x="83" y="187"/>
                  <a:pt x="83" y="190"/>
                </a:cubicBezTo>
                <a:cubicBezTo>
                  <a:pt x="83" y="193"/>
                  <a:pt x="80" y="196"/>
                  <a:pt x="77" y="196"/>
                </a:cubicBezTo>
                <a:close/>
                <a:moveTo>
                  <a:pt x="289" y="311"/>
                </a:moveTo>
                <a:cubicBezTo>
                  <a:pt x="261" y="311"/>
                  <a:pt x="238" y="334"/>
                  <a:pt x="238" y="363"/>
                </a:cubicBezTo>
                <a:cubicBezTo>
                  <a:pt x="238" y="366"/>
                  <a:pt x="235" y="368"/>
                  <a:pt x="232" y="368"/>
                </a:cubicBezTo>
                <a:cubicBezTo>
                  <a:pt x="229" y="368"/>
                  <a:pt x="226" y="366"/>
                  <a:pt x="226" y="363"/>
                </a:cubicBezTo>
                <a:cubicBezTo>
                  <a:pt x="226" y="328"/>
                  <a:pt x="254" y="299"/>
                  <a:pt x="289" y="299"/>
                </a:cubicBezTo>
                <a:cubicBezTo>
                  <a:pt x="292" y="299"/>
                  <a:pt x="295" y="302"/>
                  <a:pt x="295" y="305"/>
                </a:cubicBezTo>
                <a:cubicBezTo>
                  <a:pt x="295" y="309"/>
                  <a:pt x="292" y="311"/>
                  <a:pt x="289" y="311"/>
                </a:cubicBezTo>
                <a:close/>
              </a:path>
            </a:pathLst>
          </a:custGeom>
          <a:solidFill>
            <a:schemeClr val="bg1"/>
          </a:solidFill>
          <a:ln>
            <a:noFill/>
          </a:ln>
          <a:effectLst>
            <a:outerShdw blurRad="101600" sx="102000" sy="102000" algn="ctr" rotWithShape="0">
              <a:prstClr val="black">
                <a:alpha val="20000"/>
              </a:prstClr>
            </a:outerShdw>
          </a:effectLst>
        </p:spPr>
        <p:txBody>
          <a:bodyPr vert="horz" wrap="square" lIns="91440" tIns="45720" rIns="91440" bIns="45720" numCol="1" anchor="t" anchorCtr="0" compatLnSpc="1">
            <a:prstTxWarp prst="textNoShape">
              <a:avLst/>
            </a:prstTxWarp>
          </a:bodyPr>
          <a:lstStyle/>
          <a:p>
            <a:endParaRPr lang="en-US"/>
          </a:p>
        </p:txBody>
      </p:sp>
      <p:grpSp>
        <p:nvGrpSpPr>
          <p:cNvPr id="864" name="Group 863">
            <a:extLst>
              <a:ext uri="{FF2B5EF4-FFF2-40B4-BE49-F238E27FC236}">
                <a16:creationId xmlns:a16="http://schemas.microsoft.com/office/drawing/2014/main" id="{B05B5012-1017-4209-B104-11C440B39C88}"/>
              </a:ext>
            </a:extLst>
          </p:cNvPr>
          <p:cNvGrpSpPr/>
          <p:nvPr/>
        </p:nvGrpSpPr>
        <p:grpSpPr>
          <a:xfrm>
            <a:off x="5149896" y="4650394"/>
            <a:ext cx="440321" cy="402603"/>
            <a:chOff x="7119940" y="5851527"/>
            <a:chExt cx="852487" cy="779463"/>
          </a:xfrm>
          <a:solidFill>
            <a:schemeClr val="bg1"/>
          </a:solidFill>
          <a:effectLst>
            <a:outerShdw blurRad="101600" sx="102000" sy="102000" algn="ctr" rotWithShape="0">
              <a:prstClr val="black">
                <a:alpha val="20000"/>
              </a:prstClr>
            </a:outerShdw>
          </a:effectLst>
        </p:grpSpPr>
        <p:sp>
          <p:nvSpPr>
            <p:cNvPr id="865" name="Freeform 71">
              <a:extLst>
                <a:ext uri="{FF2B5EF4-FFF2-40B4-BE49-F238E27FC236}">
                  <a16:creationId xmlns:a16="http://schemas.microsoft.com/office/drawing/2014/main" id="{BE728F0F-0365-4CAA-9F6C-93DF78042124}"/>
                </a:ext>
              </a:extLst>
            </p:cNvPr>
            <p:cNvSpPr>
              <a:spLocks noEditPoints="1"/>
            </p:cNvSpPr>
            <p:nvPr/>
          </p:nvSpPr>
          <p:spPr bwMode="auto">
            <a:xfrm>
              <a:off x="7119940" y="5851527"/>
              <a:ext cx="852487" cy="779463"/>
            </a:xfrm>
            <a:custGeom>
              <a:avLst/>
              <a:gdLst>
                <a:gd name="T0" fmla="*/ 480 w 592"/>
                <a:gd name="T1" fmla="*/ 169 h 541"/>
                <a:gd name="T2" fmla="*/ 444 w 592"/>
                <a:gd name="T3" fmla="*/ 19 h 541"/>
                <a:gd name="T4" fmla="*/ 324 w 592"/>
                <a:gd name="T5" fmla="*/ 59 h 541"/>
                <a:gd name="T6" fmla="*/ 429 w 592"/>
                <a:gd name="T7" fmla="*/ 44 h 541"/>
                <a:gd name="T8" fmla="*/ 429 w 592"/>
                <a:gd name="T9" fmla="*/ 239 h 541"/>
                <a:gd name="T10" fmla="*/ 394 w 592"/>
                <a:gd name="T11" fmla="*/ 178 h 541"/>
                <a:gd name="T12" fmla="*/ 426 w 592"/>
                <a:gd name="T13" fmla="*/ 169 h 541"/>
                <a:gd name="T14" fmla="*/ 374 w 592"/>
                <a:gd name="T15" fmla="*/ 145 h 541"/>
                <a:gd name="T16" fmla="*/ 278 w 592"/>
                <a:gd name="T17" fmla="*/ 49 h 541"/>
                <a:gd name="T18" fmla="*/ 108 w 592"/>
                <a:gd name="T19" fmla="*/ 147 h 541"/>
                <a:gd name="T20" fmla="*/ 91 w 592"/>
                <a:gd name="T21" fmla="*/ 177 h 541"/>
                <a:gd name="T22" fmla="*/ 70 w 592"/>
                <a:gd name="T23" fmla="*/ 364 h 541"/>
                <a:gd name="T24" fmla="*/ 148 w 592"/>
                <a:gd name="T25" fmla="*/ 532 h 541"/>
                <a:gd name="T26" fmla="*/ 278 w 592"/>
                <a:gd name="T27" fmla="*/ 502 h 541"/>
                <a:gd name="T28" fmla="*/ 408 w 592"/>
                <a:gd name="T29" fmla="*/ 541 h 541"/>
                <a:gd name="T30" fmla="*/ 480 w 592"/>
                <a:gd name="T31" fmla="*/ 382 h 541"/>
                <a:gd name="T32" fmla="*/ 138 w 592"/>
                <a:gd name="T33" fmla="*/ 144 h 541"/>
                <a:gd name="T34" fmla="*/ 261 w 592"/>
                <a:gd name="T35" fmla="*/ 72 h 541"/>
                <a:gd name="T36" fmla="*/ 296 w 592"/>
                <a:gd name="T37" fmla="*/ 141 h 541"/>
                <a:gd name="T38" fmla="*/ 138 w 592"/>
                <a:gd name="T39" fmla="*/ 144 h 541"/>
                <a:gd name="T40" fmla="*/ 103 w 592"/>
                <a:gd name="T41" fmla="*/ 204 h 541"/>
                <a:gd name="T42" fmla="*/ 179 w 592"/>
                <a:gd name="T43" fmla="*/ 343 h 541"/>
                <a:gd name="T44" fmla="*/ 199 w 592"/>
                <a:gd name="T45" fmla="*/ 348 h 541"/>
                <a:gd name="T46" fmla="*/ 146 w 592"/>
                <a:gd name="T47" fmla="*/ 189 h 541"/>
                <a:gd name="T48" fmla="*/ 355 w 592"/>
                <a:gd name="T49" fmla="*/ 173 h 541"/>
                <a:gd name="T50" fmla="*/ 414 w 592"/>
                <a:gd name="T51" fmla="*/ 275 h 541"/>
                <a:gd name="T52" fmla="*/ 353 w 592"/>
                <a:gd name="T53" fmla="*/ 380 h 541"/>
                <a:gd name="T54" fmla="*/ 296 w 592"/>
                <a:gd name="T55" fmla="*/ 448 h 541"/>
                <a:gd name="T56" fmla="*/ 296 w 592"/>
                <a:gd name="T57" fmla="*/ 410 h 541"/>
                <a:gd name="T58" fmla="*/ 296 w 592"/>
                <a:gd name="T59" fmla="*/ 380 h 541"/>
                <a:gd name="T60" fmla="*/ 29 w 592"/>
                <a:gd name="T61" fmla="*/ 275 h 541"/>
                <a:gd name="T62" fmla="*/ 162 w 592"/>
                <a:gd name="T63" fmla="*/ 506 h 541"/>
                <a:gd name="T64" fmla="*/ 221 w 592"/>
                <a:gd name="T65" fmla="*/ 406 h 541"/>
                <a:gd name="T66" fmla="*/ 274 w 592"/>
                <a:gd name="T67" fmla="*/ 468 h 541"/>
                <a:gd name="T68" fmla="*/ 429 w 592"/>
                <a:gd name="T69" fmla="*/ 506 h 541"/>
                <a:gd name="T70" fmla="*/ 371 w 592"/>
                <a:gd name="T71" fmla="*/ 406 h 541"/>
                <a:gd name="T72" fmla="*/ 429 w 592"/>
                <a:gd name="T73" fmla="*/ 506 h 541"/>
                <a:gd name="T74" fmla="*/ 412 w 592"/>
                <a:gd name="T75" fmla="*/ 343 h 541"/>
                <a:gd name="T76" fmla="*/ 562 w 592"/>
                <a:gd name="T77" fmla="*/ 275 h 5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92" h="541">
                  <a:moveTo>
                    <a:pt x="592" y="275"/>
                  </a:moveTo>
                  <a:cubicBezTo>
                    <a:pt x="592" y="233"/>
                    <a:pt x="551" y="194"/>
                    <a:pt x="480" y="169"/>
                  </a:cubicBezTo>
                  <a:cubicBezTo>
                    <a:pt x="481" y="162"/>
                    <a:pt x="482" y="154"/>
                    <a:pt x="483" y="147"/>
                  </a:cubicBezTo>
                  <a:cubicBezTo>
                    <a:pt x="491" y="84"/>
                    <a:pt x="477" y="38"/>
                    <a:pt x="444" y="19"/>
                  </a:cubicBezTo>
                  <a:cubicBezTo>
                    <a:pt x="414" y="2"/>
                    <a:pt x="373" y="9"/>
                    <a:pt x="328" y="38"/>
                  </a:cubicBezTo>
                  <a:cubicBezTo>
                    <a:pt x="322" y="43"/>
                    <a:pt x="320" y="52"/>
                    <a:pt x="324" y="59"/>
                  </a:cubicBezTo>
                  <a:cubicBezTo>
                    <a:pt x="329" y="65"/>
                    <a:pt x="338" y="67"/>
                    <a:pt x="345" y="63"/>
                  </a:cubicBezTo>
                  <a:cubicBezTo>
                    <a:pt x="380" y="40"/>
                    <a:pt x="410" y="33"/>
                    <a:pt x="429" y="44"/>
                  </a:cubicBezTo>
                  <a:cubicBezTo>
                    <a:pt x="451" y="57"/>
                    <a:pt x="460" y="93"/>
                    <a:pt x="454" y="144"/>
                  </a:cubicBezTo>
                  <a:cubicBezTo>
                    <a:pt x="450" y="173"/>
                    <a:pt x="442" y="206"/>
                    <a:pt x="429" y="239"/>
                  </a:cubicBezTo>
                  <a:cubicBezTo>
                    <a:pt x="424" y="229"/>
                    <a:pt x="418" y="218"/>
                    <a:pt x="412" y="208"/>
                  </a:cubicBezTo>
                  <a:cubicBezTo>
                    <a:pt x="406" y="198"/>
                    <a:pt x="400" y="188"/>
                    <a:pt x="394" y="178"/>
                  </a:cubicBezTo>
                  <a:cubicBezTo>
                    <a:pt x="399" y="179"/>
                    <a:pt x="404" y="180"/>
                    <a:pt x="409" y="181"/>
                  </a:cubicBezTo>
                  <a:cubicBezTo>
                    <a:pt x="417" y="182"/>
                    <a:pt x="424" y="177"/>
                    <a:pt x="426" y="169"/>
                  </a:cubicBezTo>
                  <a:cubicBezTo>
                    <a:pt x="427" y="161"/>
                    <a:pt x="422" y="153"/>
                    <a:pt x="414" y="152"/>
                  </a:cubicBezTo>
                  <a:cubicBezTo>
                    <a:pt x="407" y="150"/>
                    <a:pt x="374" y="145"/>
                    <a:pt x="374" y="145"/>
                  </a:cubicBezTo>
                  <a:cubicBezTo>
                    <a:pt x="374" y="145"/>
                    <a:pt x="348" y="111"/>
                    <a:pt x="342" y="106"/>
                  </a:cubicBezTo>
                  <a:cubicBezTo>
                    <a:pt x="310" y="71"/>
                    <a:pt x="310" y="73"/>
                    <a:pt x="278" y="49"/>
                  </a:cubicBezTo>
                  <a:cubicBezTo>
                    <a:pt x="227" y="10"/>
                    <a:pt x="181" y="0"/>
                    <a:pt x="148" y="19"/>
                  </a:cubicBezTo>
                  <a:cubicBezTo>
                    <a:pt x="115" y="38"/>
                    <a:pt x="101" y="84"/>
                    <a:pt x="108" y="147"/>
                  </a:cubicBezTo>
                  <a:cubicBezTo>
                    <a:pt x="109" y="154"/>
                    <a:pt x="110" y="162"/>
                    <a:pt x="112" y="169"/>
                  </a:cubicBezTo>
                  <a:cubicBezTo>
                    <a:pt x="105" y="172"/>
                    <a:pt x="98" y="174"/>
                    <a:pt x="91" y="177"/>
                  </a:cubicBezTo>
                  <a:cubicBezTo>
                    <a:pt x="32" y="202"/>
                    <a:pt x="0" y="237"/>
                    <a:pt x="0" y="275"/>
                  </a:cubicBezTo>
                  <a:cubicBezTo>
                    <a:pt x="0" y="309"/>
                    <a:pt x="24" y="339"/>
                    <a:pt x="70" y="364"/>
                  </a:cubicBezTo>
                  <a:cubicBezTo>
                    <a:pt x="83" y="370"/>
                    <a:pt x="97" y="376"/>
                    <a:pt x="112" y="382"/>
                  </a:cubicBezTo>
                  <a:cubicBezTo>
                    <a:pt x="98" y="456"/>
                    <a:pt x="111" y="510"/>
                    <a:pt x="148" y="532"/>
                  </a:cubicBezTo>
                  <a:cubicBezTo>
                    <a:pt x="158" y="538"/>
                    <a:pt x="171" y="541"/>
                    <a:pt x="184" y="541"/>
                  </a:cubicBezTo>
                  <a:cubicBezTo>
                    <a:pt x="211" y="541"/>
                    <a:pt x="244" y="528"/>
                    <a:pt x="278" y="502"/>
                  </a:cubicBezTo>
                  <a:cubicBezTo>
                    <a:pt x="284" y="497"/>
                    <a:pt x="290" y="493"/>
                    <a:pt x="296" y="488"/>
                  </a:cubicBezTo>
                  <a:cubicBezTo>
                    <a:pt x="336" y="522"/>
                    <a:pt x="375" y="541"/>
                    <a:pt x="408" y="541"/>
                  </a:cubicBezTo>
                  <a:cubicBezTo>
                    <a:pt x="421" y="541"/>
                    <a:pt x="433" y="538"/>
                    <a:pt x="444" y="532"/>
                  </a:cubicBezTo>
                  <a:cubicBezTo>
                    <a:pt x="481" y="510"/>
                    <a:pt x="494" y="456"/>
                    <a:pt x="480" y="382"/>
                  </a:cubicBezTo>
                  <a:cubicBezTo>
                    <a:pt x="549" y="357"/>
                    <a:pt x="592" y="319"/>
                    <a:pt x="592" y="275"/>
                  </a:cubicBezTo>
                  <a:close/>
                  <a:moveTo>
                    <a:pt x="138" y="144"/>
                  </a:moveTo>
                  <a:cubicBezTo>
                    <a:pt x="131" y="93"/>
                    <a:pt x="141" y="57"/>
                    <a:pt x="162" y="44"/>
                  </a:cubicBezTo>
                  <a:cubicBezTo>
                    <a:pt x="184" y="32"/>
                    <a:pt x="220" y="42"/>
                    <a:pt x="261" y="72"/>
                  </a:cubicBezTo>
                  <a:cubicBezTo>
                    <a:pt x="285" y="90"/>
                    <a:pt x="308" y="114"/>
                    <a:pt x="331" y="142"/>
                  </a:cubicBezTo>
                  <a:cubicBezTo>
                    <a:pt x="319" y="141"/>
                    <a:pt x="308" y="141"/>
                    <a:pt x="296" y="141"/>
                  </a:cubicBezTo>
                  <a:cubicBezTo>
                    <a:pt x="240" y="141"/>
                    <a:pt x="186" y="148"/>
                    <a:pt x="140" y="160"/>
                  </a:cubicBezTo>
                  <a:cubicBezTo>
                    <a:pt x="139" y="155"/>
                    <a:pt x="138" y="149"/>
                    <a:pt x="138" y="144"/>
                  </a:cubicBezTo>
                  <a:close/>
                  <a:moveTo>
                    <a:pt x="29" y="275"/>
                  </a:moveTo>
                  <a:cubicBezTo>
                    <a:pt x="29" y="250"/>
                    <a:pt x="56" y="224"/>
                    <a:pt x="103" y="204"/>
                  </a:cubicBezTo>
                  <a:cubicBezTo>
                    <a:pt x="108" y="202"/>
                    <a:pt x="113" y="200"/>
                    <a:pt x="118" y="198"/>
                  </a:cubicBezTo>
                  <a:cubicBezTo>
                    <a:pt x="131" y="244"/>
                    <a:pt x="151" y="294"/>
                    <a:pt x="179" y="343"/>
                  </a:cubicBezTo>
                  <a:cubicBezTo>
                    <a:pt x="182" y="347"/>
                    <a:pt x="187" y="350"/>
                    <a:pt x="192" y="350"/>
                  </a:cubicBezTo>
                  <a:cubicBezTo>
                    <a:pt x="195" y="350"/>
                    <a:pt x="197" y="349"/>
                    <a:pt x="199" y="348"/>
                  </a:cubicBezTo>
                  <a:cubicBezTo>
                    <a:pt x="207" y="344"/>
                    <a:pt x="209" y="335"/>
                    <a:pt x="205" y="328"/>
                  </a:cubicBezTo>
                  <a:cubicBezTo>
                    <a:pt x="178" y="281"/>
                    <a:pt x="158" y="233"/>
                    <a:pt x="146" y="189"/>
                  </a:cubicBezTo>
                  <a:cubicBezTo>
                    <a:pt x="190" y="177"/>
                    <a:pt x="242" y="170"/>
                    <a:pt x="296" y="170"/>
                  </a:cubicBezTo>
                  <a:cubicBezTo>
                    <a:pt x="316" y="170"/>
                    <a:pt x="336" y="171"/>
                    <a:pt x="355" y="173"/>
                  </a:cubicBezTo>
                  <a:cubicBezTo>
                    <a:pt x="366" y="189"/>
                    <a:pt x="377" y="205"/>
                    <a:pt x="387" y="223"/>
                  </a:cubicBezTo>
                  <a:cubicBezTo>
                    <a:pt x="397" y="240"/>
                    <a:pt x="406" y="258"/>
                    <a:pt x="414" y="275"/>
                  </a:cubicBezTo>
                  <a:cubicBezTo>
                    <a:pt x="406" y="293"/>
                    <a:pt x="397" y="310"/>
                    <a:pt x="387" y="328"/>
                  </a:cubicBezTo>
                  <a:cubicBezTo>
                    <a:pt x="376" y="346"/>
                    <a:pt x="365" y="364"/>
                    <a:pt x="353" y="380"/>
                  </a:cubicBezTo>
                  <a:cubicBezTo>
                    <a:pt x="351" y="382"/>
                    <a:pt x="349" y="384"/>
                    <a:pt x="349" y="386"/>
                  </a:cubicBezTo>
                  <a:cubicBezTo>
                    <a:pt x="332" y="409"/>
                    <a:pt x="314" y="430"/>
                    <a:pt x="296" y="448"/>
                  </a:cubicBezTo>
                  <a:cubicBezTo>
                    <a:pt x="284" y="436"/>
                    <a:pt x="272" y="423"/>
                    <a:pt x="260" y="409"/>
                  </a:cubicBezTo>
                  <a:cubicBezTo>
                    <a:pt x="272" y="409"/>
                    <a:pt x="284" y="410"/>
                    <a:pt x="296" y="410"/>
                  </a:cubicBezTo>
                  <a:cubicBezTo>
                    <a:pt x="304" y="410"/>
                    <a:pt x="310" y="403"/>
                    <a:pt x="310" y="395"/>
                  </a:cubicBezTo>
                  <a:cubicBezTo>
                    <a:pt x="310" y="387"/>
                    <a:pt x="304" y="380"/>
                    <a:pt x="296" y="380"/>
                  </a:cubicBezTo>
                  <a:cubicBezTo>
                    <a:pt x="275" y="380"/>
                    <a:pt x="254" y="379"/>
                    <a:pt x="234" y="377"/>
                  </a:cubicBezTo>
                  <a:cubicBezTo>
                    <a:pt x="117" y="366"/>
                    <a:pt x="29" y="322"/>
                    <a:pt x="29" y="275"/>
                  </a:cubicBezTo>
                  <a:close/>
                  <a:moveTo>
                    <a:pt x="261" y="478"/>
                  </a:moveTo>
                  <a:cubicBezTo>
                    <a:pt x="220" y="509"/>
                    <a:pt x="184" y="519"/>
                    <a:pt x="162" y="506"/>
                  </a:cubicBezTo>
                  <a:cubicBezTo>
                    <a:pt x="138" y="492"/>
                    <a:pt x="130" y="448"/>
                    <a:pt x="140" y="390"/>
                  </a:cubicBezTo>
                  <a:cubicBezTo>
                    <a:pt x="165" y="397"/>
                    <a:pt x="192" y="402"/>
                    <a:pt x="221" y="406"/>
                  </a:cubicBezTo>
                  <a:cubicBezTo>
                    <a:pt x="221" y="406"/>
                    <a:pt x="221" y="406"/>
                    <a:pt x="222" y="407"/>
                  </a:cubicBezTo>
                  <a:cubicBezTo>
                    <a:pt x="239" y="430"/>
                    <a:pt x="256" y="450"/>
                    <a:pt x="274" y="468"/>
                  </a:cubicBezTo>
                  <a:cubicBezTo>
                    <a:pt x="270" y="471"/>
                    <a:pt x="265" y="475"/>
                    <a:pt x="261" y="478"/>
                  </a:cubicBezTo>
                  <a:close/>
                  <a:moveTo>
                    <a:pt x="429" y="506"/>
                  </a:moveTo>
                  <a:cubicBezTo>
                    <a:pt x="404" y="521"/>
                    <a:pt x="362" y="505"/>
                    <a:pt x="317" y="468"/>
                  </a:cubicBezTo>
                  <a:cubicBezTo>
                    <a:pt x="336" y="449"/>
                    <a:pt x="354" y="429"/>
                    <a:pt x="371" y="406"/>
                  </a:cubicBezTo>
                  <a:cubicBezTo>
                    <a:pt x="400" y="402"/>
                    <a:pt x="427" y="397"/>
                    <a:pt x="451" y="390"/>
                  </a:cubicBezTo>
                  <a:cubicBezTo>
                    <a:pt x="462" y="449"/>
                    <a:pt x="454" y="492"/>
                    <a:pt x="429" y="506"/>
                  </a:cubicBezTo>
                  <a:close/>
                  <a:moveTo>
                    <a:pt x="394" y="373"/>
                  </a:moveTo>
                  <a:cubicBezTo>
                    <a:pt x="400" y="363"/>
                    <a:pt x="406" y="353"/>
                    <a:pt x="412" y="343"/>
                  </a:cubicBezTo>
                  <a:cubicBezTo>
                    <a:pt x="440" y="294"/>
                    <a:pt x="461" y="244"/>
                    <a:pt x="473" y="198"/>
                  </a:cubicBezTo>
                  <a:cubicBezTo>
                    <a:pt x="529" y="218"/>
                    <a:pt x="562" y="247"/>
                    <a:pt x="562" y="275"/>
                  </a:cubicBezTo>
                  <a:cubicBezTo>
                    <a:pt x="562" y="317"/>
                    <a:pt x="492" y="357"/>
                    <a:pt x="394" y="37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66" name="Oval 865">
              <a:extLst>
                <a:ext uri="{FF2B5EF4-FFF2-40B4-BE49-F238E27FC236}">
                  <a16:creationId xmlns:a16="http://schemas.microsoft.com/office/drawing/2014/main" id="{04A73585-4B43-4D46-BD3E-89E3F92498B3}"/>
                </a:ext>
              </a:extLst>
            </p:cNvPr>
            <p:cNvSpPr>
              <a:spLocks noChangeArrowheads="1"/>
            </p:cNvSpPr>
            <p:nvPr/>
          </p:nvSpPr>
          <p:spPr bwMode="auto">
            <a:xfrm>
              <a:off x="7446965" y="6148390"/>
              <a:ext cx="198437" cy="20002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67" name="Group 866">
            <a:extLst>
              <a:ext uri="{FF2B5EF4-FFF2-40B4-BE49-F238E27FC236}">
                <a16:creationId xmlns:a16="http://schemas.microsoft.com/office/drawing/2014/main" id="{F90DF3B2-F639-4C92-95F1-6A2475A093A6}"/>
              </a:ext>
            </a:extLst>
          </p:cNvPr>
          <p:cNvGrpSpPr/>
          <p:nvPr/>
        </p:nvGrpSpPr>
        <p:grpSpPr>
          <a:xfrm>
            <a:off x="4394904" y="3715230"/>
            <a:ext cx="293281" cy="445253"/>
            <a:chOff x="4651375" y="5835652"/>
            <a:chExt cx="523875" cy="795336"/>
          </a:xfrm>
          <a:solidFill>
            <a:schemeClr val="bg1"/>
          </a:solidFill>
          <a:effectLst>
            <a:outerShdw blurRad="101600" sx="102000" sy="102000" algn="ctr" rotWithShape="0">
              <a:prstClr val="black">
                <a:alpha val="20000"/>
              </a:prstClr>
            </a:outerShdw>
          </a:effectLst>
        </p:grpSpPr>
        <p:sp>
          <p:nvSpPr>
            <p:cNvPr id="868" name="Freeform 73">
              <a:extLst>
                <a:ext uri="{FF2B5EF4-FFF2-40B4-BE49-F238E27FC236}">
                  <a16:creationId xmlns:a16="http://schemas.microsoft.com/office/drawing/2014/main" id="{BB74F03E-AB46-4E4A-BE02-B5633191BA34}"/>
                </a:ext>
              </a:extLst>
            </p:cNvPr>
            <p:cNvSpPr>
              <a:spLocks noEditPoints="1"/>
            </p:cNvSpPr>
            <p:nvPr/>
          </p:nvSpPr>
          <p:spPr bwMode="auto">
            <a:xfrm>
              <a:off x="4651375" y="5835652"/>
              <a:ext cx="398462" cy="595313"/>
            </a:xfrm>
            <a:custGeom>
              <a:avLst/>
              <a:gdLst>
                <a:gd name="T0" fmla="*/ 138 w 276"/>
                <a:gd name="T1" fmla="*/ 410 h 414"/>
                <a:gd name="T2" fmla="*/ 177 w 276"/>
                <a:gd name="T3" fmla="*/ 414 h 414"/>
                <a:gd name="T4" fmla="*/ 265 w 276"/>
                <a:gd name="T5" fmla="*/ 388 h 414"/>
                <a:gd name="T6" fmla="*/ 270 w 276"/>
                <a:gd name="T7" fmla="*/ 368 h 414"/>
                <a:gd name="T8" fmla="*/ 250 w 276"/>
                <a:gd name="T9" fmla="*/ 363 h 414"/>
                <a:gd name="T10" fmla="*/ 144 w 276"/>
                <a:gd name="T11" fmla="*/ 382 h 414"/>
                <a:gd name="T12" fmla="*/ 57 w 276"/>
                <a:gd name="T13" fmla="*/ 320 h 414"/>
                <a:gd name="T14" fmla="*/ 38 w 276"/>
                <a:gd name="T15" fmla="*/ 214 h 414"/>
                <a:gd name="T16" fmla="*/ 91 w 276"/>
                <a:gd name="T17" fmla="*/ 133 h 414"/>
                <a:gd name="T18" fmla="*/ 188 w 276"/>
                <a:gd name="T19" fmla="*/ 285 h 414"/>
                <a:gd name="T20" fmla="*/ 188 w 276"/>
                <a:gd name="T21" fmla="*/ 285 h 414"/>
                <a:gd name="T22" fmla="*/ 188 w 276"/>
                <a:gd name="T23" fmla="*/ 285 h 414"/>
                <a:gd name="T24" fmla="*/ 189 w 276"/>
                <a:gd name="T25" fmla="*/ 287 h 414"/>
                <a:gd name="T26" fmla="*/ 189 w 276"/>
                <a:gd name="T27" fmla="*/ 287 h 414"/>
                <a:gd name="T28" fmla="*/ 242 w 276"/>
                <a:gd name="T29" fmla="*/ 280 h 414"/>
                <a:gd name="T30" fmla="*/ 271 w 276"/>
                <a:gd name="T31" fmla="*/ 235 h 414"/>
                <a:gd name="T32" fmla="*/ 271 w 276"/>
                <a:gd name="T33" fmla="*/ 235 h 414"/>
                <a:gd name="T34" fmla="*/ 130 w 276"/>
                <a:gd name="T35" fmla="*/ 12 h 414"/>
                <a:gd name="T36" fmla="*/ 130 w 276"/>
                <a:gd name="T37" fmla="*/ 12 h 414"/>
                <a:gd name="T38" fmla="*/ 130 w 276"/>
                <a:gd name="T39" fmla="*/ 11 h 414"/>
                <a:gd name="T40" fmla="*/ 76 w 276"/>
                <a:gd name="T41" fmla="*/ 17 h 414"/>
                <a:gd name="T42" fmla="*/ 47 w 276"/>
                <a:gd name="T43" fmla="*/ 63 h 414"/>
                <a:gd name="T44" fmla="*/ 48 w 276"/>
                <a:gd name="T45" fmla="*/ 64 h 414"/>
                <a:gd name="T46" fmla="*/ 48 w 276"/>
                <a:gd name="T47" fmla="*/ 64 h 414"/>
                <a:gd name="T48" fmla="*/ 76 w 276"/>
                <a:gd name="T49" fmla="*/ 108 h 414"/>
                <a:gd name="T50" fmla="*/ 10 w 276"/>
                <a:gd name="T51" fmla="*/ 208 h 414"/>
                <a:gd name="T52" fmla="*/ 32 w 276"/>
                <a:gd name="T53" fmla="*/ 335 h 414"/>
                <a:gd name="T54" fmla="*/ 138 w 276"/>
                <a:gd name="T55" fmla="*/ 410 h 414"/>
                <a:gd name="T56" fmla="*/ 63 w 276"/>
                <a:gd name="T57" fmla="*/ 54 h 414"/>
                <a:gd name="T58" fmla="*/ 80 w 276"/>
                <a:gd name="T59" fmla="*/ 24 h 414"/>
                <a:gd name="T60" fmla="*/ 114 w 276"/>
                <a:gd name="T61" fmla="*/ 21 h 414"/>
                <a:gd name="T62" fmla="*/ 97 w 276"/>
                <a:gd name="T63" fmla="*/ 50 h 414"/>
                <a:gd name="T64" fmla="*/ 63 w 276"/>
                <a:gd name="T65" fmla="*/ 54 h 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76" h="414">
                  <a:moveTo>
                    <a:pt x="138" y="410"/>
                  </a:moveTo>
                  <a:cubicBezTo>
                    <a:pt x="151" y="413"/>
                    <a:pt x="164" y="414"/>
                    <a:pt x="177" y="414"/>
                  </a:cubicBezTo>
                  <a:cubicBezTo>
                    <a:pt x="208" y="414"/>
                    <a:pt x="239" y="405"/>
                    <a:pt x="265" y="388"/>
                  </a:cubicBezTo>
                  <a:cubicBezTo>
                    <a:pt x="272" y="384"/>
                    <a:pt x="274" y="375"/>
                    <a:pt x="270" y="368"/>
                  </a:cubicBezTo>
                  <a:cubicBezTo>
                    <a:pt x="266" y="361"/>
                    <a:pt x="257" y="359"/>
                    <a:pt x="250" y="363"/>
                  </a:cubicBezTo>
                  <a:cubicBezTo>
                    <a:pt x="218" y="383"/>
                    <a:pt x="181" y="390"/>
                    <a:pt x="144" y="382"/>
                  </a:cubicBezTo>
                  <a:cubicBezTo>
                    <a:pt x="108" y="373"/>
                    <a:pt x="77" y="352"/>
                    <a:pt x="57" y="320"/>
                  </a:cubicBezTo>
                  <a:cubicBezTo>
                    <a:pt x="37" y="288"/>
                    <a:pt x="30" y="251"/>
                    <a:pt x="38" y="214"/>
                  </a:cubicBezTo>
                  <a:cubicBezTo>
                    <a:pt x="46" y="181"/>
                    <a:pt x="64" y="153"/>
                    <a:pt x="91" y="133"/>
                  </a:cubicBezTo>
                  <a:cubicBezTo>
                    <a:pt x="188" y="285"/>
                    <a:pt x="188" y="285"/>
                    <a:pt x="188" y="285"/>
                  </a:cubicBezTo>
                  <a:cubicBezTo>
                    <a:pt x="188" y="285"/>
                    <a:pt x="188" y="285"/>
                    <a:pt x="188" y="285"/>
                  </a:cubicBezTo>
                  <a:cubicBezTo>
                    <a:pt x="188" y="285"/>
                    <a:pt x="188" y="285"/>
                    <a:pt x="188" y="285"/>
                  </a:cubicBezTo>
                  <a:cubicBezTo>
                    <a:pt x="189" y="287"/>
                    <a:pt x="189" y="287"/>
                    <a:pt x="189" y="287"/>
                  </a:cubicBezTo>
                  <a:cubicBezTo>
                    <a:pt x="189" y="287"/>
                    <a:pt x="189" y="287"/>
                    <a:pt x="189" y="287"/>
                  </a:cubicBezTo>
                  <a:cubicBezTo>
                    <a:pt x="197" y="296"/>
                    <a:pt x="220" y="293"/>
                    <a:pt x="242" y="280"/>
                  </a:cubicBezTo>
                  <a:cubicBezTo>
                    <a:pt x="263" y="266"/>
                    <a:pt x="276" y="246"/>
                    <a:pt x="271" y="235"/>
                  </a:cubicBezTo>
                  <a:cubicBezTo>
                    <a:pt x="271" y="235"/>
                    <a:pt x="271" y="235"/>
                    <a:pt x="271" y="235"/>
                  </a:cubicBezTo>
                  <a:cubicBezTo>
                    <a:pt x="130" y="12"/>
                    <a:pt x="130" y="12"/>
                    <a:pt x="130" y="12"/>
                  </a:cubicBezTo>
                  <a:cubicBezTo>
                    <a:pt x="130" y="12"/>
                    <a:pt x="130" y="12"/>
                    <a:pt x="130" y="12"/>
                  </a:cubicBezTo>
                  <a:cubicBezTo>
                    <a:pt x="130" y="12"/>
                    <a:pt x="130" y="12"/>
                    <a:pt x="130" y="11"/>
                  </a:cubicBezTo>
                  <a:cubicBezTo>
                    <a:pt x="122" y="0"/>
                    <a:pt x="98" y="2"/>
                    <a:pt x="76" y="17"/>
                  </a:cubicBezTo>
                  <a:cubicBezTo>
                    <a:pt x="53" y="31"/>
                    <a:pt x="40" y="52"/>
                    <a:pt x="47" y="63"/>
                  </a:cubicBezTo>
                  <a:cubicBezTo>
                    <a:pt x="48" y="64"/>
                    <a:pt x="48" y="64"/>
                    <a:pt x="48" y="64"/>
                  </a:cubicBezTo>
                  <a:cubicBezTo>
                    <a:pt x="48" y="64"/>
                    <a:pt x="48" y="64"/>
                    <a:pt x="48" y="64"/>
                  </a:cubicBezTo>
                  <a:cubicBezTo>
                    <a:pt x="76" y="108"/>
                    <a:pt x="76" y="108"/>
                    <a:pt x="76" y="108"/>
                  </a:cubicBezTo>
                  <a:cubicBezTo>
                    <a:pt x="42" y="132"/>
                    <a:pt x="19" y="167"/>
                    <a:pt x="10" y="208"/>
                  </a:cubicBezTo>
                  <a:cubicBezTo>
                    <a:pt x="0" y="252"/>
                    <a:pt x="8" y="297"/>
                    <a:pt x="32" y="335"/>
                  </a:cubicBezTo>
                  <a:cubicBezTo>
                    <a:pt x="56" y="374"/>
                    <a:pt x="94" y="400"/>
                    <a:pt x="138" y="410"/>
                  </a:cubicBezTo>
                  <a:close/>
                  <a:moveTo>
                    <a:pt x="63" y="54"/>
                  </a:moveTo>
                  <a:cubicBezTo>
                    <a:pt x="58" y="47"/>
                    <a:pt x="66" y="33"/>
                    <a:pt x="80" y="24"/>
                  </a:cubicBezTo>
                  <a:cubicBezTo>
                    <a:pt x="95" y="15"/>
                    <a:pt x="110" y="14"/>
                    <a:pt x="114" y="21"/>
                  </a:cubicBezTo>
                  <a:cubicBezTo>
                    <a:pt x="119" y="28"/>
                    <a:pt x="111" y="41"/>
                    <a:pt x="97" y="50"/>
                  </a:cubicBezTo>
                  <a:cubicBezTo>
                    <a:pt x="82" y="59"/>
                    <a:pt x="67" y="61"/>
                    <a:pt x="63"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69" name="Freeform 74">
              <a:extLst>
                <a:ext uri="{FF2B5EF4-FFF2-40B4-BE49-F238E27FC236}">
                  <a16:creationId xmlns:a16="http://schemas.microsoft.com/office/drawing/2014/main" id="{B7AC7B9C-759D-4FB4-BA17-23E6FCFFFA16}"/>
                </a:ext>
              </a:extLst>
            </p:cNvPr>
            <p:cNvSpPr>
              <a:spLocks/>
            </p:cNvSpPr>
            <p:nvPr/>
          </p:nvSpPr>
          <p:spPr bwMode="auto">
            <a:xfrm>
              <a:off x="4846638" y="6296027"/>
              <a:ext cx="328612" cy="42863"/>
            </a:xfrm>
            <a:custGeom>
              <a:avLst/>
              <a:gdLst>
                <a:gd name="T0" fmla="*/ 215 w 229"/>
                <a:gd name="T1" fmla="*/ 0 h 30"/>
                <a:gd name="T2" fmla="*/ 13 w 229"/>
                <a:gd name="T3" fmla="*/ 2 h 30"/>
                <a:gd name="T4" fmla="*/ 0 w 229"/>
                <a:gd name="T5" fmla="*/ 16 h 30"/>
                <a:gd name="T6" fmla="*/ 14 w 229"/>
                <a:gd name="T7" fmla="*/ 30 h 30"/>
                <a:gd name="T8" fmla="*/ 215 w 229"/>
                <a:gd name="T9" fmla="*/ 27 h 30"/>
                <a:gd name="T10" fmla="*/ 229 w 229"/>
                <a:gd name="T11" fmla="*/ 13 h 30"/>
                <a:gd name="T12" fmla="*/ 215 w 229"/>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229" h="30">
                  <a:moveTo>
                    <a:pt x="215" y="0"/>
                  </a:moveTo>
                  <a:cubicBezTo>
                    <a:pt x="13" y="2"/>
                    <a:pt x="13" y="2"/>
                    <a:pt x="13" y="2"/>
                  </a:cubicBezTo>
                  <a:cubicBezTo>
                    <a:pt x="6" y="2"/>
                    <a:pt x="0" y="8"/>
                    <a:pt x="0" y="16"/>
                  </a:cubicBezTo>
                  <a:cubicBezTo>
                    <a:pt x="0" y="24"/>
                    <a:pt x="6" y="30"/>
                    <a:pt x="14" y="30"/>
                  </a:cubicBezTo>
                  <a:cubicBezTo>
                    <a:pt x="215" y="27"/>
                    <a:pt x="215" y="27"/>
                    <a:pt x="215" y="27"/>
                  </a:cubicBezTo>
                  <a:cubicBezTo>
                    <a:pt x="223" y="27"/>
                    <a:pt x="229" y="21"/>
                    <a:pt x="229" y="13"/>
                  </a:cubicBezTo>
                  <a:cubicBezTo>
                    <a:pt x="229" y="6"/>
                    <a:pt x="223" y="0"/>
                    <a:pt x="21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70" name="Freeform 75">
              <a:extLst>
                <a:ext uri="{FF2B5EF4-FFF2-40B4-BE49-F238E27FC236}">
                  <a16:creationId xmlns:a16="http://schemas.microsoft.com/office/drawing/2014/main" id="{22E9DAFF-4F99-4E74-BC70-A8660B0D0D2B}"/>
                </a:ext>
              </a:extLst>
            </p:cNvPr>
            <p:cNvSpPr>
              <a:spLocks noEditPoints="1"/>
            </p:cNvSpPr>
            <p:nvPr/>
          </p:nvSpPr>
          <p:spPr bwMode="auto">
            <a:xfrm>
              <a:off x="4840288" y="6440490"/>
              <a:ext cx="106362" cy="106363"/>
            </a:xfrm>
            <a:custGeom>
              <a:avLst/>
              <a:gdLst>
                <a:gd name="T0" fmla="*/ 0 w 74"/>
                <a:gd name="T1" fmla="*/ 37 h 74"/>
                <a:gd name="T2" fmla="*/ 37 w 74"/>
                <a:gd name="T3" fmla="*/ 73 h 74"/>
                <a:gd name="T4" fmla="*/ 73 w 74"/>
                <a:gd name="T5" fmla="*/ 36 h 74"/>
                <a:gd name="T6" fmla="*/ 36 w 74"/>
                <a:gd name="T7" fmla="*/ 0 h 74"/>
                <a:gd name="T8" fmla="*/ 0 w 74"/>
                <a:gd name="T9" fmla="*/ 37 h 74"/>
                <a:gd name="T10" fmla="*/ 54 w 74"/>
                <a:gd name="T11" fmla="*/ 36 h 74"/>
                <a:gd name="T12" fmla="*/ 37 w 74"/>
                <a:gd name="T13" fmla="*/ 54 h 74"/>
                <a:gd name="T14" fmla="*/ 19 w 74"/>
                <a:gd name="T15" fmla="*/ 37 h 74"/>
                <a:gd name="T16" fmla="*/ 36 w 74"/>
                <a:gd name="T17" fmla="*/ 19 h 74"/>
                <a:gd name="T18" fmla="*/ 54 w 74"/>
                <a:gd name="T19" fmla="*/ 3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4" h="74">
                  <a:moveTo>
                    <a:pt x="0" y="37"/>
                  </a:moveTo>
                  <a:cubicBezTo>
                    <a:pt x="0" y="57"/>
                    <a:pt x="17" y="74"/>
                    <a:pt x="37" y="73"/>
                  </a:cubicBezTo>
                  <a:cubicBezTo>
                    <a:pt x="57" y="73"/>
                    <a:pt x="74" y="57"/>
                    <a:pt x="73" y="36"/>
                  </a:cubicBezTo>
                  <a:cubicBezTo>
                    <a:pt x="73" y="16"/>
                    <a:pt x="57" y="0"/>
                    <a:pt x="36" y="0"/>
                  </a:cubicBezTo>
                  <a:cubicBezTo>
                    <a:pt x="16" y="0"/>
                    <a:pt x="0" y="17"/>
                    <a:pt x="0" y="37"/>
                  </a:cubicBezTo>
                  <a:close/>
                  <a:moveTo>
                    <a:pt x="54" y="36"/>
                  </a:moveTo>
                  <a:cubicBezTo>
                    <a:pt x="55" y="46"/>
                    <a:pt x="47" y="54"/>
                    <a:pt x="37" y="54"/>
                  </a:cubicBezTo>
                  <a:cubicBezTo>
                    <a:pt x="27" y="54"/>
                    <a:pt x="19" y="47"/>
                    <a:pt x="19" y="37"/>
                  </a:cubicBezTo>
                  <a:cubicBezTo>
                    <a:pt x="19" y="27"/>
                    <a:pt x="27" y="19"/>
                    <a:pt x="36" y="19"/>
                  </a:cubicBezTo>
                  <a:cubicBezTo>
                    <a:pt x="46" y="19"/>
                    <a:pt x="54" y="27"/>
                    <a:pt x="54"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71" name="Freeform 76">
              <a:extLst>
                <a:ext uri="{FF2B5EF4-FFF2-40B4-BE49-F238E27FC236}">
                  <a16:creationId xmlns:a16="http://schemas.microsoft.com/office/drawing/2014/main" id="{0112C12B-5757-4512-9B61-779ACC4E98CA}"/>
                </a:ext>
              </a:extLst>
            </p:cNvPr>
            <p:cNvSpPr>
              <a:spLocks/>
            </p:cNvSpPr>
            <p:nvPr/>
          </p:nvSpPr>
          <p:spPr bwMode="auto">
            <a:xfrm>
              <a:off x="4725990" y="6516688"/>
              <a:ext cx="338137" cy="114300"/>
            </a:xfrm>
            <a:custGeom>
              <a:avLst/>
              <a:gdLst>
                <a:gd name="T0" fmla="*/ 166 w 235"/>
                <a:gd name="T1" fmla="*/ 0 h 79"/>
                <a:gd name="T2" fmla="*/ 117 w 235"/>
                <a:gd name="T3" fmla="*/ 36 h 79"/>
                <a:gd name="T4" fmla="*/ 68 w 235"/>
                <a:gd name="T5" fmla="*/ 2 h 79"/>
                <a:gd name="T6" fmla="*/ 2 w 235"/>
                <a:gd name="T7" fmla="*/ 64 h 79"/>
                <a:gd name="T8" fmla="*/ 1 w 235"/>
                <a:gd name="T9" fmla="*/ 74 h 79"/>
                <a:gd name="T10" fmla="*/ 10 w 235"/>
                <a:gd name="T11" fmla="*/ 79 h 79"/>
                <a:gd name="T12" fmla="*/ 226 w 235"/>
                <a:gd name="T13" fmla="*/ 76 h 79"/>
                <a:gd name="T14" fmla="*/ 226 w 235"/>
                <a:gd name="T15" fmla="*/ 76 h 79"/>
                <a:gd name="T16" fmla="*/ 235 w 235"/>
                <a:gd name="T17" fmla="*/ 67 h 79"/>
                <a:gd name="T18" fmla="*/ 233 w 235"/>
                <a:gd name="T19" fmla="*/ 61 h 79"/>
                <a:gd name="T20" fmla="*/ 166 w 235"/>
                <a:gd name="T21"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5" h="79">
                  <a:moveTo>
                    <a:pt x="166" y="0"/>
                  </a:moveTo>
                  <a:cubicBezTo>
                    <a:pt x="159" y="21"/>
                    <a:pt x="140" y="36"/>
                    <a:pt x="117" y="36"/>
                  </a:cubicBezTo>
                  <a:cubicBezTo>
                    <a:pt x="94" y="36"/>
                    <a:pt x="75" y="22"/>
                    <a:pt x="68" y="2"/>
                  </a:cubicBezTo>
                  <a:cubicBezTo>
                    <a:pt x="28" y="23"/>
                    <a:pt x="3" y="62"/>
                    <a:pt x="2" y="64"/>
                  </a:cubicBezTo>
                  <a:cubicBezTo>
                    <a:pt x="0" y="67"/>
                    <a:pt x="0" y="71"/>
                    <a:pt x="1" y="74"/>
                  </a:cubicBezTo>
                  <a:cubicBezTo>
                    <a:pt x="3" y="77"/>
                    <a:pt x="6" y="79"/>
                    <a:pt x="10" y="79"/>
                  </a:cubicBezTo>
                  <a:cubicBezTo>
                    <a:pt x="226" y="76"/>
                    <a:pt x="226" y="76"/>
                    <a:pt x="226" y="76"/>
                  </a:cubicBezTo>
                  <a:cubicBezTo>
                    <a:pt x="226" y="76"/>
                    <a:pt x="226" y="76"/>
                    <a:pt x="226" y="76"/>
                  </a:cubicBezTo>
                  <a:cubicBezTo>
                    <a:pt x="231" y="76"/>
                    <a:pt x="235" y="72"/>
                    <a:pt x="235" y="67"/>
                  </a:cubicBezTo>
                  <a:cubicBezTo>
                    <a:pt x="235" y="64"/>
                    <a:pt x="235" y="62"/>
                    <a:pt x="233" y="61"/>
                  </a:cubicBezTo>
                  <a:cubicBezTo>
                    <a:pt x="229" y="55"/>
                    <a:pt x="204" y="20"/>
                    <a:pt x="16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72" name="Group 871">
            <a:extLst>
              <a:ext uri="{FF2B5EF4-FFF2-40B4-BE49-F238E27FC236}">
                <a16:creationId xmlns:a16="http://schemas.microsoft.com/office/drawing/2014/main" id="{7F05B17A-6B6B-439B-B3DA-361DFB88743C}"/>
              </a:ext>
            </a:extLst>
          </p:cNvPr>
          <p:cNvGrpSpPr/>
          <p:nvPr/>
        </p:nvGrpSpPr>
        <p:grpSpPr>
          <a:xfrm>
            <a:off x="5182697" y="1584098"/>
            <a:ext cx="373352" cy="345973"/>
            <a:chOff x="8435976" y="5746752"/>
            <a:chExt cx="476250" cy="441325"/>
          </a:xfrm>
          <a:solidFill>
            <a:schemeClr val="bg1"/>
          </a:solidFill>
          <a:effectLst>
            <a:outerShdw blurRad="101600" sx="102000" sy="102000" algn="ctr" rotWithShape="0">
              <a:prstClr val="black">
                <a:alpha val="20000"/>
              </a:prstClr>
            </a:outerShdw>
          </a:effectLst>
        </p:grpSpPr>
        <p:sp>
          <p:nvSpPr>
            <p:cNvPr id="873" name="Freeform 55">
              <a:extLst>
                <a:ext uri="{FF2B5EF4-FFF2-40B4-BE49-F238E27FC236}">
                  <a16:creationId xmlns:a16="http://schemas.microsoft.com/office/drawing/2014/main" id="{F8ADAC9F-C13E-4E14-B3B4-8A5461F89A44}"/>
                </a:ext>
              </a:extLst>
            </p:cNvPr>
            <p:cNvSpPr>
              <a:spLocks noEditPoints="1"/>
            </p:cNvSpPr>
            <p:nvPr/>
          </p:nvSpPr>
          <p:spPr bwMode="auto">
            <a:xfrm>
              <a:off x="8435976" y="5746752"/>
              <a:ext cx="476250" cy="441325"/>
            </a:xfrm>
            <a:custGeom>
              <a:avLst/>
              <a:gdLst>
                <a:gd name="T0" fmla="*/ 272 w 300"/>
                <a:gd name="T1" fmla="*/ 126 h 278"/>
                <a:gd name="T2" fmla="*/ 300 w 300"/>
                <a:gd name="T3" fmla="*/ 126 h 278"/>
                <a:gd name="T4" fmla="*/ 150 w 300"/>
                <a:gd name="T5" fmla="*/ 0 h 278"/>
                <a:gd name="T6" fmla="*/ 0 w 300"/>
                <a:gd name="T7" fmla="*/ 126 h 278"/>
                <a:gd name="T8" fmla="*/ 30 w 300"/>
                <a:gd name="T9" fmla="*/ 126 h 278"/>
                <a:gd name="T10" fmla="*/ 30 w 300"/>
                <a:gd name="T11" fmla="*/ 246 h 278"/>
                <a:gd name="T12" fmla="*/ 16 w 300"/>
                <a:gd name="T13" fmla="*/ 246 h 278"/>
                <a:gd name="T14" fmla="*/ 16 w 300"/>
                <a:gd name="T15" fmla="*/ 278 h 278"/>
                <a:gd name="T16" fmla="*/ 286 w 300"/>
                <a:gd name="T17" fmla="*/ 278 h 278"/>
                <a:gd name="T18" fmla="*/ 286 w 300"/>
                <a:gd name="T19" fmla="*/ 246 h 278"/>
                <a:gd name="T20" fmla="*/ 272 w 300"/>
                <a:gd name="T21" fmla="*/ 246 h 278"/>
                <a:gd name="T22" fmla="*/ 272 w 300"/>
                <a:gd name="T23" fmla="*/ 126 h 278"/>
                <a:gd name="T24" fmla="*/ 143 w 300"/>
                <a:gd name="T25" fmla="*/ 97 h 278"/>
                <a:gd name="T26" fmla="*/ 104 w 300"/>
                <a:gd name="T27" fmla="*/ 59 h 278"/>
                <a:gd name="T28" fmla="*/ 143 w 300"/>
                <a:gd name="T29" fmla="*/ 27 h 278"/>
                <a:gd name="T30" fmla="*/ 143 w 300"/>
                <a:gd name="T31" fmla="*/ 97 h 278"/>
                <a:gd name="T32" fmla="*/ 136 w 300"/>
                <a:gd name="T33" fmla="*/ 112 h 278"/>
                <a:gd name="T34" fmla="*/ 99 w 300"/>
                <a:gd name="T35" fmla="*/ 112 h 278"/>
                <a:gd name="T36" fmla="*/ 99 w 300"/>
                <a:gd name="T37" fmla="*/ 75 h 278"/>
                <a:gd name="T38" fmla="*/ 136 w 300"/>
                <a:gd name="T39" fmla="*/ 112 h 278"/>
                <a:gd name="T40" fmla="*/ 180 w 300"/>
                <a:gd name="T41" fmla="*/ 242 h 278"/>
                <a:gd name="T42" fmla="*/ 44 w 300"/>
                <a:gd name="T43" fmla="*/ 242 h 278"/>
                <a:gd name="T44" fmla="*/ 44 w 300"/>
                <a:gd name="T45" fmla="*/ 127 h 278"/>
                <a:gd name="T46" fmla="*/ 180 w 300"/>
                <a:gd name="T47" fmla="*/ 127 h 278"/>
                <a:gd name="T48" fmla="*/ 180 w 300"/>
                <a:gd name="T49" fmla="*/ 242 h 278"/>
                <a:gd name="T50" fmla="*/ 157 w 300"/>
                <a:gd name="T51" fmla="*/ 112 h 278"/>
                <a:gd name="T52" fmla="*/ 157 w 300"/>
                <a:gd name="T53" fmla="*/ 27 h 278"/>
                <a:gd name="T54" fmla="*/ 259 w 300"/>
                <a:gd name="T55" fmla="*/ 112 h 278"/>
                <a:gd name="T56" fmla="*/ 157 w 300"/>
                <a:gd name="T57" fmla="*/ 112 h 278"/>
                <a:gd name="T58" fmla="*/ 84 w 300"/>
                <a:gd name="T59" fmla="*/ 75 h 278"/>
                <a:gd name="T60" fmla="*/ 84 w 300"/>
                <a:gd name="T61" fmla="*/ 112 h 278"/>
                <a:gd name="T62" fmla="*/ 40 w 300"/>
                <a:gd name="T63" fmla="*/ 112 h 278"/>
                <a:gd name="T64" fmla="*/ 84 w 300"/>
                <a:gd name="T65" fmla="*/ 75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00" h="278">
                  <a:moveTo>
                    <a:pt x="272" y="126"/>
                  </a:moveTo>
                  <a:lnTo>
                    <a:pt x="300" y="126"/>
                  </a:lnTo>
                  <a:lnTo>
                    <a:pt x="150" y="0"/>
                  </a:lnTo>
                  <a:lnTo>
                    <a:pt x="0" y="126"/>
                  </a:lnTo>
                  <a:lnTo>
                    <a:pt x="30" y="126"/>
                  </a:lnTo>
                  <a:lnTo>
                    <a:pt x="30" y="246"/>
                  </a:lnTo>
                  <a:lnTo>
                    <a:pt x="16" y="246"/>
                  </a:lnTo>
                  <a:lnTo>
                    <a:pt x="16" y="278"/>
                  </a:lnTo>
                  <a:lnTo>
                    <a:pt x="286" y="278"/>
                  </a:lnTo>
                  <a:lnTo>
                    <a:pt x="286" y="246"/>
                  </a:lnTo>
                  <a:lnTo>
                    <a:pt x="272" y="246"/>
                  </a:lnTo>
                  <a:lnTo>
                    <a:pt x="272" y="126"/>
                  </a:lnTo>
                  <a:close/>
                  <a:moveTo>
                    <a:pt x="143" y="97"/>
                  </a:moveTo>
                  <a:lnTo>
                    <a:pt x="104" y="59"/>
                  </a:lnTo>
                  <a:lnTo>
                    <a:pt x="143" y="27"/>
                  </a:lnTo>
                  <a:lnTo>
                    <a:pt x="143" y="97"/>
                  </a:lnTo>
                  <a:close/>
                  <a:moveTo>
                    <a:pt x="136" y="112"/>
                  </a:moveTo>
                  <a:lnTo>
                    <a:pt x="99" y="112"/>
                  </a:lnTo>
                  <a:lnTo>
                    <a:pt x="99" y="75"/>
                  </a:lnTo>
                  <a:lnTo>
                    <a:pt x="136" y="112"/>
                  </a:lnTo>
                  <a:close/>
                  <a:moveTo>
                    <a:pt x="180" y="242"/>
                  </a:moveTo>
                  <a:lnTo>
                    <a:pt x="44" y="242"/>
                  </a:lnTo>
                  <a:lnTo>
                    <a:pt x="44" y="127"/>
                  </a:lnTo>
                  <a:lnTo>
                    <a:pt x="180" y="127"/>
                  </a:lnTo>
                  <a:lnTo>
                    <a:pt x="180" y="242"/>
                  </a:lnTo>
                  <a:close/>
                  <a:moveTo>
                    <a:pt x="157" y="112"/>
                  </a:moveTo>
                  <a:lnTo>
                    <a:pt x="157" y="27"/>
                  </a:lnTo>
                  <a:lnTo>
                    <a:pt x="259" y="112"/>
                  </a:lnTo>
                  <a:lnTo>
                    <a:pt x="157" y="112"/>
                  </a:lnTo>
                  <a:close/>
                  <a:moveTo>
                    <a:pt x="84" y="75"/>
                  </a:moveTo>
                  <a:lnTo>
                    <a:pt x="84" y="112"/>
                  </a:lnTo>
                  <a:lnTo>
                    <a:pt x="40" y="112"/>
                  </a:lnTo>
                  <a:lnTo>
                    <a:pt x="84" y="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74" name="Rectangle 873">
              <a:extLst>
                <a:ext uri="{FF2B5EF4-FFF2-40B4-BE49-F238E27FC236}">
                  <a16:creationId xmlns:a16="http://schemas.microsoft.com/office/drawing/2014/main" id="{0CC73FCA-2203-47B7-A6AA-B17878A67B4C}"/>
                </a:ext>
              </a:extLst>
            </p:cNvPr>
            <p:cNvSpPr>
              <a:spLocks noChangeArrowheads="1"/>
            </p:cNvSpPr>
            <p:nvPr/>
          </p:nvSpPr>
          <p:spPr bwMode="auto">
            <a:xfrm>
              <a:off x="8561389" y="6002339"/>
              <a:ext cx="95250" cy="730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82" name="Group 881">
            <a:extLst>
              <a:ext uri="{FF2B5EF4-FFF2-40B4-BE49-F238E27FC236}">
                <a16:creationId xmlns:a16="http://schemas.microsoft.com/office/drawing/2014/main" id="{E13414B8-2C28-4B1D-ACE2-B5769B50E110}"/>
              </a:ext>
            </a:extLst>
          </p:cNvPr>
          <p:cNvGrpSpPr/>
          <p:nvPr/>
        </p:nvGrpSpPr>
        <p:grpSpPr>
          <a:xfrm>
            <a:off x="6590034" y="1545149"/>
            <a:ext cx="461573" cy="409385"/>
            <a:chOff x="6511925" y="1993900"/>
            <a:chExt cx="631825" cy="560388"/>
          </a:xfrm>
          <a:effectLst>
            <a:outerShdw blurRad="101600" sx="102000" sy="102000" algn="ctr" rotWithShape="0">
              <a:prstClr val="black">
                <a:alpha val="20000"/>
              </a:prstClr>
            </a:outerShdw>
          </a:effectLst>
        </p:grpSpPr>
        <p:sp>
          <p:nvSpPr>
            <p:cNvPr id="878" name="Freeform 746">
              <a:extLst>
                <a:ext uri="{FF2B5EF4-FFF2-40B4-BE49-F238E27FC236}">
                  <a16:creationId xmlns:a16="http://schemas.microsoft.com/office/drawing/2014/main" id="{893338D9-4CCA-43F0-BDFC-7A76D4940D4B}"/>
                </a:ext>
              </a:extLst>
            </p:cNvPr>
            <p:cNvSpPr>
              <a:spLocks noEditPoints="1"/>
            </p:cNvSpPr>
            <p:nvPr/>
          </p:nvSpPr>
          <p:spPr bwMode="auto">
            <a:xfrm>
              <a:off x="7013575" y="2452688"/>
              <a:ext cx="130175" cy="101600"/>
            </a:xfrm>
            <a:custGeom>
              <a:avLst/>
              <a:gdLst>
                <a:gd name="T0" fmla="*/ 168 w 241"/>
                <a:gd name="T1" fmla="*/ 38 h 184"/>
                <a:gd name="T2" fmla="*/ 116 w 241"/>
                <a:gd name="T3" fmla="*/ 59 h 184"/>
                <a:gd name="T4" fmla="*/ 12 w 241"/>
                <a:gd name="T5" fmla="*/ 0 h 184"/>
                <a:gd name="T6" fmla="*/ 12 w 241"/>
                <a:gd name="T7" fmla="*/ 17 h 184"/>
                <a:gd name="T8" fmla="*/ 2 w 241"/>
                <a:gd name="T9" fmla="*/ 33 h 184"/>
                <a:gd name="T10" fmla="*/ 0 w 241"/>
                <a:gd name="T11" fmla="*/ 34 h 184"/>
                <a:gd name="T12" fmla="*/ 98 w 241"/>
                <a:gd name="T13" fmla="*/ 90 h 184"/>
                <a:gd name="T14" fmla="*/ 95 w 241"/>
                <a:gd name="T15" fmla="*/ 111 h 184"/>
                <a:gd name="T16" fmla="*/ 168 w 241"/>
                <a:gd name="T17" fmla="*/ 184 h 184"/>
                <a:gd name="T18" fmla="*/ 241 w 241"/>
                <a:gd name="T19" fmla="*/ 111 h 184"/>
                <a:gd name="T20" fmla="*/ 168 w 241"/>
                <a:gd name="T21" fmla="*/ 38 h 184"/>
                <a:gd name="T22" fmla="*/ 168 w 241"/>
                <a:gd name="T23" fmla="*/ 148 h 184"/>
                <a:gd name="T24" fmla="*/ 131 w 241"/>
                <a:gd name="T25" fmla="*/ 111 h 184"/>
                <a:gd name="T26" fmla="*/ 131 w 241"/>
                <a:gd name="T27" fmla="*/ 109 h 184"/>
                <a:gd name="T28" fmla="*/ 150 w 241"/>
                <a:gd name="T29" fmla="*/ 79 h 184"/>
                <a:gd name="T30" fmla="*/ 168 w 241"/>
                <a:gd name="T31" fmla="*/ 74 h 184"/>
                <a:gd name="T32" fmla="*/ 205 w 241"/>
                <a:gd name="T33" fmla="*/ 111 h 184"/>
                <a:gd name="T34" fmla="*/ 168 w 241"/>
                <a:gd name="T35" fmla="*/ 148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41" h="184">
                  <a:moveTo>
                    <a:pt x="168" y="38"/>
                  </a:moveTo>
                  <a:cubicBezTo>
                    <a:pt x="148" y="38"/>
                    <a:pt x="129" y="46"/>
                    <a:pt x="116" y="59"/>
                  </a:cubicBezTo>
                  <a:cubicBezTo>
                    <a:pt x="12" y="0"/>
                    <a:pt x="12" y="0"/>
                    <a:pt x="12" y="0"/>
                  </a:cubicBezTo>
                  <a:cubicBezTo>
                    <a:pt x="12" y="17"/>
                    <a:pt x="12" y="17"/>
                    <a:pt x="12" y="17"/>
                  </a:cubicBezTo>
                  <a:cubicBezTo>
                    <a:pt x="12" y="24"/>
                    <a:pt x="8" y="30"/>
                    <a:pt x="2" y="33"/>
                  </a:cubicBezTo>
                  <a:cubicBezTo>
                    <a:pt x="0" y="34"/>
                    <a:pt x="0" y="34"/>
                    <a:pt x="0" y="34"/>
                  </a:cubicBezTo>
                  <a:cubicBezTo>
                    <a:pt x="98" y="90"/>
                    <a:pt x="98" y="90"/>
                    <a:pt x="98" y="90"/>
                  </a:cubicBezTo>
                  <a:cubicBezTo>
                    <a:pt x="96" y="97"/>
                    <a:pt x="95" y="104"/>
                    <a:pt x="95" y="111"/>
                  </a:cubicBezTo>
                  <a:cubicBezTo>
                    <a:pt x="95" y="151"/>
                    <a:pt x="128" y="184"/>
                    <a:pt x="168" y="184"/>
                  </a:cubicBezTo>
                  <a:cubicBezTo>
                    <a:pt x="208" y="184"/>
                    <a:pt x="241" y="151"/>
                    <a:pt x="241" y="111"/>
                  </a:cubicBezTo>
                  <a:cubicBezTo>
                    <a:pt x="241" y="70"/>
                    <a:pt x="208" y="38"/>
                    <a:pt x="168" y="38"/>
                  </a:cubicBezTo>
                  <a:close/>
                  <a:moveTo>
                    <a:pt x="168" y="148"/>
                  </a:moveTo>
                  <a:cubicBezTo>
                    <a:pt x="148" y="148"/>
                    <a:pt x="131" y="131"/>
                    <a:pt x="131" y="111"/>
                  </a:cubicBezTo>
                  <a:cubicBezTo>
                    <a:pt x="131" y="110"/>
                    <a:pt x="131" y="110"/>
                    <a:pt x="131" y="109"/>
                  </a:cubicBezTo>
                  <a:cubicBezTo>
                    <a:pt x="132" y="96"/>
                    <a:pt x="139" y="85"/>
                    <a:pt x="150" y="79"/>
                  </a:cubicBezTo>
                  <a:cubicBezTo>
                    <a:pt x="155" y="75"/>
                    <a:pt x="161" y="74"/>
                    <a:pt x="168" y="74"/>
                  </a:cubicBezTo>
                  <a:cubicBezTo>
                    <a:pt x="188" y="74"/>
                    <a:pt x="205" y="90"/>
                    <a:pt x="205" y="111"/>
                  </a:cubicBezTo>
                  <a:cubicBezTo>
                    <a:pt x="205" y="131"/>
                    <a:pt x="188" y="148"/>
                    <a:pt x="168" y="14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879" name="Freeform 747">
              <a:extLst>
                <a:ext uri="{FF2B5EF4-FFF2-40B4-BE49-F238E27FC236}">
                  <a16:creationId xmlns:a16="http://schemas.microsoft.com/office/drawing/2014/main" id="{D876FFAB-7CFD-45C8-ACE3-7C4AD3DDD103}"/>
                </a:ext>
              </a:extLst>
            </p:cNvPr>
            <p:cNvSpPr>
              <a:spLocks noEditPoints="1"/>
            </p:cNvSpPr>
            <p:nvPr/>
          </p:nvSpPr>
          <p:spPr bwMode="auto">
            <a:xfrm>
              <a:off x="6511925" y="2454275"/>
              <a:ext cx="128588" cy="100013"/>
            </a:xfrm>
            <a:custGeom>
              <a:avLst/>
              <a:gdLst>
                <a:gd name="T0" fmla="*/ 221 w 236"/>
                <a:gd name="T1" fmla="*/ 15 h 182"/>
                <a:gd name="T2" fmla="*/ 221 w 236"/>
                <a:gd name="T3" fmla="*/ 0 h 182"/>
                <a:gd name="T4" fmla="*/ 124 w 236"/>
                <a:gd name="T5" fmla="*/ 57 h 182"/>
                <a:gd name="T6" fmla="*/ 73 w 236"/>
                <a:gd name="T7" fmla="*/ 36 h 182"/>
                <a:gd name="T8" fmla="*/ 0 w 236"/>
                <a:gd name="T9" fmla="*/ 109 h 182"/>
                <a:gd name="T10" fmla="*/ 73 w 236"/>
                <a:gd name="T11" fmla="*/ 182 h 182"/>
                <a:gd name="T12" fmla="*/ 146 w 236"/>
                <a:gd name="T13" fmla="*/ 109 h 182"/>
                <a:gd name="T14" fmla="*/ 143 w 236"/>
                <a:gd name="T15" fmla="*/ 88 h 182"/>
                <a:gd name="T16" fmla="*/ 236 w 236"/>
                <a:gd name="T17" fmla="*/ 33 h 182"/>
                <a:gd name="T18" fmla="*/ 232 w 236"/>
                <a:gd name="T19" fmla="*/ 31 h 182"/>
                <a:gd name="T20" fmla="*/ 221 w 236"/>
                <a:gd name="T21" fmla="*/ 15 h 182"/>
                <a:gd name="T22" fmla="*/ 73 w 236"/>
                <a:gd name="T23" fmla="*/ 146 h 182"/>
                <a:gd name="T24" fmla="*/ 36 w 236"/>
                <a:gd name="T25" fmla="*/ 109 h 182"/>
                <a:gd name="T26" fmla="*/ 73 w 236"/>
                <a:gd name="T27" fmla="*/ 72 h 182"/>
                <a:gd name="T28" fmla="*/ 91 w 236"/>
                <a:gd name="T29" fmla="*/ 76 h 182"/>
                <a:gd name="T30" fmla="*/ 110 w 236"/>
                <a:gd name="T31" fmla="*/ 107 h 182"/>
                <a:gd name="T32" fmla="*/ 110 w 236"/>
                <a:gd name="T33" fmla="*/ 109 h 182"/>
                <a:gd name="T34" fmla="*/ 73 w 236"/>
                <a:gd name="T35" fmla="*/ 146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6" h="182">
                  <a:moveTo>
                    <a:pt x="221" y="15"/>
                  </a:moveTo>
                  <a:cubicBezTo>
                    <a:pt x="221" y="0"/>
                    <a:pt x="221" y="0"/>
                    <a:pt x="221" y="0"/>
                  </a:cubicBezTo>
                  <a:cubicBezTo>
                    <a:pt x="124" y="57"/>
                    <a:pt x="124" y="57"/>
                    <a:pt x="124" y="57"/>
                  </a:cubicBezTo>
                  <a:cubicBezTo>
                    <a:pt x="111" y="44"/>
                    <a:pt x="93" y="36"/>
                    <a:pt x="73" y="36"/>
                  </a:cubicBezTo>
                  <a:cubicBezTo>
                    <a:pt x="33" y="36"/>
                    <a:pt x="0" y="68"/>
                    <a:pt x="0" y="109"/>
                  </a:cubicBezTo>
                  <a:cubicBezTo>
                    <a:pt x="0" y="149"/>
                    <a:pt x="33" y="182"/>
                    <a:pt x="73" y="182"/>
                  </a:cubicBezTo>
                  <a:cubicBezTo>
                    <a:pt x="113" y="182"/>
                    <a:pt x="146" y="149"/>
                    <a:pt x="146" y="109"/>
                  </a:cubicBezTo>
                  <a:cubicBezTo>
                    <a:pt x="146" y="101"/>
                    <a:pt x="145" y="94"/>
                    <a:pt x="143" y="88"/>
                  </a:cubicBezTo>
                  <a:cubicBezTo>
                    <a:pt x="236" y="33"/>
                    <a:pt x="236" y="33"/>
                    <a:pt x="236" y="33"/>
                  </a:cubicBezTo>
                  <a:cubicBezTo>
                    <a:pt x="232" y="31"/>
                    <a:pt x="232" y="31"/>
                    <a:pt x="232" y="31"/>
                  </a:cubicBezTo>
                  <a:cubicBezTo>
                    <a:pt x="225" y="28"/>
                    <a:pt x="221" y="22"/>
                    <a:pt x="221" y="15"/>
                  </a:cubicBezTo>
                  <a:close/>
                  <a:moveTo>
                    <a:pt x="73" y="146"/>
                  </a:moveTo>
                  <a:cubicBezTo>
                    <a:pt x="53" y="146"/>
                    <a:pt x="36" y="129"/>
                    <a:pt x="36" y="109"/>
                  </a:cubicBezTo>
                  <a:cubicBezTo>
                    <a:pt x="36" y="88"/>
                    <a:pt x="53" y="72"/>
                    <a:pt x="73" y="72"/>
                  </a:cubicBezTo>
                  <a:cubicBezTo>
                    <a:pt x="79" y="72"/>
                    <a:pt x="86" y="73"/>
                    <a:pt x="91" y="76"/>
                  </a:cubicBezTo>
                  <a:cubicBezTo>
                    <a:pt x="102" y="83"/>
                    <a:pt x="109" y="94"/>
                    <a:pt x="110" y="107"/>
                  </a:cubicBezTo>
                  <a:cubicBezTo>
                    <a:pt x="110" y="108"/>
                    <a:pt x="110" y="108"/>
                    <a:pt x="110" y="109"/>
                  </a:cubicBezTo>
                  <a:cubicBezTo>
                    <a:pt x="110" y="129"/>
                    <a:pt x="93" y="146"/>
                    <a:pt x="73" y="14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880" name="Freeform 748">
              <a:extLst>
                <a:ext uri="{FF2B5EF4-FFF2-40B4-BE49-F238E27FC236}">
                  <a16:creationId xmlns:a16="http://schemas.microsoft.com/office/drawing/2014/main" id="{D5D3E8C6-51D7-4419-BADF-90238A8310AF}"/>
                </a:ext>
              </a:extLst>
            </p:cNvPr>
            <p:cNvSpPr>
              <a:spLocks noEditPoints="1"/>
            </p:cNvSpPr>
            <p:nvPr/>
          </p:nvSpPr>
          <p:spPr bwMode="auto">
            <a:xfrm>
              <a:off x="6786563" y="1993900"/>
              <a:ext cx="79375" cy="153988"/>
            </a:xfrm>
            <a:custGeom>
              <a:avLst/>
              <a:gdLst>
                <a:gd name="T0" fmla="*/ 80 w 146"/>
                <a:gd name="T1" fmla="*/ 278 h 283"/>
                <a:gd name="T2" fmla="*/ 91 w 146"/>
                <a:gd name="T3" fmla="*/ 283 h 283"/>
                <a:gd name="T4" fmla="*/ 91 w 146"/>
                <a:gd name="T5" fmla="*/ 144 h 283"/>
                <a:gd name="T6" fmla="*/ 146 w 146"/>
                <a:gd name="T7" fmla="*/ 73 h 283"/>
                <a:gd name="T8" fmla="*/ 73 w 146"/>
                <a:gd name="T9" fmla="*/ 0 h 283"/>
                <a:gd name="T10" fmla="*/ 0 w 146"/>
                <a:gd name="T11" fmla="*/ 73 h 283"/>
                <a:gd name="T12" fmla="*/ 55 w 146"/>
                <a:gd name="T13" fmla="*/ 144 h 283"/>
                <a:gd name="T14" fmla="*/ 55 w 146"/>
                <a:gd name="T15" fmla="*/ 283 h 283"/>
                <a:gd name="T16" fmla="*/ 65 w 146"/>
                <a:gd name="T17" fmla="*/ 279 h 283"/>
                <a:gd name="T18" fmla="*/ 80 w 146"/>
                <a:gd name="T19" fmla="*/ 278 h 283"/>
                <a:gd name="T20" fmla="*/ 36 w 146"/>
                <a:gd name="T21" fmla="*/ 73 h 283"/>
                <a:gd name="T22" fmla="*/ 73 w 146"/>
                <a:gd name="T23" fmla="*/ 36 h 283"/>
                <a:gd name="T24" fmla="*/ 110 w 146"/>
                <a:gd name="T25" fmla="*/ 73 h 283"/>
                <a:gd name="T26" fmla="*/ 91 w 146"/>
                <a:gd name="T27" fmla="*/ 105 h 283"/>
                <a:gd name="T28" fmla="*/ 73 w 146"/>
                <a:gd name="T29" fmla="*/ 110 h 283"/>
                <a:gd name="T30" fmla="*/ 55 w 146"/>
                <a:gd name="T31" fmla="*/ 105 h 283"/>
                <a:gd name="T32" fmla="*/ 36 w 146"/>
                <a:gd name="T33" fmla="*/ 73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46" h="283">
                  <a:moveTo>
                    <a:pt x="80" y="278"/>
                  </a:moveTo>
                  <a:cubicBezTo>
                    <a:pt x="91" y="283"/>
                    <a:pt x="91" y="283"/>
                    <a:pt x="91" y="283"/>
                  </a:cubicBezTo>
                  <a:cubicBezTo>
                    <a:pt x="91" y="144"/>
                    <a:pt x="91" y="144"/>
                    <a:pt x="91" y="144"/>
                  </a:cubicBezTo>
                  <a:cubicBezTo>
                    <a:pt x="123" y="136"/>
                    <a:pt x="146" y="107"/>
                    <a:pt x="146" y="73"/>
                  </a:cubicBezTo>
                  <a:cubicBezTo>
                    <a:pt x="146" y="33"/>
                    <a:pt x="113" y="0"/>
                    <a:pt x="73" y="0"/>
                  </a:cubicBezTo>
                  <a:cubicBezTo>
                    <a:pt x="33" y="0"/>
                    <a:pt x="0" y="33"/>
                    <a:pt x="0" y="73"/>
                  </a:cubicBezTo>
                  <a:cubicBezTo>
                    <a:pt x="0" y="107"/>
                    <a:pt x="23" y="136"/>
                    <a:pt x="55" y="144"/>
                  </a:cubicBezTo>
                  <a:cubicBezTo>
                    <a:pt x="55" y="283"/>
                    <a:pt x="55" y="283"/>
                    <a:pt x="55" y="283"/>
                  </a:cubicBezTo>
                  <a:cubicBezTo>
                    <a:pt x="65" y="279"/>
                    <a:pt x="65" y="279"/>
                    <a:pt x="65" y="279"/>
                  </a:cubicBezTo>
                  <a:cubicBezTo>
                    <a:pt x="70" y="276"/>
                    <a:pt x="75" y="276"/>
                    <a:pt x="80" y="278"/>
                  </a:cubicBezTo>
                  <a:close/>
                  <a:moveTo>
                    <a:pt x="36" y="73"/>
                  </a:moveTo>
                  <a:cubicBezTo>
                    <a:pt x="36" y="53"/>
                    <a:pt x="53" y="36"/>
                    <a:pt x="73" y="36"/>
                  </a:cubicBezTo>
                  <a:cubicBezTo>
                    <a:pt x="93" y="36"/>
                    <a:pt x="110" y="53"/>
                    <a:pt x="110" y="73"/>
                  </a:cubicBezTo>
                  <a:cubicBezTo>
                    <a:pt x="110" y="87"/>
                    <a:pt x="102" y="99"/>
                    <a:pt x="91" y="105"/>
                  </a:cubicBezTo>
                  <a:cubicBezTo>
                    <a:pt x="86" y="108"/>
                    <a:pt x="79" y="110"/>
                    <a:pt x="73" y="110"/>
                  </a:cubicBezTo>
                  <a:cubicBezTo>
                    <a:pt x="66" y="110"/>
                    <a:pt x="60" y="108"/>
                    <a:pt x="55" y="105"/>
                  </a:cubicBezTo>
                  <a:cubicBezTo>
                    <a:pt x="44" y="99"/>
                    <a:pt x="36" y="87"/>
                    <a:pt x="36" y="7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881" name="Freeform 749">
              <a:extLst>
                <a:ext uri="{FF2B5EF4-FFF2-40B4-BE49-F238E27FC236}">
                  <a16:creationId xmlns:a16="http://schemas.microsoft.com/office/drawing/2014/main" id="{681CB399-E8EC-44DE-B393-1CA9866442A8}"/>
                </a:ext>
              </a:extLst>
            </p:cNvPr>
            <p:cNvSpPr>
              <a:spLocks noEditPoints="1"/>
            </p:cNvSpPr>
            <p:nvPr/>
          </p:nvSpPr>
          <p:spPr bwMode="auto">
            <a:xfrm>
              <a:off x="6632575" y="2144713"/>
              <a:ext cx="387350" cy="373063"/>
            </a:xfrm>
            <a:custGeom>
              <a:avLst/>
              <a:gdLst>
                <a:gd name="T0" fmla="*/ 707 w 708"/>
                <a:gd name="T1" fmla="*/ 379 h 680"/>
                <a:gd name="T2" fmla="*/ 707 w 708"/>
                <a:gd name="T3" fmla="*/ 376 h 680"/>
                <a:gd name="T4" fmla="*/ 706 w 708"/>
                <a:gd name="T5" fmla="*/ 373 h 680"/>
                <a:gd name="T6" fmla="*/ 705 w 708"/>
                <a:gd name="T7" fmla="*/ 369 h 680"/>
                <a:gd name="T8" fmla="*/ 703 w 708"/>
                <a:gd name="T9" fmla="*/ 367 h 680"/>
                <a:gd name="T10" fmla="*/ 700 w 708"/>
                <a:gd name="T11" fmla="*/ 364 h 680"/>
                <a:gd name="T12" fmla="*/ 697 w 708"/>
                <a:gd name="T13" fmla="*/ 363 h 680"/>
                <a:gd name="T14" fmla="*/ 539 w 708"/>
                <a:gd name="T15" fmla="*/ 95 h 680"/>
                <a:gd name="T16" fmla="*/ 539 w 708"/>
                <a:gd name="T17" fmla="*/ 94 h 680"/>
                <a:gd name="T18" fmla="*/ 539 w 708"/>
                <a:gd name="T19" fmla="*/ 90 h 680"/>
                <a:gd name="T20" fmla="*/ 537 w 708"/>
                <a:gd name="T21" fmla="*/ 87 h 680"/>
                <a:gd name="T22" fmla="*/ 535 w 708"/>
                <a:gd name="T23" fmla="*/ 84 h 680"/>
                <a:gd name="T24" fmla="*/ 533 w 708"/>
                <a:gd name="T25" fmla="*/ 81 h 680"/>
                <a:gd name="T26" fmla="*/ 531 w 708"/>
                <a:gd name="T27" fmla="*/ 80 h 680"/>
                <a:gd name="T28" fmla="*/ 371 w 708"/>
                <a:gd name="T29" fmla="*/ 7 h 680"/>
                <a:gd name="T30" fmla="*/ 335 w 708"/>
                <a:gd name="T31" fmla="*/ 7 h 680"/>
                <a:gd name="T32" fmla="*/ 176 w 708"/>
                <a:gd name="T33" fmla="*/ 80 h 680"/>
                <a:gd name="T34" fmla="*/ 173 w 708"/>
                <a:gd name="T35" fmla="*/ 82 h 680"/>
                <a:gd name="T36" fmla="*/ 171 w 708"/>
                <a:gd name="T37" fmla="*/ 85 h 680"/>
                <a:gd name="T38" fmla="*/ 169 w 708"/>
                <a:gd name="T39" fmla="*/ 88 h 680"/>
                <a:gd name="T40" fmla="*/ 168 w 708"/>
                <a:gd name="T41" fmla="*/ 91 h 680"/>
                <a:gd name="T42" fmla="*/ 167 w 708"/>
                <a:gd name="T43" fmla="*/ 95 h 680"/>
                <a:gd name="T44" fmla="*/ 167 w 708"/>
                <a:gd name="T45" fmla="*/ 288 h 680"/>
                <a:gd name="T46" fmla="*/ 8 w 708"/>
                <a:gd name="T47" fmla="*/ 363 h 680"/>
                <a:gd name="T48" fmla="*/ 6 w 708"/>
                <a:gd name="T49" fmla="*/ 365 h 680"/>
                <a:gd name="T50" fmla="*/ 3 w 708"/>
                <a:gd name="T51" fmla="*/ 368 h 680"/>
                <a:gd name="T52" fmla="*/ 1 w 708"/>
                <a:gd name="T53" fmla="*/ 371 h 680"/>
                <a:gd name="T54" fmla="*/ 0 w 708"/>
                <a:gd name="T55" fmla="*/ 374 h 680"/>
                <a:gd name="T56" fmla="*/ 0 w 708"/>
                <a:gd name="T57" fmla="*/ 378 h 680"/>
                <a:gd name="T58" fmla="*/ 0 w 708"/>
                <a:gd name="T59" fmla="*/ 379 h 680"/>
                <a:gd name="T60" fmla="*/ 10 w 708"/>
                <a:gd name="T61" fmla="*/ 597 h 680"/>
                <a:gd name="T62" fmla="*/ 177 w 708"/>
                <a:gd name="T63" fmla="*/ 679 h 680"/>
                <a:gd name="T64" fmla="*/ 179 w 708"/>
                <a:gd name="T65" fmla="*/ 680 h 680"/>
                <a:gd name="T66" fmla="*/ 182 w 708"/>
                <a:gd name="T67" fmla="*/ 680 h 680"/>
                <a:gd name="T68" fmla="*/ 188 w 708"/>
                <a:gd name="T69" fmla="*/ 680 h 680"/>
                <a:gd name="T70" fmla="*/ 191 w 708"/>
                <a:gd name="T71" fmla="*/ 679 h 680"/>
                <a:gd name="T72" fmla="*/ 353 w 708"/>
                <a:gd name="T73" fmla="*/ 601 h 680"/>
                <a:gd name="T74" fmla="*/ 514 w 708"/>
                <a:gd name="T75" fmla="*/ 679 h 680"/>
                <a:gd name="T76" fmla="*/ 517 w 708"/>
                <a:gd name="T77" fmla="*/ 680 h 680"/>
                <a:gd name="T78" fmla="*/ 523 w 708"/>
                <a:gd name="T79" fmla="*/ 680 h 680"/>
                <a:gd name="T80" fmla="*/ 526 w 708"/>
                <a:gd name="T81" fmla="*/ 680 h 680"/>
                <a:gd name="T82" fmla="*/ 528 w 708"/>
                <a:gd name="T83" fmla="*/ 679 h 680"/>
                <a:gd name="T84" fmla="*/ 708 w 708"/>
                <a:gd name="T85" fmla="*/ 563 h 680"/>
                <a:gd name="T86" fmla="*/ 36 w 708"/>
                <a:gd name="T87" fmla="*/ 569 h 680"/>
                <a:gd name="T88" fmla="*/ 167 w 708"/>
                <a:gd name="T89" fmla="*/ 471 h 680"/>
                <a:gd name="T90" fmla="*/ 77 w 708"/>
                <a:gd name="T91" fmla="*/ 388 h 680"/>
                <a:gd name="T92" fmla="*/ 311 w 708"/>
                <a:gd name="T93" fmla="*/ 379 h 680"/>
                <a:gd name="T94" fmla="*/ 335 w 708"/>
                <a:gd name="T95" fmla="*/ 569 h 680"/>
                <a:gd name="T96" fmla="*/ 203 w 708"/>
                <a:gd name="T97" fmla="*/ 472 h 680"/>
                <a:gd name="T98" fmla="*/ 335 w 708"/>
                <a:gd name="T99" fmla="*/ 350 h 680"/>
                <a:gd name="T100" fmla="*/ 335 w 708"/>
                <a:gd name="T101" fmla="*/ 188 h 680"/>
                <a:gd name="T102" fmla="*/ 335 w 708"/>
                <a:gd name="T103" fmla="*/ 148 h 680"/>
                <a:gd name="T104" fmla="*/ 479 w 708"/>
                <a:gd name="T105" fmla="*/ 95 h 680"/>
                <a:gd name="T106" fmla="*/ 347 w 708"/>
                <a:gd name="T107" fmla="*/ 154 h 680"/>
                <a:gd name="T108" fmla="*/ 371 w 708"/>
                <a:gd name="T109" fmla="*/ 350 h 680"/>
                <a:gd name="T110" fmla="*/ 503 w 708"/>
                <a:gd name="T111" fmla="*/ 124 h 680"/>
                <a:gd name="T112" fmla="*/ 371 w 708"/>
                <a:gd name="T113" fmla="*/ 569 h 680"/>
                <a:gd name="T114" fmla="*/ 502 w 708"/>
                <a:gd name="T115" fmla="*/ 472 h 680"/>
                <a:gd name="T116" fmla="*/ 395 w 708"/>
                <a:gd name="T117" fmla="*/ 379 h 680"/>
                <a:gd name="T118" fmla="*/ 520 w 708"/>
                <a:gd name="T119" fmla="*/ 440 h 680"/>
                <a:gd name="T120" fmla="*/ 671 w 708"/>
                <a:gd name="T121" fmla="*/ 407 h 6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08" h="680">
                  <a:moveTo>
                    <a:pt x="708" y="563"/>
                  </a:moveTo>
                  <a:cubicBezTo>
                    <a:pt x="707" y="379"/>
                    <a:pt x="707" y="379"/>
                    <a:pt x="707" y="379"/>
                  </a:cubicBezTo>
                  <a:cubicBezTo>
                    <a:pt x="707" y="379"/>
                    <a:pt x="707" y="379"/>
                    <a:pt x="707" y="379"/>
                  </a:cubicBezTo>
                  <a:cubicBezTo>
                    <a:pt x="707" y="379"/>
                    <a:pt x="707" y="379"/>
                    <a:pt x="707" y="379"/>
                  </a:cubicBezTo>
                  <a:cubicBezTo>
                    <a:pt x="707" y="378"/>
                    <a:pt x="707" y="378"/>
                    <a:pt x="707" y="378"/>
                  </a:cubicBezTo>
                  <a:cubicBezTo>
                    <a:pt x="707" y="378"/>
                    <a:pt x="707" y="377"/>
                    <a:pt x="707" y="376"/>
                  </a:cubicBezTo>
                  <a:cubicBezTo>
                    <a:pt x="707" y="376"/>
                    <a:pt x="707" y="376"/>
                    <a:pt x="707" y="375"/>
                  </a:cubicBezTo>
                  <a:cubicBezTo>
                    <a:pt x="707" y="375"/>
                    <a:pt x="707" y="374"/>
                    <a:pt x="707" y="374"/>
                  </a:cubicBezTo>
                  <a:cubicBezTo>
                    <a:pt x="707" y="374"/>
                    <a:pt x="706" y="373"/>
                    <a:pt x="706" y="373"/>
                  </a:cubicBezTo>
                  <a:cubicBezTo>
                    <a:pt x="706" y="373"/>
                    <a:pt x="706" y="372"/>
                    <a:pt x="706" y="372"/>
                  </a:cubicBezTo>
                  <a:cubicBezTo>
                    <a:pt x="706" y="371"/>
                    <a:pt x="706" y="371"/>
                    <a:pt x="705" y="371"/>
                  </a:cubicBezTo>
                  <a:cubicBezTo>
                    <a:pt x="705" y="370"/>
                    <a:pt x="705" y="370"/>
                    <a:pt x="705" y="369"/>
                  </a:cubicBezTo>
                  <a:cubicBezTo>
                    <a:pt x="705" y="369"/>
                    <a:pt x="704" y="369"/>
                    <a:pt x="704" y="369"/>
                  </a:cubicBezTo>
                  <a:cubicBezTo>
                    <a:pt x="704" y="368"/>
                    <a:pt x="704" y="368"/>
                    <a:pt x="703" y="368"/>
                  </a:cubicBezTo>
                  <a:cubicBezTo>
                    <a:pt x="703" y="367"/>
                    <a:pt x="703" y="367"/>
                    <a:pt x="703" y="367"/>
                  </a:cubicBezTo>
                  <a:cubicBezTo>
                    <a:pt x="702" y="366"/>
                    <a:pt x="702" y="366"/>
                    <a:pt x="702" y="366"/>
                  </a:cubicBezTo>
                  <a:cubicBezTo>
                    <a:pt x="701" y="366"/>
                    <a:pt x="701" y="365"/>
                    <a:pt x="701" y="365"/>
                  </a:cubicBezTo>
                  <a:cubicBezTo>
                    <a:pt x="701" y="365"/>
                    <a:pt x="700" y="364"/>
                    <a:pt x="700" y="364"/>
                  </a:cubicBezTo>
                  <a:cubicBezTo>
                    <a:pt x="700" y="364"/>
                    <a:pt x="699" y="364"/>
                    <a:pt x="699" y="364"/>
                  </a:cubicBezTo>
                  <a:cubicBezTo>
                    <a:pt x="699" y="364"/>
                    <a:pt x="699" y="364"/>
                    <a:pt x="699" y="363"/>
                  </a:cubicBezTo>
                  <a:cubicBezTo>
                    <a:pt x="698" y="363"/>
                    <a:pt x="698" y="363"/>
                    <a:pt x="697" y="363"/>
                  </a:cubicBezTo>
                  <a:cubicBezTo>
                    <a:pt x="697" y="363"/>
                    <a:pt x="697" y="363"/>
                    <a:pt x="697" y="362"/>
                  </a:cubicBezTo>
                  <a:cubicBezTo>
                    <a:pt x="539" y="288"/>
                    <a:pt x="539" y="288"/>
                    <a:pt x="539" y="288"/>
                  </a:cubicBezTo>
                  <a:cubicBezTo>
                    <a:pt x="539" y="95"/>
                    <a:pt x="539" y="95"/>
                    <a:pt x="539" y="95"/>
                  </a:cubicBezTo>
                  <a:cubicBezTo>
                    <a:pt x="539" y="95"/>
                    <a:pt x="539" y="95"/>
                    <a:pt x="539" y="95"/>
                  </a:cubicBezTo>
                  <a:cubicBezTo>
                    <a:pt x="539" y="95"/>
                    <a:pt x="539" y="95"/>
                    <a:pt x="539" y="95"/>
                  </a:cubicBezTo>
                  <a:cubicBezTo>
                    <a:pt x="539" y="94"/>
                    <a:pt x="539" y="94"/>
                    <a:pt x="539" y="94"/>
                  </a:cubicBezTo>
                  <a:cubicBezTo>
                    <a:pt x="539" y="93"/>
                    <a:pt x="539" y="93"/>
                    <a:pt x="539" y="92"/>
                  </a:cubicBezTo>
                  <a:cubicBezTo>
                    <a:pt x="539" y="92"/>
                    <a:pt x="539" y="92"/>
                    <a:pt x="539" y="91"/>
                  </a:cubicBezTo>
                  <a:cubicBezTo>
                    <a:pt x="539" y="91"/>
                    <a:pt x="539" y="90"/>
                    <a:pt x="539" y="90"/>
                  </a:cubicBezTo>
                  <a:cubicBezTo>
                    <a:pt x="539" y="90"/>
                    <a:pt x="538" y="89"/>
                    <a:pt x="538" y="89"/>
                  </a:cubicBezTo>
                  <a:cubicBezTo>
                    <a:pt x="538" y="89"/>
                    <a:pt x="538" y="88"/>
                    <a:pt x="538" y="88"/>
                  </a:cubicBezTo>
                  <a:cubicBezTo>
                    <a:pt x="538" y="87"/>
                    <a:pt x="538" y="87"/>
                    <a:pt x="537" y="87"/>
                  </a:cubicBezTo>
                  <a:cubicBezTo>
                    <a:pt x="537" y="86"/>
                    <a:pt x="537" y="86"/>
                    <a:pt x="537" y="86"/>
                  </a:cubicBezTo>
                  <a:cubicBezTo>
                    <a:pt x="537" y="85"/>
                    <a:pt x="536" y="85"/>
                    <a:pt x="536" y="85"/>
                  </a:cubicBezTo>
                  <a:cubicBezTo>
                    <a:pt x="536" y="84"/>
                    <a:pt x="536" y="84"/>
                    <a:pt x="535" y="84"/>
                  </a:cubicBezTo>
                  <a:cubicBezTo>
                    <a:pt x="535" y="83"/>
                    <a:pt x="535" y="83"/>
                    <a:pt x="535" y="83"/>
                  </a:cubicBezTo>
                  <a:cubicBezTo>
                    <a:pt x="534" y="82"/>
                    <a:pt x="534" y="82"/>
                    <a:pt x="534" y="82"/>
                  </a:cubicBezTo>
                  <a:cubicBezTo>
                    <a:pt x="533" y="82"/>
                    <a:pt x="533" y="81"/>
                    <a:pt x="533" y="81"/>
                  </a:cubicBezTo>
                  <a:cubicBezTo>
                    <a:pt x="533" y="81"/>
                    <a:pt x="532" y="80"/>
                    <a:pt x="532" y="80"/>
                  </a:cubicBezTo>
                  <a:cubicBezTo>
                    <a:pt x="531" y="80"/>
                    <a:pt x="531" y="80"/>
                    <a:pt x="531" y="80"/>
                  </a:cubicBezTo>
                  <a:cubicBezTo>
                    <a:pt x="531" y="80"/>
                    <a:pt x="531" y="80"/>
                    <a:pt x="531" y="80"/>
                  </a:cubicBezTo>
                  <a:cubicBezTo>
                    <a:pt x="530" y="79"/>
                    <a:pt x="530" y="79"/>
                    <a:pt x="529" y="79"/>
                  </a:cubicBezTo>
                  <a:cubicBezTo>
                    <a:pt x="529" y="79"/>
                    <a:pt x="529" y="79"/>
                    <a:pt x="529" y="79"/>
                  </a:cubicBezTo>
                  <a:cubicBezTo>
                    <a:pt x="371" y="7"/>
                    <a:pt x="371" y="7"/>
                    <a:pt x="371" y="7"/>
                  </a:cubicBezTo>
                  <a:cubicBezTo>
                    <a:pt x="361" y="2"/>
                    <a:pt x="361" y="2"/>
                    <a:pt x="361" y="2"/>
                  </a:cubicBezTo>
                  <a:cubicBezTo>
                    <a:pt x="356" y="0"/>
                    <a:pt x="350" y="0"/>
                    <a:pt x="346" y="3"/>
                  </a:cubicBezTo>
                  <a:cubicBezTo>
                    <a:pt x="335" y="7"/>
                    <a:pt x="335" y="7"/>
                    <a:pt x="335" y="7"/>
                  </a:cubicBezTo>
                  <a:cubicBezTo>
                    <a:pt x="178" y="79"/>
                    <a:pt x="178" y="79"/>
                    <a:pt x="178" y="79"/>
                  </a:cubicBezTo>
                  <a:cubicBezTo>
                    <a:pt x="177" y="79"/>
                    <a:pt x="177" y="79"/>
                    <a:pt x="176" y="80"/>
                  </a:cubicBezTo>
                  <a:cubicBezTo>
                    <a:pt x="176" y="80"/>
                    <a:pt x="176" y="80"/>
                    <a:pt x="176" y="80"/>
                  </a:cubicBezTo>
                  <a:cubicBezTo>
                    <a:pt x="176" y="80"/>
                    <a:pt x="175" y="80"/>
                    <a:pt x="175" y="80"/>
                  </a:cubicBezTo>
                  <a:cubicBezTo>
                    <a:pt x="175" y="80"/>
                    <a:pt x="174" y="81"/>
                    <a:pt x="174" y="81"/>
                  </a:cubicBezTo>
                  <a:cubicBezTo>
                    <a:pt x="174" y="81"/>
                    <a:pt x="173" y="82"/>
                    <a:pt x="173" y="82"/>
                  </a:cubicBezTo>
                  <a:cubicBezTo>
                    <a:pt x="173" y="82"/>
                    <a:pt x="172" y="82"/>
                    <a:pt x="172" y="83"/>
                  </a:cubicBezTo>
                  <a:cubicBezTo>
                    <a:pt x="172" y="83"/>
                    <a:pt x="172" y="83"/>
                    <a:pt x="172" y="84"/>
                  </a:cubicBezTo>
                  <a:cubicBezTo>
                    <a:pt x="171" y="84"/>
                    <a:pt x="171" y="84"/>
                    <a:pt x="171" y="85"/>
                  </a:cubicBezTo>
                  <a:cubicBezTo>
                    <a:pt x="170" y="85"/>
                    <a:pt x="170" y="85"/>
                    <a:pt x="170" y="86"/>
                  </a:cubicBezTo>
                  <a:cubicBezTo>
                    <a:pt x="170" y="86"/>
                    <a:pt x="170" y="86"/>
                    <a:pt x="169" y="87"/>
                  </a:cubicBezTo>
                  <a:cubicBezTo>
                    <a:pt x="169" y="87"/>
                    <a:pt x="169" y="87"/>
                    <a:pt x="169" y="88"/>
                  </a:cubicBezTo>
                  <a:cubicBezTo>
                    <a:pt x="169" y="88"/>
                    <a:pt x="169" y="89"/>
                    <a:pt x="168" y="89"/>
                  </a:cubicBezTo>
                  <a:cubicBezTo>
                    <a:pt x="168" y="89"/>
                    <a:pt x="168" y="90"/>
                    <a:pt x="168" y="90"/>
                  </a:cubicBezTo>
                  <a:cubicBezTo>
                    <a:pt x="168" y="90"/>
                    <a:pt x="168" y="91"/>
                    <a:pt x="168" y="91"/>
                  </a:cubicBezTo>
                  <a:cubicBezTo>
                    <a:pt x="168" y="92"/>
                    <a:pt x="168" y="92"/>
                    <a:pt x="168" y="92"/>
                  </a:cubicBezTo>
                  <a:cubicBezTo>
                    <a:pt x="168" y="93"/>
                    <a:pt x="168" y="94"/>
                    <a:pt x="168" y="94"/>
                  </a:cubicBezTo>
                  <a:cubicBezTo>
                    <a:pt x="168" y="94"/>
                    <a:pt x="167" y="94"/>
                    <a:pt x="167" y="95"/>
                  </a:cubicBezTo>
                  <a:cubicBezTo>
                    <a:pt x="167" y="95"/>
                    <a:pt x="167" y="95"/>
                    <a:pt x="167" y="95"/>
                  </a:cubicBezTo>
                  <a:cubicBezTo>
                    <a:pt x="167" y="95"/>
                    <a:pt x="167" y="95"/>
                    <a:pt x="167" y="95"/>
                  </a:cubicBezTo>
                  <a:cubicBezTo>
                    <a:pt x="167" y="288"/>
                    <a:pt x="167" y="288"/>
                    <a:pt x="167" y="288"/>
                  </a:cubicBezTo>
                  <a:cubicBezTo>
                    <a:pt x="10" y="362"/>
                    <a:pt x="10" y="362"/>
                    <a:pt x="10" y="362"/>
                  </a:cubicBezTo>
                  <a:cubicBezTo>
                    <a:pt x="10" y="363"/>
                    <a:pt x="9" y="363"/>
                    <a:pt x="9" y="363"/>
                  </a:cubicBezTo>
                  <a:cubicBezTo>
                    <a:pt x="9" y="363"/>
                    <a:pt x="8" y="363"/>
                    <a:pt x="8" y="363"/>
                  </a:cubicBezTo>
                  <a:cubicBezTo>
                    <a:pt x="8" y="364"/>
                    <a:pt x="8" y="364"/>
                    <a:pt x="8" y="364"/>
                  </a:cubicBezTo>
                  <a:cubicBezTo>
                    <a:pt x="8" y="364"/>
                    <a:pt x="7" y="364"/>
                    <a:pt x="7" y="364"/>
                  </a:cubicBezTo>
                  <a:cubicBezTo>
                    <a:pt x="7" y="364"/>
                    <a:pt x="6" y="365"/>
                    <a:pt x="6" y="365"/>
                  </a:cubicBezTo>
                  <a:cubicBezTo>
                    <a:pt x="6" y="365"/>
                    <a:pt x="5" y="366"/>
                    <a:pt x="5" y="366"/>
                  </a:cubicBezTo>
                  <a:cubicBezTo>
                    <a:pt x="5" y="366"/>
                    <a:pt x="4" y="366"/>
                    <a:pt x="4" y="367"/>
                  </a:cubicBezTo>
                  <a:cubicBezTo>
                    <a:pt x="4" y="367"/>
                    <a:pt x="4" y="367"/>
                    <a:pt x="3" y="368"/>
                  </a:cubicBezTo>
                  <a:cubicBezTo>
                    <a:pt x="3" y="368"/>
                    <a:pt x="3" y="368"/>
                    <a:pt x="3" y="369"/>
                  </a:cubicBezTo>
                  <a:cubicBezTo>
                    <a:pt x="2" y="369"/>
                    <a:pt x="2" y="369"/>
                    <a:pt x="2" y="370"/>
                  </a:cubicBezTo>
                  <a:cubicBezTo>
                    <a:pt x="2" y="370"/>
                    <a:pt x="2" y="370"/>
                    <a:pt x="1" y="371"/>
                  </a:cubicBezTo>
                  <a:cubicBezTo>
                    <a:pt x="1" y="371"/>
                    <a:pt x="1" y="371"/>
                    <a:pt x="1" y="372"/>
                  </a:cubicBezTo>
                  <a:cubicBezTo>
                    <a:pt x="1" y="372"/>
                    <a:pt x="1" y="372"/>
                    <a:pt x="1" y="373"/>
                  </a:cubicBezTo>
                  <a:cubicBezTo>
                    <a:pt x="0" y="373"/>
                    <a:pt x="0" y="374"/>
                    <a:pt x="0" y="374"/>
                  </a:cubicBezTo>
                  <a:cubicBezTo>
                    <a:pt x="0" y="374"/>
                    <a:pt x="0" y="375"/>
                    <a:pt x="0" y="375"/>
                  </a:cubicBezTo>
                  <a:cubicBezTo>
                    <a:pt x="0" y="376"/>
                    <a:pt x="0" y="376"/>
                    <a:pt x="0" y="376"/>
                  </a:cubicBezTo>
                  <a:cubicBezTo>
                    <a:pt x="0" y="377"/>
                    <a:pt x="0" y="377"/>
                    <a:pt x="0" y="378"/>
                  </a:cubicBezTo>
                  <a:cubicBezTo>
                    <a:pt x="0" y="378"/>
                    <a:pt x="0" y="378"/>
                    <a:pt x="0" y="379"/>
                  </a:cubicBezTo>
                  <a:cubicBezTo>
                    <a:pt x="0" y="379"/>
                    <a:pt x="0" y="379"/>
                    <a:pt x="0" y="379"/>
                  </a:cubicBezTo>
                  <a:cubicBezTo>
                    <a:pt x="0" y="379"/>
                    <a:pt x="0" y="379"/>
                    <a:pt x="0" y="379"/>
                  </a:cubicBezTo>
                  <a:cubicBezTo>
                    <a:pt x="0" y="566"/>
                    <a:pt x="0" y="566"/>
                    <a:pt x="0" y="566"/>
                  </a:cubicBezTo>
                  <a:cubicBezTo>
                    <a:pt x="0" y="581"/>
                    <a:pt x="0" y="581"/>
                    <a:pt x="0" y="581"/>
                  </a:cubicBezTo>
                  <a:cubicBezTo>
                    <a:pt x="0" y="587"/>
                    <a:pt x="4" y="594"/>
                    <a:pt x="10" y="597"/>
                  </a:cubicBezTo>
                  <a:cubicBezTo>
                    <a:pt x="15" y="599"/>
                    <a:pt x="15" y="599"/>
                    <a:pt x="15" y="599"/>
                  </a:cubicBezTo>
                  <a:cubicBezTo>
                    <a:pt x="14" y="599"/>
                    <a:pt x="14" y="599"/>
                    <a:pt x="14" y="599"/>
                  </a:cubicBezTo>
                  <a:cubicBezTo>
                    <a:pt x="177" y="679"/>
                    <a:pt x="177" y="679"/>
                    <a:pt x="177" y="679"/>
                  </a:cubicBezTo>
                  <a:cubicBezTo>
                    <a:pt x="177" y="679"/>
                    <a:pt x="177" y="679"/>
                    <a:pt x="177" y="679"/>
                  </a:cubicBezTo>
                  <a:cubicBezTo>
                    <a:pt x="177" y="679"/>
                    <a:pt x="178" y="679"/>
                    <a:pt x="178" y="679"/>
                  </a:cubicBezTo>
                  <a:cubicBezTo>
                    <a:pt x="178" y="679"/>
                    <a:pt x="179" y="679"/>
                    <a:pt x="179" y="680"/>
                  </a:cubicBezTo>
                  <a:cubicBezTo>
                    <a:pt x="179" y="680"/>
                    <a:pt x="180" y="680"/>
                    <a:pt x="180" y="680"/>
                  </a:cubicBezTo>
                  <a:cubicBezTo>
                    <a:pt x="181" y="680"/>
                    <a:pt x="181" y="680"/>
                    <a:pt x="182" y="680"/>
                  </a:cubicBezTo>
                  <a:cubicBezTo>
                    <a:pt x="182" y="680"/>
                    <a:pt x="182" y="680"/>
                    <a:pt x="182" y="680"/>
                  </a:cubicBezTo>
                  <a:cubicBezTo>
                    <a:pt x="183" y="680"/>
                    <a:pt x="184" y="680"/>
                    <a:pt x="185" y="680"/>
                  </a:cubicBezTo>
                  <a:cubicBezTo>
                    <a:pt x="185" y="680"/>
                    <a:pt x="186" y="680"/>
                    <a:pt x="187" y="680"/>
                  </a:cubicBezTo>
                  <a:cubicBezTo>
                    <a:pt x="187" y="680"/>
                    <a:pt x="187" y="680"/>
                    <a:pt x="188" y="680"/>
                  </a:cubicBezTo>
                  <a:cubicBezTo>
                    <a:pt x="188" y="680"/>
                    <a:pt x="189" y="680"/>
                    <a:pt x="189" y="680"/>
                  </a:cubicBezTo>
                  <a:cubicBezTo>
                    <a:pt x="189" y="680"/>
                    <a:pt x="190" y="680"/>
                    <a:pt x="190" y="680"/>
                  </a:cubicBezTo>
                  <a:cubicBezTo>
                    <a:pt x="190" y="679"/>
                    <a:pt x="191" y="679"/>
                    <a:pt x="191" y="679"/>
                  </a:cubicBezTo>
                  <a:cubicBezTo>
                    <a:pt x="192" y="679"/>
                    <a:pt x="192" y="679"/>
                    <a:pt x="192" y="679"/>
                  </a:cubicBezTo>
                  <a:cubicBezTo>
                    <a:pt x="192" y="679"/>
                    <a:pt x="192" y="679"/>
                    <a:pt x="192" y="679"/>
                  </a:cubicBezTo>
                  <a:cubicBezTo>
                    <a:pt x="353" y="601"/>
                    <a:pt x="353" y="601"/>
                    <a:pt x="353" y="601"/>
                  </a:cubicBezTo>
                  <a:cubicBezTo>
                    <a:pt x="513" y="679"/>
                    <a:pt x="513" y="679"/>
                    <a:pt x="513" y="679"/>
                  </a:cubicBezTo>
                  <a:cubicBezTo>
                    <a:pt x="513" y="679"/>
                    <a:pt x="513" y="679"/>
                    <a:pt x="513" y="679"/>
                  </a:cubicBezTo>
                  <a:cubicBezTo>
                    <a:pt x="513" y="679"/>
                    <a:pt x="513" y="679"/>
                    <a:pt x="514" y="679"/>
                  </a:cubicBezTo>
                  <a:cubicBezTo>
                    <a:pt x="514" y="679"/>
                    <a:pt x="515" y="679"/>
                    <a:pt x="515" y="680"/>
                  </a:cubicBezTo>
                  <a:cubicBezTo>
                    <a:pt x="515" y="680"/>
                    <a:pt x="516" y="680"/>
                    <a:pt x="516" y="680"/>
                  </a:cubicBezTo>
                  <a:cubicBezTo>
                    <a:pt x="516" y="680"/>
                    <a:pt x="517" y="680"/>
                    <a:pt x="517" y="680"/>
                  </a:cubicBezTo>
                  <a:cubicBezTo>
                    <a:pt x="518" y="680"/>
                    <a:pt x="518" y="680"/>
                    <a:pt x="518" y="680"/>
                  </a:cubicBezTo>
                  <a:cubicBezTo>
                    <a:pt x="519" y="680"/>
                    <a:pt x="520" y="680"/>
                    <a:pt x="520" y="680"/>
                  </a:cubicBezTo>
                  <a:cubicBezTo>
                    <a:pt x="521" y="680"/>
                    <a:pt x="522" y="680"/>
                    <a:pt x="523" y="680"/>
                  </a:cubicBezTo>
                  <a:cubicBezTo>
                    <a:pt x="523" y="680"/>
                    <a:pt x="523" y="680"/>
                    <a:pt x="523" y="680"/>
                  </a:cubicBezTo>
                  <a:cubicBezTo>
                    <a:pt x="524" y="680"/>
                    <a:pt x="524" y="680"/>
                    <a:pt x="525" y="680"/>
                  </a:cubicBezTo>
                  <a:cubicBezTo>
                    <a:pt x="525" y="680"/>
                    <a:pt x="526" y="680"/>
                    <a:pt x="526" y="680"/>
                  </a:cubicBezTo>
                  <a:cubicBezTo>
                    <a:pt x="526" y="679"/>
                    <a:pt x="527" y="679"/>
                    <a:pt x="527" y="679"/>
                  </a:cubicBezTo>
                  <a:cubicBezTo>
                    <a:pt x="527" y="679"/>
                    <a:pt x="528" y="679"/>
                    <a:pt x="528" y="679"/>
                  </a:cubicBezTo>
                  <a:cubicBezTo>
                    <a:pt x="528" y="679"/>
                    <a:pt x="528" y="679"/>
                    <a:pt x="528" y="679"/>
                  </a:cubicBezTo>
                  <a:cubicBezTo>
                    <a:pt x="696" y="597"/>
                    <a:pt x="696" y="597"/>
                    <a:pt x="696" y="597"/>
                  </a:cubicBezTo>
                  <a:cubicBezTo>
                    <a:pt x="702" y="594"/>
                    <a:pt x="708" y="587"/>
                    <a:pt x="708" y="581"/>
                  </a:cubicBezTo>
                  <a:lnTo>
                    <a:pt x="708" y="563"/>
                  </a:lnTo>
                  <a:close/>
                  <a:moveTo>
                    <a:pt x="167" y="510"/>
                  </a:moveTo>
                  <a:cubicBezTo>
                    <a:pt x="167" y="634"/>
                    <a:pt x="167" y="634"/>
                    <a:pt x="167" y="634"/>
                  </a:cubicBezTo>
                  <a:cubicBezTo>
                    <a:pt x="36" y="569"/>
                    <a:pt x="36" y="569"/>
                    <a:pt x="36" y="569"/>
                  </a:cubicBezTo>
                  <a:cubicBezTo>
                    <a:pt x="36" y="408"/>
                    <a:pt x="36" y="408"/>
                    <a:pt x="36" y="408"/>
                  </a:cubicBezTo>
                  <a:cubicBezTo>
                    <a:pt x="164" y="470"/>
                    <a:pt x="164" y="470"/>
                    <a:pt x="164" y="470"/>
                  </a:cubicBezTo>
                  <a:cubicBezTo>
                    <a:pt x="167" y="471"/>
                    <a:pt x="167" y="471"/>
                    <a:pt x="167" y="471"/>
                  </a:cubicBezTo>
                  <a:lnTo>
                    <a:pt x="167" y="510"/>
                  </a:lnTo>
                  <a:close/>
                  <a:moveTo>
                    <a:pt x="185" y="440"/>
                  </a:moveTo>
                  <a:cubicBezTo>
                    <a:pt x="77" y="388"/>
                    <a:pt x="77" y="388"/>
                    <a:pt x="77" y="388"/>
                  </a:cubicBezTo>
                  <a:cubicBezTo>
                    <a:pt x="59" y="379"/>
                    <a:pt x="59" y="379"/>
                    <a:pt x="59" y="379"/>
                  </a:cubicBezTo>
                  <a:cubicBezTo>
                    <a:pt x="185" y="319"/>
                    <a:pt x="185" y="319"/>
                    <a:pt x="185" y="319"/>
                  </a:cubicBezTo>
                  <a:cubicBezTo>
                    <a:pt x="311" y="379"/>
                    <a:pt x="311" y="379"/>
                    <a:pt x="311" y="379"/>
                  </a:cubicBezTo>
                  <a:lnTo>
                    <a:pt x="185" y="440"/>
                  </a:lnTo>
                  <a:close/>
                  <a:moveTo>
                    <a:pt x="335" y="412"/>
                  </a:moveTo>
                  <a:cubicBezTo>
                    <a:pt x="335" y="569"/>
                    <a:pt x="335" y="569"/>
                    <a:pt x="335" y="569"/>
                  </a:cubicBezTo>
                  <a:cubicBezTo>
                    <a:pt x="203" y="634"/>
                    <a:pt x="203" y="634"/>
                    <a:pt x="203" y="634"/>
                  </a:cubicBezTo>
                  <a:cubicBezTo>
                    <a:pt x="203" y="489"/>
                    <a:pt x="203" y="489"/>
                    <a:pt x="203" y="489"/>
                  </a:cubicBezTo>
                  <a:cubicBezTo>
                    <a:pt x="203" y="472"/>
                    <a:pt x="203" y="472"/>
                    <a:pt x="203" y="472"/>
                  </a:cubicBezTo>
                  <a:cubicBezTo>
                    <a:pt x="335" y="407"/>
                    <a:pt x="335" y="407"/>
                    <a:pt x="335" y="407"/>
                  </a:cubicBezTo>
                  <a:lnTo>
                    <a:pt x="335" y="412"/>
                  </a:lnTo>
                  <a:close/>
                  <a:moveTo>
                    <a:pt x="335" y="350"/>
                  </a:moveTo>
                  <a:cubicBezTo>
                    <a:pt x="203" y="288"/>
                    <a:pt x="203" y="288"/>
                    <a:pt x="203" y="288"/>
                  </a:cubicBezTo>
                  <a:cubicBezTo>
                    <a:pt x="203" y="124"/>
                    <a:pt x="203" y="124"/>
                    <a:pt x="203" y="124"/>
                  </a:cubicBezTo>
                  <a:cubicBezTo>
                    <a:pt x="335" y="188"/>
                    <a:pt x="335" y="188"/>
                    <a:pt x="335" y="188"/>
                  </a:cubicBezTo>
                  <a:lnTo>
                    <a:pt x="335" y="350"/>
                  </a:lnTo>
                  <a:close/>
                  <a:moveTo>
                    <a:pt x="347" y="154"/>
                  </a:moveTo>
                  <a:cubicBezTo>
                    <a:pt x="335" y="148"/>
                    <a:pt x="335" y="148"/>
                    <a:pt x="335" y="148"/>
                  </a:cubicBezTo>
                  <a:cubicBezTo>
                    <a:pt x="228" y="95"/>
                    <a:pt x="228" y="95"/>
                    <a:pt x="228" y="95"/>
                  </a:cubicBezTo>
                  <a:cubicBezTo>
                    <a:pt x="353" y="39"/>
                    <a:pt x="353" y="39"/>
                    <a:pt x="353" y="39"/>
                  </a:cubicBezTo>
                  <a:cubicBezTo>
                    <a:pt x="479" y="95"/>
                    <a:pt x="479" y="95"/>
                    <a:pt x="479" y="95"/>
                  </a:cubicBezTo>
                  <a:cubicBezTo>
                    <a:pt x="371" y="148"/>
                    <a:pt x="371" y="148"/>
                    <a:pt x="371" y="148"/>
                  </a:cubicBezTo>
                  <a:cubicBezTo>
                    <a:pt x="353" y="156"/>
                    <a:pt x="353" y="156"/>
                    <a:pt x="353" y="156"/>
                  </a:cubicBezTo>
                  <a:lnTo>
                    <a:pt x="347" y="154"/>
                  </a:lnTo>
                  <a:close/>
                  <a:moveTo>
                    <a:pt x="503" y="124"/>
                  </a:moveTo>
                  <a:cubicBezTo>
                    <a:pt x="503" y="288"/>
                    <a:pt x="503" y="288"/>
                    <a:pt x="503" y="288"/>
                  </a:cubicBezTo>
                  <a:cubicBezTo>
                    <a:pt x="371" y="350"/>
                    <a:pt x="371" y="350"/>
                    <a:pt x="371" y="350"/>
                  </a:cubicBezTo>
                  <a:cubicBezTo>
                    <a:pt x="371" y="188"/>
                    <a:pt x="371" y="188"/>
                    <a:pt x="371" y="188"/>
                  </a:cubicBezTo>
                  <a:cubicBezTo>
                    <a:pt x="401" y="173"/>
                    <a:pt x="401" y="173"/>
                    <a:pt x="401" y="173"/>
                  </a:cubicBezTo>
                  <a:lnTo>
                    <a:pt x="503" y="124"/>
                  </a:lnTo>
                  <a:close/>
                  <a:moveTo>
                    <a:pt x="502" y="487"/>
                  </a:moveTo>
                  <a:cubicBezTo>
                    <a:pt x="502" y="634"/>
                    <a:pt x="502" y="634"/>
                    <a:pt x="502" y="634"/>
                  </a:cubicBezTo>
                  <a:cubicBezTo>
                    <a:pt x="371" y="569"/>
                    <a:pt x="371" y="569"/>
                    <a:pt x="371" y="569"/>
                  </a:cubicBezTo>
                  <a:cubicBezTo>
                    <a:pt x="371" y="412"/>
                    <a:pt x="371" y="412"/>
                    <a:pt x="371" y="412"/>
                  </a:cubicBezTo>
                  <a:cubicBezTo>
                    <a:pt x="371" y="407"/>
                    <a:pt x="371" y="407"/>
                    <a:pt x="371" y="407"/>
                  </a:cubicBezTo>
                  <a:cubicBezTo>
                    <a:pt x="502" y="472"/>
                    <a:pt x="502" y="472"/>
                    <a:pt x="502" y="472"/>
                  </a:cubicBezTo>
                  <a:lnTo>
                    <a:pt x="502" y="487"/>
                  </a:lnTo>
                  <a:close/>
                  <a:moveTo>
                    <a:pt x="520" y="440"/>
                  </a:moveTo>
                  <a:cubicBezTo>
                    <a:pt x="395" y="379"/>
                    <a:pt x="395" y="379"/>
                    <a:pt x="395" y="379"/>
                  </a:cubicBezTo>
                  <a:cubicBezTo>
                    <a:pt x="521" y="319"/>
                    <a:pt x="521" y="319"/>
                    <a:pt x="521" y="319"/>
                  </a:cubicBezTo>
                  <a:cubicBezTo>
                    <a:pt x="647" y="379"/>
                    <a:pt x="647" y="379"/>
                    <a:pt x="647" y="379"/>
                  </a:cubicBezTo>
                  <a:lnTo>
                    <a:pt x="520" y="440"/>
                  </a:lnTo>
                  <a:close/>
                  <a:moveTo>
                    <a:pt x="538" y="634"/>
                  </a:moveTo>
                  <a:cubicBezTo>
                    <a:pt x="538" y="472"/>
                    <a:pt x="538" y="472"/>
                    <a:pt x="538" y="472"/>
                  </a:cubicBezTo>
                  <a:cubicBezTo>
                    <a:pt x="671" y="407"/>
                    <a:pt x="671" y="407"/>
                    <a:pt x="671" y="407"/>
                  </a:cubicBezTo>
                  <a:cubicBezTo>
                    <a:pt x="672" y="569"/>
                    <a:pt x="672" y="569"/>
                    <a:pt x="672" y="569"/>
                  </a:cubicBezTo>
                  <a:lnTo>
                    <a:pt x="538" y="63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883" name="Group 882">
            <a:extLst>
              <a:ext uri="{FF2B5EF4-FFF2-40B4-BE49-F238E27FC236}">
                <a16:creationId xmlns:a16="http://schemas.microsoft.com/office/drawing/2014/main" id="{4F56A9D3-2CA4-4073-98B9-7BE0679330C3}"/>
              </a:ext>
            </a:extLst>
          </p:cNvPr>
          <p:cNvGrpSpPr/>
          <p:nvPr/>
        </p:nvGrpSpPr>
        <p:grpSpPr>
          <a:xfrm>
            <a:off x="4307864" y="2502731"/>
            <a:ext cx="420802" cy="415842"/>
            <a:chOff x="7904165" y="4724402"/>
            <a:chExt cx="808037" cy="798513"/>
          </a:xfrm>
          <a:solidFill>
            <a:schemeClr val="bg1"/>
          </a:solidFill>
          <a:effectLst>
            <a:outerShdw blurRad="101600" sx="102000" sy="102000" algn="ctr" rotWithShape="0">
              <a:prstClr val="black">
                <a:alpha val="20000"/>
              </a:prstClr>
            </a:outerShdw>
          </a:effectLst>
        </p:grpSpPr>
        <p:sp>
          <p:nvSpPr>
            <p:cNvPr id="884" name="Freeform 69">
              <a:extLst>
                <a:ext uri="{FF2B5EF4-FFF2-40B4-BE49-F238E27FC236}">
                  <a16:creationId xmlns:a16="http://schemas.microsoft.com/office/drawing/2014/main" id="{ED097D5C-D9AF-48A9-9A58-066A64B20BCB}"/>
                </a:ext>
              </a:extLst>
            </p:cNvPr>
            <p:cNvSpPr>
              <a:spLocks noEditPoints="1"/>
            </p:cNvSpPr>
            <p:nvPr/>
          </p:nvSpPr>
          <p:spPr bwMode="auto">
            <a:xfrm>
              <a:off x="8126415" y="4941888"/>
              <a:ext cx="363537" cy="363538"/>
            </a:xfrm>
            <a:custGeom>
              <a:avLst/>
              <a:gdLst>
                <a:gd name="T0" fmla="*/ 126 w 253"/>
                <a:gd name="T1" fmla="*/ 0 h 253"/>
                <a:gd name="T2" fmla="*/ 0 w 253"/>
                <a:gd name="T3" fmla="*/ 127 h 253"/>
                <a:gd name="T4" fmla="*/ 126 w 253"/>
                <a:gd name="T5" fmla="*/ 253 h 253"/>
                <a:gd name="T6" fmla="*/ 253 w 253"/>
                <a:gd name="T7" fmla="*/ 127 h 253"/>
                <a:gd name="T8" fmla="*/ 126 w 253"/>
                <a:gd name="T9" fmla="*/ 0 h 253"/>
                <a:gd name="T10" fmla="*/ 126 w 253"/>
                <a:gd name="T11" fmla="*/ 229 h 253"/>
                <a:gd name="T12" fmla="*/ 24 w 253"/>
                <a:gd name="T13" fmla="*/ 127 h 253"/>
                <a:gd name="T14" fmla="*/ 126 w 253"/>
                <a:gd name="T15" fmla="*/ 25 h 253"/>
                <a:gd name="T16" fmla="*/ 228 w 253"/>
                <a:gd name="T17" fmla="*/ 127 h 253"/>
                <a:gd name="T18" fmla="*/ 126 w 253"/>
                <a:gd name="T19" fmla="*/ 229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3" h="253">
                  <a:moveTo>
                    <a:pt x="126" y="0"/>
                  </a:moveTo>
                  <a:cubicBezTo>
                    <a:pt x="56" y="0"/>
                    <a:pt x="0" y="57"/>
                    <a:pt x="0" y="127"/>
                  </a:cubicBezTo>
                  <a:cubicBezTo>
                    <a:pt x="0" y="197"/>
                    <a:pt x="56" y="253"/>
                    <a:pt x="126" y="253"/>
                  </a:cubicBezTo>
                  <a:cubicBezTo>
                    <a:pt x="196" y="253"/>
                    <a:pt x="253" y="197"/>
                    <a:pt x="253" y="127"/>
                  </a:cubicBezTo>
                  <a:cubicBezTo>
                    <a:pt x="253" y="57"/>
                    <a:pt x="196" y="0"/>
                    <a:pt x="126" y="0"/>
                  </a:cubicBezTo>
                  <a:close/>
                  <a:moveTo>
                    <a:pt x="126" y="229"/>
                  </a:moveTo>
                  <a:cubicBezTo>
                    <a:pt x="70" y="229"/>
                    <a:pt x="24" y="183"/>
                    <a:pt x="24" y="127"/>
                  </a:cubicBezTo>
                  <a:cubicBezTo>
                    <a:pt x="24" y="70"/>
                    <a:pt x="70" y="25"/>
                    <a:pt x="126" y="25"/>
                  </a:cubicBezTo>
                  <a:cubicBezTo>
                    <a:pt x="183" y="25"/>
                    <a:pt x="228" y="70"/>
                    <a:pt x="228" y="127"/>
                  </a:cubicBezTo>
                  <a:cubicBezTo>
                    <a:pt x="228" y="183"/>
                    <a:pt x="183" y="229"/>
                    <a:pt x="126" y="2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85" name="Freeform 70">
              <a:extLst>
                <a:ext uri="{FF2B5EF4-FFF2-40B4-BE49-F238E27FC236}">
                  <a16:creationId xmlns:a16="http://schemas.microsoft.com/office/drawing/2014/main" id="{EE171531-08A7-4F1B-9343-8E3C280F1AC0}"/>
                </a:ext>
              </a:extLst>
            </p:cNvPr>
            <p:cNvSpPr>
              <a:spLocks noEditPoints="1"/>
            </p:cNvSpPr>
            <p:nvPr/>
          </p:nvSpPr>
          <p:spPr bwMode="auto">
            <a:xfrm>
              <a:off x="7904165" y="4724402"/>
              <a:ext cx="808037" cy="798513"/>
            </a:xfrm>
            <a:custGeom>
              <a:avLst/>
              <a:gdLst>
                <a:gd name="T0" fmla="*/ 498 w 561"/>
                <a:gd name="T1" fmla="*/ 256 h 555"/>
                <a:gd name="T2" fmla="*/ 544 w 561"/>
                <a:gd name="T3" fmla="*/ 193 h 555"/>
                <a:gd name="T4" fmla="*/ 525 w 561"/>
                <a:gd name="T5" fmla="*/ 171 h 555"/>
                <a:gd name="T6" fmla="*/ 495 w 561"/>
                <a:gd name="T7" fmla="*/ 119 h 555"/>
                <a:gd name="T8" fmla="*/ 485 w 561"/>
                <a:gd name="T9" fmla="*/ 91 h 555"/>
                <a:gd name="T10" fmla="*/ 408 w 561"/>
                <a:gd name="T11" fmla="*/ 100 h 555"/>
                <a:gd name="T12" fmla="*/ 421 w 561"/>
                <a:gd name="T13" fmla="*/ 34 h 555"/>
                <a:gd name="T14" fmla="*/ 371 w 561"/>
                <a:gd name="T15" fmla="*/ 78 h 555"/>
                <a:gd name="T16" fmla="*/ 339 w 561"/>
                <a:gd name="T17" fmla="*/ 7 h 555"/>
                <a:gd name="T18" fmla="*/ 310 w 561"/>
                <a:gd name="T19" fmla="*/ 12 h 555"/>
                <a:gd name="T20" fmla="*/ 263 w 561"/>
                <a:gd name="T21" fmla="*/ 60 h 555"/>
                <a:gd name="T22" fmla="*/ 232 w 561"/>
                <a:gd name="T23" fmla="*/ 1 h 555"/>
                <a:gd name="T24" fmla="*/ 222 w 561"/>
                <a:gd name="T25" fmla="*/ 67 h 555"/>
                <a:gd name="T26" fmla="*/ 152 w 561"/>
                <a:gd name="T27" fmla="*/ 32 h 555"/>
                <a:gd name="T28" fmla="*/ 133 w 561"/>
                <a:gd name="T29" fmla="*/ 55 h 555"/>
                <a:gd name="T30" fmla="*/ 87 w 561"/>
                <a:gd name="T31" fmla="*/ 94 h 555"/>
                <a:gd name="T32" fmla="*/ 61 w 561"/>
                <a:gd name="T33" fmla="*/ 108 h 555"/>
                <a:gd name="T34" fmla="*/ 83 w 561"/>
                <a:gd name="T35" fmla="*/ 183 h 555"/>
                <a:gd name="T36" fmla="*/ 16 w 561"/>
                <a:gd name="T37" fmla="*/ 182 h 555"/>
                <a:gd name="T38" fmla="*/ 68 w 561"/>
                <a:gd name="T39" fmla="*/ 223 h 555"/>
                <a:gd name="T40" fmla="*/ 4 w 561"/>
                <a:gd name="T41" fmla="*/ 267 h 555"/>
                <a:gd name="T42" fmla="*/ 14 w 561"/>
                <a:gd name="T43" fmla="*/ 294 h 555"/>
                <a:gd name="T44" fmla="*/ 24 w 561"/>
                <a:gd name="T45" fmla="*/ 353 h 555"/>
                <a:gd name="T46" fmla="*/ 24 w 561"/>
                <a:gd name="T47" fmla="*/ 383 h 555"/>
                <a:gd name="T48" fmla="*/ 100 w 561"/>
                <a:gd name="T49" fmla="*/ 401 h 555"/>
                <a:gd name="T50" fmla="*/ 65 w 561"/>
                <a:gd name="T51" fmla="*/ 458 h 555"/>
                <a:gd name="T52" fmla="*/ 127 w 561"/>
                <a:gd name="T53" fmla="*/ 434 h 555"/>
                <a:gd name="T54" fmla="*/ 132 w 561"/>
                <a:gd name="T55" fmla="*/ 512 h 555"/>
                <a:gd name="T56" fmla="*/ 162 w 561"/>
                <a:gd name="T57" fmla="*/ 517 h 555"/>
                <a:gd name="T58" fmla="*/ 218 w 561"/>
                <a:gd name="T59" fmla="*/ 537 h 555"/>
                <a:gd name="T60" fmla="*/ 243 w 561"/>
                <a:gd name="T61" fmla="*/ 552 h 555"/>
                <a:gd name="T62" fmla="*/ 280 w 561"/>
                <a:gd name="T63" fmla="*/ 496 h 555"/>
                <a:gd name="T64" fmla="*/ 317 w 561"/>
                <a:gd name="T65" fmla="*/ 552 h 555"/>
                <a:gd name="T66" fmla="*/ 343 w 561"/>
                <a:gd name="T67" fmla="*/ 537 h 555"/>
                <a:gd name="T68" fmla="*/ 399 w 561"/>
                <a:gd name="T69" fmla="*/ 517 h 555"/>
                <a:gd name="T70" fmla="*/ 428 w 561"/>
                <a:gd name="T71" fmla="*/ 512 h 555"/>
                <a:gd name="T72" fmla="*/ 433 w 561"/>
                <a:gd name="T73" fmla="*/ 434 h 555"/>
                <a:gd name="T74" fmla="*/ 495 w 561"/>
                <a:gd name="T75" fmla="*/ 458 h 555"/>
                <a:gd name="T76" fmla="*/ 461 w 561"/>
                <a:gd name="T77" fmla="*/ 401 h 555"/>
                <a:gd name="T78" fmla="*/ 536 w 561"/>
                <a:gd name="T79" fmla="*/ 383 h 555"/>
                <a:gd name="T80" fmla="*/ 536 w 561"/>
                <a:gd name="T81" fmla="*/ 353 h 555"/>
                <a:gd name="T82" fmla="*/ 547 w 561"/>
                <a:gd name="T83" fmla="*/ 294 h 555"/>
                <a:gd name="T84" fmla="*/ 557 w 561"/>
                <a:gd name="T85" fmla="*/ 267 h 555"/>
                <a:gd name="T86" fmla="*/ 280 w 561"/>
                <a:gd name="T87" fmla="*/ 127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61" h="555">
                  <a:moveTo>
                    <a:pt x="557" y="267"/>
                  </a:moveTo>
                  <a:cubicBezTo>
                    <a:pt x="554" y="263"/>
                    <a:pt x="551" y="261"/>
                    <a:pt x="547" y="261"/>
                  </a:cubicBezTo>
                  <a:cubicBezTo>
                    <a:pt x="542" y="260"/>
                    <a:pt x="519" y="258"/>
                    <a:pt x="498" y="256"/>
                  </a:cubicBezTo>
                  <a:cubicBezTo>
                    <a:pt x="497" y="245"/>
                    <a:pt x="495" y="234"/>
                    <a:pt x="492" y="223"/>
                  </a:cubicBezTo>
                  <a:cubicBezTo>
                    <a:pt x="511" y="214"/>
                    <a:pt x="532" y="204"/>
                    <a:pt x="536" y="202"/>
                  </a:cubicBezTo>
                  <a:cubicBezTo>
                    <a:pt x="540" y="200"/>
                    <a:pt x="543" y="197"/>
                    <a:pt x="544" y="193"/>
                  </a:cubicBezTo>
                  <a:cubicBezTo>
                    <a:pt x="545" y="190"/>
                    <a:pt x="546" y="186"/>
                    <a:pt x="544" y="182"/>
                  </a:cubicBezTo>
                  <a:cubicBezTo>
                    <a:pt x="543" y="178"/>
                    <a:pt x="540" y="175"/>
                    <a:pt x="536" y="173"/>
                  </a:cubicBezTo>
                  <a:cubicBezTo>
                    <a:pt x="533" y="171"/>
                    <a:pt x="529" y="170"/>
                    <a:pt x="525" y="171"/>
                  </a:cubicBezTo>
                  <a:cubicBezTo>
                    <a:pt x="520" y="172"/>
                    <a:pt x="498" y="178"/>
                    <a:pt x="478" y="183"/>
                  </a:cubicBezTo>
                  <a:cubicBezTo>
                    <a:pt x="473" y="173"/>
                    <a:pt x="467" y="163"/>
                    <a:pt x="461" y="154"/>
                  </a:cubicBezTo>
                  <a:cubicBezTo>
                    <a:pt x="476" y="139"/>
                    <a:pt x="492" y="123"/>
                    <a:pt x="495" y="119"/>
                  </a:cubicBezTo>
                  <a:cubicBezTo>
                    <a:pt x="498" y="116"/>
                    <a:pt x="499" y="112"/>
                    <a:pt x="499" y="108"/>
                  </a:cubicBezTo>
                  <a:cubicBezTo>
                    <a:pt x="499" y="104"/>
                    <a:pt x="498" y="100"/>
                    <a:pt x="495" y="97"/>
                  </a:cubicBezTo>
                  <a:cubicBezTo>
                    <a:pt x="493" y="94"/>
                    <a:pt x="489" y="92"/>
                    <a:pt x="485" y="91"/>
                  </a:cubicBezTo>
                  <a:cubicBezTo>
                    <a:pt x="481" y="91"/>
                    <a:pt x="477" y="91"/>
                    <a:pt x="474" y="94"/>
                  </a:cubicBezTo>
                  <a:cubicBezTo>
                    <a:pt x="470" y="96"/>
                    <a:pt x="451" y="109"/>
                    <a:pt x="433" y="121"/>
                  </a:cubicBezTo>
                  <a:cubicBezTo>
                    <a:pt x="425" y="113"/>
                    <a:pt x="417" y="106"/>
                    <a:pt x="408" y="100"/>
                  </a:cubicBezTo>
                  <a:cubicBezTo>
                    <a:pt x="416" y="81"/>
                    <a:pt x="426" y="60"/>
                    <a:pt x="428" y="55"/>
                  </a:cubicBezTo>
                  <a:cubicBezTo>
                    <a:pt x="430" y="52"/>
                    <a:pt x="430" y="47"/>
                    <a:pt x="428" y="44"/>
                  </a:cubicBezTo>
                  <a:cubicBezTo>
                    <a:pt x="427" y="40"/>
                    <a:pt x="424" y="37"/>
                    <a:pt x="421" y="34"/>
                  </a:cubicBezTo>
                  <a:cubicBezTo>
                    <a:pt x="417" y="32"/>
                    <a:pt x="413" y="32"/>
                    <a:pt x="409" y="32"/>
                  </a:cubicBezTo>
                  <a:cubicBezTo>
                    <a:pt x="405" y="33"/>
                    <a:pt x="401" y="35"/>
                    <a:pt x="399" y="39"/>
                  </a:cubicBezTo>
                  <a:cubicBezTo>
                    <a:pt x="396" y="42"/>
                    <a:pt x="383" y="61"/>
                    <a:pt x="371" y="78"/>
                  </a:cubicBezTo>
                  <a:cubicBezTo>
                    <a:pt x="361" y="74"/>
                    <a:pt x="350" y="70"/>
                    <a:pt x="339" y="67"/>
                  </a:cubicBezTo>
                  <a:cubicBezTo>
                    <a:pt x="341" y="46"/>
                    <a:pt x="343" y="23"/>
                    <a:pt x="343" y="18"/>
                  </a:cubicBezTo>
                  <a:cubicBezTo>
                    <a:pt x="343" y="14"/>
                    <a:pt x="342" y="10"/>
                    <a:pt x="339" y="7"/>
                  </a:cubicBezTo>
                  <a:cubicBezTo>
                    <a:pt x="337" y="4"/>
                    <a:pt x="333" y="2"/>
                    <a:pt x="329" y="1"/>
                  </a:cubicBezTo>
                  <a:cubicBezTo>
                    <a:pt x="325" y="0"/>
                    <a:pt x="321" y="1"/>
                    <a:pt x="317" y="3"/>
                  </a:cubicBezTo>
                  <a:cubicBezTo>
                    <a:pt x="314" y="5"/>
                    <a:pt x="311" y="8"/>
                    <a:pt x="310" y="12"/>
                  </a:cubicBezTo>
                  <a:cubicBezTo>
                    <a:pt x="309" y="17"/>
                    <a:pt x="303" y="39"/>
                    <a:pt x="297" y="60"/>
                  </a:cubicBezTo>
                  <a:cubicBezTo>
                    <a:pt x="292" y="59"/>
                    <a:pt x="286" y="59"/>
                    <a:pt x="280" y="59"/>
                  </a:cubicBezTo>
                  <a:cubicBezTo>
                    <a:pt x="275" y="59"/>
                    <a:pt x="269" y="59"/>
                    <a:pt x="263" y="60"/>
                  </a:cubicBezTo>
                  <a:cubicBezTo>
                    <a:pt x="258" y="39"/>
                    <a:pt x="252" y="17"/>
                    <a:pt x="251" y="12"/>
                  </a:cubicBezTo>
                  <a:cubicBezTo>
                    <a:pt x="249" y="8"/>
                    <a:pt x="247" y="5"/>
                    <a:pt x="243" y="3"/>
                  </a:cubicBezTo>
                  <a:cubicBezTo>
                    <a:pt x="240" y="1"/>
                    <a:pt x="236" y="0"/>
                    <a:pt x="232" y="1"/>
                  </a:cubicBezTo>
                  <a:cubicBezTo>
                    <a:pt x="227" y="2"/>
                    <a:pt x="224" y="4"/>
                    <a:pt x="221" y="7"/>
                  </a:cubicBezTo>
                  <a:cubicBezTo>
                    <a:pt x="219" y="10"/>
                    <a:pt x="217" y="14"/>
                    <a:pt x="218" y="18"/>
                  </a:cubicBezTo>
                  <a:cubicBezTo>
                    <a:pt x="218" y="23"/>
                    <a:pt x="220" y="46"/>
                    <a:pt x="222" y="67"/>
                  </a:cubicBezTo>
                  <a:cubicBezTo>
                    <a:pt x="211" y="70"/>
                    <a:pt x="200" y="74"/>
                    <a:pt x="190" y="78"/>
                  </a:cubicBezTo>
                  <a:cubicBezTo>
                    <a:pt x="178" y="61"/>
                    <a:pt x="164" y="42"/>
                    <a:pt x="162" y="39"/>
                  </a:cubicBezTo>
                  <a:cubicBezTo>
                    <a:pt x="159" y="35"/>
                    <a:pt x="155" y="33"/>
                    <a:pt x="152" y="32"/>
                  </a:cubicBezTo>
                  <a:cubicBezTo>
                    <a:pt x="148" y="32"/>
                    <a:pt x="144" y="32"/>
                    <a:pt x="140" y="34"/>
                  </a:cubicBezTo>
                  <a:cubicBezTo>
                    <a:pt x="136" y="37"/>
                    <a:pt x="134" y="40"/>
                    <a:pt x="132" y="44"/>
                  </a:cubicBezTo>
                  <a:cubicBezTo>
                    <a:pt x="131" y="47"/>
                    <a:pt x="131" y="52"/>
                    <a:pt x="133" y="55"/>
                  </a:cubicBezTo>
                  <a:cubicBezTo>
                    <a:pt x="135" y="60"/>
                    <a:pt x="144" y="81"/>
                    <a:pt x="153" y="100"/>
                  </a:cubicBezTo>
                  <a:cubicBezTo>
                    <a:pt x="144" y="106"/>
                    <a:pt x="135" y="113"/>
                    <a:pt x="127" y="121"/>
                  </a:cubicBezTo>
                  <a:cubicBezTo>
                    <a:pt x="110" y="109"/>
                    <a:pt x="91" y="96"/>
                    <a:pt x="87" y="94"/>
                  </a:cubicBezTo>
                  <a:cubicBezTo>
                    <a:pt x="84" y="91"/>
                    <a:pt x="79" y="91"/>
                    <a:pt x="76" y="91"/>
                  </a:cubicBezTo>
                  <a:cubicBezTo>
                    <a:pt x="72" y="92"/>
                    <a:pt x="68" y="94"/>
                    <a:pt x="65" y="97"/>
                  </a:cubicBezTo>
                  <a:cubicBezTo>
                    <a:pt x="63" y="100"/>
                    <a:pt x="61" y="104"/>
                    <a:pt x="61" y="108"/>
                  </a:cubicBezTo>
                  <a:cubicBezTo>
                    <a:pt x="61" y="112"/>
                    <a:pt x="63" y="116"/>
                    <a:pt x="66" y="119"/>
                  </a:cubicBezTo>
                  <a:cubicBezTo>
                    <a:pt x="69" y="123"/>
                    <a:pt x="85" y="139"/>
                    <a:pt x="100" y="154"/>
                  </a:cubicBezTo>
                  <a:cubicBezTo>
                    <a:pt x="93" y="163"/>
                    <a:pt x="88" y="173"/>
                    <a:pt x="83" y="183"/>
                  </a:cubicBezTo>
                  <a:cubicBezTo>
                    <a:pt x="63" y="178"/>
                    <a:pt x="40" y="172"/>
                    <a:pt x="36" y="171"/>
                  </a:cubicBezTo>
                  <a:cubicBezTo>
                    <a:pt x="32" y="170"/>
                    <a:pt x="28" y="171"/>
                    <a:pt x="24" y="173"/>
                  </a:cubicBezTo>
                  <a:cubicBezTo>
                    <a:pt x="21" y="175"/>
                    <a:pt x="18" y="178"/>
                    <a:pt x="16" y="182"/>
                  </a:cubicBezTo>
                  <a:cubicBezTo>
                    <a:pt x="15" y="186"/>
                    <a:pt x="15" y="190"/>
                    <a:pt x="17" y="193"/>
                  </a:cubicBezTo>
                  <a:cubicBezTo>
                    <a:pt x="18" y="197"/>
                    <a:pt x="21" y="200"/>
                    <a:pt x="24" y="202"/>
                  </a:cubicBezTo>
                  <a:cubicBezTo>
                    <a:pt x="29" y="204"/>
                    <a:pt x="49" y="214"/>
                    <a:pt x="68" y="223"/>
                  </a:cubicBezTo>
                  <a:cubicBezTo>
                    <a:pt x="66" y="234"/>
                    <a:pt x="64" y="245"/>
                    <a:pt x="63" y="256"/>
                  </a:cubicBezTo>
                  <a:cubicBezTo>
                    <a:pt x="42" y="258"/>
                    <a:pt x="19" y="260"/>
                    <a:pt x="14" y="261"/>
                  </a:cubicBezTo>
                  <a:cubicBezTo>
                    <a:pt x="10" y="261"/>
                    <a:pt x="6" y="263"/>
                    <a:pt x="4" y="267"/>
                  </a:cubicBezTo>
                  <a:cubicBezTo>
                    <a:pt x="1" y="270"/>
                    <a:pt x="0" y="273"/>
                    <a:pt x="0" y="278"/>
                  </a:cubicBezTo>
                  <a:cubicBezTo>
                    <a:pt x="0" y="282"/>
                    <a:pt x="1" y="286"/>
                    <a:pt x="4" y="289"/>
                  </a:cubicBezTo>
                  <a:cubicBezTo>
                    <a:pt x="6" y="292"/>
                    <a:pt x="10" y="294"/>
                    <a:pt x="14" y="294"/>
                  </a:cubicBezTo>
                  <a:cubicBezTo>
                    <a:pt x="19" y="295"/>
                    <a:pt x="42" y="297"/>
                    <a:pt x="63" y="299"/>
                  </a:cubicBezTo>
                  <a:cubicBezTo>
                    <a:pt x="64" y="310"/>
                    <a:pt x="66" y="321"/>
                    <a:pt x="68" y="332"/>
                  </a:cubicBezTo>
                  <a:cubicBezTo>
                    <a:pt x="49" y="341"/>
                    <a:pt x="29" y="351"/>
                    <a:pt x="24" y="353"/>
                  </a:cubicBezTo>
                  <a:cubicBezTo>
                    <a:pt x="21" y="355"/>
                    <a:pt x="18" y="358"/>
                    <a:pt x="17" y="362"/>
                  </a:cubicBezTo>
                  <a:cubicBezTo>
                    <a:pt x="15" y="366"/>
                    <a:pt x="15" y="370"/>
                    <a:pt x="16" y="374"/>
                  </a:cubicBezTo>
                  <a:cubicBezTo>
                    <a:pt x="18" y="378"/>
                    <a:pt x="21" y="381"/>
                    <a:pt x="24" y="383"/>
                  </a:cubicBezTo>
                  <a:cubicBezTo>
                    <a:pt x="28" y="385"/>
                    <a:pt x="32" y="385"/>
                    <a:pt x="36" y="384"/>
                  </a:cubicBezTo>
                  <a:cubicBezTo>
                    <a:pt x="40" y="383"/>
                    <a:pt x="63" y="377"/>
                    <a:pt x="83" y="372"/>
                  </a:cubicBezTo>
                  <a:cubicBezTo>
                    <a:pt x="88" y="382"/>
                    <a:pt x="93" y="392"/>
                    <a:pt x="100" y="401"/>
                  </a:cubicBezTo>
                  <a:cubicBezTo>
                    <a:pt x="85" y="416"/>
                    <a:pt x="69" y="433"/>
                    <a:pt x="66" y="436"/>
                  </a:cubicBezTo>
                  <a:cubicBezTo>
                    <a:pt x="63" y="439"/>
                    <a:pt x="61" y="443"/>
                    <a:pt x="61" y="447"/>
                  </a:cubicBezTo>
                  <a:cubicBezTo>
                    <a:pt x="61" y="451"/>
                    <a:pt x="63" y="455"/>
                    <a:pt x="65" y="458"/>
                  </a:cubicBezTo>
                  <a:cubicBezTo>
                    <a:pt x="68" y="461"/>
                    <a:pt x="72" y="463"/>
                    <a:pt x="76" y="464"/>
                  </a:cubicBezTo>
                  <a:cubicBezTo>
                    <a:pt x="79" y="465"/>
                    <a:pt x="84" y="464"/>
                    <a:pt x="87" y="462"/>
                  </a:cubicBezTo>
                  <a:cubicBezTo>
                    <a:pt x="91" y="459"/>
                    <a:pt x="110" y="446"/>
                    <a:pt x="127" y="434"/>
                  </a:cubicBezTo>
                  <a:cubicBezTo>
                    <a:pt x="135" y="442"/>
                    <a:pt x="144" y="449"/>
                    <a:pt x="153" y="456"/>
                  </a:cubicBezTo>
                  <a:cubicBezTo>
                    <a:pt x="144" y="475"/>
                    <a:pt x="135" y="496"/>
                    <a:pt x="133" y="500"/>
                  </a:cubicBezTo>
                  <a:cubicBezTo>
                    <a:pt x="131" y="504"/>
                    <a:pt x="131" y="508"/>
                    <a:pt x="132" y="512"/>
                  </a:cubicBezTo>
                  <a:cubicBezTo>
                    <a:pt x="134" y="515"/>
                    <a:pt x="136" y="519"/>
                    <a:pt x="140" y="521"/>
                  </a:cubicBezTo>
                  <a:cubicBezTo>
                    <a:pt x="144" y="523"/>
                    <a:pt x="148" y="523"/>
                    <a:pt x="152" y="523"/>
                  </a:cubicBezTo>
                  <a:cubicBezTo>
                    <a:pt x="155" y="522"/>
                    <a:pt x="159" y="520"/>
                    <a:pt x="162" y="517"/>
                  </a:cubicBezTo>
                  <a:cubicBezTo>
                    <a:pt x="164" y="513"/>
                    <a:pt x="178" y="494"/>
                    <a:pt x="190" y="477"/>
                  </a:cubicBezTo>
                  <a:cubicBezTo>
                    <a:pt x="200" y="481"/>
                    <a:pt x="211" y="485"/>
                    <a:pt x="222" y="488"/>
                  </a:cubicBezTo>
                  <a:cubicBezTo>
                    <a:pt x="220" y="509"/>
                    <a:pt x="218" y="532"/>
                    <a:pt x="218" y="537"/>
                  </a:cubicBezTo>
                  <a:cubicBezTo>
                    <a:pt x="217" y="541"/>
                    <a:pt x="219" y="545"/>
                    <a:pt x="221" y="548"/>
                  </a:cubicBezTo>
                  <a:cubicBezTo>
                    <a:pt x="224" y="551"/>
                    <a:pt x="227" y="553"/>
                    <a:pt x="232" y="554"/>
                  </a:cubicBezTo>
                  <a:cubicBezTo>
                    <a:pt x="236" y="555"/>
                    <a:pt x="240" y="554"/>
                    <a:pt x="243" y="552"/>
                  </a:cubicBezTo>
                  <a:cubicBezTo>
                    <a:pt x="247" y="550"/>
                    <a:pt x="249" y="547"/>
                    <a:pt x="251" y="543"/>
                  </a:cubicBezTo>
                  <a:cubicBezTo>
                    <a:pt x="252" y="538"/>
                    <a:pt x="258" y="516"/>
                    <a:pt x="263" y="496"/>
                  </a:cubicBezTo>
                  <a:cubicBezTo>
                    <a:pt x="269" y="496"/>
                    <a:pt x="275" y="496"/>
                    <a:pt x="280" y="496"/>
                  </a:cubicBezTo>
                  <a:cubicBezTo>
                    <a:pt x="286" y="496"/>
                    <a:pt x="292" y="496"/>
                    <a:pt x="297" y="496"/>
                  </a:cubicBezTo>
                  <a:cubicBezTo>
                    <a:pt x="303" y="516"/>
                    <a:pt x="309" y="538"/>
                    <a:pt x="310" y="543"/>
                  </a:cubicBezTo>
                  <a:cubicBezTo>
                    <a:pt x="311" y="547"/>
                    <a:pt x="314" y="550"/>
                    <a:pt x="317" y="552"/>
                  </a:cubicBezTo>
                  <a:cubicBezTo>
                    <a:pt x="321" y="554"/>
                    <a:pt x="325" y="555"/>
                    <a:pt x="329" y="554"/>
                  </a:cubicBezTo>
                  <a:cubicBezTo>
                    <a:pt x="333" y="553"/>
                    <a:pt x="337" y="551"/>
                    <a:pt x="339" y="548"/>
                  </a:cubicBezTo>
                  <a:cubicBezTo>
                    <a:pt x="342" y="545"/>
                    <a:pt x="343" y="541"/>
                    <a:pt x="343" y="537"/>
                  </a:cubicBezTo>
                  <a:cubicBezTo>
                    <a:pt x="343" y="532"/>
                    <a:pt x="341" y="509"/>
                    <a:pt x="339" y="488"/>
                  </a:cubicBezTo>
                  <a:cubicBezTo>
                    <a:pt x="350" y="485"/>
                    <a:pt x="361" y="481"/>
                    <a:pt x="371" y="477"/>
                  </a:cubicBezTo>
                  <a:cubicBezTo>
                    <a:pt x="383" y="494"/>
                    <a:pt x="396" y="513"/>
                    <a:pt x="399" y="517"/>
                  </a:cubicBezTo>
                  <a:cubicBezTo>
                    <a:pt x="401" y="520"/>
                    <a:pt x="405" y="522"/>
                    <a:pt x="409" y="523"/>
                  </a:cubicBezTo>
                  <a:cubicBezTo>
                    <a:pt x="413" y="523"/>
                    <a:pt x="417" y="523"/>
                    <a:pt x="421" y="521"/>
                  </a:cubicBezTo>
                  <a:cubicBezTo>
                    <a:pt x="424" y="519"/>
                    <a:pt x="427" y="515"/>
                    <a:pt x="428" y="512"/>
                  </a:cubicBezTo>
                  <a:cubicBezTo>
                    <a:pt x="430" y="508"/>
                    <a:pt x="430" y="504"/>
                    <a:pt x="428" y="500"/>
                  </a:cubicBezTo>
                  <a:cubicBezTo>
                    <a:pt x="426" y="496"/>
                    <a:pt x="416" y="475"/>
                    <a:pt x="408" y="456"/>
                  </a:cubicBezTo>
                  <a:cubicBezTo>
                    <a:pt x="417" y="449"/>
                    <a:pt x="425" y="442"/>
                    <a:pt x="433" y="434"/>
                  </a:cubicBezTo>
                  <a:cubicBezTo>
                    <a:pt x="451" y="446"/>
                    <a:pt x="470" y="459"/>
                    <a:pt x="474" y="462"/>
                  </a:cubicBezTo>
                  <a:cubicBezTo>
                    <a:pt x="477" y="464"/>
                    <a:pt x="481" y="465"/>
                    <a:pt x="485" y="464"/>
                  </a:cubicBezTo>
                  <a:cubicBezTo>
                    <a:pt x="489" y="463"/>
                    <a:pt x="493" y="461"/>
                    <a:pt x="495" y="458"/>
                  </a:cubicBezTo>
                  <a:cubicBezTo>
                    <a:pt x="498" y="455"/>
                    <a:pt x="499" y="451"/>
                    <a:pt x="499" y="447"/>
                  </a:cubicBezTo>
                  <a:cubicBezTo>
                    <a:pt x="499" y="443"/>
                    <a:pt x="498" y="439"/>
                    <a:pt x="495" y="436"/>
                  </a:cubicBezTo>
                  <a:cubicBezTo>
                    <a:pt x="492" y="433"/>
                    <a:pt x="476" y="416"/>
                    <a:pt x="461" y="401"/>
                  </a:cubicBezTo>
                  <a:cubicBezTo>
                    <a:pt x="467" y="392"/>
                    <a:pt x="473" y="382"/>
                    <a:pt x="478" y="372"/>
                  </a:cubicBezTo>
                  <a:cubicBezTo>
                    <a:pt x="498" y="377"/>
                    <a:pt x="520" y="383"/>
                    <a:pt x="525" y="384"/>
                  </a:cubicBezTo>
                  <a:cubicBezTo>
                    <a:pt x="529" y="385"/>
                    <a:pt x="533" y="385"/>
                    <a:pt x="536" y="383"/>
                  </a:cubicBezTo>
                  <a:cubicBezTo>
                    <a:pt x="540" y="381"/>
                    <a:pt x="543" y="378"/>
                    <a:pt x="544" y="374"/>
                  </a:cubicBezTo>
                  <a:cubicBezTo>
                    <a:pt x="546" y="370"/>
                    <a:pt x="545" y="366"/>
                    <a:pt x="544" y="362"/>
                  </a:cubicBezTo>
                  <a:cubicBezTo>
                    <a:pt x="543" y="358"/>
                    <a:pt x="540" y="355"/>
                    <a:pt x="536" y="353"/>
                  </a:cubicBezTo>
                  <a:cubicBezTo>
                    <a:pt x="532" y="351"/>
                    <a:pt x="511" y="341"/>
                    <a:pt x="492" y="332"/>
                  </a:cubicBezTo>
                  <a:cubicBezTo>
                    <a:pt x="495" y="321"/>
                    <a:pt x="497" y="310"/>
                    <a:pt x="498" y="299"/>
                  </a:cubicBezTo>
                  <a:cubicBezTo>
                    <a:pt x="519" y="297"/>
                    <a:pt x="542" y="295"/>
                    <a:pt x="547" y="294"/>
                  </a:cubicBezTo>
                  <a:cubicBezTo>
                    <a:pt x="551" y="294"/>
                    <a:pt x="554" y="292"/>
                    <a:pt x="557" y="289"/>
                  </a:cubicBezTo>
                  <a:cubicBezTo>
                    <a:pt x="560" y="286"/>
                    <a:pt x="561" y="282"/>
                    <a:pt x="561" y="278"/>
                  </a:cubicBezTo>
                  <a:cubicBezTo>
                    <a:pt x="561" y="273"/>
                    <a:pt x="560" y="270"/>
                    <a:pt x="557" y="267"/>
                  </a:cubicBezTo>
                  <a:close/>
                  <a:moveTo>
                    <a:pt x="280" y="428"/>
                  </a:moveTo>
                  <a:cubicBezTo>
                    <a:pt x="197" y="428"/>
                    <a:pt x="130" y="361"/>
                    <a:pt x="130" y="278"/>
                  </a:cubicBezTo>
                  <a:cubicBezTo>
                    <a:pt x="130" y="194"/>
                    <a:pt x="197" y="127"/>
                    <a:pt x="280" y="127"/>
                  </a:cubicBezTo>
                  <a:cubicBezTo>
                    <a:pt x="363" y="127"/>
                    <a:pt x="431" y="194"/>
                    <a:pt x="431" y="278"/>
                  </a:cubicBezTo>
                  <a:cubicBezTo>
                    <a:pt x="431" y="361"/>
                    <a:pt x="363" y="428"/>
                    <a:pt x="280" y="4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760" name="Rectangle: Rounded Corners 759">
            <a:extLst>
              <a:ext uri="{FF2B5EF4-FFF2-40B4-BE49-F238E27FC236}">
                <a16:creationId xmlns:a16="http://schemas.microsoft.com/office/drawing/2014/main" id="{18B49032-C533-4047-865E-CC5D6380DC9F}"/>
              </a:ext>
            </a:extLst>
          </p:cNvPr>
          <p:cNvSpPr/>
          <p:nvPr/>
        </p:nvSpPr>
        <p:spPr>
          <a:xfrm>
            <a:off x="3887523" y="5451599"/>
            <a:ext cx="3370967" cy="691286"/>
          </a:xfrm>
          <a:prstGeom prst="roundRect">
            <a:avLst/>
          </a:prstGeom>
          <a:effectLst>
            <a:outerShdw blurRad="101600" sx="102000" sy="102000" algn="ctr" rotWithShape="0">
              <a:prstClr val="black">
                <a:alpha val="20000"/>
              </a:prstClr>
            </a:outerShdw>
          </a:effectLst>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40640" tIns="40640" rIns="137160" bIns="40640" numCol="1" spcCol="1270" anchor="ctr" anchorCtr="0">
            <a:noAutofit/>
          </a:bodyPr>
          <a:lstStyle/>
          <a:p>
            <a:pPr marL="0" lvl="0" indent="0" algn="r" defTabSz="711200">
              <a:spcBef>
                <a:spcPct val="0"/>
              </a:spcBef>
              <a:spcAft>
                <a:spcPts val="0"/>
              </a:spcAft>
              <a:buNone/>
            </a:pPr>
            <a:r>
              <a:rPr lang="en-US" sz="1600" kern="1200" dirty="0"/>
              <a:t>Center for Structural </a:t>
            </a:r>
          </a:p>
          <a:p>
            <a:pPr marL="0" lvl="0" indent="0" algn="r" defTabSz="711200">
              <a:spcBef>
                <a:spcPct val="0"/>
              </a:spcBef>
              <a:spcAft>
                <a:spcPts val="0"/>
              </a:spcAft>
              <a:buNone/>
            </a:pPr>
            <a:r>
              <a:rPr lang="en-US" sz="1600" kern="1200" dirty="0"/>
              <a:t>Molecular Biology </a:t>
            </a:r>
          </a:p>
        </p:txBody>
      </p:sp>
    </p:spTree>
    <p:extLst>
      <p:ext uri="{BB962C8B-B14F-4D97-AF65-F5344CB8AC3E}">
        <p14:creationId xmlns:p14="http://schemas.microsoft.com/office/powerpoint/2010/main" val="32975970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a:extLst>
              <a:ext uri="{FF2B5EF4-FFF2-40B4-BE49-F238E27FC236}">
                <a16:creationId xmlns:a16="http://schemas.microsoft.com/office/drawing/2014/main" id="{BE7C7BD9-F319-46CA-9F75-C35C1CB80CB7}"/>
              </a:ext>
            </a:extLst>
          </p:cNvPr>
          <p:cNvSpPr/>
          <p:nvPr/>
        </p:nvSpPr>
        <p:spPr>
          <a:xfrm flipH="1">
            <a:off x="305262" y="856678"/>
            <a:ext cx="11085588" cy="4471361"/>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lIns="274320" tIns="91440" rIns="91440" bIns="91440" rtlCol="0" anchor="t" anchorCtr="0">
            <a:noAutofit/>
          </a:bodyPr>
          <a:lstStyle/>
          <a:p>
            <a:pPr marL="168275" indent="-168275">
              <a:lnSpc>
                <a:spcPct val="90000"/>
              </a:lnSpc>
              <a:spcBef>
                <a:spcPts val="800"/>
              </a:spcBef>
              <a:buFont typeface="Arial" panose="020B0604020202020204" pitchFamily="34" charset="0"/>
              <a:buChar char="•"/>
            </a:pPr>
            <a:r>
              <a:rPr lang="en-US" sz="2000" dirty="0">
                <a:solidFill>
                  <a:schemeClr val="tx1"/>
                </a:solidFill>
                <a:cs typeface="Helvetica" panose="020B0604020202020204" pitchFamily="34" charset="0"/>
              </a:rPr>
              <a:t>Computing and Computational Sciences Directorate (CCSD) houses the Oak Ridge Leadership Computing Facility, home to </a:t>
            </a:r>
            <a:r>
              <a:rPr lang="en-US" sz="2000" b="1" i="1" dirty="0">
                <a:solidFill>
                  <a:schemeClr val="tx1"/>
                </a:solidFill>
                <a:cs typeface="Helvetica" panose="020B0604020202020204" pitchFamily="34" charset="0"/>
              </a:rPr>
              <a:t>Summit</a:t>
            </a:r>
            <a:r>
              <a:rPr lang="en-US" sz="2000" dirty="0">
                <a:solidFill>
                  <a:schemeClr val="tx1"/>
                </a:solidFill>
                <a:cs typeface="Helvetica" panose="020B0604020202020204" pitchFamily="34" charset="0"/>
              </a:rPr>
              <a:t> and now </a:t>
            </a:r>
            <a:r>
              <a:rPr lang="en-US" sz="2000" b="1" i="1" dirty="0">
                <a:solidFill>
                  <a:schemeClr val="tx1"/>
                </a:solidFill>
                <a:cs typeface="Helvetica" panose="020B0604020202020204" pitchFamily="34" charset="0"/>
              </a:rPr>
              <a:t>Frontier</a:t>
            </a:r>
          </a:p>
          <a:p>
            <a:pPr marL="168275" indent="-168275">
              <a:lnSpc>
                <a:spcPct val="90000"/>
              </a:lnSpc>
              <a:spcBef>
                <a:spcPts val="800"/>
              </a:spcBef>
              <a:buFont typeface="Arial" panose="020B0604020202020204" pitchFamily="34" charset="0"/>
              <a:buChar char="•"/>
            </a:pPr>
            <a:r>
              <a:rPr lang="en-US" sz="2000" dirty="0">
                <a:solidFill>
                  <a:schemeClr val="tx1"/>
                </a:solidFill>
                <a:cs typeface="Helvetica" panose="020B0604020202020204" pitchFamily="34" charset="0"/>
              </a:rPr>
              <a:t>Provides expertise in data science, modeling and simulation for grand challenge science</a:t>
            </a:r>
          </a:p>
          <a:p>
            <a:pPr marL="168275" indent="-168275">
              <a:lnSpc>
                <a:spcPct val="90000"/>
              </a:lnSpc>
              <a:spcBef>
                <a:spcPts val="800"/>
              </a:spcBef>
              <a:buFont typeface="Arial" panose="020B0604020202020204" pitchFamily="34" charset="0"/>
              <a:buChar char="•"/>
            </a:pPr>
            <a:r>
              <a:rPr lang="en-US" sz="2000" dirty="0">
                <a:solidFill>
                  <a:schemeClr val="tx1"/>
                </a:solidFill>
                <a:cs typeface="Helvetica" panose="020B0604020202020204" pitchFamily="34" charset="0"/>
              </a:rPr>
              <a:t>Advances the state-of-the-art in artificial intelligence, data science and quantum information science</a:t>
            </a:r>
          </a:p>
          <a:p>
            <a:pPr marL="168275" indent="-168275">
              <a:lnSpc>
                <a:spcPct val="90000"/>
              </a:lnSpc>
              <a:spcBef>
                <a:spcPts val="800"/>
              </a:spcBef>
              <a:buFont typeface="Arial" panose="020B0604020202020204" pitchFamily="34" charset="0"/>
              <a:buChar char="•"/>
            </a:pPr>
            <a:r>
              <a:rPr lang="en-US" sz="2000" dirty="0">
                <a:solidFill>
                  <a:schemeClr val="tx1"/>
                </a:solidFill>
                <a:cs typeface="Helvetica" panose="020B0604020202020204" pitchFamily="34" charset="0"/>
              </a:rPr>
              <a:t>Access to OLCF resources is limited to approved projects and their users through user proposals and depends on the scientific merit, suitability and appropriateness of work to DOE objectives.</a:t>
            </a:r>
          </a:p>
        </p:txBody>
      </p:sp>
      <p:sp>
        <p:nvSpPr>
          <p:cNvPr id="3" name="Rectangle 2">
            <a:extLst>
              <a:ext uri="{FF2B5EF4-FFF2-40B4-BE49-F238E27FC236}">
                <a16:creationId xmlns:a16="http://schemas.microsoft.com/office/drawing/2014/main" id="{E97061C2-5A23-4E7B-A3D3-BCF19F61F5E4}"/>
              </a:ext>
            </a:extLst>
          </p:cNvPr>
          <p:cNvSpPr/>
          <p:nvPr/>
        </p:nvSpPr>
        <p:spPr>
          <a:xfrm>
            <a:off x="365195" y="256862"/>
            <a:ext cx="11826805" cy="480131"/>
          </a:xfrm>
          <a:prstGeom prst="rect">
            <a:avLst/>
          </a:prstGeom>
        </p:spPr>
        <p:txBody>
          <a:bodyPr wrap="square">
            <a:spAutoFit/>
          </a:bodyPr>
          <a:lstStyle/>
          <a:p>
            <a:pPr defTabSz="844550">
              <a:lnSpc>
                <a:spcPct val="90000"/>
              </a:lnSpc>
              <a:spcAft>
                <a:spcPct val="35000"/>
              </a:spcAft>
            </a:pPr>
            <a:r>
              <a:rPr lang="en-US" sz="2800" dirty="0">
                <a:latin typeface="+mj-lt"/>
              </a:rPr>
              <a:t>Oak Ridge Leadership Computing Facility</a:t>
            </a:r>
          </a:p>
        </p:txBody>
      </p:sp>
      <p:pic>
        <p:nvPicPr>
          <p:cNvPr id="7" name="Picture 6" descr="A picture containing indoor, table&#10;&#10;Description automatically generated">
            <a:extLst>
              <a:ext uri="{FF2B5EF4-FFF2-40B4-BE49-F238E27FC236}">
                <a16:creationId xmlns:a16="http://schemas.microsoft.com/office/drawing/2014/main" id="{F49A5F11-617B-4859-A2A8-E59AD4A48D37}"/>
              </a:ext>
            </a:extLst>
          </p:cNvPr>
          <p:cNvPicPr>
            <a:picLocks noChangeAspect="1"/>
          </p:cNvPicPr>
          <p:nvPr/>
        </p:nvPicPr>
        <p:blipFill rotWithShape="1">
          <a:blip r:embed="rId3" cstate="hqprint">
            <a:alphaModFix amt="35000"/>
            <a:extLst>
              <a:ext uri="{28A0092B-C50C-407E-A947-70E740481C1C}">
                <a14:useLocalDpi xmlns:a14="http://schemas.microsoft.com/office/drawing/2010/main"/>
              </a:ext>
            </a:extLst>
          </a:blip>
          <a:srcRect r="7366"/>
          <a:stretch/>
        </p:blipFill>
        <p:spPr>
          <a:xfrm>
            <a:off x="-227110" y="2827798"/>
            <a:ext cx="12113848" cy="4372842"/>
          </a:xfrm>
          <a:prstGeom prst="rect">
            <a:avLst/>
          </a:prstGeom>
        </p:spPr>
      </p:pic>
    </p:spTree>
    <p:extLst>
      <p:ext uri="{BB962C8B-B14F-4D97-AF65-F5344CB8AC3E}">
        <p14:creationId xmlns:p14="http://schemas.microsoft.com/office/powerpoint/2010/main" val="38085853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F232CA12-3915-4EF7-B1A8-848098D05F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1387" y="347791"/>
            <a:ext cx="4638249" cy="600276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9985F92F-513F-FE55-486E-B613FF5159AA}"/>
              </a:ext>
            </a:extLst>
          </p:cNvPr>
          <p:cNvPicPr>
            <a:picLocks noChangeAspect="1"/>
          </p:cNvPicPr>
          <p:nvPr/>
        </p:nvPicPr>
        <p:blipFill>
          <a:blip r:embed="rId3"/>
          <a:stretch>
            <a:fillRect/>
          </a:stretch>
        </p:blipFill>
        <p:spPr>
          <a:xfrm>
            <a:off x="5286174" y="679957"/>
            <a:ext cx="6454439" cy="5617846"/>
          </a:xfrm>
          <a:prstGeom prst="rect">
            <a:avLst/>
          </a:prstGeom>
        </p:spPr>
      </p:pic>
      <p:sp>
        <p:nvSpPr>
          <p:cNvPr id="5" name="Rectangle 4">
            <a:extLst>
              <a:ext uri="{FF2B5EF4-FFF2-40B4-BE49-F238E27FC236}">
                <a16:creationId xmlns:a16="http://schemas.microsoft.com/office/drawing/2014/main" id="{5B6CB8E0-4429-4395-B92C-51121814F1BF}"/>
              </a:ext>
            </a:extLst>
          </p:cNvPr>
          <p:cNvSpPr/>
          <p:nvPr/>
        </p:nvSpPr>
        <p:spPr>
          <a:xfrm>
            <a:off x="5400067" y="1192502"/>
            <a:ext cx="6276116" cy="1031887"/>
          </a:xfrm>
          <a:prstGeom prst="rect">
            <a:avLst/>
          </a:prstGeom>
          <a:noFill/>
          <a:ln w="38100">
            <a:solidFill>
              <a:srgbClr val="FF0000"/>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6" name="Rectangle 5">
            <a:extLst>
              <a:ext uri="{FF2B5EF4-FFF2-40B4-BE49-F238E27FC236}">
                <a16:creationId xmlns:a16="http://schemas.microsoft.com/office/drawing/2014/main" id="{C8928181-A5ED-45EF-81A6-0E3B6839E191}"/>
              </a:ext>
            </a:extLst>
          </p:cNvPr>
          <p:cNvSpPr/>
          <p:nvPr/>
        </p:nvSpPr>
        <p:spPr>
          <a:xfrm>
            <a:off x="5400067" y="5188042"/>
            <a:ext cx="6276117" cy="1031888"/>
          </a:xfrm>
          <a:prstGeom prst="rect">
            <a:avLst/>
          </a:prstGeom>
          <a:noFill/>
          <a:ln w="38100">
            <a:solidFill>
              <a:srgbClr val="FF0000"/>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8" name="TextBox 7">
            <a:extLst>
              <a:ext uri="{FF2B5EF4-FFF2-40B4-BE49-F238E27FC236}">
                <a16:creationId xmlns:a16="http://schemas.microsoft.com/office/drawing/2014/main" id="{33C8C144-186A-8E38-4399-88AA7D0F6F94}"/>
              </a:ext>
            </a:extLst>
          </p:cNvPr>
          <p:cNvSpPr txBox="1"/>
          <p:nvPr/>
        </p:nvSpPr>
        <p:spPr>
          <a:xfrm>
            <a:off x="3582237" y="6367093"/>
            <a:ext cx="1314784" cy="286232"/>
          </a:xfrm>
          <a:prstGeom prst="rect">
            <a:avLst/>
          </a:prstGeom>
          <a:noFill/>
        </p:spPr>
        <p:txBody>
          <a:bodyPr wrap="none" rtlCol="0">
            <a:spAutoFit/>
          </a:bodyPr>
          <a:lstStyle/>
          <a:p>
            <a:pPr algn="l">
              <a:lnSpc>
                <a:spcPct val="90000"/>
              </a:lnSpc>
            </a:pPr>
            <a:r>
              <a:rPr lang="en-US" sz="1400" dirty="0">
                <a:latin typeface="+mn-lt"/>
              </a:rPr>
              <a:t>May 30, 2022</a:t>
            </a:r>
          </a:p>
        </p:txBody>
      </p:sp>
    </p:spTree>
    <p:extLst>
      <p:ext uri="{BB962C8B-B14F-4D97-AF65-F5344CB8AC3E}">
        <p14:creationId xmlns:p14="http://schemas.microsoft.com/office/powerpoint/2010/main" val="7304361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856CD0AF-1393-4AF8-A280-19B4A3B67632}"/>
              </a:ext>
            </a:extLst>
          </p:cNvPr>
          <p:cNvSpPr txBox="1">
            <a:spLocks/>
          </p:cNvSpPr>
          <p:nvPr/>
        </p:nvSpPr>
        <p:spPr bwMode="auto">
          <a:xfrm>
            <a:off x="444138" y="281950"/>
            <a:ext cx="8934994" cy="590931"/>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algn="l" rtl="0" eaLnBrk="1" fontAlgn="base" hangingPunct="1">
              <a:lnSpc>
                <a:spcPct val="85000"/>
              </a:lnSpc>
              <a:spcBef>
                <a:spcPct val="0"/>
              </a:spcBef>
              <a:spcAft>
                <a:spcPct val="0"/>
              </a:spcAft>
              <a:defRPr sz="3000" kern="1200">
                <a:solidFill>
                  <a:schemeClr val="tx2"/>
                </a:solidFill>
                <a:latin typeface="Arial Black" pitchFamily="34" charset="0"/>
                <a:ea typeface="+mj-ea"/>
                <a:cs typeface="+mj-cs"/>
              </a:defRPr>
            </a:lvl1pPr>
            <a:lvl2pPr algn="l" rtl="0" eaLnBrk="1" fontAlgn="base" hangingPunct="1">
              <a:lnSpc>
                <a:spcPct val="85000"/>
              </a:lnSpc>
              <a:spcBef>
                <a:spcPct val="0"/>
              </a:spcBef>
              <a:spcAft>
                <a:spcPct val="0"/>
              </a:spcAft>
              <a:defRPr sz="3000">
                <a:solidFill>
                  <a:srgbClr val="006C3A"/>
                </a:solidFill>
                <a:latin typeface="Arial Black" pitchFamily="34" charset="0"/>
              </a:defRPr>
            </a:lvl2pPr>
            <a:lvl3pPr algn="l" rtl="0" eaLnBrk="1" fontAlgn="base" hangingPunct="1">
              <a:lnSpc>
                <a:spcPct val="85000"/>
              </a:lnSpc>
              <a:spcBef>
                <a:spcPct val="0"/>
              </a:spcBef>
              <a:spcAft>
                <a:spcPct val="0"/>
              </a:spcAft>
              <a:defRPr sz="3000">
                <a:solidFill>
                  <a:srgbClr val="006C3A"/>
                </a:solidFill>
                <a:latin typeface="Arial Black" pitchFamily="34" charset="0"/>
              </a:defRPr>
            </a:lvl3pPr>
            <a:lvl4pPr algn="l" rtl="0" eaLnBrk="1" fontAlgn="base" hangingPunct="1">
              <a:lnSpc>
                <a:spcPct val="85000"/>
              </a:lnSpc>
              <a:spcBef>
                <a:spcPct val="0"/>
              </a:spcBef>
              <a:spcAft>
                <a:spcPct val="0"/>
              </a:spcAft>
              <a:defRPr sz="3000">
                <a:solidFill>
                  <a:srgbClr val="006C3A"/>
                </a:solidFill>
                <a:latin typeface="Arial Black" pitchFamily="34" charset="0"/>
              </a:defRPr>
            </a:lvl4pPr>
            <a:lvl5pPr algn="l" rtl="0" eaLnBrk="1" fontAlgn="base" hangingPunct="1">
              <a:lnSpc>
                <a:spcPct val="85000"/>
              </a:lnSpc>
              <a:spcBef>
                <a:spcPct val="0"/>
              </a:spcBef>
              <a:spcAft>
                <a:spcPct val="0"/>
              </a:spcAft>
              <a:defRPr sz="3000">
                <a:solidFill>
                  <a:srgbClr val="006C3A"/>
                </a:solidFill>
                <a:latin typeface="Arial Black" pitchFamily="34" charset="0"/>
              </a:defRPr>
            </a:lvl5pPr>
            <a:lvl6pPr marL="457200" algn="l" rtl="0" eaLnBrk="1" fontAlgn="base" hangingPunct="1">
              <a:lnSpc>
                <a:spcPct val="85000"/>
              </a:lnSpc>
              <a:spcBef>
                <a:spcPct val="0"/>
              </a:spcBef>
              <a:spcAft>
                <a:spcPct val="0"/>
              </a:spcAft>
              <a:defRPr sz="3000">
                <a:solidFill>
                  <a:srgbClr val="006C3A"/>
                </a:solidFill>
                <a:latin typeface="Arial Black" pitchFamily="34" charset="0"/>
              </a:defRPr>
            </a:lvl6pPr>
            <a:lvl7pPr marL="914400" algn="l" rtl="0" eaLnBrk="1" fontAlgn="base" hangingPunct="1">
              <a:lnSpc>
                <a:spcPct val="85000"/>
              </a:lnSpc>
              <a:spcBef>
                <a:spcPct val="0"/>
              </a:spcBef>
              <a:spcAft>
                <a:spcPct val="0"/>
              </a:spcAft>
              <a:defRPr sz="3000">
                <a:solidFill>
                  <a:srgbClr val="006C3A"/>
                </a:solidFill>
                <a:latin typeface="Arial Black" pitchFamily="34" charset="0"/>
              </a:defRPr>
            </a:lvl7pPr>
            <a:lvl8pPr marL="1371600" algn="l" rtl="0" eaLnBrk="1" fontAlgn="base" hangingPunct="1">
              <a:lnSpc>
                <a:spcPct val="85000"/>
              </a:lnSpc>
              <a:spcBef>
                <a:spcPct val="0"/>
              </a:spcBef>
              <a:spcAft>
                <a:spcPct val="0"/>
              </a:spcAft>
              <a:defRPr sz="3000">
                <a:solidFill>
                  <a:srgbClr val="006C3A"/>
                </a:solidFill>
                <a:latin typeface="Arial Black" pitchFamily="34" charset="0"/>
              </a:defRPr>
            </a:lvl8pPr>
            <a:lvl9pPr marL="1828800" algn="l" rtl="0" eaLnBrk="1" fontAlgn="base" hangingPunct="1">
              <a:lnSpc>
                <a:spcPct val="85000"/>
              </a:lnSpc>
              <a:spcBef>
                <a:spcPct val="0"/>
              </a:spcBef>
              <a:spcAft>
                <a:spcPct val="0"/>
              </a:spcAft>
              <a:defRPr sz="3000">
                <a:solidFill>
                  <a:srgbClr val="006C3A"/>
                </a:solidFill>
                <a:latin typeface="Arial Black" pitchFamily="34" charset="0"/>
              </a:defRPr>
            </a:lvl9pPr>
          </a:lstStyle>
          <a:p>
            <a:r>
              <a:rPr lang="en-US" sz="2800" dirty="0">
                <a:solidFill>
                  <a:schemeClr val="tx1"/>
                </a:solidFill>
                <a:latin typeface="+mn-lt"/>
              </a:rPr>
              <a:t>Center for Nanophase Materials Sciences</a:t>
            </a:r>
          </a:p>
        </p:txBody>
      </p:sp>
      <p:sp>
        <p:nvSpPr>
          <p:cNvPr id="17" name="TextBox 16">
            <a:extLst>
              <a:ext uri="{FF2B5EF4-FFF2-40B4-BE49-F238E27FC236}">
                <a16:creationId xmlns:a16="http://schemas.microsoft.com/office/drawing/2014/main" id="{93FB996D-C922-4511-9FBE-CC92BB4323A5}"/>
              </a:ext>
            </a:extLst>
          </p:cNvPr>
          <p:cNvSpPr txBox="1"/>
          <p:nvPr/>
        </p:nvSpPr>
        <p:spPr>
          <a:xfrm>
            <a:off x="2171672" y="798896"/>
            <a:ext cx="7207460" cy="341632"/>
          </a:xfrm>
          <a:prstGeom prst="rect">
            <a:avLst/>
          </a:prstGeom>
          <a:noFill/>
        </p:spPr>
        <p:txBody>
          <a:bodyPr wrap="square" rtlCol="0">
            <a:spAutoFit/>
          </a:bodyPr>
          <a:lstStyle/>
          <a:p>
            <a:pPr algn="ctr">
              <a:lnSpc>
                <a:spcPct val="90000"/>
              </a:lnSpc>
            </a:pPr>
            <a:r>
              <a:rPr lang="en-US" i="1" dirty="0">
                <a:latin typeface="+mn-lt"/>
              </a:rPr>
              <a:t>A user facility for nanoscale and quantum materials</a:t>
            </a:r>
          </a:p>
        </p:txBody>
      </p:sp>
      <p:sp>
        <p:nvSpPr>
          <p:cNvPr id="18" name="Content Placeholder 2">
            <a:extLst>
              <a:ext uri="{FF2B5EF4-FFF2-40B4-BE49-F238E27FC236}">
                <a16:creationId xmlns:a16="http://schemas.microsoft.com/office/drawing/2014/main" id="{045E3017-FC37-46BB-914D-E45A77EEF97A}"/>
              </a:ext>
            </a:extLst>
          </p:cNvPr>
          <p:cNvSpPr txBox="1">
            <a:spLocks/>
          </p:cNvSpPr>
          <p:nvPr/>
        </p:nvSpPr>
        <p:spPr bwMode="auto">
          <a:xfrm>
            <a:off x="262709" y="4232622"/>
            <a:ext cx="5873931" cy="2211209"/>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288925" indent="-288925" algn="l" rtl="0" eaLnBrk="1" fontAlgn="base" hangingPunct="1">
              <a:lnSpc>
                <a:spcPct val="90000"/>
              </a:lnSpc>
              <a:spcBef>
                <a:spcPts val="1800"/>
              </a:spcBef>
              <a:spcAft>
                <a:spcPct val="0"/>
              </a:spcAft>
              <a:buClr>
                <a:schemeClr val="tx1"/>
              </a:buClr>
              <a:buSzPct val="90000"/>
              <a:buFont typeface="Century Gothic" panose="020B0502020202020204" pitchFamily="34" charset="0"/>
              <a:buChar char="•"/>
              <a:defRPr lang="en-US" sz="2800" kern="1200" dirty="0">
                <a:solidFill>
                  <a:schemeClr val="tx1"/>
                </a:solidFill>
                <a:latin typeface="Century Gothic" panose="020B0502020202020204" pitchFamily="34" charset="0"/>
                <a:ea typeface="+mn-ea"/>
                <a:cs typeface="+mn-cs"/>
              </a:defRPr>
            </a:lvl1pPr>
            <a:lvl2pPr marL="687388" indent="-288925"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400" kern="1200">
                <a:solidFill>
                  <a:schemeClr val="tx1"/>
                </a:solidFill>
                <a:latin typeface="+mn-lt"/>
                <a:ea typeface="+mn-ea"/>
                <a:cs typeface="Arial" panose="020B0604020202020204" pitchFamily="34" charset="0"/>
              </a:defRPr>
            </a:lvl2pPr>
            <a:lvl3pPr marL="1031875" indent="-288925"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000" kern="1200">
                <a:solidFill>
                  <a:schemeClr val="tx1"/>
                </a:solidFill>
                <a:latin typeface="+mn-lt"/>
                <a:ea typeface="+mn-ea"/>
                <a:cs typeface="Arial" panose="020B0604020202020204" pitchFamily="34" charset="0"/>
              </a:defRPr>
            </a:lvl3pPr>
            <a:lvl4pPr marL="1144588" indent="-173038" algn="l" rtl="0" eaLnBrk="1" fontAlgn="base" hangingPunct="1">
              <a:lnSpc>
                <a:spcPct val="90000"/>
              </a:lnSpc>
              <a:spcBef>
                <a:spcPts val="800"/>
              </a:spcBef>
              <a:spcAft>
                <a:spcPct val="0"/>
              </a:spcAft>
              <a:buClr>
                <a:schemeClr val="tx1"/>
              </a:buClr>
              <a:buFont typeface="Arial" charset="0"/>
              <a:buChar char="–"/>
              <a:defRPr sz="1800" kern="1200">
                <a:solidFill>
                  <a:schemeClr val="tx1"/>
                </a:solidFill>
                <a:latin typeface="+mn-lt"/>
                <a:ea typeface="+mn-ea"/>
                <a:cs typeface="Arial" panose="020B0604020202020204" pitchFamily="34" charset="0"/>
              </a:defRPr>
            </a:lvl4pPr>
            <a:lvl5pPr marL="1482725" indent="-222250" algn="l" rtl="0" eaLnBrk="1" fontAlgn="base" hangingPunct="1">
              <a:lnSpc>
                <a:spcPct val="90000"/>
              </a:lnSpc>
              <a:spcBef>
                <a:spcPts val="600"/>
              </a:spcBef>
              <a:spcAft>
                <a:spcPct val="0"/>
              </a:spcAft>
              <a:buClr>
                <a:schemeClr val="tx1"/>
              </a:buClr>
              <a:buFont typeface="Arial" panose="020B0604020202020204" pitchFamily="34" charset="0"/>
              <a:buChar char="•"/>
              <a:defRPr sz="1800" kern="1200">
                <a:solidFill>
                  <a:schemeClr val="tx1"/>
                </a:solidFill>
                <a:latin typeface="+mn-lt"/>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20000"/>
              </a:lnSpc>
              <a:spcBef>
                <a:spcPts val="0"/>
              </a:spcBef>
              <a:buClr>
                <a:schemeClr val="tx2"/>
              </a:buClr>
            </a:pPr>
            <a:r>
              <a:rPr lang="en-US" sz="1600" b="1" dirty="0"/>
              <a:t>Broad spectrum of imaging capabilities</a:t>
            </a:r>
          </a:p>
          <a:p>
            <a:pPr marL="574675" lvl="1">
              <a:lnSpc>
                <a:spcPct val="120000"/>
              </a:lnSpc>
              <a:spcBef>
                <a:spcPts val="0"/>
              </a:spcBef>
              <a:buClr>
                <a:schemeClr val="tx2"/>
              </a:buClr>
              <a:buFont typeface="Arial" panose="020B0604020202020204" pitchFamily="34" charset="0"/>
              <a:buChar char="•"/>
            </a:pPr>
            <a:r>
              <a:rPr lang="en-US" sz="1600" dirty="0"/>
              <a:t>scanning transmission electron microscopy emphasizing electron energy loss spectroscopy </a:t>
            </a:r>
          </a:p>
          <a:p>
            <a:pPr marL="574675" lvl="1">
              <a:lnSpc>
                <a:spcPct val="120000"/>
              </a:lnSpc>
              <a:spcBef>
                <a:spcPts val="0"/>
              </a:spcBef>
              <a:buClr>
                <a:schemeClr val="tx2"/>
              </a:buClr>
              <a:buFont typeface="Arial" panose="020B0604020202020204" pitchFamily="34" charset="0"/>
              <a:buChar char="•"/>
            </a:pPr>
            <a:r>
              <a:rPr lang="en-US" sz="1600" dirty="0"/>
              <a:t>scanning probe microscopies </a:t>
            </a:r>
          </a:p>
          <a:p>
            <a:pPr marL="574675" lvl="1">
              <a:lnSpc>
                <a:spcPct val="120000"/>
              </a:lnSpc>
              <a:spcBef>
                <a:spcPts val="0"/>
              </a:spcBef>
              <a:buClr>
                <a:schemeClr val="tx2"/>
              </a:buClr>
              <a:buFont typeface="Arial" panose="020B0604020202020204" pitchFamily="34" charset="0"/>
              <a:buChar char="•"/>
            </a:pPr>
            <a:r>
              <a:rPr lang="en-US" sz="1600" dirty="0"/>
              <a:t>He-ion microscopy </a:t>
            </a:r>
          </a:p>
          <a:p>
            <a:pPr marL="574675" lvl="1">
              <a:lnSpc>
                <a:spcPct val="120000"/>
              </a:lnSpc>
              <a:spcBef>
                <a:spcPts val="0"/>
              </a:spcBef>
              <a:buClr>
                <a:schemeClr val="tx2"/>
              </a:buClr>
              <a:buFont typeface="Arial" panose="020B0604020202020204" pitchFamily="34" charset="0"/>
              <a:buChar char="•"/>
            </a:pPr>
            <a:r>
              <a:rPr lang="en-US" sz="1600" dirty="0"/>
              <a:t>atom probe tomography</a:t>
            </a:r>
          </a:p>
          <a:p>
            <a:pPr marL="574675" lvl="1">
              <a:lnSpc>
                <a:spcPct val="120000"/>
              </a:lnSpc>
              <a:spcBef>
                <a:spcPts val="0"/>
              </a:spcBef>
              <a:buClr>
                <a:schemeClr val="tx2"/>
              </a:buClr>
              <a:buFont typeface="Arial" panose="020B0604020202020204" pitchFamily="34" charset="0"/>
              <a:buChar char="•"/>
            </a:pPr>
            <a:r>
              <a:rPr lang="en-US" sz="1600" dirty="0"/>
              <a:t>mass spectrometry-based chemical imaging</a:t>
            </a:r>
          </a:p>
        </p:txBody>
      </p:sp>
      <p:pic>
        <p:nvPicPr>
          <p:cNvPr id="19" name="Picture Placeholder 10" descr="A picture containing road, tree, sky&#10;&#10;Description automatically generated">
            <a:extLst>
              <a:ext uri="{FF2B5EF4-FFF2-40B4-BE49-F238E27FC236}">
                <a16:creationId xmlns:a16="http://schemas.microsoft.com/office/drawing/2014/main" id="{3BF5C21C-A2F2-470D-AD6C-3D1B60044C5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662999" y="1158257"/>
            <a:ext cx="5473641" cy="3074365"/>
          </a:xfrm>
          <a:prstGeom prst="rect">
            <a:avLst/>
          </a:prstGeom>
        </p:spPr>
      </p:pic>
      <p:sp>
        <p:nvSpPr>
          <p:cNvPr id="3" name="Rectangle 2">
            <a:extLst>
              <a:ext uri="{FF2B5EF4-FFF2-40B4-BE49-F238E27FC236}">
                <a16:creationId xmlns:a16="http://schemas.microsoft.com/office/drawing/2014/main" id="{7A6B40AB-3FEC-4994-8BA8-A4EB9261E955}"/>
              </a:ext>
            </a:extLst>
          </p:cNvPr>
          <p:cNvSpPr/>
          <p:nvPr/>
        </p:nvSpPr>
        <p:spPr>
          <a:xfrm>
            <a:off x="6260951" y="1282653"/>
            <a:ext cx="5576077" cy="4801314"/>
          </a:xfrm>
          <a:prstGeom prst="rect">
            <a:avLst/>
          </a:prstGeom>
        </p:spPr>
        <p:txBody>
          <a:bodyPr wrap="square">
            <a:spAutoFit/>
          </a:bodyPr>
          <a:lstStyle/>
          <a:p>
            <a:pPr marL="285750" indent="-285750">
              <a:buFont typeface="Arial" panose="020B0604020202020204" pitchFamily="34" charset="0"/>
              <a:buChar char="•"/>
            </a:pPr>
            <a:r>
              <a:rPr lang="en-US" dirty="0">
                <a:solidFill>
                  <a:srgbClr val="3F3F3F"/>
                </a:solidFill>
                <a:latin typeface="+mn-lt"/>
              </a:rPr>
              <a:t>The Center for Nanophase Materials Sciences (CNMS) at ORNL offers the user community access to state-of-the-art equipment for a broad range of nanoscience research, including nanomaterials synthesis, nanofabrication, imaging/ microscopy/characterization, and theory/modeling/simulation. </a:t>
            </a:r>
          </a:p>
          <a:p>
            <a:pPr marL="285750" indent="-285750">
              <a:buFont typeface="Arial" panose="020B0604020202020204" pitchFamily="34" charset="0"/>
              <a:buChar char="•"/>
            </a:pPr>
            <a:endParaRPr lang="en-US" dirty="0">
              <a:solidFill>
                <a:srgbClr val="3F3F3F"/>
              </a:solidFill>
              <a:latin typeface="+mn-lt"/>
            </a:endParaRPr>
          </a:p>
          <a:p>
            <a:pPr marL="285750" indent="-285750">
              <a:buFont typeface="Arial" panose="020B0604020202020204" pitchFamily="34" charset="0"/>
              <a:buChar char="•"/>
            </a:pPr>
            <a:r>
              <a:rPr lang="en-US" dirty="0">
                <a:solidFill>
                  <a:srgbClr val="3F3F3F"/>
                </a:solidFill>
                <a:latin typeface="+mn-lt"/>
              </a:rPr>
              <a:t>Access is obtained through a peer-reviewed proposal with no charge for users who intend to publish their results in the open literature.</a:t>
            </a:r>
          </a:p>
          <a:p>
            <a:endParaRPr lang="en-US" dirty="0">
              <a:solidFill>
                <a:srgbClr val="3F3F3F"/>
              </a:solidFill>
              <a:latin typeface="+mn-lt"/>
            </a:endParaRPr>
          </a:p>
          <a:p>
            <a:pPr marL="285750" indent="-285750">
              <a:buFont typeface="Arial" panose="020B0604020202020204" pitchFamily="34" charset="0"/>
              <a:buChar char="•"/>
            </a:pPr>
            <a:r>
              <a:rPr lang="en-US" dirty="0">
                <a:solidFill>
                  <a:srgbClr val="3F3F3F"/>
                </a:solidFill>
                <a:latin typeface="+mn-lt"/>
              </a:rPr>
              <a:t>CNMS also acts as gateway for the nanoscience community to benefit from ORNL’s neutron sources (</a:t>
            </a:r>
            <a:r>
              <a:rPr lang="en-US" b="1" dirty="0">
                <a:solidFill>
                  <a:srgbClr val="36A447"/>
                </a:solidFill>
                <a:latin typeface="+mn-lt"/>
                <a:hlinkClick r:id="rId4"/>
              </a:rPr>
              <a:t>SNS and HFIR</a:t>
            </a:r>
            <a:r>
              <a:rPr lang="en-US" dirty="0">
                <a:solidFill>
                  <a:srgbClr val="3F3F3F"/>
                </a:solidFill>
                <a:latin typeface="+mn-lt"/>
              </a:rPr>
              <a:t>) and computational resources. </a:t>
            </a:r>
            <a:endParaRPr lang="en-US" dirty="0">
              <a:latin typeface="+mn-lt"/>
            </a:endParaRPr>
          </a:p>
        </p:txBody>
      </p:sp>
    </p:spTree>
    <p:extLst>
      <p:ext uri="{BB962C8B-B14F-4D97-AF65-F5344CB8AC3E}">
        <p14:creationId xmlns:p14="http://schemas.microsoft.com/office/powerpoint/2010/main" val="41748858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3E0211-E6EE-49B6-BB85-EF93CBB3A73B}"/>
              </a:ext>
            </a:extLst>
          </p:cNvPr>
          <p:cNvSpPr>
            <a:spLocks noGrp="1"/>
          </p:cNvSpPr>
          <p:nvPr>
            <p:ph type="title"/>
          </p:nvPr>
        </p:nvSpPr>
        <p:spPr>
          <a:xfrm>
            <a:off x="477229" y="131232"/>
            <a:ext cx="11430000" cy="539496"/>
          </a:xfrm>
        </p:spPr>
        <p:txBody>
          <a:bodyPr/>
          <a:lstStyle/>
          <a:p>
            <a:r>
              <a:rPr lang="en-US" sz="2800" dirty="0"/>
              <a:t>Center for Structural Molecular Biology</a:t>
            </a:r>
            <a:br>
              <a:rPr lang="en-US" sz="2800" dirty="0"/>
            </a:br>
            <a:endParaRPr lang="en-US" sz="2800" dirty="0"/>
          </a:p>
        </p:txBody>
      </p:sp>
      <p:sp>
        <p:nvSpPr>
          <p:cNvPr id="4" name="Title 1">
            <a:extLst>
              <a:ext uri="{FF2B5EF4-FFF2-40B4-BE49-F238E27FC236}">
                <a16:creationId xmlns:a16="http://schemas.microsoft.com/office/drawing/2014/main" id="{0C429941-28DA-4842-88BF-A9AD70DD9AA4}"/>
              </a:ext>
            </a:extLst>
          </p:cNvPr>
          <p:cNvSpPr txBox="1">
            <a:spLocks/>
          </p:cNvSpPr>
          <p:nvPr/>
        </p:nvSpPr>
        <p:spPr bwMode="auto">
          <a:xfrm>
            <a:off x="6132723" y="743649"/>
            <a:ext cx="5983873" cy="535531"/>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algn="l" rtl="0" eaLnBrk="1" fontAlgn="base" hangingPunct="1">
              <a:lnSpc>
                <a:spcPct val="85000"/>
              </a:lnSpc>
              <a:spcBef>
                <a:spcPct val="0"/>
              </a:spcBef>
              <a:spcAft>
                <a:spcPct val="0"/>
              </a:spcAft>
              <a:defRPr sz="3000" kern="1200">
                <a:solidFill>
                  <a:schemeClr val="tx2"/>
                </a:solidFill>
                <a:latin typeface="Arial Black" pitchFamily="34" charset="0"/>
                <a:ea typeface="+mj-ea"/>
                <a:cs typeface="+mj-cs"/>
              </a:defRPr>
            </a:lvl1pPr>
            <a:lvl2pPr algn="l" rtl="0" eaLnBrk="1" fontAlgn="base" hangingPunct="1">
              <a:lnSpc>
                <a:spcPct val="85000"/>
              </a:lnSpc>
              <a:spcBef>
                <a:spcPct val="0"/>
              </a:spcBef>
              <a:spcAft>
                <a:spcPct val="0"/>
              </a:spcAft>
              <a:defRPr sz="3000">
                <a:solidFill>
                  <a:srgbClr val="006C3A"/>
                </a:solidFill>
                <a:latin typeface="Arial Black" pitchFamily="34" charset="0"/>
              </a:defRPr>
            </a:lvl2pPr>
            <a:lvl3pPr algn="l" rtl="0" eaLnBrk="1" fontAlgn="base" hangingPunct="1">
              <a:lnSpc>
                <a:spcPct val="85000"/>
              </a:lnSpc>
              <a:spcBef>
                <a:spcPct val="0"/>
              </a:spcBef>
              <a:spcAft>
                <a:spcPct val="0"/>
              </a:spcAft>
              <a:defRPr sz="3000">
                <a:solidFill>
                  <a:srgbClr val="006C3A"/>
                </a:solidFill>
                <a:latin typeface="Arial Black" pitchFamily="34" charset="0"/>
              </a:defRPr>
            </a:lvl3pPr>
            <a:lvl4pPr algn="l" rtl="0" eaLnBrk="1" fontAlgn="base" hangingPunct="1">
              <a:lnSpc>
                <a:spcPct val="85000"/>
              </a:lnSpc>
              <a:spcBef>
                <a:spcPct val="0"/>
              </a:spcBef>
              <a:spcAft>
                <a:spcPct val="0"/>
              </a:spcAft>
              <a:defRPr sz="3000">
                <a:solidFill>
                  <a:srgbClr val="006C3A"/>
                </a:solidFill>
                <a:latin typeface="Arial Black" pitchFamily="34" charset="0"/>
              </a:defRPr>
            </a:lvl4pPr>
            <a:lvl5pPr algn="l" rtl="0" eaLnBrk="1" fontAlgn="base" hangingPunct="1">
              <a:lnSpc>
                <a:spcPct val="85000"/>
              </a:lnSpc>
              <a:spcBef>
                <a:spcPct val="0"/>
              </a:spcBef>
              <a:spcAft>
                <a:spcPct val="0"/>
              </a:spcAft>
              <a:defRPr sz="3000">
                <a:solidFill>
                  <a:srgbClr val="006C3A"/>
                </a:solidFill>
                <a:latin typeface="Arial Black" pitchFamily="34" charset="0"/>
              </a:defRPr>
            </a:lvl5pPr>
            <a:lvl6pPr marL="457200" algn="l" rtl="0" eaLnBrk="1" fontAlgn="base" hangingPunct="1">
              <a:lnSpc>
                <a:spcPct val="85000"/>
              </a:lnSpc>
              <a:spcBef>
                <a:spcPct val="0"/>
              </a:spcBef>
              <a:spcAft>
                <a:spcPct val="0"/>
              </a:spcAft>
              <a:defRPr sz="3000">
                <a:solidFill>
                  <a:srgbClr val="006C3A"/>
                </a:solidFill>
                <a:latin typeface="Arial Black" pitchFamily="34" charset="0"/>
              </a:defRPr>
            </a:lvl6pPr>
            <a:lvl7pPr marL="914400" algn="l" rtl="0" eaLnBrk="1" fontAlgn="base" hangingPunct="1">
              <a:lnSpc>
                <a:spcPct val="85000"/>
              </a:lnSpc>
              <a:spcBef>
                <a:spcPct val="0"/>
              </a:spcBef>
              <a:spcAft>
                <a:spcPct val="0"/>
              </a:spcAft>
              <a:defRPr sz="3000">
                <a:solidFill>
                  <a:srgbClr val="006C3A"/>
                </a:solidFill>
                <a:latin typeface="Arial Black" pitchFamily="34" charset="0"/>
              </a:defRPr>
            </a:lvl7pPr>
            <a:lvl8pPr marL="1371600" algn="l" rtl="0" eaLnBrk="1" fontAlgn="base" hangingPunct="1">
              <a:lnSpc>
                <a:spcPct val="85000"/>
              </a:lnSpc>
              <a:spcBef>
                <a:spcPct val="0"/>
              </a:spcBef>
              <a:spcAft>
                <a:spcPct val="0"/>
              </a:spcAft>
              <a:defRPr sz="3000">
                <a:solidFill>
                  <a:srgbClr val="006C3A"/>
                </a:solidFill>
                <a:latin typeface="Arial Black" pitchFamily="34" charset="0"/>
              </a:defRPr>
            </a:lvl8pPr>
            <a:lvl9pPr marL="1828800" algn="l" rtl="0" eaLnBrk="1" fontAlgn="base" hangingPunct="1">
              <a:lnSpc>
                <a:spcPct val="85000"/>
              </a:lnSpc>
              <a:spcBef>
                <a:spcPct val="0"/>
              </a:spcBef>
              <a:spcAft>
                <a:spcPct val="0"/>
              </a:spcAft>
              <a:defRPr sz="3000">
                <a:solidFill>
                  <a:srgbClr val="006C3A"/>
                </a:solidFill>
                <a:latin typeface="Arial Black" pitchFamily="34" charset="0"/>
              </a:defRPr>
            </a:lvl9pPr>
          </a:lstStyle>
          <a:p>
            <a:pPr algn="ctr"/>
            <a:endParaRPr lang="en-US" sz="2400" b="1" dirty="0">
              <a:solidFill>
                <a:srgbClr val="1E7640"/>
              </a:solidFill>
              <a:latin typeface="+mn-lt"/>
            </a:endParaRPr>
          </a:p>
        </p:txBody>
      </p:sp>
      <p:sp>
        <p:nvSpPr>
          <p:cNvPr id="5" name="Content Placeholder 2">
            <a:extLst>
              <a:ext uri="{FF2B5EF4-FFF2-40B4-BE49-F238E27FC236}">
                <a16:creationId xmlns:a16="http://schemas.microsoft.com/office/drawing/2014/main" id="{7D6AA83E-8EAB-4F39-A384-1AEDAC8985FC}"/>
              </a:ext>
            </a:extLst>
          </p:cNvPr>
          <p:cNvSpPr txBox="1">
            <a:spLocks/>
          </p:cNvSpPr>
          <p:nvPr/>
        </p:nvSpPr>
        <p:spPr bwMode="auto">
          <a:xfrm>
            <a:off x="289848" y="4446519"/>
            <a:ext cx="5806152" cy="2040343"/>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288925" indent="-288925" algn="l" rtl="0" eaLnBrk="1" fontAlgn="base" hangingPunct="1">
              <a:lnSpc>
                <a:spcPct val="90000"/>
              </a:lnSpc>
              <a:spcBef>
                <a:spcPts val="1800"/>
              </a:spcBef>
              <a:spcAft>
                <a:spcPct val="0"/>
              </a:spcAft>
              <a:buClr>
                <a:schemeClr val="tx1"/>
              </a:buClr>
              <a:buSzPct val="90000"/>
              <a:buFont typeface="Century Gothic" panose="020B0502020202020204" pitchFamily="34" charset="0"/>
              <a:buChar char="•"/>
              <a:defRPr lang="en-US" sz="2800" kern="1200" dirty="0">
                <a:solidFill>
                  <a:schemeClr val="tx1"/>
                </a:solidFill>
                <a:latin typeface="Century Gothic" panose="020B0502020202020204" pitchFamily="34" charset="0"/>
                <a:ea typeface="+mn-ea"/>
                <a:cs typeface="+mn-cs"/>
              </a:defRPr>
            </a:lvl1pPr>
            <a:lvl2pPr marL="687388" indent="-288925"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400" kern="1200">
                <a:solidFill>
                  <a:schemeClr val="tx1"/>
                </a:solidFill>
                <a:latin typeface="+mn-lt"/>
                <a:ea typeface="+mn-ea"/>
                <a:cs typeface="Arial" panose="020B0604020202020204" pitchFamily="34" charset="0"/>
              </a:defRPr>
            </a:lvl2pPr>
            <a:lvl3pPr marL="1031875" indent="-288925"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000" kern="1200">
                <a:solidFill>
                  <a:schemeClr val="tx1"/>
                </a:solidFill>
                <a:latin typeface="+mn-lt"/>
                <a:ea typeface="+mn-ea"/>
                <a:cs typeface="Arial" panose="020B0604020202020204" pitchFamily="34" charset="0"/>
              </a:defRPr>
            </a:lvl3pPr>
            <a:lvl4pPr marL="1144588" indent="-173038" algn="l" rtl="0" eaLnBrk="1" fontAlgn="base" hangingPunct="1">
              <a:lnSpc>
                <a:spcPct val="90000"/>
              </a:lnSpc>
              <a:spcBef>
                <a:spcPts val="800"/>
              </a:spcBef>
              <a:spcAft>
                <a:spcPct val="0"/>
              </a:spcAft>
              <a:buClr>
                <a:schemeClr val="tx1"/>
              </a:buClr>
              <a:buFont typeface="Arial" charset="0"/>
              <a:buChar char="–"/>
              <a:defRPr sz="1800" kern="1200">
                <a:solidFill>
                  <a:schemeClr val="tx1"/>
                </a:solidFill>
                <a:latin typeface="+mn-lt"/>
                <a:ea typeface="+mn-ea"/>
                <a:cs typeface="Arial" panose="020B0604020202020204" pitchFamily="34" charset="0"/>
              </a:defRPr>
            </a:lvl4pPr>
            <a:lvl5pPr marL="1482725" indent="-222250" algn="l" rtl="0" eaLnBrk="1" fontAlgn="base" hangingPunct="1">
              <a:lnSpc>
                <a:spcPct val="90000"/>
              </a:lnSpc>
              <a:spcBef>
                <a:spcPts val="600"/>
              </a:spcBef>
              <a:spcAft>
                <a:spcPct val="0"/>
              </a:spcAft>
              <a:buClr>
                <a:schemeClr val="tx1"/>
              </a:buClr>
              <a:buFont typeface="Arial" panose="020B0604020202020204" pitchFamily="34" charset="0"/>
              <a:buChar char="•"/>
              <a:defRPr sz="1800" kern="1200">
                <a:solidFill>
                  <a:schemeClr val="tx1"/>
                </a:solidFill>
                <a:latin typeface="+mn-lt"/>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600"/>
              </a:spcBef>
            </a:pPr>
            <a:r>
              <a:rPr lang="en-US" sz="1600" b="1" dirty="0">
                <a:latin typeface="+mn-lt"/>
                <a:cs typeface="Times New Roman" pitchFamily="18" charset="0"/>
              </a:rPr>
              <a:t>Biological H/D labeling</a:t>
            </a:r>
            <a:r>
              <a:rPr lang="en-US" sz="1600" dirty="0">
                <a:latin typeface="+mn-lt"/>
                <a:cs typeface="Times New Roman" pitchFamily="18" charset="0"/>
              </a:rPr>
              <a:t> of  cells, proteins, nucleic acids, lipids, uniform</a:t>
            </a:r>
            <a:r>
              <a:rPr lang="en-US" sz="1600" dirty="0">
                <a:latin typeface="+mn-lt"/>
              </a:rPr>
              <a:t>, selective labeling</a:t>
            </a:r>
          </a:p>
          <a:p>
            <a:pPr>
              <a:spcBef>
                <a:spcPts val="600"/>
              </a:spcBef>
            </a:pPr>
            <a:r>
              <a:rPr lang="en-US" sz="1600" b="1" dirty="0">
                <a:latin typeface="+mn-lt"/>
              </a:rPr>
              <a:t>Biomolecule purification</a:t>
            </a:r>
            <a:r>
              <a:rPr lang="en-US" sz="1600" dirty="0">
                <a:latin typeface="+mn-lt"/>
              </a:rPr>
              <a:t> and characterization</a:t>
            </a:r>
          </a:p>
          <a:p>
            <a:pPr>
              <a:spcBef>
                <a:spcPts val="600"/>
              </a:spcBef>
            </a:pPr>
            <a:r>
              <a:rPr lang="en-US" sz="1600" b="1" dirty="0">
                <a:latin typeface="+mn-lt"/>
              </a:rPr>
              <a:t>Chemical deuteration </a:t>
            </a:r>
            <a:r>
              <a:rPr lang="en-US" sz="1600" dirty="0">
                <a:latin typeface="+mn-lt"/>
              </a:rPr>
              <a:t>in collaboration with the CNMS</a:t>
            </a:r>
          </a:p>
          <a:p>
            <a:pPr>
              <a:spcBef>
                <a:spcPts val="600"/>
              </a:spcBef>
            </a:pPr>
            <a:r>
              <a:rPr lang="en-US" sz="1600" b="1" dirty="0">
                <a:latin typeface="+mn-lt"/>
              </a:rPr>
              <a:t>Supporting capabilities</a:t>
            </a:r>
            <a:r>
              <a:rPr lang="en-US" sz="1600" dirty="0">
                <a:latin typeface="+mn-lt"/>
              </a:rPr>
              <a:t>: protein crystallography, SAXS</a:t>
            </a:r>
          </a:p>
          <a:p>
            <a:pPr>
              <a:spcBef>
                <a:spcPts val="600"/>
              </a:spcBef>
            </a:pPr>
            <a:endParaRPr lang="en-US" sz="1600" dirty="0">
              <a:latin typeface="+mn-lt"/>
            </a:endParaRPr>
          </a:p>
        </p:txBody>
      </p:sp>
      <p:pic>
        <p:nvPicPr>
          <p:cNvPr id="6" name="Picture 5" descr="DSC00482">
            <a:extLst>
              <a:ext uri="{FF2B5EF4-FFF2-40B4-BE49-F238E27FC236}">
                <a16:creationId xmlns:a16="http://schemas.microsoft.com/office/drawing/2014/main" id="{2257CD9B-78ED-4641-82C6-80CC9216044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1680" y="1200443"/>
            <a:ext cx="2024541" cy="2758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 name="Object 6">
            <a:extLst>
              <a:ext uri="{FF2B5EF4-FFF2-40B4-BE49-F238E27FC236}">
                <a16:creationId xmlns:a16="http://schemas.microsoft.com/office/drawing/2014/main" id="{9916547D-C2E0-45D5-A85B-AAA4F80EEF4F}"/>
              </a:ext>
            </a:extLst>
          </p:cNvPr>
          <p:cNvGraphicFramePr>
            <a:graphicFrameLocks noChangeAspect="1"/>
          </p:cNvGraphicFramePr>
          <p:nvPr/>
        </p:nvGraphicFramePr>
        <p:xfrm>
          <a:off x="2651577" y="1207093"/>
          <a:ext cx="3407701" cy="2780579"/>
        </p:xfrm>
        <a:graphic>
          <a:graphicData uri="http://schemas.openxmlformats.org/presentationml/2006/ole">
            <mc:AlternateContent xmlns:mc="http://schemas.openxmlformats.org/markup-compatibility/2006">
              <mc:Choice xmlns:v="urn:schemas-microsoft-com:vml" Requires="v">
                <p:oleObj name="Bitmap Image" r:id="rId4" imgW="6542857" imgH="5334745" progId="PBrush">
                  <p:embed/>
                </p:oleObj>
              </mc:Choice>
              <mc:Fallback>
                <p:oleObj name="Bitmap Image" r:id="rId4" imgW="6542857" imgH="5334745" progId="PBrush">
                  <p:embed/>
                  <p:pic>
                    <p:nvPicPr>
                      <p:cNvPr id="7" name="Object 6">
                        <a:extLst>
                          <a:ext uri="{FF2B5EF4-FFF2-40B4-BE49-F238E27FC236}">
                            <a16:creationId xmlns:a16="http://schemas.microsoft.com/office/drawing/2014/main" id="{9916547D-C2E0-45D5-A85B-AAA4F80EEF4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51577" y="1207093"/>
                        <a:ext cx="3407701" cy="2780579"/>
                      </a:xfrm>
                      <a:prstGeom prst="rect">
                        <a:avLst/>
                      </a:prstGeom>
                      <a:noFill/>
                      <a:ln>
                        <a:noFill/>
                      </a:ln>
                    </p:spPr>
                  </p:pic>
                </p:oleObj>
              </mc:Fallback>
            </mc:AlternateContent>
          </a:graphicData>
        </a:graphic>
      </p:graphicFrame>
      <p:sp>
        <p:nvSpPr>
          <p:cNvPr id="8" name="TextBox 7">
            <a:extLst>
              <a:ext uri="{FF2B5EF4-FFF2-40B4-BE49-F238E27FC236}">
                <a16:creationId xmlns:a16="http://schemas.microsoft.com/office/drawing/2014/main" id="{A923CB8F-AF38-4270-BF1C-4A66F52DD050}"/>
              </a:ext>
            </a:extLst>
          </p:cNvPr>
          <p:cNvSpPr txBox="1"/>
          <p:nvPr/>
        </p:nvSpPr>
        <p:spPr>
          <a:xfrm>
            <a:off x="2404151" y="785890"/>
            <a:ext cx="6986380" cy="341632"/>
          </a:xfrm>
          <a:prstGeom prst="rect">
            <a:avLst/>
          </a:prstGeom>
          <a:noFill/>
        </p:spPr>
        <p:txBody>
          <a:bodyPr wrap="square" rtlCol="0">
            <a:spAutoFit/>
          </a:bodyPr>
          <a:lstStyle/>
          <a:p>
            <a:pPr algn="ctr">
              <a:lnSpc>
                <a:spcPct val="90000"/>
              </a:lnSpc>
            </a:pPr>
            <a:r>
              <a:rPr lang="en-US" i="1" dirty="0">
                <a:latin typeface="+mn-lt"/>
              </a:rPr>
              <a:t>Deuteration access through SNS/HFIR User Program</a:t>
            </a:r>
          </a:p>
        </p:txBody>
      </p:sp>
      <p:sp>
        <p:nvSpPr>
          <p:cNvPr id="9" name="Rectangle 8">
            <a:extLst>
              <a:ext uri="{FF2B5EF4-FFF2-40B4-BE49-F238E27FC236}">
                <a16:creationId xmlns:a16="http://schemas.microsoft.com/office/drawing/2014/main" id="{8701F325-9D79-415C-87D1-F5CB96095CBA}"/>
              </a:ext>
            </a:extLst>
          </p:cNvPr>
          <p:cNvSpPr/>
          <p:nvPr/>
        </p:nvSpPr>
        <p:spPr>
          <a:xfrm>
            <a:off x="6096001" y="1142889"/>
            <a:ext cx="5903654" cy="5355312"/>
          </a:xfrm>
          <a:prstGeom prst="rect">
            <a:avLst/>
          </a:prstGeom>
        </p:spPr>
        <p:txBody>
          <a:bodyPr wrap="square">
            <a:spAutoFit/>
          </a:bodyPr>
          <a:lstStyle/>
          <a:p>
            <a:pPr marL="285750" indent="-285750">
              <a:buFont typeface="Arial" panose="020B0604020202020204" pitchFamily="34" charset="0"/>
              <a:buChar char="•"/>
            </a:pPr>
            <a:r>
              <a:rPr lang="en-US" dirty="0">
                <a:solidFill>
                  <a:srgbClr val="3F3F3F"/>
                </a:solidFill>
                <a:latin typeface="+mn-lt"/>
              </a:rPr>
              <a:t>The Center for Structural Molecular Biology (CSMB) at ORNL is an open access user program dedicated to advancing instrumentation and methods for determining the three-dimensional structures of biomacromolecules and their assemblies as well as hierarchical structures and biomimetic systems.</a:t>
            </a:r>
          </a:p>
          <a:p>
            <a:pPr marL="285750" indent="-285750">
              <a:buFont typeface="Arial" panose="020B0604020202020204" pitchFamily="34" charset="0"/>
              <a:buChar char="•"/>
            </a:pPr>
            <a:endParaRPr lang="en-US" dirty="0">
              <a:solidFill>
                <a:srgbClr val="3F3F3F"/>
              </a:solidFill>
              <a:latin typeface="+mn-lt"/>
            </a:endParaRPr>
          </a:p>
          <a:p>
            <a:pPr marL="285750" indent="-285750">
              <a:buFont typeface="Arial" panose="020B0604020202020204" pitchFamily="34" charset="0"/>
              <a:buChar char="•"/>
            </a:pPr>
            <a:r>
              <a:rPr lang="en-US" dirty="0">
                <a:solidFill>
                  <a:srgbClr val="3F3F3F"/>
                </a:solidFill>
                <a:latin typeface="+mn-lt"/>
              </a:rPr>
              <a:t>The centerpiece of the CSMB is a SANS instrument at HFIR dedicated to studying biological samples (Bio-SANS). </a:t>
            </a:r>
          </a:p>
          <a:p>
            <a:pPr marL="285750" indent="-285750">
              <a:buFont typeface="Arial" panose="020B0604020202020204" pitchFamily="34" charset="0"/>
              <a:buChar char="•"/>
            </a:pPr>
            <a:r>
              <a:rPr lang="en-US" dirty="0">
                <a:solidFill>
                  <a:srgbClr val="3F3F3F"/>
                </a:solidFill>
                <a:latin typeface="+mn-lt"/>
              </a:rPr>
              <a:t>CSMB also operates a Bio-Deuteration Laboratory for cloning, protein expression, purification, and characterization of H/D-labeled biological macromolecules. When deuterium labeling is combined with SANS experimentation, data analysis and visualization, models of complex systems can be constructed that are not obtainable using other techniques.</a:t>
            </a:r>
          </a:p>
        </p:txBody>
      </p:sp>
    </p:spTree>
    <p:extLst>
      <p:ext uri="{BB962C8B-B14F-4D97-AF65-F5344CB8AC3E}">
        <p14:creationId xmlns:p14="http://schemas.microsoft.com/office/powerpoint/2010/main" val="32587208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929FB0-FA4B-4B86-A2E6-3743AE6F3D9A}"/>
              </a:ext>
            </a:extLst>
          </p:cNvPr>
          <p:cNvSpPr>
            <a:spLocks noGrp="1"/>
          </p:cNvSpPr>
          <p:nvPr>
            <p:ph type="title"/>
          </p:nvPr>
        </p:nvSpPr>
        <p:spPr/>
        <p:txBody>
          <a:bodyPr/>
          <a:lstStyle/>
          <a:p>
            <a:r>
              <a:rPr lang="en-US" dirty="0"/>
              <a:t>The first neutron source</a:t>
            </a:r>
          </a:p>
        </p:txBody>
      </p:sp>
      <p:sp>
        <p:nvSpPr>
          <p:cNvPr id="3" name="Rectangle 2">
            <a:extLst>
              <a:ext uri="{FF2B5EF4-FFF2-40B4-BE49-F238E27FC236}">
                <a16:creationId xmlns:a16="http://schemas.microsoft.com/office/drawing/2014/main" id="{AAC5B593-351C-496E-B568-69A916333FDF}"/>
              </a:ext>
            </a:extLst>
          </p:cNvPr>
          <p:cNvSpPr/>
          <p:nvPr/>
        </p:nvSpPr>
        <p:spPr>
          <a:xfrm>
            <a:off x="3586472" y="2104285"/>
            <a:ext cx="5304482" cy="613158"/>
          </a:xfrm>
          <a:prstGeom prst="rect">
            <a:avLst/>
          </a:prstGeom>
        </p:spPr>
        <p:txBody>
          <a:bodyPr wrap="square" lIns="64288" tIns="32145" rIns="64288" bIns="32145">
            <a:spAutoFit/>
          </a:bodyPr>
          <a:lstStyle/>
          <a:p>
            <a:pPr algn="l"/>
            <a:r>
              <a:rPr lang="en-US" dirty="0">
                <a:latin typeface="+mj-lt"/>
              </a:rPr>
              <a:t>James Chadwick: </a:t>
            </a:r>
          </a:p>
          <a:p>
            <a:pPr algn="l"/>
            <a:r>
              <a:rPr lang="en-US" dirty="0">
                <a:latin typeface="+mj-lt"/>
              </a:rPr>
              <a:t>used Polonium as alpha emitter on Beryllium</a:t>
            </a:r>
          </a:p>
        </p:txBody>
      </p:sp>
      <p:pic>
        <p:nvPicPr>
          <p:cNvPr id="4" name="Picture 3">
            <a:extLst>
              <a:ext uri="{FF2B5EF4-FFF2-40B4-BE49-F238E27FC236}">
                <a16:creationId xmlns:a16="http://schemas.microsoft.com/office/drawing/2014/main" id="{882EDA4D-82CE-4BAF-BAE7-0D1F5AAA5833}"/>
              </a:ext>
            </a:extLst>
          </p:cNvPr>
          <p:cNvPicPr>
            <a:picLocks noChangeAspect="1"/>
          </p:cNvPicPr>
          <p:nvPr/>
        </p:nvPicPr>
        <p:blipFill>
          <a:blip r:embed="rId2"/>
          <a:stretch>
            <a:fillRect/>
          </a:stretch>
        </p:blipFill>
        <p:spPr>
          <a:xfrm>
            <a:off x="676371" y="4130361"/>
            <a:ext cx="4188023" cy="1741289"/>
          </a:xfrm>
          <a:prstGeom prst="rect">
            <a:avLst/>
          </a:prstGeom>
        </p:spPr>
      </p:pic>
      <p:pic>
        <p:nvPicPr>
          <p:cNvPr id="5" name="Picture 4">
            <a:extLst>
              <a:ext uri="{FF2B5EF4-FFF2-40B4-BE49-F238E27FC236}">
                <a16:creationId xmlns:a16="http://schemas.microsoft.com/office/drawing/2014/main" id="{6DF9DC79-B809-4F5C-B823-1B99B206A515}"/>
              </a:ext>
            </a:extLst>
          </p:cNvPr>
          <p:cNvPicPr>
            <a:picLocks noChangeAspect="1"/>
          </p:cNvPicPr>
          <p:nvPr/>
        </p:nvPicPr>
        <p:blipFill>
          <a:blip r:embed="rId3"/>
          <a:stretch>
            <a:fillRect/>
          </a:stretch>
        </p:blipFill>
        <p:spPr>
          <a:xfrm>
            <a:off x="1070187" y="1453438"/>
            <a:ext cx="2319036" cy="2636712"/>
          </a:xfrm>
          <a:prstGeom prst="rect">
            <a:avLst/>
          </a:prstGeom>
        </p:spPr>
      </p:pic>
      <p:pic>
        <p:nvPicPr>
          <p:cNvPr id="6" name="Picture 5">
            <a:extLst>
              <a:ext uri="{FF2B5EF4-FFF2-40B4-BE49-F238E27FC236}">
                <a16:creationId xmlns:a16="http://schemas.microsoft.com/office/drawing/2014/main" id="{B9018454-3810-49AD-B583-29702CAC8AF4}"/>
              </a:ext>
            </a:extLst>
          </p:cNvPr>
          <p:cNvPicPr>
            <a:picLocks noChangeAspect="1"/>
          </p:cNvPicPr>
          <p:nvPr/>
        </p:nvPicPr>
        <p:blipFill>
          <a:blip r:embed="rId4"/>
          <a:stretch>
            <a:fillRect/>
          </a:stretch>
        </p:blipFill>
        <p:spPr>
          <a:xfrm>
            <a:off x="5057241" y="3195349"/>
            <a:ext cx="3345376" cy="2676301"/>
          </a:xfrm>
          <a:prstGeom prst="rect">
            <a:avLst/>
          </a:prstGeom>
        </p:spPr>
      </p:pic>
      <p:sp>
        <p:nvSpPr>
          <p:cNvPr id="7" name="TextBox 6">
            <a:extLst>
              <a:ext uri="{FF2B5EF4-FFF2-40B4-BE49-F238E27FC236}">
                <a16:creationId xmlns:a16="http://schemas.microsoft.com/office/drawing/2014/main" id="{39622593-2791-432E-92DE-1BB602F35629}"/>
              </a:ext>
            </a:extLst>
          </p:cNvPr>
          <p:cNvSpPr txBox="1"/>
          <p:nvPr/>
        </p:nvSpPr>
        <p:spPr>
          <a:xfrm>
            <a:off x="6238713" y="1247814"/>
            <a:ext cx="5204760" cy="757130"/>
          </a:xfrm>
          <a:prstGeom prst="rect">
            <a:avLst/>
          </a:prstGeom>
          <a:noFill/>
        </p:spPr>
        <p:txBody>
          <a:bodyPr wrap="square" rtlCol="0">
            <a:spAutoFit/>
          </a:bodyPr>
          <a:lstStyle/>
          <a:p>
            <a:pPr algn="l">
              <a:lnSpc>
                <a:spcPct val="90000"/>
              </a:lnSpc>
            </a:pPr>
            <a:r>
              <a:rPr lang="en-US" sz="2400" dirty="0">
                <a:latin typeface="+mn-lt"/>
              </a:rPr>
              <a:t>1935 Nobel Prize in Physics for the discovery of the neutron in 1932</a:t>
            </a:r>
          </a:p>
        </p:txBody>
      </p:sp>
    </p:spTree>
    <p:extLst>
      <p:ext uri="{BB962C8B-B14F-4D97-AF65-F5344CB8AC3E}">
        <p14:creationId xmlns:p14="http://schemas.microsoft.com/office/powerpoint/2010/main" val="32195879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DB5733-0C2D-4AAD-ACA4-D62CC056358B}"/>
              </a:ext>
            </a:extLst>
          </p:cNvPr>
          <p:cNvSpPr>
            <a:spLocks noGrp="1"/>
          </p:cNvSpPr>
          <p:nvPr>
            <p:ph type="title"/>
          </p:nvPr>
        </p:nvSpPr>
        <p:spPr/>
        <p:txBody>
          <a:bodyPr/>
          <a:lstStyle/>
          <a:p>
            <a:r>
              <a:rPr lang="en-US" dirty="0"/>
              <a:t>Neutron User Facilities in North America</a:t>
            </a:r>
          </a:p>
        </p:txBody>
      </p:sp>
      <p:grpSp>
        <p:nvGrpSpPr>
          <p:cNvPr id="7" name="Group 6">
            <a:extLst>
              <a:ext uri="{FF2B5EF4-FFF2-40B4-BE49-F238E27FC236}">
                <a16:creationId xmlns:a16="http://schemas.microsoft.com/office/drawing/2014/main" id="{61CE449E-CFDA-4318-B1D2-E492A6DD4A6B}"/>
              </a:ext>
            </a:extLst>
          </p:cNvPr>
          <p:cNvGrpSpPr/>
          <p:nvPr/>
        </p:nvGrpSpPr>
        <p:grpSpPr>
          <a:xfrm>
            <a:off x="2136811" y="938941"/>
            <a:ext cx="7719461" cy="2941507"/>
            <a:chOff x="770021" y="1020277"/>
            <a:chExt cx="7719461" cy="2941507"/>
          </a:xfrm>
        </p:grpSpPr>
        <p:pic>
          <p:nvPicPr>
            <p:cNvPr id="4" name="Picture 3">
              <a:extLst>
                <a:ext uri="{FF2B5EF4-FFF2-40B4-BE49-F238E27FC236}">
                  <a16:creationId xmlns:a16="http://schemas.microsoft.com/office/drawing/2014/main" id="{F3F2B867-0B87-41F3-A534-DC759B01CF07}"/>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4280" t="13692" r="3517" b="1579"/>
            <a:stretch/>
          </p:blipFill>
          <p:spPr>
            <a:xfrm>
              <a:off x="770021" y="1020277"/>
              <a:ext cx="7719461" cy="2941507"/>
            </a:xfrm>
            <a:prstGeom prst="rect">
              <a:avLst/>
            </a:prstGeom>
            <a:ln>
              <a:noFill/>
            </a:ln>
          </p:spPr>
        </p:pic>
        <p:sp>
          <p:nvSpPr>
            <p:cNvPr id="5" name="TextBox 4">
              <a:extLst>
                <a:ext uri="{FF2B5EF4-FFF2-40B4-BE49-F238E27FC236}">
                  <a16:creationId xmlns:a16="http://schemas.microsoft.com/office/drawing/2014/main" id="{871DCFA4-BCBD-43D1-94C9-E3D57D1A7282}"/>
                </a:ext>
              </a:extLst>
            </p:cNvPr>
            <p:cNvSpPr txBox="1"/>
            <p:nvPr/>
          </p:nvSpPr>
          <p:spPr>
            <a:xfrm>
              <a:off x="1164657" y="1289785"/>
              <a:ext cx="753732" cy="397032"/>
            </a:xfrm>
            <a:prstGeom prst="rect">
              <a:avLst/>
            </a:prstGeom>
            <a:noFill/>
          </p:spPr>
          <p:txBody>
            <a:bodyPr wrap="none" rtlCol="0">
              <a:spAutoFit/>
            </a:bodyPr>
            <a:lstStyle/>
            <a:p>
              <a:pPr algn="l">
                <a:lnSpc>
                  <a:spcPct val="90000"/>
                </a:lnSpc>
              </a:pPr>
              <a:r>
                <a:rPr lang="en-US" sz="2200" b="1" dirty="0">
                  <a:solidFill>
                    <a:srgbClr val="FFFFFF"/>
                  </a:solidFill>
                  <a:latin typeface="+mn-lt"/>
                </a:rPr>
                <a:t>HFIR</a:t>
              </a:r>
            </a:p>
          </p:txBody>
        </p:sp>
        <p:sp>
          <p:nvSpPr>
            <p:cNvPr id="6" name="TextBox 5">
              <a:extLst>
                <a:ext uri="{FF2B5EF4-FFF2-40B4-BE49-F238E27FC236}">
                  <a16:creationId xmlns:a16="http://schemas.microsoft.com/office/drawing/2014/main" id="{96F13A5B-69CF-4CB2-BB22-7870E0E008A4}"/>
                </a:ext>
              </a:extLst>
            </p:cNvPr>
            <p:cNvSpPr txBox="1"/>
            <p:nvPr/>
          </p:nvSpPr>
          <p:spPr>
            <a:xfrm>
              <a:off x="7650480" y="1289785"/>
              <a:ext cx="688009" cy="397032"/>
            </a:xfrm>
            <a:prstGeom prst="rect">
              <a:avLst/>
            </a:prstGeom>
            <a:noFill/>
          </p:spPr>
          <p:txBody>
            <a:bodyPr wrap="none" rtlCol="0">
              <a:spAutoFit/>
            </a:bodyPr>
            <a:lstStyle/>
            <a:p>
              <a:pPr algn="l">
                <a:lnSpc>
                  <a:spcPct val="90000"/>
                </a:lnSpc>
              </a:pPr>
              <a:r>
                <a:rPr lang="en-US" sz="2200" b="1" dirty="0">
                  <a:solidFill>
                    <a:srgbClr val="FFFFFF"/>
                  </a:solidFill>
                  <a:latin typeface="+mn-lt"/>
                </a:rPr>
                <a:t>SNS</a:t>
              </a:r>
            </a:p>
          </p:txBody>
        </p:sp>
      </p:grpSp>
      <p:grpSp>
        <p:nvGrpSpPr>
          <p:cNvPr id="8" name="Group 7">
            <a:extLst>
              <a:ext uri="{FF2B5EF4-FFF2-40B4-BE49-F238E27FC236}">
                <a16:creationId xmlns:a16="http://schemas.microsoft.com/office/drawing/2014/main" id="{84DE1E45-0489-4A32-AD4C-08F9B26487CA}"/>
              </a:ext>
            </a:extLst>
          </p:cNvPr>
          <p:cNvGrpSpPr/>
          <p:nvPr/>
        </p:nvGrpSpPr>
        <p:grpSpPr>
          <a:xfrm>
            <a:off x="2754308" y="3973012"/>
            <a:ext cx="6227545" cy="2555078"/>
            <a:chOff x="-195878" y="4261773"/>
            <a:chExt cx="6227545" cy="2555078"/>
          </a:xfrm>
        </p:grpSpPr>
        <p:pic>
          <p:nvPicPr>
            <p:cNvPr id="1026" name="Picture 2" descr="View from above shows NIST's Center for Neutron Research building with green lawns and trees.">
              <a:extLst>
                <a:ext uri="{FF2B5EF4-FFF2-40B4-BE49-F238E27FC236}">
                  <a16:creationId xmlns:a16="http://schemas.microsoft.com/office/drawing/2014/main" id="{B255E834-8DDA-4541-A82E-8EF6BCCEF1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878" y="4261773"/>
              <a:ext cx="6227545" cy="255507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033F29C2-4342-46FC-830F-206A68F92C28}"/>
                </a:ext>
              </a:extLst>
            </p:cNvPr>
            <p:cNvSpPr txBox="1"/>
            <p:nvPr/>
          </p:nvSpPr>
          <p:spPr>
            <a:xfrm>
              <a:off x="-39985" y="4495774"/>
              <a:ext cx="4689104" cy="397032"/>
            </a:xfrm>
            <a:prstGeom prst="rect">
              <a:avLst/>
            </a:prstGeom>
            <a:noFill/>
          </p:spPr>
          <p:txBody>
            <a:bodyPr wrap="none" rtlCol="0">
              <a:spAutoFit/>
            </a:bodyPr>
            <a:lstStyle/>
            <a:p>
              <a:pPr algn="l">
                <a:lnSpc>
                  <a:spcPct val="90000"/>
                </a:lnSpc>
              </a:pPr>
              <a:r>
                <a:rPr lang="en-US" sz="2200" b="1" dirty="0">
                  <a:solidFill>
                    <a:srgbClr val="FFFFFF"/>
                  </a:solidFill>
                  <a:latin typeface="+mn-lt"/>
                </a:rPr>
                <a:t>NIST Center for Neutron Research</a:t>
              </a:r>
            </a:p>
          </p:txBody>
        </p:sp>
      </p:grpSp>
      <p:sp>
        <p:nvSpPr>
          <p:cNvPr id="11" name="Rectangle 5">
            <a:extLst>
              <a:ext uri="{FF2B5EF4-FFF2-40B4-BE49-F238E27FC236}">
                <a16:creationId xmlns:a16="http://schemas.microsoft.com/office/drawing/2014/main" id="{29BDEEC4-A7C5-431E-A0C1-4B2769B1C3D6}"/>
              </a:ext>
            </a:extLst>
          </p:cNvPr>
          <p:cNvSpPr>
            <a:spLocks noChangeArrowheads="1"/>
          </p:cNvSpPr>
          <p:nvPr/>
        </p:nvSpPr>
        <p:spPr bwMode="auto">
          <a:xfrm>
            <a:off x="356135" y="1006319"/>
            <a:ext cx="1803293" cy="2684799"/>
          </a:xfrm>
          <a:prstGeom prst="rect">
            <a:avLst/>
          </a:prstGeom>
          <a:noFill/>
          <a:ln w="9525">
            <a:noFill/>
            <a:miter lim="800000"/>
            <a:headEnd/>
            <a:tailEnd/>
          </a:ln>
        </p:spPr>
        <p:txBody>
          <a:bodyPr lIns="45708" rIns="45708"/>
          <a:lstStyle/>
          <a:p>
            <a:pPr algn="ctr">
              <a:lnSpc>
                <a:spcPct val="90000"/>
              </a:lnSpc>
              <a:spcBef>
                <a:spcPct val="60000"/>
              </a:spcBef>
              <a:buClr>
                <a:srgbClr val="01673E"/>
              </a:buClr>
            </a:pPr>
            <a:r>
              <a:rPr lang="en-US" sz="1600" b="1" u="sng" dirty="0">
                <a:solidFill>
                  <a:schemeClr val="accent2"/>
                </a:solidFill>
              </a:rPr>
              <a:t>High Flux Isotope Reactor (HFIR) </a:t>
            </a:r>
          </a:p>
          <a:p>
            <a:pPr algn="ctr">
              <a:lnSpc>
                <a:spcPct val="90000"/>
              </a:lnSpc>
              <a:spcBef>
                <a:spcPct val="60000"/>
              </a:spcBef>
              <a:buClr>
                <a:srgbClr val="01673E"/>
              </a:buClr>
            </a:pPr>
            <a:r>
              <a:rPr lang="en-US" sz="1600" dirty="0">
                <a:solidFill>
                  <a:schemeClr val="accent2"/>
                </a:solidFill>
              </a:rPr>
              <a:t>Operating at 85 MW, HFIR provides one of the highest steady-state neutron fluxes of any reactor in the world for materials research.</a:t>
            </a:r>
          </a:p>
          <a:p>
            <a:pPr algn="ctr">
              <a:lnSpc>
                <a:spcPct val="90000"/>
              </a:lnSpc>
              <a:spcBef>
                <a:spcPct val="60000"/>
              </a:spcBef>
              <a:buClr>
                <a:srgbClr val="01673E"/>
              </a:buClr>
            </a:pPr>
            <a:r>
              <a:rPr lang="en-US" sz="1600" dirty="0">
                <a:solidFill>
                  <a:schemeClr val="accent2"/>
                </a:solidFill>
              </a:rPr>
              <a:t>12 Instruments in the user program</a:t>
            </a:r>
          </a:p>
          <a:p>
            <a:pPr algn="ctr">
              <a:lnSpc>
                <a:spcPct val="90000"/>
              </a:lnSpc>
              <a:spcBef>
                <a:spcPct val="60000"/>
              </a:spcBef>
              <a:buClr>
                <a:srgbClr val="01673E"/>
              </a:buClr>
            </a:pPr>
            <a:endParaRPr lang="en-US" sz="1600" dirty="0">
              <a:solidFill>
                <a:schemeClr val="accent2"/>
              </a:solidFill>
            </a:endParaRPr>
          </a:p>
        </p:txBody>
      </p:sp>
      <p:sp>
        <p:nvSpPr>
          <p:cNvPr id="13" name="Rectangle 4">
            <a:extLst>
              <a:ext uri="{FF2B5EF4-FFF2-40B4-BE49-F238E27FC236}">
                <a16:creationId xmlns:a16="http://schemas.microsoft.com/office/drawing/2014/main" id="{AB02D816-F5D4-43DA-B903-CE8CE343B8F5}"/>
              </a:ext>
            </a:extLst>
          </p:cNvPr>
          <p:cNvSpPr>
            <a:spLocks noChangeArrowheads="1"/>
          </p:cNvSpPr>
          <p:nvPr/>
        </p:nvSpPr>
        <p:spPr bwMode="auto">
          <a:xfrm>
            <a:off x="9856272" y="1088559"/>
            <a:ext cx="2043679" cy="2220551"/>
          </a:xfrm>
          <a:prstGeom prst="rect">
            <a:avLst/>
          </a:prstGeom>
          <a:noFill/>
          <a:ln w="9525">
            <a:noFill/>
            <a:miter lim="800000"/>
            <a:headEnd/>
            <a:tailEnd/>
          </a:ln>
        </p:spPr>
        <p:txBody>
          <a:bodyPr lIns="45708" rIns="45708"/>
          <a:lstStyle/>
          <a:p>
            <a:pPr algn="ctr">
              <a:lnSpc>
                <a:spcPct val="90000"/>
              </a:lnSpc>
              <a:spcBef>
                <a:spcPts val="600"/>
              </a:spcBef>
              <a:spcAft>
                <a:spcPts val="0"/>
              </a:spcAft>
              <a:buClr>
                <a:srgbClr val="01673E"/>
              </a:buClr>
            </a:pPr>
            <a:r>
              <a:rPr lang="en-US" sz="1600" b="1" u="sng" dirty="0">
                <a:solidFill>
                  <a:schemeClr val="accent1"/>
                </a:solidFill>
              </a:rPr>
              <a:t>Spallation Neutron Source (SNS)</a:t>
            </a:r>
          </a:p>
          <a:p>
            <a:pPr algn="ctr">
              <a:lnSpc>
                <a:spcPct val="90000"/>
              </a:lnSpc>
              <a:spcBef>
                <a:spcPts val="600"/>
              </a:spcBef>
              <a:spcAft>
                <a:spcPts val="0"/>
              </a:spcAft>
              <a:buClr>
                <a:srgbClr val="01673E"/>
              </a:buClr>
            </a:pPr>
            <a:r>
              <a:rPr lang="en-US" sz="1600" b="1" dirty="0">
                <a:solidFill>
                  <a:schemeClr val="accent1"/>
                </a:solidFill>
              </a:rPr>
              <a:t> </a:t>
            </a:r>
            <a:br>
              <a:rPr lang="en-US" sz="1600" b="1" dirty="0">
                <a:solidFill>
                  <a:schemeClr val="accent1"/>
                </a:solidFill>
              </a:rPr>
            </a:br>
            <a:r>
              <a:rPr lang="en-US" sz="1600" dirty="0">
                <a:solidFill>
                  <a:schemeClr val="accent1"/>
                </a:solidFill>
              </a:rPr>
              <a:t>SNS is the most powerful pulsed neutron source in the world for materials research</a:t>
            </a:r>
          </a:p>
          <a:p>
            <a:pPr algn="ctr">
              <a:lnSpc>
                <a:spcPct val="90000"/>
              </a:lnSpc>
              <a:spcBef>
                <a:spcPts val="600"/>
              </a:spcBef>
              <a:spcAft>
                <a:spcPts val="0"/>
              </a:spcAft>
              <a:buClr>
                <a:srgbClr val="01673E"/>
              </a:buClr>
            </a:pPr>
            <a:br>
              <a:rPr lang="en-US" sz="1000" dirty="0">
                <a:solidFill>
                  <a:schemeClr val="accent1"/>
                </a:solidFill>
              </a:rPr>
            </a:br>
            <a:r>
              <a:rPr lang="en-US" sz="1600" dirty="0">
                <a:solidFill>
                  <a:schemeClr val="accent1"/>
                </a:solidFill>
              </a:rPr>
              <a:t>18 Instruments in user program</a:t>
            </a:r>
          </a:p>
        </p:txBody>
      </p:sp>
      <p:sp>
        <p:nvSpPr>
          <p:cNvPr id="14" name="Rectangle 4">
            <a:extLst>
              <a:ext uri="{FF2B5EF4-FFF2-40B4-BE49-F238E27FC236}">
                <a16:creationId xmlns:a16="http://schemas.microsoft.com/office/drawing/2014/main" id="{79CC3290-234B-48F2-9DB2-97A7D698C844}"/>
              </a:ext>
            </a:extLst>
          </p:cNvPr>
          <p:cNvSpPr>
            <a:spLocks noChangeArrowheads="1"/>
          </p:cNvSpPr>
          <p:nvPr/>
        </p:nvSpPr>
        <p:spPr bwMode="auto">
          <a:xfrm>
            <a:off x="8834432" y="4207013"/>
            <a:ext cx="2043679" cy="2220551"/>
          </a:xfrm>
          <a:prstGeom prst="rect">
            <a:avLst/>
          </a:prstGeom>
          <a:noFill/>
          <a:ln w="9525">
            <a:noFill/>
            <a:miter lim="800000"/>
            <a:headEnd/>
            <a:tailEnd/>
          </a:ln>
        </p:spPr>
        <p:txBody>
          <a:bodyPr lIns="45708" rIns="45708"/>
          <a:lstStyle/>
          <a:p>
            <a:pPr algn="ctr">
              <a:lnSpc>
                <a:spcPct val="90000"/>
              </a:lnSpc>
              <a:spcBef>
                <a:spcPts val="600"/>
              </a:spcBef>
              <a:spcAft>
                <a:spcPts val="0"/>
              </a:spcAft>
              <a:buClr>
                <a:srgbClr val="01673E"/>
              </a:buClr>
            </a:pPr>
            <a:r>
              <a:rPr lang="en-US" sz="1600" b="1" u="sng" dirty="0"/>
              <a:t>NCNR</a:t>
            </a:r>
          </a:p>
          <a:p>
            <a:pPr algn="ctr">
              <a:lnSpc>
                <a:spcPct val="90000"/>
              </a:lnSpc>
              <a:spcBef>
                <a:spcPts val="600"/>
              </a:spcBef>
              <a:spcAft>
                <a:spcPts val="0"/>
              </a:spcAft>
              <a:buClr>
                <a:srgbClr val="01673E"/>
              </a:buClr>
            </a:pPr>
            <a:r>
              <a:rPr lang="en-US" sz="1600" dirty="0"/>
              <a:t> </a:t>
            </a:r>
            <a:br>
              <a:rPr lang="en-US" sz="1600" dirty="0"/>
            </a:br>
            <a:r>
              <a:rPr lang="en-US" sz="1600" dirty="0"/>
              <a:t>20 MW reactor in Gaithersburg, MD</a:t>
            </a:r>
          </a:p>
          <a:p>
            <a:pPr algn="ctr">
              <a:lnSpc>
                <a:spcPct val="90000"/>
              </a:lnSpc>
              <a:spcBef>
                <a:spcPts val="600"/>
              </a:spcBef>
              <a:spcAft>
                <a:spcPts val="0"/>
              </a:spcAft>
              <a:buClr>
                <a:srgbClr val="01673E"/>
              </a:buClr>
            </a:pPr>
            <a:endParaRPr lang="en-US" sz="1600" dirty="0"/>
          </a:p>
          <a:p>
            <a:pPr algn="ctr">
              <a:lnSpc>
                <a:spcPct val="90000"/>
              </a:lnSpc>
              <a:spcBef>
                <a:spcPts val="600"/>
              </a:spcBef>
              <a:spcAft>
                <a:spcPts val="0"/>
              </a:spcAft>
              <a:buClr>
                <a:srgbClr val="01673E"/>
              </a:buClr>
            </a:pPr>
            <a:r>
              <a:rPr lang="en-US" sz="1600" dirty="0"/>
              <a:t>13 Instruments in user program. </a:t>
            </a:r>
          </a:p>
        </p:txBody>
      </p:sp>
    </p:spTree>
    <p:extLst>
      <p:ext uri="{BB962C8B-B14F-4D97-AF65-F5344CB8AC3E}">
        <p14:creationId xmlns:p14="http://schemas.microsoft.com/office/powerpoint/2010/main" val="27011334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EDC5B20-9BDA-4A91-95B5-86AE8503700A}"/>
              </a:ext>
            </a:extLst>
          </p:cNvPr>
          <p:cNvPicPr>
            <a:picLocks noChangeAspect="1"/>
          </p:cNvPicPr>
          <p:nvPr/>
        </p:nvPicPr>
        <p:blipFill>
          <a:blip r:embed="rId2"/>
          <a:stretch>
            <a:fillRect/>
          </a:stretch>
        </p:blipFill>
        <p:spPr>
          <a:xfrm>
            <a:off x="3372439" y="709250"/>
            <a:ext cx="8588584" cy="5987720"/>
          </a:xfrm>
          <a:prstGeom prst="rect">
            <a:avLst/>
          </a:prstGeom>
        </p:spPr>
      </p:pic>
      <p:sp>
        <p:nvSpPr>
          <p:cNvPr id="7" name="Title 1">
            <a:extLst>
              <a:ext uri="{FF2B5EF4-FFF2-40B4-BE49-F238E27FC236}">
                <a16:creationId xmlns:a16="http://schemas.microsoft.com/office/drawing/2014/main" id="{303FE74E-C499-478D-8C5D-601FC5499C79}"/>
              </a:ext>
            </a:extLst>
          </p:cNvPr>
          <p:cNvSpPr>
            <a:spLocks noGrp="1"/>
          </p:cNvSpPr>
          <p:nvPr>
            <p:ph type="title"/>
          </p:nvPr>
        </p:nvSpPr>
        <p:spPr>
          <a:xfrm>
            <a:off x="429767" y="161031"/>
            <a:ext cx="11430000" cy="1014984"/>
          </a:xfrm>
        </p:spPr>
        <p:txBody>
          <a:bodyPr/>
          <a:lstStyle/>
          <a:p>
            <a:r>
              <a:rPr lang="en-US" dirty="0"/>
              <a:t>Spallation Neutron Source</a:t>
            </a:r>
          </a:p>
        </p:txBody>
      </p:sp>
      <p:sp>
        <p:nvSpPr>
          <p:cNvPr id="4" name="Content Placeholder 1">
            <a:extLst>
              <a:ext uri="{FF2B5EF4-FFF2-40B4-BE49-F238E27FC236}">
                <a16:creationId xmlns:a16="http://schemas.microsoft.com/office/drawing/2014/main" id="{BD8EBCDC-BAB8-4731-9651-8D13C9E984AB}"/>
              </a:ext>
            </a:extLst>
          </p:cNvPr>
          <p:cNvSpPr txBox="1">
            <a:spLocks/>
          </p:cNvSpPr>
          <p:nvPr/>
        </p:nvSpPr>
        <p:spPr bwMode="auto">
          <a:xfrm>
            <a:off x="309803" y="1315865"/>
            <a:ext cx="3439115" cy="3847169"/>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288925" indent="-288925" algn="l" rtl="0" eaLnBrk="1" fontAlgn="base" hangingPunct="1">
              <a:lnSpc>
                <a:spcPct val="90000"/>
              </a:lnSpc>
              <a:spcBef>
                <a:spcPts val="1800"/>
              </a:spcBef>
              <a:spcAft>
                <a:spcPct val="0"/>
              </a:spcAft>
              <a:buClr>
                <a:schemeClr val="tx1"/>
              </a:buClr>
              <a:buSzPct val="90000"/>
              <a:buFont typeface="Century Gothic" panose="020B0502020202020204" pitchFamily="34" charset="0"/>
              <a:buChar char="•"/>
              <a:defRPr lang="en-US" sz="2800" kern="1200" dirty="0">
                <a:solidFill>
                  <a:schemeClr val="tx1"/>
                </a:solidFill>
                <a:latin typeface="Century Gothic" panose="020B0502020202020204" pitchFamily="34" charset="0"/>
                <a:ea typeface="+mn-ea"/>
                <a:cs typeface="+mn-cs"/>
              </a:defRPr>
            </a:lvl1pPr>
            <a:lvl2pPr marL="687388" indent="-288925"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400" kern="1200">
                <a:solidFill>
                  <a:schemeClr val="tx1"/>
                </a:solidFill>
                <a:latin typeface="+mn-lt"/>
                <a:ea typeface="+mn-ea"/>
                <a:cs typeface="Arial" panose="020B0604020202020204" pitchFamily="34" charset="0"/>
              </a:defRPr>
            </a:lvl2pPr>
            <a:lvl3pPr marL="1031875" indent="-288925"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000" kern="1200">
                <a:solidFill>
                  <a:schemeClr val="tx1"/>
                </a:solidFill>
                <a:latin typeface="+mn-lt"/>
                <a:ea typeface="+mn-ea"/>
                <a:cs typeface="Arial" panose="020B0604020202020204" pitchFamily="34" charset="0"/>
              </a:defRPr>
            </a:lvl3pPr>
            <a:lvl4pPr marL="1144588" indent="-173038" algn="l" rtl="0" eaLnBrk="1" fontAlgn="base" hangingPunct="1">
              <a:lnSpc>
                <a:spcPct val="90000"/>
              </a:lnSpc>
              <a:spcBef>
                <a:spcPts val="800"/>
              </a:spcBef>
              <a:spcAft>
                <a:spcPct val="0"/>
              </a:spcAft>
              <a:buClr>
                <a:schemeClr val="tx1"/>
              </a:buClr>
              <a:buFont typeface="Arial" charset="0"/>
              <a:buChar char="–"/>
              <a:defRPr sz="1800" kern="1200">
                <a:solidFill>
                  <a:schemeClr val="tx1"/>
                </a:solidFill>
                <a:latin typeface="+mn-lt"/>
                <a:ea typeface="+mn-ea"/>
                <a:cs typeface="Arial" panose="020B0604020202020204" pitchFamily="34" charset="0"/>
              </a:defRPr>
            </a:lvl4pPr>
            <a:lvl5pPr marL="1482725" indent="-222250" algn="l" rtl="0" eaLnBrk="1" fontAlgn="base" hangingPunct="1">
              <a:lnSpc>
                <a:spcPct val="90000"/>
              </a:lnSpc>
              <a:spcBef>
                <a:spcPts val="600"/>
              </a:spcBef>
              <a:spcAft>
                <a:spcPct val="0"/>
              </a:spcAft>
              <a:buClr>
                <a:schemeClr val="tx1"/>
              </a:buClr>
              <a:buFont typeface="Arial" panose="020B0604020202020204" pitchFamily="34" charset="0"/>
              <a:buChar char="•"/>
              <a:defRPr sz="1800" kern="1200">
                <a:solidFill>
                  <a:schemeClr val="tx1"/>
                </a:solidFill>
                <a:latin typeface="+mn-lt"/>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600"/>
              </a:spcBef>
              <a:buFont typeface="Arial" pitchFamily="34" charset="0"/>
              <a:buChar char="•"/>
            </a:pPr>
            <a:r>
              <a:rPr lang="en-US" sz="2000" dirty="0">
                <a:latin typeface="+mn-lt"/>
              </a:rPr>
              <a:t>18 instruments in user program</a:t>
            </a:r>
          </a:p>
          <a:p>
            <a:pPr lvl="1">
              <a:spcBef>
                <a:spcPts val="600"/>
              </a:spcBef>
              <a:buFont typeface="Arial" pitchFamily="34" charset="0"/>
              <a:buChar char="•"/>
            </a:pPr>
            <a:r>
              <a:rPr lang="en-US" sz="1600" dirty="0"/>
              <a:t>Diffraction</a:t>
            </a:r>
          </a:p>
          <a:p>
            <a:pPr lvl="1">
              <a:spcBef>
                <a:spcPts val="600"/>
              </a:spcBef>
              <a:buFont typeface="Arial" pitchFamily="34" charset="0"/>
              <a:buChar char="•"/>
            </a:pPr>
            <a:r>
              <a:rPr lang="en-US" sz="1600" dirty="0">
                <a:latin typeface="+mn-lt"/>
              </a:rPr>
              <a:t>Spectroscopy</a:t>
            </a:r>
          </a:p>
          <a:p>
            <a:pPr lvl="1">
              <a:spcBef>
                <a:spcPts val="600"/>
              </a:spcBef>
              <a:buFont typeface="Arial" pitchFamily="34" charset="0"/>
              <a:buChar char="•"/>
            </a:pPr>
            <a:r>
              <a:rPr lang="en-US" sz="1600" dirty="0">
                <a:latin typeface="+mn-lt"/>
              </a:rPr>
              <a:t>Engineering</a:t>
            </a:r>
          </a:p>
          <a:p>
            <a:pPr lvl="1">
              <a:spcBef>
                <a:spcPts val="600"/>
              </a:spcBef>
              <a:buFont typeface="Arial" pitchFamily="34" charset="0"/>
              <a:buChar char="•"/>
            </a:pPr>
            <a:r>
              <a:rPr lang="en-US" sz="1600" dirty="0"/>
              <a:t>SANS &amp; </a:t>
            </a:r>
            <a:r>
              <a:rPr lang="en-US" sz="1600" dirty="0" err="1"/>
              <a:t>reflectrometry</a:t>
            </a:r>
            <a:endParaRPr lang="en-US" sz="1600" dirty="0"/>
          </a:p>
          <a:p>
            <a:pPr>
              <a:spcBef>
                <a:spcPts val="600"/>
              </a:spcBef>
              <a:buFont typeface="Arial" pitchFamily="34" charset="0"/>
              <a:buChar char="•"/>
            </a:pPr>
            <a:r>
              <a:rPr lang="en-US" sz="2000" dirty="0">
                <a:latin typeface="+mn-lt"/>
              </a:rPr>
              <a:t>1 not in user program</a:t>
            </a:r>
          </a:p>
          <a:p>
            <a:pPr lvl="1">
              <a:spcBef>
                <a:spcPts val="600"/>
              </a:spcBef>
              <a:buFont typeface="Arial" pitchFamily="34" charset="0"/>
              <a:buChar char="•"/>
            </a:pPr>
            <a:r>
              <a:rPr lang="en-US" sz="1600" dirty="0">
                <a:latin typeface="+mn-lt"/>
              </a:rPr>
              <a:t>Fundamental physics</a:t>
            </a:r>
          </a:p>
          <a:p>
            <a:pPr>
              <a:spcBef>
                <a:spcPts val="600"/>
              </a:spcBef>
              <a:buFont typeface="Arial" pitchFamily="34" charset="0"/>
              <a:buChar char="•"/>
            </a:pPr>
            <a:r>
              <a:rPr lang="en-US" sz="2000" dirty="0">
                <a:latin typeface="+mn-lt"/>
              </a:rPr>
              <a:t>1 instrument in construction</a:t>
            </a:r>
          </a:p>
          <a:p>
            <a:pPr>
              <a:spcBef>
                <a:spcPts val="600"/>
              </a:spcBef>
              <a:buFont typeface="Arial" pitchFamily="34" charset="0"/>
              <a:buChar char="•"/>
            </a:pPr>
            <a:r>
              <a:rPr lang="en-US" sz="2000" dirty="0">
                <a:latin typeface="+mn-lt"/>
              </a:rPr>
              <a:t>4 available instrument slots</a:t>
            </a:r>
          </a:p>
        </p:txBody>
      </p:sp>
    </p:spTree>
    <p:extLst>
      <p:ext uri="{BB962C8B-B14F-4D97-AF65-F5344CB8AC3E}">
        <p14:creationId xmlns:p14="http://schemas.microsoft.com/office/powerpoint/2010/main" val="42461084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84D28-E579-4643-BEEC-FCBD64CF061F}"/>
              </a:ext>
            </a:extLst>
          </p:cNvPr>
          <p:cNvSpPr>
            <a:spLocks noGrp="1"/>
          </p:cNvSpPr>
          <p:nvPr>
            <p:ph type="title"/>
          </p:nvPr>
        </p:nvSpPr>
        <p:spPr/>
        <p:txBody>
          <a:bodyPr/>
          <a:lstStyle/>
          <a:p>
            <a:r>
              <a:rPr lang="en-US" dirty="0"/>
              <a:t>High Flux Isotope Reactor</a:t>
            </a:r>
          </a:p>
        </p:txBody>
      </p:sp>
      <p:pic>
        <p:nvPicPr>
          <p:cNvPr id="4" name="Picture 3">
            <a:extLst>
              <a:ext uri="{FF2B5EF4-FFF2-40B4-BE49-F238E27FC236}">
                <a16:creationId xmlns:a16="http://schemas.microsoft.com/office/drawing/2014/main" id="{A1C27B65-06E3-4320-9243-BA3D1DCDA5E2}"/>
              </a:ext>
            </a:extLst>
          </p:cNvPr>
          <p:cNvPicPr>
            <a:picLocks noChangeAspect="1"/>
          </p:cNvPicPr>
          <p:nvPr/>
        </p:nvPicPr>
        <p:blipFill>
          <a:blip r:embed="rId2"/>
          <a:stretch>
            <a:fillRect/>
          </a:stretch>
        </p:blipFill>
        <p:spPr>
          <a:xfrm>
            <a:off x="3347722" y="971238"/>
            <a:ext cx="8743902" cy="5798730"/>
          </a:xfrm>
          <a:prstGeom prst="rect">
            <a:avLst/>
          </a:prstGeom>
        </p:spPr>
      </p:pic>
      <p:sp>
        <p:nvSpPr>
          <p:cNvPr id="5" name="Content Placeholder 1">
            <a:extLst>
              <a:ext uri="{FF2B5EF4-FFF2-40B4-BE49-F238E27FC236}">
                <a16:creationId xmlns:a16="http://schemas.microsoft.com/office/drawing/2014/main" id="{2920982F-1B9C-4C5B-B73C-30D199FD61A9}"/>
              </a:ext>
            </a:extLst>
          </p:cNvPr>
          <p:cNvSpPr txBox="1">
            <a:spLocks/>
          </p:cNvSpPr>
          <p:nvPr/>
        </p:nvSpPr>
        <p:spPr bwMode="auto">
          <a:xfrm>
            <a:off x="297023" y="1323019"/>
            <a:ext cx="3050699" cy="4960418"/>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288925" indent="-288925" algn="l" rtl="0" eaLnBrk="1" fontAlgn="base" hangingPunct="1">
              <a:lnSpc>
                <a:spcPct val="90000"/>
              </a:lnSpc>
              <a:spcBef>
                <a:spcPts val="1800"/>
              </a:spcBef>
              <a:spcAft>
                <a:spcPct val="0"/>
              </a:spcAft>
              <a:buClr>
                <a:schemeClr val="tx1"/>
              </a:buClr>
              <a:buSzPct val="90000"/>
              <a:buFont typeface="Century Gothic" panose="020B0502020202020204" pitchFamily="34" charset="0"/>
              <a:buChar char="•"/>
              <a:defRPr lang="en-US" sz="2800" kern="1200" dirty="0">
                <a:solidFill>
                  <a:schemeClr val="tx1"/>
                </a:solidFill>
                <a:latin typeface="Century Gothic" panose="020B0502020202020204" pitchFamily="34" charset="0"/>
                <a:ea typeface="+mn-ea"/>
                <a:cs typeface="+mn-cs"/>
              </a:defRPr>
            </a:lvl1pPr>
            <a:lvl2pPr marL="687388" indent="-288925"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400" kern="1200">
                <a:solidFill>
                  <a:schemeClr val="tx1"/>
                </a:solidFill>
                <a:latin typeface="+mn-lt"/>
                <a:ea typeface="+mn-ea"/>
                <a:cs typeface="Arial" panose="020B0604020202020204" pitchFamily="34" charset="0"/>
              </a:defRPr>
            </a:lvl2pPr>
            <a:lvl3pPr marL="1031875" indent="-288925"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000" kern="1200">
                <a:solidFill>
                  <a:schemeClr val="tx1"/>
                </a:solidFill>
                <a:latin typeface="+mn-lt"/>
                <a:ea typeface="+mn-ea"/>
                <a:cs typeface="Arial" panose="020B0604020202020204" pitchFamily="34" charset="0"/>
              </a:defRPr>
            </a:lvl3pPr>
            <a:lvl4pPr marL="1144588" indent="-173038" algn="l" rtl="0" eaLnBrk="1" fontAlgn="base" hangingPunct="1">
              <a:lnSpc>
                <a:spcPct val="90000"/>
              </a:lnSpc>
              <a:spcBef>
                <a:spcPts val="800"/>
              </a:spcBef>
              <a:spcAft>
                <a:spcPct val="0"/>
              </a:spcAft>
              <a:buClr>
                <a:schemeClr val="tx1"/>
              </a:buClr>
              <a:buFont typeface="Arial" charset="0"/>
              <a:buChar char="–"/>
              <a:defRPr sz="1800" kern="1200">
                <a:solidFill>
                  <a:schemeClr val="tx1"/>
                </a:solidFill>
                <a:latin typeface="+mn-lt"/>
                <a:ea typeface="+mn-ea"/>
                <a:cs typeface="Arial" panose="020B0604020202020204" pitchFamily="34" charset="0"/>
              </a:defRPr>
            </a:lvl4pPr>
            <a:lvl5pPr marL="1482725" indent="-222250" algn="l" rtl="0" eaLnBrk="1" fontAlgn="base" hangingPunct="1">
              <a:lnSpc>
                <a:spcPct val="90000"/>
              </a:lnSpc>
              <a:spcBef>
                <a:spcPts val="600"/>
              </a:spcBef>
              <a:spcAft>
                <a:spcPct val="0"/>
              </a:spcAft>
              <a:buClr>
                <a:schemeClr val="tx1"/>
              </a:buClr>
              <a:buFont typeface="Arial" panose="020B0604020202020204" pitchFamily="34" charset="0"/>
              <a:buChar char="•"/>
              <a:defRPr sz="1800" kern="1200">
                <a:solidFill>
                  <a:schemeClr val="tx1"/>
                </a:solidFill>
                <a:latin typeface="+mn-lt"/>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600"/>
              </a:spcBef>
              <a:buFont typeface="Arial" pitchFamily="34" charset="0"/>
              <a:buChar char="•"/>
            </a:pPr>
            <a:r>
              <a:rPr lang="en-US" sz="2000" dirty="0">
                <a:latin typeface="+mn-lt"/>
              </a:rPr>
              <a:t>12 instruments in user program</a:t>
            </a:r>
          </a:p>
          <a:p>
            <a:pPr lvl="1">
              <a:spcBef>
                <a:spcPts val="600"/>
              </a:spcBef>
              <a:buFont typeface="Arial" pitchFamily="34" charset="0"/>
              <a:buChar char="•"/>
            </a:pPr>
            <a:r>
              <a:rPr lang="en-US" sz="1600" dirty="0"/>
              <a:t>Diffraction</a:t>
            </a:r>
          </a:p>
          <a:p>
            <a:pPr lvl="1">
              <a:spcBef>
                <a:spcPts val="600"/>
              </a:spcBef>
              <a:buFont typeface="Arial" pitchFamily="34" charset="0"/>
              <a:buChar char="•"/>
            </a:pPr>
            <a:r>
              <a:rPr lang="en-US" sz="1600" dirty="0">
                <a:latin typeface="+mn-lt"/>
              </a:rPr>
              <a:t>Spectroscopy</a:t>
            </a:r>
          </a:p>
          <a:p>
            <a:pPr lvl="1">
              <a:spcBef>
                <a:spcPts val="600"/>
              </a:spcBef>
              <a:buFont typeface="Arial" pitchFamily="34" charset="0"/>
              <a:buChar char="•"/>
            </a:pPr>
            <a:r>
              <a:rPr lang="en-US" sz="1600" dirty="0">
                <a:latin typeface="+mn-lt"/>
              </a:rPr>
              <a:t>Engineering</a:t>
            </a:r>
          </a:p>
          <a:p>
            <a:pPr lvl="1">
              <a:spcBef>
                <a:spcPts val="600"/>
              </a:spcBef>
              <a:buFont typeface="Arial" pitchFamily="34" charset="0"/>
              <a:buChar char="•"/>
            </a:pPr>
            <a:r>
              <a:rPr lang="en-US" sz="1600" dirty="0"/>
              <a:t>Imaging</a:t>
            </a:r>
          </a:p>
          <a:p>
            <a:pPr lvl="1">
              <a:spcBef>
                <a:spcPts val="600"/>
              </a:spcBef>
              <a:buFont typeface="Arial" pitchFamily="34" charset="0"/>
              <a:buChar char="•"/>
            </a:pPr>
            <a:r>
              <a:rPr lang="en-US" sz="1600" dirty="0">
                <a:latin typeface="+mn-lt"/>
              </a:rPr>
              <a:t>SANS</a:t>
            </a:r>
          </a:p>
          <a:p>
            <a:pPr>
              <a:spcBef>
                <a:spcPts val="600"/>
              </a:spcBef>
              <a:buFont typeface="Arial" pitchFamily="34" charset="0"/>
              <a:buChar char="•"/>
            </a:pPr>
            <a:r>
              <a:rPr lang="en-US" sz="2000" dirty="0">
                <a:latin typeface="+mn-lt"/>
              </a:rPr>
              <a:t>4 development beamlines</a:t>
            </a:r>
          </a:p>
          <a:p>
            <a:pPr>
              <a:spcBef>
                <a:spcPts val="600"/>
              </a:spcBef>
              <a:buFont typeface="Arial" pitchFamily="34" charset="0"/>
              <a:buChar char="•"/>
            </a:pPr>
            <a:r>
              <a:rPr lang="en-US" sz="2000" dirty="0">
                <a:latin typeface="+mn-lt"/>
              </a:rPr>
              <a:t>Non-beam program</a:t>
            </a:r>
          </a:p>
          <a:p>
            <a:pPr lvl="1">
              <a:spcBef>
                <a:spcPts val="600"/>
              </a:spcBef>
              <a:buFont typeface="Arial" pitchFamily="34" charset="0"/>
              <a:buChar char="•"/>
            </a:pPr>
            <a:r>
              <a:rPr lang="en-US" sz="1600" dirty="0">
                <a:latin typeface="+mn-lt"/>
              </a:rPr>
              <a:t>Isotope production</a:t>
            </a:r>
          </a:p>
          <a:p>
            <a:pPr lvl="1">
              <a:spcBef>
                <a:spcPts val="600"/>
              </a:spcBef>
              <a:buFont typeface="Arial" pitchFamily="34" charset="0"/>
              <a:buChar char="•"/>
            </a:pPr>
            <a:r>
              <a:rPr lang="en-US" sz="1600" dirty="0">
                <a:latin typeface="+mn-lt"/>
              </a:rPr>
              <a:t>Irradiation facilities</a:t>
            </a:r>
          </a:p>
          <a:p>
            <a:pPr lvl="1">
              <a:spcBef>
                <a:spcPts val="600"/>
              </a:spcBef>
              <a:buFont typeface="Arial" pitchFamily="34" charset="0"/>
              <a:buChar char="•"/>
            </a:pPr>
            <a:r>
              <a:rPr lang="en-US" sz="1600" dirty="0">
                <a:latin typeface="+mn-lt"/>
              </a:rPr>
              <a:t>Activation analysis</a:t>
            </a:r>
          </a:p>
          <a:p>
            <a:pPr lvl="1">
              <a:spcBef>
                <a:spcPts val="600"/>
              </a:spcBef>
              <a:buFont typeface="Arial" pitchFamily="34" charset="0"/>
              <a:buChar char="•"/>
            </a:pPr>
            <a:r>
              <a:rPr lang="en-US" sz="1600" dirty="0">
                <a:latin typeface="+mn-lt"/>
              </a:rPr>
              <a:t>Fundamental physics</a:t>
            </a:r>
          </a:p>
        </p:txBody>
      </p:sp>
    </p:spTree>
    <p:extLst>
      <p:ext uri="{BB962C8B-B14F-4D97-AF65-F5344CB8AC3E}">
        <p14:creationId xmlns:p14="http://schemas.microsoft.com/office/powerpoint/2010/main" val="4611198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EF124F-A489-AB4B-B1F0-A7EC41F9D7E9}"/>
              </a:ext>
            </a:extLst>
          </p:cNvPr>
          <p:cNvSpPr>
            <a:spLocks noGrp="1"/>
          </p:cNvSpPr>
          <p:nvPr>
            <p:ph type="title"/>
          </p:nvPr>
        </p:nvSpPr>
        <p:spPr>
          <a:xfrm>
            <a:off x="479871" y="395784"/>
            <a:ext cx="11430000" cy="907111"/>
          </a:xfrm>
        </p:spPr>
        <p:txBody>
          <a:bodyPr/>
          <a:lstStyle/>
          <a:p>
            <a:r>
              <a:rPr lang="en-US" sz="3600" dirty="0"/>
              <a:t>Becoming a neutron scattering user at SNS or HFIR</a:t>
            </a:r>
          </a:p>
        </p:txBody>
      </p:sp>
      <p:sp>
        <p:nvSpPr>
          <p:cNvPr id="3" name="Content Placeholder 2">
            <a:extLst>
              <a:ext uri="{FF2B5EF4-FFF2-40B4-BE49-F238E27FC236}">
                <a16:creationId xmlns:a16="http://schemas.microsoft.com/office/drawing/2014/main" id="{BD669B96-5B86-F242-8C42-6B3382A1ED57}"/>
              </a:ext>
            </a:extLst>
          </p:cNvPr>
          <p:cNvSpPr>
            <a:spLocks noGrp="1"/>
          </p:cNvSpPr>
          <p:nvPr>
            <p:ph idx="1"/>
          </p:nvPr>
        </p:nvSpPr>
        <p:spPr>
          <a:xfrm>
            <a:off x="372295" y="949543"/>
            <a:ext cx="6110901" cy="3283608"/>
          </a:xfrm>
        </p:spPr>
        <p:txBody>
          <a:bodyPr/>
          <a:lstStyle/>
          <a:p>
            <a:r>
              <a:rPr lang="en-US" sz="2400" dirty="0"/>
              <a:t>Prospective users should submit a proposal to one of our biannual proposal calls</a:t>
            </a:r>
          </a:p>
          <a:p>
            <a:r>
              <a:rPr lang="en-US" sz="2400" dirty="0"/>
              <a:t>2024-A GU proposal call for HFIR submissions only is open now and will close on Sept. 20, 2023.</a:t>
            </a:r>
          </a:p>
          <a:p>
            <a:r>
              <a:rPr lang="en-US" sz="2400" dirty="0"/>
              <a:t>1500+ General User proposals requesting beam time are received annually </a:t>
            </a:r>
          </a:p>
          <a:p>
            <a:pPr marL="0" indent="0">
              <a:buNone/>
            </a:pPr>
            <a:endParaRPr lang="en-US" sz="2400" dirty="0"/>
          </a:p>
        </p:txBody>
      </p:sp>
      <p:sp>
        <p:nvSpPr>
          <p:cNvPr id="7" name="Content Placeholder 2">
            <a:extLst>
              <a:ext uri="{FF2B5EF4-FFF2-40B4-BE49-F238E27FC236}">
                <a16:creationId xmlns:a16="http://schemas.microsoft.com/office/drawing/2014/main" id="{B0D02F5A-7325-4433-AE19-8B0B57CB8DB7}"/>
              </a:ext>
            </a:extLst>
          </p:cNvPr>
          <p:cNvSpPr txBox="1">
            <a:spLocks/>
          </p:cNvSpPr>
          <p:nvPr/>
        </p:nvSpPr>
        <p:spPr bwMode="auto">
          <a:xfrm>
            <a:off x="372295" y="4489382"/>
            <a:ext cx="11215485" cy="1843309"/>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288925" indent="-288925" algn="l" rtl="0" eaLnBrk="1" fontAlgn="base" hangingPunct="1">
              <a:lnSpc>
                <a:spcPct val="90000"/>
              </a:lnSpc>
              <a:spcBef>
                <a:spcPts val="1800"/>
              </a:spcBef>
              <a:spcAft>
                <a:spcPct val="0"/>
              </a:spcAft>
              <a:buClr>
                <a:schemeClr val="tx1"/>
              </a:buClr>
              <a:buSzPct val="90000"/>
              <a:buFont typeface="Century Gothic" panose="020B0502020202020204" pitchFamily="34" charset="0"/>
              <a:buChar char="•"/>
              <a:defRPr lang="en-US" sz="2800" kern="1200" dirty="0">
                <a:solidFill>
                  <a:schemeClr val="tx1"/>
                </a:solidFill>
                <a:latin typeface="Century Gothic" panose="020B0502020202020204" pitchFamily="34" charset="0"/>
                <a:ea typeface="+mn-ea"/>
                <a:cs typeface="+mn-cs"/>
              </a:defRPr>
            </a:lvl1pPr>
            <a:lvl2pPr marL="687388" indent="-288925"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400" kern="1200">
                <a:solidFill>
                  <a:schemeClr val="tx1"/>
                </a:solidFill>
                <a:latin typeface="+mn-lt"/>
                <a:ea typeface="+mn-ea"/>
                <a:cs typeface="Arial" panose="020B0604020202020204" pitchFamily="34" charset="0"/>
              </a:defRPr>
            </a:lvl2pPr>
            <a:lvl3pPr marL="1031875" indent="-288925"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000" kern="1200">
                <a:solidFill>
                  <a:schemeClr val="tx1"/>
                </a:solidFill>
                <a:latin typeface="+mn-lt"/>
                <a:ea typeface="+mn-ea"/>
                <a:cs typeface="Arial" panose="020B0604020202020204" pitchFamily="34" charset="0"/>
              </a:defRPr>
            </a:lvl3pPr>
            <a:lvl4pPr marL="1144588" indent="-173038" algn="l" rtl="0" eaLnBrk="1" fontAlgn="base" hangingPunct="1">
              <a:lnSpc>
                <a:spcPct val="90000"/>
              </a:lnSpc>
              <a:spcBef>
                <a:spcPts val="800"/>
              </a:spcBef>
              <a:spcAft>
                <a:spcPct val="0"/>
              </a:spcAft>
              <a:buClr>
                <a:schemeClr val="tx1"/>
              </a:buClr>
              <a:buFont typeface="Arial" charset="0"/>
              <a:buChar char="–"/>
              <a:defRPr sz="1800" kern="1200">
                <a:solidFill>
                  <a:schemeClr val="tx1"/>
                </a:solidFill>
                <a:latin typeface="+mn-lt"/>
                <a:ea typeface="+mn-ea"/>
                <a:cs typeface="Arial" panose="020B0604020202020204" pitchFamily="34" charset="0"/>
              </a:defRPr>
            </a:lvl4pPr>
            <a:lvl5pPr marL="1482725" indent="-222250" algn="l" rtl="0" eaLnBrk="1" fontAlgn="base" hangingPunct="1">
              <a:lnSpc>
                <a:spcPct val="90000"/>
              </a:lnSpc>
              <a:spcBef>
                <a:spcPts val="600"/>
              </a:spcBef>
              <a:spcAft>
                <a:spcPct val="0"/>
              </a:spcAft>
              <a:buClr>
                <a:schemeClr val="tx1"/>
              </a:buClr>
              <a:buFont typeface="Arial" panose="020B0604020202020204" pitchFamily="34" charset="0"/>
              <a:buChar char="•"/>
              <a:defRPr sz="1800" kern="1200">
                <a:solidFill>
                  <a:schemeClr val="tx1"/>
                </a:solidFill>
                <a:latin typeface="+mn-lt"/>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400" dirty="0"/>
              <a:t>New users should contact an instrument scientist for feedback on their experimental plan before submitting</a:t>
            </a:r>
          </a:p>
          <a:p>
            <a:r>
              <a:rPr lang="en-US" sz="2400" dirty="0"/>
              <a:t>More information and tips on submitting a proposal can be found at </a:t>
            </a:r>
            <a:r>
              <a:rPr lang="en-US" sz="2400" dirty="0">
                <a:hlinkClick r:id="rId3"/>
              </a:rPr>
              <a:t>https://neutrons.ornl.gov/users</a:t>
            </a:r>
            <a:endParaRPr lang="en-US" sz="2400" dirty="0"/>
          </a:p>
          <a:p>
            <a:endParaRPr lang="en-US" sz="2400" dirty="0"/>
          </a:p>
          <a:p>
            <a:endParaRPr lang="en-US" sz="2400" dirty="0"/>
          </a:p>
        </p:txBody>
      </p:sp>
      <p:pic>
        <p:nvPicPr>
          <p:cNvPr id="1026" name="Picture 2" descr="ORNL Neutron Sciences Call for Proposals 2024-A Deadline: Noon (Eastern Time), Wednesday, September 20, 2023">
            <a:extLst>
              <a:ext uri="{FF2B5EF4-FFF2-40B4-BE49-F238E27FC236}">
                <a16:creationId xmlns:a16="http://schemas.microsoft.com/office/drawing/2014/main" id="{6CD6A676-B126-0E9E-16A8-688A3F7525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3693" y="1144414"/>
            <a:ext cx="5817678" cy="24679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89146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8A996-DD7B-4B49-B67E-3D2F2BE46227}"/>
              </a:ext>
            </a:extLst>
          </p:cNvPr>
          <p:cNvSpPr>
            <a:spLocks noGrp="1"/>
          </p:cNvSpPr>
          <p:nvPr>
            <p:ph type="title"/>
          </p:nvPr>
        </p:nvSpPr>
        <p:spPr/>
        <p:txBody>
          <a:bodyPr/>
          <a:lstStyle/>
          <a:p>
            <a:r>
              <a:rPr lang="en-US" dirty="0"/>
              <a:t>Sample Environment and Complementary Facilities</a:t>
            </a:r>
          </a:p>
        </p:txBody>
      </p:sp>
      <p:sp>
        <p:nvSpPr>
          <p:cNvPr id="7" name="TextBox 3">
            <a:extLst>
              <a:ext uri="{FF2B5EF4-FFF2-40B4-BE49-F238E27FC236}">
                <a16:creationId xmlns:a16="http://schemas.microsoft.com/office/drawing/2014/main" id="{B40E0098-D770-4801-BA9F-E5D251E9F9F7}"/>
              </a:ext>
            </a:extLst>
          </p:cNvPr>
          <p:cNvSpPr txBox="1">
            <a:spLocks noChangeArrowheads="1"/>
          </p:cNvSpPr>
          <p:nvPr/>
        </p:nvSpPr>
        <p:spPr bwMode="auto">
          <a:xfrm>
            <a:off x="1333395" y="4653481"/>
            <a:ext cx="9767556"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spcBef>
                <a:spcPts val="600"/>
              </a:spcBef>
              <a:buNone/>
            </a:pPr>
            <a:r>
              <a:rPr lang="en-GB" altLang="en-US" sz="2000" dirty="0"/>
              <a:t>Experiments are increasingly complex – few ‘routine’ measurements</a:t>
            </a:r>
          </a:p>
          <a:p>
            <a:pPr marL="0" indent="0">
              <a:spcBef>
                <a:spcPts val="600"/>
              </a:spcBef>
              <a:buNone/>
            </a:pPr>
            <a:endParaRPr lang="en-GB" altLang="en-US" sz="2000" dirty="0"/>
          </a:p>
          <a:p>
            <a:pPr marL="0" indent="0">
              <a:spcBef>
                <a:spcPts val="600"/>
              </a:spcBef>
              <a:buNone/>
            </a:pPr>
            <a:r>
              <a:rPr lang="en-GB" altLang="en-US" sz="2000" dirty="0"/>
              <a:t>Complementary laboratory facilities are needed for sample preparation (including deuteration) and characterization</a:t>
            </a:r>
          </a:p>
        </p:txBody>
      </p:sp>
      <p:pic>
        <p:nvPicPr>
          <p:cNvPr id="5122" name="Picture 2">
            <a:extLst>
              <a:ext uri="{FF2B5EF4-FFF2-40B4-BE49-F238E27FC236}">
                <a16:creationId xmlns:a16="http://schemas.microsoft.com/office/drawing/2014/main" id="{D44C4617-5B36-42E3-8434-00F0C4D26D8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5480" r="15503" b="11217"/>
          <a:stretch/>
        </p:blipFill>
        <p:spPr bwMode="auto">
          <a:xfrm rot="5400000">
            <a:off x="-473367" y="1751784"/>
            <a:ext cx="3613524" cy="1763321"/>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The pressure cell uses two gem-quality synthetic opposing diamonds to exert extreme pressures on materials, providing fundamental insights into materials that only neutrons can reveal. Credit: Genevieve Martin/ORNL, U.S. Dept. of Energy ">
            <a:extLst>
              <a:ext uri="{FF2B5EF4-FFF2-40B4-BE49-F238E27FC236}">
                <a16:creationId xmlns:a16="http://schemas.microsoft.com/office/drawing/2014/main" id="{73D001D9-E11E-4B6C-9FC5-5FA0C9FEE8A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136" r="18362"/>
          <a:stretch/>
        </p:blipFill>
        <p:spPr bwMode="auto">
          <a:xfrm>
            <a:off x="2364293" y="826682"/>
            <a:ext cx="2017656" cy="1740971"/>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a:extLst>
              <a:ext uri="{FF2B5EF4-FFF2-40B4-BE49-F238E27FC236}">
                <a16:creationId xmlns:a16="http://schemas.microsoft.com/office/drawing/2014/main" id="{C4C9AC02-63DF-4EEB-AAE9-DBE6DAC2FC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4293" y="2638499"/>
            <a:ext cx="2702559" cy="1801706"/>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a:extLst>
              <a:ext uri="{FF2B5EF4-FFF2-40B4-BE49-F238E27FC236}">
                <a16:creationId xmlns:a16="http://schemas.microsoft.com/office/drawing/2014/main" id="{B1B64DF9-5CBE-40AC-B2A1-636228C4E8D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21945"/>
          <a:stretch/>
        </p:blipFill>
        <p:spPr bwMode="auto">
          <a:xfrm>
            <a:off x="4474261" y="813252"/>
            <a:ext cx="3300715" cy="1761948"/>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Engineering Materials Diffractometer (VULCAN)">
            <a:extLst>
              <a:ext uri="{FF2B5EF4-FFF2-40B4-BE49-F238E27FC236}">
                <a16:creationId xmlns:a16="http://schemas.microsoft.com/office/drawing/2014/main" id="{1E7FFC97-64F2-4630-A62E-3C00C508703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8774" r="22442"/>
          <a:stretch/>
        </p:blipFill>
        <p:spPr bwMode="auto">
          <a:xfrm>
            <a:off x="5216089" y="2626405"/>
            <a:ext cx="2558887" cy="1813800"/>
          </a:xfrm>
          <a:prstGeom prst="rect">
            <a:avLst/>
          </a:prstGeom>
          <a:noFill/>
          <a:extLst>
            <a:ext uri="{909E8E84-426E-40DD-AFC4-6F175D3DCCD1}">
              <a14:hiddenFill xmlns:a14="http://schemas.microsoft.com/office/drawing/2010/main">
                <a:solidFill>
                  <a:srgbClr val="FFFFFF"/>
                </a:solidFill>
              </a14:hiddenFill>
            </a:ext>
          </a:extLst>
        </p:spPr>
      </p:pic>
      <p:pic>
        <p:nvPicPr>
          <p:cNvPr id="5132" name="Picture 12">
            <a:extLst>
              <a:ext uri="{FF2B5EF4-FFF2-40B4-BE49-F238E27FC236}">
                <a16:creationId xmlns:a16="http://schemas.microsoft.com/office/drawing/2014/main" id="{2535001B-1EB2-439A-BB5F-5ADD7F5565B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33035" y="826682"/>
            <a:ext cx="2644914" cy="1763276"/>
          </a:xfrm>
          <a:prstGeom prst="rect">
            <a:avLst/>
          </a:prstGeom>
          <a:noFill/>
          <a:extLst>
            <a:ext uri="{909E8E84-426E-40DD-AFC4-6F175D3DCCD1}">
              <a14:hiddenFill xmlns:a14="http://schemas.microsoft.com/office/drawing/2010/main">
                <a:solidFill>
                  <a:srgbClr val="FFFFFF"/>
                </a:solidFill>
              </a14:hiddenFill>
            </a:ext>
          </a:extLst>
        </p:spPr>
      </p:pic>
      <p:pic>
        <p:nvPicPr>
          <p:cNvPr id="5134" name="Picture 14">
            <a:extLst>
              <a:ext uri="{FF2B5EF4-FFF2-40B4-BE49-F238E27FC236}">
                <a16:creationId xmlns:a16="http://schemas.microsoft.com/office/drawing/2014/main" id="{131F66B9-28D2-4E5A-A525-EDBE623A7E4A}"/>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35589" t="5960" r="25997" b="16863"/>
          <a:stretch/>
        </p:blipFill>
        <p:spPr bwMode="auto">
          <a:xfrm>
            <a:off x="10573840" y="826682"/>
            <a:ext cx="1338391" cy="3598481"/>
          </a:xfrm>
          <a:prstGeom prst="rect">
            <a:avLst/>
          </a:prstGeom>
          <a:noFill/>
          <a:extLst>
            <a:ext uri="{909E8E84-426E-40DD-AFC4-6F175D3DCCD1}">
              <a14:hiddenFill xmlns:a14="http://schemas.microsoft.com/office/drawing/2010/main">
                <a:solidFill>
                  <a:srgbClr val="FFFFFF"/>
                </a:solidFill>
              </a14:hiddenFill>
            </a:ext>
          </a:extLst>
        </p:spPr>
      </p:pic>
      <p:pic>
        <p:nvPicPr>
          <p:cNvPr id="5136" name="Picture 16" descr="A sample suspended mid-air at about 1400°K with the Neutron Electrostatic Levitator at the Cold Neutron Chopper Spectrometer. Photo Credit: ORNL/Dante Quirinale">
            <a:extLst>
              <a:ext uri="{FF2B5EF4-FFF2-40B4-BE49-F238E27FC236}">
                <a16:creationId xmlns:a16="http://schemas.microsoft.com/office/drawing/2014/main" id="{4510331A-757D-4E13-B768-BB345B16A1A6}"/>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16230" r="10796" b="11035"/>
          <a:stretch/>
        </p:blipFill>
        <p:spPr bwMode="auto">
          <a:xfrm>
            <a:off x="7843793" y="2626405"/>
            <a:ext cx="2644914" cy="1813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09353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2545C-7979-4B3D-BC5C-2FDEB04F251D}"/>
              </a:ext>
            </a:extLst>
          </p:cNvPr>
          <p:cNvSpPr>
            <a:spLocks noGrp="1"/>
          </p:cNvSpPr>
          <p:nvPr>
            <p:ph type="title"/>
          </p:nvPr>
        </p:nvSpPr>
        <p:spPr>
          <a:xfrm>
            <a:off x="381000" y="74457"/>
            <a:ext cx="11430000" cy="539496"/>
          </a:xfrm>
        </p:spPr>
        <p:txBody>
          <a:bodyPr/>
          <a:lstStyle/>
          <a:p>
            <a:r>
              <a:rPr lang="en-US" dirty="0"/>
              <a:t>Integrated Modeling (VISION)</a:t>
            </a:r>
          </a:p>
        </p:txBody>
      </p:sp>
      <p:pic>
        <p:nvPicPr>
          <p:cNvPr id="5" name="Picture 4">
            <a:extLst>
              <a:ext uri="{FF2B5EF4-FFF2-40B4-BE49-F238E27FC236}">
                <a16:creationId xmlns:a16="http://schemas.microsoft.com/office/drawing/2014/main" id="{59675BE1-D6DF-4F57-AF72-5CAAFA68421C}"/>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8999" t="5335" r="10796" b="3413"/>
          <a:stretch/>
        </p:blipFill>
        <p:spPr>
          <a:xfrm>
            <a:off x="511656" y="650963"/>
            <a:ext cx="5002878" cy="3252490"/>
          </a:xfrm>
          <a:prstGeom prst="rect">
            <a:avLst/>
          </a:prstGeom>
        </p:spPr>
      </p:pic>
      <p:sp>
        <p:nvSpPr>
          <p:cNvPr id="6" name="TextBox 5">
            <a:extLst>
              <a:ext uri="{FF2B5EF4-FFF2-40B4-BE49-F238E27FC236}">
                <a16:creationId xmlns:a16="http://schemas.microsoft.com/office/drawing/2014/main" id="{94BC46BF-CA0E-4409-910A-D2AE8281FC6E}"/>
              </a:ext>
            </a:extLst>
          </p:cNvPr>
          <p:cNvSpPr txBox="1"/>
          <p:nvPr/>
        </p:nvSpPr>
        <p:spPr>
          <a:xfrm>
            <a:off x="2457388" y="2145120"/>
            <a:ext cx="2619927" cy="461665"/>
          </a:xfrm>
          <a:prstGeom prst="rect">
            <a:avLst/>
          </a:prstGeom>
          <a:noFill/>
        </p:spPr>
        <p:txBody>
          <a:bodyPr wrap="square" rtlCol="0">
            <a:spAutoFit/>
          </a:bodyPr>
          <a:lstStyle/>
          <a:p>
            <a:r>
              <a:rPr lang="en-US" sz="1200" dirty="0">
                <a:solidFill>
                  <a:srgbClr val="FF0000"/>
                </a:solidFill>
              </a:rPr>
              <a:t>Computer modeling is crucial to understand and interpret INS data. </a:t>
            </a:r>
          </a:p>
        </p:txBody>
      </p:sp>
      <p:pic>
        <p:nvPicPr>
          <p:cNvPr id="8" name="Picture 7">
            <a:extLst>
              <a:ext uri="{FF2B5EF4-FFF2-40B4-BE49-F238E27FC236}">
                <a16:creationId xmlns:a16="http://schemas.microsoft.com/office/drawing/2014/main" id="{4BF03A19-94E2-4450-95BA-ED0B7915706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545744" y="2273036"/>
            <a:ext cx="2846264" cy="1897509"/>
          </a:xfrm>
          <a:prstGeom prst="rect">
            <a:avLst/>
          </a:prstGeom>
        </p:spPr>
      </p:pic>
      <p:pic>
        <p:nvPicPr>
          <p:cNvPr id="9" name="Picture 8">
            <a:extLst>
              <a:ext uri="{FF2B5EF4-FFF2-40B4-BE49-F238E27FC236}">
                <a16:creationId xmlns:a16="http://schemas.microsoft.com/office/drawing/2014/main" id="{B02760AA-F8B3-496D-9E18-7156375AAB9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574119" y="650963"/>
            <a:ext cx="2817889" cy="1585063"/>
          </a:xfrm>
          <a:prstGeom prst="rect">
            <a:avLst/>
          </a:prstGeom>
        </p:spPr>
      </p:pic>
      <p:sp>
        <p:nvSpPr>
          <p:cNvPr id="10" name="TextBox 9">
            <a:extLst>
              <a:ext uri="{FF2B5EF4-FFF2-40B4-BE49-F238E27FC236}">
                <a16:creationId xmlns:a16="http://schemas.microsoft.com/office/drawing/2014/main" id="{6D56ACB9-B3FB-47AE-BE1D-166DFE882686}"/>
              </a:ext>
            </a:extLst>
          </p:cNvPr>
          <p:cNvSpPr txBox="1"/>
          <p:nvPr/>
        </p:nvSpPr>
        <p:spPr>
          <a:xfrm>
            <a:off x="9178597" y="4244580"/>
            <a:ext cx="1690232" cy="338554"/>
          </a:xfrm>
          <a:prstGeom prst="rect">
            <a:avLst/>
          </a:prstGeom>
          <a:noFill/>
        </p:spPr>
        <p:txBody>
          <a:bodyPr wrap="square" rtlCol="0">
            <a:spAutoFit/>
          </a:bodyPr>
          <a:lstStyle/>
          <a:p>
            <a:r>
              <a:rPr lang="en-US" sz="1600" b="1" dirty="0" err="1">
                <a:solidFill>
                  <a:srgbClr val="000000"/>
                </a:solidFill>
              </a:rPr>
              <a:t>VirtuES</a:t>
            </a:r>
            <a:r>
              <a:rPr lang="en-US" sz="1600" b="1" dirty="0">
                <a:solidFill>
                  <a:srgbClr val="000000"/>
                </a:solidFill>
              </a:rPr>
              <a:t> cluster</a:t>
            </a:r>
          </a:p>
        </p:txBody>
      </p:sp>
      <p:sp>
        <p:nvSpPr>
          <p:cNvPr id="19" name="TextBox 18">
            <a:extLst>
              <a:ext uri="{FF2B5EF4-FFF2-40B4-BE49-F238E27FC236}">
                <a16:creationId xmlns:a16="http://schemas.microsoft.com/office/drawing/2014/main" id="{E3A93868-9EA1-4DD2-B190-2EF2001AF618}"/>
              </a:ext>
            </a:extLst>
          </p:cNvPr>
          <p:cNvSpPr txBox="1"/>
          <p:nvPr/>
        </p:nvSpPr>
        <p:spPr>
          <a:xfrm>
            <a:off x="5514534" y="1060207"/>
            <a:ext cx="2922884" cy="2169825"/>
          </a:xfrm>
          <a:prstGeom prst="rect">
            <a:avLst/>
          </a:prstGeom>
          <a:noFill/>
        </p:spPr>
        <p:txBody>
          <a:bodyPr wrap="square" rtlCol="0">
            <a:spAutoFit/>
          </a:bodyPr>
          <a:lstStyle/>
          <a:p>
            <a:pPr algn="l">
              <a:lnSpc>
                <a:spcPct val="90000"/>
              </a:lnSpc>
            </a:pPr>
            <a:r>
              <a:rPr lang="en-US" sz="2400" b="1" dirty="0">
                <a:latin typeface="+mn-lt"/>
              </a:rPr>
              <a:t>OCLIMAX</a:t>
            </a:r>
          </a:p>
          <a:p>
            <a:pPr algn="l">
              <a:lnSpc>
                <a:spcPct val="90000"/>
              </a:lnSpc>
            </a:pPr>
            <a:r>
              <a:rPr lang="en-US" b="1" dirty="0">
                <a:latin typeface="+mn-lt"/>
              </a:rPr>
              <a:t>(YQ Cheng, Timmy Ramirez-Cuesta)</a:t>
            </a:r>
          </a:p>
          <a:p>
            <a:pPr algn="l">
              <a:lnSpc>
                <a:spcPct val="90000"/>
              </a:lnSpc>
            </a:pPr>
            <a:endParaRPr lang="en-US" dirty="0">
              <a:latin typeface="+mn-lt"/>
            </a:endParaRPr>
          </a:p>
          <a:p>
            <a:pPr algn="l">
              <a:lnSpc>
                <a:spcPct val="90000"/>
              </a:lnSpc>
            </a:pPr>
            <a:r>
              <a:rPr lang="en-US" dirty="0">
                <a:latin typeface="+mn-lt"/>
              </a:rPr>
              <a:t>Inelastic neutron scattering calculation for both powders and single crystals using DFT</a:t>
            </a:r>
          </a:p>
        </p:txBody>
      </p:sp>
      <p:sp>
        <p:nvSpPr>
          <p:cNvPr id="3" name="TextBox 2">
            <a:extLst>
              <a:ext uri="{FF2B5EF4-FFF2-40B4-BE49-F238E27FC236}">
                <a16:creationId xmlns:a16="http://schemas.microsoft.com/office/drawing/2014/main" id="{B831ADBF-34B3-6D11-E90A-7AA034834217}"/>
              </a:ext>
            </a:extLst>
          </p:cNvPr>
          <p:cNvSpPr txBox="1"/>
          <p:nvPr/>
        </p:nvSpPr>
        <p:spPr>
          <a:xfrm>
            <a:off x="579551" y="4228621"/>
            <a:ext cx="6666606" cy="646331"/>
          </a:xfrm>
          <a:prstGeom prst="rect">
            <a:avLst/>
          </a:prstGeom>
          <a:noFill/>
        </p:spPr>
        <p:txBody>
          <a:bodyPr wrap="square" rtlCol="0">
            <a:spAutoFit/>
          </a:bodyPr>
          <a:lstStyle/>
          <a:p>
            <a:pPr>
              <a:lnSpc>
                <a:spcPct val="90000"/>
              </a:lnSpc>
            </a:pPr>
            <a:r>
              <a:rPr lang="en-US" sz="2000" b="1" dirty="0">
                <a:latin typeface="+mn-lt"/>
              </a:rPr>
              <a:t>INSPIRED: </a:t>
            </a:r>
            <a:r>
              <a:rPr lang="en-US" sz="2000" b="1" dirty="0"/>
              <a:t>Inelastic Neutron Scattering Prediction for Instantaneous Results and Experimental Design</a:t>
            </a:r>
            <a:endParaRPr lang="en-US" sz="2000" b="1" dirty="0">
              <a:latin typeface="+mn-lt"/>
            </a:endParaRPr>
          </a:p>
        </p:txBody>
      </p:sp>
      <p:sp>
        <p:nvSpPr>
          <p:cNvPr id="4" name="TextBox 3">
            <a:extLst>
              <a:ext uri="{FF2B5EF4-FFF2-40B4-BE49-F238E27FC236}">
                <a16:creationId xmlns:a16="http://schemas.microsoft.com/office/drawing/2014/main" id="{223F26C3-FAA8-2CC3-305E-5FD1A3F57EED}"/>
              </a:ext>
            </a:extLst>
          </p:cNvPr>
          <p:cNvSpPr txBox="1"/>
          <p:nvPr/>
        </p:nvSpPr>
        <p:spPr>
          <a:xfrm>
            <a:off x="579551" y="5000756"/>
            <a:ext cx="7319685" cy="1338828"/>
          </a:xfrm>
          <a:prstGeom prst="rect">
            <a:avLst/>
          </a:prstGeom>
          <a:noFill/>
        </p:spPr>
        <p:txBody>
          <a:bodyPr wrap="square" rtlCol="0">
            <a:spAutoFit/>
          </a:bodyPr>
          <a:lstStyle/>
          <a:p>
            <a:pPr algn="l">
              <a:lnSpc>
                <a:spcPct val="90000"/>
              </a:lnSpc>
            </a:pPr>
            <a:r>
              <a:rPr lang="en-US" dirty="0">
                <a:latin typeface="+mn-lt"/>
              </a:rPr>
              <a:t>DFT + </a:t>
            </a:r>
            <a:r>
              <a:rPr lang="en-US" b="1" i="1" dirty="0">
                <a:latin typeface="+mn-lt"/>
              </a:rPr>
              <a:t>OCLIMAX</a:t>
            </a:r>
            <a:r>
              <a:rPr lang="en-US" dirty="0">
                <a:latin typeface="+mn-lt"/>
              </a:rPr>
              <a:t> used to simulate lattice dynamics and make a database of simulated spectra (&gt;10k inorganic crystals and &gt;20k organic molecules.</a:t>
            </a:r>
          </a:p>
          <a:p>
            <a:pPr algn="l">
              <a:lnSpc>
                <a:spcPct val="90000"/>
              </a:lnSpc>
            </a:pPr>
            <a:endParaRPr lang="en-US" b="1" i="1" dirty="0"/>
          </a:p>
          <a:p>
            <a:pPr algn="l">
              <a:lnSpc>
                <a:spcPct val="90000"/>
              </a:lnSpc>
            </a:pPr>
            <a:r>
              <a:rPr lang="en-US" b="1" i="1" dirty="0"/>
              <a:t>Machine learning prediction of INS from structure</a:t>
            </a:r>
            <a:endParaRPr lang="en-US" b="1" i="1" dirty="0">
              <a:latin typeface="+mn-lt"/>
            </a:endParaRPr>
          </a:p>
        </p:txBody>
      </p:sp>
      <p:pic>
        <p:nvPicPr>
          <p:cNvPr id="7" name="Picture 36" descr="Yongqiang Cheng ">
            <a:extLst>
              <a:ext uri="{FF2B5EF4-FFF2-40B4-BE49-F238E27FC236}">
                <a16:creationId xmlns:a16="http://schemas.microsoft.com/office/drawing/2014/main" id="{003E8633-51A1-A6DB-334B-319F5CFE8CB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31070" y="5028453"/>
            <a:ext cx="1048904" cy="1311131"/>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152D44ED-2508-718F-7107-34068142100D}"/>
              </a:ext>
            </a:extLst>
          </p:cNvPr>
          <p:cNvSpPr txBox="1"/>
          <p:nvPr/>
        </p:nvSpPr>
        <p:spPr>
          <a:xfrm>
            <a:off x="8116011" y="6381555"/>
            <a:ext cx="1364289" cy="341632"/>
          </a:xfrm>
          <a:prstGeom prst="rect">
            <a:avLst/>
          </a:prstGeom>
          <a:noFill/>
        </p:spPr>
        <p:txBody>
          <a:bodyPr wrap="square" rtlCol="0">
            <a:spAutoFit/>
          </a:bodyPr>
          <a:lstStyle/>
          <a:p>
            <a:pPr algn="l">
              <a:lnSpc>
                <a:spcPct val="90000"/>
              </a:lnSpc>
            </a:pPr>
            <a:r>
              <a:rPr lang="en-US" b="1" i="1" dirty="0">
                <a:latin typeface="+mn-lt"/>
              </a:rPr>
              <a:t>YQ Cheng</a:t>
            </a:r>
          </a:p>
        </p:txBody>
      </p:sp>
    </p:spTree>
    <p:extLst>
      <p:ext uri="{BB962C8B-B14F-4D97-AF65-F5344CB8AC3E}">
        <p14:creationId xmlns:p14="http://schemas.microsoft.com/office/powerpoint/2010/main" val="14024038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B275CA-5188-4DE0-B26B-41D12B0B0CC2}"/>
              </a:ext>
            </a:extLst>
          </p:cNvPr>
          <p:cNvSpPr>
            <a:spLocks noGrp="1"/>
          </p:cNvSpPr>
          <p:nvPr>
            <p:ph type="title"/>
          </p:nvPr>
        </p:nvSpPr>
        <p:spPr/>
        <p:txBody>
          <a:bodyPr/>
          <a:lstStyle/>
          <a:p>
            <a:r>
              <a:rPr lang="en-US" dirty="0"/>
              <a:t>Neutron User Facilities Worldwide</a:t>
            </a:r>
          </a:p>
        </p:txBody>
      </p:sp>
      <p:pic>
        <p:nvPicPr>
          <p:cNvPr id="48" name="Picture 47">
            <a:extLst>
              <a:ext uri="{FF2B5EF4-FFF2-40B4-BE49-F238E27FC236}">
                <a16:creationId xmlns:a16="http://schemas.microsoft.com/office/drawing/2014/main" id="{BCA063B6-3DB4-4C00-A557-2D793E9F8AED}"/>
              </a:ext>
            </a:extLst>
          </p:cNvPr>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323210" y="1131721"/>
            <a:ext cx="10800000" cy="5369230"/>
          </a:xfrm>
          <a:prstGeom prst="rect">
            <a:avLst/>
          </a:prstGeom>
        </p:spPr>
      </p:pic>
      <p:sp>
        <p:nvSpPr>
          <p:cNvPr id="49" name="Right Triangle 48">
            <a:extLst>
              <a:ext uri="{FF2B5EF4-FFF2-40B4-BE49-F238E27FC236}">
                <a16:creationId xmlns:a16="http://schemas.microsoft.com/office/drawing/2014/main" id="{7EC587C9-3BCE-4DCF-B405-3260B2D699CE}"/>
              </a:ext>
            </a:extLst>
          </p:cNvPr>
          <p:cNvSpPr>
            <a:spLocks noChangeAspect="1"/>
          </p:cNvSpPr>
          <p:nvPr/>
        </p:nvSpPr>
        <p:spPr>
          <a:xfrm flipV="1">
            <a:off x="620379" y="1148342"/>
            <a:ext cx="1893925" cy="968990"/>
          </a:xfrm>
          <a:prstGeom prst="rtTriangle">
            <a:avLst/>
          </a:prstGeom>
          <a:solidFill>
            <a:sysClr val="window" lastClr="FFFFFF"/>
          </a:solidFill>
          <a:ln w="25400" cap="flat" cmpd="sng" algn="ctr">
            <a:noFill/>
            <a:prstDash val="solid"/>
          </a:ln>
          <a:effectLst/>
        </p:spPr>
        <p:txBody>
          <a:bodyPr rtlCol="0" anchor="ctr"/>
          <a:lstStyle/>
          <a:p>
            <a:pPr marL="0" marR="0" lvl="0" indent="0" algn="ctr" defTabSz="91431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0" name="Oval 49">
            <a:extLst>
              <a:ext uri="{FF2B5EF4-FFF2-40B4-BE49-F238E27FC236}">
                <a16:creationId xmlns:a16="http://schemas.microsoft.com/office/drawing/2014/main" id="{A7A4EB07-6448-470C-9CD6-73CB3AC5560D}"/>
              </a:ext>
            </a:extLst>
          </p:cNvPr>
          <p:cNvSpPr/>
          <p:nvPr/>
        </p:nvSpPr>
        <p:spPr>
          <a:xfrm>
            <a:off x="9614324" y="4847419"/>
            <a:ext cx="72000" cy="72000"/>
          </a:xfrm>
          <a:prstGeom prst="ellipse">
            <a:avLst/>
          </a:prstGeom>
          <a:solidFill>
            <a:srgbClr val="FF0000"/>
          </a:solidFill>
          <a:ln w="12700" cap="flat" cmpd="sng" algn="ctr">
            <a:solidFill>
              <a:sysClr val="windowText" lastClr="000000"/>
            </a:solidFill>
            <a:prstDash val="solid"/>
          </a:ln>
          <a:effectLst/>
        </p:spPr>
        <p:txBody>
          <a:bodyPr rtlCol="0" anchor="ctr"/>
          <a:lstStyle/>
          <a:p>
            <a:pPr marL="0" marR="0" lvl="0" indent="0" algn="ctr" defTabSz="91431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1" name="Oval 50">
            <a:extLst>
              <a:ext uri="{FF2B5EF4-FFF2-40B4-BE49-F238E27FC236}">
                <a16:creationId xmlns:a16="http://schemas.microsoft.com/office/drawing/2014/main" id="{01194E71-27F4-4043-8B14-3247E4AF912D}"/>
              </a:ext>
            </a:extLst>
          </p:cNvPr>
          <p:cNvSpPr>
            <a:spLocks noChangeAspect="1"/>
          </p:cNvSpPr>
          <p:nvPr/>
        </p:nvSpPr>
        <p:spPr>
          <a:xfrm>
            <a:off x="3293517" y="2398871"/>
            <a:ext cx="72000" cy="72000"/>
          </a:xfrm>
          <a:prstGeom prst="ellipse">
            <a:avLst/>
          </a:prstGeom>
          <a:solidFill>
            <a:srgbClr val="FF0000"/>
          </a:solidFill>
          <a:ln w="12700" cap="flat" cmpd="sng" algn="ctr">
            <a:solidFill>
              <a:sysClr val="windowText" lastClr="000000"/>
            </a:solidFill>
            <a:prstDash val="solid"/>
          </a:ln>
          <a:effectLst/>
        </p:spPr>
        <p:txBody>
          <a:bodyPr rtlCol="0" anchor="ctr"/>
          <a:lstStyle/>
          <a:p>
            <a:pPr marL="0" marR="0" lvl="0" indent="0" algn="ctr" defTabSz="91431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2" name="Oval 51">
            <a:extLst>
              <a:ext uri="{FF2B5EF4-FFF2-40B4-BE49-F238E27FC236}">
                <a16:creationId xmlns:a16="http://schemas.microsoft.com/office/drawing/2014/main" id="{D8EEC43B-825E-430C-BC67-D3C0C201E1BF}"/>
              </a:ext>
            </a:extLst>
          </p:cNvPr>
          <p:cNvSpPr>
            <a:spLocks noChangeAspect="1"/>
          </p:cNvSpPr>
          <p:nvPr/>
        </p:nvSpPr>
        <p:spPr>
          <a:xfrm>
            <a:off x="3062503" y="2482189"/>
            <a:ext cx="72000" cy="72000"/>
          </a:xfrm>
          <a:prstGeom prst="ellipse">
            <a:avLst/>
          </a:prstGeom>
          <a:solidFill>
            <a:srgbClr val="FF0000"/>
          </a:solidFill>
          <a:ln w="12700" cap="flat" cmpd="sng" algn="ctr">
            <a:solidFill>
              <a:sysClr val="windowText" lastClr="000000"/>
            </a:solidFill>
            <a:prstDash val="solid"/>
          </a:ln>
          <a:effectLst/>
        </p:spPr>
        <p:txBody>
          <a:bodyPr rtlCol="0" anchor="ctr"/>
          <a:lstStyle/>
          <a:p>
            <a:pPr marL="0" marR="0" lvl="0" indent="0" algn="ctr" defTabSz="91431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3" name="Oval 52">
            <a:extLst>
              <a:ext uri="{FF2B5EF4-FFF2-40B4-BE49-F238E27FC236}">
                <a16:creationId xmlns:a16="http://schemas.microsoft.com/office/drawing/2014/main" id="{5CAC431A-1F13-4F6C-A6E9-4E7C15D80672}"/>
              </a:ext>
            </a:extLst>
          </p:cNvPr>
          <p:cNvSpPr>
            <a:spLocks noChangeAspect="1"/>
          </p:cNvSpPr>
          <p:nvPr/>
        </p:nvSpPr>
        <p:spPr>
          <a:xfrm>
            <a:off x="3020293" y="2473426"/>
            <a:ext cx="72000" cy="72000"/>
          </a:xfrm>
          <a:prstGeom prst="ellipse">
            <a:avLst/>
          </a:prstGeom>
          <a:solidFill>
            <a:srgbClr val="FF0000"/>
          </a:solidFill>
          <a:ln w="12700" cap="flat" cmpd="sng" algn="ctr">
            <a:solidFill>
              <a:sysClr val="windowText" lastClr="000000"/>
            </a:solidFill>
            <a:prstDash val="solid"/>
          </a:ln>
          <a:effectLst/>
        </p:spPr>
        <p:txBody>
          <a:bodyPr rtlCol="0" anchor="ctr"/>
          <a:lstStyle/>
          <a:p>
            <a:pPr marL="0" marR="0" lvl="0" indent="0" algn="ctr" defTabSz="91431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4" name="Oval 53">
            <a:extLst>
              <a:ext uri="{FF2B5EF4-FFF2-40B4-BE49-F238E27FC236}">
                <a16:creationId xmlns:a16="http://schemas.microsoft.com/office/drawing/2014/main" id="{A4783C12-6FB8-4D45-AADD-1CC6489AFF66}"/>
              </a:ext>
            </a:extLst>
          </p:cNvPr>
          <p:cNvSpPr>
            <a:spLocks noChangeAspect="1"/>
          </p:cNvSpPr>
          <p:nvPr/>
        </p:nvSpPr>
        <p:spPr>
          <a:xfrm>
            <a:off x="3344491" y="2145306"/>
            <a:ext cx="72000" cy="72000"/>
          </a:xfrm>
          <a:prstGeom prst="ellipse">
            <a:avLst/>
          </a:prstGeom>
          <a:solidFill>
            <a:srgbClr val="0070C0"/>
          </a:solidFill>
          <a:ln w="12700" cap="flat" cmpd="sng" algn="ctr">
            <a:solidFill>
              <a:sysClr val="windowText" lastClr="000000"/>
            </a:solidFill>
            <a:prstDash val="solid"/>
          </a:ln>
          <a:effectLst/>
        </p:spPr>
        <p:txBody>
          <a:bodyPr rtlCol="0" anchor="ctr"/>
          <a:lstStyle/>
          <a:p>
            <a:pPr marL="0" marR="0" lvl="0" indent="0" algn="ctr" defTabSz="91431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5" name="Oval 54">
            <a:extLst>
              <a:ext uri="{FF2B5EF4-FFF2-40B4-BE49-F238E27FC236}">
                <a16:creationId xmlns:a16="http://schemas.microsoft.com/office/drawing/2014/main" id="{82C3FCAB-74A2-49EB-952E-C9A2D2BB366D}"/>
              </a:ext>
            </a:extLst>
          </p:cNvPr>
          <p:cNvSpPr>
            <a:spLocks noChangeAspect="1"/>
          </p:cNvSpPr>
          <p:nvPr/>
        </p:nvSpPr>
        <p:spPr>
          <a:xfrm>
            <a:off x="3477260" y="4981089"/>
            <a:ext cx="72000" cy="72000"/>
          </a:xfrm>
          <a:prstGeom prst="ellipse">
            <a:avLst/>
          </a:prstGeom>
          <a:solidFill>
            <a:srgbClr val="FF0000"/>
          </a:solidFill>
          <a:ln w="12700" cap="flat" cmpd="sng" algn="ctr">
            <a:solidFill>
              <a:sysClr val="windowText" lastClr="000000"/>
            </a:solidFill>
            <a:prstDash val="solid"/>
          </a:ln>
          <a:effectLst/>
        </p:spPr>
        <p:txBody>
          <a:bodyPr rtlCol="0" anchor="ctr"/>
          <a:lstStyle/>
          <a:p>
            <a:pPr marL="0" marR="0" lvl="0" indent="0" algn="ctr" defTabSz="91431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6" name="Oval 55">
            <a:extLst>
              <a:ext uri="{FF2B5EF4-FFF2-40B4-BE49-F238E27FC236}">
                <a16:creationId xmlns:a16="http://schemas.microsoft.com/office/drawing/2014/main" id="{ECBF2978-C58B-4A84-9291-F21B5D68392B}"/>
              </a:ext>
            </a:extLst>
          </p:cNvPr>
          <p:cNvSpPr>
            <a:spLocks noChangeAspect="1"/>
          </p:cNvSpPr>
          <p:nvPr/>
        </p:nvSpPr>
        <p:spPr>
          <a:xfrm>
            <a:off x="7517735" y="3072627"/>
            <a:ext cx="72000" cy="72000"/>
          </a:xfrm>
          <a:prstGeom prst="ellipse">
            <a:avLst/>
          </a:prstGeom>
          <a:solidFill>
            <a:srgbClr val="FF0000"/>
          </a:solidFill>
          <a:ln w="12700" cap="flat" cmpd="sng" algn="ctr">
            <a:solidFill>
              <a:sysClr val="windowText" lastClr="000000"/>
            </a:solidFill>
            <a:prstDash val="solid"/>
          </a:ln>
          <a:effectLst/>
        </p:spPr>
        <p:txBody>
          <a:bodyPr rtlCol="0" anchor="ctr"/>
          <a:lstStyle/>
          <a:p>
            <a:pPr marL="0" marR="0" lvl="0" indent="0" algn="ctr" defTabSz="91431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7" name="Oval 56">
            <a:extLst>
              <a:ext uri="{FF2B5EF4-FFF2-40B4-BE49-F238E27FC236}">
                <a16:creationId xmlns:a16="http://schemas.microsoft.com/office/drawing/2014/main" id="{85505438-2779-4739-8837-8004DEA9F604}"/>
              </a:ext>
            </a:extLst>
          </p:cNvPr>
          <p:cNvSpPr>
            <a:spLocks noChangeAspect="1"/>
          </p:cNvSpPr>
          <p:nvPr/>
        </p:nvSpPr>
        <p:spPr>
          <a:xfrm>
            <a:off x="9276129" y="2456054"/>
            <a:ext cx="72000" cy="72000"/>
          </a:xfrm>
          <a:prstGeom prst="ellipse">
            <a:avLst/>
          </a:prstGeom>
          <a:solidFill>
            <a:srgbClr val="FF0000"/>
          </a:solidFill>
          <a:ln w="12700" cap="flat" cmpd="sng" algn="ctr">
            <a:solidFill>
              <a:sysClr val="windowText" lastClr="000000"/>
            </a:solidFill>
            <a:prstDash val="solid"/>
          </a:ln>
          <a:effectLst/>
        </p:spPr>
        <p:txBody>
          <a:bodyPr rtlCol="0" anchor="ctr"/>
          <a:lstStyle/>
          <a:p>
            <a:pPr marL="0" marR="0" lvl="0" indent="0" algn="ctr" defTabSz="91431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8" name="Oval 57">
            <a:extLst>
              <a:ext uri="{FF2B5EF4-FFF2-40B4-BE49-F238E27FC236}">
                <a16:creationId xmlns:a16="http://schemas.microsoft.com/office/drawing/2014/main" id="{A06B4641-96B2-4676-9C5B-0A214597DF25}"/>
              </a:ext>
            </a:extLst>
          </p:cNvPr>
          <p:cNvSpPr>
            <a:spLocks noChangeAspect="1"/>
          </p:cNvSpPr>
          <p:nvPr/>
        </p:nvSpPr>
        <p:spPr>
          <a:xfrm>
            <a:off x="9305107" y="2473426"/>
            <a:ext cx="72000" cy="72000"/>
          </a:xfrm>
          <a:prstGeom prst="ellipse">
            <a:avLst/>
          </a:prstGeom>
          <a:solidFill>
            <a:srgbClr val="FF0000"/>
          </a:solidFill>
          <a:ln w="12700" cap="flat" cmpd="sng" algn="ctr">
            <a:solidFill>
              <a:sysClr val="windowText" lastClr="000000"/>
            </a:solidFill>
            <a:prstDash val="solid"/>
          </a:ln>
          <a:effectLst/>
        </p:spPr>
        <p:txBody>
          <a:bodyPr rtlCol="0" anchor="ctr"/>
          <a:lstStyle/>
          <a:p>
            <a:pPr marL="0" marR="0" lvl="0" indent="0" algn="ctr" defTabSz="91431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59" name="Oval 58">
            <a:extLst>
              <a:ext uri="{FF2B5EF4-FFF2-40B4-BE49-F238E27FC236}">
                <a16:creationId xmlns:a16="http://schemas.microsoft.com/office/drawing/2014/main" id="{904E8EAD-455E-419F-B1F8-B4B5A0DBE53D}"/>
              </a:ext>
            </a:extLst>
          </p:cNvPr>
          <p:cNvSpPr>
            <a:spLocks noChangeAspect="1"/>
          </p:cNvSpPr>
          <p:nvPr/>
        </p:nvSpPr>
        <p:spPr>
          <a:xfrm>
            <a:off x="8716217" y="2918458"/>
            <a:ext cx="72000" cy="72000"/>
          </a:xfrm>
          <a:prstGeom prst="ellipse">
            <a:avLst/>
          </a:prstGeom>
          <a:solidFill>
            <a:srgbClr val="FF0000"/>
          </a:solidFill>
          <a:ln w="12700" cap="flat" cmpd="sng" algn="ctr">
            <a:solidFill>
              <a:sysClr val="windowText" lastClr="000000"/>
            </a:solidFill>
            <a:prstDash val="solid"/>
          </a:ln>
          <a:effectLst/>
        </p:spPr>
        <p:txBody>
          <a:bodyPr rtlCol="0" anchor="ctr"/>
          <a:lstStyle/>
          <a:p>
            <a:pPr marL="0" marR="0" lvl="0" indent="0" algn="ctr" defTabSz="91431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0" name="Oval 59">
            <a:extLst>
              <a:ext uri="{FF2B5EF4-FFF2-40B4-BE49-F238E27FC236}">
                <a16:creationId xmlns:a16="http://schemas.microsoft.com/office/drawing/2014/main" id="{454723DB-FD7A-47D0-AF5C-FAF587BF8C29}"/>
              </a:ext>
            </a:extLst>
          </p:cNvPr>
          <p:cNvSpPr>
            <a:spLocks noChangeAspect="1"/>
          </p:cNvSpPr>
          <p:nvPr/>
        </p:nvSpPr>
        <p:spPr>
          <a:xfrm>
            <a:off x="8938568" y="2500818"/>
            <a:ext cx="72000" cy="72000"/>
          </a:xfrm>
          <a:prstGeom prst="ellipse">
            <a:avLst/>
          </a:prstGeom>
          <a:solidFill>
            <a:srgbClr val="FF0000"/>
          </a:solidFill>
          <a:ln w="12700" cap="flat" cmpd="sng" algn="ctr">
            <a:solidFill>
              <a:sysClr val="windowText" lastClr="000000"/>
            </a:solidFill>
            <a:prstDash val="solid"/>
          </a:ln>
          <a:effectLst/>
        </p:spPr>
        <p:txBody>
          <a:bodyPr rtlCol="0" anchor="ctr"/>
          <a:lstStyle/>
          <a:p>
            <a:pPr marL="0" marR="0" lvl="0" indent="0" algn="ctr" defTabSz="91431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1" name="Oval 60">
            <a:extLst>
              <a:ext uri="{FF2B5EF4-FFF2-40B4-BE49-F238E27FC236}">
                <a16:creationId xmlns:a16="http://schemas.microsoft.com/office/drawing/2014/main" id="{F9F370B2-CFAD-4678-8997-82849ED844F6}"/>
              </a:ext>
            </a:extLst>
          </p:cNvPr>
          <p:cNvSpPr>
            <a:spLocks noChangeAspect="1"/>
          </p:cNvSpPr>
          <p:nvPr/>
        </p:nvSpPr>
        <p:spPr>
          <a:xfrm>
            <a:off x="6351877" y="1820018"/>
            <a:ext cx="72000" cy="72000"/>
          </a:xfrm>
          <a:prstGeom prst="ellipse">
            <a:avLst/>
          </a:prstGeom>
          <a:solidFill>
            <a:srgbClr val="FF0000"/>
          </a:solidFill>
          <a:ln w="12700" cap="flat" cmpd="sng" algn="ctr">
            <a:solidFill>
              <a:sysClr val="windowText" lastClr="000000"/>
            </a:solidFill>
            <a:prstDash val="solid"/>
          </a:ln>
          <a:effectLst/>
        </p:spPr>
        <p:txBody>
          <a:bodyPr rtlCol="0" anchor="ctr"/>
          <a:lstStyle/>
          <a:p>
            <a:pPr marL="0" marR="0" lvl="0" indent="0" algn="ctr" defTabSz="91431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2" name="Oval 61">
            <a:extLst>
              <a:ext uri="{FF2B5EF4-FFF2-40B4-BE49-F238E27FC236}">
                <a16:creationId xmlns:a16="http://schemas.microsoft.com/office/drawing/2014/main" id="{8C346228-8A0A-41FB-8292-4A9580B0FA6B}"/>
              </a:ext>
            </a:extLst>
          </p:cNvPr>
          <p:cNvSpPr>
            <a:spLocks noChangeAspect="1"/>
          </p:cNvSpPr>
          <p:nvPr/>
        </p:nvSpPr>
        <p:spPr>
          <a:xfrm>
            <a:off x="6157068" y="1709080"/>
            <a:ext cx="72000" cy="72000"/>
          </a:xfrm>
          <a:prstGeom prst="ellipse">
            <a:avLst/>
          </a:prstGeom>
          <a:solidFill>
            <a:srgbClr val="FF0000"/>
          </a:solidFill>
          <a:ln w="12700" cap="flat" cmpd="sng" algn="ctr">
            <a:solidFill>
              <a:sysClr val="windowText" lastClr="000000"/>
            </a:solidFill>
            <a:prstDash val="solid"/>
          </a:ln>
          <a:effectLst/>
        </p:spPr>
        <p:txBody>
          <a:bodyPr rtlCol="0" anchor="ctr"/>
          <a:lstStyle/>
          <a:p>
            <a:pPr marL="0" marR="0" lvl="0" indent="0" algn="ctr" defTabSz="91431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3" name="Oval 62">
            <a:extLst>
              <a:ext uri="{FF2B5EF4-FFF2-40B4-BE49-F238E27FC236}">
                <a16:creationId xmlns:a16="http://schemas.microsoft.com/office/drawing/2014/main" id="{1E7F9781-E8C1-4236-A3D3-E8B97B639E26}"/>
              </a:ext>
            </a:extLst>
          </p:cNvPr>
          <p:cNvSpPr>
            <a:spLocks noChangeAspect="1"/>
          </p:cNvSpPr>
          <p:nvPr/>
        </p:nvSpPr>
        <p:spPr>
          <a:xfrm>
            <a:off x="6186269" y="4553564"/>
            <a:ext cx="72000" cy="72000"/>
          </a:xfrm>
          <a:prstGeom prst="ellipse">
            <a:avLst/>
          </a:prstGeom>
          <a:solidFill>
            <a:srgbClr val="FF0000"/>
          </a:solidFill>
          <a:ln w="12700" cap="flat" cmpd="sng" algn="ctr">
            <a:solidFill>
              <a:sysClr val="windowText" lastClr="000000"/>
            </a:solidFill>
            <a:prstDash val="solid"/>
          </a:ln>
          <a:effectLst/>
        </p:spPr>
        <p:txBody>
          <a:bodyPr rtlCol="0" anchor="ctr"/>
          <a:lstStyle/>
          <a:p>
            <a:pPr marL="0" marR="0" lvl="0" indent="0" algn="ctr" defTabSz="91431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4" name="TextBox 63">
            <a:extLst>
              <a:ext uri="{FF2B5EF4-FFF2-40B4-BE49-F238E27FC236}">
                <a16:creationId xmlns:a16="http://schemas.microsoft.com/office/drawing/2014/main" id="{E7733162-9C21-4F7B-8D33-1857047B9520}"/>
              </a:ext>
            </a:extLst>
          </p:cNvPr>
          <p:cNvSpPr txBox="1"/>
          <p:nvPr/>
        </p:nvSpPr>
        <p:spPr>
          <a:xfrm>
            <a:off x="2558621" y="2291250"/>
            <a:ext cx="546556" cy="319581"/>
          </a:xfrm>
          <a:prstGeom prst="rect">
            <a:avLst/>
          </a:prstGeom>
          <a:noFill/>
        </p:spPr>
        <p:txBody>
          <a:bodyPr wrap="none" rtlCol="0">
            <a:spAutoFit/>
          </a:bodyPr>
          <a:lstStyle/>
          <a:p>
            <a:pPr defTabSz="914319" fontAlgn="auto">
              <a:spcBef>
                <a:spcPts val="0"/>
              </a:spcBef>
              <a:spcAft>
                <a:spcPts val="0"/>
              </a:spcAft>
            </a:pPr>
            <a:r>
              <a:rPr lang="en-US" sz="1400" b="1" dirty="0">
                <a:solidFill>
                  <a:prstClr val="white"/>
                </a:solidFill>
                <a:latin typeface="Calibri"/>
                <a:cs typeface="+mn-cs"/>
              </a:rPr>
              <a:t>HFIR</a:t>
            </a:r>
          </a:p>
        </p:txBody>
      </p:sp>
      <p:sp>
        <p:nvSpPr>
          <p:cNvPr id="65" name="TextBox 64">
            <a:extLst>
              <a:ext uri="{FF2B5EF4-FFF2-40B4-BE49-F238E27FC236}">
                <a16:creationId xmlns:a16="http://schemas.microsoft.com/office/drawing/2014/main" id="{0E99DA32-4FD3-4FCF-8E70-740E1E62C11A}"/>
              </a:ext>
            </a:extLst>
          </p:cNvPr>
          <p:cNvSpPr txBox="1"/>
          <p:nvPr/>
        </p:nvSpPr>
        <p:spPr>
          <a:xfrm>
            <a:off x="3032741" y="2504860"/>
            <a:ext cx="486030" cy="319581"/>
          </a:xfrm>
          <a:prstGeom prst="rect">
            <a:avLst/>
          </a:prstGeom>
          <a:noFill/>
        </p:spPr>
        <p:txBody>
          <a:bodyPr wrap="none" rtlCol="0">
            <a:spAutoFit/>
          </a:bodyPr>
          <a:lstStyle/>
          <a:p>
            <a:pPr defTabSz="914319" fontAlgn="auto">
              <a:spcBef>
                <a:spcPts val="0"/>
              </a:spcBef>
              <a:spcAft>
                <a:spcPts val="0"/>
              </a:spcAft>
            </a:pPr>
            <a:r>
              <a:rPr lang="en-US" sz="1400" b="1" dirty="0">
                <a:solidFill>
                  <a:prstClr val="white"/>
                </a:solidFill>
                <a:latin typeface="Calibri"/>
                <a:cs typeface="+mn-cs"/>
              </a:rPr>
              <a:t>SNS</a:t>
            </a:r>
          </a:p>
        </p:txBody>
      </p:sp>
      <p:sp>
        <p:nvSpPr>
          <p:cNvPr id="66" name="TextBox 65">
            <a:extLst>
              <a:ext uri="{FF2B5EF4-FFF2-40B4-BE49-F238E27FC236}">
                <a16:creationId xmlns:a16="http://schemas.microsoft.com/office/drawing/2014/main" id="{E4352BFE-90B6-404F-8C57-9C817B7E2CE5}"/>
              </a:ext>
            </a:extLst>
          </p:cNvPr>
          <p:cNvSpPr txBox="1"/>
          <p:nvPr/>
        </p:nvSpPr>
        <p:spPr>
          <a:xfrm>
            <a:off x="3323701" y="2289527"/>
            <a:ext cx="538749" cy="319581"/>
          </a:xfrm>
          <a:prstGeom prst="rect">
            <a:avLst/>
          </a:prstGeom>
          <a:noFill/>
        </p:spPr>
        <p:txBody>
          <a:bodyPr wrap="none" rtlCol="0">
            <a:spAutoFit/>
          </a:bodyPr>
          <a:lstStyle/>
          <a:p>
            <a:pPr defTabSz="914319" fontAlgn="auto">
              <a:spcBef>
                <a:spcPts val="0"/>
              </a:spcBef>
              <a:spcAft>
                <a:spcPts val="0"/>
              </a:spcAft>
            </a:pPr>
            <a:r>
              <a:rPr lang="en-US" sz="1400" b="1" dirty="0">
                <a:solidFill>
                  <a:prstClr val="white"/>
                </a:solidFill>
                <a:latin typeface="Calibri"/>
                <a:cs typeface="+mn-cs"/>
              </a:rPr>
              <a:t>NIST</a:t>
            </a:r>
          </a:p>
        </p:txBody>
      </p:sp>
      <p:sp>
        <p:nvSpPr>
          <p:cNvPr id="67" name="TextBox 66">
            <a:extLst>
              <a:ext uri="{FF2B5EF4-FFF2-40B4-BE49-F238E27FC236}">
                <a16:creationId xmlns:a16="http://schemas.microsoft.com/office/drawing/2014/main" id="{D1D7A83A-108B-44E1-BDEA-15BC66789BE9}"/>
              </a:ext>
            </a:extLst>
          </p:cNvPr>
          <p:cNvSpPr txBox="1"/>
          <p:nvPr/>
        </p:nvSpPr>
        <p:spPr>
          <a:xfrm>
            <a:off x="3135858" y="1906968"/>
            <a:ext cx="521297" cy="307777"/>
          </a:xfrm>
          <a:prstGeom prst="rect">
            <a:avLst/>
          </a:prstGeom>
          <a:noFill/>
        </p:spPr>
        <p:txBody>
          <a:bodyPr wrap="none" rtlCol="0">
            <a:spAutoFit/>
          </a:bodyPr>
          <a:lstStyle/>
          <a:p>
            <a:pPr defTabSz="914319" fontAlgn="auto">
              <a:spcBef>
                <a:spcPts val="0"/>
              </a:spcBef>
              <a:spcAft>
                <a:spcPts val="0"/>
              </a:spcAft>
            </a:pPr>
            <a:r>
              <a:rPr lang="en-US" sz="1400" b="1" dirty="0">
                <a:solidFill>
                  <a:prstClr val="white"/>
                </a:solidFill>
                <a:latin typeface="Calibri"/>
                <a:cs typeface="+mn-cs"/>
              </a:rPr>
              <a:t>NRU</a:t>
            </a:r>
          </a:p>
        </p:txBody>
      </p:sp>
      <p:sp>
        <p:nvSpPr>
          <p:cNvPr id="68" name="TextBox 67">
            <a:extLst>
              <a:ext uri="{FF2B5EF4-FFF2-40B4-BE49-F238E27FC236}">
                <a16:creationId xmlns:a16="http://schemas.microsoft.com/office/drawing/2014/main" id="{A545F78C-4CB1-49E5-8498-5ACD90B937BA}"/>
              </a:ext>
            </a:extLst>
          </p:cNvPr>
          <p:cNvSpPr txBox="1"/>
          <p:nvPr/>
        </p:nvSpPr>
        <p:spPr>
          <a:xfrm>
            <a:off x="2782323" y="4729530"/>
            <a:ext cx="885179" cy="307777"/>
          </a:xfrm>
          <a:prstGeom prst="rect">
            <a:avLst/>
          </a:prstGeom>
          <a:noFill/>
        </p:spPr>
        <p:txBody>
          <a:bodyPr wrap="none" rtlCol="0">
            <a:spAutoFit/>
          </a:bodyPr>
          <a:lstStyle/>
          <a:p>
            <a:pPr defTabSz="914319" fontAlgn="auto">
              <a:spcBef>
                <a:spcPts val="0"/>
              </a:spcBef>
              <a:spcAft>
                <a:spcPts val="0"/>
              </a:spcAft>
            </a:pPr>
            <a:r>
              <a:rPr lang="en-US" sz="1400" b="1" dirty="0" err="1">
                <a:solidFill>
                  <a:prstClr val="white"/>
                </a:solidFill>
                <a:latin typeface="Calibri"/>
                <a:cs typeface="+mn-cs"/>
              </a:rPr>
              <a:t>Bariloche</a:t>
            </a:r>
            <a:endParaRPr lang="en-US" sz="1400" b="1" dirty="0">
              <a:solidFill>
                <a:prstClr val="white"/>
              </a:solidFill>
              <a:latin typeface="Calibri"/>
              <a:cs typeface="+mn-cs"/>
            </a:endParaRPr>
          </a:p>
        </p:txBody>
      </p:sp>
      <p:sp>
        <p:nvSpPr>
          <p:cNvPr id="69" name="TextBox 68">
            <a:extLst>
              <a:ext uri="{FF2B5EF4-FFF2-40B4-BE49-F238E27FC236}">
                <a16:creationId xmlns:a16="http://schemas.microsoft.com/office/drawing/2014/main" id="{97A2654F-B0E6-4AD6-98B3-AF9011E2B809}"/>
              </a:ext>
            </a:extLst>
          </p:cNvPr>
          <p:cNvSpPr txBox="1"/>
          <p:nvPr/>
        </p:nvSpPr>
        <p:spPr>
          <a:xfrm>
            <a:off x="5823522" y="4272120"/>
            <a:ext cx="706219" cy="307777"/>
          </a:xfrm>
          <a:prstGeom prst="rect">
            <a:avLst/>
          </a:prstGeom>
          <a:noFill/>
        </p:spPr>
        <p:txBody>
          <a:bodyPr wrap="none" rtlCol="0">
            <a:spAutoFit/>
          </a:bodyPr>
          <a:lstStyle/>
          <a:p>
            <a:pPr defTabSz="914319" fontAlgn="auto">
              <a:spcBef>
                <a:spcPts val="0"/>
              </a:spcBef>
              <a:spcAft>
                <a:spcPts val="0"/>
              </a:spcAft>
            </a:pPr>
            <a:r>
              <a:rPr lang="en-US" sz="1400" b="1">
                <a:solidFill>
                  <a:prstClr val="white"/>
                </a:solidFill>
                <a:latin typeface="Calibri"/>
                <a:cs typeface="+mn-cs"/>
              </a:rPr>
              <a:t>SAFARI</a:t>
            </a:r>
            <a:endParaRPr lang="en-US" sz="1400" b="1" dirty="0">
              <a:solidFill>
                <a:prstClr val="white"/>
              </a:solidFill>
              <a:latin typeface="Calibri"/>
              <a:cs typeface="+mn-cs"/>
            </a:endParaRPr>
          </a:p>
        </p:txBody>
      </p:sp>
      <p:sp>
        <p:nvSpPr>
          <p:cNvPr id="70" name="TextBox 69">
            <a:extLst>
              <a:ext uri="{FF2B5EF4-FFF2-40B4-BE49-F238E27FC236}">
                <a16:creationId xmlns:a16="http://schemas.microsoft.com/office/drawing/2014/main" id="{57C205CC-A6A2-49E7-8184-BA81DC8A35DA}"/>
              </a:ext>
            </a:extLst>
          </p:cNvPr>
          <p:cNvSpPr txBox="1"/>
          <p:nvPr/>
        </p:nvSpPr>
        <p:spPr>
          <a:xfrm>
            <a:off x="5989357" y="1450955"/>
            <a:ext cx="558661" cy="319581"/>
          </a:xfrm>
          <a:prstGeom prst="rect">
            <a:avLst/>
          </a:prstGeom>
          <a:noFill/>
        </p:spPr>
        <p:txBody>
          <a:bodyPr wrap="none" rtlCol="0">
            <a:spAutoFit/>
          </a:bodyPr>
          <a:lstStyle/>
          <a:p>
            <a:pPr defTabSz="914319" fontAlgn="auto">
              <a:spcBef>
                <a:spcPts val="0"/>
              </a:spcBef>
              <a:spcAft>
                <a:spcPts val="0"/>
              </a:spcAft>
            </a:pPr>
            <a:r>
              <a:rPr lang="en-US" sz="1400" b="1" dirty="0">
                <a:solidFill>
                  <a:prstClr val="white"/>
                </a:solidFill>
                <a:latin typeface="Calibri"/>
                <a:cs typeface="+mn-cs"/>
              </a:rPr>
              <a:t>PNPI</a:t>
            </a:r>
          </a:p>
        </p:txBody>
      </p:sp>
      <p:sp>
        <p:nvSpPr>
          <p:cNvPr id="71" name="TextBox 70">
            <a:extLst>
              <a:ext uri="{FF2B5EF4-FFF2-40B4-BE49-F238E27FC236}">
                <a16:creationId xmlns:a16="http://schemas.microsoft.com/office/drawing/2014/main" id="{188779A4-75AA-46C0-A2AE-50C30ED9761B}"/>
              </a:ext>
            </a:extLst>
          </p:cNvPr>
          <p:cNvSpPr txBox="1"/>
          <p:nvPr/>
        </p:nvSpPr>
        <p:spPr>
          <a:xfrm>
            <a:off x="6198343" y="1833735"/>
            <a:ext cx="675185" cy="307777"/>
          </a:xfrm>
          <a:prstGeom prst="rect">
            <a:avLst/>
          </a:prstGeom>
          <a:noFill/>
        </p:spPr>
        <p:txBody>
          <a:bodyPr wrap="none" rtlCol="0">
            <a:spAutoFit/>
          </a:bodyPr>
          <a:lstStyle/>
          <a:p>
            <a:pPr defTabSz="914319" fontAlgn="auto">
              <a:spcBef>
                <a:spcPts val="0"/>
              </a:spcBef>
              <a:spcAft>
                <a:spcPts val="0"/>
              </a:spcAft>
            </a:pPr>
            <a:r>
              <a:rPr lang="en-US" sz="1400" b="1" dirty="0" err="1">
                <a:solidFill>
                  <a:prstClr val="white"/>
                </a:solidFill>
                <a:latin typeface="Calibri"/>
                <a:cs typeface="+mn-cs"/>
              </a:rPr>
              <a:t>Dubna</a:t>
            </a:r>
            <a:endParaRPr lang="en-US" sz="1400" b="1" dirty="0">
              <a:solidFill>
                <a:prstClr val="white"/>
              </a:solidFill>
              <a:latin typeface="Calibri"/>
              <a:cs typeface="+mn-cs"/>
            </a:endParaRPr>
          </a:p>
        </p:txBody>
      </p:sp>
      <p:sp>
        <p:nvSpPr>
          <p:cNvPr id="72" name="TextBox 71">
            <a:extLst>
              <a:ext uri="{FF2B5EF4-FFF2-40B4-BE49-F238E27FC236}">
                <a16:creationId xmlns:a16="http://schemas.microsoft.com/office/drawing/2014/main" id="{615B20E5-37BC-4043-962E-F598A9F39A5E}"/>
              </a:ext>
            </a:extLst>
          </p:cNvPr>
          <p:cNvSpPr txBox="1"/>
          <p:nvPr/>
        </p:nvSpPr>
        <p:spPr>
          <a:xfrm>
            <a:off x="7188601" y="2743127"/>
            <a:ext cx="725583" cy="307777"/>
          </a:xfrm>
          <a:prstGeom prst="rect">
            <a:avLst/>
          </a:prstGeom>
          <a:noFill/>
        </p:spPr>
        <p:txBody>
          <a:bodyPr wrap="none" rtlCol="0">
            <a:spAutoFit/>
          </a:bodyPr>
          <a:lstStyle/>
          <a:p>
            <a:pPr defTabSz="914319" fontAlgn="auto">
              <a:spcBef>
                <a:spcPts val="0"/>
              </a:spcBef>
              <a:spcAft>
                <a:spcPts val="0"/>
              </a:spcAft>
            </a:pPr>
            <a:r>
              <a:rPr lang="en-US" sz="1400" b="1">
                <a:solidFill>
                  <a:prstClr val="white"/>
                </a:solidFill>
                <a:latin typeface="Calibri"/>
                <a:cs typeface="+mn-cs"/>
              </a:rPr>
              <a:t>Dhruva</a:t>
            </a:r>
            <a:endParaRPr lang="en-US" sz="1400" b="1" dirty="0">
              <a:solidFill>
                <a:prstClr val="white"/>
              </a:solidFill>
              <a:latin typeface="Calibri"/>
              <a:cs typeface="+mn-cs"/>
            </a:endParaRPr>
          </a:p>
        </p:txBody>
      </p:sp>
      <p:sp>
        <p:nvSpPr>
          <p:cNvPr id="73" name="TextBox 72">
            <a:extLst>
              <a:ext uri="{FF2B5EF4-FFF2-40B4-BE49-F238E27FC236}">
                <a16:creationId xmlns:a16="http://schemas.microsoft.com/office/drawing/2014/main" id="{8062678E-178C-45E8-B31E-5C7B24A12C35}"/>
              </a:ext>
            </a:extLst>
          </p:cNvPr>
          <p:cNvSpPr txBox="1"/>
          <p:nvPr/>
        </p:nvSpPr>
        <p:spPr>
          <a:xfrm>
            <a:off x="8395690" y="2969432"/>
            <a:ext cx="588925" cy="319581"/>
          </a:xfrm>
          <a:prstGeom prst="rect">
            <a:avLst/>
          </a:prstGeom>
          <a:noFill/>
        </p:spPr>
        <p:txBody>
          <a:bodyPr wrap="none" rtlCol="0">
            <a:spAutoFit/>
          </a:bodyPr>
          <a:lstStyle/>
          <a:p>
            <a:pPr defTabSz="914319" fontAlgn="auto">
              <a:spcBef>
                <a:spcPts val="0"/>
              </a:spcBef>
              <a:spcAft>
                <a:spcPts val="0"/>
              </a:spcAft>
            </a:pPr>
            <a:r>
              <a:rPr lang="en-US" sz="1400" b="1" dirty="0">
                <a:solidFill>
                  <a:prstClr val="white"/>
                </a:solidFill>
                <a:latin typeface="Calibri"/>
                <a:cs typeface="+mn-cs"/>
              </a:rPr>
              <a:t>CSNS</a:t>
            </a:r>
          </a:p>
        </p:txBody>
      </p:sp>
      <p:sp>
        <p:nvSpPr>
          <p:cNvPr id="74" name="TextBox 73">
            <a:extLst>
              <a:ext uri="{FF2B5EF4-FFF2-40B4-BE49-F238E27FC236}">
                <a16:creationId xmlns:a16="http://schemas.microsoft.com/office/drawing/2014/main" id="{05AB56AF-3F91-4625-9CCC-C34496B22970}"/>
              </a:ext>
            </a:extLst>
          </p:cNvPr>
          <p:cNvSpPr txBox="1"/>
          <p:nvPr/>
        </p:nvSpPr>
        <p:spPr>
          <a:xfrm>
            <a:off x="8587711" y="2475912"/>
            <a:ext cx="729110" cy="307777"/>
          </a:xfrm>
          <a:prstGeom prst="rect">
            <a:avLst/>
          </a:prstGeom>
          <a:noFill/>
        </p:spPr>
        <p:txBody>
          <a:bodyPr wrap="none" rtlCol="0">
            <a:spAutoFit/>
          </a:bodyPr>
          <a:lstStyle/>
          <a:p>
            <a:pPr defTabSz="914319" fontAlgn="auto">
              <a:spcBef>
                <a:spcPts val="0"/>
              </a:spcBef>
              <a:spcAft>
                <a:spcPts val="0"/>
              </a:spcAft>
            </a:pPr>
            <a:r>
              <a:rPr lang="en-US" sz="1400" b="1" dirty="0" err="1">
                <a:solidFill>
                  <a:prstClr val="white"/>
                </a:solidFill>
                <a:latin typeface="Calibri"/>
                <a:cs typeface="+mn-cs"/>
              </a:rPr>
              <a:t>Hanaro</a:t>
            </a:r>
            <a:endParaRPr lang="en-US" sz="1400" b="1" dirty="0">
              <a:solidFill>
                <a:prstClr val="white"/>
              </a:solidFill>
              <a:latin typeface="Calibri"/>
              <a:cs typeface="+mn-cs"/>
            </a:endParaRPr>
          </a:p>
        </p:txBody>
      </p:sp>
      <p:sp>
        <p:nvSpPr>
          <p:cNvPr id="75" name="TextBox 74">
            <a:extLst>
              <a:ext uri="{FF2B5EF4-FFF2-40B4-BE49-F238E27FC236}">
                <a16:creationId xmlns:a16="http://schemas.microsoft.com/office/drawing/2014/main" id="{F6122125-EB9F-4F1C-8FA8-60A495E81C76}"/>
              </a:ext>
            </a:extLst>
          </p:cNvPr>
          <p:cNvSpPr txBox="1"/>
          <p:nvPr/>
        </p:nvSpPr>
        <p:spPr>
          <a:xfrm>
            <a:off x="8901633" y="2133210"/>
            <a:ext cx="685893" cy="307777"/>
          </a:xfrm>
          <a:prstGeom prst="rect">
            <a:avLst/>
          </a:prstGeom>
          <a:noFill/>
        </p:spPr>
        <p:txBody>
          <a:bodyPr wrap="none" rtlCol="0">
            <a:spAutoFit/>
          </a:bodyPr>
          <a:lstStyle/>
          <a:p>
            <a:pPr defTabSz="914319" fontAlgn="auto">
              <a:spcBef>
                <a:spcPts val="0"/>
              </a:spcBef>
              <a:spcAft>
                <a:spcPts val="0"/>
              </a:spcAft>
            </a:pPr>
            <a:r>
              <a:rPr lang="en-US" sz="1400" b="1">
                <a:solidFill>
                  <a:prstClr val="white"/>
                </a:solidFill>
                <a:latin typeface="Calibri"/>
                <a:cs typeface="+mn-cs"/>
              </a:rPr>
              <a:t>J-PARC</a:t>
            </a:r>
            <a:endParaRPr lang="en-US" sz="1400" b="1" dirty="0">
              <a:solidFill>
                <a:prstClr val="white"/>
              </a:solidFill>
              <a:latin typeface="Calibri"/>
              <a:cs typeface="+mn-cs"/>
            </a:endParaRPr>
          </a:p>
        </p:txBody>
      </p:sp>
      <p:sp>
        <p:nvSpPr>
          <p:cNvPr id="76" name="TextBox 75">
            <a:extLst>
              <a:ext uri="{FF2B5EF4-FFF2-40B4-BE49-F238E27FC236}">
                <a16:creationId xmlns:a16="http://schemas.microsoft.com/office/drawing/2014/main" id="{375C1701-88DB-4C60-BF61-FA0A6734F395}"/>
              </a:ext>
            </a:extLst>
          </p:cNvPr>
          <p:cNvSpPr txBox="1"/>
          <p:nvPr/>
        </p:nvSpPr>
        <p:spPr>
          <a:xfrm>
            <a:off x="9242075" y="2531036"/>
            <a:ext cx="613135" cy="319581"/>
          </a:xfrm>
          <a:prstGeom prst="rect">
            <a:avLst/>
          </a:prstGeom>
          <a:noFill/>
        </p:spPr>
        <p:txBody>
          <a:bodyPr wrap="none" rtlCol="0">
            <a:spAutoFit/>
          </a:bodyPr>
          <a:lstStyle/>
          <a:p>
            <a:pPr defTabSz="914319" fontAlgn="auto">
              <a:spcBef>
                <a:spcPts val="0"/>
              </a:spcBef>
              <a:spcAft>
                <a:spcPts val="0"/>
              </a:spcAft>
            </a:pPr>
            <a:r>
              <a:rPr lang="en-US" sz="1400" b="1" dirty="0">
                <a:solidFill>
                  <a:prstClr val="white"/>
                </a:solidFill>
                <a:latin typeface="Calibri"/>
                <a:cs typeface="+mn-cs"/>
              </a:rPr>
              <a:t>JRR-3</a:t>
            </a:r>
          </a:p>
        </p:txBody>
      </p:sp>
      <p:sp>
        <p:nvSpPr>
          <p:cNvPr id="77" name="TextBox 76">
            <a:extLst>
              <a:ext uri="{FF2B5EF4-FFF2-40B4-BE49-F238E27FC236}">
                <a16:creationId xmlns:a16="http://schemas.microsoft.com/office/drawing/2014/main" id="{C25C518C-0736-4A37-A9A3-E702803E2A44}"/>
              </a:ext>
            </a:extLst>
          </p:cNvPr>
          <p:cNvSpPr txBox="1"/>
          <p:nvPr/>
        </p:nvSpPr>
        <p:spPr>
          <a:xfrm>
            <a:off x="9378076" y="4524736"/>
            <a:ext cx="700961" cy="307777"/>
          </a:xfrm>
          <a:prstGeom prst="rect">
            <a:avLst/>
          </a:prstGeom>
          <a:noFill/>
        </p:spPr>
        <p:txBody>
          <a:bodyPr wrap="none" rtlCol="0">
            <a:spAutoFit/>
          </a:bodyPr>
          <a:lstStyle/>
          <a:p>
            <a:pPr defTabSz="914319" fontAlgn="auto">
              <a:spcBef>
                <a:spcPts val="0"/>
              </a:spcBef>
              <a:spcAft>
                <a:spcPts val="0"/>
              </a:spcAft>
            </a:pPr>
            <a:r>
              <a:rPr lang="en-US" sz="1400" b="1" dirty="0">
                <a:solidFill>
                  <a:prstClr val="white"/>
                </a:solidFill>
                <a:latin typeface="Calibri"/>
                <a:cs typeface="+mn-cs"/>
              </a:rPr>
              <a:t>ANSTO</a:t>
            </a:r>
          </a:p>
        </p:txBody>
      </p:sp>
      <p:sp>
        <p:nvSpPr>
          <p:cNvPr id="78" name="TextBox 77">
            <a:extLst>
              <a:ext uri="{FF2B5EF4-FFF2-40B4-BE49-F238E27FC236}">
                <a16:creationId xmlns:a16="http://schemas.microsoft.com/office/drawing/2014/main" id="{020BF667-7766-4AAC-9FF2-06B1760A6AD9}"/>
              </a:ext>
            </a:extLst>
          </p:cNvPr>
          <p:cNvSpPr txBox="1"/>
          <p:nvPr/>
        </p:nvSpPr>
        <p:spPr>
          <a:xfrm>
            <a:off x="5059344" y="5083037"/>
            <a:ext cx="2196435" cy="830997"/>
          </a:xfrm>
          <a:prstGeom prst="rect">
            <a:avLst/>
          </a:prstGeom>
          <a:solidFill>
            <a:sysClr val="window" lastClr="FFFFFF"/>
          </a:solidFill>
        </p:spPr>
        <p:txBody>
          <a:bodyPr wrap="none" rtlCol="0">
            <a:spAutoFit/>
          </a:bodyPr>
          <a:lstStyle/>
          <a:p>
            <a:pPr marL="0" marR="0" lvl="0" indent="0" defTabSz="914319"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black"/>
                </a:solidFill>
                <a:effectLst/>
                <a:uLnTx/>
                <a:uFillTx/>
                <a:latin typeface="Calibri"/>
                <a:cs typeface="+mn-cs"/>
              </a:rPr>
              <a:t>     operational</a:t>
            </a:r>
          </a:p>
          <a:p>
            <a:pPr marL="0" marR="0" lvl="0" indent="0" defTabSz="914319"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black"/>
                </a:solidFill>
                <a:effectLst/>
                <a:uLnTx/>
                <a:uFillTx/>
                <a:latin typeface="Calibri"/>
                <a:cs typeface="+mn-cs"/>
              </a:rPr>
              <a:t>     shut down recently</a:t>
            </a:r>
          </a:p>
          <a:p>
            <a:pPr marL="0" marR="0" lvl="0" indent="0" defTabSz="914319" eaLnBrk="1" fontAlgn="auto" latinLnBrk="0" hangingPunct="1">
              <a:lnSpc>
                <a:spcPct val="100000"/>
              </a:lnSpc>
              <a:spcBef>
                <a:spcPts val="0"/>
              </a:spcBef>
              <a:spcAft>
                <a:spcPts val="0"/>
              </a:spcAft>
              <a:buClrTx/>
              <a:buSzTx/>
              <a:buFontTx/>
              <a:buNone/>
              <a:tabLst/>
              <a:defRPr/>
            </a:pPr>
            <a:r>
              <a:rPr lang="en-US" sz="1600" b="1" kern="0" dirty="0">
                <a:solidFill>
                  <a:prstClr val="black"/>
                </a:solidFill>
                <a:latin typeface="Calibri"/>
                <a:cs typeface="+mn-cs"/>
              </a:rPr>
              <a:t>     coming soon</a:t>
            </a:r>
            <a:r>
              <a:rPr kumimoji="0" lang="en-US" sz="1600" b="1" i="0" u="none" strike="noStrike" kern="0" cap="none" spc="0" normalizeH="0" baseline="0" noProof="0" dirty="0">
                <a:ln>
                  <a:noFill/>
                </a:ln>
                <a:solidFill>
                  <a:prstClr val="black"/>
                </a:solidFill>
                <a:effectLst/>
                <a:uLnTx/>
                <a:uFillTx/>
                <a:latin typeface="Calibri"/>
                <a:cs typeface="+mn-cs"/>
              </a:rPr>
              <a:t>               </a:t>
            </a:r>
          </a:p>
        </p:txBody>
      </p:sp>
      <p:sp>
        <p:nvSpPr>
          <p:cNvPr id="79" name="Oval 78">
            <a:extLst>
              <a:ext uri="{FF2B5EF4-FFF2-40B4-BE49-F238E27FC236}">
                <a16:creationId xmlns:a16="http://schemas.microsoft.com/office/drawing/2014/main" id="{AFA5D6E5-9441-43F4-B911-BA0B0B6066A4}"/>
              </a:ext>
            </a:extLst>
          </p:cNvPr>
          <p:cNvSpPr>
            <a:spLocks noChangeAspect="1"/>
          </p:cNvSpPr>
          <p:nvPr/>
        </p:nvSpPr>
        <p:spPr>
          <a:xfrm>
            <a:off x="5146288" y="5216003"/>
            <a:ext cx="72000" cy="72000"/>
          </a:xfrm>
          <a:prstGeom prst="ellipse">
            <a:avLst/>
          </a:prstGeom>
          <a:solidFill>
            <a:srgbClr val="FF0000"/>
          </a:solidFill>
          <a:ln w="12700" cap="flat" cmpd="sng" algn="ctr">
            <a:solidFill>
              <a:sysClr val="windowText" lastClr="000000"/>
            </a:solidFill>
            <a:prstDash val="solid"/>
          </a:ln>
          <a:effectLst/>
        </p:spPr>
        <p:txBody>
          <a:bodyPr rtlCol="0" anchor="ctr"/>
          <a:lstStyle/>
          <a:p>
            <a:pPr marL="0" marR="0" lvl="0" indent="0" algn="ctr" defTabSz="91431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80" name="Oval 79">
            <a:extLst>
              <a:ext uri="{FF2B5EF4-FFF2-40B4-BE49-F238E27FC236}">
                <a16:creationId xmlns:a16="http://schemas.microsoft.com/office/drawing/2014/main" id="{3319DB1F-FB42-410F-A097-7BCD14472D5E}"/>
              </a:ext>
            </a:extLst>
          </p:cNvPr>
          <p:cNvSpPr>
            <a:spLocks noChangeAspect="1"/>
          </p:cNvSpPr>
          <p:nvPr/>
        </p:nvSpPr>
        <p:spPr>
          <a:xfrm>
            <a:off x="5388718" y="1987623"/>
            <a:ext cx="72000" cy="72000"/>
          </a:xfrm>
          <a:prstGeom prst="ellipse">
            <a:avLst/>
          </a:prstGeom>
          <a:solidFill>
            <a:srgbClr val="FF0000"/>
          </a:solidFill>
          <a:ln w="12700" cap="flat" cmpd="sng" algn="ctr">
            <a:solidFill>
              <a:sysClr val="windowText" lastClr="000000"/>
            </a:solidFill>
            <a:prstDash val="solid"/>
          </a:ln>
          <a:effectLst/>
        </p:spPr>
        <p:txBody>
          <a:bodyPr rtlCol="0" anchor="ctr"/>
          <a:lstStyle/>
          <a:p>
            <a:pPr marL="0" marR="0" lvl="0" indent="0" algn="ctr" defTabSz="91431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81" name="Oval 80">
            <a:extLst>
              <a:ext uri="{FF2B5EF4-FFF2-40B4-BE49-F238E27FC236}">
                <a16:creationId xmlns:a16="http://schemas.microsoft.com/office/drawing/2014/main" id="{333DABDD-A258-4A7F-90D8-8AA1B3D457D6}"/>
              </a:ext>
            </a:extLst>
          </p:cNvPr>
          <p:cNvSpPr>
            <a:spLocks noChangeAspect="1"/>
          </p:cNvSpPr>
          <p:nvPr/>
        </p:nvSpPr>
        <p:spPr>
          <a:xfrm>
            <a:off x="5473582" y="2106131"/>
            <a:ext cx="72000" cy="72000"/>
          </a:xfrm>
          <a:prstGeom prst="ellipse">
            <a:avLst/>
          </a:prstGeom>
          <a:solidFill>
            <a:srgbClr val="0070C0"/>
          </a:solidFill>
          <a:ln w="12700" cap="flat" cmpd="sng" algn="ctr">
            <a:solidFill>
              <a:sysClr val="windowText" lastClr="000000"/>
            </a:solidFill>
            <a:prstDash val="solid"/>
          </a:ln>
          <a:effectLst/>
        </p:spPr>
        <p:txBody>
          <a:bodyPr rtlCol="0" anchor="ctr"/>
          <a:lstStyle/>
          <a:p>
            <a:pPr marL="0" marR="0" lvl="0" indent="0" algn="ctr" defTabSz="91431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82" name="Oval 81">
            <a:extLst>
              <a:ext uri="{FF2B5EF4-FFF2-40B4-BE49-F238E27FC236}">
                <a16:creationId xmlns:a16="http://schemas.microsoft.com/office/drawing/2014/main" id="{F21A5688-B94A-4E94-82B5-AA06C773CC6B}"/>
              </a:ext>
            </a:extLst>
          </p:cNvPr>
          <p:cNvSpPr>
            <a:spLocks noChangeAspect="1"/>
          </p:cNvSpPr>
          <p:nvPr/>
        </p:nvSpPr>
        <p:spPr>
          <a:xfrm>
            <a:off x="5597810" y="2181306"/>
            <a:ext cx="72000" cy="72000"/>
          </a:xfrm>
          <a:prstGeom prst="ellipse">
            <a:avLst/>
          </a:prstGeom>
          <a:solidFill>
            <a:srgbClr val="FF0000"/>
          </a:solidFill>
          <a:ln w="12700" cap="flat" cmpd="sng" algn="ctr">
            <a:solidFill>
              <a:sysClr val="windowText" lastClr="000000"/>
            </a:solidFill>
            <a:prstDash val="solid"/>
          </a:ln>
          <a:effectLst/>
        </p:spPr>
        <p:txBody>
          <a:bodyPr rtlCol="0" anchor="ctr"/>
          <a:lstStyle/>
          <a:p>
            <a:pPr marL="0" marR="0" lvl="0" indent="0" algn="ctr" defTabSz="91431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83" name="Oval 82">
            <a:extLst>
              <a:ext uri="{FF2B5EF4-FFF2-40B4-BE49-F238E27FC236}">
                <a16:creationId xmlns:a16="http://schemas.microsoft.com/office/drawing/2014/main" id="{141F4BD6-EE1F-42AA-B51B-17DE71BFAB67}"/>
              </a:ext>
            </a:extLst>
          </p:cNvPr>
          <p:cNvSpPr>
            <a:spLocks noChangeAspect="1"/>
          </p:cNvSpPr>
          <p:nvPr/>
        </p:nvSpPr>
        <p:spPr>
          <a:xfrm>
            <a:off x="5699286" y="2070131"/>
            <a:ext cx="72000" cy="72000"/>
          </a:xfrm>
          <a:prstGeom prst="ellipse">
            <a:avLst/>
          </a:prstGeom>
          <a:solidFill>
            <a:srgbClr val="FF0000"/>
          </a:solidFill>
          <a:ln w="12700" cap="flat" cmpd="sng" algn="ctr">
            <a:solidFill>
              <a:sysClr val="windowText" lastClr="000000"/>
            </a:solidFill>
            <a:prstDash val="solid"/>
          </a:ln>
          <a:effectLst/>
        </p:spPr>
        <p:txBody>
          <a:bodyPr rtlCol="0" anchor="ctr"/>
          <a:lstStyle/>
          <a:p>
            <a:pPr marL="0" marR="0" lvl="0" indent="0" algn="ctr" defTabSz="91431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84" name="Oval 83">
            <a:extLst>
              <a:ext uri="{FF2B5EF4-FFF2-40B4-BE49-F238E27FC236}">
                <a16:creationId xmlns:a16="http://schemas.microsoft.com/office/drawing/2014/main" id="{D8AFA0D4-B8D4-4B24-9CE0-0207E5C43C6B}"/>
              </a:ext>
            </a:extLst>
          </p:cNvPr>
          <p:cNvSpPr>
            <a:spLocks noChangeAspect="1"/>
          </p:cNvSpPr>
          <p:nvPr/>
        </p:nvSpPr>
        <p:spPr>
          <a:xfrm>
            <a:off x="5681809" y="2125429"/>
            <a:ext cx="72000" cy="72000"/>
          </a:xfrm>
          <a:prstGeom prst="ellipse">
            <a:avLst/>
          </a:prstGeom>
          <a:solidFill>
            <a:srgbClr val="FF0000"/>
          </a:solidFill>
          <a:ln w="12700" cap="flat" cmpd="sng" algn="ctr">
            <a:solidFill>
              <a:sysClr val="windowText" lastClr="000000"/>
            </a:solidFill>
            <a:prstDash val="solid"/>
          </a:ln>
          <a:effectLst/>
        </p:spPr>
        <p:txBody>
          <a:bodyPr rtlCol="0" anchor="ctr"/>
          <a:lstStyle/>
          <a:p>
            <a:pPr marL="0" marR="0" lvl="0" indent="0" algn="ctr" defTabSz="91431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85" name="Oval 84">
            <a:extLst>
              <a:ext uri="{FF2B5EF4-FFF2-40B4-BE49-F238E27FC236}">
                <a16:creationId xmlns:a16="http://schemas.microsoft.com/office/drawing/2014/main" id="{788DF8B6-9554-4166-BCBB-C7EF47439EA9}"/>
              </a:ext>
            </a:extLst>
          </p:cNvPr>
          <p:cNvSpPr>
            <a:spLocks noChangeAspect="1"/>
          </p:cNvSpPr>
          <p:nvPr/>
        </p:nvSpPr>
        <p:spPr>
          <a:xfrm>
            <a:off x="5787904" y="1955046"/>
            <a:ext cx="72000" cy="72000"/>
          </a:xfrm>
          <a:prstGeom prst="ellipse">
            <a:avLst/>
          </a:prstGeom>
          <a:solidFill>
            <a:srgbClr val="0070C0"/>
          </a:solidFill>
          <a:ln w="12700" cap="flat" cmpd="sng" algn="ctr">
            <a:solidFill>
              <a:sysClr val="windowText" lastClr="000000"/>
            </a:solidFill>
            <a:prstDash val="solid"/>
          </a:ln>
          <a:effectLst/>
        </p:spPr>
        <p:txBody>
          <a:bodyPr rtlCol="0" anchor="ctr"/>
          <a:lstStyle/>
          <a:p>
            <a:pPr marL="0" marR="0" lvl="0" indent="0" algn="ctr" defTabSz="91431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86" name="TextBox 85">
            <a:extLst>
              <a:ext uri="{FF2B5EF4-FFF2-40B4-BE49-F238E27FC236}">
                <a16:creationId xmlns:a16="http://schemas.microsoft.com/office/drawing/2014/main" id="{40101858-01F7-40F0-BDDE-2A43447D9066}"/>
              </a:ext>
            </a:extLst>
          </p:cNvPr>
          <p:cNvSpPr txBox="1"/>
          <p:nvPr/>
        </p:nvSpPr>
        <p:spPr>
          <a:xfrm>
            <a:off x="5432777" y="2201226"/>
            <a:ext cx="383438" cy="307777"/>
          </a:xfrm>
          <a:prstGeom prst="rect">
            <a:avLst/>
          </a:prstGeom>
          <a:noFill/>
        </p:spPr>
        <p:txBody>
          <a:bodyPr wrap="none" rtlCol="0">
            <a:spAutoFit/>
          </a:bodyPr>
          <a:lstStyle/>
          <a:p>
            <a:pPr defTabSz="914319" fontAlgn="auto">
              <a:spcBef>
                <a:spcPts val="0"/>
              </a:spcBef>
              <a:spcAft>
                <a:spcPts val="0"/>
              </a:spcAft>
            </a:pPr>
            <a:r>
              <a:rPr lang="en-US" sz="1400" b="1" dirty="0">
                <a:solidFill>
                  <a:prstClr val="white"/>
                </a:solidFill>
                <a:latin typeface="Calibri"/>
                <a:cs typeface="+mn-cs"/>
              </a:rPr>
              <a:t>ILL</a:t>
            </a:r>
          </a:p>
        </p:txBody>
      </p:sp>
      <p:sp>
        <p:nvSpPr>
          <p:cNvPr id="87" name="TextBox 86">
            <a:extLst>
              <a:ext uri="{FF2B5EF4-FFF2-40B4-BE49-F238E27FC236}">
                <a16:creationId xmlns:a16="http://schemas.microsoft.com/office/drawing/2014/main" id="{1BC67CA7-E343-4B7B-B0B5-D24ED0F0FC9F}"/>
              </a:ext>
            </a:extLst>
          </p:cNvPr>
          <p:cNvSpPr txBox="1"/>
          <p:nvPr/>
        </p:nvSpPr>
        <p:spPr>
          <a:xfrm>
            <a:off x="5652956" y="2103544"/>
            <a:ext cx="413896" cy="307777"/>
          </a:xfrm>
          <a:prstGeom prst="rect">
            <a:avLst/>
          </a:prstGeom>
          <a:noFill/>
        </p:spPr>
        <p:txBody>
          <a:bodyPr wrap="none" rtlCol="0">
            <a:spAutoFit/>
          </a:bodyPr>
          <a:lstStyle/>
          <a:p>
            <a:pPr defTabSz="914319" fontAlgn="auto">
              <a:spcBef>
                <a:spcPts val="0"/>
              </a:spcBef>
              <a:spcAft>
                <a:spcPts val="0"/>
              </a:spcAft>
            </a:pPr>
            <a:r>
              <a:rPr lang="en-US" sz="1400" b="1">
                <a:solidFill>
                  <a:prstClr val="white"/>
                </a:solidFill>
                <a:latin typeface="Calibri"/>
                <a:cs typeface="+mn-cs"/>
              </a:rPr>
              <a:t>PSI</a:t>
            </a:r>
            <a:endParaRPr lang="en-US" sz="1400" b="1" dirty="0">
              <a:solidFill>
                <a:prstClr val="white"/>
              </a:solidFill>
              <a:latin typeface="Calibri"/>
              <a:cs typeface="+mn-cs"/>
            </a:endParaRPr>
          </a:p>
        </p:txBody>
      </p:sp>
      <p:sp>
        <p:nvSpPr>
          <p:cNvPr id="88" name="TextBox 87">
            <a:extLst>
              <a:ext uri="{FF2B5EF4-FFF2-40B4-BE49-F238E27FC236}">
                <a16:creationId xmlns:a16="http://schemas.microsoft.com/office/drawing/2014/main" id="{A4B6E126-9991-4E1D-B90F-8CE03F327738}"/>
              </a:ext>
            </a:extLst>
          </p:cNvPr>
          <p:cNvSpPr txBox="1"/>
          <p:nvPr/>
        </p:nvSpPr>
        <p:spPr>
          <a:xfrm>
            <a:off x="5702323" y="1954269"/>
            <a:ext cx="503664" cy="307777"/>
          </a:xfrm>
          <a:prstGeom prst="rect">
            <a:avLst/>
          </a:prstGeom>
          <a:noFill/>
        </p:spPr>
        <p:txBody>
          <a:bodyPr wrap="none" rtlCol="0">
            <a:spAutoFit/>
          </a:bodyPr>
          <a:lstStyle/>
          <a:p>
            <a:pPr defTabSz="914319" fontAlgn="auto">
              <a:spcBef>
                <a:spcPts val="0"/>
              </a:spcBef>
              <a:spcAft>
                <a:spcPts val="0"/>
              </a:spcAft>
            </a:pPr>
            <a:r>
              <a:rPr lang="en-US" sz="1400" b="1">
                <a:solidFill>
                  <a:prstClr val="white"/>
                </a:solidFill>
                <a:latin typeface="Calibri"/>
                <a:cs typeface="+mn-cs"/>
              </a:rPr>
              <a:t>MLZ</a:t>
            </a:r>
            <a:endParaRPr lang="en-US" sz="1400" b="1" dirty="0">
              <a:solidFill>
                <a:prstClr val="white"/>
              </a:solidFill>
              <a:latin typeface="Calibri"/>
              <a:cs typeface="+mn-cs"/>
            </a:endParaRPr>
          </a:p>
        </p:txBody>
      </p:sp>
      <p:sp>
        <p:nvSpPr>
          <p:cNvPr id="89" name="TextBox 88">
            <a:extLst>
              <a:ext uri="{FF2B5EF4-FFF2-40B4-BE49-F238E27FC236}">
                <a16:creationId xmlns:a16="http://schemas.microsoft.com/office/drawing/2014/main" id="{E476CA9A-8FBD-4E31-9E61-5D6095584171}"/>
              </a:ext>
            </a:extLst>
          </p:cNvPr>
          <p:cNvSpPr txBox="1"/>
          <p:nvPr/>
        </p:nvSpPr>
        <p:spPr>
          <a:xfrm>
            <a:off x="5783977" y="1795626"/>
            <a:ext cx="486030" cy="307777"/>
          </a:xfrm>
          <a:prstGeom prst="rect">
            <a:avLst/>
          </a:prstGeom>
          <a:noFill/>
        </p:spPr>
        <p:txBody>
          <a:bodyPr wrap="none" rtlCol="0">
            <a:spAutoFit/>
          </a:bodyPr>
          <a:lstStyle/>
          <a:p>
            <a:pPr defTabSz="914319" fontAlgn="auto">
              <a:spcBef>
                <a:spcPts val="0"/>
              </a:spcBef>
              <a:spcAft>
                <a:spcPts val="0"/>
              </a:spcAft>
            </a:pPr>
            <a:r>
              <a:rPr lang="en-US" sz="1400" b="1" dirty="0">
                <a:solidFill>
                  <a:prstClr val="white"/>
                </a:solidFill>
                <a:latin typeface="Calibri"/>
                <a:cs typeface="+mn-cs"/>
              </a:rPr>
              <a:t>HZB</a:t>
            </a:r>
          </a:p>
        </p:txBody>
      </p:sp>
      <p:sp>
        <p:nvSpPr>
          <p:cNvPr id="90" name="TextBox 89">
            <a:extLst>
              <a:ext uri="{FF2B5EF4-FFF2-40B4-BE49-F238E27FC236}">
                <a16:creationId xmlns:a16="http://schemas.microsoft.com/office/drawing/2014/main" id="{7FFC47F5-532C-440E-92FF-052D11593EA3}"/>
              </a:ext>
            </a:extLst>
          </p:cNvPr>
          <p:cNvSpPr txBox="1"/>
          <p:nvPr/>
        </p:nvSpPr>
        <p:spPr>
          <a:xfrm>
            <a:off x="5114815" y="2070946"/>
            <a:ext cx="436338" cy="307777"/>
          </a:xfrm>
          <a:prstGeom prst="rect">
            <a:avLst/>
          </a:prstGeom>
          <a:noFill/>
        </p:spPr>
        <p:txBody>
          <a:bodyPr wrap="none" rtlCol="0">
            <a:spAutoFit/>
          </a:bodyPr>
          <a:lstStyle/>
          <a:p>
            <a:pPr defTabSz="914319" fontAlgn="auto">
              <a:spcBef>
                <a:spcPts val="0"/>
              </a:spcBef>
              <a:spcAft>
                <a:spcPts val="0"/>
              </a:spcAft>
            </a:pPr>
            <a:r>
              <a:rPr lang="en-US" sz="1400" b="1" dirty="0">
                <a:solidFill>
                  <a:prstClr val="white"/>
                </a:solidFill>
                <a:latin typeface="Calibri"/>
                <a:cs typeface="+mn-cs"/>
              </a:rPr>
              <a:t>LLB</a:t>
            </a:r>
          </a:p>
        </p:txBody>
      </p:sp>
      <p:sp>
        <p:nvSpPr>
          <p:cNvPr id="91" name="TextBox 90">
            <a:extLst>
              <a:ext uri="{FF2B5EF4-FFF2-40B4-BE49-F238E27FC236}">
                <a16:creationId xmlns:a16="http://schemas.microsoft.com/office/drawing/2014/main" id="{16470AF0-9D4B-4D84-BE71-05ACA4C0E897}"/>
              </a:ext>
            </a:extLst>
          </p:cNvPr>
          <p:cNvSpPr txBox="1"/>
          <p:nvPr/>
        </p:nvSpPr>
        <p:spPr>
          <a:xfrm>
            <a:off x="5101783" y="1757507"/>
            <a:ext cx="450764" cy="307777"/>
          </a:xfrm>
          <a:prstGeom prst="rect">
            <a:avLst/>
          </a:prstGeom>
          <a:noFill/>
        </p:spPr>
        <p:txBody>
          <a:bodyPr wrap="none" rtlCol="0">
            <a:spAutoFit/>
          </a:bodyPr>
          <a:lstStyle/>
          <a:p>
            <a:pPr defTabSz="914319" fontAlgn="auto">
              <a:spcBef>
                <a:spcPts val="0"/>
              </a:spcBef>
              <a:spcAft>
                <a:spcPts val="0"/>
              </a:spcAft>
            </a:pPr>
            <a:r>
              <a:rPr lang="en-US" sz="1400" b="1" dirty="0">
                <a:solidFill>
                  <a:prstClr val="white"/>
                </a:solidFill>
                <a:latin typeface="Calibri"/>
                <a:cs typeface="+mn-cs"/>
              </a:rPr>
              <a:t>ISIS</a:t>
            </a:r>
          </a:p>
        </p:txBody>
      </p:sp>
      <p:sp>
        <p:nvSpPr>
          <p:cNvPr id="92" name="Oval 91">
            <a:extLst>
              <a:ext uri="{FF2B5EF4-FFF2-40B4-BE49-F238E27FC236}">
                <a16:creationId xmlns:a16="http://schemas.microsoft.com/office/drawing/2014/main" id="{C2A81E61-5ED1-4722-9C3B-0E3AD6105600}"/>
              </a:ext>
            </a:extLst>
          </p:cNvPr>
          <p:cNvSpPr>
            <a:spLocks noChangeAspect="1"/>
          </p:cNvSpPr>
          <p:nvPr/>
        </p:nvSpPr>
        <p:spPr>
          <a:xfrm>
            <a:off x="8591891" y="2379041"/>
            <a:ext cx="72000" cy="72000"/>
          </a:xfrm>
          <a:prstGeom prst="ellipse">
            <a:avLst/>
          </a:prstGeom>
          <a:solidFill>
            <a:srgbClr val="FF0000"/>
          </a:solidFill>
          <a:ln w="12700" cap="flat" cmpd="sng" algn="ctr">
            <a:solidFill>
              <a:sysClr val="windowText" lastClr="000000"/>
            </a:solidFill>
            <a:prstDash val="solid"/>
          </a:ln>
          <a:effectLst/>
        </p:spPr>
        <p:txBody>
          <a:bodyPr rtlCol="0" anchor="ctr"/>
          <a:lstStyle/>
          <a:p>
            <a:pPr marL="0" marR="0" lvl="0" indent="0" algn="ctr" defTabSz="91431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93" name="TextBox 92">
            <a:extLst>
              <a:ext uri="{FF2B5EF4-FFF2-40B4-BE49-F238E27FC236}">
                <a16:creationId xmlns:a16="http://schemas.microsoft.com/office/drawing/2014/main" id="{66903737-0BEB-4A68-B580-49C075FD2599}"/>
              </a:ext>
            </a:extLst>
          </p:cNvPr>
          <p:cNvSpPr txBox="1"/>
          <p:nvPr/>
        </p:nvSpPr>
        <p:spPr>
          <a:xfrm>
            <a:off x="8311771" y="2118143"/>
            <a:ext cx="590226" cy="307777"/>
          </a:xfrm>
          <a:prstGeom prst="rect">
            <a:avLst/>
          </a:prstGeom>
          <a:noFill/>
        </p:spPr>
        <p:txBody>
          <a:bodyPr wrap="none" rtlCol="0">
            <a:spAutoFit/>
          </a:bodyPr>
          <a:lstStyle/>
          <a:p>
            <a:pPr defTabSz="914319" fontAlgn="auto">
              <a:spcBef>
                <a:spcPts val="0"/>
              </a:spcBef>
              <a:spcAft>
                <a:spcPts val="0"/>
              </a:spcAft>
            </a:pPr>
            <a:r>
              <a:rPr lang="en-US" sz="1400" b="1" dirty="0">
                <a:solidFill>
                  <a:prstClr val="white"/>
                </a:solidFill>
                <a:latin typeface="Calibri"/>
                <a:cs typeface="+mn-cs"/>
              </a:rPr>
              <a:t>CARR</a:t>
            </a:r>
          </a:p>
        </p:txBody>
      </p:sp>
      <p:sp>
        <p:nvSpPr>
          <p:cNvPr id="94" name="Oval 93">
            <a:extLst>
              <a:ext uri="{FF2B5EF4-FFF2-40B4-BE49-F238E27FC236}">
                <a16:creationId xmlns:a16="http://schemas.microsoft.com/office/drawing/2014/main" id="{857A9F73-1E15-42EC-AF69-BB605343E991}"/>
              </a:ext>
            </a:extLst>
          </p:cNvPr>
          <p:cNvSpPr>
            <a:spLocks noChangeAspect="1"/>
          </p:cNvSpPr>
          <p:nvPr/>
        </p:nvSpPr>
        <p:spPr>
          <a:xfrm>
            <a:off x="8470916" y="2716066"/>
            <a:ext cx="72000" cy="72000"/>
          </a:xfrm>
          <a:prstGeom prst="ellipse">
            <a:avLst/>
          </a:prstGeom>
          <a:solidFill>
            <a:srgbClr val="FF0000"/>
          </a:solidFill>
          <a:ln w="12700" cap="flat" cmpd="sng" algn="ctr">
            <a:solidFill>
              <a:sysClr val="windowText" lastClr="000000"/>
            </a:solidFill>
            <a:prstDash val="solid"/>
          </a:ln>
          <a:effectLst/>
        </p:spPr>
        <p:txBody>
          <a:bodyPr rtlCol="0" anchor="ctr"/>
          <a:lstStyle/>
          <a:p>
            <a:pPr marL="0" marR="0" lvl="0" indent="0" algn="ctr" defTabSz="91431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95" name="TextBox 94">
            <a:extLst>
              <a:ext uri="{FF2B5EF4-FFF2-40B4-BE49-F238E27FC236}">
                <a16:creationId xmlns:a16="http://schemas.microsoft.com/office/drawing/2014/main" id="{4236C1D8-D52A-40E5-BF04-8B8039F41BF6}"/>
              </a:ext>
            </a:extLst>
          </p:cNvPr>
          <p:cNvSpPr txBox="1"/>
          <p:nvPr/>
        </p:nvSpPr>
        <p:spPr>
          <a:xfrm>
            <a:off x="7901594" y="2589238"/>
            <a:ext cx="638316" cy="307777"/>
          </a:xfrm>
          <a:prstGeom prst="rect">
            <a:avLst/>
          </a:prstGeom>
          <a:noFill/>
        </p:spPr>
        <p:txBody>
          <a:bodyPr wrap="none" rtlCol="0">
            <a:spAutoFit/>
          </a:bodyPr>
          <a:lstStyle/>
          <a:p>
            <a:pPr defTabSz="914319" fontAlgn="auto">
              <a:spcBef>
                <a:spcPts val="0"/>
              </a:spcBef>
              <a:spcAft>
                <a:spcPts val="0"/>
              </a:spcAft>
            </a:pPr>
            <a:r>
              <a:rPr lang="en-US" sz="1400" b="1" dirty="0">
                <a:solidFill>
                  <a:prstClr val="white"/>
                </a:solidFill>
                <a:latin typeface="Calibri"/>
                <a:cs typeface="+mn-cs"/>
              </a:rPr>
              <a:t>CMRR</a:t>
            </a:r>
          </a:p>
        </p:txBody>
      </p:sp>
      <p:sp>
        <p:nvSpPr>
          <p:cNvPr id="96" name="Oval 95">
            <a:extLst>
              <a:ext uri="{FF2B5EF4-FFF2-40B4-BE49-F238E27FC236}">
                <a16:creationId xmlns:a16="http://schemas.microsoft.com/office/drawing/2014/main" id="{63139C97-F9A6-4029-9F41-C818C798558B}"/>
              </a:ext>
            </a:extLst>
          </p:cNvPr>
          <p:cNvSpPr>
            <a:spLocks noChangeAspect="1"/>
          </p:cNvSpPr>
          <p:nvPr/>
        </p:nvSpPr>
        <p:spPr>
          <a:xfrm>
            <a:off x="5146292" y="5467632"/>
            <a:ext cx="72000" cy="72000"/>
          </a:xfrm>
          <a:prstGeom prst="ellipse">
            <a:avLst/>
          </a:prstGeom>
          <a:solidFill>
            <a:srgbClr val="0070C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Oval 96">
            <a:extLst>
              <a:ext uri="{FF2B5EF4-FFF2-40B4-BE49-F238E27FC236}">
                <a16:creationId xmlns:a16="http://schemas.microsoft.com/office/drawing/2014/main" id="{C24CFA5D-1DE8-4219-8573-C3D980D03533}"/>
              </a:ext>
            </a:extLst>
          </p:cNvPr>
          <p:cNvSpPr>
            <a:spLocks noChangeAspect="1"/>
          </p:cNvSpPr>
          <p:nvPr/>
        </p:nvSpPr>
        <p:spPr>
          <a:xfrm>
            <a:off x="5142283" y="5734336"/>
            <a:ext cx="72000" cy="72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a:extLst>
              <a:ext uri="{FF2B5EF4-FFF2-40B4-BE49-F238E27FC236}">
                <a16:creationId xmlns:a16="http://schemas.microsoft.com/office/drawing/2014/main" id="{09B8B59E-32EC-4798-991E-DAF1D9EC41D3}"/>
              </a:ext>
            </a:extLst>
          </p:cNvPr>
          <p:cNvSpPr>
            <a:spLocks noChangeAspect="1"/>
          </p:cNvSpPr>
          <p:nvPr/>
        </p:nvSpPr>
        <p:spPr>
          <a:xfrm>
            <a:off x="5769930" y="1832089"/>
            <a:ext cx="72000" cy="72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TextBox 98">
            <a:extLst>
              <a:ext uri="{FF2B5EF4-FFF2-40B4-BE49-F238E27FC236}">
                <a16:creationId xmlns:a16="http://schemas.microsoft.com/office/drawing/2014/main" id="{9EE45A12-7647-47C0-BF7A-9B5301FD01B2}"/>
              </a:ext>
            </a:extLst>
          </p:cNvPr>
          <p:cNvSpPr txBox="1"/>
          <p:nvPr/>
        </p:nvSpPr>
        <p:spPr>
          <a:xfrm>
            <a:off x="5455955" y="1559532"/>
            <a:ext cx="441018" cy="307777"/>
          </a:xfrm>
          <a:prstGeom prst="rect">
            <a:avLst/>
          </a:prstGeom>
          <a:noFill/>
        </p:spPr>
        <p:txBody>
          <a:bodyPr wrap="none" rtlCol="0">
            <a:spAutoFit/>
          </a:bodyPr>
          <a:lstStyle/>
          <a:p>
            <a:pPr defTabSz="914319" fontAlgn="auto">
              <a:spcBef>
                <a:spcPts val="0"/>
              </a:spcBef>
              <a:spcAft>
                <a:spcPts val="0"/>
              </a:spcAft>
            </a:pPr>
            <a:r>
              <a:rPr lang="en-US" sz="1400" b="1" dirty="0">
                <a:solidFill>
                  <a:prstClr val="white"/>
                </a:solidFill>
                <a:latin typeface="Calibri"/>
                <a:cs typeface="+mn-cs"/>
              </a:rPr>
              <a:t>ESS</a:t>
            </a:r>
          </a:p>
        </p:txBody>
      </p:sp>
      <p:sp>
        <p:nvSpPr>
          <p:cNvPr id="100" name="Oval 99">
            <a:extLst>
              <a:ext uri="{FF2B5EF4-FFF2-40B4-BE49-F238E27FC236}">
                <a16:creationId xmlns:a16="http://schemas.microsoft.com/office/drawing/2014/main" id="{957F55B7-770B-4FB0-B771-81F62B269E36}"/>
              </a:ext>
            </a:extLst>
          </p:cNvPr>
          <p:cNvSpPr>
            <a:spLocks noChangeAspect="1"/>
          </p:cNvSpPr>
          <p:nvPr/>
        </p:nvSpPr>
        <p:spPr>
          <a:xfrm>
            <a:off x="3032741" y="2517885"/>
            <a:ext cx="72000" cy="72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100">
            <a:extLst>
              <a:ext uri="{FF2B5EF4-FFF2-40B4-BE49-F238E27FC236}">
                <a16:creationId xmlns:a16="http://schemas.microsoft.com/office/drawing/2014/main" id="{AC26F738-98FF-4754-9549-EFA4ADDC7580}"/>
              </a:ext>
            </a:extLst>
          </p:cNvPr>
          <p:cNvSpPr>
            <a:spLocks noChangeAspect="1"/>
          </p:cNvSpPr>
          <p:nvPr/>
        </p:nvSpPr>
        <p:spPr>
          <a:xfrm>
            <a:off x="3796747" y="4839987"/>
            <a:ext cx="72000" cy="72000"/>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TextBox 101">
            <a:extLst>
              <a:ext uri="{FF2B5EF4-FFF2-40B4-BE49-F238E27FC236}">
                <a16:creationId xmlns:a16="http://schemas.microsoft.com/office/drawing/2014/main" id="{32EDCECD-6B05-4328-AE5F-20752CE265AF}"/>
              </a:ext>
            </a:extLst>
          </p:cNvPr>
          <p:cNvSpPr txBox="1"/>
          <p:nvPr/>
        </p:nvSpPr>
        <p:spPr>
          <a:xfrm>
            <a:off x="3808543" y="4709312"/>
            <a:ext cx="577402" cy="307777"/>
          </a:xfrm>
          <a:prstGeom prst="rect">
            <a:avLst/>
          </a:prstGeom>
          <a:noFill/>
        </p:spPr>
        <p:txBody>
          <a:bodyPr wrap="none" rtlCol="0">
            <a:spAutoFit/>
          </a:bodyPr>
          <a:lstStyle/>
          <a:p>
            <a:pPr defTabSz="914319" fontAlgn="auto">
              <a:spcBef>
                <a:spcPts val="0"/>
              </a:spcBef>
              <a:spcAft>
                <a:spcPts val="0"/>
              </a:spcAft>
            </a:pPr>
            <a:r>
              <a:rPr lang="en-US" sz="1400" b="1" dirty="0">
                <a:solidFill>
                  <a:prstClr val="white"/>
                </a:solidFill>
                <a:latin typeface="Calibri"/>
                <a:cs typeface="+mn-cs"/>
              </a:rPr>
              <a:t>RA10</a:t>
            </a:r>
          </a:p>
        </p:txBody>
      </p:sp>
      <p:sp>
        <p:nvSpPr>
          <p:cNvPr id="103" name="Rectangle 102">
            <a:extLst>
              <a:ext uri="{FF2B5EF4-FFF2-40B4-BE49-F238E27FC236}">
                <a16:creationId xmlns:a16="http://schemas.microsoft.com/office/drawing/2014/main" id="{8BC1BC7E-1B8B-43C1-B619-CED5C8FEE87B}"/>
              </a:ext>
            </a:extLst>
          </p:cNvPr>
          <p:cNvSpPr/>
          <p:nvPr/>
        </p:nvSpPr>
        <p:spPr>
          <a:xfrm>
            <a:off x="10079037" y="5806336"/>
            <a:ext cx="971968" cy="694615"/>
          </a:xfrm>
          <a:prstGeom prst="rect">
            <a:avLst/>
          </a:prstGeom>
          <a:solidFill>
            <a:schemeClr val="bg1"/>
          </a:solidFill>
          <a:ln w="3810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104" name="TextBox 103">
            <a:extLst>
              <a:ext uri="{FF2B5EF4-FFF2-40B4-BE49-F238E27FC236}">
                <a16:creationId xmlns:a16="http://schemas.microsoft.com/office/drawing/2014/main" id="{8B07C8F8-0494-4D6E-B72F-C17D255E88C4}"/>
              </a:ext>
            </a:extLst>
          </p:cNvPr>
          <p:cNvSpPr txBox="1"/>
          <p:nvPr/>
        </p:nvSpPr>
        <p:spPr>
          <a:xfrm>
            <a:off x="2647249" y="2517885"/>
            <a:ext cx="440120" cy="307777"/>
          </a:xfrm>
          <a:prstGeom prst="rect">
            <a:avLst/>
          </a:prstGeom>
          <a:noFill/>
        </p:spPr>
        <p:txBody>
          <a:bodyPr wrap="none" rtlCol="0">
            <a:spAutoFit/>
          </a:bodyPr>
          <a:lstStyle/>
          <a:p>
            <a:pPr defTabSz="914319" fontAlgn="auto">
              <a:spcBef>
                <a:spcPts val="0"/>
              </a:spcBef>
              <a:spcAft>
                <a:spcPts val="0"/>
              </a:spcAft>
            </a:pPr>
            <a:r>
              <a:rPr lang="en-US" sz="1400" b="1" dirty="0">
                <a:solidFill>
                  <a:prstClr val="white"/>
                </a:solidFill>
                <a:latin typeface="Calibri"/>
                <a:cs typeface="+mn-cs"/>
              </a:rPr>
              <a:t>STS</a:t>
            </a:r>
          </a:p>
        </p:txBody>
      </p:sp>
      <p:sp>
        <p:nvSpPr>
          <p:cNvPr id="105" name="TextBox 104">
            <a:extLst>
              <a:ext uri="{FF2B5EF4-FFF2-40B4-BE49-F238E27FC236}">
                <a16:creationId xmlns:a16="http://schemas.microsoft.com/office/drawing/2014/main" id="{8398CB0E-F898-4153-BA3D-01A41750D056}"/>
              </a:ext>
            </a:extLst>
          </p:cNvPr>
          <p:cNvSpPr txBox="1"/>
          <p:nvPr/>
        </p:nvSpPr>
        <p:spPr>
          <a:xfrm>
            <a:off x="1757798" y="2427986"/>
            <a:ext cx="755335" cy="307777"/>
          </a:xfrm>
          <a:prstGeom prst="rect">
            <a:avLst/>
          </a:prstGeom>
          <a:noFill/>
        </p:spPr>
        <p:txBody>
          <a:bodyPr wrap="none" rtlCol="0">
            <a:spAutoFit/>
          </a:bodyPr>
          <a:lstStyle/>
          <a:p>
            <a:pPr defTabSz="914319" fontAlgn="auto">
              <a:spcBef>
                <a:spcPts val="0"/>
              </a:spcBef>
              <a:spcAft>
                <a:spcPts val="0"/>
              </a:spcAft>
            </a:pPr>
            <a:r>
              <a:rPr lang="en-US" sz="1400" b="1" dirty="0">
                <a:solidFill>
                  <a:prstClr val="white"/>
                </a:solidFill>
                <a:latin typeface="Calibri"/>
                <a:cs typeface="+mn-cs"/>
              </a:rPr>
              <a:t>LANSCE</a:t>
            </a:r>
          </a:p>
        </p:txBody>
      </p:sp>
      <p:sp>
        <p:nvSpPr>
          <p:cNvPr id="106" name="Oval 105">
            <a:extLst>
              <a:ext uri="{FF2B5EF4-FFF2-40B4-BE49-F238E27FC236}">
                <a16:creationId xmlns:a16="http://schemas.microsoft.com/office/drawing/2014/main" id="{D5300042-824F-4D6A-825C-493F04BC2D1B}"/>
              </a:ext>
            </a:extLst>
          </p:cNvPr>
          <p:cNvSpPr>
            <a:spLocks noChangeAspect="1"/>
          </p:cNvSpPr>
          <p:nvPr/>
        </p:nvSpPr>
        <p:spPr>
          <a:xfrm>
            <a:off x="2460211" y="2547570"/>
            <a:ext cx="72000" cy="72000"/>
          </a:xfrm>
          <a:prstGeom prst="ellipse">
            <a:avLst/>
          </a:prstGeom>
          <a:solidFill>
            <a:srgbClr val="0070C0"/>
          </a:solidFill>
          <a:ln w="12700" cap="flat" cmpd="sng" algn="ctr">
            <a:solidFill>
              <a:sysClr val="windowText" lastClr="000000"/>
            </a:solidFill>
            <a:prstDash val="solid"/>
          </a:ln>
          <a:effectLst/>
        </p:spPr>
        <p:txBody>
          <a:bodyPr rtlCol="0" anchor="ctr"/>
          <a:lstStyle/>
          <a:p>
            <a:pPr marL="0" marR="0" lvl="0" indent="0" algn="ctr" defTabSz="914319"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9287701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EFC084-A53E-4533-A2C2-3983FE821A29}"/>
              </a:ext>
            </a:extLst>
          </p:cNvPr>
          <p:cNvSpPr>
            <a:spLocks noGrp="1"/>
          </p:cNvSpPr>
          <p:nvPr>
            <p:ph type="title"/>
          </p:nvPr>
        </p:nvSpPr>
        <p:spPr/>
        <p:txBody>
          <a:bodyPr/>
          <a:lstStyle/>
          <a:p>
            <a:r>
              <a:rPr lang="en-US" dirty="0"/>
              <a:t>Neutron Facilities Worldwide</a:t>
            </a:r>
          </a:p>
        </p:txBody>
      </p:sp>
      <p:pic>
        <p:nvPicPr>
          <p:cNvPr id="5" name="Picture 4">
            <a:extLst>
              <a:ext uri="{FF2B5EF4-FFF2-40B4-BE49-F238E27FC236}">
                <a16:creationId xmlns:a16="http://schemas.microsoft.com/office/drawing/2014/main" id="{C5A4D606-5B46-7AAE-1D06-0700B5EB33AD}"/>
              </a:ext>
            </a:extLst>
          </p:cNvPr>
          <p:cNvPicPr>
            <a:picLocks noChangeAspect="1"/>
          </p:cNvPicPr>
          <p:nvPr/>
        </p:nvPicPr>
        <p:blipFill>
          <a:blip r:embed="rId2"/>
          <a:stretch>
            <a:fillRect/>
          </a:stretch>
        </p:blipFill>
        <p:spPr>
          <a:xfrm>
            <a:off x="377559" y="1096007"/>
            <a:ext cx="11562735" cy="4883941"/>
          </a:xfrm>
          <a:prstGeom prst="rect">
            <a:avLst/>
          </a:prstGeom>
        </p:spPr>
      </p:pic>
    </p:spTree>
    <p:extLst>
      <p:ext uri="{BB962C8B-B14F-4D97-AF65-F5344CB8AC3E}">
        <p14:creationId xmlns:p14="http://schemas.microsoft.com/office/powerpoint/2010/main" val="38409738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B2E25-B1FC-432E-AD4F-8BDB567F5F8F}"/>
              </a:ext>
            </a:extLst>
          </p:cNvPr>
          <p:cNvSpPr>
            <a:spLocks noGrp="1"/>
          </p:cNvSpPr>
          <p:nvPr>
            <p:ph type="title"/>
          </p:nvPr>
        </p:nvSpPr>
        <p:spPr/>
        <p:txBody>
          <a:bodyPr/>
          <a:lstStyle/>
          <a:p>
            <a:r>
              <a:rPr lang="en-US" dirty="0"/>
              <a:t>Neutron Facility Ecosystem</a:t>
            </a:r>
          </a:p>
        </p:txBody>
      </p:sp>
      <p:pic>
        <p:nvPicPr>
          <p:cNvPr id="4" name="Picture 3">
            <a:extLst>
              <a:ext uri="{FF2B5EF4-FFF2-40B4-BE49-F238E27FC236}">
                <a16:creationId xmlns:a16="http://schemas.microsoft.com/office/drawing/2014/main" id="{642BC26C-2FBC-46DB-A6F3-4E4415342A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2233" y="706860"/>
            <a:ext cx="10496188" cy="6414337"/>
          </a:xfrm>
          <a:prstGeom prst="rect">
            <a:avLst/>
          </a:prstGeom>
        </p:spPr>
      </p:pic>
    </p:spTree>
    <p:extLst>
      <p:ext uri="{BB962C8B-B14F-4D97-AF65-F5344CB8AC3E}">
        <p14:creationId xmlns:p14="http://schemas.microsoft.com/office/powerpoint/2010/main" val="6461837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B2E25-B1FC-432E-AD4F-8BDB567F5F8F}"/>
              </a:ext>
            </a:extLst>
          </p:cNvPr>
          <p:cNvSpPr>
            <a:spLocks noGrp="1"/>
          </p:cNvSpPr>
          <p:nvPr>
            <p:ph type="title"/>
          </p:nvPr>
        </p:nvSpPr>
        <p:spPr/>
        <p:txBody>
          <a:bodyPr/>
          <a:lstStyle/>
          <a:p>
            <a:r>
              <a:rPr lang="en-US" dirty="0"/>
              <a:t>Neutron Facility Ecosystem</a:t>
            </a:r>
          </a:p>
        </p:txBody>
      </p:sp>
      <p:pic>
        <p:nvPicPr>
          <p:cNvPr id="4" name="Picture 3">
            <a:extLst>
              <a:ext uri="{FF2B5EF4-FFF2-40B4-BE49-F238E27FC236}">
                <a16:creationId xmlns:a16="http://schemas.microsoft.com/office/drawing/2014/main" id="{642BC26C-2FBC-46DB-A6F3-4E4415342A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2233" y="706860"/>
            <a:ext cx="10496188" cy="6414337"/>
          </a:xfrm>
          <a:prstGeom prst="rect">
            <a:avLst/>
          </a:prstGeom>
        </p:spPr>
      </p:pic>
      <p:sp>
        <p:nvSpPr>
          <p:cNvPr id="3" name="Rectangle 2">
            <a:extLst>
              <a:ext uri="{FF2B5EF4-FFF2-40B4-BE49-F238E27FC236}">
                <a16:creationId xmlns:a16="http://schemas.microsoft.com/office/drawing/2014/main" id="{6F40AE9D-3E54-44DF-B35E-F1423F6C365D}"/>
              </a:ext>
            </a:extLst>
          </p:cNvPr>
          <p:cNvSpPr/>
          <p:nvPr/>
        </p:nvSpPr>
        <p:spPr>
          <a:xfrm>
            <a:off x="276726" y="706860"/>
            <a:ext cx="10659979" cy="6199266"/>
          </a:xfrm>
          <a:prstGeom prst="rect">
            <a:avLst/>
          </a:prstGeom>
          <a:solidFill>
            <a:srgbClr val="FFFFFF">
              <a:alpha val="58824"/>
            </a:srgbClr>
          </a:solidFill>
          <a:ln w="3810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87" name="TextBox 86">
            <a:extLst>
              <a:ext uri="{FF2B5EF4-FFF2-40B4-BE49-F238E27FC236}">
                <a16:creationId xmlns:a16="http://schemas.microsoft.com/office/drawing/2014/main" id="{A6255690-C015-45BB-AEBB-EDAB61305622}"/>
              </a:ext>
            </a:extLst>
          </p:cNvPr>
          <p:cNvSpPr txBox="1"/>
          <p:nvPr/>
        </p:nvSpPr>
        <p:spPr>
          <a:xfrm>
            <a:off x="2992494" y="1255535"/>
            <a:ext cx="521297" cy="461665"/>
          </a:xfrm>
          <a:prstGeom prst="rect">
            <a:avLst/>
          </a:prstGeom>
          <a:noFill/>
          <a:ln>
            <a:solidFill>
              <a:sysClr val="windowText" lastClr="000000"/>
            </a:solidFill>
          </a:ln>
        </p:spPr>
        <p:txBody>
          <a:bodyPr wrap="none" rtlCol="0">
            <a:spAutoFit/>
          </a:bodyPr>
          <a:lstStyle/>
          <a:p>
            <a:pPr marL="0" marR="0" lvl="0" indent="0" defTabSz="914319"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a:ln>
                  <a:noFill/>
                </a:ln>
                <a:solidFill>
                  <a:prstClr val="black"/>
                </a:solidFill>
                <a:effectLst/>
                <a:uLnTx/>
                <a:uFillTx/>
                <a:latin typeface="Calibri"/>
                <a:cs typeface="+mn-cs"/>
              </a:rPr>
              <a:t>ILL</a:t>
            </a:r>
          </a:p>
        </p:txBody>
      </p:sp>
      <p:sp>
        <p:nvSpPr>
          <p:cNvPr id="88" name="TextBox 87">
            <a:extLst>
              <a:ext uri="{FF2B5EF4-FFF2-40B4-BE49-F238E27FC236}">
                <a16:creationId xmlns:a16="http://schemas.microsoft.com/office/drawing/2014/main" id="{93D6042E-5B4E-4BFA-BA95-47A9E3FD9DFD}"/>
              </a:ext>
            </a:extLst>
          </p:cNvPr>
          <p:cNvSpPr txBox="1"/>
          <p:nvPr/>
        </p:nvSpPr>
        <p:spPr>
          <a:xfrm>
            <a:off x="4010798" y="1255534"/>
            <a:ext cx="620683" cy="461665"/>
          </a:xfrm>
          <a:prstGeom prst="rect">
            <a:avLst/>
          </a:prstGeom>
          <a:noFill/>
          <a:ln>
            <a:solidFill>
              <a:sysClr val="windowText" lastClr="000000"/>
            </a:solidFill>
          </a:ln>
        </p:spPr>
        <p:txBody>
          <a:bodyPr wrap="none" rtlCol="0">
            <a:spAutoFit/>
          </a:bodyPr>
          <a:lstStyle/>
          <a:p>
            <a:pPr marL="0" marR="0" lvl="0" indent="0" defTabSz="914319"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black"/>
                </a:solidFill>
                <a:effectLst/>
                <a:uLnTx/>
                <a:uFillTx/>
                <a:latin typeface="Calibri"/>
                <a:cs typeface="+mn-cs"/>
              </a:rPr>
              <a:t>ISIS</a:t>
            </a:r>
          </a:p>
        </p:txBody>
      </p:sp>
      <p:sp>
        <p:nvSpPr>
          <p:cNvPr id="89" name="TextBox 88">
            <a:extLst>
              <a:ext uri="{FF2B5EF4-FFF2-40B4-BE49-F238E27FC236}">
                <a16:creationId xmlns:a16="http://schemas.microsoft.com/office/drawing/2014/main" id="{47767D55-C0E1-4995-852D-E98998DFBD7C}"/>
              </a:ext>
            </a:extLst>
          </p:cNvPr>
          <p:cNvSpPr txBox="1"/>
          <p:nvPr/>
        </p:nvSpPr>
        <p:spPr>
          <a:xfrm>
            <a:off x="5128488" y="1255534"/>
            <a:ext cx="665567" cy="461665"/>
          </a:xfrm>
          <a:prstGeom prst="rect">
            <a:avLst/>
          </a:prstGeom>
          <a:noFill/>
          <a:ln>
            <a:solidFill>
              <a:sysClr val="windowText" lastClr="000000"/>
            </a:solidFill>
          </a:ln>
        </p:spPr>
        <p:txBody>
          <a:bodyPr wrap="none" rtlCol="0">
            <a:spAutoFit/>
          </a:bodyPr>
          <a:lstStyle/>
          <a:p>
            <a:pPr marL="0" marR="0" lvl="0" indent="0" defTabSz="914319"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a:ln>
                  <a:noFill/>
                </a:ln>
                <a:solidFill>
                  <a:prstClr val="black"/>
                </a:solidFill>
                <a:effectLst/>
                <a:uLnTx/>
                <a:uFillTx/>
                <a:latin typeface="Calibri"/>
                <a:cs typeface="+mn-cs"/>
              </a:rPr>
              <a:t>SNS</a:t>
            </a:r>
            <a:endParaRPr kumimoji="0" lang="en-US" sz="2400" b="0" i="0" u="none" strike="noStrike" kern="0" cap="none" spc="0" normalizeH="0" baseline="0" noProof="0" dirty="0">
              <a:ln>
                <a:noFill/>
              </a:ln>
              <a:solidFill>
                <a:prstClr val="black"/>
              </a:solidFill>
              <a:effectLst/>
              <a:uLnTx/>
              <a:uFillTx/>
              <a:latin typeface="Calibri"/>
              <a:cs typeface="+mn-cs"/>
            </a:endParaRPr>
          </a:p>
        </p:txBody>
      </p:sp>
      <p:sp>
        <p:nvSpPr>
          <p:cNvPr id="90" name="TextBox 89">
            <a:extLst>
              <a:ext uri="{FF2B5EF4-FFF2-40B4-BE49-F238E27FC236}">
                <a16:creationId xmlns:a16="http://schemas.microsoft.com/office/drawing/2014/main" id="{5E7332C8-3537-4B06-AFF3-98BFA6010572}"/>
              </a:ext>
            </a:extLst>
          </p:cNvPr>
          <p:cNvSpPr txBox="1"/>
          <p:nvPr/>
        </p:nvSpPr>
        <p:spPr>
          <a:xfrm>
            <a:off x="6549027" y="1255534"/>
            <a:ext cx="1018997" cy="461665"/>
          </a:xfrm>
          <a:prstGeom prst="rect">
            <a:avLst/>
          </a:prstGeom>
          <a:noFill/>
          <a:ln>
            <a:solidFill>
              <a:sysClr val="windowText" lastClr="000000"/>
            </a:solidFill>
          </a:ln>
        </p:spPr>
        <p:txBody>
          <a:bodyPr wrap="none" rtlCol="0">
            <a:spAutoFit/>
          </a:bodyPr>
          <a:lstStyle/>
          <a:p>
            <a:pPr marL="0" marR="0" lvl="0" indent="0" defTabSz="914319"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black"/>
                </a:solidFill>
                <a:effectLst/>
                <a:uLnTx/>
                <a:uFillTx/>
                <a:latin typeface="Calibri"/>
                <a:cs typeface="+mn-cs"/>
              </a:rPr>
              <a:t>J-PARC</a:t>
            </a:r>
          </a:p>
        </p:txBody>
      </p:sp>
      <p:cxnSp>
        <p:nvCxnSpPr>
          <p:cNvPr id="91" name="Straight Connector 90">
            <a:extLst>
              <a:ext uri="{FF2B5EF4-FFF2-40B4-BE49-F238E27FC236}">
                <a16:creationId xmlns:a16="http://schemas.microsoft.com/office/drawing/2014/main" id="{222D9045-B321-4363-BB4B-055B9ED0100C}"/>
              </a:ext>
            </a:extLst>
          </p:cNvPr>
          <p:cNvCxnSpPr/>
          <p:nvPr/>
        </p:nvCxnSpPr>
        <p:spPr>
          <a:xfrm>
            <a:off x="773550" y="2023631"/>
            <a:ext cx="8680704" cy="0"/>
          </a:xfrm>
          <a:prstGeom prst="line">
            <a:avLst/>
          </a:prstGeom>
          <a:noFill/>
          <a:ln w="9525" cap="flat" cmpd="sng" algn="ctr">
            <a:solidFill>
              <a:srgbClr val="FF0000"/>
            </a:solidFill>
            <a:prstDash val="dash"/>
          </a:ln>
          <a:effectLst/>
        </p:spPr>
      </p:cxnSp>
      <p:sp>
        <p:nvSpPr>
          <p:cNvPr id="92" name="TextBox 91">
            <a:extLst>
              <a:ext uri="{FF2B5EF4-FFF2-40B4-BE49-F238E27FC236}">
                <a16:creationId xmlns:a16="http://schemas.microsoft.com/office/drawing/2014/main" id="{6F09AEE2-5018-44D2-BDC7-48E7A4DE73E3}"/>
              </a:ext>
            </a:extLst>
          </p:cNvPr>
          <p:cNvSpPr txBox="1"/>
          <p:nvPr/>
        </p:nvSpPr>
        <p:spPr>
          <a:xfrm>
            <a:off x="505326" y="1378645"/>
            <a:ext cx="1332160" cy="338554"/>
          </a:xfrm>
          <a:prstGeom prst="rect">
            <a:avLst/>
          </a:prstGeom>
          <a:noFill/>
          <a:ln>
            <a:noFill/>
          </a:ln>
        </p:spPr>
        <p:txBody>
          <a:bodyPr wrap="none" rtlCol="0">
            <a:spAutoFit/>
          </a:bodyPr>
          <a:lstStyle/>
          <a:p>
            <a:pPr defTabSz="914319" fontAlgn="auto">
              <a:spcBef>
                <a:spcPts val="0"/>
              </a:spcBef>
              <a:spcAft>
                <a:spcPts val="0"/>
              </a:spcAft>
            </a:pPr>
            <a:r>
              <a:rPr lang="en-US" sz="1600" dirty="0">
                <a:solidFill>
                  <a:prstClr val="black"/>
                </a:solidFill>
                <a:latin typeface="Calibri"/>
                <a:cs typeface="+mn-cs"/>
              </a:rPr>
              <a:t>world-leading</a:t>
            </a:r>
          </a:p>
        </p:txBody>
      </p:sp>
      <p:sp>
        <p:nvSpPr>
          <p:cNvPr id="93" name="TextBox 92">
            <a:extLst>
              <a:ext uri="{FF2B5EF4-FFF2-40B4-BE49-F238E27FC236}">
                <a16:creationId xmlns:a16="http://schemas.microsoft.com/office/drawing/2014/main" id="{6F1A98F8-D8CD-41C0-A3DE-69B7D3F380EA}"/>
              </a:ext>
            </a:extLst>
          </p:cNvPr>
          <p:cNvSpPr txBox="1"/>
          <p:nvPr/>
        </p:nvSpPr>
        <p:spPr>
          <a:xfrm>
            <a:off x="505326" y="2039735"/>
            <a:ext cx="1618007" cy="338554"/>
          </a:xfrm>
          <a:prstGeom prst="rect">
            <a:avLst/>
          </a:prstGeom>
          <a:noFill/>
          <a:ln>
            <a:noFill/>
          </a:ln>
        </p:spPr>
        <p:txBody>
          <a:bodyPr wrap="none" rtlCol="0">
            <a:spAutoFit/>
          </a:bodyPr>
          <a:lstStyle/>
          <a:p>
            <a:pPr defTabSz="914319" fontAlgn="auto">
              <a:spcBef>
                <a:spcPts val="0"/>
              </a:spcBef>
              <a:spcAft>
                <a:spcPts val="0"/>
              </a:spcAft>
            </a:pPr>
            <a:r>
              <a:rPr lang="en-US" sz="1600" dirty="0">
                <a:solidFill>
                  <a:prstClr val="black"/>
                </a:solidFill>
                <a:latin typeface="Calibri"/>
                <a:cs typeface="+mn-cs"/>
              </a:rPr>
              <a:t>regional/national</a:t>
            </a:r>
          </a:p>
        </p:txBody>
      </p:sp>
      <p:cxnSp>
        <p:nvCxnSpPr>
          <p:cNvPr id="94" name="Straight Connector 93">
            <a:extLst>
              <a:ext uri="{FF2B5EF4-FFF2-40B4-BE49-F238E27FC236}">
                <a16:creationId xmlns:a16="http://schemas.microsoft.com/office/drawing/2014/main" id="{BF5216D8-8893-41F6-8B37-70A0A2EC0934}"/>
              </a:ext>
            </a:extLst>
          </p:cNvPr>
          <p:cNvCxnSpPr/>
          <p:nvPr/>
        </p:nvCxnSpPr>
        <p:spPr>
          <a:xfrm flipV="1">
            <a:off x="2144758" y="2020280"/>
            <a:ext cx="0" cy="3780000"/>
          </a:xfrm>
          <a:prstGeom prst="line">
            <a:avLst/>
          </a:prstGeom>
          <a:noFill/>
          <a:ln w="9525" cap="flat" cmpd="sng" algn="ctr">
            <a:solidFill>
              <a:srgbClr val="FF0000"/>
            </a:solidFill>
            <a:prstDash val="dash"/>
          </a:ln>
          <a:effectLst/>
        </p:spPr>
      </p:cxnSp>
      <p:cxnSp>
        <p:nvCxnSpPr>
          <p:cNvPr id="95" name="Straight Connector 94">
            <a:extLst>
              <a:ext uri="{FF2B5EF4-FFF2-40B4-BE49-F238E27FC236}">
                <a16:creationId xmlns:a16="http://schemas.microsoft.com/office/drawing/2014/main" id="{80B942C3-C451-4844-8346-BB4B78F2C319}"/>
              </a:ext>
            </a:extLst>
          </p:cNvPr>
          <p:cNvCxnSpPr/>
          <p:nvPr/>
        </p:nvCxnSpPr>
        <p:spPr>
          <a:xfrm flipV="1">
            <a:off x="3934415" y="2039027"/>
            <a:ext cx="0" cy="3780000"/>
          </a:xfrm>
          <a:prstGeom prst="line">
            <a:avLst/>
          </a:prstGeom>
          <a:noFill/>
          <a:ln w="9525" cap="flat" cmpd="sng" algn="ctr">
            <a:solidFill>
              <a:srgbClr val="FF0000"/>
            </a:solidFill>
            <a:prstDash val="dash"/>
          </a:ln>
          <a:effectLst/>
        </p:spPr>
      </p:cxnSp>
      <p:cxnSp>
        <p:nvCxnSpPr>
          <p:cNvPr id="96" name="Straight Connector 95">
            <a:extLst>
              <a:ext uri="{FF2B5EF4-FFF2-40B4-BE49-F238E27FC236}">
                <a16:creationId xmlns:a16="http://schemas.microsoft.com/office/drawing/2014/main" id="{943D519B-D946-4213-AE4E-C025A5F77DE6}"/>
              </a:ext>
            </a:extLst>
          </p:cNvPr>
          <p:cNvCxnSpPr/>
          <p:nvPr/>
        </p:nvCxnSpPr>
        <p:spPr>
          <a:xfrm flipV="1">
            <a:off x="5778904" y="2043789"/>
            <a:ext cx="0" cy="3780000"/>
          </a:xfrm>
          <a:prstGeom prst="line">
            <a:avLst/>
          </a:prstGeom>
          <a:noFill/>
          <a:ln w="9525" cap="flat" cmpd="sng" algn="ctr">
            <a:solidFill>
              <a:srgbClr val="FF0000"/>
            </a:solidFill>
            <a:prstDash val="dash"/>
          </a:ln>
          <a:effectLst/>
        </p:spPr>
      </p:cxnSp>
      <p:cxnSp>
        <p:nvCxnSpPr>
          <p:cNvPr id="97" name="Straight Connector 96">
            <a:extLst>
              <a:ext uri="{FF2B5EF4-FFF2-40B4-BE49-F238E27FC236}">
                <a16:creationId xmlns:a16="http://schemas.microsoft.com/office/drawing/2014/main" id="{C34F4111-5040-4674-BDC1-2599E2AE92E9}"/>
              </a:ext>
            </a:extLst>
          </p:cNvPr>
          <p:cNvCxnSpPr/>
          <p:nvPr/>
        </p:nvCxnSpPr>
        <p:spPr>
          <a:xfrm>
            <a:off x="773550" y="4565663"/>
            <a:ext cx="8680704" cy="0"/>
          </a:xfrm>
          <a:prstGeom prst="line">
            <a:avLst/>
          </a:prstGeom>
          <a:noFill/>
          <a:ln w="9525" cap="flat" cmpd="sng" algn="ctr">
            <a:solidFill>
              <a:srgbClr val="FF0000"/>
            </a:solidFill>
            <a:prstDash val="dash"/>
          </a:ln>
          <a:effectLst/>
        </p:spPr>
      </p:cxnSp>
      <p:sp>
        <p:nvSpPr>
          <p:cNvPr id="98" name="TextBox 97">
            <a:extLst>
              <a:ext uri="{FF2B5EF4-FFF2-40B4-BE49-F238E27FC236}">
                <a16:creationId xmlns:a16="http://schemas.microsoft.com/office/drawing/2014/main" id="{28DE9DA5-D2F8-44D5-8CB1-962FE025484B}"/>
              </a:ext>
            </a:extLst>
          </p:cNvPr>
          <p:cNvSpPr txBox="1"/>
          <p:nvPr/>
        </p:nvSpPr>
        <p:spPr>
          <a:xfrm>
            <a:off x="613575" y="3151560"/>
            <a:ext cx="1321447" cy="1077218"/>
          </a:xfrm>
          <a:prstGeom prst="rect">
            <a:avLst/>
          </a:prstGeom>
          <a:noFill/>
          <a:ln>
            <a:noFill/>
          </a:ln>
        </p:spPr>
        <p:txBody>
          <a:bodyPr wrap="square" rtlCol="0">
            <a:spAutoFit/>
          </a:bodyPr>
          <a:lstStyle/>
          <a:p>
            <a:pPr defTabSz="914319" fontAlgn="auto">
              <a:spcBef>
                <a:spcPts val="0"/>
              </a:spcBef>
              <a:spcAft>
                <a:spcPts val="0"/>
              </a:spcAft>
            </a:pPr>
            <a:r>
              <a:rPr lang="en-US" sz="1600" dirty="0">
                <a:solidFill>
                  <a:prstClr val="black"/>
                </a:solidFill>
                <a:latin typeface="Calibri"/>
                <a:cs typeface="+mn-cs"/>
              </a:rPr>
              <a:t>high-flux &amp; medium-flux scattering facilities</a:t>
            </a:r>
          </a:p>
        </p:txBody>
      </p:sp>
      <p:sp>
        <p:nvSpPr>
          <p:cNvPr id="99" name="TextBox 98">
            <a:extLst>
              <a:ext uri="{FF2B5EF4-FFF2-40B4-BE49-F238E27FC236}">
                <a16:creationId xmlns:a16="http://schemas.microsoft.com/office/drawing/2014/main" id="{F8B00ED9-DC41-4B26-BD48-8EB71704CD9D}"/>
              </a:ext>
            </a:extLst>
          </p:cNvPr>
          <p:cNvSpPr txBox="1"/>
          <p:nvPr/>
        </p:nvSpPr>
        <p:spPr>
          <a:xfrm>
            <a:off x="653605" y="5086201"/>
            <a:ext cx="1321447" cy="830997"/>
          </a:xfrm>
          <a:prstGeom prst="rect">
            <a:avLst/>
          </a:prstGeom>
          <a:noFill/>
          <a:ln>
            <a:noFill/>
          </a:ln>
        </p:spPr>
        <p:txBody>
          <a:bodyPr wrap="square" rtlCol="0">
            <a:spAutoFit/>
          </a:bodyPr>
          <a:lstStyle/>
          <a:p>
            <a:pPr defTabSz="914319" fontAlgn="auto">
              <a:spcBef>
                <a:spcPts val="0"/>
              </a:spcBef>
              <a:spcAft>
                <a:spcPts val="0"/>
              </a:spcAft>
            </a:pPr>
            <a:r>
              <a:rPr lang="en-US" sz="1600" dirty="0">
                <a:solidFill>
                  <a:prstClr val="black"/>
                </a:solidFill>
                <a:latin typeface="Calibri"/>
                <a:cs typeface="+mn-cs"/>
              </a:rPr>
              <a:t>low-flux &amp; compact sources</a:t>
            </a:r>
          </a:p>
        </p:txBody>
      </p:sp>
      <p:sp>
        <p:nvSpPr>
          <p:cNvPr id="100" name="TextBox 99">
            <a:extLst>
              <a:ext uri="{FF2B5EF4-FFF2-40B4-BE49-F238E27FC236}">
                <a16:creationId xmlns:a16="http://schemas.microsoft.com/office/drawing/2014/main" id="{43BC5BF6-D590-4808-A4EE-02807332582A}"/>
              </a:ext>
            </a:extLst>
          </p:cNvPr>
          <p:cNvSpPr txBox="1"/>
          <p:nvPr/>
        </p:nvSpPr>
        <p:spPr>
          <a:xfrm>
            <a:off x="2183490" y="2039735"/>
            <a:ext cx="780919" cy="338554"/>
          </a:xfrm>
          <a:prstGeom prst="rect">
            <a:avLst/>
          </a:prstGeom>
          <a:noFill/>
          <a:ln>
            <a:solidFill>
              <a:sysClr val="window" lastClr="FFFFFF"/>
            </a:solidFill>
          </a:ln>
        </p:spPr>
        <p:txBody>
          <a:bodyPr wrap="none" rtlCol="0">
            <a:spAutoFit/>
          </a:bodyPr>
          <a:lstStyle/>
          <a:p>
            <a:pPr marL="0" marR="0" lvl="0" indent="0" defTabSz="914319"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black"/>
                </a:solidFill>
                <a:effectLst/>
                <a:uLnTx/>
                <a:uFillTx/>
                <a:latin typeface="Calibri"/>
                <a:cs typeface="+mn-cs"/>
              </a:rPr>
              <a:t>Europe</a:t>
            </a:r>
          </a:p>
        </p:txBody>
      </p:sp>
      <p:sp>
        <p:nvSpPr>
          <p:cNvPr id="101" name="TextBox 100">
            <a:extLst>
              <a:ext uri="{FF2B5EF4-FFF2-40B4-BE49-F238E27FC236}">
                <a16:creationId xmlns:a16="http://schemas.microsoft.com/office/drawing/2014/main" id="{FEEE2FC6-2314-473A-8D20-445C32971A67}"/>
              </a:ext>
            </a:extLst>
          </p:cNvPr>
          <p:cNvSpPr txBox="1"/>
          <p:nvPr/>
        </p:nvSpPr>
        <p:spPr>
          <a:xfrm>
            <a:off x="3984989" y="2039735"/>
            <a:ext cx="1407693" cy="338554"/>
          </a:xfrm>
          <a:prstGeom prst="rect">
            <a:avLst/>
          </a:prstGeom>
          <a:noFill/>
          <a:ln>
            <a:solidFill>
              <a:sysClr val="window" lastClr="FFFFFF"/>
            </a:solidFill>
          </a:ln>
        </p:spPr>
        <p:txBody>
          <a:bodyPr wrap="none" rtlCol="0">
            <a:spAutoFit/>
          </a:bodyPr>
          <a:lstStyle/>
          <a:p>
            <a:pPr marL="0" marR="0" lvl="0" indent="0" defTabSz="914319"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black"/>
                </a:solidFill>
                <a:effectLst/>
                <a:uLnTx/>
                <a:uFillTx/>
                <a:latin typeface="Calibri"/>
                <a:cs typeface="+mn-cs"/>
              </a:rPr>
              <a:t>North America</a:t>
            </a:r>
          </a:p>
        </p:txBody>
      </p:sp>
      <p:sp>
        <p:nvSpPr>
          <p:cNvPr id="102" name="TextBox 101">
            <a:extLst>
              <a:ext uri="{FF2B5EF4-FFF2-40B4-BE49-F238E27FC236}">
                <a16:creationId xmlns:a16="http://schemas.microsoft.com/office/drawing/2014/main" id="{383A740F-B4D8-4339-B48F-2AD43FBD33F8}"/>
              </a:ext>
            </a:extLst>
          </p:cNvPr>
          <p:cNvSpPr txBox="1"/>
          <p:nvPr/>
        </p:nvSpPr>
        <p:spPr>
          <a:xfrm>
            <a:off x="5857372" y="2039735"/>
            <a:ext cx="527709" cy="338554"/>
          </a:xfrm>
          <a:prstGeom prst="rect">
            <a:avLst/>
          </a:prstGeom>
          <a:noFill/>
          <a:ln>
            <a:solidFill>
              <a:sysClr val="window" lastClr="FFFFFF"/>
            </a:solidFill>
          </a:ln>
        </p:spPr>
        <p:txBody>
          <a:bodyPr wrap="none" rtlCol="0">
            <a:spAutoFit/>
          </a:bodyPr>
          <a:lstStyle/>
          <a:p>
            <a:pPr marL="0" marR="0" lvl="0" indent="0" defTabSz="914319"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black"/>
                </a:solidFill>
                <a:effectLst/>
                <a:uLnTx/>
                <a:uFillTx/>
                <a:latin typeface="Calibri"/>
                <a:cs typeface="+mn-cs"/>
              </a:rPr>
              <a:t>Asia</a:t>
            </a:r>
          </a:p>
        </p:txBody>
      </p:sp>
      <p:cxnSp>
        <p:nvCxnSpPr>
          <p:cNvPr id="103" name="Straight Connector 102">
            <a:extLst>
              <a:ext uri="{FF2B5EF4-FFF2-40B4-BE49-F238E27FC236}">
                <a16:creationId xmlns:a16="http://schemas.microsoft.com/office/drawing/2014/main" id="{8FEB6133-599B-44CC-A636-910AE13A3D38}"/>
              </a:ext>
            </a:extLst>
          </p:cNvPr>
          <p:cNvCxnSpPr/>
          <p:nvPr/>
        </p:nvCxnSpPr>
        <p:spPr>
          <a:xfrm flipV="1">
            <a:off x="7556370" y="2039027"/>
            <a:ext cx="0" cy="3780000"/>
          </a:xfrm>
          <a:prstGeom prst="line">
            <a:avLst/>
          </a:prstGeom>
          <a:noFill/>
          <a:ln w="9525" cap="flat" cmpd="sng" algn="ctr">
            <a:solidFill>
              <a:srgbClr val="FF0000"/>
            </a:solidFill>
            <a:prstDash val="dash"/>
          </a:ln>
          <a:effectLst/>
        </p:spPr>
      </p:cxnSp>
      <p:sp>
        <p:nvSpPr>
          <p:cNvPr id="104" name="TextBox 103">
            <a:extLst>
              <a:ext uri="{FF2B5EF4-FFF2-40B4-BE49-F238E27FC236}">
                <a16:creationId xmlns:a16="http://schemas.microsoft.com/office/drawing/2014/main" id="{715AB0A3-1A82-40B7-BCC8-C3339972641E}"/>
              </a:ext>
            </a:extLst>
          </p:cNvPr>
          <p:cNvSpPr txBox="1"/>
          <p:nvPr/>
        </p:nvSpPr>
        <p:spPr>
          <a:xfrm>
            <a:off x="7655813" y="2039735"/>
            <a:ext cx="748666" cy="338554"/>
          </a:xfrm>
          <a:prstGeom prst="rect">
            <a:avLst/>
          </a:prstGeom>
          <a:noFill/>
          <a:ln>
            <a:solidFill>
              <a:sysClr val="window" lastClr="FFFFFF"/>
            </a:solidFill>
          </a:ln>
        </p:spPr>
        <p:txBody>
          <a:bodyPr wrap="none" rtlCol="0">
            <a:spAutoFit/>
          </a:bodyPr>
          <a:lstStyle/>
          <a:p>
            <a:pPr marL="0" marR="0" lvl="0" indent="0" defTabSz="914319"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black"/>
                </a:solidFill>
                <a:effectLst/>
                <a:uLnTx/>
                <a:uFillTx/>
                <a:latin typeface="Calibri"/>
                <a:cs typeface="+mn-cs"/>
              </a:rPr>
              <a:t>Others</a:t>
            </a:r>
          </a:p>
        </p:txBody>
      </p:sp>
      <p:sp>
        <p:nvSpPr>
          <p:cNvPr id="105" name="TextBox 104">
            <a:extLst>
              <a:ext uri="{FF2B5EF4-FFF2-40B4-BE49-F238E27FC236}">
                <a16:creationId xmlns:a16="http://schemas.microsoft.com/office/drawing/2014/main" id="{5AB4BC95-BC46-456F-94D8-9A3B271BBEDA}"/>
              </a:ext>
            </a:extLst>
          </p:cNvPr>
          <p:cNvSpPr txBox="1"/>
          <p:nvPr/>
        </p:nvSpPr>
        <p:spPr>
          <a:xfrm>
            <a:off x="2213554" y="2591618"/>
            <a:ext cx="587020" cy="369332"/>
          </a:xfrm>
          <a:prstGeom prst="rect">
            <a:avLst/>
          </a:prstGeom>
          <a:noFill/>
          <a:ln>
            <a:solidFill>
              <a:sysClr val="windowText" lastClr="000000"/>
            </a:solidFill>
          </a:ln>
        </p:spPr>
        <p:txBody>
          <a:bodyPr wrap="none" rtlCol="0">
            <a:spAutoFit/>
          </a:bodyPr>
          <a:lstStyle/>
          <a:p>
            <a:pPr marL="0" marR="0" lvl="0" indent="0" defTabSz="914319"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a:cs typeface="+mn-cs"/>
              </a:rPr>
              <a:t>MLZ</a:t>
            </a:r>
          </a:p>
        </p:txBody>
      </p:sp>
      <p:sp>
        <p:nvSpPr>
          <p:cNvPr id="106" name="TextBox 105">
            <a:extLst>
              <a:ext uri="{FF2B5EF4-FFF2-40B4-BE49-F238E27FC236}">
                <a16:creationId xmlns:a16="http://schemas.microsoft.com/office/drawing/2014/main" id="{9812F28E-D3FA-474D-B1C7-6E321EB2DD0E}"/>
              </a:ext>
            </a:extLst>
          </p:cNvPr>
          <p:cNvSpPr txBox="1"/>
          <p:nvPr/>
        </p:nvSpPr>
        <p:spPr>
          <a:xfrm>
            <a:off x="3234224" y="2703332"/>
            <a:ext cx="466794" cy="369332"/>
          </a:xfrm>
          <a:prstGeom prst="rect">
            <a:avLst/>
          </a:prstGeom>
          <a:noFill/>
          <a:ln>
            <a:solidFill>
              <a:sysClr val="windowText" lastClr="000000"/>
            </a:solidFill>
          </a:ln>
        </p:spPr>
        <p:txBody>
          <a:bodyPr wrap="none" rtlCol="0">
            <a:spAutoFit/>
          </a:bodyPr>
          <a:lstStyle/>
          <a:p>
            <a:pPr marL="0" marR="0" lvl="0" indent="0" defTabSz="914319"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black"/>
                </a:solidFill>
                <a:effectLst/>
                <a:uLnTx/>
                <a:uFillTx/>
                <a:latin typeface="Calibri"/>
                <a:cs typeface="+mn-cs"/>
              </a:rPr>
              <a:t>PSI</a:t>
            </a:r>
            <a:endParaRPr kumimoji="0" lang="en-US" sz="1800" b="0" i="0" u="none" strike="noStrike" kern="0" cap="none" spc="0" normalizeH="0" baseline="0" noProof="0" dirty="0">
              <a:ln>
                <a:noFill/>
              </a:ln>
              <a:solidFill>
                <a:prstClr val="black"/>
              </a:solidFill>
              <a:effectLst/>
              <a:uLnTx/>
              <a:uFillTx/>
              <a:latin typeface="Calibri"/>
              <a:cs typeface="+mn-cs"/>
            </a:endParaRPr>
          </a:p>
        </p:txBody>
      </p:sp>
      <p:sp>
        <p:nvSpPr>
          <p:cNvPr id="107" name="TextBox 106">
            <a:extLst>
              <a:ext uri="{FF2B5EF4-FFF2-40B4-BE49-F238E27FC236}">
                <a16:creationId xmlns:a16="http://schemas.microsoft.com/office/drawing/2014/main" id="{4C648246-B7BC-4D98-91D7-D91EAF1951BA}"/>
              </a:ext>
            </a:extLst>
          </p:cNvPr>
          <p:cNvSpPr txBox="1"/>
          <p:nvPr/>
        </p:nvSpPr>
        <p:spPr>
          <a:xfrm>
            <a:off x="2363007" y="3197398"/>
            <a:ext cx="505267" cy="369332"/>
          </a:xfrm>
          <a:prstGeom prst="rect">
            <a:avLst/>
          </a:prstGeom>
          <a:noFill/>
          <a:ln>
            <a:solidFill>
              <a:sysClr val="windowText" lastClr="000000"/>
            </a:solidFill>
          </a:ln>
        </p:spPr>
        <p:txBody>
          <a:bodyPr wrap="none" rtlCol="0">
            <a:spAutoFit/>
          </a:bodyPr>
          <a:lstStyle/>
          <a:p>
            <a:pPr marL="0" marR="0" lvl="0" indent="0" defTabSz="914319"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black"/>
                </a:solidFill>
                <a:effectLst/>
                <a:uLnTx/>
                <a:uFillTx/>
                <a:latin typeface="Calibri"/>
                <a:cs typeface="+mn-cs"/>
              </a:rPr>
              <a:t>LLB</a:t>
            </a:r>
            <a:endParaRPr kumimoji="0" lang="en-US" sz="1800" b="0" i="0" u="none" strike="noStrike" kern="0" cap="none" spc="0" normalizeH="0" baseline="0" noProof="0" dirty="0">
              <a:ln>
                <a:noFill/>
              </a:ln>
              <a:solidFill>
                <a:prstClr val="black"/>
              </a:solidFill>
              <a:effectLst/>
              <a:uLnTx/>
              <a:uFillTx/>
              <a:latin typeface="Calibri"/>
              <a:cs typeface="+mn-cs"/>
            </a:endParaRPr>
          </a:p>
        </p:txBody>
      </p:sp>
      <p:sp>
        <p:nvSpPr>
          <p:cNvPr id="108" name="TextBox 107">
            <a:extLst>
              <a:ext uri="{FF2B5EF4-FFF2-40B4-BE49-F238E27FC236}">
                <a16:creationId xmlns:a16="http://schemas.microsoft.com/office/drawing/2014/main" id="{3696A041-91F3-4A47-9302-CAA4CCF6BC0F}"/>
              </a:ext>
            </a:extLst>
          </p:cNvPr>
          <p:cNvSpPr txBox="1"/>
          <p:nvPr/>
        </p:nvSpPr>
        <p:spPr>
          <a:xfrm>
            <a:off x="3067003" y="3470659"/>
            <a:ext cx="561372" cy="369332"/>
          </a:xfrm>
          <a:prstGeom prst="rect">
            <a:avLst/>
          </a:prstGeom>
          <a:noFill/>
          <a:ln>
            <a:solidFill>
              <a:sysClr val="windowText" lastClr="000000"/>
            </a:solidFill>
          </a:ln>
        </p:spPr>
        <p:txBody>
          <a:bodyPr wrap="none" rtlCol="0">
            <a:spAutoFit/>
          </a:bodyPr>
          <a:lstStyle/>
          <a:p>
            <a:pPr marL="0" marR="0" lvl="0" indent="0" defTabSz="914319"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black"/>
                </a:solidFill>
                <a:effectLst/>
                <a:uLnTx/>
                <a:uFillTx/>
                <a:latin typeface="Calibri"/>
                <a:cs typeface="+mn-cs"/>
              </a:rPr>
              <a:t>HZB</a:t>
            </a:r>
            <a:endParaRPr kumimoji="0" lang="en-US" sz="1800" b="0" i="0" u="none" strike="noStrike" kern="0" cap="none" spc="0" normalizeH="0" baseline="0" noProof="0" dirty="0">
              <a:ln>
                <a:noFill/>
              </a:ln>
              <a:solidFill>
                <a:prstClr val="black"/>
              </a:solidFill>
              <a:effectLst/>
              <a:uLnTx/>
              <a:uFillTx/>
              <a:latin typeface="Calibri"/>
              <a:cs typeface="+mn-cs"/>
            </a:endParaRPr>
          </a:p>
        </p:txBody>
      </p:sp>
      <p:sp>
        <p:nvSpPr>
          <p:cNvPr id="109" name="TextBox 108">
            <a:extLst>
              <a:ext uri="{FF2B5EF4-FFF2-40B4-BE49-F238E27FC236}">
                <a16:creationId xmlns:a16="http://schemas.microsoft.com/office/drawing/2014/main" id="{D5BD5A5F-5F98-4AF3-90B2-5DD7E8A948FE}"/>
              </a:ext>
            </a:extLst>
          </p:cNvPr>
          <p:cNvSpPr txBox="1"/>
          <p:nvPr/>
        </p:nvSpPr>
        <p:spPr>
          <a:xfrm>
            <a:off x="4101124" y="2586616"/>
            <a:ext cx="608052" cy="369332"/>
          </a:xfrm>
          <a:prstGeom prst="rect">
            <a:avLst/>
          </a:prstGeom>
          <a:noFill/>
          <a:ln>
            <a:solidFill>
              <a:sysClr val="windowText" lastClr="000000"/>
            </a:solidFill>
          </a:ln>
        </p:spPr>
        <p:txBody>
          <a:bodyPr wrap="none" rtlCol="0">
            <a:spAutoFit/>
          </a:bodyPr>
          <a:lstStyle/>
          <a:p>
            <a:pPr marL="0" marR="0" lvl="0" indent="0" defTabSz="914319"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a:cs typeface="+mn-cs"/>
              </a:rPr>
              <a:t>NIST</a:t>
            </a:r>
          </a:p>
        </p:txBody>
      </p:sp>
      <p:sp>
        <p:nvSpPr>
          <p:cNvPr id="110" name="TextBox 109">
            <a:extLst>
              <a:ext uri="{FF2B5EF4-FFF2-40B4-BE49-F238E27FC236}">
                <a16:creationId xmlns:a16="http://schemas.microsoft.com/office/drawing/2014/main" id="{69386FB6-61C3-446B-929C-2691C2FE5E0C}"/>
              </a:ext>
            </a:extLst>
          </p:cNvPr>
          <p:cNvSpPr txBox="1"/>
          <p:nvPr/>
        </p:nvSpPr>
        <p:spPr>
          <a:xfrm>
            <a:off x="4940014" y="2762345"/>
            <a:ext cx="617477" cy="369332"/>
          </a:xfrm>
          <a:prstGeom prst="rect">
            <a:avLst/>
          </a:prstGeom>
          <a:noFill/>
          <a:ln>
            <a:solidFill>
              <a:sysClr val="windowText" lastClr="000000"/>
            </a:solidFill>
          </a:ln>
        </p:spPr>
        <p:txBody>
          <a:bodyPr wrap="none" rtlCol="0">
            <a:spAutoFit/>
          </a:bodyPr>
          <a:lstStyle/>
          <a:p>
            <a:pPr marL="0" marR="0" lvl="0" indent="0" defTabSz="914319"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a:cs typeface="+mn-cs"/>
              </a:rPr>
              <a:t>HFIR</a:t>
            </a:r>
          </a:p>
        </p:txBody>
      </p:sp>
      <p:sp>
        <p:nvSpPr>
          <p:cNvPr id="111" name="TextBox 110">
            <a:extLst>
              <a:ext uri="{FF2B5EF4-FFF2-40B4-BE49-F238E27FC236}">
                <a16:creationId xmlns:a16="http://schemas.microsoft.com/office/drawing/2014/main" id="{C76008CB-6E47-4601-A5BB-59CDA5372305}"/>
              </a:ext>
            </a:extLst>
          </p:cNvPr>
          <p:cNvSpPr txBox="1"/>
          <p:nvPr/>
        </p:nvSpPr>
        <p:spPr>
          <a:xfrm>
            <a:off x="6000318" y="2509338"/>
            <a:ext cx="829201" cy="369332"/>
          </a:xfrm>
          <a:prstGeom prst="rect">
            <a:avLst/>
          </a:prstGeom>
          <a:noFill/>
          <a:ln>
            <a:solidFill>
              <a:sysClr val="windowText" lastClr="000000"/>
            </a:solidFill>
          </a:ln>
        </p:spPr>
        <p:txBody>
          <a:bodyPr wrap="none" rtlCol="0">
            <a:spAutoFit/>
          </a:bodyPr>
          <a:lstStyle/>
          <a:p>
            <a:pPr marL="0" marR="0" lvl="0" indent="0" defTabSz="914319"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a:cs typeface="+mn-cs"/>
              </a:rPr>
              <a:t>ANSTO</a:t>
            </a:r>
          </a:p>
        </p:txBody>
      </p:sp>
      <p:sp>
        <p:nvSpPr>
          <p:cNvPr id="112" name="TextBox 111">
            <a:extLst>
              <a:ext uri="{FF2B5EF4-FFF2-40B4-BE49-F238E27FC236}">
                <a16:creationId xmlns:a16="http://schemas.microsoft.com/office/drawing/2014/main" id="{5DEFA77F-C244-403C-A1AF-6D66AD8314A5}"/>
              </a:ext>
            </a:extLst>
          </p:cNvPr>
          <p:cNvSpPr txBox="1"/>
          <p:nvPr/>
        </p:nvSpPr>
        <p:spPr>
          <a:xfrm>
            <a:off x="5995149" y="3372058"/>
            <a:ext cx="696024" cy="369332"/>
          </a:xfrm>
          <a:prstGeom prst="rect">
            <a:avLst/>
          </a:prstGeom>
          <a:noFill/>
          <a:ln>
            <a:solidFill>
              <a:sysClr val="windowText" lastClr="000000"/>
            </a:solidFill>
          </a:ln>
        </p:spPr>
        <p:txBody>
          <a:bodyPr wrap="none" rtlCol="0">
            <a:spAutoFit/>
          </a:bodyPr>
          <a:lstStyle/>
          <a:p>
            <a:pPr marL="0" marR="0" lvl="0" indent="0" defTabSz="914319"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black"/>
                </a:solidFill>
                <a:effectLst/>
                <a:uLnTx/>
                <a:uFillTx/>
                <a:latin typeface="Calibri"/>
                <a:cs typeface="+mn-cs"/>
              </a:rPr>
              <a:t>JRR-3</a:t>
            </a:r>
            <a:endParaRPr kumimoji="0" lang="en-US" sz="1800" b="0" i="0" u="none" strike="noStrike" kern="0" cap="none" spc="0" normalizeH="0" baseline="0" noProof="0" dirty="0">
              <a:ln>
                <a:noFill/>
              </a:ln>
              <a:solidFill>
                <a:prstClr val="black"/>
              </a:solidFill>
              <a:effectLst/>
              <a:uLnTx/>
              <a:uFillTx/>
              <a:latin typeface="Calibri"/>
              <a:cs typeface="+mn-cs"/>
            </a:endParaRPr>
          </a:p>
        </p:txBody>
      </p:sp>
      <p:sp>
        <p:nvSpPr>
          <p:cNvPr id="113" name="TextBox 112">
            <a:extLst>
              <a:ext uri="{FF2B5EF4-FFF2-40B4-BE49-F238E27FC236}">
                <a16:creationId xmlns:a16="http://schemas.microsoft.com/office/drawing/2014/main" id="{FACE9F10-D359-4B9C-B584-F1ADCFC5898C}"/>
              </a:ext>
            </a:extLst>
          </p:cNvPr>
          <p:cNvSpPr txBox="1"/>
          <p:nvPr/>
        </p:nvSpPr>
        <p:spPr>
          <a:xfrm>
            <a:off x="6773530" y="2956797"/>
            <a:ext cx="668773" cy="369332"/>
          </a:xfrm>
          <a:prstGeom prst="rect">
            <a:avLst/>
          </a:prstGeom>
          <a:noFill/>
          <a:ln>
            <a:solidFill>
              <a:sysClr val="windowText" lastClr="000000"/>
            </a:solidFill>
          </a:ln>
        </p:spPr>
        <p:txBody>
          <a:bodyPr wrap="none" rtlCol="0">
            <a:spAutoFit/>
          </a:bodyPr>
          <a:lstStyle/>
          <a:p>
            <a:pPr marL="0" marR="0" lvl="0" indent="0" defTabSz="914319"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black"/>
                </a:solidFill>
                <a:effectLst/>
                <a:uLnTx/>
                <a:uFillTx/>
                <a:latin typeface="Calibri"/>
                <a:cs typeface="+mn-cs"/>
              </a:rPr>
              <a:t>CSNS</a:t>
            </a:r>
            <a:endParaRPr kumimoji="0" lang="en-US" sz="1800" b="0" i="0" u="none" strike="noStrike" kern="0" cap="none" spc="0" normalizeH="0" baseline="0" noProof="0" dirty="0">
              <a:ln>
                <a:noFill/>
              </a:ln>
              <a:solidFill>
                <a:prstClr val="black"/>
              </a:solidFill>
              <a:effectLst/>
              <a:uLnTx/>
              <a:uFillTx/>
              <a:latin typeface="Calibri"/>
              <a:cs typeface="+mn-cs"/>
            </a:endParaRPr>
          </a:p>
        </p:txBody>
      </p:sp>
      <p:sp>
        <p:nvSpPr>
          <p:cNvPr id="114" name="TextBox 113">
            <a:extLst>
              <a:ext uri="{FF2B5EF4-FFF2-40B4-BE49-F238E27FC236}">
                <a16:creationId xmlns:a16="http://schemas.microsoft.com/office/drawing/2014/main" id="{70B33E15-C660-47B3-BFAA-3C1509345DAC}"/>
              </a:ext>
            </a:extLst>
          </p:cNvPr>
          <p:cNvSpPr txBox="1"/>
          <p:nvPr/>
        </p:nvSpPr>
        <p:spPr>
          <a:xfrm>
            <a:off x="6540872" y="3996838"/>
            <a:ext cx="862737" cy="369332"/>
          </a:xfrm>
          <a:prstGeom prst="rect">
            <a:avLst/>
          </a:prstGeom>
          <a:noFill/>
          <a:ln>
            <a:solidFill>
              <a:sysClr val="windowText" lastClr="000000"/>
            </a:solidFill>
          </a:ln>
        </p:spPr>
        <p:txBody>
          <a:bodyPr wrap="none" rtlCol="0">
            <a:spAutoFit/>
          </a:bodyPr>
          <a:lstStyle/>
          <a:p>
            <a:pPr marL="0" marR="0" lvl="0" indent="0" defTabSz="914319"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black"/>
                </a:solidFill>
                <a:effectLst/>
                <a:uLnTx/>
                <a:uFillTx/>
                <a:latin typeface="Calibri"/>
                <a:cs typeface="+mn-cs"/>
              </a:rPr>
              <a:t>Dhruva</a:t>
            </a:r>
            <a:endParaRPr kumimoji="0" lang="en-US" sz="1800" b="0" i="0" u="none" strike="noStrike" kern="0" cap="none" spc="0" normalizeH="0" baseline="0" noProof="0" dirty="0">
              <a:ln>
                <a:noFill/>
              </a:ln>
              <a:solidFill>
                <a:prstClr val="black"/>
              </a:solidFill>
              <a:effectLst/>
              <a:uLnTx/>
              <a:uFillTx/>
              <a:latin typeface="Calibri"/>
              <a:cs typeface="+mn-cs"/>
            </a:endParaRPr>
          </a:p>
        </p:txBody>
      </p:sp>
      <p:sp>
        <p:nvSpPr>
          <p:cNvPr id="115" name="TextBox 114">
            <a:extLst>
              <a:ext uri="{FF2B5EF4-FFF2-40B4-BE49-F238E27FC236}">
                <a16:creationId xmlns:a16="http://schemas.microsoft.com/office/drawing/2014/main" id="{854B03D0-A3E0-4BB9-99C7-0E6DEC734C03}"/>
              </a:ext>
            </a:extLst>
          </p:cNvPr>
          <p:cNvSpPr txBox="1"/>
          <p:nvPr/>
        </p:nvSpPr>
        <p:spPr>
          <a:xfrm>
            <a:off x="4185524" y="5286452"/>
            <a:ext cx="649537" cy="369332"/>
          </a:xfrm>
          <a:prstGeom prst="rect">
            <a:avLst/>
          </a:prstGeom>
          <a:noFill/>
          <a:ln>
            <a:solidFill>
              <a:sysClr val="windowText" lastClr="000000"/>
            </a:solidFill>
          </a:ln>
        </p:spPr>
        <p:txBody>
          <a:bodyPr wrap="none" rtlCol="0">
            <a:spAutoFit/>
          </a:bodyPr>
          <a:lstStyle/>
          <a:p>
            <a:pPr marL="0" marR="0" lvl="0" indent="0" defTabSz="914319"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a:cs typeface="+mn-cs"/>
              </a:rPr>
              <a:t>LENS</a:t>
            </a:r>
          </a:p>
        </p:txBody>
      </p:sp>
      <p:sp>
        <p:nvSpPr>
          <p:cNvPr id="116" name="TextBox 115">
            <a:extLst>
              <a:ext uri="{FF2B5EF4-FFF2-40B4-BE49-F238E27FC236}">
                <a16:creationId xmlns:a16="http://schemas.microsoft.com/office/drawing/2014/main" id="{825A2219-F041-4C99-ABBA-B7AC50E90E1E}"/>
              </a:ext>
            </a:extLst>
          </p:cNvPr>
          <p:cNvSpPr txBox="1"/>
          <p:nvPr/>
        </p:nvSpPr>
        <p:spPr>
          <a:xfrm>
            <a:off x="5977577" y="4820302"/>
            <a:ext cx="756938" cy="369332"/>
          </a:xfrm>
          <a:prstGeom prst="rect">
            <a:avLst/>
          </a:prstGeom>
          <a:noFill/>
          <a:ln>
            <a:solidFill>
              <a:sysClr val="windowText" lastClr="000000"/>
            </a:solidFill>
          </a:ln>
        </p:spPr>
        <p:txBody>
          <a:bodyPr wrap="none" rtlCol="0">
            <a:spAutoFit/>
          </a:bodyPr>
          <a:lstStyle/>
          <a:p>
            <a:pPr marL="0" marR="0" lvl="0" indent="0" defTabSz="914319"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a:cs typeface="+mn-cs"/>
              </a:rPr>
              <a:t>KURRI</a:t>
            </a:r>
          </a:p>
        </p:txBody>
      </p:sp>
      <p:sp>
        <p:nvSpPr>
          <p:cNvPr id="117" name="TextBox 116">
            <a:extLst>
              <a:ext uri="{FF2B5EF4-FFF2-40B4-BE49-F238E27FC236}">
                <a16:creationId xmlns:a16="http://schemas.microsoft.com/office/drawing/2014/main" id="{EC02D199-9ED4-484F-B3F4-F0E650D40D11}"/>
              </a:ext>
            </a:extLst>
          </p:cNvPr>
          <p:cNvSpPr txBox="1"/>
          <p:nvPr/>
        </p:nvSpPr>
        <p:spPr>
          <a:xfrm>
            <a:off x="6641423" y="5271887"/>
            <a:ext cx="731290" cy="369332"/>
          </a:xfrm>
          <a:prstGeom prst="rect">
            <a:avLst/>
          </a:prstGeom>
          <a:noFill/>
          <a:ln>
            <a:solidFill>
              <a:sysClr val="windowText" lastClr="000000"/>
            </a:solidFill>
          </a:ln>
        </p:spPr>
        <p:txBody>
          <a:bodyPr wrap="none" rtlCol="0">
            <a:spAutoFit/>
          </a:bodyPr>
          <a:lstStyle/>
          <a:p>
            <a:pPr marL="0" marR="0" lvl="0" indent="0" defTabSz="914319"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black"/>
                </a:solidFill>
                <a:effectLst/>
                <a:uLnTx/>
                <a:uFillTx/>
                <a:latin typeface="Calibri"/>
                <a:cs typeface="+mn-cs"/>
              </a:rPr>
              <a:t>HUNS</a:t>
            </a:r>
            <a:endParaRPr kumimoji="0" lang="en-US" sz="1800" b="0" i="0" u="none" strike="noStrike" kern="0" cap="none" spc="0" normalizeH="0" baseline="0" noProof="0" dirty="0">
              <a:ln>
                <a:noFill/>
              </a:ln>
              <a:solidFill>
                <a:prstClr val="black"/>
              </a:solidFill>
              <a:effectLst/>
              <a:uLnTx/>
              <a:uFillTx/>
              <a:latin typeface="Calibri"/>
              <a:cs typeface="+mn-cs"/>
            </a:endParaRPr>
          </a:p>
        </p:txBody>
      </p:sp>
      <p:sp>
        <p:nvSpPr>
          <p:cNvPr id="118" name="TextBox 117">
            <a:extLst>
              <a:ext uri="{FF2B5EF4-FFF2-40B4-BE49-F238E27FC236}">
                <a16:creationId xmlns:a16="http://schemas.microsoft.com/office/drawing/2014/main" id="{8B4BD205-7D3D-4D39-9CBD-9B77ED915131}"/>
              </a:ext>
            </a:extLst>
          </p:cNvPr>
          <p:cNvSpPr txBox="1"/>
          <p:nvPr/>
        </p:nvSpPr>
        <p:spPr>
          <a:xfrm>
            <a:off x="2377134" y="4721470"/>
            <a:ext cx="582211" cy="369332"/>
          </a:xfrm>
          <a:prstGeom prst="rect">
            <a:avLst/>
          </a:prstGeom>
          <a:noFill/>
          <a:ln>
            <a:solidFill>
              <a:sysClr val="windowText" lastClr="000000"/>
            </a:solidFill>
          </a:ln>
        </p:spPr>
        <p:txBody>
          <a:bodyPr wrap="none" rtlCol="0">
            <a:spAutoFit/>
          </a:bodyPr>
          <a:lstStyle/>
          <a:p>
            <a:pPr marL="0" marR="0" lvl="0" indent="0" defTabSz="914319"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black"/>
                </a:solidFill>
                <a:effectLst/>
                <a:uLnTx/>
                <a:uFillTx/>
                <a:latin typeface="Calibri"/>
                <a:cs typeface="+mn-cs"/>
              </a:rPr>
              <a:t>BNC</a:t>
            </a:r>
            <a:endParaRPr kumimoji="0" lang="en-US" sz="1800" b="0" i="0" u="none" strike="noStrike" kern="0" cap="none" spc="0" normalizeH="0" baseline="0" noProof="0" dirty="0">
              <a:ln>
                <a:noFill/>
              </a:ln>
              <a:solidFill>
                <a:prstClr val="black"/>
              </a:solidFill>
              <a:effectLst/>
              <a:uLnTx/>
              <a:uFillTx/>
              <a:latin typeface="Calibri"/>
              <a:cs typeface="+mn-cs"/>
            </a:endParaRPr>
          </a:p>
        </p:txBody>
      </p:sp>
      <p:sp>
        <p:nvSpPr>
          <p:cNvPr id="119" name="TextBox 118">
            <a:extLst>
              <a:ext uri="{FF2B5EF4-FFF2-40B4-BE49-F238E27FC236}">
                <a16:creationId xmlns:a16="http://schemas.microsoft.com/office/drawing/2014/main" id="{B88E2E37-2CAB-4819-99F8-96042F55B29E}"/>
              </a:ext>
            </a:extLst>
          </p:cNvPr>
          <p:cNvSpPr txBox="1"/>
          <p:nvPr/>
        </p:nvSpPr>
        <p:spPr>
          <a:xfrm>
            <a:off x="3088880" y="4923314"/>
            <a:ext cx="776175" cy="369332"/>
          </a:xfrm>
          <a:prstGeom prst="rect">
            <a:avLst/>
          </a:prstGeom>
          <a:noFill/>
          <a:ln>
            <a:solidFill>
              <a:sysClr val="windowText" lastClr="000000"/>
            </a:solidFill>
          </a:ln>
        </p:spPr>
        <p:txBody>
          <a:bodyPr wrap="none" rtlCol="0">
            <a:spAutoFit/>
          </a:bodyPr>
          <a:lstStyle/>
          <a:p>
            <a:pPr marL="0" marR="0" lvl="0" indent="0" defTabSz="914319"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black"/>
                </a:solidFill>
                <a:effectLst/>
                <a:uLnTx/>
                <a:uFillTx/>
                <a:latin typeface="Calibri"/>
                <a:cs typeface="+mn-cs"/>
              </a:rPr>
              <a:t>Kjeller</a:t>
            </a:r>
            <a:endParaRPr kumimoji="0" lang="en-US" sz="1800" b="0" i="0" u="none" strike="noStrike" kern="0" cap="none" spc="0" normalizeH="0" baseline="0" noProof="0" dirty="0">
              <a:ln>
                <a:noFill/>
              </a:ln>
              <a:solidFill>
                <a:prstClr val="black"/>
              </a:solidFill>
              <a:effectLst/>
              <a:uLnTx/>
              <a:uFillTx/>
              <a:latin typeface="Calibri"/>
              <a:cs typeface="+mn-cs"/>
            </a:endParaRPr>
          </a:p>
        </p:txBody>
      </p:sp>
      <p:sp>
        <p:nvSpPr>
          <p:cNvPr id="120" name="TextBox 119">
            <a:extLst>
              <a:ext uri="{FF2B5EF4-FFF2-40B4-BE49-F238E27FC236}">
                <a16:creationId xmlns:a16="http://schemas.microsoft.com/office/drawing/2014/main" id="{373CE7CE-6424-4B5C-9F88-8A117B328E59}"/>
              </a:ext>
            </a:extLst>
          </p:cNvPr>
          <p:cNvSpPr txBox="1"/>
          <p:nvPr/>
        </p:nvSpPr>
        <p:spPr>
          <a:xfrm>
            <a:off x="2434725" y="5317033"/>
            <a:ext cx="643125" cy="369332"/>
          </a:xfrm>
          <a:prstGeom prst="rect">
            <a:avLst/>
          </a:prstGeom>
          <a:noFill/>
          <a:ln>
            <a:solidFill>
              <a:sysClr val="windowText" lastClr="000000"/>
            </a:solidFill>
          </a:ln>
        </p:spPr>
        <p:txBody>
          <a:bodyPr wrap="none" rtlCol="0">
            <a:spAutoFit/>
          </a:bodyPr>
          <a:lstStyle/>
          <a:p>
            <a:pPr marL="0" marR="0" lvl="0" indent="0" defTabSz="914319"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a:cs typeface="+mn-cs"/>
              </a:rPr>
              <a:t>Delft</a:t>
            </a:r>
          </a:p>
        </p:txBody>
      </p:sp>
      <p:sp>
        <p:nvSpPr>
          <p:cNvPr id="121" name="TextBox 120">
            <a:extLst>
              <a:ext uri="{FF2B5EF4-FFF2-40B4-BE49-F238E27FC236}">
                <a16:creationId xmlns:a16="http://schemas.microsoft.com/office/drawing/2014/main" id="{B2F93BDD-04F0-434B-B3FA-7C00AEA3AE52}"/>
              </a:ext>
            </a:extLst>
          </p:cNvPr>
          <p:cNvSpPr txBox="1"/>
          <p:nvPr/>
        </p:nvSpPr>
        <p:spPr>
          <a:xfrm>
            <a:off x="4232861" y="3648228"/>
            <a:ext cx="606256" cy="369332"/>
          </a:xfrm>
          <a:prstGeom prst="rect">
            <a:avLst/>
          </a:prstGeom>
          <a:noFill/>
          <a:ln>
            <a:solidFill>
              <a:sysClr val="windowText" lastClr="000000"/>
            </a:solidFill>
          </a:ln>
        </p:spPr>
        <p:txBody>
          <a:bodyPr wrap="none" rtlCol="0">
            <a:spAutoFit/>
          </a:bodyPr>
          <a:lstStyle/>
          <a:p>
            <a:pPr marL="0" marR="0" lvl="0" indent="0" defTabSz="914319"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a:cs typeface="+mn-cs"/>
              </a:rPr>
              <a:t>NRU</a:t>
            </a:r>
          </a:p>
        </p:txBody>
      </p:sp>
      <p:sp>
        <p:nvSpPr>
          <p:cNvPr id="122" name="TextBox 121">
            <a:extLst>
              <a:ext uri="{FF2B5EF4-FFF2-40B4-BE49-F238E27FC236}">
                <a16:creationId xmlns:a16="http://schemas.microsoft.com/office/drawing/2014/main" id="{29761634-5D56-4870-8FE1-7E44CC4B8547}"/>
              </a:ext>
            </a:extLst>
          </p:cNvPr>
          <p:cNvSpPr txBox="1"/>
          <p:nvPr/>
        </p:nvSpPr>
        <p:spPr>
          <a:xfrm>
            <a:off x="4040500" y="4784424"/>
            <a:ext cx="990977" cy="369332"/>
          </a:xfrm>
          <a:prstGeom prst="rect">
            <a:avLst/>
          </a:prstGeom>
          <a:noFill/>
          <a:ln>
            <a:solidFill>
              <a:sysClr val="windowText" lastClr="000000"/>
            </a:solidFill>
          </a:ln>
        </p:spPr>
        <p:txBody>
          <a:bodyPr wrap="none" rtlCol="0">
            <a:spAutoFit/>
          </a:bodyPr>
          <a:lstStyle/>
          <a:p>
            <a:pPr marL="0" marR="0" lvl="0" indent="0" defTabSz="914319"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a:cs typeface="+mn-cs"/>
              </a:rPr>
              <a:t>Missouri</a:t>
            </a:r>
          </a:p>
        </p:txBody>
      </p:sp>
      <p:sp>
        <p:nvSpPr>
          <p:cNvPr id="123" name="TextBox 122">
            <a:extLst>
              <a:ext uri="{FF2B5EF4-FFF2-40B4-BE49-F238E27FC236}">
                <a16:creationId xmlns:a16="http://schemas.microsoft.com/office/drawing/2014/main" id="{1A53609F-6738-4C11-AA3D-F9F805ACB5ED}"/>
              </a:ext>
            </a:extLst>
          </p:cNvPr>
          <p:cNvSpPr txBox="1"/>
          <p:nvPr/>
        </p:nvSpPr>
        <p:spPr>
          <a:xfrm>
            <a:off x="7700231" y="4715497"/>
            <a:ext cx="1063112" cy="369332"/>
          </a:xfrm>
          <a:prstGeom prst="rect">
            <a:avLst/>
          </a:prstGeom>
          <a:noFill/>
          <a:ln>
            <a:solidFill>
              <a:sysClr val="windowText" lastClr="000000"/>
            </a:solidFill>
          </a:ln>
        </p:spPr>
        <p:txBody>
          <a:bodyPr wrap="none" rtlCol="0">
            <a:spAutoFit/>
          </a:bodyPr>
          <a:lstStyle/>
          <a:p>
            <a:pPr marL="0" marR="0" lvl="0" indent="0" defTabSz="914319"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black"/>
                </a:solidFill>
                <a:effectLst/>
                <a:uLnTx/>
                <a:uFillTx/>
                <a:latin typeface="Calibri"/>
                <a:cs typeface="+mn-cs"/>
              </a:rPr>
              <a:t>Bariloche</a:t>
            </a:r>
            <a:endParaRPr kumimoji="0" lang="en-US" sz="1800" b="0" i="0" u="none" strike="noStrike" kern="0" cap="none" spc="0" normalizeH="0" baseline="0" noProof="0" dirty="0">
              <a:ln>
                <a:noFill/>
              </a:ln>
              <a:solidFill>
                <a:prstClr val="black"/>
              </a:solidFill>
              <a:effectLst/>
              <a:uLnTx/>
              <a:uFillTx/>
              <a:latin typeface="Calibri"/>
              <a:cs typeface="+mn-cs"/>
            </a:endParaRPr>
          </a:p>
        </p:txBody>
      </p:sp>
      <p:sp>
        <p:nvSpPr>
          <p:cNvPr id="124" name="TextBox 123">
            <a:extLst>
              <a:ext uri="{FF2B5EF4-FFF2-40B4-BE49-F238E27FC236}">
                <a16:creationId xmlns:a16="http://schemas.microsoft.com/office/drawing/2014/main" id="{F5C596E6-EDB3-44D7-8B19-1995C3560C87}"/>
              </a:ext>
            </a:extLst>
          </p:cNvPr>
          <p:cNvSpPr txBox="1"/>
          <p:nvPr/>
        </p:nvSpPr>
        <p:spPr>
          <a:xfrm>
            <a:off x="7973756" y="5195265"/>
            <a:ext cx="830548" cy="369332"/>
          </a:xfrm>
          <a:prstGeom prst="rect">
            <a:avLst/>
          </a:prstGeom>
          <a:noFill/>
          <a:ln>
            <a:solidFill>
              <a:sysClr val="windowText" lastClr="000000"/>
            </a:solidFill>
          </a:ln>
        </p:spPr>
        <p:txBody>
          <a:bodyPr wrap="none" rtlCol="0">
            <a:spAutoFit/>
          </a:bodyPr>
          <a:lstStyle/>
          <a:p>
            <a:pPr marL="0" marR="0" lvl="0" indent="0" defTabSz="914319"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a:cs typeface="+mn-cs"/>
              </a:rPr>
              <a:t>SAFARI</a:t>
            </a:r>
          </a:p>
        </p:txBody>
      </p:sp>
      <p:sp>
        <p:nvSpPr>
          <p:cNvPr id="125" name="TextBox 124">
            <a:extLst>
              <a:ext uri="{FF2B5EF4-FFF2-40B4-BE49-F238E27FC236}">
                <a16:creationId xmlns:a16="http://schemas.microsoft.com/office/drawing/2014/main" id="{01DC23CE-E166-4A57-8F79-4B66BFCEBD53}"/>
              </a:ext>
            </a:extLst>
          </p:cNvPr>
          <p:cNvSpPr txBox="1"/>
          <p:nvPr/>
        </p:nvSpPr>
        <p:spPr>
          <a:xfrm>
            <a:off x="505326" y="1004198"/>
            <a:ext cx="704039" cy="400110"/>
          </a:xfrm>
          <a:prstGeom prst="rect">
            <a:avLst/>
          </a:prstGeom>
          <a:noFill/>
          <a:ln>
            <a:noFill/>
          </a:ln>
        </p:spPr>
        <p:txBody>
          <a:bodyPr wrap="none" rtlCol="0">
            <a:spAutoFit/>
          </a:bodyPr>
          <a:lstStyle/>
          <a:p>
            <a:pPr defTabSz="914319" fontAlgn="auto">
              <a:spcBef>
                <a:spcPts val="0"/>
              </a:spcBef>
              <a:spcAft>
                <a:spcPts val="0"/>
              </a:spcAft>
            </a:pPr>
            <a:r>
              <a:rPr lang="en-US" sz="2000" dirty="0">
                <a:solidFill>
                  <a:srgbClr val="FF0000"/>
                </a:solidFill>
                <a:latin typeface="Calibri"/>
                <a:cs typeface="+mn-cs"/>
              </a:rPr>
              <a:t>2018</a:t>
            </a:r>
          </a:p>
        </p:txBody>
      </p:sp>
      <p:sp>
        <p:nvSpPr>
          <p:cNvPr id="44" name="TextBox 43">
            <a:extLst>
              <a:ext uri="{FF2B5EF4-FFF2-40B4-BE49-F238E27FC236}">
                <a16:creationId xmlns:a16="http://schemas.microsoft.com/office/drawing/2014/main" id="{0AD807EF-70F2-4516-BCB8-1CA6E7BEB4ED}"/>
              </a:ext>
            </a:extLst>
          </p:cNvPr>
          <p:cNvSpPr txBox="1"/>
          <p:nvPr/>
        </p:nvSpPr>
        <p:spPr>
          <a:xfrm>
            <a:off x="5089443" y="4781680"/>
            <a:ext cx="655949" cy="369332"/>
          </a:xfrm>
          <a:prstGeom prst="rect">
            <a:avLst/>
          </a:prstGeom>
          <a:noFill/>
          <a:ln>
            <a:solidFill>
              <a:sysClr val="windowText" lastClr="000000"/>
            </a:solidFill>
          </a:ln>
        </p:spPr>
        <p:txBody>
          <a:bodyPr wrap="none" rtlCol="0">
            <a:spAutoFit/>
          </a:bodyPr>
          <a:lstStyle/>
          <a:p>
            <a:pPr marL="0" marR="0" lvl="0" indent="0" defTabSz="914319"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a:cs typeface="+mn-cs"/>
              </a:rPr>
              <a:t>MNR</a:t>
            </a:r>
          </a:p>
        </p:txBody>
      </p:sp>
      <p:sp>
        <p:nvSpPr>
          <p:cNvPr id="45" name="TextBox 44">
            <a:extLst>
              <a:ext uri="{FF2B5EF4-FFF2-40B4-BE49-F238E27FC236}">
                <a16:creationId xmlns:a16="http://schemas.microsoft.com/office/drawing/2014/main" id="{D2F280E8-C7ED-4CEE-8637-5FDFC13B1887}"/>
              </a:ext>
            </a:extLst>
          </p:cNvPr>
          <p:cNvSpPr txBox="1"/>
          <p:nvPr/>
        </p:nvSpPr>
        <p:spPr>
          <a:xfrm>
            <a:off x="4934783" y="5286452"/>
            <a:ext cx="676788" cy="369332"/>
          </a:xfrm>
          <a:prstGeom prst="rect">
            <a:avLst/>
          </a:prstGeom>
          <a:noFill/>
          <a:ln>
            <a:solidFill>
              <a:sysClr val="windowText" lastClr="000000"/>
            </a:solidFill>
          </a:ln>
        </p:spPr>
        <p:txBody>
          <a:bodyPr wrap="none" rtlCol="0">
            <a:spAutoFit/>
          </a:bodyPr>
          <a:lstStyle/>
          <a:p>
            <a:pPr marL="0" marR="0" lvl="0" indent="0" defTabSz="914319"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a:cs typeface="+mn-cs"/>
              </a:rPr>
              <a:t>MITR</a:t>
            </a:r>
          </a:p>
        </p:txBody>
      </p:sp>
    </p:spTree>
    <p:extLst>
      <p:ext uri="{BB962C8B-B14F-4D97-AF65-F5344CB8AC3E}">
        <p14:creationId xmlns:p14="http://schemas.microsoft.com/office/powerpoint/2010/main" val="38639672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929FB0-FA4B-4B86-A2E6-3743AE6F3D9A}"/>
              </a:ext>
            </a:extLst>
          </p:cNvPr>
          <p:cNvSpPr>
            <a:spLocks noGrp="1"/>
          </p:cNvSpPr>
          <p:nvPr>
            <p:ph type="title"/>
          </p:nvPr>
        </p:nvSpPr>
        <p:spPr/>
        <p:txBody>
          <a:bodyPr/>
          <a:lstStyle/>
          <a:p>
            <a:r>
              <a:rPr lang="en-US" dirty="0"/>
              <a:t>Evolution of neutron sources</a:t>
            </a:r>
          </a:p>
        </p:txBody>
      </p:sp>
      <p:grpSp>
        <p:nvGrpSpPr>
          <p:cNvPr id="175" name="Group 174">
            <a:extLst>
              <a:ext uri="{FF2B5EF4-FFF2-40B4-BE49-F238E27FC236}">
                <a16:creationId xmlns:a16="http://schemas.microsoft.com/office/drawing/2014/main" id="{CF44A919-F94F-46E4-9AC5-1D8101C99954}"/>
              </a:ext>
            </a:extLst>
          </p:cNvPr>
          <p:cNvGrpSpPr>
            <a:grpSpLocks/>
          </p:cNvGrpSpPr>
          <p:nvPr/>
        </p:nvGrpSpPr>
        <p:grpSpPr bwMode="auto">
          <a:xfrm>
            <a:off x="470378" y="1444103"/>
            <a:ext cx="8508579" cy="4557787"/>
            <a:chOff x="176" y="1174"/>
            <a:chExt cx="5324" cy="2967"/>
          </a:xfrm>
        </p:grpSpPr>
        <p:grpSp>
          <p:nvGrpSpPr>
            <p:cNvPr id="176" name="Group 175">
              <a:extLst>
                <a:ext uri="{FF2B5EF4-FFF2-40B4-BE49-F238E27FC236}">
                  <a16:creationId xmlns:a16="http://schemas.microsoft.com/office/drawing/2014/main" id="{A1A64C84-6D83-484F-98E6-E85C0B9B8640}"/>
                </a:ext>
              </a:extLst>
            </p:cNvPr>
            <p:cNvGrpSpPr>
              <a:grpSpLocks/>
            </p:cNvGrpSpPr>
            <p:nvPr/>
          </p:nvGrpSpPr>
          <p:grpSpPr bwMode="auto">
            <a:xfrm>
              <a:off x="737" y="2476"/>
              <a:ext cx="1521" cy="1135"/>
              <a:chOff x="687" y="2290"/>
              <a:chExt cx="1630" cy="1167"/>
            </a:xfrm>
          </p:grpSpPr>
          <p:grpSp>
            <p:nvGrpSpPr>
              <p:cNvPr id="224" name="Group 5">
                <a:extLst>
                  <a:ext uri="{FF2B5EF4-FFF2-40B4-BE49-F238E27FC236}">
                    <a16:creationId xmlns:a16="http://schemas.microsoft.com/office/drawing/2014/main" id="{EC167CDE-B4CA-4A0E-BEB2-6998ACFA2B79}"/>
                  </a:ext>
                </a:extLst>
              </p:cNvPr>
              <p:cNvGrpSpPr>
                <a:grpSpLocks/>
              </p:cNvGrpSpPr>
              <p:nvPr/>
            </p:nvGrpSpPr>
            <p:grpSpPr bwMode="auto">
              <a:xfrm>
                <a:off x="710" y="2290"/>
                <a:ext cx="1607" cy="1167"/>
                <a:chOff x="710" y="2290"/>
                <a:chExt cx="1607" cy="1167"/>
              </a:xfrm>
            </p:grpSpPr>
            <p:sp>
              <p:nvSpPr>
                <p:cNvPr id="228" name="Freeform 6">
                  <a:extLst>
                    <a:ext uri="{FF2B5EF4-FFF2-40B4-BE49-F238E27FC236}">
                      <a16:creationId xmlns:a16="http://schemas.microsoft.com/office/drawing/2014/main" id="{17B1D13A-8E20-40A3-A918-C521E19BC5F5}"/>
                    </a:ext>
                  </a:extLst>
                </p:cNvPr>
                <p:cNvSpPr>
                  <a:spLocks/>
                </p:cNvSpPr>
                <p:nvPr/>
              </p:nvSpPr>
              <p:spPr bwMode="auto">
                <a:xfrm>
                  <a:off x="710" y="2290"/>
                  <a:ext cx="730" cy="1098"/>
                </a:xfrm>
                <a:custGeom>
                  <a:avLst/>
                  <a:gdLst>
                    <a:gd name="T0" fmla="*/ 0 w 730"/>
                    <a:gd name="T1" fmla="*/ 1098 h 1098"/>
                    <a:gd name="T2" fmla="*/ 121 w 730"/>
                    <a:gd name="T3" fmla="*/ 616 h 1098"/>
                    <a:gd name="T4" fmla="*/ 301 w 730"/>
                    <a:gd name="T5" fmla="*/ 328 h 1098"/>
                    <a:gd name="T6" fmla="*/ 730 w 730"/>
                    <a:gd name="T7" fmla="*/ 0 h 1098"/>
                    <a:gd name="T8" fmla="*/ 0 60000 65536"/>
                    <a:gd name="T9" fmla="*/ 0 60000 65536"/>
                    <a:gd name="T10" fmla="*/ 0 60000 65536"/>
                    <a:gd name="T11" fmla="*/ 0 60000 65536"/>
                    <a:gd name="T12" fmla="*/ 0 w 730"/>
                    <a:gd name="T13" fmla="*/ 0 h 1098"/>
                    <a:gd name="T14" fmla="*/ 730 w 730"/>
                    <a:gd name="T15" fmla="*/ 1098 h 1098"/>
                  </a:gdLst>
                  <a:ahLst/>
                  <a:cxnLst>
                    <a:cxn ang="T8">
                      <a:pos x="T0" y="T1"/>
                    </a:cxn>
                    <a:cxn ang="T9">
                      <a:pos x="T2" y="T3"/>
                    </a:cxn>
                    <a:cxn ang="T10">
                      <a:pos x="T4" y="T5"/>
                    </a:cxn>
                    <a:cxn ang="T11">
                      <a:pos x="T6" y="T7"/>
                    </a:cxn>
                  </a:cxnLst>
                  <a:rect l="T12" t="T13" r="T14" b="T15"/>
                  <a:pathLst>
                    <a:path w="730" h="1098">
                      <a:moveTo>
                        <a:pt x="0" y="1098"/>
                      </a:moveTo>
                      <a:cubicBezTo>
                        <a:pt x="35" y="921"/>
                        <a:pt x="71" y="744"/>
                        <a:pt x="121" y="616"/>
                      </a:cubicBezTo>
                      <a:cubicBezTo>
                        <a:pt x="171" y="488"/>
                        <a:pt x="200" y="431"/>
                        <a:pt x="301" y="328"/>
                      </a:cubicBezTo>
                      <a:cubicBezTo>
                        <a:pt x="402" y="225"/>
                        <a:pt x="566" y="112"/>
                        <a:pt x="730" y="0"/>
                      </a:cubicBezTo>
                    </a:path>
                  </a:pathLst>
                </a:custGeom>
                <a:noFill/>
                <a:ln w="38100">
                  <a:solidFill>
                    <a:srgbClr val="800080"/>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defTabSz="914319"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Calibri"/>
                    <a:cs typeface="+mn-cs"/>
                  </a:endParaRPr>
                </a:p>
              </p:txBody>
            </p:sp>
            <p:sp>
              <p:nvSpPr>
                <p:cNvPr id="229" name="Rectangle 7">
                  <a:extLst>
                    <a:ext uri="{FF2B5EF4-FFF2-40B4-BE49-F238E27FC236}">
                      <a16:creationId xmlns:a16="http://schemas.microsoft.com/office/drawing/2014/main" id="{7E0EFE3F-9453-41E6-B384-4108E3ADFF16}"/>
                    </a:ext>
                  </a:extLst>
                </p:cNvPr>
                <p:cNvSpPr>
                  <a:spLocks noChangeArrowheads="1"/>
                </p:cNvSpPr>
                <p:nvPr/>
              </p:nvSpPr>
              <p:spPr bwMode="auto">
                <a:xfrm>
                  <a:off x="1080" y="2639"/>
                  <a:ext cx="1237" cy="1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defTabSz="914319"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a:ln>
                        <a:noFill/>
                      </a:ln>
                      <a:solidFill>
                        <a:srgbClr val="800080"/>
                      </a:solidFill>
                      <a:effectLst/>
                      <a:uLnTx/>
                      <a:uFillTx/>
                      <a:latin typeface="Calibri"/>
                      <a:cs typeface="+mn-cs"/>
                    </a:rPr>
                    <a:t>Berkeley 37-inch cyclotron</a:t>
                  </a:r>
                </a:p>
              </p:txBody>
            </p:sp>
            <p:sp>
              <p:nvSpPr>
                <p:cNvPr id="230" name="Rectangle 8">
                  <a:extLst>
                    <a:ext uri="{FF2B5EF4-FFF2-40B4-BE49-F238E27FC236}">
                      <a16:creationId xmlns:a16="http://schemas.microsoft.com/office/drawing/2014/main" id="{AFBDD734-B52B-4B41-9EFB-D9DF9ECBB781}"/>
                    </a:ext>
                  </a:extLst>
                </p:cNvPr>
                <p:cNvSpPr>
                  <a:spLocks noChangeArrowheads="1"/>
                </p:cNvSpPr>
                <p:nvPr/>
              </p:nvSpPr>
              <p:spPr bwMode="auto">
                <a:xfrm>
                  <a:off x="923" y="2829"/>
                  <a:ext cx="674" cy="30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defTabSz="914319"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a:ln>
                        <a:noFill/>
                      </a:ln>
                      <a:solidFill>
                        <a:srgbClr val="800080"/>
                      </a:solidFill>
                      <a:effectLst/>
                      <a:uLnTx/>
                      <a:uFillTx/>
                      <a:latin typeface="Calibri"/>
                      <a:cs typeface="+mn-cs"/>
                    </a:rPr>
                    <a:t>350 mCi</a:t>
                  </a:r>
                </a:p>
                <a:p>
                  <a:pPr marL="0" marR="0" lvl="0" indent="0" defTabSz="914319"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a:ln>
                        <a:noFill/>
                      </a:ln>
                      <a:solidFill>
                        <a:srgbClr val="800080"/>
                      </a:solidFill>
                      <a:effectLst/>
                      <a:uLnTx/>
                      <a:uFillTx/>
                      <a:latin typeface="Calibri"/>
                      <a:cs typeface="+mn-cs"/>
                    </a:rPr>
                    <a:t>Ra-Be source</a:t>
                  </a:r>
                </a:p>
              </p:txBody>
            </p:sp>
            <p:sp>
              <p:nvSpPr>
                <p:cNvPr id="231" name="Rectangle 9">
                  <a:extLst>
                    <a:ext uri="{FF2B5EF4-FFF2-40B4-BE49-F238E27FC236}">
                      <a16:creationId xmlns:a16="http://schemas.microsoft.com/office/drawing/2014/main" id="{B74873CB-EEB2-4D36-98E9-2FB0909404F1}"/>
                    </a:ext>
                  </a:extLst>
                </p:cNvPr>
                <p:cNvSpPr>
                  <a:spLocks noChangeArrowheads="1"/>
                </p:cNvSpPr>
                <p:nvPr/>
              </p:nvSpPr>
              <p:spPr bwMode="auto">
                <a:xfrm>
                  <a:off x="766" y="3272"/>
                  <a:ext cx="525" cy="1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defTabSz="914319"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a:ln>
                        <a:noFill/>
                      </a:ln>
                      <a:solidFill>
                        <a:srgbClr val="800080"/>
                      </a:solidFill>
                      <a:effectLst/>
                      <a:uLnTx/>
                      <a:uFillTx/>
                      <a:latin typeface="Calibri"/>
                      <a:cs typeface="+mn-cs"/>
                    </a:rPr>
                    <a:t>Chadwick</a:t>
                  </a:r>
                </a:p>
              </p:txBody>
            </p:sp>
          </p:grpSp>
          <p:sp>
            <p:nvSpPr>
              <p:cNvPr id="225" name="AutoShape 10">
                <a:extLst>
                  <a:ext uri="{FF2B5EF4-FFF2-40B4-BE49-F238E27FC236}">
                    <a16:creationId xmlns:a16="http://schemas.microsoft.com/office/drawing/2014/main" id="{4210D0E2-3DAD-48E4-B2DD-8037FD2BDBB9}"/>
                  </a:ext>
                </a:extLst>
              </p:cNvPr>
              <p:cNvSpPr>
                <a:spLocks noChangeAspect="1" noChangeArrowheads="1"/>
              </p:cNvSpPr>
              <p:nvPr/>
            </p:nvSpPr>
            <p:spPr bwMode="auto">
              <a:xfrm>
                <a:off x="687" y="3333"/>
                <a:ext cx="68" cy="68"/>
              </a:xfrm>
              <a:prstGeom prst="diamond">
                <a:avLst/>
              </a:prstGeom>
              <a:solidFill>
                <a:srgbClr val="800080"/>
              </a:solidFill>
              <a:ln w="9525">
                <a:solidFill>
                  <a:sysClr val="windowText" lastClr="000000"/>
                </a:solidFill>
                <a:miter lim="800000"/>
                <a:headEnd/>
                <a:tailEnd/>
              </a:ln>
            </p:spPr>
            <p:txBody>
              <a:bodyPr wrap="none" anchor="ctr"/>
              <a:lstStyle/>
              <a:p>
                <a:pPr marL="0" marR="0" lvl="0" indent="0" defTabSz="914319" eaLnBrk="1" fontAlgn="auto" latinLnBrk="0" hangingPunct="1">
                  <a:lnSpc>
                    <a:spcPct val="100000"/>
                  </a:lnSpc>
                  <a:spcBef>
                    <a:spcPts val="0"/>
                  </a:spcBef>
                  <a:spcAft>
                    <a:spcPts val="0"/>
                  </a:spcAft>
                  <a:buClrTx/>
                  <a:buSzTx/>
                  <a:buFontTx/>
                  <a:buNone/>
                  <a:tabLst/>
                  <a:defRPr/>
                </a:pPr>
                <a:endParaRPr kumimoji="0" lang="sv-SE" sz="2000" b="0" i="0" u="none" strike="noStrike" kern="0" cap="none" spc="0" normalizeH="0" baseline="0" noProof="0">
                  <a:ln>
                    <a:noFill/>
                  </a:ln>
                  <a:solidFill>
                    <a:prstClr val="black"/>
                  </a:solidFill>
                  <a:effectLst/>
                  <a:uLnTx/>
                  <a:uFillTx/>
                  <a:latin typeface="Calibri"/>
                  <a:cs typeface="+mn-cs"/>
                </a:endParaRPr>
              </a:p>
            </p:txBody>
          </p:sp>
          <p:sp>
            <p:nvSpPr>
              <p:cNvPr id="226" name="AutoShape 11">
                <a:extLst>
                  <a:ext uri="{FF2B5EF4-FFF2-40B4-BE49-F238E27FC236}">
                    <a16:creationId xmlns:a16="http://schemas.microsoft.com/office/drawing/2014/main" id="{B4C60F67-2474-43FD-8579-89D514D77F34}"/>
                  </a:ext>
                </a:extLst>
              </p:cNvPr>
              <p:cNvSpPr>
                <a:spLocks noChangeAspect="1" noChangeArrowheads="1"/>
              </p:cNvSpPr>
              <p:nvPr/>
            </p:nvSpPr>
            <p:spPr bwMode="auto">
              <a:xfrm>
                <a:off x="793" y="2895"/>
                <a:ext cx="68" cy="68"/>
              </a:xfrm>
              <a:prstGeom prst="diamond">
                <a:avLst/>
              </a:prstGeom>
              <a:solidFill>
                <a:srgbClr val="800080"/>
              </a:solidFill>
              <a:ln w="9525">
                <a:solidFill>
                  <a:sysClr val="windowText" lastClr="000000"/>
                </a:solidFill>
                <a:miter lim="800000"/>
                <a:headEnd/>
                <a:tailEnd/>
              </a:ln>
            </p:spPr>
            <p:txBody>
              <a:bodyPr wrap="none" anchor="ctr"/>
              <a:lstStyle/>
              <a:p>
                <a:pPr marL="0" marR="0" lvl="0" indent="0" defTabSz="914319" eaLnBrk="1" fontAlgn="auto" latinLnBrk="0" hangingPunct="1">
                  <a:lnSpc>
                    <a:spcPct val="100000"/>
                  </a:lnSpc>
                  <a:spcBef>
                    <a:spcPts val="0"/>
                  </a:spcBef>
                  <a:spcAft>
                    <a:spcPts val="0"/>
                  </a:spcAft>
                  <a:buClrTx/>
                  <a:buSzTx/>
                  <a:buFontTx/>
                  <a:buNone/>
                  <a:tabLst/>
                  <a:defRPr/>
                </a:pPr>
                <a:endParaRPr kumimoji="0" lang="sv-SE" sz="2000" b="0" i="0" u="none" strike="noStrike" kern="0" cap="none" spc="0" normalizeH="0" baseline="0" noProof="0">
                  <a:ln>
                    <a:noFill/>
                  </a:ln>
                  <a:solidFill>
                    <a:prstClr val="black"/>
                  </a:solidFill>
                  <a:effectLst/>
                  <a:uLnTx/>
                  <a:uFillTx/>
                  <a:latin typeface="Calibri"/>
                  <a:cs typeface="+mn-cs"/>
                </a:endParaRPr>
              </a:p>
            </p:txBody>
          </p:sp>
          <p:sp>
            <p:nvSpPr>
              <p:cNvPr id="227" name="AutoShape 12">
                <a:extLst>
                  <a:ext uri="{FF2B5EF4-FFF2-40B4-BE49-F238E27FC236}">
                    <a16:creationId xmlns:a16="http://schemas.microsoft.com/office/drawing/2014/main" id="{386CDF49-CDE5-4289-B549-A0549B52397C}"/>
                  </a:ext>
                </a:extLst>
              </p:cNvPr>
              <p:cNvSpPr>
                <a:spLocks noChangeAspect="1" noChangeArrowheads="1"/>
              </p:cNvSpPr>
              <p:nvPr/>
            </p:nvSpPr>
            <p:spPr bwMode="auto">
              <a:xfrm>
                <a:off x="975" y="2578"/>
                <a:ext cx="68" cy="68"/>
              </a:xfrm>
              <a:prstGeom prst="diamond">
                <a:avLst/>
              </a:prstGeom>
              <a:solidFill>
                <a:srgbClr val="800080"/>
              </a:solidFill>
              <a:ln w="9525">
                <a:solidFill>
                  <a:sysClr val="windowText" lastClr="000000"/>
                </a:solidFill>
                <a:miter lim="800000"/>
                <a:headEnd/>
                <a:tailEnd/>
              </a:ln>
            </p:spPr>
            <p:txBody>
              <a:bodyPr wrap="none" anchor="ctr"/>
              <a:lstStyle/>
              <a:p>
                <a:pPr marL="0" marR="0" lvl="0" indent="0" defTabSz="914319" eaLnBrk="1" fontAlgn="auto" latinLnBrk="0" hangingPunct="1">
                  <a:lnSpc>
                    <a:spcPct val="100000"/>
                  </a:lnSpc>
                  <a:spcBef>
                    <a:spcPts val="0"/>
                  </a:spcBef>
                  <a:spcAft>
                    <a:spcPts val="0"/>
                  </a:spcAft>
                  <a:buClrTx/>
                  <a:buSzTx/>
                  <a:buFontTx/>
                  <a:buNone/>
                  <a:tabLst/>
                  <a:defRPr/>
                </a:pPr>
                <a:endParaRPr kumimoji="0" lang="sv-SE" sz="2000" b="0" i="0" u="none" strike="noStrike" kern="0" cap="none" spc="0" normalizeH="0" baseline="0" noProof="0">
                  <a:ln>
                    <a:noFill/>
                  </a:ln>
                  <a:solidFill>
                    <a:prstClr val="black"/>
                  </a:solidFill>
                  <a:effectLst/>
                  <a:uLnTx/>
                  <a:uFillTx/>
                  <a:latin typeface="Calibri"/>
                  <a:cs typeface="+mn-cs"/>
                </a:endParaRPr>
              </a:p>
            </p:txBody>
          </p:sp>
        </p:grpSp>
        <p:sp>
          <p:nvSpPr>
            <p:cNvPr id="177" name="Line 13">
              <a:extLst>
                <a:ext uri="{FF2B5EF4-FFF2-40B4-BE49-F238E27FC236}">
                  <a16:creationId xmlns:a16="http://schemas.microsoft.com/office/drawing/2014/main" id="{A30398B8-C14B-4C39-96E8-A47C0385A88F}"/>
                </a:ext>
              </a:extLst>
            </p:cNvPr>
            <p:cNvSpPr>
              <a:spLocks noChangeShapeType="1"/>
            </p:cNvSpPr>
            <p:nvPr/>
          </p:nvSpPr>
          <p:spPr bwMode="auto">
            <a:xfrm rot="-5400000">
              <a:off x="5285" y="1279"/>
              <a:ext cx="0" cy="49"/>
            </a:xfrm>
            <a:prstGeom prst="line">
              <a:avLst/>
            </a:prstGeom>
            <a:noFill/>
            <a:ln w="38100">
              <a:solidFill>
                <a:srgbClr val="666699"/>
              </a:solidFill>
              <a:round/>
              <a:headEnd/>
              <a:tailEnd/>
            </a:ln>
            <a:extLst>
              <a:ext uri="{909E8E84-426E-40dd-AFC4-6F175D3DCCD1}">
                <a14:hiddenFill xmlns="" xmlns:a14="http://schemas.microsoft.com/office/drawing/2010/main">
                  <a:noFill/>
                </a14:hiddenFill>
              </a:ext>
            </a:extLst>
          </p:spPr>
          <p:txBody>
            <a:bodyPr/>
            <a:lstStyle/>
            <a:p>
              <a:pPr marL="0" marR="0" lvl="0" indent="0" defTabSz="914319"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Calibri"/>
                <a:cs typeface="+mn-cs"/>
              </a:endParaRPr>
            </a:p>
          </p:txBody>
        </p:sp>
        <p:sp>
          <p:nvSpPr>
            <p:cNvPr id="178" name="Text Box 14">
              <a:extLst>
                <a:ext uri="{FF2B5EF4-FFF2-40B4-BE49-F238E27FC236}">
                  <a16:creationId xmlns:a16="http://schemas.microsoft.com/office/drawing/2014/main" id="{4B938DF9-BA84-4298-B4BA-B1C134D6C562}"/>
                </a:ext>
              </a:extLst>
            </p:cNvPr>
            <p:cNvSpPr txBox="1">
              <a:spLocks noChangeArrowheads="1"/>
            </p:cNvSpPr>
            <p:nvPr/>
          </p:nvSpPr>
          <p:spPr bwMode="auto">
            <a:xfrm>
              <a:off x="510" y="3637"/>
              <a:ext cx="372" cy="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marL="0" marR="0" lvl="0" indent="0" defTabSz="914319"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a:ln>
                    <a:noFill/>
                  </a:ln>
                  <a:solidFill>
                    <a:srgbClr val="666699"/>
                  </a:solidFill>
                  <a:effectLst/>
                  <a:uLnTx/>
                  <a:uFillTx/>
                  <a:latin typeface="Gill Sans" charset="0"/>
                  <a:sym typeface="Gill Sans" charset="0"/>
                </a:rPr>
                <a:t>1930</a:t>
              </a:r>
            </a:p>
          </p:txBody>
        </p:sp>
        <p:sp>
          <p:nvSpPr>
            <p:cNvPr id="179" name="Text Box 15">
              <a:extLst>
                <a:ext uri="{FF2B5EF4-FFF2-40B4-BE49-F238E27FC236}">
                  <a16:creationId xmlns:a16="http://schemas.microsoft.com/office/drawing/2014/main" id="{00D35170-294E-4945-8EF5-8770F455129F}"/>
                </a:ext>
              </a:extLst>
            </p:cNvPr>
            <p:cNvSpPr txBox="1">
              <a:spLocks noChangeArrowheads="1"/>
            </p:cNvSpPr>
            <p:nvPr/>
          </p:nvSpPr>
          <p:spPr bwMode="auto">
            <a:xfrm>
              <a:off x="2562" y="3637"/>
              <a:ext cx="372" cy="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marL="0" marR="0" lvl="0" indent="0" defTabSz="914319"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a:ln>
                    <a:noFill/>
                  </a:ln>
                  <a:solidFill>
                    <a:srgbClr val="666699"/>
                  </a:solidFill>
                  <a:effectLst/>
                  <a:uLnTx/>
                  <a:uFillTx/>
                  <a:latin typeface="Gill Sans" charset="0"/>
                  <a:sym typeface="Gill Sans" charset="0"/>
                </a:rPr>
                <a:t>1970</a:t>
              </a:r>
            </a:p>
          </p:txBody>
        </p:sp>
        <p:sp>
          <p:nvSpPr>
            <p:cNvPr id="180" name="Text Box 16">
              <a:extLst>
                <a:ext uri="{FF2B5EF4-FFF2-40B4-BE49-F238E27FC236}">
                  <a16:creationId xmlns:a16="http://schemas.microsoft.com/office/drawing/2014/main" id="{7C4480B1-99C1-4A56-84B3-0D3D5D111B5C}"/>
                </a:ext>
              </a:extLst>
            </p:cNvPr>
            <p:cNvSpPr txBox="1">
              <a:spLocks noChangeArrowheads="1"/>
            </p:cNvSpPr>
            <p:nvPr/>
          </p:nvSpPr>
          <p:spPr bwMode="auto">
            <a:xfrm>
              <a:off x="3075" y="3637"/>
              <a:ext cx="372" cy="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marL="0" marR="0" lvl="0" indent="0" defTabSz="914319"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a:ln>
                    <a:noFill/>
                  </a:ln>
                  <a:solidFill>
                    <a:srgbClr val="666699"/>
                  </a:solidFill>
                  <a:effectLst/>
                  <a:uLnTx/>
                  <a:uFillTx/>
                  <a:latin typeface="Gill Sans" charset="0"/>
                  <a:sym typeface="Gill Sans" charset="0"/>
                </a:rPr>
                <a:t>1980</a:t>
              </a:r>
            </a:p>
          </p:txBody>
        </p:sp>
        <p:sp>
          <p:nvSpPr>
            <p:cNvPr id="181" name="Text Box 17">
              <a:extLst>
                <a:ext uri="{FF2B5EF4-FFF2-40B4-BE49-F238E27FC236}">
                  <a16:creationId xmlns:a16="http://schemas.microsoft.com/office/drawing/2014/main" id="{268C096E-F43E-49FF-95E2-C036F02397B7}"/>
                </a:ext>
              </a:extLst>
            </p:cNvPr>
            <p:cNvSpPr txBox="1">
              <a:spLocks noChangeArrowheads="1"/>
            </p:cNvSpPr>
            <p:nvPr/>
          </p:nvSpPr>
          <p:spPr bwMode="auto">
            <a:xfrm>
              <a:off x="3588" y="3637"/>
              <a:ext cx="372" cy="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marL="0" marR="0" lvl="0" indent="0" defTabSz="914319"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a:ln>
                    <a:noFill/>
                  </a:ln>
                  <a:solidFill>
                    <a:srgbClr val="666699"/>
                  </a:solidFill>
                  <a:effectLst/>
                  <a:uLnTx/>
                  <a:uFillTx/>
                  <a:latin typeface="Gill Sans" charset="0"/>
                  <a:sym typeface="Gill Sans" charset="0"/>
                </a:rPr>
                <a:t>1990</a:t>
              </a:r>
            </a:p>
          </p:txBody>
        </p:sp>
        <p:sp>
          <p:nvSpPr>
            <p:cNvPr id="182" name="Text Box 18">
              <a:extLst>
                <a:ext uri="{FF2B5EF4-FFF2-40B4-BE49-F238E27FC236}">
                  <a16:creationId xmlns:a16="http://schemas.microsoft.com/office/drawing/2014/main" id="{36A3CEA8-379F-4B63-9A75-400C2ADB69D4}"/>
                </a:ext>
              </a:extLst>
            </p:cNvPr>
            <p:cNvSpPr txBox="1">
              <a:spLocks noChangeArrowheads="1"/>
            </p:cNvSpPr>
            <p:nvPr/>
          </p:nvSpPr>
          <p:spPr bwMode="auto">
            <a:xfrm>
              <a:off x="4101" y="3637"/>
              <a:ext cx="372" cy="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marL="0" marR="0" lvl="0" indent="0" defTabSz="914319"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a:ln>
                    <a:noFill/>
                  </a:ln>
                  <a:solidFill>
                    <a:srgbClr val="666699"/>
                  </a:solidFill>
                  <a:effectLst/>
                  <a:uLnTx/>
                  <a:uFillTx/>
                  <a:latin typeface="Gill Sans" charset="0"/>
                  <a:sym typeface="Gill Sans" charset="0"/>
                </a:rPr>
                <a:t>2000</a:t>
              </a:r>
            </a:p>
          </p:txBody>
        </p:sp>
        <p:sp>
          <p:nvSpPr>
            <p:cNvPr id="183" name="Text Box 19">
              <a:extLst>
                <a:ext uri="{FF2B5EF4-FFF2-40B4-BE49-F238E27FC236}">
                  <a16:creationId xmlns:a16="http://schemas.microsoft.com/office/drawing/2014/main" id="{B9E2C895-A5D8-4BC1-9740-D46801C1E25C}"/>
                </a:ext>
              </a:extLst>
            </p:cNvPr>
            <p:cNvSpPr txBox="1">
              <a:spLocks noChangeArrowheads="1"/>
            </p:cNvSpPr>
            <p:nvPr/>
          </p:nvSpPr>
          <p:spPr bwMode="auto">
            <a:xfrm>
              <a:off x="4615" y="3637"/>
              <a:ext cx="372" cy="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marL="0" marR="0" lvl="0" indent="0" defTabSz="914319"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a:ln>
                    <a:noFill/>
                  </a:ln>
                  <a:solidFill>
                    <a:srgbClr val="666699"/>
                  </a:solidFill>
                  <a:effectLst/>
                  <a:uLnTx/>
                  <a:uFillTx/>
                  <a:latin typeface="Gill Sans" charset="0"/>
                  <a:sym typeface="Gill Sans" charset="0"/>
                </a:rPr>
                <a:t>2010</a:t>
              </a:r>
            </a:p>
          </p:txBody>
        </p:sp>
        <p:sp>
          <p:nvSpPr>
            <p:cNvPr id="184" name="Text Box 20">
              <a:extLst>
                <a:ext uri="{FF2B5EF4-FFF2-40B4-BE49-F238E27FC236}">
                  <a16:creationId xmlns:a16="http://schemas.microsoft.com/office/drawing/2014/main" id="{A9C9DE87-6E93-4EC5-BE3F-79CCFB7C9E99}"/>
                </a:ext>
              </a:extLst>
            </p:cNvPr>
            <p:cNvSpPr txBox="1">
              <a:spLocks noChangeArrowheads="1"/>
            </p:cNvSpPr>
            <p:nvPr/>
          </p:nvSpPr>
          <p:spPr bwMode="auto">
            <a:xfrm>
              <a:off x="5128" y="3637"/>
              <a:ext cx="372" cy="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marL="0" marR="0" lvl="0" indent="0" defTabSz="914319"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a:ln>
                    <a:noFill/>
                  </a:ln>
                  <a:solidFill>
                    <a:srgbClr val="666699"/>
                  </a:solidFill>
                  <a:effectLst/>
                  <a:uLnTx/>
                  <a:uFillTx/>
                  <a:latin typeface="Gill Sans" charset="0"/>
                  <a:sym typeface="Gill Sans" charset="0"/>
                </a:rPr>
                <a:t>2020</a:t>
              </a:r>
            </a:p>
          </p:txBody>
        </p:sp>
        <p:grpSp>
          <p:nvGrpSpPr>
            <p:cNvPr id="185" name="Group 21">
              <a:extLst>
                <a:ext uri="{FF2B5EF4-FFF2-40B4-BE49-F238E27FC236}">
                  <a16:creationId xmlns:a16="http://schemas.microsoft.com/office/drawing/2014/main" id="{004AC725-474D-49B1-8139-6F8CDACA8032}"/>
                </a:ext>
              </a:extLst>
            </p:cNvPr>
            <p:cNvGrpSpPr>
              <a:grpSpLocks/>
            </p:cNvGrpSpPr>
            <p:nvPr/>
          </p:nvGrpSpPr>
          <p:grpSpPr bwMode="auto">
            <a:xfrm>
              <a:off x="1162" y="3583"/>
              <a:ext cx="3614" cy="51"/>
              <a:chOff x="1025" y="3443"/>
              <a:chExt cx="3873" cy="53"/>
            </a:xfrm>
          </p:grpSpPr>
          <p:sp>
            <p:nvSpPr>
              <p:cNvPr id="216" name="Line 22">
                <a:extLst>
                  <a:ext uri="{FF2B5EF4-FFF2-40B4-BE49-F238E27FC236}">
                    <a16:creationId xmlns:a16="http://schemas.microsoft.com/office/drawing/2014/main" id="{F47DD354-AF0D-4101-9C15-955E4D9F6509}"/>
                  </a:ext>
                </a:extLst>
              </p:cNvPr>
              <p:cNvSpPr>
                <a:spLocks noChangeShapeType="1"/>
              </p:cNvSpPr>
              <p:nvPr/>
            </p:nvSpPr>
            <p:spPr bwMode="auto">
              <a:xfrm>
                <a:off x="1025" y="3443"/>
                <a:ext cx="0" cy="53"/>
              </a:xfrm>
              <a:prstGeom prst="line">
                <a:avLst/>
              </a:prstGeom>
              <a:noFill/>
              <a:ln w="38100">
                <a:solidFill>
                  <a:srgbClr val="666699"/>
                </a:solidFill>
                <a:round/>
                <a:headEnd/>
                <a:tailEnd/>
              </a:ln>
              <a:extLst>
                <a:ext uri="{909E8E84-426E-40dd-AFC4-6F175D3DCCD1}">
                  <a14:hiddenFill xmlns="" xmlns:a14="http://schemas.microsoft.com/office/drawing/2010/main">
                    <a:noFill/>
                  </a14:hiddenFill>
                </a:ext>
              </a:extLst>
            </p:spPr>
            <p:txBody>
              <a:bodyPr/>
              <a:lstStyle/>
              <a:p>
                <a:pPr marL="0" marR="0" lvl="0" indent="0" defTabSz="914319"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Calibri"/>
                  <a:cs typeface="+mn-cs"/>
                </a:endParaRPr>
              </a:p>
            </p:txBody>
          </p:sp>
          <p:sp>
            <p:nvSpPr>
              <p:cNvPr id="217" name="Line 23">
                <a:extLst>
                  <a:ext uri="{FF2B5EF4-FFF2-40B4-BE49-F238E27FC236}">
                    <a16:creationId xmlns:a16="http://schemas.microsoft.com/office/drawing/2014/main" id="{02CB55C8-3626-4E44-A6B7-3EDAA73B9240}"/>
                  </a:ext>
                </a:extLst>
              </p:cNvPr>
              <p:cNvSpPr>
                <a:spLocks noChangeShapeType="1"/>
              </p:cNvSpPr>
              <p:nvPr/>
            </p:nvSpPr>
            <p:spPr bwMode="auto">
              <a:xfrm>
                <a:off x="4898" y="3443"/>
                <a:ext cx="0" cy="53"/>
              </a:xfrm>
              <a:prstGeom prst="line">
                <a:avLst/>
              </a:prstGeom>
              <a:noFill/>
              <a:ln w="38100">
                <a:solidFill>
                  <a:srgbClr val="666699"/>
                </a:solidFill>
                <a:round/>
                <a:headEnd/>
                <a:tailEnd/>
              </a:ln>
              <a:extLst>
                <a:ext uri="{909E8E84-426E-40dd-AFC4-6F175D3DCCD1}">
                  <a14:hiddenFill xmlns="" xmlns:a14="http://schemas.microsoft.com/office/drawing/2010/main">
                    <a:noFill/>
                  </a14:hiddenFill>
                </a:ext>
              </a:extLst>
            </p:spPr>
            <p:txBody>
              <a:bodyPr/>
              <a:lstStyle/>
              <a:p>
                <a:pPr marL="0" marR="0" lvl="0" indent="0" defTabSz="914319"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Calibri"/>
                  <a:cs typeface="+mn-cs"/>
                </a:endParaRPr>
              </a:p>
            </p:txBody>
          </p:sp>
          <p:sp>
            <p:nvSpPr>
              <p:cNvPr id="218" name="Line 24">
                <a:extLst>
                  <a:ext uri="{FF2B5EF4-FFF2-40B4-BE49-F238E27FC236}">
                    <a16:creationId xmlns:a16="http://schemas.microsoft.com/office/drawing/2014/main" id="{92A9F0A1-6C57-4920-A3F2-037C7884A19F}"/>
                  </a:ext>
                </a:extLst>
              </p:cNvPr>
              <p:cNvSpPr>
                <a:spLocks noChangeShapeType="1"/>
              </p:cNvSpPr>
              <p:nvPr/>
            </p:nvSpPr>
            <p:spPr bwMode="auto">
              <a:xfrm>
                <a:off x="1578" y="3443"/>
                <a:ext cx="0" cy="53"/>
              </a:xfrm>
              <a:prstGeom prst="line">
                <a:avLst/>
              </a:prstGeom>
              <a:noFill/>
              <a:ln w="38100">
                <a:solidFill>
                  <a:srgbClr val="666699"/>
                </a:solidFill>
                <a:round/>
                <a:headEnd/>
                <a:tailEnd/>
              </a:ln>
              <a:extLst>
                <a:ext uri="{909E8E84-426E-40dd-AFC4-6F175D3DCCD1}">
                  <a14:hiddenFill xmlns="" xmlns:a14="http://schemas.microsoft.com/office/drawing/2010/main">
                    <a:noFill/>
                  </a14:hiddenFill>
                </a:ext>
              </a:extLst>
            </p:spPr>
            <p:txBody>
              <a:bodyPr/>
              <a:lstStyle/>
              <a:p>
                <a:pPr marL="0" marR="0" lvl="0" indent="0" defTabSz="914319"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Calibri"/>
                  <a:cs typeface="+mn-cs"/>
                </a:endParaRPr>
              </a:p>
            </p:txBody>
          </p:sp>
          <p:sp>
            <p:nvSpPr>
              <p:cNvPr id="219" name="Line 25">
                <a:extLst>
                  <a:ext uri="{FF2B5EF4-FFF2-40B4-BE49-F238E27FC236}">
                    <a16:creationId xmlns:a16="http://schemas.microsoft.com/office/drawing/2014/main" id="{E7BBDA19-4F53-4E0D-99C5-D146D0B60C31}"/>
                  </a:ext>
                </a:extLst>
              </p:cNvPr>
              <p:cNvSpPr>
                <a:spLocks noChangeShapeType="1"/>
              </p:cNvSpPr>
              <p:nvPr/>
            </p:nvSpPr>
            <p:spPr bwMode="auto">
              <a:xfrm>
                <a:off x="2131" y="3443"/>
                <a:ext cx="0" cy="53"/>
              </a:xfrm>
              <a:prstGeom prst="line">
                <a:avLst/>
              </a:prstGeom>
              <a:noFill/>
              <a:ln w="38100">
                <a:solidFill>
                  <a:srgbClr val="666699"/>
                </a:solidFill>
                <a:round/>
                <a:headEnd/>
                <a:tailEnd/>
              </a:ln>
              <a:extLst>
                <a:ext uri="{909E8E84-426E-40dd-AFC4-6F175D3DCCD1}">
                  <a14:hiddenFill xmlns="" xmlns:a14="http://schemas.microsoft.com/office/drawing/2010/main">
                    <a:noFill/>
                  </a14:hiddenFill>
                </a:ext>
              </a:extLst>
            </p:spPr>
            <p:txBody>
              <a:bodyPr/>
              <a:lstStyle/>
              <a:p>
                <a:pPr marL="0" marR="0" lvl="0" indent="0" defTabSz="914319"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Calibri"/>
                  <a:cs typeface="+mn-cs"/>
                </a:endParaRPr>
              </a:p>
            </p:txBody>
          </p:sp>
          <p:sp>
            <p:nvSpPr>
              <p:cNvPr id="220" name="Line 26">
                <a:extLst>
                  <a:ext uri="{FF2B5EF4-FFF2-40B4-BE49-F238E27FC236}">
                    <a16:creationId xmlns:a16="http://schemas.microsoft.com/office/drawing/2014/main" id="{77EE9697-9EF1-4C53-997B-5AF26E77D911}"/>
                  </a:ext>
                </a:extLst>
              </p:cNvPr>
              <p:cNvSpPr>
                <a:spLocks noChangeShapeType="1"/>
              </p:cNvSpPr>
              <p:nvPr/>
            </p:nvSpPr>
            <p:spPr bwMode="auto">
              <a:xfrm>
                <a:off x="2684" y="3443"/>
                <a:ext cx="0" cy="53"/>
              </a:xfrm>
              <a:prstGeom prst="line">
                <a:avLst/>
              </a:prstGeom>
              <a:noFill/>
              <a:ln w="38100">
                <a:solidFill>
                  <a:srgbClr val="666699"/>
                </a:solidFill>
                <a:round/>
                <a:headEnd/>
                <a:tailEnd/>
              </a:ln>
              <a:extLst>
                <a:ext uri="{909E8E84-426E-40dd-AFC4-6F175D3DCCD1}">
                  <a14:hiddenFill xmlns="" xmlns:a14="http://schemas.microsoft.com/office/drawing/2010/main">
                    <a:noFill/>
                  </a14:hiddenFill>
                </a:ext>
              </a:extLst>
            </p:spPr>
            <p:txBody>
              <a:bodyPr/>
              <a:lstStyle/>
              <a:p>
                <a:pPr marL="0" marR="0" lvl="0" indent="0" defTabSz="914319"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Calibri"/>
                  <a:cs typeface="+mn-cs"/>
                </a:endParaRPr>
              </a:p>
            </p:txBody>
          </p:sp>
          <p:sp>
            <p:nvSpPr>
              <p:cNvPr id="221" name="Line 27">
                <a:extLst>
                  <a:ext uri="{FF2B5EF4-FFF2-40B4-BE49-F238E27FC236}">
                    <a16:creationId xmlns:a16="http://schemas.microsoft.com/office/drawing/2014/main" id="{4B06DB04-9218-4C3A-9069-9ACA414A1910}"/>
                  </a:ext>
                </a:extLst>
              </p:cNvPr>
              <p:cNvSpPr>
                <a:spLocks noChangeShapeType="1"/>
              </p:cNvSpPr>
              <p:nvPr/>
            </p:nvSpPr>
            <p:spPr bwMode="auto">
              <a:xfrm>
                <a:off x="3238" y="3443"/>
                <a:ext cx="0" cy="53"/>
              </a:xfrm>
              <a:prstGeom prst="line">
                <a:avLst/>
              </a:prstGeom>
              <a:noFill/>
              <a:ln w="38100">
                <a:solidFill>
                  <a:srgbClr val="666699"/>
                </a:solidFill>
                <a:round/>
                <a:headEnd/>
                <a:tailEnd/>
              </a:ln>
              <a:extLst>
                <a:ext uri="{909E8E84-426E-40dd-AFC4-6F175D3DCCD1}">
                  <a14:hiddenFill xmlns="" xmlns:a14="http://schemas.microsoft.com/office/drawing/2010/main">
                    <a:noFill/>
                  </a14:hiddenFill>
                </a:ext>
              </a:extLst>
            </p:spPr>
            <p:txBody>
              <a:bodyPr/>
              <a:lstStyle/>
              <a:p>
                <a:pPr marL="0" marR="0" lvl="0" indent="0" defTabSz="914319"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Calibri"/>
                  <a:cs typeface="+mn-cs"/>
                </a:endParaRPr>
              </a:p>
            </p:txBody>
          </p:sp>
          <p:sp>
            <p:nvSpPr>
              <p:cNvPr id="222" name="Line 28">
                <a:extLst>
                  <a:ext uri="{FF2B5EF4-FFF2-40B4-BE49-F238E27FC236}">
                    <a16:creationId xmlns:a16="http://schemas.microsoft.com/office/drawing/2014/main" id="{B8FF93E2-1CC8-4026-9C53-975A8CD9D9C7}"/>
                  </a:ext>
                </a:extLst>
              </p:cNvPr>
              <p:cNvSpPr>
                <a:spLocks noChangeShapeType="1"/>
              </p:cNvSpPr>
              <p:nvPr/>
            </p:nvSpPr>
            <p:spPr bwMode="auto">
              <a:xfrm>
                <a:off x="3791" y="3443"/>
                <a:ext cx="0" cy="53"/>
              </a:xfrm>
              <a:prstGeom prst="line">
                <a:avLst/>
              </a:prstGeom>
              <a:noFill/>
              <a:ln w="38100">
                <a:solidFill>
                  <a:srgbClr val="666699"/>
                </a:solidFill>
                <a:round/>
                <a:headEnd/>
                <a:tailEnd/>
              </a:ln>
              <a:extLst>
                <a:ext uri="{909E8E84-426E-40dd-AFC4-6F175D3DCCD1}">
                  <a14:hiddenFill xmlns="" xmlns:a14="http://schemas.microsoft.com/office/drawing/2010/main">
                    <a:noFill/>
                  </a14:hiddenFill>
                </a:ext>
              </a:extLst>
            </p:spPr>
            <p:txBody>
              <a:bodyPr/>
              <a:lstStyle/>
              <a:p>
                <a:pPr marL="0" marR="0" lvl="0" indent="0" defTabSz="914319"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Calibri"/>
                  <a:cs typeface="+mn-cs"/>
                </a:endParaRPr>
              </a:p>
            </p:txBody>
          </p:sp>
          <p:sp>
            <p:nvSpPr>
              <p:cNvPr id="223" name="Line 29">
                <a:extLst>
                  <a:ext uri="{FF2B5EF4-FFF2-40B4-BE49-F238E27FC236}">
                    <a16:creationId xmlns:a16="http://schemas.microsoft.com/office/drawing/2014/main" id="{85C77E83-F415-445D-8072-60291EE42532}"/>
                  </a:ext>
                </a:extLst>
              </p:cNvPr>
              <p:cNvSpPr>
                <a:spLocks noChangeShapeType="1"/>
              </p:cNvSpPr>
              <p:nvPr/>
            </p:nvSpPr>
            <p:spPr bwMode="auto">
              <a:xfrm>
                <a:off x="4344" y="3443"/>
                <a:ext cx="0" cy="53"/>
              </a:xfrm>
              <a:prstGeom prst="line">
                <a:avLst/>
              </a:prstGeom>
              <a:noFill/>
              <a:ln w="38100">
                <a:solidFill>
                  <a:srgbClr val="666699"/>
                </a:solidFill>
                <a:round/>
                <a:headEnd/>
                <a:tailEnd/>
              </a:ln>
              <a:extLst>
                <a:ext uri="{909E8E84-426E-40dd-AFC4-6F175D3DCCD1}">
                  <a14:hiddenFill xmlns="" xmlns:a14="http://schemas.microsoft.com/office/drawing/2010/main">
                    <a:noFill/>
                  </a14:hiddenFill>
                </a:ext>
              </a:extLst>
            </p:spPr>
            <p:txBody>
              <a:bodyPr/>
              <a:lstStyle/>
              <a:p>
                <a:pPr marL="0" marR="0" lvl="0" indent="0" defTabSz="914319"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Calibri"/>
                  <a:cs typeface="+mn-cs"/>
                </a:endParaRPr>
              </a:p>
            </p:txBody>
          </p:sp>
        </p:grpSp>
        <p:grpSp>
          <p:nvGrpSpPr>
            <p:cNvPr id="186" name="Group 30">
              <a:extLst>
                <a:ext uri="{FF2B5EF4-FFF2-40B4-BE49-F238E27FC236}">
                  <a16:creationId xmlns:a16="http://schemas.microsoft.com/office/drawing/2014/main" id="{320055B2-78CD-4524-8920-BA0C11E12749}"/>
                </a:ext>
              </a:extLst>
            </p:cNvPr>
            <p:cNvGrpSpPr>
              <a:grpSpLocks/>
            </p:cNvGrpSpPr>
            <p:nvPr/>
          </p:nvGrpSpPr>
          <p:grpSpPr bwMode="auto">
            <a:xfrm>
              <a:off x="1162" y="1204"/>
              <a:ext cx="3614" cy="51"/>
              <a:chOff x="1025" y="3443"/>
              <a:chExt cx="3873" cy="53"/>
            </a:xfrm>
          </p:grpSpPr>
          <p:sp>
            <p:nvSpPr>
              <p:cNvPr id="208" name="Line 31">
                <a:extLst>
                  <a:ext uri="{FF2B5EF4-FFF2-40B4-BE49-F238E27FC236}">
                    <a16:creationId xmlns:a16="http://schemas.microsoft.com/office/drawing/2014/main" id="{75F6C28A-FE49-4993-9DE3-A287900361C3}"/>
                  </a:ext>
                </a:extLst>
              </p:cNvPr>
              <p:cNvSpPr>
                <a:spLocks noChangeShapeType="1"/>
              </p:cNvSpPr>
              <p:nvPr/>
            </p:nvSpPr>
            <p:spPr bwMode="auto">
              <a:xfrm>
                <a:off x="1025" y="3443"/>
                <a:ext cx="0" cy="53"/>
              </a:xfrm>
              <a:prstGeom prst="line">
                <a:avLst/>
              </a:prstGeom>
              <a:noFill/>
              <a:ln w="38100">
                <a:solidFill>
                  <a:srgbClr val="666699"/>
                </a:solidFill>
                <a:round/>
                <a:headEnd/>
                <a:tailEnd/>
              </a:ln>
              <a:extLst>
                <a:ext uri="{909E8E84-426E-40dd-AFC4-6F175D3DCCD1}">
                  <a14:hiddenFill xmlns="" xmlns:a14="http://schemas.microsoft.com/office/drawing/2010/main">
                    <a:noFill/>
                  </a14:hiddenFill>
                </a:ext>
              </a:extLst>
            </p:spPr>
            <p:txBody>
              <a:bodyPr/>
              <a:lstStyle/>
              <a:p>
                <a:pPr marL="0" marR="0" lvl="0" indent="0" defTabSz="914319"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Calibri"/>
                  <a:cs typeface="+mn-cs"/>
                </a:endParaRPr>
              </a:p>
            </p:txBody>
          </p:sp>
          <p:sp>
            <p:nvSpPr>
              <p:cNvPr id="209" name="Line 32">
                <a:extLst>
                  <a:ext uri="{FF2B5EF4-FFF2-40B4-BE49-F238E27FC236}">
                    <a16:creationId xmlns:a16="http://schemas.microsoft.com/office/drawing/2014/main" id="{D54B961E-C96D-495C-A210-0BDCE2AEFC27}"/>
                  </a:ext>
                </a:extLst>
              </p:cNvPr>
              <p:cNvSpPr>
                <a:spLocks noChangeShapeType="1"/>
              </p:cNvSpPr>
              <p:nvPr/>
            </p:nvSpPr>
            <p:spPr bwMode="auto">
              <a:xfrm>
                <a:off x="4898" y="3443"/>
                <a:ext cx="0" cy="53"/>
              </a:xfrm>
              <a:prstGeom prst="line">
                <a:avLst/>
              </a:prstGeom>
              <a:noFill/>
              <a:ln w="38100">
                <a:solidFill>
                  <a:srgbClr val="666699"/>
                </a:solidFill>
                <a:round/>
                <a:headEnd/>
                <a:tailEnd/>
              </a:ln>
              <a:extLst>
                <a:ext uri="{909E8E84-426E-40dd-AFC4-6F175D3DCCD1}">
                  <a14:hiddenFill xmlns="" xmlns:a14="http://schemas.microsoft.com/office/drawing/2010/main">
                    <a:noFill/>
                  </a14:hiddenFill>
                </a:ext>
              </a:extLst>
            </p:spPr>
            <p:txBody>
              <a:bodyPr/>
              <a:lstStyle/>
              <a:p>
                <a:pPr marL="0" marR="0" lvl="0" indent="0" defTabSz="914319"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Calibri"/>
                  <a:cs typeface="+mn-cs"/>
                </a:endParaRPr>
              </a:p>
            </p:txBody>
          </p:sp>
          <p:sp>
            <p:nvSpPr>
              <p:cNvPr id="210" name="Line 33">
                <a:extLst>
                  <a:ext uri="{FF2B5EF4-FFF2-40B4-BE49-F238E27FC236}">
                    <a16:creationId xmlns:a16="http://schemas.microsoft.com/office/drawing/2014/main" id="{F8E00D05-DA66-480B-A80C-DFD197222830}"/>
                  </a:ext>
                </a:extLst>
              </p:cNvPr>
              <p:cNvSpPr>
                <a:spLocks noChangeShapeType="1"/>
              </p:cNvSpPr>
              <p:nvPr/>
            </p:nvSpPr>
            <p:spPr bwMode="auto">
              <a:xfrm>
                <a:off x="1578" y="3443"/>
                <a:ext cx="0" cy="53"/>
              </a:xfrm>
              <a:prstGeom prst="line">
                <a:avLst/>
              </a:prstGeom>
              <a:noFill/>
              <a:ln w="38100">
                <a:solidFill>
                  <a:srgbClr val="666699"/>
                </a:solidFill>
                <a:round/>
                <a:headEnd/>
                <a:tailEnd/>
              </a:ln>
              <a:extLst>
                <a:ext uri="{909E8E84-426E-40dd-AFC4-6F175D3DCCD1}">
                  <a14:hiddenFill xmlns="" xmlns:a14="http://schemas.microsoft.com/office/drawing/2010/main">
                    <a:noFill/>
                  </a14:hiddenFill>
                </a:ext>
              </a:extLst>
            </p:spPr>
            <p:txBody>
              <a:bodyPr/>
              <a:lstStyle/>
              <a:p>
                <a:pPr marL="0" marR="0" lvl="0" indent="0" defTabSz="914319"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Calibri"/>
                  <a:cs typeface="+mn-cs"/>
                </a:endParaRPr>
              </a:p>
            </p:txBody>
          </p:sp>
          <p:sp>
            <p:nvSpPr>
              <p:cNvPr id="211" name="Line 34">
                <a:extLst>
                  <a:ext uri="{FF2B5EF4-FFF2-40B4-BE49-F238E27FC236}">
                    <a16:creationId xmlns:a16="http://schemas.microsoft.com/office/drawing/2014/main" id="{AEBA7A01-0FE8-41CB-934A-D4101F258C8F}"/>
                  </a:ext>
                </a:extLst>
              </p:cNvPr>
              <p:cNvSpPr>
                <a:spLocks noChangeShapeType="1"/>
              </p:cNvSpPr>
              <p:nvPr/>
            </p:nvSpPr>
            <p:spPr bwMode="auto">
              <a:xfrm>
                <a:off x="2131" y="3443"/>
                <a:ext cx="0" cy="53"/>
              </a:xfrm>
              <a:prstGeom prst="line">
                <a:avLst/>
              </a:prstGeom>
              <a:noFill/>
              <a:ln w="38100">
                <a:solidFill>
                  <a:srgbClr val="666699"/>
                </a:solidFill>
                <a:round/>
                <a:headEnd/>
                <a:tailEnd/>
              </a:ln>
              <a:extLst>
                <a:ext uri="{909E8E84-426E-40dd-AFC4-6F175D3DCCD1}">
                  <a14:hiddenFill xmlns="" xmlns:a14="http://schemas.microsoft.com/office/drawing/2010/main">
                    <a:noFill/>
                  </a14:hiddenFill>
                </a:ext>
              </a:extLst>
            </p:spPr>
            <p:txBody>
              <a:bodyPr/>
              <a:lstStyle/>
              <a:p>
                <a:pPr marL="0" marR="0" lvl="0" indent="0" defTabSz="914319"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Calibri"/>
                  <a:cs typeface="+mn-cs"/>
                </a:endParaRPr>
              </a:p>
            </p:txBody>
          </p:sp>
          <p:sp>
            <p:nvSpPr>
              <p:cNvPr id="212" name="Line 35">
                <a:extLst>
                  <a:ext uri="{FF2B5EF4-FFF2-40B4-BE49-F238E27FC236}">
                    <a16:creationId xmlns:a16="http://schemas.microsoft.com/office/drawing/2014/main" id="{8A47251B-8677-4705-946C-422869C6B393}"/>
                  </a:ext>
                </a:extLst>
              </p:cNvPr>
              <p:cNvSpPr>
                <a:spLocks noChangeShapeType="1"/>
              </p:cNvSpPr>
              <p:nvPr/>
            </p:nvSpPr>
            <p:spPr bwMode="auto">
              <a:xfrm>
                <a:off x="2684" y="3443"/>
                <a:ext cx="0" cy="53"/>
              </a:xfrm>
              <a:prstGeom prst="line">
                <a:avLst/>
              </a:prstGeom>
              <a:noFill/>
              <a:ln w="38100">
                <a:solidFill>
                  <a:srgbClr val="666699"/>
                </a:solidFill>
                <a:round/>
                <a:headEnd/>
                <a:tailEnd/>
              </a:ln>
              <a:extLst>
                <a:ext uri="{909E8E84-426E-40dd-AFC4-6F175D3DCCD1}">
                  <a14:hiddenFill xmlns="" xmlns:a14="http://schemas.microsoft.com/office/drawing/2010/main">
                    <a:noFill/>
                  </a14:hiddenFill>
                </a:ext>
              </a:extLst>
            </p:spPr>
            <p:txBody>
              <a:bodyPr/>
              <a:lstStyle/>
              <a:p>
                <a:pPr marL="0" marR="0" lvl="0" indent="0" defTabSz="914319"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Calibri"/>
                  <a:cs typeface="+mn-cs"/>
                </a:endParaRPr>
              </a:p>
            </p:txBody>
          </p:sp>
          <p:sp>
            <p:nvSpPr>
              <p:cNvPr id="213" name="Line 36">
                <a:extLst>
                  <a:ext uri="{FF2B5EF4-FFF2-40B4-BE49-F238E27FC236}">
                    <a16:creationId xmlns:a16="http://schemas.microsoft.com/office/drawing/2014/main" id="{EF3AD2FD-DD6B-4140-A681-06EAE92A95FA}"/>
                  </a:ext>
                </a:extLst>
              </p:cNvPr>
              <p:cNvSpPr>
                <a:spLocks noChangeShapeType="1"/>
              </p:cNvSpPr>
              <p:nvPr/>
            </p:nvSpPr>
            <p:spPr bwMode="auto">
              <a:xfrm>
                <a:off x="3238" y="3443"/>
                <a:ext cx="0" cy="53"/>
              </a:xfrm>
              <a:prstGeom prst="line">
                <a:avLst/>
              </a:prstGeom>
              <a:noFill/>
              <a:ln w="38100">
                <a:solidFill>
                  <a:srgbClr val="666699"/>
                </a:solidFill>
                <a:round/>
                <a:headEnd/>
                <a:tailEnd/>
              </a:ln>
              <a:extLst>
                <a:ext uri="{909E8E84-426E-40dd-AFC4-6F175D3DCCD1}">
                  <a14:hiddenFill xmlns="" xmlns:a14="http://schemas.microsoft.com/office/drawing/2010/main">
                    <a:noFill/>
                  </a14:hiddenFill>
                </a:ext>
              </a:extLst>
            </p:spPr>
            <p:txBody>
              <a:bodyPr/>
              <a:lstStyle/>
              <a:p>
                <a:pPr marL="0" marR="0" lvl="0" indent="0" defTabSz="914319"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Calibri"/>
                  <a:cs typeface="+mn-cs"/>
                </a:endParaRPr>
              </a:p>
            </p:txBody>
          </p:sp>
          <p:sp>
            <p:nvSpPr>
              <p:cNvPr id="214" name="Line 37">
                <a:extLst>
                  <a:ext uri="{FF2B5EF4-FFF2-40B4-BE49-F238E27FC236}">
                    <a16:creationId xmlns:a16="http://schemas.microsoft.com/office/drawing/2014/main" id="{887F9442-A802-4353-A2EE-3847142F26F0}"/>
                  </a:ext>
                </a:extLst>
              </p:cNvPr>
              <p:cNvSpPr>
                <a:spLocks noChangeShapeType="1"/>
              </p:cNvSpPr>
              <p:nvPr/>
            </p:nvSpPr>
            <p:spPr bwMode="auto">
              <a:xfrm>
                <a:off x="3791" y="3443"/>
                <a:ext cx="0" cy="53"/>
              </a:xfrm>
              <a:prstGeom prst="line">
                <a:avLst/>
              </a:prstGeom>
              <a:noFill/>
              <a:ln w="38100">
                <a:solidFill>
                  <a:srgbClr val="666699"/>
                </a:solidFill>
                <a:round/>
                <a:headEnd/>
                <a:tailEnd/>
              </a:ln>
              <a:extLst>
                <a:ext uri="{909E8E84-426E-40dd-AFC4-6F175D3DCCD1}">
                  <a14:hiddenFill xmlns="" xmlns:a14="http://schemas.microsoft.com/office/drawing/2010/main">
                    <a:noFill/>
                  </a14:hiddenFill>
                </a:ext>
              </a:extLst>
            </p:spPr>
            <p:txBody>
              <a:bodyPr/>
              <a:lstStyle/>
              <a:p>
                <a:pPr marL="0" marR="0" lvl="0" indent="0" defTabSz="914319"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Calibri"/>
                  <a:cs typeface="+mn-cs"/>
                </a:endParaRPr>
              </a:p>
            </p:txBody>
          </p:sp>
          <p:sp>
            <p:nvSpPr>
              <p:cNvPr id="215" name="Line 38">
                <a:extLst>
                  <a:ext uri="{FF2B5EF4-FFF2-40B4-BE49-F238E27FC236}">
                    <a16:creationId xmlns:a16="http://schemas.microsoft.com/office/drawing/2014/main" id="{68D84DEA-BD42-4E2A-A105-3D813F41ED3E}"/>
                  </a:ext>
                </a:extLst>
              </p:cNvPr>
              <p:cNvSpPr>
                <a:spLocks noChangeShapeType="1"/>
              </p:cNvSpPr>
              <p:nvPr/>
            </p:nvSpPr>
            <p:spPr bwMode="auto">
              <a:xfrm>
                <a:off x="4344" y="3443"/>
                <a:ext cx="0" cy="53"/>
              </a:xfrm>
              <a:prstGeom prst="line">
                <a:avLst/>
              </a:prstGeom>
              <a:noFill/>
              <a:ln w="38100">
                <a:solidFill>
                  <a:srgbClr val="666699"/>
                </a:solidFill>
                <a:round/>
                <a:headEnd/>
                <a:tailEnd/>
              </a:ln>
              <a:extLst>
                <a:ext uri="{909E8E84-426E-40dd-AFC4-6F175D3DCCD1}">
                  <a14:hiddenFill xmlns="" xmlns:a14="http://schemas.microsoft.com/office/drawing/2010/main">
                    <a:noFill/>
                  </a14:hiddenFill>
                </a:ext>
              </a:extLst>
            </p:spPr>
            <p:txBody>
              <a:bodyPr/>
              <a:lstStyle/>
              <a:p>
                <a:pPr marL="0" marR="0" lvl="0" indent="0" defTabSz="914319"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Calibri"/>
                  <a:cs typeface="+mn-cs"/>
                </a:endParaRPr>
              </a:p>
            </p:txBody>
          </p:sp>
        </p:grpSp>
        <p:sp>
          <p:nvSpPr>
            <p:cNvPr id="187" name="Line 39">
              <a:extLst>
                <a:ext uri="{FF2B5EF4-FFF2-40B4-BE49-F238E27FC236}">
                  <a16:creationId xmlns:a16="http://schemas.microsoft.com/office/drawing/2014/main" id="{382A52BB-D365-47A1-B30E-020EFDCD996F}"/>
                </a:ext>
              </a:extLst>
            </p:cNvPr>
            <p:cNvSpPr>
              <a:spLocks noChangeShapeType="1"/>
            </p:cNvSpPr>
            <p:nvPr/>
          </p:nvSpPr>
          <p:spPr bwMode="auto">
            <a:xfrm rot="-5400000">
              <a:off x="689" y="2387"/>
              <a:ext cx="0" cy="50"/>
            </a:xfrm>
            <a:prstGeom prst="line">
              <a:avLst/>
            </a:prstGeom>
            <a:noFill/>
            <a:ln w="38100">
              <a:solidFill>
                <a:srgbClr val="666699"/>
              </a:solidFill>
              <a:round/>
              <a:headEnd/>
              <a:tailEnd/>
            </a:ln>
            <a:extLst>
              <a:ext uri="{909E8E84-426E-40dd-AFC4-6F175D3DCCD1}">
                <a14:hiddenFill xmlns="" xmlns:a14="http://schemas.microsoft.com/office/drawing/2010/main">
                  <a:noFill/>
                </a14:hiddenFill>
              </a:ext>
            </a:extLst>
          </p:spPr>
          <p:txBody>
            <a:bodyPr/>
            <a:lstStyle/>
            <a:p>
              <a:pPr marL="0" marR="0" lvl="0" indent="0" defTabSz="914319"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Calibri"/>
                <a:cs typeface="+mn-cs"/>
              </a:endParaRPr>
            </a:p>
          </p:txBody>
        </p:sp>
        <p:sp>
          <p:nvSpPr>
            <p:cNvPr id="188" name="Line 40">
              <a:extLst>
                <a:ext uri="{FF2B5EF4-FFF2-40B4-BE49-F238E27FC236}">
                  <a16:creationId xmlns:a16="http://schemas.microsoft.com/office/drawing/2014/main" id="{68C85249-C27D-48EA-A4D5-9AD222E20AFF}"/>
                </a:ext>
              </a:extLst>
            </p:cNvPr>
            <p:cNvSpPr>
              <a:spLocks noChangeShapeType="1"/>
            </p:cNvSpPr>
            <p:nvPr/>
          </p:nvSpPr>
          <p:spPr bwMode="auto">
            <a:xfrm rot="-5400000">
              <a:off x="689" y="1833"/>
              <a:ext cx="0" cy="50"/>
            </a:xfrm>
            <a:prstGeom prst="line">
              <a:avLst/>
            </a:prstGeom>
            <a:noFill/>
            <a:ln w="38100">
              <a:solidFill>
                <a:srgbClr val="666699"/>
              </a:solidFill>
              <a:round/>
              <a:headEnd/>
              <a:tailEnd/>
            </a:ln>
            <a:extLst>
              <a:ext uri="{909E8E84-426E-40dd-AFC4-6F175D3DCCD1}">
                <a14:hiddenFill xmlns="" xmlns:a14="http://schemas.microsoft.com/office/drawing/2010/main">
                  <a:noFill/>
                </a14:hiddenFill>
              </a:ext>
            </a:extLst>
          </p:spPr>
          <p:txBody>
            <a:bodyPr/>
            <a:lstStyle/>
            <a:p>
              <a:pPr marL="0" marR="0" lvl="0" indent="0" defTabSz="914319"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Calibri"/>
                <a:cs typeface="+mn-cs"/>
              </a:endParaRPr>
            </a:p>
          </p:txBody>
        </p:sp>
        <p:sp>
          <p:nvSpPr>
            <p:cNvPr id="189" name="Line 41">
              <a:extLst>
                <a:ext uri="{FF2B5EF4-FFF2-40B4-BE49-F238E27FC236}">
                  <a16:creationId xmlns:a16="http://schemas.microsoft.com/office/drawing/2014/main" id="{D1F30F7E-C59E-4023-9D47-A010B4670E89}"/>
                </a:ext>
              </a:extLst>
            </p:cNvPr>
            <p:cNvSpPr>
              <a:spLocks noChangeShapeType="1"/>
            </p:cNvSpPr>
            <p:nvPr/>
          </p:nvSpPr>
          <p:spPr bwMode="auto">
            <a:xfrm rot="-5400000">
              <a:off x="689" y="1279"/>
              <a:ext cx="0" cy="50"/>
            </a:xfrm>
            <a:prstGeom prst="line">
              <a:avLst/>
            </a:prstGeom>
            <a:noFill/>
            <a:ln w="38100">
              <a:solidFill>
                <a:srgbClr val="666699"/>
              </a:solidFill>
              <a:round/>
              <a:headEnd/>
              <a:tailEnd/>
            </a:ln>
            <a:extLst>
              <a:ext uri="{909E8E84-426E-40dd-AFC4-6F175D3DCCD1}">
                <a14:hiddenFill xmlns="" xmlns:a14="http://schemas.microsoft.com/office/drawing/2010/main">
                  <a:noFill/>
                </a14:hiddenFill>
              </a:ext>
            </a:extLst>
          </p:spPr>
          <p:txBody>
            <a:bodyPr/>
            <a:lstStyle/>
            <a:p>
              <a:pPr marL="0" marR="0" lvl="0" indent="0" defTabSz="914319"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Calibri"/>
                <a:cs typeface="+mn-cs"/>
              </a:endParaRPr>
            </a:p>
          </p:txBody>
        </p:sp>
        <p:sp>
          <p:nvSpPr>
            <p:cNvPr id="190" name="Line 42">
              <a:extLst>
                <a:ext uri="{FF2B5EF4-FFF2-40B4-BE49-F238E27FC236}">
                  <a16:creationId xmlns:a16="http://schemas.microsoft.com/office/drawing/2014/main" id="{F2D5B63A-A25E-4FA3-A2DB-B6D3EAE5E51F}"/>
                </a:ext>
              </a:extLst>
            </p:cNvPr>
            <p:cNvSpPr>
              <a:spLocks noChangeShapeType="1"/>
            </p:cNvSpPr>
            <p:nvPr/>
          </p:nvSpPr>
          <p:spPr bwMode="auto">
            <a:xfrm rot="-5400000">
              <a:off x="5285" y="3495"/>
              <a:ext cx="0" cy="49"/>
            </a:xfrm>
            <a:prstGeom prst="line">
              <a:avLst/>
            </a:prstGeom>
            <a:noFill/>
            <a:ln w="38100">
              <a:solidFill>
                <a:srgbClr val="666699"/>
              </a:solidFill>
              <a:round/>
              <a:headEnd/>
              <a:tailEnd/>
            </a:ln>
            <a:extLst>
              <a:ext uri="{909E8E84-426E-40dd-AFC4-6F175D3DCCD1}">
                <a14:hiddenFill xmlns="" xmlns:a14="http://schemas.microsoft.com/office/drawing/2010/main">
                  <a:noFill/>
                </a14:hiddenFill>
              </a:ext>
            </a:extLst>
          </p:spPr>
          <p:txBody>
            <a:bodyPr/>
            <a:lstStyle/>
            <a:p>
              <a:pPr marL="0" marR="0" lvl="0" indent="0" defTabSz="914319"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Calibri"/>
                <a:cs typeface="+mn-cs"/>
              </a:endParaRPr>
            </a:p>
          </p:txBody>
        </p:sp>
        <p:sp>
          <p:nvSpPr>
            <p:cNvPr id="191" name="Line 43">
              <a:extLst>
                <a:ext uri="{FF2B5EF4-FFF2-40B4-BE49-F238E27FC236}">
                  <a16:creationId xmlns:a16="http://schemas.microsoft.com/office/drawing/2014/main" id="{9704A784-9E7A-4BE1-99CB-2A71117BC2B5}"/>
                </a:ext>
              </a:extLst>
            </p:cNvPr>
            <p:cNvSpPr>
              <a:spLocks noChangeShapeType="1"/>
            </p:cNvSpPr>
            <p:nvPr/>
          </p:nvSpPr>
          <p:spPr bwMode="auto">
            <a:xfrm rot="-5400000">
              <a:off x="5285" y="2941"/>
              <a:ext cx="0" cy="49"/>
            </a:xfrm>
            <a:prstGeom prst="line">
              <a:avLst/>
            </a:prstGeom>
            <a:noFill/>
            <a:ln w="38100">
              <a:solidFill>
                <a:srgbClr val="666699"/>
              </a:solidFill>
              <a:round/>
              <a:headEnd/>
              <a:tailEnd/>
            </a:ln>
            <a:extLst>
              <a:ext uri="{909E8E84-426E-40dd-AFC4-6F175D3DCCD1}">
                <a14:hiddenFill xmlns="" xmlns:a14="http://schemas.microsoft.com/office/drawing/2010/main">
                  <a:noFill/>
                </a14:hiddenFill>
              </a:ext>
            </a:extLst>
          </p:spPr>
          <p:txBody>
            <a:bodyPr/>
            <a:lstStyle/>
            <a:p>
              <a:pPr marL="0" marR="0" lvl="0" indent="0" defTabSz="914319"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Calibri"/>
                <a:cs typeface="+mn-cs"/>
              </a:endParaRPr>
            </a:p>
          </p:txBody>
        </p:sp>
        <p:sp>
          <p:nvSpPr>
            <p:cNvPr id="192" name="Line 44">
              <a:extLst>
                <a:ext uri="{FF2B5EF4-FFF2-40B4-BE49-F238E27FC236}">
                  <a16:creationId xmlns:a16="http://schemas.microsoft.com/office/drawing/2014/main" id="{4988D4CA-9976-40D8-B15B-122F64BAEADC}"/>
                </a:ext>
              </a:extLst>
            </p:cNvPr>
            <p:cNvSpPr>
              <a:spLocks noChangeShapeType="1"/>
            </p:cNvSpPr>
            <p:nvPr/>
          </p:nvSpPr>
          <p:spPr bwMode="auto">
            <a:xfrm rot="-5400000">
              <a:off x="5285" y="2387"/>
              <a:ext cx="0" cy="49"/>
            </a:xfrm>
            <a:prstGeom prst="line">
              <a:avLst/>
            </a:prstGeom>
            <a:noFill/>
            <a:ln w="38100">
              <a:solidFill>
                <a:srgbClr val="666699"/>
              </a:solidFill>
              <a:round/>
              <a:headEnd/>
              <a:tailEnd/>
            </a:ln>
            <a:extLst>
              <a:ext uri="{909E8E84-426E-40dd-AFC4-6F175D3DCCD1}">
                <a14:hiddenFill xmlns="" xmlns:a14="http://schemas.microsoft.com/office/drawing/2010/main">
                  <a:noFill/>
                </a14:hiddenFill>
              </a:ext>
            </a:extLst>
          </p:spPr>
          <p:txBody>
            <a:bodyPr/>
            <a:lstStyle/>
            <a:p>
              <a:pPr marL="0" marR="0" lvl="0" indent="0" defTabSz="914319"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Calibri"/>
                <a:cs typeface="+mn-cs"/>
              </a:endParaRPr>
            </a:p>
          </p:txBody>
        </p:sp>
        <p:sp>
          <p:nvSpPr>
            <p:cNvPr id="193" name="Line 45">
              <a:extLst>
                <a:ext uri="{FF2B5EF4-FFF2-40B4-BE49-F238E27FC236}">
                  <a16:creationId xmlns:a16="http://schemas.microsoft.com/office/drawing/2014/main" id="{22215FD1-82DC-4C56-9124-898B1D3ADB79}"/>
                </a:ext>
              </a:extLst>
            </p:cNvPr>
            <p:cNvSpPr>
              <a:spLocks noChangeShapeType="1"/>
            </p:cNvSpPr>
            <p:nvPr/>
          </p:nvSpPr>
          <p:spPr bwMode="auto">
            <a:xfrm rot="-5400000">
              <a:off x="5285" y="1833"/>
              <a:ext cx="0" cy="49"/>
            </a:xfrm>
            <a:prstGeom prst="line">
              <a:avLst/>
            </a:prstGeom>
            <a:noFill/>
            <a:ln w="38100">
              <a:solidFill>
                <a:srgbClr val="666699"/>
              </a:solidFill>
              <a:round/>
              <a:headEnd/>
              <a:tailEnd/>
            </a:ln>
            <a:extLst>
              <a:ext uri="{909E8E84-426E-40dd-AFC4-6F175D3DCCD1}">
                <a14:hiddenFill xmlns="" xmlns:a14="http://schemas.microsoft.com/office/drawing/2010/main">
                  <a:noFill/>
                </a14:hiddenFill>
              </a:ext>
            </a:extLst>
          </p:spPr>
          <p:txBody>
            <a:bodyPr/>
            <a:lstStyle/>
            <a:p>
              <a:pPr marL="0" marR="0" lvl="0" indent="0" defTabSz="914319"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Calibri"/>
                <a:cs typeface="+mn-cs"/>
              </a:endParaRPr>
            </a:p>
          </p:txBody>
        </p:sp>
        <p:sp>
          <p:nvSpPr>
            <p:cNvPr id="194" name="Rectangle 46">
              <a:extLst>
                <a:ext uri="{FF2B5EF4-FFF2-40B4-BE49-F238E27FC236}">
                  <a16:creationId xmlns:a16="http://schemas.microsoft.com/office/drawing/2014/main" id="{3D7D0911-DBF0-46D1-AFB7-D149A3D5E685}"/>
                </a:ext>
              </a:extLst>
            </p:cNvPr>
            <p:cNvSpPr>
              <a:spLocks noChangeArrowheads="1"/>
            </p:cNvSpPr>
            <p:nvPr/>
          </p:nvSpPr>
          <p:spPr bwMode="auto">
            <a:xfrm>
              <a:off x="659" y="1211"/>
              <a:ext cx="4649" cy="2410"/>
            </a:xfrm>
            <a:prstGeom prst="rect">
              <a:avLst/>
            </a:prstGeom>
            <a:noFill/>
            <a:ln w="38100">
              <a:solidFill>
                <a:srgbClr val="666699"/>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defTabSz="914319" eaLnBrk="1" fontAlgn="auto" latinLnBrk="0" hangingPunct="1">
                <a:lnSpc>
                  <a:spcPct val="100000"/>
                </a:lnSpc>
                <a:spcBef>
                  <a:spcPts val="0"/>
                </a:spcBef>
                <a:spcAft>
                  <a:spcPts val="0"/>
                </a:spcAft>
                <a:buClrTx/>
                <a:buSzTx/>
                <a:buFontTx/>
                <a:buNone/>
                <a:tabLst/>
                <a:defRPr/>
              </a:pPr>
              <a:endParaRPr kumimoji="0" lang="sv-SE" sz="2000" b="0" i="0" u="none" strike="noStrike" kern="0" cap="none" spc="0" normalizeH="0" baseline="0" noProof="0">
                <a:ln>
                  <a:noFill/>
                </a:ln>
                <a:solidFill>
                  <a:prstClr val="black"/>
                </a:solidFill>
                <a:effectLst/>
                <a:uLnTx/>
                <a:uFillTx/>
                <a:latin typeface="Calibri"/>
                <a:cs typeface="+mn-cs"/>
              </a:endParaRPr>
            </a:p>
          </p:txBody>
        </p:sp>
        <p:sp>
          <p:nvSpPr>
            <p:cNvPr id="195" name="Rectangle 47">
              <a:extLst>
                <a:ext uri="{FF2B5EF4-FFF2-40B4-BE49-F238E27FC236}">
                  <a16:creationId xmlns:a16="http://schemas.microsoft.com/office/drawing/2014/main" id="{68C4F1C5-452A-440A-BFD2-A4D21C5589EB}"/>
                </a:ext>
              </a:extLst>
            </p:cNvPr>
            <p:cNvSpPr>
              <a:spLocks noChangeArrowheads="1"/>
            </p:cNvSpPr>
            <p:nvPr/>
          </p:nvSpPr>
          <p:spPr bwMode="auto">
            <a:xfrm>
              <a:off x="371" y="2843"/>
              <a:ext cx="322" cy="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defTabSz="914319" eaLnBrk="1" fontAlgn="auto" latinLnBrk="0" hangingPunct="1">
                <a:lnSpc>
                  <a:spcPct val="100000"/>
                </a:lnSpc>
                <a:spcBef>
                  <a:spcPts val="0"/>
                </a:spcBef>
                <a:spcAft>
                  <a:spcPts val="0"/>
                </a:spcAft>
                <a:buClrTx/>
                <a:buSzTx/>
                <a:buFontTx/>
                <a:buNone/>
                <a:tabLst/>
                <a:defRPr/>
              </a:pPr>
              <a:r>
                <a:rPr kumimoji="0" lang="en-GB" sz="1900" b="0" i="0" u="none" strike="noStrike" kern="0" cap="none" spc="0" normalizeH="0" baseline="0" noProof="0">
                  <a:ln>
                    <a:noFill/>
                  </a:ln>
                  <a:solidFill>
                    <a:srgbClr val="666699"/>
                  </a:solidFill>
                  <a:effectLst/>
                  <a:uLnTx/>
                  <a:uFillTx/>
                  <a:latin typeface="Calibri"/>
                  <a:cs typeface="+mn-cs"/>
                </a:rPr>
                <a:t>10</a:t>
              </a:r>
              <a:r>
                <a:rPr kumimoji="0" lang="en-GB" sz="1900" b="0" i="0" u="none" strike="noStrike" kern="0" cap="none" spc="0" normalizeH="0" baseline="30000" noProof="0">
                  <a:ln>
                    <a:noFill/>
                  </a:ln>
                  <a:solidFill>
                    <a:srgbClr val="666699"/>
                  </a:solidFill>
                  <a:effectLst/>
                  <a:uLnTx/>
                  <a:uFillTx/>
                  <a:latin typeface="Calibri"/>
                  <a:cs typeface="+mn-cs"/>
                </a:rPr>
                <a:t>5</a:t>
              </a:r>
              <a:endParaRPr kumimoji="0" lang="en-GB" sz="1900" b="0" i="0" u="none" strike="noStrike" kern="0" cap="none" spc="0" normalizeH="0" baseline="0" noProof="0">
                <a:ln>
                  <a:noFill/>
                </a:ln>
                <a:solidFill>
                  <a:srgbClr val="666699"/>
                </a:solidFill>
                <a:effectLst/>
                <a:uLnTx/>
                <a:uFillTx/>
                <a:latin typeface="Calibri"/>
                <a:cs typeface="+mn-cs"/>
              </a:endParaRPr>
            </a:p>
          </p:txBody>
        </p:sp>
        <p:sp>
          <p:nvSpPr>
            <p:cNvPr id="196" name="Rectangle 48">
              <a:extLst>
                <a:ext uri="{FF2B5EF4-FFF2-40B4-BE49-F238E27FC236}">
                  <a16:creationId xmlns:a16="http://schemas.microsoft.com/office/drawing/2014/main" id="{F76326DF-1817-46F6-9E7E-9026F9544E19}"/>
                </a:ext>
              </a:extLst>
            </p:cNvPr>
            <p:cNvSpPr>
              <a:spLocks noChangeArrowheads="1"/>
            </p:cNvSpPr>
            <p:nvPr/>
          </p:nvSpPr>
          <p:spPr bwMode="auto">
            <a:xfrm>
              <a:off x="324" y="2286"/>
              <a:ext cx="373" cy="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defTabSz="914319" eaLnBrk="1" fontAlgn="auto" latinLnBrk="0" hangingPunct="1">
                <a:lnSpc>
                  <a:spcPct val="100000"/>
                </a:lnSpc>
                <a:spcBef>
                  <a:spcPts val="0"/>
                </a:spcBef>
                <a:spcAft>
                  <a:spcPts val="0"/>
                </a:spcAft>
                <a:buClrTx/>
                <a:buSzTx/>
                <a:buFontTx/>
                <a:buNone/>
                <a:tabLst/>
                <a:defRPr/>
              </a:pPr>
              <a:r>
                <a:rPr kumimoji="0" lang="en-GB" sz="1900" b="0" i="0" u="none" strike="noStrike" kern="0" cap="none" spc="0" normalizeH="0" baseline="0" noProof="0">
                  <a:ln>
                    <a:noFill/>
                  </a:ln>
                  <a:solidFill>
                    <a:srgbClr val="666699"/>
                  </a:solidFill>
                  <a:effectLst/>
                  <a:uLnTx/>
                  <a:uFillTx/>
                  <a:latin typeface="Calibri"/>
                  <a:cs typeface="+mn-cs"/>
                </a:rPr>
                <a:t>10</a:t>
              </a:r>
              <a:r>
                <a:rPr kumimoji="0" lang="en-GB" sz="1900" b="0" i="0" u="none" strike="noStrike" kern="0" cap="none" spc="0" normalizeH="0" baseline="30000" noProof="0">
                  <a:ln>
                    <a:noFill/>
                  </a:ln>
                  <a:solidFill>
                    <a:srgbClr val="666699"/>
                  </a:solidFill>
                  <a:effectLst/>
                  <a:uLnTx/>
                  <a:uFillTx/>
                  <a:latin typeface="Calibri"/>
                  <a:cs typeface="+mn-cs"/>
                </a:rPr>
                <a:t>10</a:t>
              </a:r>
              <a:endParaRPr kumimoji="0" lang="en-GB" sz="1900" b="0" i="0" u="none" strike="noStrike" kern="0" cap="none" spc="0" normalizeH="0" baseline="0" noProof="0">
                <a:ln>
                  <a:noFill/>
                </a:ln>
                <a:solidFill>
                  <a:srgbClr val="666699"/>
                </a:solidFill>
                <a:effectLst/>
                <a:uLnTx/>
                <a:uFillTx/>
                <a:latin typeface="Calibri"/>
                <a:cs typeface="+mn-cs"/>
              </a:endParaRPr>
            </a:p>
          </p:txBody>
        </p:sp>
        <p:sp>
          <p:nvSpPr>
            <p:cNvPr id="197" name="Rectangle 49">
              <a:extLst>
                <a:ext uri="{FF2B5EF4-FFF2-40B4-BE49-F238E27FC236}">
                  <a16:creationId xmlns:a16="http://schemas.microsoft.com/office/drawing/2014/main" id="{8212B55D-6746-4D96-8A36-AB66C683A5F5}"/>
                </a:ext>
              </a:extLst>
            </p:cNvPr>
            <p:cNvSpPr>
              <a:spLocks noChangeArrowheads="1"/>
            </p:cNvSpPr>
            <p:nvPr/>
          </p:nvSpPr>
          <p:spPr bwMode="auto">
            <a:xfrm>
              <a:off x="324" y="1730"/>
              <a:ext cx="373" cy="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defTabSz="914319" eaLnBrk="1" fontAlgn="auto" latinLnBrk="0" hangingPunct="1">
                <a:lnSpc>
                  <a:spcPct val="100000"/>
                </a:lnSpc>
                <a:spcBef>
                  <a:spcPts val="0"/>
                </a:spcBef>
                <a:spcAft>
                  <a:spcPts val="0"/>
                </a:spcAft>
                <a:buClrTx/>
                <a:buSzTx/>
                <a:buFontTx/>
                <a:buNone/>
                <a:tabLst/>
                <a:defRPr/>
              </a:pPr>
              <a:r>
                <a:rPr kumimoji="0" lang="en-GB" sz="1900" b="0" i="0" u="none" strike="noStrike" kern="0" cap="none" spc="0" normalizeH="0" baseline="0" noProof="0">
                  <a:ln>
                    <a:noFill/>
                  </a:ln>
                  <a:solidFill>
                    <a:srgbClr val="666699"/>
                  </a:solidFill>
                  <a:effectLst/>
                  <a:uLnTx/>
                  <a:uFillTx/>
                  <a:latin typeface="Calibri"/>
                  <a:cs typeface="+mn-cs"/>
                </a:rPr>
                <a:t>10</a:t>
              </a:r>
              <a:r>
                <a:rPr kumimoji="0" lang="en-GB" sz="1900" b="0" i="0" u="none" strike="noStrike" kern="0" cap="none" spc="0" normalizeH="0" baseline="30000" noProof="0">
                  <a:ln>
                    <a:noFill/>
                  </a:ln>
                  <a:solidFill>
                    <a:srgbClr val="666699"/>
                  </a:solidFill>
                  <a:effectLst/>
                  <a:uLnTx/>
                  <a:uFillTx/>
                  <a:latin typeface="Calibri"/>
                  <a:cs typeface="+mn-cs"/>
                </a:rPr>
                <a:t>15</a:t>
              </a:r>
              <a:endParaRPr kumimoji="0" lang="en-GB" sz="1900" b="0" i="0" u="none" strike="noStrike" kern="0" cap="none" spc="0" normalizeH="0" baseline="0" noProof="0">
                <a:ln>
                  <a:noFill/>
                </a:ln>
                <a:solidFill>
                  <a:srgbClr val="666699"/>
                </a:solidFill>
                <a:effectLst/>
                <a:uLnTx/>
                <a:uFillTx/>
                <a:latin typeface="Calibri"/>
                <a:cs typeface="+mn-cs"/>
              </a:endParaRPr>
            </a:p>
          </p:txBody>
        </p:sp>
        <p:sp>
          <p:nvSpPr>
            <p:cNvPr id="198" name="Rectangle 50">
              <a:extLst>
                <a:ext uri="{FF2B5EF4-FFF2-40B4-BE49-F238E27FC236}">
                  <a16:creationId xmlns:a16="http://schemas.microsoft.com/office/drawing/2014/main" id="{8AB9BCA3-DA49-4B95-8D4E-9F4E51958E8A}"/>
                </a:ext>
              </a:extLst>
            </p:cNvPr>
            <p:cNvSpPr>
              <a:spLocks noChangeArrowheads="1"/>
            </p:cNvSpPr>
            <p:nvPr/>
          </p:nvSpPr>
          <p:spPr bwMode="auto">
            <a:xfrm>
              <a:off x="324" y="1174"/>
              <a:ext cx="373" cy="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defTabSz="914319" eaLnBrk="1" fontAlgn="auto" latinLnBrk="0" hangingPunct="1">
                <a:lnSpc>
                  <a:spcPct val="100000"/>
                </a:lnSpc>
                <a:spcBef>
                  <a:spcPts val="0"/>
                </a:spcBef>
                <a:spcAft>
                  <a:spcPts val="0"/>
                </a:spcAft>
                <a:buClrTx/>
                <a:buSzTx/>
                <a:buFontTx/>
                <a:buNone/>
                <a:tabLst/>
                <a:defRPr/>
              </a:pPr>
              <a:r>
                <a:rPr kumimoji="0" lang="en-GB" sz="1900" b="0" i="0" u="none" strike="noStrike" kern="0" cap="none" spc="0" normalizeH="0" baseline="0" noProof="0">
                  <a:ln>
                    <a:noFill/>
                  </a:ln>
                  <a:solidFill>
                    <a:srgbClr val="666699"/>
                  </a:solidFill>
                  <a:effectLst/>
                  <a:uLnTx/>
                  <a:uFillTx/>
                  <a:latin typeface="Calibri"/>
                  <a:cs typeface="+mn-cs"/>
                </a:rPr>
                <a:t>10</a:t>
              </a:r>
              <a:r>
                <a:rPr kumimoji="0" lang="en-GB" sz="1900" b="0" i="0" u="none" strike="noStrike" kern="0" cap="none" spc="0" normalizeH="0" baseline="30000" noProof="0">
                  <a:ln>
                    <a:noFill/>
                  </a:ln>
                  <a:solidFill>
                    <a:srgbClr val="666699"/>
                  </a:solidFill>
                  <a:effectLst/>
                  <a:uLnTx/>
                  <a:uFillTx/>
                  <a:latin typeface="Calibri"/>
                  <a:cs typeface="+mn-cs"/>
                </a:rPr>
                <a:t>20</a:t>
              </a:r>
              <a:endParaRPr kumimoji="0" lang="en-GB" sz="1900" b="0" i="0" u="none" strike="noStrike" kern="0" cap="none" spc="0" normalizeH="0" baseline="0" noProof="0">
                <a:ln>
                  <a:noFill/>
                </a:ln>
                <a:solidFill>
                  <a:srgbClr val="666699"/>
                </a:solidFill>
                <a:effectLst/>
                <a:uLnTx/>
                <a:uFillTx/>
                <a:latin typeface="Calibri"/>
                <a:cs typeface="+mn-cs"/>
              </a:endParaRPr>
            </a:p>
          </p:txBody>
        </p:sp>
        <p:sp>
          <p:nvSpPr>
            <p:cNvPr id="199" name="Rectangle 51">
              <a:extLst>
                <a:ext uri="{FF2B5EF4-FFF2-40B4-BE49-F238E27FC236}">
                  <a16:creationId xmlns:a16="http://schemas.microsoft.com/office/drawing/2014/main" id="{2F526C49-96D9-44F4-982A-98BDB8BB891B}"/>
                </a:ext>
              </a:extLst>
            </p:cNvPr>
            <p:cNvSpPr>
              <a:spLocks noChangeArrowheads="1"/>
            </p:cNvSpPr>
            <p:nvPr/>
          </p:nvSpPr>
          <p:spPr bwMode="auto">
            <a:xfrm>
              <a:off x="489" y="3401"/>
              <a:ext cx="193" cy="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defTabSz="914319" eaLnBrk="1" fontAlgn="auto" latinLnBrk="0" hangingPunct="1">
                <a:lnSpc>
                  <a:spcPct val="100000"/>
                </a:lnSpc>
                <a:spcBef>
                  <a:spcPts val="0"/>
                </a:spcBef>
                <a:spcAft>
                  <a:spcPts val="0"/>
                </a:spcAft>
                <a:buClrTx/>
                <a:buSzTx/>
                <a:buFontTx/>
                <a:buNone/>
                <a:tabLst/>
                <a:defRPr/>
              </a:pPr>
              <a:r>
                <a:rPr kumimoji="0" lang="en-GB" sz="1900" b="0" i="0" u="none" strike="noStrike" kern="0" cap="none" spc="0" normalizeH="0" baseline="0" noProof="0">
                  <a:ln>
                    <a:noFill/>
                  </a:ln>
                  <a:solidFill>
                    <a:srgbClr val="666699"/>
                  </a:solidFill>
                  <a:effectLst/>
                  <a:uLnTx/>
                  <a:uFillTx/>
                  <a:latin typeface="Calibri"/>
                  <a:cs typeface="+mn-cs"/>
                </a:rPr>
                <a:t>1</a:t>
              </a:r>
            </a:p>
          </p:txBody>
        </p:sp>
        <p:sp>
          <p:nvSpPr>
            <p:cNvPr id="200" name="Rectangle 55">
              <a:extLst>
                <a:ext uri="{FF2B5EF4-FFF2-40B4-BE49-F238E27FC236}">
                  <a16:creationId xmlns:a16="http://schemas.microsoft.com/office/drawing/2014/main" id="{16910735-FB3C-4724-8C7F-64A1E16E866F}"/>
                </a:ext>
              </a:extLst>
            </p:cNvPr>
            <p:cNvSpPr>
              <a:spLocks noChangeArrowheads="1"/>
            </p:cNvSpPr>
            <p:nvPr/>
          </p:nvSpPr>
          <p:spPr bwMode="auto">
            <a:xfrm>
              <a:off x="3335" y="1641"/>
              <a:ext cx="116" cy="1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defTabSz="914319"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a:ln>
                    <a:noFill/>
                  </a:ln>
                  <a:solidFill>
                    <a:srgbClr val="CC00CC"/>
                  </a:solidFill>
                  <a:effectLst/>
                  <a:uLnTx/>
                  <a:uFillTx/>
                  <a:latin typeface="Calibri"/>
                  <a:cs typeface="+mn-cs"/>
                </a:rPr>
                <a:t>   </a:t>
              </a:r>
            </a:p>
          </p:txBody>
        </p:sp>
        <p:sp>
          <p:nvSpPr>
            <p:cNvPr id="201" name="Text Box 89">
              <a:extLst>
                <a:ext uri="{FF2B5EF4-FFF2-40B4-BE49-F238E27FC236}">
                  <a16:creationId xmlns:a16="http://schemas.microsoft.com/office/drawing/2014/main" id="{6421B3F9-434F-4FC7-A821-307F6CA79D1E}"/>
                </a:ext>
              </a:extLst>
            </p:cNvPr>
            <p:cNvSpPr txBox="1">
              <a:spLocks noChangeArrowheads="1"/>
            </p:cNvSpPr>
            <p:nvPr/>
          </p:nvSpPr>
          <p:spPr bwMode="auto">
            <a:xfrm>
              <a:off x="1022" y="3637"/>
              <a:ext cx="372" cy="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marL="0" marR="0" lvl="0" indent="0" defTabSz="914319"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a:ln>
                    <a:noFill/>
                  </a:ln>
                  <a:solidFill>
                    <a:srgbClr val="666699"/>
                  </a:solidFill>
                  <a:effectLst/>
                  <a:uLnTx/>
                  <a:uFillTx/>
                  <a:latin typeface="Gill Sans" charset="0"/>
                  <a:sym typeface="Gill Sans" charset="0"/>
                </a:rPr>
                <a:t>1940</a:t>
              </a:r>
            </a:p>
          </p:txBody>
        </p:sp>
        <p:sp>
          <p:nvSpPr>
            <p:cNvPr id="202" name="Text Box 90">
              <a:extLst>
                <a:ext uri="{FF2B5EF4-FFF2-40B4-BE49-F238E27FC236}">
                  <a16:creationId xmlns:a16="http://schemas.microsoft.com/office/drawing/2014/main" id="{C5327CC3-CC15-4012-8350-33B8C969E71F}"/>
                </a:ext>
              </a:extLst>
            </p:cNvPr>
            <p:cNvSpPr txBox="1">
              <a:spLocks noChangeArrowheads="1"/>
            </p:cNvSpPr>
            <p:nvPr/>
          </p:nvSpPr>
          <p:spPr bwMode="auto">
            <a:xfrm>
              <a:off x="1535" y="3637"/>
              <a:ext cx="372" cy="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marL="0" marR="0" lvl="0" indent="0" defTabSz="914319"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a:ln>
                    <a:noFill/>
                  </a:ln>
                  <a:solidFill>
                    <a:srgbClr val="666699"/>
                  </a:solidFill>
                  <a:effectLst/>
                  <a:uLnTx/>
                  <a:uFillTx/>
                  <a:latin typeface="Gill Sans" charset="0"/>
                  <a:sym typeface="Gill Sans" charset="0"/>
                </a:rPr>
                <a:t>1950</a:t>
              </a:r>
            </a:p>
          </p:txBody>
        </p:sp>
        <p:sp>
          <p:nvSpPr>
            <p:cNvPr id="203" name="Text Box 91">
              <a:extLst>
                <a:ext uri="{FF2B5EF4-FFF2-40B4-BE49-F238E27FC236}">
                  <a16:creationId xmlns:a16="http://schemas.microsoft.com/office/drawing/2014/main" id="{F21751B7-3BBE-41DF-BA85-00B7DEF364D2}"/>
                </a:ext>
              </a:extLst>
            </p:cNvPr>
            <p:cNvSpPr txBox="1">
              <a:spLocks noChangeArrowheads="1"/>
            </p:cNvSpPr>
            <p:nvPr/>
          </p:nvSpPr>
          <p:spPr bwMode="auto">
            <a:xfrm>
              <a:off x="2049" y="3637"/>
              <a:ext cx="372" cy="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marL="0" marR="0" lvl="0" indent="0" defTabSz="914319"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a:ln>
                    <a:noFill/>
                  </a:ln>
                  <a:solidFill>
                    <a:srgbClr val="666699"/>
                  </a:solidFill>
                  <a:effectLst/>
                  <a:uLnTx/>
                  <a:uFillTx/>
                  <a:latin typeface="Gill Sans" charset="0"/>
                  <a:sym typeface="Gill Sans" charset="0"/>
                </a:rPr>
                <a:t>1960</a:t>
              </a:r>
            </a:p>
          </p:txBody>
        </p:sp>
        <p:sp>
          <p:nvSpPr>
            <p:cNvPr id="204" name="Line 92">
              <a:extLst>
                <a:ext uri="{FF2B5EF4-FFF2-40B4-BE49-F238E27FC236}">
                  <a16:creationId xmlns:a16="http://schemas.microsoft.com/office/drawing/2014/main" id="{88B2B0B6-672B-4F3B-9236-0A447C7B7CB6}"/>
                </a:ext>
              </a:extLst>
            </p:cNvPr>
            <p:cNvSpPr>
              <a:spLocks noChangeShapeType="1"/>
            </p:cNvSpPr>
            <p:nvPr/>
          </p:nvSpPr>
          <p:spPr bwMode="auto">
            <a:xfrm rot="-5400000">
              <a:off x="689" y="3495"/>
              <a:ext cx="0" cy="50"/>
            </a:xfrm>
            <a:prstGeom prst="line">
              <a:avLst/>
            </a:prstGeom>
            <a:noFill/>
            <a:ln w="38100">
              <a:solidFill>
                <a:srgbClr val="666699"/>
              </a:solidFill>
              <a:round/>
              <a:headEnd/>
              <a:tailEnd/>
            </a:ln>
            <a:extLst>
              <a:ext uri="{909E8E84-426E-40dd-AFC4-6F175D3DCCD1}">
                <a14:hiddenFill xmlns="" xmlns:a14="http://schemas.microsoft.com/office/drawing/2010/main">
                  <a:noFill/>
                </a14:hiddenFill>
              </a:ext>
            </a:extLst>
          </p:spPr>
          <p:txBody>
            <a:bodyPr/>
            <a:lstStyle/>
            <a:p>
              <a:pPr marL="0" marR="0" lvl="0" indent="0" defTabSz="914319"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Calibri"/>
                <a:cs typeface="+mn-cs"/>
              </a:endParaRPr>
            </a:p>
          </p:txBody>
        </p:sp>
        <p:sp>
          <p:nvSpPr>
            <p:cNvPr id="205" name="Line 93">
              <a:extLst>
                <a:ext uri="{FF2B5EF4-FFF2-40B4-BE49-F238E27FC236}">
                  <a16:creationId xmlns:a16="http://schemas.microsoft.com/office/drawing/2014/main" id="{9F8D5FD2-77FD-4CC1-92BA-4713841785C1}"/>
                </a:ext>
              </a:extLst>
            </p:cNvPr>
            <p:cNvSpPr>
              <a:spLocks noChangeShapeType="1"/>
            </p:cNvSpPr>
            <p:nvPr/>
          </p:nvSpPr>
          <p:spPr bwMode="auto">
            <a:xfrm rot="-5400000">
              <a:off x="689" y="2941"/>
              <a:ext cx="0" cy="50"/>
            </a:xfrm>
            <a:prstGeom prst="line">
              <a:avLst/>
            </a:prstGeom>
            <a:noFill/>
            <a:ln w="38100">
              <a:solidFill>
                <a:srgbClr val="666699"/>
              </a:solidFill>
              <a:round/>
              <a:headEnd/>
              <a:tailEnd/>
            </a:ln>
            <a:extLst>
              <a:ext uri="{909E8E84-426E-40dd-AFC4-6F175D3DCCD1}">
                <a14:hiddenFill xmlns="" xmlns:a14="http://schemas.microsoft.com/office/drawing/2010/main">
                  <a:noFill/>
                </a14:hiddenFill>
              </a:ext>
            </a:extLst>
          </p:spPr>
          <p:txBody>
            <a:bodyPr/>
            <a:lstStyle/>
            <a:p>
              <a:pPr marL="0" marR="0" lvl="0" indent="0" defTabSz="914319"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Calibri"/>
                <a:cs typeface="+mn-cs"/>
              </a:endParaRPr>
            </a:p>
          </p:txBody>
        </p:sp>
        <p:sp>
          <p:nvSpPr>
            <p:cNvPr id="206" name="Rectangle 94">
              <a:extLst>
                <a:ext uri="{FF2B5EF4-FFF2-40B4-BE49-F238E27FC236}">
                  <a16:creationId xmlns:a16="http://schemas.microsoft.com/office/drawing/2014/main" id="{6D31BB79-66FC-4DFE-8DEF-F5ABFEBB8DF0}"/>
                </a:ext>
              </a:extLst>
            </p:cNvPr>
            <p:cNvSpPr>
              <a:spLocks noChangeArrowheads="1"/>
            </p:cNvSpPr>
            <p:nvPr/>
          </p:nvSpPr>
          <p:spPr bwMode="auto">
            <a:xfrm rot="16200000">
              <a:off x="-488" y="2051"/>
              <a:ext cx="1539" cy="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defTabSz="914319"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srgbClr val="666699"/>
                  </a:solidFill>
                  <a:effectLst/>
                  <a:uLnTx/>
                  <a:uFillTx/>
                  <a:latin typeface="Calibri"/>
                  <a:cs typeface="+mn-cs"/>
                </a:rPr>
                <a:t>Peak Thermal flux n/cm</a:t>
              </a:r>
              <a:r>
                <a:rPr kumimoji="0" lang="en-GB" sz="1600" b="0" i="0" u="none" strike="noStrike" kern="0" cap="none" spc="0" normalizeH="0" baseline="30000" noProof="0" dirty="0">
                  <a:ln>
                    <a:noFill/>
                  </a:ln>
                  <a:solidFill>
                    <a:srgbClr val="666699"/>
                  </a:solidFill>
                  <a:effectLst/>
                  <a:uLnTx/>
                  <a:uFillTx/>
                  <a:latin typeface="Calibri"/>
                  <a:cs typeface="+mn-cs"/>
                </a:rPr>
                <a:t>2</a:t>
              </a:r>
              <a:r>
                <a:rPr kumimoji="0" lang="en-GB" sz="1600" b="0" i="0" u="none" strike="noStrike" kern="0" cap="none" spc="0" normalizeH="0" baseline="0" noProof="0" dirty="0">
                  <a:ln>
                    <a:noFill/>
                  </a:ln>
                  <a:solidFill>
                    <a:srgbClr val="666699"/>
                  </a:solidFill>
                  <a:effectLst/>
                  <a:uLnTx/>
                  <a:uFillTx/>
                  <a:latin typeface="Calibri"/>
                  <a:cs typeface="+mn-cs"/>
                </a:rPr>
                <a:t>-s</a:t>
              </a:r>
            </a:p>
          </p:txBody>
        </p:sp>
        <p:sp>
          <p:nvSpPr>
            <p:cNvPr id="207" name="Rectangle 95">
              <a:extLst>
                <a:ext uri="{FF2B5EF4-FFF2-40B4-BE49-F238E27FC236}">
                  <a16:creationId xmlns:a16="http://schemas.microsoft.com/office/drawing/2014/main" id="{14CB8A11-3ED6-4383-8F46-2A73FF9275AF}"/>
                </a:ext>
              </a:extLst>
            </p:cNvPr>
            <p:cNvSpPr>
              <a:spLocks noChangeArrowheads="1"/>
            </p:cNvSpPr>
            <p:nvPr/>
          </p:nvSpPr>
          <p:spPr bwMode="auto">
            <a:xfrm>
              <a:off x="795" y="3961"/>
              <a:ext cx="3518" cy="1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pPr marL="0" marR="0" lvl="0" indent="0" defTabSz="914319"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prstClr val="black"/>
                  </a:solidFill>
                  <a:effectLst/>
                  <a:uLnTx/>
                  <a:uFillTx/>
                  <a:latin typeface="Calibri"/>
                  <a:cs typeface="+mn-cs"/>
                </a:rPr>
                <a:t>(Updated from </a:t>
              </a:r>
              <a:r>
                <a:rPr kumimoji="0" lang="en-GB" sz="1200" b="0" i="1" u="none" strike="noStrike" kern="0" cap="none" spc="0" normalizeH="0" baseline="0" noProof="0" dirty="0">
                  <a:ln>
                    <a:noFill/>
                  </a:ln>
                  <a:solidFill>
                    <a:prstClr val="black"/>
                  </a:solidFill>
                  <a:effectLst/>
                  <a:uLnTx/>
                  <a:uFillTx/>
                  <a:latin typeface="Calibri"/>
                  <a:cs typeface="+mn-cs"/>
                </a:rPr>
                <a:t>Neutron Scattering</a:t>
              </a:r>
              <a:r>
                <a:rPr kumimoji="0" lang="en-GB" sz="1200" b="0" i="0" u="none" strike="noStrike" kern="0" cap="none" spc="0" normalizeH="0" baseline="0" noProof="0" dirty="0">
                  <a:ln>
                    <a:noFill/>
                  </a:ln>
                  <a:solidFill>
                    <a:prstClr val="black"/>
                  </a:solidFill>
                  <a:effectLst/>
                  <a:uLnTx/>
                  <a:uFillTx/>
                  <a:latin typeface="Calibri"/>
                  <a:cs typeface="+mn-cs"/>
                </a:rPr>
                <a:t>, K. </a:t>
              </a:r>
              <a:r>
                <a:rPr kumimoji="0" lang="en-GB" sz="1200" b="0" i="0" u="none" strike="noStrike" kern="0" cap="none" spc="0" normalizeH="0" baseline="0" noProof="0" dirty="0" err="1">
                  <a:ln>
                    <a:noFill/>
                  </a:ln>
                  <a:solidFill>
                    <a:prstClr val="black"/>
                  </a:solidFill>
                  <a:effectLst/>
                  <a:uLnTx/>
                  <a:uFillTx/>
                  <a:latin typeface="Calibri"/>
                  <a:cs typeface="+mn-cs"/>
                </a:rPr>
                <a:t>Sköld</a:t>
              </a:r>
              <a:r>
                <a:rPr kumimoji="0" lang="en-GB" sz="1200" b="0" i="0" u="none" strike="noStrike" kern="0" cap="none" spc="0" normalizeH="0" baseline="0" noProof="0" dirty="0">
                  <a:ln>
                    <a:noFill/>
                  </a:ln>
                  <a:solidFill>
                    <a:prstClr val="black"/>
                  </a:solidFill>
                  <a:effectLst/>
                  <a:uLnTx/>
                  <a:uFillTx/>
                  <a:latin typeface="Calibri"/>
                  <a:cs typeface="+mn-cs"/>
                </a:rPr>
                <a:t> and D. L. Price, eds., Academic Press, 1986) </a:t>
              </a:r>
            </a:p>
          </p:txBody>
        </p:sp>
      </p:grpSp>
    </p:spTree>
    <p:extLst>
      <p:ext uri="{BB962C8B-B14F-4D97-AF65-F5344CB8AC3E}">
        <p14:creationId xmlns:p14="http://schemas.microsoft.com/office/powerpoint/2010/main" val="12060057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B2E25-B1FC-432E-AD4F-8BDB567F5F8F}"/>
              </a:ext>
            </a:extLst>
          </p:cNvPr>
          <p:cNvSpPr>
            <a:spLocks noGrp="1"/>
          </p:cNvSpPr>
          <p:nvPr>
            <p:ph type="title"/>
          </p:nvPr>
        </p:nvSpPr>
        <p:spPr/>
        <p:txBody>
          <a:bodyPr/>
          <a:lstStyle/>
          <a:p>
            <a:r>
              <a:rPr lang="en-US" dirty="0"/>
              <a:t>Neutron Facility Ecosystem</a:t>
            </a:r>
          </a:p>
        </p:txBody>
      </p:sp>
      <p:pic>
        <p:nvPicPr>
          <p:cNvPr id="4" name="Picture 3">
            <a:extLst>
              <a:ext uri="{FF2B5EF4-FFF2-40B4-BE49-F238E27FC236}">
                <a16:creationId xmlns:a16="http://schemas.microsoft.com/office/drawing/2014/main" id="{642BC26C-2FBC-46DB-A6F3-4E4415342A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2233" y="706860"/>
            <a:ext cx="10496188" cy="6414337"/>
          </a:xfrm>
          <a:prstGeom prst="rect">
            <a:avLst/>
          </a:prstGeom>
        </p:spPr>
      </p:pic>
      <p:sp>
        <p:nvSpPr>
          <p:cNvPr id="3" name="Rectangle 2">
            <a:extLst>
              <a:ext uri="{FF2B5EF4-FFF2-40B4-BE49-F238E27FC236}">
                <a16:creationId xmlns:a16="http://schemas.microsoft.com/office/drawing/2014/main" id="{6F40AE9D-3E54-44DF-B35E-F1423F6C365D}"/>
              </a:ext>
            </a:extLst>
          </p:cNvPr>
          <p:cNvSpPr/>
          <p:nvPr/>
        </p:nvSpPr>
        <p:spPr>
          <a:xfrm>
            <a:off x="276726" y="706860"/>
            <a:ext cx="10659979" cy="6199266"/>
          </a:xfrm>
          <a:prstGeom prst="rect">
            <a:avLst/>
          </a:prstGeom>
          <a:solidFill>
            <a:srgbClr val="FFFFFF">
              <a:alpha val="58824"/>
            </a:srgbClr>
          </a:solidFill>
          <a:ln w="3810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87" name="TextBox 86">
            <a:extLst>
              <a:ext uri="{FF2B5EF4-FFF2-40B4-BE49-F238E27FC236}">
                <a16:creationId xmlns:a16="http://schemas.microsoft.com/office/drawing/2014/main" id="{A6255690-C015-45BB-AEBB-EDAB61305622}"/>
              </a:ext>
            </a:extLst>
          </p:cNvPr>
          <p:cNvSpPr txBox="1"/>
          <p:nvPr/>
        </p:nvSpPr>
        <p:spPr>
          <a:xfrm>
            <a:off x="2992494" y="1255535"/>
            <a:ext cx="521297" cy="461665"/>
          </a:xfrm>
          <a:prstGeom prst="rect">
            <a:avLst/>
          </a:prstGeom>
          <a:noFill/>
          <a:ln>
            <a:solidFill>
              <a:sysClr val="windowText" lastClr="000000"/>
            </a:solidFill>
          </a:ln>
        </p:spPr>
        <p:txBody>
          <a:bodyPr wrap="none" rtlCol="0">
            <a:spAutoFit/>
          </a:bodyPr>
          <a:lstStyle/>
          <a:p>
            <a:pPr marL="0" marR="0" lvl="0" indent="0" defTabSz="914319"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a:ln>
                  <a:noFill/>
                </a:ln>
                <a:solidFill>
                  <a:prstClr val="black"/>
                </a:solidFill>
                <a:effectLst/>
                <a:uLnTx/>
                <a:uFillTx/>
                <a:latin typeface="Calibri"/>
                <a:cs typeface="+mn-cs"/>
              </a:rPr>
              <a:t>ILL</a:t>
            </a:r>
          </a:p>
        </p:txBody>
      </p:sp>
      <p:sp>
        <p:nvSpPr>
          <p:cNvPr id="88" name="TextBox 87">
            <a:extLst>
              <a:ext uri="{FF2B5EF4-FFF2-40B4-BE49-F238E27FC236}">
                <a16:creationId xmlns:a16="http://schemas.microsoft.com/office/drawing/2014/main" id="{93D6042E-5B4E-4BFA-BA95-47A9E3FD9DFD}"/>
              </a:ext>
            </a:extLst>
          </p:cNvPr>
          <p:cNvSpPr txBox="1"/>
          <p:nvPr/>
        </p:nvSpPr>
        <p:spPr>
          <a:xfrm>
            <a:off x="4010798" y="1255534"/>
            <a:ext cx="620683" cy="461665"/>
          </a:xfrm>
          <a:prstGeom prst="rect">
            <a:avLst/>
          </a:prstGeom>
          <a:noFill/>
          <a:ln>
            <a:solidFill>
              <a:sysClr val="windowText" lastClr="000000"/>
            </a:solidFill>
          </a:ln>
        </p:spPr>
        <p:txBody>
          <a:bodyPr wrap="none" rtlCol="0">
            <a:spAutoFit/>
          </a:bodyPr>
          <a:lstStyle/>
          <a:p>
            <a:pPr marL="0" marR="0" lvl="0" indent="0" defTabSz="914319"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black"/>
                </a:solidFill>
                <a:effectLst/>
                <a:uLnTx/>
                <a:uFillTx/>
                <a:latin typeface="Calibri"/>
                <a:cs typeface="+mn-cs"/>
              </a:rPr>
              <a:t>ISIS</a:t>
            </a:r>
          </a:p>
        </p:txBody>
      </p:sp>
      <p:sp>
        <p:nvSpPr>
          <p:cNvPr id="89" name="TextBox 88">
            <a:extLst>
              <a:ext uri="{FF2B5EF4-FFF2-40B4-BE49-F238E27FC236}">
                <a16:creationId xmlns:a16="http://schemas.microsoft.com/office/drawing/2014/main" id="{47767D55-C0E1-4995-852D-E98998DFBD7C}"/>
              </a:ext>
            </a:extLst>
          </p:cNvPr>
          <p:cNvSpPr txBox="1"/>
          <p:nvPr/>
        </p:nvSpPr>
        <p:spPr>
          <a:xfrm>
            <a:off x="5128488" y="1255534"/>
            <a:ext cx="665567" cy="461665"/>
          </a:xfrm>
          <a:prstGeom prst="rect">
            <a:avLst/>
          </a:prstGeom>
          <a:noFill/>
          <a:ln>
            <a:solidFill>
              <a:sysClr val="windowText" lastClr="000000"/>
            </a:solidFill>
          </a:ln>
        </p:spPr>
        <p:txBody>
          <a:bodyPr wrap="none" rtlCol="0">
            <a:spAutoFit/>
          </a:bodyPr>
          <a:lstStyle/>
          <a:p>
            <a:pPr marL="0" marR="0" lvl="0" indent="0" defTabSz="914319"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a:ln>
                  <a:noFill/>
                </a:ln>
                <a:solidFill>
                  <a:prstClr val="black"/>
                </a:solidFill>
                <a:effectLst/>
                <a:uLnTx/>
                <a:uFillTx/>
                <a:latin typeface="Calibri"/>
                <a:cs typeface="+mn-cs"/>
              </a:rPr>
              <a:t>SNS</a:t>
            </a:r>
            <a:endParaRPr kumimoji="0" lang="en-US" sz="2400" b="0" i="0" u="none" strike="noStrike" kern="0" cap="none" spc="0" normalizeH="0" baseline="0" noProof="0" dirty="0">
              <a:ln>
                <a:noFill/>
              </a:ln>
              <a:solidFill>
                <a:prstClr val="black"/>
              </a:solidFill>
              <a:effectLst/>
              <a:uLnTx/>
              <a:uFillTx/>
              <a:latin typeface="Calibri"/>
              <a:cs typeface="+mn-cs"/>
            </a:endParaRPr>
          </a:p>
        </p:txBody>
      </p:sp>
      <p:sp>
        <p:nvSpPr>
          <p:cNvPr id="90" name="TextBox 89">
            <a:extLst>
              <a:ext uri="{FF2B5EF4-FFF2-40B4-BE49-F238E27FC236}">
                <a16:creationId xmlns:a16="http://schemas.microsoft.com/office/drawing/2014/main" id="{5E7332C8-3537-4B06-AFF3-98BFA6010572}"/>
              </a:ext>
            </a:extLst>
          </p:cNvPr>
          <p:cNvSpPr txBox="1"/>
          <p:nvPr/>
        </p:nvSpPr>
        <p:spPr>
          <a:xfrm>
            <a:off x="6549027" y="1255534"/>
            <a:ext cx="1018997" cy="461665"/>
          </a:xfrm>
          <a:prstGeom prst="rect">
            <a:avLst/>
          </a:prstGeom>
          <a:noFill/>
          <a:ln>
            <a:solidFill>
              <a:sysClr val="windowText" lastClr="000000"/>
            </a:solidFill>
          </a:ln>
        </p:spPr>
        <p:txBody>
          <a:bodyPr wrap="none" rtlCol="0">
            <a:spAutoFit/>
          </a:bodyPr>
          <a:lstStyle/>
          <a:p>
            <a:pPr marL="0" marR="0" lvl="0" indent="0" defTabSz="914319"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a:ln>
                  <a:noFill/>
                </a:ln>
                <a:solidFill>
                  <a:prstClr val="black"/>
                </a:solidFill>
                <a:effectLst/>
                <a:uLnTx/>
                <a:uFillTx/>
                <a:latin typeface="Calibri"/>
                <a:cs typeface="+mn-cs"/>
              </a:rPr>
              <a:t>J-PARC</a:t>
            </a:r>
            <a:endParaRPr kumimoji="0" lang="en-US" sz="2400" b="0" i="0" u="none" strike="noStrike" kern="0" cap="none" spc="0" normalizeH="0" baseline="0" noProof="0" dirty="0">
              <a:ln>
                <a:noFill/>
              </a:ln>
              <a:solidFill>
                <a:prstClr val="black"/>
              </a:solidFill>
              <a:effectLst/>
              <a:uLnTx/>
              <a:uFillTx/>
              <a:latin typeface="Calibri"/>
              <a:cs typeface="+mn-cs"/>
            </a:endParaRPr>
          </a:p>
        </p:txBody>
      </p:sp>
      <p:cxnSp>
        <p:nvCxnSpPr>
          <p:cNvPr id="91" name="Straight Connector 90">
            <a:extLst>
              <a:ext uri="{FF2B5EF4-FFF2-40B4-BE49-F238E27FC236}">
                <a16:creationId xmlns:a16="http://schemas.microsoft.com/office/drawing/2014/main" id="{222D9045-B321-4363-BB4B-055B9ED0100C}"/>
              </a:ext>
            </a:extLst>
          </p:cNvPr>
          <p:cNvCxnSpPr/>
          <p:nvPr/>
        </p:nvCxnSpPr>
        <p:spPr>
          <a:xfrm>
            <a:off x="773550" y="2023631"/>
            <a:ext cx="8680704" cy="0"/>
          </a:xfrm>
          <a:prstGeom prst="line">
            <a:avLst/>
          </a:prstGeom>
          <a:noFill/>
          <a:ln w="9525" cap="flat" cmpd="sng" algn="ctr">
            <a:solidFill>
              <a:srgbClr val="FF0000"/>
            </a:solidFill>
            <a:prstDash val="dash"/>
          </a:ln>
          <a:effectLst/>
        </p:spPr>
      </p:cxnSp>
      <p:sp>
        <p:nvSpPr>
          <p:cNvPr id="92" name="TextBox 91">
            <a:extLst>
              <a:ext uri="{FF2B5EF4-FFF2-40B4-BE49-F238E27FC236}">
                <a16:creationId xmlns:a16="http://schemas.microsoft.com/office/drawing/2014/main" id="{6F09AEE2-5018-44D2-BDC7-48E7A4DE73E3}"/>
              </a:ext>
            </a:extLst>
          </p:cNvPr>
          <p:cNvSpPr txBox="1"/>
          <p:nvPr/>
        </p:nvSpPr>
        <p:spPr>
          <a:xfrm>
            <a:off x="505326" y="1378645"/>
            <a:ext cx="1332160" cy="338554"/>
          </a:xfrm>
          <a:prstGeom prst="rect">
            <a:avLst/>
          </a:prstGeom>
          <a:noFill/>
          <a:ln>
            <a:noFill/>
          </a:ln>
        </p:spPr>
        <p:txBody>
          <a:bodyPr wrap="none" rtlCol="0">
            <a:spAutoFit/>
          </a:bodyPr>
          <a:lstStyle/>
          <a:p>
            <a:pPr defTabSz="914319" fontAlgn="auto">
              <a:spcBef>
                <a:spcPts val="0"/>
              </a:spcBef>
              <a:spcAft>
                <a:spcPts val="0"/>
              </a:spcAft>
            </a:pPr>
            <a:r>
              <a:rPr lang="en-US" sz="1600" dirty="0">
                <a:solidFill>
                  <a:prstClr val="black"/>
                </a:solidFill>
                <a:latin typeface="Calibri"/>
                <a:cs typeface="+mn-cs"/>
              </a:rPr>
              <a:t>world-leading</a:t>
            </a:r>
          </a:p>
        </p:txBody>
      </p:sp>
      <p:sp>
        <p:nvSpPr>
          <p:cNvPr id="93" name="TextBox 92">
            <a:extLst>
              <a:ext uri="{FF2B5EF4-FFF2-40B4-BE49-F238E27FC236}">
                <a16:creationId xmlns:a16="http://schemas.microsoft.com/office/drawing/2014/main" id="{6F1A98F8-D8CD-41C0-A3DE-69B7D3F380EA}"/>
              </a:ext>
            </a:extLst>
          </p:cNvPr>
          <p:cNvSpPr txBox="1"/>
          <p:nvPr/>
        </p:nvSpPr>
        <p:spPr>
          <a:xfrm>
            <a:off x="505326" y="2039735"/>
            <a:ext cx="1618007" cy="338554"/>
          </a:xfrm>
          <a:prstGeom prst="rect">
            <a:avLst/>
          </a:prstGeom>
          <a:noFill/>
          <a:ln>
            <a:noFill/>
          </a:ln>
        </p:spPr>
        <p:txBody>
          <a:bodyPr wrap="none" rtlCol="0">
            <a:spAutoFit/>
          </a:bodyPr>
          <a:lstStyle/>
          <a:p>
            <a:pPr defTabSz="914319" fontAlgn="auto">
              <a:spcBef>
                <a:spcPts val="0"/>
              </a:spcBef>
              <a:spcAft>
                <a:spcPts val="0"/>
              </a:spcAft>
            </a:pPr>
            <a:r>
              <a:rPr lang="en-US" sz="1600" dirty="0">
                <a:solidFill>
                  <a:prstClr val="black"/>
                </a:solidFill>
                <a:latin typeface="Calibri"/>
                <a:cs typeface="+mn-cs"/>
              </a:rPr>
              <a:t>regional/national</a:t>
            </a:r>
          </a:p>
        </p:txBody>
      </p:sp>
      <p:cxnSp>
        <p:nvCxnSpPr>
          <p:cNvPr id="94" name="Straight Connector 93">
            <a:extLst>
              <a:ext uri="{FF2B5EF4-FFF2-40B4-BE49-F238E27FC236}">
                <a16:creationId xmlns:a16="http://schemas.microsoft.com/office/drawing/2014/main" id="{BF5216D8-8893-41F6-8B37-70A0A2EC0934}"/>
              </a:ext>
            </a:extLst>
          </p:cNvPr>
          <p:cNvCxnSpPr/>
          <p:nvPr/>
        </p:nvCxnSpPr>
        <p:spPr>
          <a:xfrm flipV="1">
            <a:off x="2144758" y="2020280"/>
            <a:ext cx="0" cy="3780000"/>
          </a:xfrm>
          <a:prstGeom prst="line">
            <a:avLst/>
          </a:prstGeom>
          <a:noFill/>
          <a:ln w="9525" cap="flat" cmpd="sng" algn="ctr">
            <a:solidFill>
              <a:srgbClr val="FF0000"/>
            </a:solidFill>
            <a:prstDash val="dash"/>
          </a:ln>
          <a:effectLst/>
        </p:spPr>
      </p:cxnSp>
      <p:cxnSp>
        <p:nvCxnSpPr>
          <p:cNvPr id="95" name="Straight Connector 94">
            <a:extLst>
              <a:ext uri="{FF2B5EF4-FFF2-40B4-BE49-F238E27FC236}">
                <a16:creationId xmlns:a16="http://schemas.microsoft.com/office/drawing/2014/main" id="{80B942C3-C451-4844-8346-BB4B78F2C319}"/>
              </a:ext>
            </a:extLst>
          </p:cNvPr>
          <p:cNvCxnSpPr/>
          <p:nvPr/>
        </p:nvCxnSpPr>
        <p:spPr>
          <a:xfrm flipV="1">
            <a:off x="3934415" y="2039027"/>
            <a:ext cx="0" cy="3780000"/>
          </a:xfrm>
          <a:prstGeom prst="line">
            <a:avLst/>
          </a:prstGeom>
          <a:noFill/>
          <a:ln w="9525" cap="flat" cmpd="sng" algn="ctr">
            <a:solidFill>
              <a:srgbClr val="FF0000"/>
            </a:solidFill>
            <a:prstDash val="dash"/>
          </a:ln>
          <a:effectLst/>
        </p:spPr>
      </p:cxnSp>
      <p:cxnSp>
        <p:nvCxnSpPr>
          <p:cNvPr id="96" name="Straight Connector 95">
            <a:extLst>
              <a:ext uri="{FF2B5EF4-FFF2-40B4-BE49-F238E27FC236}">
                <a16:creationId xmlns:a16="http://schemas.microsoft.com/office/drawing/2014/main" id="{943D519B-D946-4213-AE4E-C025A5F77DE6}"/>
              </a:ext>
            </a:extLst>
          </p:cNvPr>
          <p:cNvCxnSpPr/>
          <p:nvPr/>
        </p:nvCxnSpPr>
        <p:spPr>
          <a:xfrm flipV="1">
            <a:off x="5778904" y="2043789"/>
            <a:ext cx="0" cy="3780000"/>
          </a:xfrm>
          <a:prstGeom prst="line">
            <a:avLst/>
          </a:prstGeom>
          <a:noFill/>
          <a:ln w="9525" cap="flat" cmpd="sng" algn="ctr">
            <a:solidFill>
              <a:srgbClr val="FF0000"/>
            </a:solidFill>
            <a:prstDash val="dash"/>
          </a:ln>
          <a:effectLst/>
        </p:spPr>
      </p:cxnSp>
      <p:cxnSp>
        <p:nvCxnSpPr>
          <p:cNvPr id="97" name="Straight Connector 96">
            <a:extLst>
              <a:ext uri="{FF2B5EF4-FFF2-40B4-BE49-F238E27FC236}">
                <a16:creationId xmlns:a16="http://schemas.microsoft.com/office/drawing/2014/main" id="{C34F4111-5040-4674-BDC1-2599E2AE92E9}"/>
              </a:ext>
            </a:extLst>
          </p:cNvPr>
          <p:cNvCxnSpPr/>
          <p:nvPr/>
        </p:nvCxnSpPr>
        <p:spPr>
          <a:xfrm>
            <a:off x="773550" y="4565663"/>
            <a:ext cx="8680704" cy="0"/>
          </a:xfrm>
          <a:prstGeom prst="line">
            <a:avLst/>
          </a:prstGeom>
          <a:noFill/>
          <a:ln w="9525" cap="flat" cmpd="sng" algn="ctr">
            <a:solidFill>
              <a:srgbClr val="FF0000"/>
            </a:solidFill>
            <a:prstDash val="dash"/>
          </a:ln>
          <a:effectLst/>
        </p:spPr>
      </p:cxnSp>
      <p:sp>
        <p:nvSpPr>
          <p:cNvPr id="98" name="TextBox 97">
            <a:extLst>
              <a:ext uri="{FF2B5EF4-FFF2-40B4-BE49-F238E27FC236}">
                <a16:creationId xmlns:a16="http://schemas.microsoft.com/office/drawing/2014/main" id="{28DE9DA5-D2F8-44D5-8CB1-962FE025484B}"/>
              </a:ext>
            </a:extLst>
          </p:cNvPr>
          <p:cNvSpPr txBox="1"/>
          <p:nvPr/>
        </p:nvSpPr>
        <p:spPr>
          <a:xfrm>
            <a:off x="613575" y="3151560"/>
            <a:ext cx="1321447" cy="1077218"/>
          </a:xfrm>
          <a:prstGeom prst="rect">
            <a:avLst/>
          </a:prstGeom>
          <a:noFill/>
          <a:ln>
            <a:noFill/>
          </a:ln>
        </p:spPr>
        <p:txBody>
          <a:bodyPr wrap="square" rtlCol="0">
            <a:spAutoFit/>
          </a:bodyPr>
          <a:lstStyle/>
          <a:p>
            <a:pPr defTabSz="914319" fontAlgn="auto">
              <a:spcBef>
                <a:spcPts val="0"/>
              </a:spcBef>
              <a:spcAft>
                <a:spcPts val="0"/>
              </a:spcAft>
            </a:pPr>
            <a:r>
              <a:rPr lang="en-US" sz="1600" dirty="0">
                <a:solidFill>
                  <a:prstClr val="black"/>
                </a:solidFill>
                <a:latin typeface="Calibri"/>
                <a:cs typeface="+mn-cs"/>
              </a:rPr>
              <a:t>high-flux &amp; medium-flux scattering facilities</a:t>
            </a:r>
          </a:p>
        </p:txBody>
      </p:sp>
      <p:sp>
        <p:nvSpPr>
          <p:cNvPr id="99" name="TextBox 98">
            <a:extLst>
              <a:ext uri="{FF2B5EF4-FFF2-40B4-BE49-F238E27FC236}">
                <a16:creationId xmlns:a16="http://schemas.microsoft.com/office/drawing/2014/main" id="{F8B00ED9-DC41-4B26-BD48-8EB71704CD9D}"/>
              </a:ext>
            </a:extLst>
          </p:cNvPr>
          <p:cNvSpPr txBox="1"/>
          <p:nvPr/>
        </p:nvSpPr>
        <p:spPr>
          <a:xfrm>
            <a:off x="653605" y="5086201"/>
            <a:ext cx="1321447" cy="830997"/>
          </a:xfrm>
          <a:prstGeom prst="rect">
            <a:avLst/>
          </a:prstGeom>
          <a:noFill/>
          <a:ln>
            <a:noFill/>
          </a:ln>
        </p:spPr>
        <p:txBody>
          <a:bodyPr wrap="square" rtlCol="0">
            <a:spAutoFit/>
          </a:bodyPr>
          <a:lstStyle/>
          <a:p>
            <a:pPr defTabSz="914319" fontAlgn="auto">
              <a:spcBef>
                <a:spcPts val="0"/>
              </a:spcBef>
              <a:spcAft>
                <a:spcPts val="0"/>
              </a:spcAft>
            </a:pPr>
            <a:r>
              <a:rPr lang="en-US" sz="1600" dirty="0">
                <a:solidFill>
                  <a:prstClr val="black"/>
                </a:solidFill>
                <a:latin typeface="Calibri"/>
                <a:cs typeface="+mn-cs"/>
              </a:rPr>
              <a:t>low-flux &amp; compact sources</a:t>
            </a:r>
          </a:p>
        </p:txBody>
      </p:sp>
      <p:sp>
        <p:nvSpPr>
          <p:cNvPr id="100" name="TextBox 99">
            <a:extLst>
              <a:ext uri="{FF2B5EF4-FFF2-40B4-BE49-F238E27FC236}">
                <a16:creationId xmlns:a16="http://schemas.microsoft.com/office/drawing/2014/main" id="{43BC5BF6-D590-4808-A4EE-02807332582A}"/>
              </a:ext>
            </a:extLst>
          </p:cNvPr>
          <p:cNvSpPr txBox="1"/>
          <p:nvPr/>
        </p:nvSpPr>
        <p:spPr>
          <a:xfrm>
            <a:off x="2183490" y="2039735"/>
            <a:ext cx="780919" cy="338554"/>
          </a:xfrm>
          <a:prstGeom prst="rect">
            <a:avLst/>
          </a:prstGeom>
          <a:noFill/>
          <a:ln>
            <a:solidFill>
              <a:sysClr val="window" lastClr="FFFFFF"/>
            </a:solidFill>
          </a:ln>
        </p:spPr>
        <p:txBody>
          <a:bodyPr wrap="none" rtlCol="0">
            <a:spAutoFit/>
          </a:bodyPr>
          <a:lstStyle/>
          <a:p>
            <a:pPr marL="0" marR="0" lvl="0" indent="0" defTabSz="914319"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black"/>
                </a:solidFill>
                <a:effectLst/>
                <a:uLnTx/>
                <a:uFillTx/>
                <a:latin typeface="Calibri"/>
                <a:cs typeface="+mn-cs"/>
              </a:rPr>
              <a:t>Europe</a:t>
            </a:r>
          </a:p>
        </p:txBody>
      </p:sp>
      <p:sp>
        <p:nvSpPr>
          <p:cNvPr id="101" name="TextBox 100">
            <a:extLst>
              <a:ext uri="{FF2B5EF4-FFF2-40B4-BE49-F238E27FC236}">
                <a16:creationId xmlns:a16="http://schemas.microsoft.com/office/drawing/2014/main" id="{FEEE2FC6-2314-473A-8D20-445C32971A67}"/>
              </a:ext>
            </a:extLst>
          </p:cNvPr>
          <p:cNvSpPr txBox="1"/>
          <p:nvPr/>
        </p:nvSpPr>
        <p:spPr>
          <a:xfrm>
            <a:off x="3984989" y="2039735"/>
            <a:ext cx="1407693" cy="338554"/>
          </a:xfrm>
          <a:prstGeom prst="rect">
            <a:avLst/>
          </a:prstGeom>
          <a:noFill/>
          <a:ln>
            <a:solidFill>
              <a:sysClr val="window" lastClr="FFFFFF"/>
            </a:solidFill>
          </a:ln>
        </p:spPr>
        <p:txBody>
          <a:bodyPr wrap="none" rtlCol="0">
            <a:spAutoFit/>
          </a:bodyPr>
          <a:lstStyle/>
          <a:p>
            <a:pPr marL="0" marR="0" lvl="0" indent="0" defTabSz="914319"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black"/>
                </a:solidFill>
                <a:effectLst/>
                <a:uLnTx/>
                <a:uFillTx/>
                <a:latin typeface="Calibri"/>
                <a:cs typeface="+mn-cs"/>
              </a:rPr>
              <a:t>North America</a:t>
            </a:r>
          </a:p>
        </p:txBody>
      </p:sp>
      <p:sp>
        <p:nvSpPr>
          <p:cNvPr id="102" name="TextBox 101">
            <a:extLst>
              <a:ext uri="{FF2B5EF4-FFF2-40B4-BE49-F238E27FC236}">
                <a16:creationId xmlns:a16="http://schemas.microsoft.com/office/drawing/2014/main" id="{383A740F-B4D8-4339-B48F-2AD43FBD33F8}"/>
              </a:ext>
            </a:extLst>
          </p:cNvPr>
          <p:cNvSpPr txBox="1"/>
          <p:nvPr/>
        </p:nvSpPr>
        <p:spPr>
          <a:xfrm>
            <a:off x="5857372" y="2039735"/>
            <a:ext cx="527709" cy="338554"/>
          </a:xfrm>
          <a:prstGeom prst="rect">
            <a:avLst/>
          </a:prstGeom>
          <a:noFill/>
          <a:ln>
            <a:solidFill>
              <a:sysClr val="window" lastClr="FFFFFF"/>
            </a:solidFill>
          </a:ln>
        </p:spPr>
        <p:txBody>
          <a:bodyPr wrap="none" rtlCol="0">
            <a:spAutoFit/>
          </a:bodyPr>
          <a:lstStyle/>
          <a:p>
            <a:pPr marL="0" marR="0" lvl="0" indent="0" defTabSz="914319"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black"/>
                </a:solidFill>
                <a:effectLst/>
                <a:uLnTx/>
                <a:uFillTx/>
                <a:latin typeface="Calibri"/>
                <a:cs typeface="+mn-cs"/>
              </a:rPr>
              <a:t>Asia</a:t>
            </a:r>
          </a:p>
        </p:txBody>
      </p:sp>
      <p:cxnSp>
        <p:nvCxnSpPr>
          <p:cNvPr id="103" name="Straight Connector 102">
            <a:extLst>
              <a:ext uri="{FF2B5EF4-FFF2-40B4-BE49-F238E27FC236}">
                <a16:creationId xmlns:a16="http://schemas.microsoft.com/office/drawing/2014/main" id="{8FEB6133-599B-44CC-A636-910AE13A3D38}"/>
              </a:ext>
            </a:extLst>
          </p:cNvPr>
          <p:cNvCxnSpPr/>
          <p:nvPr/>
        </p:nvCxnSpPr>
        <p:spPr>
          <a:xfrm flipV="1">
            <a:off x="7556370" y="2039027"/>
            <a:ext cx="0" cy="3780000"/>
          </a:xfrm>
          <a:prstGeom prst="line">
            <a:avLst/>
          </a:prstGeom>
          <a:noFill/>
          <a:ln w="9525" cap="flat" cmpd="sng" algn="ctr">
            <a:solidFill>
              <a:srgbClr val="FF0000"/>
            </a:solidFill>
            <a:prstDash val="dash"/>
          </a:ln>
          <a:effectLst/>
        </p:spPr>
      </p:cxnSp>
      <p:sp>
        <p:nvSpPr>
          <p:cNvPr id="104" name="TextBox 103">
            <a:extLst>
              <a:ext uri="{FF2B5EF4-FFF2-40B4-BE49-F238E27FC236}">
                <a16:creationId xmlns:a16="http://schemas.microsoft.com/office/drawing/2014/main" id="{715AB0A3-1A82-40B7-BCC8-C3339972641E}"/>
              </a:ext>
            </a:extLst>
          </p:cNvPr>
          <p:cNvSpPr txBox="1"/>
          <p:nvPr/>
        </p:nvSpPr>
        <p:spPr>
          <a:xfrm>
            <a:off x="7655813" y="2039735"/>
            <a:ext cx="748666" cy="338554"/>
          </a:xfrm>
          <a:prstGeom prst="rect">
            <a:avLst/>
          </a:prstGeom>
          <a:noFill/>
          <a:ln>
            <a:solidFill>
              <a:sysClr val="window" lastClr="FFFFFF"/>
            </a:solidFill>
          </a:ln>
        </p:spPr>
        <p:txBody>
          <a:bodyPr wrap="none" rtlCol="0">
            <a:spAutoFit/>
          </a:bodyPr>
          <a:lstStyle/>
          <a:p>
            <a:pPr marL="0" marR="0" lvl="0" indent="0" defTabSz="914319"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black"/>
                </a:solidFill>
                <a:effectLst/>
                <a:uLnTx/>
                <a:uFillTx/>
                <a:latin typeface="Calibri"/>
                <a:cs typeface="+mn-cs"/>
              </a:rPr>
              <a:t>Others</a:t>
            </a:r>
          </a:p>
        </p:txBody>
      </p:sp>
      <p:sp>
        <p:nvSpPr>
          <p:cNvPr id="105" name="TextBox 104">
            <a:extLst>
              <a:ext uri="{FF2B5EF4-FFF2-40B4-BE49-F238E27FC236}">
                <a16:creationId xmlns:a16="http://schemas.microsoft.com/office/drawing/2014/main" id="{5AB4BC95-BC46-456F-94D8-9A3B271BBEDA}"/>
              </a:ext>
            </a:extLst>
          </p:cNvPr>
          <p:cNvSpPr txBox="1"/>
          <p:nvPr/>
        </p:nvSpPr>
        <p:spPr>
          <a:xfrm>
            <a:off x="2213554" y="2591618"/>
            <a:ext cx="587020" cy="369332"/>
          </a:xfrm>
          <a:prstGeom prst="rect">
            <a:avLst/>
          </a:prstGeom>
          <a:noFill/>
          <a:ln>
            <a:solidFill>
              <a:sysClr val="windowText" lastClr="000000"/>
            </a:solidFill>
          </a:ln>
        </p:spPr>
        <p:txBody>
          <a:bodyPr wrap="none" rtlCol="0">
            <a:spAutoFit/>
          </a:bodyPr>
          <a:lstStyle/>
          <a:p>
            <a:pPr marL="0" marR="0" lvl="0" indent="0" defTabSz="914319"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a:cs typeface="+mn-cs"/>
              </a:rPr>
              <a:t>MLZ</a:t>
            </a:r>
          </a:p>
        </p:txBody>
      </p:sp>
      <p:sp>
        <p:nvSpPr>
          <p:cNvPr id="106" name="TextBox 105">
            <a:extLst>
              <a:ext uri="{FF2B5EF4-FFF2-40B4-BE49-F238E27FC236}">
                <a16:creationId xmlns:a16="http://schemas.microsoft.com/office/drawing/2014/main" id="{9812F28E-D3FA-474D-B1C7-6E321EB2DD0E}"/>
              </a:ext>
            </a:extLst>
          </p:cNvPr>
          <p:cNvSpPr txBox="1"/>
          <p:nvPr/>
        </p:nvSpPr>
        <p:spPr>
          <a:xfrm>
            <a:off x="3234224" y="2703332"/>
            <a:ext cx="466794" cy="369332"/>
          </a:xfrm>
          <a:prstGeom prst="rect">
            <a:avLst/>
          </a:prstGeom>
          <a:noFill/>
          <a:ln>
            <a:solidFill>
              <a:sysClr val="windowText" lastClr="000000"/>
            </a:solidFill>
          </a:ln>
        </p:spPr>
        <p:txBody>
          <a:bodyPr wrap="none" rtlCol="0">
            <a:spAutoFit/>
          </a:bodyPr>
          <a:lstStyle/>
          <a:p>
            <a:pPr marL="0" marR="0" lvl="0" indent="0" defTabSz="914319"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black"/>
                </a:solidFill>
                <a:effectLst/>
                <a:uLnTx/>
                <a:uFillTx/>
                <a:latin typeface="Calibri"/>
                <a:cs typeface="+mn-cs"/>
              </a:rPr>
              <a:t>PSI</a:t>
            </a:r>
            <a:endParaRPr kumimoji="0" lang="en-US" sz="1800" b="0" i="0" u="none" strike="noStrike" kern="0" cap="none" spc="0" normalizeH="0" baseline="0" noProof="0" dirty="0">
              <a:ln>
                <a:noFill/>
              </a:ln>
              <a:solidFill>
                <a:prstClr val="black"/>
              </a:solidFill>
              <a:effectLst/>
              <a:uLnTx/>
              <a:uFillTx/>
              <a:latin typeface="Calibri"/>
              <a:cs typeface="+mn-cs"/>
            </a:endParaRPr>
          </a:p>
        </p:txBody>
      </p:sp>
      <p:sp>
        <p:nvSpPr>
          <p:cNvPr id="107" name="TextBox 106">
            <a:extLst>
              <a:ext uri="{FF2B5EF4-FFF2-40B4-BE49-F238E27FC236}">
                <a16:creationId xmlns:a16="http://schemas.microsoft.com/office/drawing/2014/main" id="{4C648246-B7BC-4D98-91D7-D91EAF1951BA}"/>
              </a:ext>
            </a:extLst>
          </p:cNvPr>
          <p:cNvSpPr txBox="1"/>
          <p:nvPr/>
        </p:nvSpPr>
        <p:spPr>
          <a:xfrm>
            <a:off x="2363007" y="3197398"/>
            <a:ext cx="505267" cy="369332"/>
          </a:xfrm>
          <a:prstGeom prst="rect">
            <a:avLst/>
          </a:prstGeom>
          <a:noFill/>
          <a:ln>
            <a:solidFill>
              <a:sysClr val="windowText" lastClr="000000"/>
            </a:solidFill>
          </a:ln>
        </p:spPr>
        <p:txBody>
          <a:bodyPr wrap="none" rtlCol="0">
            <a:spAutoFit/>
          </a:bodyPr>
          <a:lstStyle/>
          <a:p>
            <a:pPr marL="0" marR="0" lvl="0" indent="0" defTabSz="914319"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black"/>
                </a:solidFill>
                <a:effectLst/>
                <a:uLnTx/>
                <a:uFillTx/>
                <a:latin typeface="Calibri"/>
                <a:cs typeface="+mn-cs"/>
              </a:rPr>
              <a:t>LLB</a:t>
            </a:r>
            <a:endParaRPr kumimoji="0" lang="en-US" sz="1800" b="0" i="0" u="none" strike="noStrike" kern="0" cap="none" spc="0" normalizeH="0" baseline="0" noProof="0" dirty="0">
              <a:ln>
                <a:noFill/>
              </a:ln>
              <a:solidFill>
                <a:prstClr val="black"/>
              </a:solidFill>
              <a:effectLst/>
              <a:uLnTx/>
              <a:uFillTx/>
              <a:latin typeface="Calibri"/>
              <a:cs typeface="+mn-cs"/>
            </a:endParaRPr>
          </a:p>
        </p:txBody>
      </p:sp>
      <p:sp>
        <p:nvSpPr>
          <p:cNvPr id="108" name="TextBox 107">
            <a:extLst>
              <a:ext uri="{FF2B5EF4-FFF2-40B4-BE49-F238E27FC236}">
                <a16:creationId xmlns:a16="http://schemas.microsoft.com/office/drawing/2014/main" id="{3696A041-91F3-4A47-9302-CAA4CCF6BC0F}"/>
              </a:ext>
            </a:extLst>
          </p:cNvPr>
          <p:cNvSpPr txBox="1"/>
          <p:nvPr/>
        </p:nvSpPr>
        <p:spPr>
          <a:xfrm>
            <a:off x="3067003" y="3470659"/>
            <a:ext cx="561372" cy="369332"/>
          </a:xfrm>
          <a:prstGeom prst="rect">
            <a:avLst/>
          </a:prstGeom>
          <a:noFill/>
          <a:ln>
            <a:solidFill>
              <a:sysClr val="windowText" lastClr="000000"/>
            </a:solidFill>
          </a:ln>
        </p:spPr>
        <p:txBody>
          <a:bodyPr wrap="none" rtlCol="0">
            <a:spAutoFit/>
          </a:bodyPr>
          <a:lstStyle/>
          <a:p>
            <a:pPr marL="0" marR="0" lvl="0" indent="0" defTabSz="914319"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black"/>
                </a:solidFill>
                <a:effectLst/>
                <a:uLnTx/>
                <a:uFillTx/>
                <a:latin typeface="Calibri"/>
                <a:cs typeface="+mn-cs"/>
              </a:rPr>
              <a:t>HZB</a:t>
            </a:r>
            <a:endParaRPr kumimoji="0" lang="en-US" sz="1800" b="0" i="0" u="none" strike="noStrike" kern="0" cap="none" spc="0" normalizeH="0" baseline="0" noProof="0" dirty="0">
              <a:ln>
                <a:noFill/>
              </a:ln>
              <a:solidFill>
                <a:prstClr val="black"/>
              </a:solidFill>
              <a:effectLst/>
              <a:uLnTx/>
              <a:uFillTx/>
              <a:latin typeface="Calibri"/>
              <a:cs typeface="+mn-cs"/>
            </a:endParaRPr>
          </a:p>
        </p:txBody>
      </p:sp>
      <p:sp>
        <p:nvSpPr>
          <p:cNvPr id="109" name="TextBox 108">
            <a:extLst>
              <a:ext uri="{FF2B5EF4-FFF2-40B4-BE49-F238E27FC236}">
                <a16:creationId xmlns:a16="http://schemas.microsoft.com/office/drawing/2014/main" id="{D5BD5A5F-5F98-4AF3-90B2-5DD7E8A948FE}"/>
              </a:ext>
            </a:extLst>
          </p:cNvPr>
          <p:cNvSpPr txBox="1"/>
          <p:nvPr/>
        </p:nvSpPr>
        <p:spPr>
          <a:xfrm>
            <a:off x="4101124" y="2586616"/>
            <a:ext cx="608052" cy="369332"/>
          </a:xfrm>
          <a:prstGeom prst="rect">
            <a:avLst/>
          </a:prstGeom>
          <a:noFill/>
          <a:ln>
            <a:solidFill>
              <a:sysClr val="windowText" lastClr="000000"/>
            </a:solidFill>
          </a:ln>
        </p:spPr>
        <p:txBody>
          <a:bodyPr wrap="none" rtlCol="0">
            <a:spAutoFit/>
          </a:bodyPr>
          <a:lstStyle/>
          <a:p>
            <a:pPr marL="0" marR="0" lvl="0" indent="0" defTabSz="914319"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a:cs typeface="+mn-cs"/>
              </a:rPr>
              <a:t>NIST</a:t>
            </a:r>
          </a:p>
        </p:txBody>
      </p:sp>
      <p:sp>
        <p:nvSpPr>
          <p:cNvPr id="110" name="TextBox 109">
            <a:extLst>
              <a:ext uri="{FF2B5EF4-FFF2-40B4-BE49-F238E27FC236}">
                <a16:creationId xmlns:a16="http://schemas.microsoft.com/office/drawing/2014/main" id="{69386FB6-61C3-446B-929C-2691C2FE5E0C}"/>
              </a:ext>
            </a:extLst>
          </p:cNvPr>
          <p:cNvSpPr txBox="1"/>
          <p:nvPr/>
        </p:nvSpPr>
        <p:spPr>
          <a:xfrm>
            <a:off x="4940014" y="2762345"/>
            <a:ext cx="617477" cy="369332"/>
          </a:xfrm>
          <a:prstGeom prst="rect">
            <a:avLst/>
          </a:prstGeom>
          <a:noFill/>
          <a:ln>
            <a:solidFill>
              <a:sysClr val="windowText" lastClr="000000"/>
            </a:solidFill>
          </a:ln>
        </p:spPr>
        <p:txBody>
          <a:bodyPr wrap="none" rtlCol="0">
            <a:spAutoFit/>
          </a:bodyPr>
          <a:lstStyle/>
          <a:p>
            <a:pPr marL="0" marR="0" lvl="0" indent="0" defTabSz="914319"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a:cs typeface="+mn-cs"/>
              </a:rPr>
              <a:t>HFIR</a:t>
            </a:r>
          </a:p>
        </p:txBody>
      </p:sp>
      <p:sp>
        <p:nvSpPr>
          <p:cNvPr id="111" name="TextBox 110">
            <a:extLst>
              <a:ext uri="{FF2B5EF4-FFF2-40B4-BE49-F238E27FC236}">
                <a16:creationId xmlns:a16="http://schemas.microsoft.com/office/drawing/2014/main" id="{C76008CB-6E47-4601-A5BB-59CDA5372305}"/>
              </a:ext>
            </a:extLst>
          </p:cNvPr>
          <p:cNvSpPr txBox="1"/>
          <p:nvPr/>
        </p:nvSpPr>
        <p:spPr>
          <a:xfrm>
            <a:off x="6000318" y="2509338"/>
            <a:ext cx="829201" cy="369332"/>
          </a:xfrm>
          <a:prstGeom prst="rect">
            <a:avLst/>
          </a:prstGeom>
          <a:noFill/>
          <a:ln>
            <a:solidFill>
              <a:sysClr val="windowText" lastClr="000000"/>
            </a:solidFill>
          </a:ln>
        </p:spPr>
        <p:txBody>
          <a:bodyPr wrap="none" rtlCol="0">
            <a:spAutoFit/>
          </a:bodyPr>
          <a:lstStyle/>
          <a:p>
            <a:pPr marL="0" marR="0" lvl="0" indent="0" defTabSz="914319"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a:cs typeface="+mn-cs"/>
              </a:rPr>
              <a:t>ANSTO</a:t>
            </a:r>
          </a:p>
        </p:txBody>
      </p:sp>
      <p:sp>
        <p:nvSpPr>
          <p:cNvPr id="112" name="TextBox 111">
            <a:extLst>
              <a:ext uri="{FF2B5EF4-FFF2-40B4-BE49-F238E27FC236}">
                <a16:creationId xmlns:a16="http://schemas.microsoft.com/office/drawing/2014/main" id="{5DEFA77F-C244-403C-A1AF-6D66AD8314A5}"/>
              </a:ext>
            </a:extLst>
          </p:cNvPr>
          <p:cNvSpPr txBox="1"/>
          <p:nvPr/>
        </p:nvSpPr>
        <p:spPr>
          <a:xfrm>
            <a:off x="5995149" y="3372058"/>
            <a:ext cx="696024" cy="369332"/>
          </a:xfrm>
          <a:prstGeom prst="rect">
            <a:avLst/>
          </a:prstGeom>
          <a:noFill/>
          <a:ln>
            <a:solidFill>
              <a:sysClr val="windowText" lastClr="000000"/>
            </a:solidFill>
          </a:ln>
        </p:spPr>
        <p:txBody>
          <a:bodyPr wrap="none" rtlCol="0">
            <a:spAutoFit/>
          </a:bodyPr>
          <a:lstStyle/>
          <a:p>
            <a:pPr marL="0" marR="0" lvl="0" indent="0" defTabSz="914319"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black"/>
                </a:solidFill>
                <a:effectLst/>
                <a:uLnTx/>
                <a:uFillTx/>
                <a:latin typeface="Calibri"/>
                <a:cs typeface="+mn-cs"/>
              </a:rPr>
              <a:t>JRR-3</a:t>
            </a:r>
            <a:endParaRPr kumimoji="0" lang="en-US" sz="1800" b="0" i="0" u="none" strike="noStrike" kern="0" cap="none" spc="0" normalizeH="0" baseline="0" noProof="0" dirty="0">
              <a:ln>
                <a:noFill/>
              </a:ln>
              <a:solidFill>
                <a:prstClr val="black"/>
              </a:solidFill>
              <a:effectLst/>
              <a:uLnTx/>
              <a:uFillTx/>
              <a:latin typeface="Calibri"/>
              <a:cs typeface="+mn-cs"/>
            </a:endParaRPr>
          </a:p>
        </p:txBody>
      </p:sp>
      <p:sp>
        <p:nvSpPr>
          <p:cNvPr id="113" name="TextBox 112">
            <a:extLst>
              <a:ext uri="{FF2B5EF4-FFF2-40B4-BE49-F238E27FC236}">
                <a16:creationId xmlns:a16="http://schemas.microsoft.com/office/drawing/2014/main" id="{FACE9F10-D359-4B9C-B584-F1ADCFC5898C}"/>
              </a:ext>
            </a:extLst>
          </p:cNvPr>
          <p:cNvSpPr txBox="1"/>
          <p:nvPr/>
        </p:nvSpPr>
        <p:spPr>
          <a:xfrm>
            <a:off x="6773530" y="2956797"/>
            <a:ext cx="668773" cy="369332"/>
          </a:xfrm>
          <a:prstGeom prst="rect">
            <a:avLst/>
          </a:prstGeom>
          <a:noFill/>
          <a:ln>
            <a:solidFill>
              <a:sysClr val="windowText" lastClr="000000"/>
            </a:solidFill>
          </a:ln>
        </p:spPr>
        <p:txBody>
          <a:bodyPr wrap="none" rtlCol="0">
            <a:spAutoFit/>
          </a:bodyPr>
          <a:lstStyle/>
          <a:p>
            <a:pPr marL="0" marR="0" lvl="0" indent="0" defTabSz="914319"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black"/>
                </a:solidFill>
                <a:effectLst/>
                <a:uLnTx/>
                <a:uFillTx/>
                <a:latin typeface="Calibri"/>
                <a:cs typeface="+mn-cs"/>
              </a:rPr>
              <a:t>CSNS</a:t>
            </a:r>
            <a:endParaRPr kumimoji="0" lang="en-US" sz="1800" b="0" i="0" u="none" strike="noStrike" kern="0" cap="none" spc="0" normalizeH="0" baseline="0" noProof="0" dirty="0">
              <a:ln>
                <a:noFill/>
              </a:ln>
              <a:solidFill>
                <a:prstClr val="black"/>
              </a:solidFill>
              <a:effectLst/>
              <a:uLnTx/>
              <a:uFillTx/>
              <a:latin typeface="Calibri"/>
              <a:cs typeface="+mn-cs"/>
            </a:endParaRPr>
          </a:p>
        </p:txBody>
      </p:sp>
      <p:sp>
        <p:nvSpPr>
          <p:cNvPr id="114" name="TextBox 113">
            <a:extLst>
              <a:ext uri="{FF2B5EF4-FFF2-40B4-BE49-F238E27FC236}">
                <a16:creationId xmlns:a16="http://schemas.microsoft.com/office/drawing/2014/main" id="{70B33E15-C660-47B3-BFAA-3C1509345DAC}"/>
              </a:ext>
            </a:extLst>
          </p:cNvPr>
          <p:cNvSpPr txBox="1"/>
          <p:nvPr/>
        </p:nvSpPr>
        <p:spPr>
          <a:xfrm>
            <a:off x="6540872" y="3996838"/>
            <a:ext cx="862737" cy="369332"/>
          </a:xfrm>
          <a:prstGeom prst="rect">
            <a:avLst/>
          </a:prstGeom>
          <a:noFill/>
          <a:ln>
            <a:solidFill>
              <a:sysClr val="windowText" lastClr="000000"/>
            </a:solidFill>
          </a:ln>
        </p:spPr>
        <p:txBody>
          <a:bodyPr wrap="none" rtlCol="0">
            <a:spAutoFit/>
          </a:bodyPr>
          <a:lstStyle/>
          <a:p>
            <a:pPr marL="0" marR="0" lvl="0" indent="0" defTabSz="914319"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black"/>
                </a:solidFill>
                <a:effectLst/>
                <a:uLnTx/>
                <a:uFillTx/>
                <a:latin typeface="Calibri"/>
                <a:cs typeface="+mn-cs"/>
              </a:rPr>
              <a:t>Dhruva</a:t>
            </a:r>
            <a:endParaRPr kumimoji="0" lang="en-US" sz="1800" b="0" i="0" u="none" strike="noStrike" kern="0" cap="none" spc="0" normalizeH="0" baseline="0" noProof="0" dirty="0">
              <a:ln>
                <a:noFill/>
              </a:ln>
              <a:solidFill>
                <a:prstClr val="black"/>
              </a:solidFill>
              <a:effectLst/>
              <a:uLnTx/>
              <a:uFillTx/>
              <a:latin typeface="Calibri"/>
              <a:cs typeface="+mn-cs"/>
            </a:endParaRPr>
          </a:p>
        </p:txBody>
      </p:sp>
      <p:sp>
        <p:nvSpPr>
          <p:cNvPr id="116" name="TextBox 115">
            <a:extLst>
              <a:ext uri="{FF2B5EF4-FFF2-40B4-BE49-F238E27FC236}">
                <a16:creationId xmlns:a16="http://schemas.microsoft.com/office/drawing/2014/main" id="{825A2219-F041-4C99-ABBA-B7AC50E90E1E}"/>
              </a:ext>
            </a:extLst>
          </p:cNvPr>
          <p:cNvSpPr txBox="1"/>
          <p:nvPr/>
        </p:nvSpPr>
        <p:spPr>
          <a:xfrm>
            <a:off x="5977577" y="4820302"/>
            <a:ext cx="756938" cy="369332"/>
          </a:xfrm>
          <a:prstGeom prst="rect">
            <a:avLst/>
          </a:prstGeom>
          <a:noFill/>
          <a:ln>
            <a:solidFill>
              <a:sysClr val="windowText" lastClr="000000"/>
            </a:solidFill>
          </a:ln>
        </p:spPr>
        <p:txBody>
          <a:bodyPr wrap="none" rtlCol="0">
            <a:spAutoFit/>
          </a:bodyPr>
          <a:lstStyle/>
          <a:p>
            <a:pPr marL="0" marR="0" lvl="0" indent="0" defTabSz="914319"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a:cs typeface="+mn-cs"/>
              </a:rPr>
              <a:t>KURRI</a:t>
            </a:r>
          </a:p>
        </p:txBody>
      </p:sp>
      <p:sp>
        <p:nvSpPr>
          <p:cNvPr id="117" name="TextBox 116">
            <a:extLst>
              <a:ext uri="{FF2B5EF4-FFF2-40B4-BE49-F238E27FC236}">
                <a16:creationId xmlns:a16="http://schemas.microsoft.com/office/drawing/2014/main" id="{EC02D199-9ED4-484F-B3F4-F0E650D40D11}"/>
              </a:ext>
            </a:extLst>
          </p:cNvPr>
          <p:cNvSpPr txBox="1"/>
          <p:nvPr/>
        </p:nvSpPr>
        <p:spPr>
          <a:xfrm>
            <a:off x="6641423" y="5271887"/>
            <a:ext cx="731290" cy="369332"/>
          </a:xfrm>
          <a:prstGeom prst="rect">
            <a:avLst/>
          </a:prstGeom>
          <a:noFill/>
          <a:ln>
            <a:solidFill>
              <a:sysClr val="windowText" lastClr="000000"/>
            </a:solidFill>
          </a:ln>
        </p:spPr>
        <p:txBody>
          <a:bodyPr wrap="none" rtlCol="0">
            <a:spAutoFit/>
          </a:bodyPr>
          <a:lstStyle/>
          <a:p>
            <a:pPr marL="0" marR="0" lvl="0" indent="0" defTabSz="914319"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black"/>
                </a:solidFill>
                <a:effectLst/>
                <a:uLnTx/>
                <a:uFillTx/>
                <a:latin typeface="Calibri"/>
                <a:cs typeface="+mn-cs"/>
              </a:rPr>
              <a:t>HUNS</a:t>
            </a:r>
            <a:endParaRPr kumimoji="0" lang="en-US" sz="1800" b="0" i="0" u="none" strike="noStrike" kern="0" cap="none" spc="0" normalizeH="0" baseline="0" noProof="0" dirty="0">
              <a:ln>
                <a:noFill/>
              </a:ln>
              <a:solidFill>
                <a:prstClr val="black"/>
              </a:solidFill>
              <a:effectLst/>
              <a:uLnTx/>
              <a:uFillTx/>
              <a:latin typeface="Calibri"/>
              <a:cs typeface="+mn-cs"/>
            </a:endParaRPr>
          </a:p>
        </p:txBody>
      </p:sp>
      <p:sp>
        <p:nvSpPr>
          <p:cNvPr id="118" name="TextBox 117">
            <a:extLst>
              <a:ext uri="{FF2B5EF4-FFF2-40B4-BE49-F238E27FC236}">
                <a16:creationId xmlns:a16="http://schemas.microsoft.com/office/drawing/2014/main" id="{8B4BD205-7D3D-4D39-9CBD-9B77ED915131}"/>
              </a:ext>
            </a:extLst>
          </p:cNvPr>
          <p:cNvSpPr txBox="1"/>
          <p:nvPr/>
        </p:nvSpPr>
        <p:spPr>
          <a:xfrm>
            <a:off x="2377134" y="4721470"/>
            <a:ext cx="582211" cy="369332"/>
          </a:xfrm>
          <a:prstGeom prst="rect">
            <a:avLst/>
          </a:prstGeom>
          <a:noFill/>
          <a:ln>
            <a:solidFill>
              <a:sysClr val="windowText" lastClr="000000"/>
            </a:solidFill>
          </a:ln>
        </p:spPr>
        <p:txBody>
          <a:bodyPr wrap="none" rtlCol="0">
            <a:spAutoFit/>
          </a:bodyPr>
          <a:lstStyle/>
          <a:p>
            <a:pPr marL="0" marR="0" lvl="0" indent="0" defTabSz="914319"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black"/>
                </a:solidFill>
                <a:effectLst/>
                <a:uLnTx/>
                <a:uFillTx/>
                <a:latin typeface="Calibri"/>
                <a:cs typeface="+mn-cs"/>
              </a:rPr>
              <a:t>BNC</a:t>
            </a:r>
            <a:endParaRPr kumimoji="0" lang="en-US" sz="1800" b="0" i="0" u="none" strike="noStrike" kern="0" cap="none" spc="0" normalizeH="0" baseline="0" noProof="0" dirty="0">
              <a:ln>
                <a:noFill/>
              </a:ln>
              <a:solidFill>
                <a:prstClr val="black"/>
              </a:solidFill>
              <a:effectLst/>
              <a:uLnTx/>
              <a:uFillTx/>
              <a:latin typeface="Calibri"/>
              <a:cs typeface="+mn-cs"/>
            </a:endParaRPr>
          </a:p>
        </p:txBody>
      </p:sp>
      <p:sp>
        <p:nvSpPr>
          <p:cNvPr id="119" name="TextBox 118">
            <a:extLst>
              <a:ext uri="{FF2B5EF4-FFF2-40B4-BE49-F238E27FC236}">
                <a16:creationId xmlns:a16="http://schemas.microsoft.com/office/drawing/2014/main" id="{B88E2E37-2CAB-4819-99F8-96042F55B29E}"/>
              </a:ext>
            </a:extLst>
          </p:cNvPr>
          <p:cNvSpPr txBox="1"/>
          <p:nvPr/>
        </p:nvSpPr>
        <p:spPr>
          <a:xfrm>
            <a:off x="3088880" y="4923314"/>
            <a:ext cx="776175" cy="369332"/>
          </a:xfrm>
          <a:prstGeom prst="rect">
            <a:avLst/>
          </a:prstGeom>
          <a:noFill/>
          <a:ln>
            <a:solidFill>
              <a:sysClr val="windowText" lastClr="000000"/>
            </a:solidFill>
          </a:ln>
        </p:spPr>
        <p:txBody>
          <a:bodyPr wrap="none" rtlCol="0">
            <a:spAutoFit/>
          </a:bodyPr>
          <a:lstStyle/>
          <a:p>
            <a:pPr marL="0" marR="0" lvl="0" indent="0" defTabSz="914319"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black"/>
                </a:solidFill>
                <a:effectLst/>
                <a:uLnTx/>
                <a:uFillTx/>
                <a:latin typeface="Calibri"/>
                <a:cs typeface="+mn-cs"/>
              </a:rPr>
              <a:t>Kjeller</a:t>
            </a:r>
            <a:endParaRPr kumimoji="0" lang="en-US" sz="1800" b="0" i="0" u="none" strike="noStrike" kern="0" cap="none" spc="0" normalizeH="0" baseline="0" noProof="0" dirty="0">
              <a:ln>
                <a:noFill/>
              </a:ln>
              <a:solidFill>
                <a:prstClr val="black"/>
              </a:solidFill>
              <a:effectLst/>
              <a:uLnTx/>
              <a:uFillTx/>
              <a:latin typeface="Calibri"/>
              <a:cs typeface="+mn-cs"/>
            </a:endParaRPr>
          </a:p>
        </p:txBody>
      </p:sp>
      <p:sp>
        <p:nvSpPr>
          <p:cNvPr id="120" name="TextBox 119">
            <a:extLst>
              <a:ext uri="{FF2B5EF4-FFF2-40B4-BE49-F238E27FC236}">
                <a16:creationId xmlns:a16="http://schemas.microsoft.com/office/drawing/2014/main" id="{373CE7CE-6424-4B5C-9F88-8A117B328E59}"/>
              </a:ext>
            </a:extLst>
          </p:cNvPr>
          <p:cNvSpPr txBox="1"/>
          <p:nvPr/>
        </p:nvSpPr>
        <p:spPr>
          <a:xfrm>
            <a:off x="2434725" y="5317033"/>
            <a:ext cx="643125" cy="369332"/>
          </a:xfrm>
          <a:prstGeom prst="rect">
            <a:avLst/>
          </a:prstGeom>
          <a:noFill/>
          <a:ln>
            <a:solidFill>
              <a:sysClr val="windowText" lastClr="000000"/>
            </a:solidFill>
          </a:ln>
        </p:spPr>
        <p:txBody>
          <a:bodyPr wrap="none" rtlCol="0">
            <a:spAutoFit/>
          </a:bodyPr>
          <a:lstStyle/>
          <a:p>
            <a:pPr marL="0" marR="0" lvl="0" indent="0" defTabSz="914319"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a:cs typeface="+mn-cs"/>
              </a:rPr>
              <a:t>Delft</a:t>
            </a:r>
          </a:p>
        </p:txBody>
      </p:sp>
      <p:sp>
        <p:nvSpPr>
          <p:cNvPr id="121" name="TextBox 120">
            <a:extLst>
              <a:ext uri="{FF2B5EF4-FFF2-40B4-BE49-F238E27FC236}">
                <a16:creationId xmlns:a16="http://schemas.microsoft.com/office/drawing/2014/main" id="{B2F93BDD-04F0-434B-B3FA-7C00AEA3AE52}"/>
              </a:ext>
            </a:extLst>
          </p:cNvPr>
          <p:cNvSpPr txBox="1"/>
          <p:nvPr/>
        </p:nvSpPr>
        <p:spPr>
          <a:xfrm>
            <a:off x="4232861" y="3648228"/>
            <a:ext cx="606256" cy="369332"/>
          </a:xfrm>
          <a:prstGeom prst="rect">
            <a:avLst/>
          </a:prstGeom>
          <a:noFill/>
          <a:ln>
            <a:solidFill>
              <a:sysClr val="windowText" lastClr="000000"/>
            </a:solidFill>
          </a:ln>
        </p:spPr>
        <p:txBody>
          <a:bodyPr wrap="none" rtlCol="0">
            <a:spAutoFit/>
          </a:bodyPr>
          <a:lstStyle/>
          <a:p>
            <a:pPr marL="0" marR="0" lvl="0" indent="0" defTabSz="914319"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a:cs typeface="+mn-cs"/>
              </a:rPr>
              <a:t>NRU</a:t>
            </a:r>
          </a:p>
        </p:txBody>
      </p:sp>
      <p:sp>
        <p:nvSpPr>
          <p:cNvPr id="123" name="TextBox 122">
            <a:extLst>
              <a:ext uri="{FF2B5EF4-FFF2-40B4-BE49-F238E27FC236}">
                <a16:creationId xmlns:a16="http://schemas.microsoft.com/office/drawing/2014/main" id="{1A53609F-6738-4C11-AA3D-F9F805ACB5ED}"/>
              </a:ext>
            </a:extLst>
          </p:cNvPr>
          <p:cNvSpPr txBox="1"/>
          <p:nvPr/>
        </p:nvSpPr>
        <p:spPr>
          <a:xfrm>
            <a:off x="7700231" y="4715497"/>
            <a:ext cx="1063112" cy="369332"/>
          </a:xfrm>
          <a:prstGeom prst="rect">
            <a:avLst/>
          </a:prstGeom>
          <a:noFill/>
          <a:ln>
            <a:solidFill>
              <a:sysClr val="windowText" lastClr="000000"/>
            </a:solidFill>
          </a:ln>
        </p:spPr>
        <p:txBody>
          <a:bodyPr wrap="none" rtlCol="0">
            <a:spAutoFit/>
          </a:bodyPr>
          <a:lstStyle/>
          <a:p>
            <a:pPr marL="0" marR="0" lvl="0" indent="0" defTabSz="914319"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black"/>
                </a:solidFill>
                <a:effectLst/>
                <a:uLnTx/>
                <a:uFillTx/>
                <a:latin typeface="Calibri"/>
                <a:cs typeface="+mn-cs"/>
              </a:rPr>
              <a:t>Bariloche</a:t>
            </a:r>
            <a:endParaRPr kumimoji="0" lang="en-US" sz="1800" b="0" i="0" u="none" strike="noStrike" kern="0" cap="none" spc="0" normalizeH="0" baseline="0" noProof="0" dirty="0">
              <a:ln>
                <a:noFill/>
              </a:ln>
              <a:solidFill>
                <a:prstClr val="black"/>
              </a:solidFill>
              <a:effectLst/>
              <a:uLnTx/>
              <a:uFillTx/>
              <a:latin typeface="Calibri"/>
              <a:cs typeface="+mn-cs"/>
            </a:endParaRPr>
          </a:p>
        </p:txBody>
      </p:sp>
      <p:sp>
        <p:nvSpPr>
          <p:cNvPr id="124" name="TextBox 123">
            <a:extLst>
              <a:ext uri="{FF2B5EF4-FFF2-40B4-BE49-F238E27FC236}">
                <a16:creationId xmlns:a16="http://schemas.microsoft.com/office/drawing/2014/main" id="{F5C596E6-EDB3-44D7-8B19-1995C3560C87}"/>
              </a:ext>
            </a:extLst>
          </p:cNvPr>
          <p:cNvSpPr txBox="1"/>
          <p:nvPr/>
        </p:nvSpPr>
        <p:spPr>
          <a:xfrm>
            <a:off x="7973756" y="5195265"/>
            <a:ext cx="830548" cy="369332"/>
          </a:xfrm>
          <a:prstGeom prst="rect">
            <a:avLst/>
          </a:prstGeom>
          <a:noFill/>
          <a:ln>
            <a:solidFill>
              <a:sysClr val="windowText" lastClr="000000"/>
            </a:solidFill>
          </a:ln>
        </p:spPr>
        <p:txBody>
          <a:bodyPr wrap="none" rtlCol="0">
            <a:spAutoFit/>
          </a:bodyPr>
          <a:lstStyle/>
          <a:p>
            <a:pPr marL="0" marR="0" lvl="0" indent="0" defTabSz="914319"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a:cs typeface="+mn-cs"/>
              </a:rPr>
              <a:t>SAFARI</a:t>
            </a:r>
          </a:p>
        </p:txBody>
      </p:sp>
      <p:sp>
        <p:nvSpPr>
          <p:cNvPr id="125" name="TextBox 124">
            <a:extLst>
              <a:ext uri="{FF2B5EF4-FFF2-40B4-BE49-F238E27FC236}">
                <a16:creationId xmlns:a16="http://schemas.microsoft.com/office/drawing/2014/main" id="{01DC23CE-E166-4A57-8F79-4B66BFCEBD53}"/>
              </a:ext>
            </a:extLst>
          </p:cNvPr>
          <p:cNvSpPr txBox="1"/>
          <p:nvPr/>
        </p:nvSpPr>
        <p:spPr>
          <a:xfrm>
            <a:off x="505326" y="1004198"/>
            <a:ext cx="704039" cy="400110"/>
          </a:xfrm>
          <a:prstGeom prst="rect">
            <a:avLst/>
          </a:prstGeom>
          <a:noFill/>
          <a:ln>
            <a:noFill/>
          </a:ln>
        </p:spPr>
        <p:txBody>
          <a:bodyPr wrap="none" rtlCol="0">
            <a:spAutoFit/>
          </a:bodyPr>
          <a:lstStyle/>
          <a:p>
            <a:pPr defTabSz="914319" fontAlgn="auto">
              <a:spcBef>
                <a:spcPts val="0"/>
              </a:spcBef>
              <a:spcAft>
                <a:spcPts val="0"/>
              </a:spcAft>
            </a:pPr>
            <a:r>
              <a:rPr lang="en-US" sz="2000" dirty="0">
                <a:solidFill>
                  <a:srgbClr val="FF0000"/>
                </a:solidFill>
                <a:latin typeface="Calibri"/>
                <a:cs typeface="+mn-cs"/>
              </a:rPr>
              <a:t>2023</a:t>
            </a:r>
          </a:p>
        </p:txBody>
      </p:sp>
      <p:sp>
        <p:nvSpPr>
          <p:cNvPr id="44" name="Rectangle 43">
            <a:extLst>
              <a:ext uri="{FF2B5EF4-FFF2-40B4-BE49-F238E27FC236}">
                <a16:creationId xmlns:a16="http://schemas.microsoft.com/office/drawing/2014/main" id="{3297DFB4-284A-423C-9404-4680E84AC82F}"/>
              </a:ext>
            </a:extLst>
          </p:cNvPr>
          <p:cNvSpPr>
            <a:spLocks noChangeAspect="1"/>
          </p:cNvSpPr>
          <p:nvPr/>
        </p:nvSpPr>
        <p:spPr>
          <a:xfrm rot="4558518">
            <a:off x="2397336" y="2901236"/>
            <a:ext cx="432000" cy="769431"/>
          </a:xfrm>
          <a:prstGeom prst="rect">
            <a:avLst/>
          </a:prstGeom>
        </p:spPr>
        <p:txBody>
          <a:bodyPr wrap="square" lIns="91429" tIns="45715" rIns="91429" bIns="45715">
            <a:spAutoFit/>
          </a:bodyPr>
          <a:lstStyle/>
          <a:p>
            <a:r>
              <a:rPr lang="en-US" sz="4400" dirty="0">
                <a:solidFill>
                  <a:srgbClr val="FF0000"/>
                </a:solidFill>
                <a:latin typeface="Zapf Dingbats"/>
                <a:ea typeface="Zapf Dingbats"/>
                <a:cs typeface="Zapf Dingbats"/>
              </a:rPr>
              <a:t>✗</a:t>
            </a:r>
            <a:endParaRPr lang="en-US" sz="4400" dirty="0">
              <a:solidFill>
                <a:srgbClr val="FF0000"/>
              </a:solidFill>
            </a:endParaRPr>
          </a:p>
        </p:txBody>
      </p:sp>
      <p:sp>
        <p:nvSpPr>
          <p:cNvPr id="45" name="Rectangle 44">
            <a:extLst>
              <a:ext uri="{FF2B5EF4-FFF2-40B4-BE49-F238E27FC236}">
                <a16:creationId xmlns:a16="http://schemas.microsoft.com/office/drawing/2014/main" id="{85405067-A375-4B70-BF4E-BF1FE879C510}"/>
              </a:ext>
            </a:extLst>
          </p:cNvPr>
          <p:cNvSpPr>
            <a:spLocks noChangeAspect="1"/>
          </p:cNvSpPr>
          <p:nvPr/>
        </p:nvSpPr>
        <p:spPr>
          <a:xfrm rot="4558518">
            <a:off x="3070894" y="3186372"/>
            <a:ext cx="432000" cy="769431"/>
          </a:xfrm>
          <a:prstGeom prst="rect">
            <a:avLst/>
          </a:prstGeom>
        </p:spPr>
        <p:txBody>
          <a:bodyPr wrap="square" lIns="91429" tIns="45715" rIns="91429" bIns="45715">
            <a:spAutoFit/>
          </a:bodyPr>
          <a:lstStyle/>
          <a:p>
            <a:r>
              <a:rPr lang="en-US" sz="4400" dirty="0">
                <a:solidFill>
                  <a:srgbClr val="FF0000"/>
                </a:solidFill>
                <a:latin typeface="Zapf Dingbats"/>
                <a:ea typeface="Zapf Dingbats"/>
                <a:cs typeface="Zapf Dingbats"/>
              </a:rPr>
              <a:t>✗</a:t>
            </a:r>
            <a:endParaRPr lang="en-US" sz="4400" dirty="0">
              <a:solidFill>
                <a:srgbClr val="FF0000"/>
              </a:solidFill>
            </a:endParaRPr>
          </a:p>
        </p:txBody>
      </p:sp>
      <p:sp>
        <p:nvSpPr>
          <p:cNvPr id="46" name="Rectangle 45">
            <a:extLst>
              <a:ext uri="{FF2B5EF4-FFF2-40B4-BE49-F238E27FC236}">
                <a16:creationId xmlns:a16="http://schemas.microsoft.com/office/drawing/2014/main" id="{164EB424-D539-4F9E-A125-FC894C109D3F}"/>
              </a:ext>
            </a:extLst>
          </p:cNvPr>
          <p:cNvSpPr>
            <a:spLocks noChangeAspect="1"/>
          </p:cNvSpPr>
          <p:nvPr/>
        </p:nvSpPr>
        <p:spPr>
          <a:xfrm rot="4558518">
            <a:off x="4288300" y="3332840"/>
            <a:ext cx="432000" cy="769431"/>
          </a:xfrm>
          <a:prstGeom prst="rect">
            <a:avLst/>
          </a:prstGeom>
        </p:spPr>
        <p:txBody>
          <a:bodyPr wrap="square" lIns="91429" tIns="45715" rIns="91429" bIns="45715">
            <a:spAutoFit/>
          </a:bodyPr>
          <a:lstStyle/>
          <a:p>
            <a:r>
              <a:rPr lang="en-US" sz="4400" dirty="0">
                <a:solidFill>
                  <a:srgbClr val="FF0000"/>
                </a:solidFill>
                <a:latin typeface="Zapf Dingbats"/>
                <a:ea typeface="Zapf Dingbats"/>
                <a:cs typeface="Zapf Dingbats"/>
              </a:rPr>
              <a:t>✗</a:t>
            </a:r>
            <a:endParaRPr lang="en-US" sz="4400" dirty="0">
              <a:solidFill>
                <a:srgbClr val="FF0000"/>
              </a:solidFill>
            </a:endParaRPr>
          </a:p>
        </p:txBody>
      </p:sp>
      <p:sp>
        <p:nvSpPr>
          <p:cNvPr id="47" name="Rectangle 46">
            <a:extLst>
              <a:ext uri="{FF2B5EF4-FFF2-40B4-BE49-F238E27FC236}">
                <a16:creationId xmlns:a16="http://schemas.microsoft.com/office/drawing/2014/main" id="{BF5EAFB0-F75B-4004-BABB-57E95AE516A6}"/>
              </a:ext>
            </a:extLst>
          </p:cNvPr>
          <p:cNvSpPr>
            <a:spLocks noChangeAspect="1"/>
          </p:cNvSpPr>
          <p:nvPr/>
        </p:nvSpPr>
        <p:spPr>
          <a:xfrm rot="4558518">
            <a:off x="3203583" y="4656996"/>
            <a:ext cx="432000" cy="769431"/>
          </a:xfrm>
          <a:prstGeom prst="rect">
            <a:avLst/>
          </a:prstGeom>
        </p:spPr>
        <p:txBody>
          <a:bodyPr wrap="square" lIns="91429" tIns="45715" rIns="91429" bIns="45715">
            <a:spAutoFit/>
          </a:bodyPr>
          <a:lstStyle/>
          <a:p>
            <a:r>
              <a:rPr lang="en-US" sz="4400" dirty="0">
                <a:solidFill>
                  <a:srgbClr val="FF0000"/>
                </a:solidFill>
                <a:latin typeface="Zapf Dingbats"/>
                <a:ea typeface="Zapf Dingbats"/>
                <a:cs typeface="Zapf Dingbats"/>
              </a:rPr>
              <a:t>✗</a:t>
            </a:r>
            <a:endParaRPr lang="en-US" sz="4400" dirty="0">
              <a:solidFill>
                <a:srgbClr val="FF0000"/>
              </a:solidFill>
            </a:endParaRPr>
          </a:p>
        </p:txBody>
      </p:sp>
      <p:sp>
        <p:nvSpPr>
          <p:cNvPr id="48" name="TextBox 47">
            <a:extLst>
              <a:ext uri="{FF2B5EF4-FFF2-40B4-BE49-F238E27FC236}">
                <a16:creationId xmlns:a16="http://schemas.microsoft.com/office/drawing/2014/main" id="{80DE8E25-E38F-4EA5-852F-E3A9439F32D7}"/>
              </a:ext>
            </a:extLst>
          </p:cNvPr>
          <p:cNvSpPr txBox="1"/>
          <p:nvPr/>
        </p:nvSpPr>
        <p:spPr>
          <a:xfrm>
            <a:off x="4185524" y="5286452"/>
            <a:ext cx="649537" cy="369332"/>
          </a:xfrm>
          <a:prstGeom prst="rect">
            <a:avLst/>
          </a:prstGeom>
          <a:noFill/>
          <a:ln>
            <a:solidFill>
              <a:sysClr val="windowText" lastClr="000000"/>
            </a:solidFill>
          </a:ln>
        </p:spPr>
        <p:txBody>
          <a:bodyPr wrap="none" rtlCol="0">
            <a:spAutoFit/>
          </a:bodyPr>
          <a:lstStyle/>
          <a:p>
            <a:pPr marL="0" marR="0" lvl="0" indent="0" defTabSz="914319"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a:cs typeface="+mn-cs"/>
              </a:rPr>
              <a:t>LENS</a:t>
            </a:r>
          </a:p>
        </p:txBody>
      </p:sp>
      <p:sp>
        <p:nvSpPr>
          <p:cNvPr id="49" name="TextBox 48">
            <a:extLst>
              <a:ext uri="{FF2B5EF4-FFF2-40B4-BE49-F238E27FC236}">
                <a16:creationId xmlns:a16="http://schemas.microsoft.com/office/drawing/2014/main" id="{90BB12AB-FBAE-4B33-AD6B-41822165E377}"/>
              </a:ext>
            </a:extLst>
          </p:cNvPr>
          <p:cNvSpPr txBox="1"/>
          <p:nvPr/>
        </p:nvSpPr>
        <p:spPr>
          <a:xfrm>
            <a:off x="4040500" y="4784424"/>
            <a:ext cx="990977" cy="369332"/>
          </a:xfrm>
          <a:prstGeom prst="rect">
            <a:avLst/>
          </a:prstGeom>
          <a:noFill/>
          <a:ln>
            <a:solidFill>
              <a:sysClr val="windowText" lastClr="000000"/>
            </a:solidFill>
          </a:ln>
        </p:spPr>
        <p:txBody>
          <a:bodyPr wrap="none" rtlCol="0">
            <a:spAutoFit/>
          </a:bodyPr>
          <a:lstStyle/>
          <a:p>
            <a:pPr marL="0" marR="0" lvl="0" indent="0" defTabSz="914319"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a:cs typeface="+mn-cs"/>
              </a:rPr>
              <a:t>Missouri</a:t>
            </a:r>
          </a:p>
        </p:txBody>
      </p:sp>
      <p:sp>
        <p:nvSpPr>
          <p:cNvPr id="50" name="TextBox 49">
            <a:extLst>
              <a:ext uri="{FF2B5EF4-FFF2-40B4-BE49-F238E27FC236}">
                <a16:creationId xmlns:a16="http://schemas.microsoft.com/office/drawing/2014/main" id="{35CFA52C-E28A-48EC-A3EA-AEC579AB7169}"/>
              </a:ext>
            </a:extLst>
          </p:cNvPr>
          <p:cNvSpPr txBox="1"/>
          <p:nvPr/>
        </p:nvSpPr>
        <p:spPr>
          <a:xfrm>
            <a:off x="5089443" y="4781680"/>
            <a:ext cx="655949" cy="369332"/>
          </a:xfrm>
          <a:prstGeom prst="rect">
            <a:avLst/>
          </a:prstGeom>
          <a:noFill/>
          <a:ln>
            <a:solidFill>
              <a:sysClr val="windowText" lastClr="000000"/>
            </a:solidFill>
          </a:ln>
        </p:spPr>
        <p:txBody>
          <a:bodyPr wrap="none" rtlCol="0">
            <a:spAutoFit/>
          </a:bodyPr>
          <a:lstStyle/>
          <a:p>
            <a:pPr marL="0" marR="0" lvl="0" indent="0" defTabSz="914319"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a:cs typeface="+mn-cs"/>
              </a:rPr>
              <a:t>MNR</a:t>
            </a:r>
          </a:p>
        </p:txBody>
      </p:sp>
      <p:sp>
        <p:nvSpPr>
          <p:cNvPr id="51" name="TextBox 50">
            <a:extLst>
              <a:ext uri="{FF2B5EF4-FFF2-40B4-BE49-F238E27FC236}">
                <a16:creationId xmlns:a16="http://schemas.microsoft.com/office/drawing/2014/main" id="{AA3E775C-7DF4-4A13-B46B-922A9774931F}"/>
              </a:ext>
            </a:extLst>
          </p:cNvPr>
          <p:cNvSpPr txBox="1"/>
          <p:nvPr/>
        </p:nvSpPr>
        <p:spPr>
          <a:xfrm>
            <a:off x="4934783" y="5286452"/>
            <a:ext cx="676788" cy="369332"/>
          </a:xfrm>
          <a:prstGeom prst="rect">
            <a:avLst/>
          </a:prstGeom>
          <a:noFill/>
          <a:ln>
            <a:solidFill>
              <a:sysClr val="windowText" lastClr="000000"/>
            </a:solidFill>
          </a:ln>
        </p:spPr>
        <p:txBody>
          <a:bodyPr wrap="none" rtlCol="0">
            <a:spAutoFit/>
          </a:bodyPr>
          <a:lstStyle/>
          <a:p>
            <a:pPr marL="0" marR="0" lvl="0" indent="0" defTabSz="914319"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Calibri"/>
                <a:cs typeface="+mn-cs"/>
              </a:rPr>
              <a:t>MITR</a:t>
            </a:r>
          </a:p>
        </p:txBody>
      </p:sp>
      <p:sp>
        <p:nvSpPr>
          <p:cNvPr id="52" name="Oval 51">
            <a:extLst>
              <a:ext uri="{FF2B5EF4-FFF2-40B4-BE49-F238E27FC236}">
                <a16:creationId xmlns:a16="http://schemas.microsoft.com/office/drawing/2014/main" id="{EFFCE921-6344-45FC-80CC-A15A0C380565}"/>
              </a:ext>
            </a:extLst>
          </p:cNvPr>
          <p:cNvSpPr/>
          <p:nvPr/>
        </p:nvSpPr>
        <p:spPr>
          <a:xfrm>
            <a:off x="4282426" y="2580681"/>
            <a:ext cx="6400800" cy="1321875"/>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How do we keep this level healthy?</a:t>
            </a:r>
          </a:p>
        </p:txBody>
      </p:sp>
      <p:sp>
        <p:nvSpPr>
          <p:cNvPr id="53" name="Oval 52">
            <a:extLst>
              <a:ext uri="{FF2B5EF4-FFF2-40B4-BE49-F238E27FC236}">
                <a16:creationId xmlns:a16="http://schemas.microsoft.com/office/drawing/2014/main" id="{194A6B59-A98D-42C8-AB8A-A79E8778EE24}"/>
              </a:ext>
            </a:extLst>
          </p:cNvPr>
          <p:cNvSpPr/>
          <p:nvPr/>
        </p:nvSpPr>
        <p:spPr>
          <a:xfrm>
            <a:off x="4321139" y="1184995"/>
            <a:ext cx="6400800" cy="633403"/>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Plenty of action here: STS, ESS, …</a:t>
            </a:r>
          </a:p>
        </p:txBody>
      </p:sp>
      <p:sp>
        <p:nvSpPr>
          <p:cNvPr id="54" name="Oval 53">
            <a:extLst>
              <a:ext uri="{FF2B5EF4-FFF2-40B4-BE49-F238E27FC236}">
                <a16:creationId xmlns:a16="http://schemas.microsoft.com/office/drawing/2014/main" id="{30B4B278-8293-49D2-8116-A6EAE797E3ED}"/>
              </a:ext>
            </a:extLst>
          </p:cNvPr>
          <p:cNvSpPr/>
          <p:nvPr/>
        </p:nvSpPr>
        <p:spPr>
          <a:xfrm>
            <a:off x="4278170" y="4955564"/>
            <a:ext cx="6400800" cy="633403"/>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This needs to be boosted!</a:t>
            </a:r>
          </a:p>
        </p:txBody>
      </p:sp>
    </p:spTree>
    <p:extLst>
      <p:ext uri="{BB962C8B-B14F-4D97-AF65-F5344CB8AC3E}">
        <p14:creationId xmlns:p14="http://schemas.microsoft.com/office/powerpoint/2010/main" val="1290761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53" grpId="0" animBg="1"/>
      <p:bldP spid="5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78448-8096-4D71-99E4-B2E7B385EC4C}"/>
              </a:ext>
            </a:extLst>
          </p:cNvPr>
          <p:cNvSpPr>
            <a:spLocks noGrp="1"/>
          </p:cNvSpPr>
          <p:nvPr>
            <p:ph type="title"/>
          </p:nvPr>
        </p:nvSpPr>
        <p:spPr/>
        <p:txBody>
          <a:bodyPr/>
          <a:lstStyle/>
          <a:p>
            <a:r>
              <a:rPr lang="en-US" dirty="0"/>
              <a:t>Approaches for future neutron sources</a:t>
            </a:r>
          </a:p>
        </p:txBody>
      </p:sp>
      <p:sp>
        <p:nvSpPr>
          <p:cNvPr id="3" name="Content Placeholder 2">
            <a:extLst>
              <a:ext uri="{FF2B5EF4-FFF2-40B4-BE49-F238E27FC236}">
                <a16:creationId xmlns:a16="http://schemas.microsoft.com/office/drawing/2014/main" id="{53597C25-5109-421E-AC81-E3EFB4E9CEFC}"/>
              </a:ext>
            </a:extLst>
          </p:cNvPr>
          <p:cNvSpPr>
            <a:spLocks noGrp="1"/>
          </p:cNvSpPr>
          <p:nvPr>
            <p:ph idx="1"/>
          </p:nvPr>
        </p:nvSpPr>
        <p:spPr>
          <a:xfrm>
            <a:off x="544873" y="1196290"/>
            <a:ext cx="11430000" cy="4800600"/>
          </a:xfrm>
        </p:spPr>
        <p:txBody>
          <a:bodyPr>
            <a:normAutofit fontScale="92500" lnSpcReduction="20000"/>
          </a:bodyPr>
          <a:lstStyle/>
          <a:p>
            <a:r>
              <a:rPr lang="en-US" dirty="0"/>
              <a:t>Replacement/upgraded research reactors</a:t>
            </a:r>
          </a:p>
          <a:p>
            <a:pPr lvl="1"/>
            <a:r>
              <a:rPr lang="en-US" dirty="0"/>
              <a:t>Doable in North &amp; South America, Africa, Asia (partly)</a:t>
            </a:r>
          </a:p>
          <a:p>
            <a:pPr lvl="1"/>
            <a:r>
              <a:rPr lang="en-US" dirty="0"/>
              <a:t>Not doable in Europe</a:t>
            </a:r>
          </a:p>
          <a:p>
            <a:r>
              <a:rPr lang="en-US" dirty="0"/>
              <a:t>Pulsed Spallation Sources</a:t>
            </a:r>
          </a:p>
          <a:p>
            <a:pPr lvl="1"/>
            <a:r>
              <a:rPr lang="en-US" dirty="0"/>
              <a:t>High neutron yield</a:t>
            </a:r>
          </a:p>
          <a:p>
            <a:pPr lvl="1"/>
            <a:r>
              <a:rPr lang="en-US" dirty="0"/>
              <a:t>High cost of shielding (particles with energies up to proton energy)</a:t>
            </a:r>
          </a:p>
          <a:p>
            <a:pPr lvl="1"/>
            <a:r>
              <a:rPr lang="en-US" dirty="0"/>
              <a:t>Way to go for high-end sources</a:t>
            </a:r>
          </a:p>
          <a:p>
            <a:r>
              <a:rPr lang="en-US" dirty="0"/>
              <a:t>Low-energy accelerator-based sources</a:t>
            </a:r>
          </a:p>
          <a:p>
            <a:pPr lvl="1"/>
            <a:r>
              <a:rPr lang="en-US" dirty="0"/>
              <a:t>Cheaper proton accelerator (below spallation threshold)</a:t>
            </a:r>
          </a:p>
          <a:p>
            <a:pPr lvl="1"/>
            <a:r>
              <a:rPr lang="en-US" dirty="0"/>
              <a:t>Intrinsically lower neutron yield</a:t>
            </a:r>
          </a:p>
          <a:p>
            <a:pPr lvl="1"/>
            <a:r>
              <a:rPr lang="en-US" dirty="0"/>
              <a:t>Much cheaper to shield (fewer high-energy particles)</a:t>
            </a:r>
          </a:p>
          <a:p>
            <a:pPr lvl="1"/>
            <a:r>
              <a:rPr lang="en-US" dirty="0"/>
              <a:t>Actively pursued in Europe (Germany, France, Spain) and Canada</a:t>
            </a:r>
          </a:p>
        </p:txBody>
      </p:sp>
    </p:spTree>
    <p:extLst>
      <p:ext uri="{BB962C8B-B14F-4D97-AF65-F5344CB8AC3E}">
        <p14:creationId xmlns:p14="http://schemas.microsoft.com/office/powerpoint/2010/main" val="10715126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332D5C7-459C-4F77-8541-2AB1E40FE33B}"/>
              </a:ext>
            </a:extLst>
          </p:cNvPr>
          <p:cNvPicPr>
            <a:picLocks noChangeAspect="1"/>
          </p:cNvPicPr>
          <p:nvPr/>
        </p:nvPicPr>
        <p:blipFill rotWithShape="1">
          <a:blip r:embed="rId2"/>
          <a:srcRect l="5496" t="12303" b="39767"/>
          <a:stretch/>
        </p:blipFill>
        <p:spPr>
          <a:xfrm>
            <a:off x="818619" y="4326465"/>
            <a:ext cx="9439537" cy="2099735"/>
          </a:xfrm>
          <a:prstGeom prst="rect">
            <a:avLst/>
          </a:prstGeom>
        </p:spPr>
      </p:pic>
      <p:pic>
        <p:nvPicPr>
          <p:cNvPr id="4" name="Picture 3">
            <a:extLst>
              <a:ext uri="{FF2B5EF4-FFF2-40B4-BE49-F238E27FC236}">
                <a16:creationId xmlns:a16="http://schemas.microsoft.com/office/drawing/2014/main" id="{75AC2012-872B-4E43-A944-595570EC2C3A}"/>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240867" y="167000"/>
            <a:ext cx="6603486" cy="31144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a:extLst>
              <a:ext uri="{FF2B5EF4-FFF2-40B4-BE49-F238E27FC236}">
                <a16:creationId xmlns:a16="http://schemas.microsoft.com/office/drawing/2014/main" id="{3A4EBEF4-0544-4BB8-8B9C-CFCE68AEBCD9}"/>
              </a:ext>
            </a:extLst>
          </p:cNvPr>
          <p:cNvSpPr>
            <a:spLocks noGrp="1"/>
          </p:cNvSpPr>
          <p:nvPr>
            <p:ph type="title"/>
          </p:nvPr>
        </p:nvSpPr>
        <p:spPr/>
        <p:txBody>
          <a:bodyPr/>
          <a:lstStyle/>
          <a:p>
            <a:r>
              <a:rPr lang="en-US" dirty="0"/>
              <a:t>“Compact” Neutron Sources</a:t>
            </a:r>
          </a:p>
        </p:txBody>
      </p:sp>
      <p:sp>
        <p:nvSpPr>
          <p:cNvPr id="7" name="Rectangle 6">
            <a:extLst>
              <a:ext uri="{FF2B5EF4-FFF2-40B4-BE49-F238E27FC236}">
                <a16:creationId xmlns:a16="http://schemas.microsoft.com/office/drawing/2014/main" id="{EBB34CFD-E892-48DE-8E96-F17F543FAB6C}"/>
              </a:ext>
            </a:extLst>
          </p:cNvPr>
          <p:cNvSpPr/>
          <p:nvPr/>
        </p:nvSpPr>
        <p:spPr>
          <a:xfrm>
            <a:off x="8806044" y="3372547"/>
            <a:ext cx="2811801" cy="307777"/>
          </a:xfrm>
          <a:prstGeom prst="rect">
            <a:avLst/>
          </a:prstGeom>
        </p:spPr>
        <p:txBody>
          <a:bodyPr wrap="square">
            <a:spAutoFit/>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400" dirty="0" err="1">
                <a:solidFill>
                  <a:srgbClr val="0E7278"/>
                </a:solidFill>
                <a:latin typeface="Arial" panose="020B0604020202020204" pitchFamily="34" charset="0"/>
                <a:cs typeface="Arial" panose="020B0604020202020204" pitchFamily="34" charset="0"/>
              </a:rPr>
              <a:t>Jülich</a:t>
            </a:r>
            <a:r>
              <a:rPr lang="en-GB" sz="1400" dirty="0">
                <a:solidFill>
                  <a:srgbClr val="0E7278"/>
                </a:solidFill>
                <a:latin typeface="Arial" panose="020B0604020202020204" pitchFamily="34" charset="0"/>
                <a:cs typeface="Arial" panose="020B0604020202020204" pitchFamily="34" charset="0"/>
              </a:rPr>
              <a:t> High Brilliance Source</a:t>
            </a:r>
          </a:p>
        </p:txBody>
      </p:sp>
      <p:sp>
        <p:nvSpPr>
          <p:cNvPr id="12" name="Content Placeholder 2">
            <a:extLst>
              <a:ext uri="{FF2B5EF4-FFF2-40B4-BE49-F238E27FC236}">
                <a16:creationId xmlns:a16="http://schemas.microsoft.com/office/drawing/2014/main" id="{5ACC2579-F554-4A19-900E-D46D0EB366F8}"/>
              </a:ext>
            </a:extLst>
          </p:cNvPr>
          <p:cNvSpPr>
            <a:spLocks noGrp="1"/>
          </p:cNvSpPr>
          <p:nvPr>
            <p:ph idx="1"/>
          </p:nvPr>
        </p:nvSpPr>
        <p:spPr>
          <a:xfrm>
            <a:off x="448055" y="1303867"/>
            <a:ext cx="8450412" cy="4800600"/>
          </a:xfrm>
        </p:spPr>
        <p:txBody>
          <a:bodyPr>
            <a:normAutofit/>
          </a:bodyPr>
          <a:lstStyle/>
          <a:p>
            <a:r>
              <a:rPr lang="en-US" dirty="0"/>
              <a:t>Pulsed proton accelerator</a:t>
            </a:r>
          </a:p>
          <a:p>
            <a:pPr lvl="1"/>
            <a:r>
              <a:rPr lang="en-US" dirty="0"/>
              <a:t>Low energy: 2-70 MeV (~1GeV for spallation)</a:t>
            </a:r>
          </a:p>
          <a:p>
            <a:pPr lvl="1"/>
            <a:r>
              <a:rPr lang="en-US" dirty="0"/>
              <a:t>1-4% duty cycle</a:t>
            </a:r>
          </a:p>
          <a:p>
            <a:pPr lvl="1"/>
            <a:r>
              <a:rPr lang="en-US" dirty="0"/>
              <a:t>Beam power 1-100 kW</a:t>
            </a:r>
          </a:p>
          <a:p>
            <a:pPr lvl="1"/>
            <a:r>
              <a:rPr lang="en-US" dirty="0"/>
              <a:t>Well-suited to multiple target stations</a:t>
            </a:r>
          </a:p>
          <a:p>
            <a:pPr lvl="1"/>
            <a:r>
              <a:rPr lang="en-US" dirty="0" err="1"/>
              <a:t>Scaleable</a:t>
            </a:r>
            <a:endParaRPr lang="en-US" dirty="0"/>
          </a:p>
        </p:txBody>
      </p:sp>
      <p:sp>
        <p:nvSpPr>
          <p:cNvPr id="14" name="TextBox 13">
            <a:extLst>
              <a:ext uri="{FF2B5EF4-FFF2-40B4-BE49-F238E27FC236}">
                <a16:creationId xmlns:a16="http://schemas.microsoft.com/office/drawing/2014/main" id="{51B24413-E151-4748-B046-DD1F2127347D}"/>
              </a:ext>
            </a:extLst>
          </p:cNvPr>
          <p:cNvSpPr txBox="1"/>
          <p:nvPr/>
        </p:nvSpPr>
        <p:spPr>
          <a:xfrm>
            <a:off x="10035026" y="5053166"/>
            <a:ext cx="1824741" cy="646331"/>
          </a:xfrm>
          <a:prstGeom prst="rect">
            <a:avLst/>
          </a:prstGeom>
          <a:noFill/>
        </p:spPr>
        <p:txBody>
          <a:bodyPr wrap="square" rtlCol="0">
            <a:spAutoFit/>
          </a:bodyPr>
          <a:lstStyle/>
          <a:p>
            <a:pPr algn="l">
              <a:lnSpc>
                <a:spcPct val="90000"/>
              </a:lnSpc>
            </a:pPr>
            <a:r>
              <a:rPr lang="en-US" sz="2000" dirty="0">
                <a:latin typeface="Arial" panose="020B0604020202020204" pitchFamily="34" charset="0"/>
                <a:cs typeface="Arial" panose="020B0604020202020204" pitchFamily="34" charset="0"/>
              </a:rPr>
              <a:t>SNS: 1.4 MW</a:t>
            </a:r>
          </a:p>
          <a:p>
            <a:pPr algn="l">
              <a:lnSpc>
                <a:spcPct val="90000"/>
              </a:lnSpc>
            </a:pPr>
            <a:r>
              <a:rPr lang="en-US" sz="2000" dirty="0">
                <a:latin typeface="Arial" panose="020B0604020202020204" pitchFamily="34" charset="0"/>
                <a:cs typeface="Arial" panose="020B0604020202020204" pitchFamily="34" charset="0"/>
              </a:rPr>
              <a:t>~10</a:t>
            </a:r>
            <a:r>
              <a:rPr lang="en-US" sz="2000" baseline="30000" dirty="0">
                <a:latin typeface="Arial" panose="020B0604020202020204" pitchFamily="34" charset="0"/>
                <a:cs typeface="Arial" panose="020B0604020202020204" pitchFamily="34" charset="0"/>
              </a:rPr>
              <a:t>17</a:t>
            </a:r>
            <a:r>
              <a:rPr lang="en-US" sz="2000" dirty="0">
                <a:latin typeface="Arial" panose="020B0604020202020204" pitchFamily="34" charset="0"/>
                <a:cs typeface="Arial" panose="020B0604020202020204" pitchFamily="34" charset="0"/>
              </a:rPr>
              <a:t> n/s</a:t>
            </a:r>
          </a:p>
        </p:txBody>
      </p:sp>
    </p:spTree>
    <p:extLst>
      <p:ext uri="{BB962C8B-B14F-4D97-AF65-F5344CB8AC3E}">
        <p14:creationId xmlns:p14="http://schemas.microsoft.com/office/powerpoint/2010/main" val="307939275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726611-A9DE-487A-8121-A3BAD5782098}"/>
              </a:ext>
            </a:extLst>
          </p:cNvPr>
          <p:cNvSpPr>
            <a:spLocks noGrp="1"/>
          </p:cNvSpPr>
          <p:nvPr>
            <p:ph type="title"/>
          </p:nvPr>
        </p:nvSpPr>
        <p:spPr/>
        <p:txBody>
          <a:bodyPr/>
          <a:lstStyle/>
          <a:p>
            <a:r>
              <a:rPr lang="en-US" dirty="0"/>
              <a:t>“Compact” Neutron Sources</a:t>
            </a:r>
          </a:p>
        </p:txBody>
      </p:sp>
      <p:sp>
        <p:nvSpPr>
          <p:cNvPr id="3" name="Content Placeholder 2">
            <a:extLst>
              <a:ext uri="{FF2B5EF4-FFF2-40B4-BE49-F238E27FC236}">
                <a16:creationId xmlns:a16="http://schemas.microsoft.com/office/drawing/2014/main" id="{DB6FA84D-331A-4464-BF85-701C3977576D}"/>
              </a:ext>
            </a:extLst>
          </p:cNvPr>
          <p:cNvSpPr>
            <a:spLocks noGrp="1"/>
          </p:cNvSpPr>
          <p:nvPr>
            <p:ph idx="1"/>
          </p:nvPr>
        </p:nvSpPr>
        <p:spPr>
          <a:xfrm>
            <a:off x="577147" y="1405111"/>
            <a:ext cx="11430000" cy="4047778"/>
          </a:xfrm>
        </p:spPr>
        <p:txBody>
          <a:bodyPr/>
          <a:lstStyle/>
          <a:p>
            <a:r>
              <a:rPr lang="en-US" dirty="0"/>
              <a:t>Lower-flux facilities are often not user facilities</a:t>
            </a:r>
          </a:p>
          <a:p>
            <a:pPr lvl="1"/>
            <a:r>
              <a:rPr lang="en-US" dirty="0"/>
              <a:t>Lower throughput: access through collaboration</a:t>
            </a:r>
          </a:p>
          <a:p>
            <a:pPr lvl="1"/>
            <a:r>
              <a:rPr lang="en-US" dirty="0"/>
              <a:t>Develop expert users</a:t>
            </a:r>
          </a:p>
          <a:p>
            <a:pPr lvl="1"/>
            <a:r>
              <a:rPr lang="en-US" dirty="0"/>
              <a:t>In-house groups develop new techniques</a:t>
            </a:r>
          </a:p>
          <a:p>
            <a:pPr lvl="1"/>
            <a:r>
              <a:rPr lang="en-US" i="1" u="sng" dirty="0"/>
              <a:t>Train neutron specialists &amp; users</a:t>
            </a:r>
          </a:p>
          <a:p>
            <a:pPr marL="398463" lvl="1" indent="0">
              <a:buNone/>
            </a:pPr>
            <a:endParaRPr lang="en-US" dirty="0"/>
          </a:p>
        </p:txBody>
      </p:sp>
    </p:spTree>
    <p:extLst>
      <p:ext uri="{BB962C8B-B14F-4D97-AF65-F5344CB8AC3E}">
        <p14:creationId xmlns:p14="http://schemas.microsoft.com/office/powerpoint/2010/main" val="18267467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747349-D69A-4C2E-F53B-40327622332E}"/>
              </a:ext>
            </a:extLst>
          </p:cNvPr>
          <p:cNvSpPr>
            <a:spLocks noGrp="1"/>
          </p:cNvSpPr>
          <p:nvPr>
            <p:ph type="title"/>
          </p:nvPr>
        </p:nvSpPr>
        <p:spPr>
          <a:xfrm>
            <a:off x="434791" y="58382"/>
            <a:ext cx="11430000" cy="1421928"/>
          </a:xfrm>
        </p:spPr>
        <p:txBody>
          <a:bodyPr/>
          <a:lstStyle/>
          <a:p>
            <a:r>
              <a:rPr lang="en-US" dirty="0"/>
              <a:t>Students – essential in growing the user community and training next generation neutron scientists.</a:t>
            </a:r>
            <a:br>
              <a:rPr lang="en-US" dirty="0"/>
            </a:br>
            <a:r>
              <a:rPr lang="en-US" dirty="0"/>
              <a:t> - </a:t>
            </a:r>
            <a:r>
              <a:rPr lang="en-US" dirty="0" err="1"/>
              <a:t>Brockhouse</a:t>
            </a:r>
            <a:r>
              <a:rPr lang="en-US" dirty="0"/>
              <a:t> and Shull recognized this!</a:t>
            </a:r>
          </a:p>
        </p:txBody>
      </p:sp>
      <p:sp>
        <p:nvSpPr>
          <p:cNvPr id="5" name="TextBox 4">
            <a:extLst>
              <a:ext uri="{FF2B5EF4-FFF2-40B4-BE49-F238E27FC236}">
                <a16:creationId xmlns:a16="http://schemas.microsoft.com/office/drawing/2014/main" id="{7EC4093B-DABB-66F1-00E9-34460C79A174}"/>
              </a:ext>
            </a:extLst>
          </p:cNvPr>
          <p:cNvSpPr txBox="1"/>
          <p:nvPr/>
        </p:nvSpPr>
        <p:spPr>
          <a:xfrm>
            <a:off x="2419536" y="1705251"/>
            <a:ext cx="2293603" cy="812530"/>
          </a:xfrm>
          <a:prstGeom prst="rect">
            <a:avLst/>
          </a:prstGeom>
          <a:noFill/>
        </p:spPr>
        <p:txBody>
          <a:bodyPr wrap="square" rtlCol="0">
            <a:spAutoFit/>
          </a:bodyPr>
          <a:lstStyle/>
          <a:p>
            <a:pPr algn="ctr">
              <a:lnSpc>
                <a:spcPct val="90000"/>
              </a:lnSpc>
            </a:pPr>
            <a:r>
              <a:rPr lang="en-US" sz="2600" dirty="0">
                <a:latin typeface="+mn-lt"/>
              </a:rPr>
              <a:t>Chalk River Laboratories</a:t>
            </a:r>
          </a:p>
        </p:txBody>
      </p:sp>
      <p:sp>
        <p:nvSpPr>
          <p:cNvPr id="6" name="TextBox 5">
            <a:extLst>
              <a:ext uri="{FF2B5EF4-FFF2-40B4-BE49-F238E27FC236}">
                <a16:creationId xmlns:a16="http://schemas.microsoft.com/office/drawing/2014/main" id="{03A7A3B5-4189-0CB3-D3F1-85B2D8C46BEE}"/>
              </a:ext>
            </a:extLst>
          </p:cNvPr>
          <p:cNvSpPr txBox="1"/>
          <p:nvPr/>
        </p:nvSpPr>
        <p:spPr>
          <a:xfrm>
            <a:off x="6576280" y="1740115"/>
            <a:ext cx="3336648" cy="812530"/>
          </a:xfrm>
          <a:prstGeom prst="rect">
            <a:avLst/>
          </a:prstGeom>
          <a:noFill/>
        </p:spPr>
        <p:txBody>
          <a:bodyPr wrap="square" rtlCol="0">
            <a:spAutoFit/>
          </a:bodyPr>
          <a:lstStyle/>
          <a:p>
            <a:pPr algn="ctr">
              <a:lnSpc>
                <a:spcPct val="90000"/>
              </a:lnSpc>
            </a:pPr>
            <a:r>
              <a:rPr lang="en-US" sz="2600" dirty="0">
                <a:latin typeface="+mn-lt"/>
              </a:rPr>
              <a:t>Oak Ridge National Laboratory</a:t>
            </a:r>
          </a:p>
        </p:txBody>
      </p:sp>
      <p:sp>
        <p:nvSpPr>
          <p:cNvPr id="7" name="TextBox 6">
            <a:extLst>
              <a:ext uri="{FF2B5EF4-FFF2-40B4-BE49-F238E27FC236}">
                <a16:creationId xmlns:a16="http://schemas.microsoft.com/office/drawing/2014/main" id="{9270B7EF-1A0D-E630-AE40-4CDA639B59F5}"/>
              </a:ext>
            </a:extLst>
          </p:cNvPr>
          <p:cNvSpPr txBox="1"/>
          <p:nvPr/>
        </p:nvSpPr>
        <p:spPr>
          <a:xfrm>
            <a:off x="2038588" y="3632655"/>
            <a:ext cx="3091986" cy="812530"/>
          </a:xfrm>
          <a:prstGeom prst="rect">
            <a:avLst/>
          </a:prstGeom>
          <a:noFill/>
        </p:spPr>
        <p:txBody>
          <a:bodyPr wrap="square" rtlCol="0">
            <a:spAutoFit/>
          </a:bodyPr>
          <a:lstStyle/>
          <a:p>
            <a:pPr algn="ctr">
              <a:lnSpc>
                <a:spcPct val="90000"/>
              </a:lnSpc>
            </a:pPr>
            <a:r>
              <a:rPr lang="en-US" sz="2600" dirty="0">
                <a:latin typeface="+mn-lt"/>
              </a:rPr>
              <a:t>McMaster University (1962)</a:t>
            </a:r>
            <a:endParaRPr lang="en-US" sz="2600" b="1" i="1" dirty="0">
              <a:solidFill>
                <a:schemeClr val="accent2">
                  <a:lumMod val="50000"/>
                </a:schemeClr>
              </a:solidFill>
              <a:latin typeface="+mn-lt"/>
            </a:endParaRPr>
          </a:p>
        </p:txBody>
      </p:sp>
      <p:sp>
        <p:nvSpPr>
          <p:cNvPr id="8" name="TextBox 7">
            <a:extLst>
              <a:ext uri="{FF2B5EF4-FFF2-40B4-BE49-F238E27FC236}">
                <a16:creationId xmlns:a16="http://schemas.microsoft.com/office/drawing/2014/main" id="{C0361A68-C142-BD06-ABB1-52DE76317F1A}"/>
              </a:ext>
            </a:extLst>
          </p:cNvPr>
          <p:cNvSpPr txBox="1"/>
          <p:nvPr/>
        </p:nvSpPr>
        <p:spPr>
          <a:xfrm>
            <a:off x="7333446" y="3712156"/>
            <a:ext cx="2851266" cy="452432"/>
          </a:xfrm>
          <a:prstGeom prst="rect">
            <a:avLst/>
          </a:prstGeom>
          <a:noFill/>
        </p:spPr>
        <p:txBody>
          <a:bodyPr wrap="square" rtlCol="0">
            <a:spAutoFit/>
          </a:bodyPr>
          <a:lstStyle/>
          <a:p>
            <a:pPr algn="l">
              <a:lnSpc>
                <a:spcPct val="90000"/>
              </a:lnSpc>
            </a:pPr>
            <a:r>
              <a:rPr lang="en-US" sz="2600" dirty="0">
                <a:latin typeface="+mn-lt"/>
              </a:rPr>
              <a:t>MIT (1955)</a:t>
            </a:r>
            <a:endParaRPr lang="en-US" sz="2600" b="1" i="1" dirty="0">
              <a:latin typeface="+mn-lt"/>
            </a:endParaRPr>
          </a:p>
        </p:txBody>
      </p:sp>
      <p:pic>
        <p:nvPicPr>
          <p:cNvPr id="9" name="Picture 4" descr="McMaster Nuclear Reactor - Wikipedia">
            <a:extLst>
              <a:ext uri="{FF2B5EF4-FFF2-40B4-BE49-F238E27FC236}">
                <a16:creationId xmlns:a16="http://schemas.microsoft.com/office/drawing/2014/main" id="{945AC13A-1617-81FD-6FC4-067442B73F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15103" y="4540537"/>
            <a:ext cx="1938346" cy="219148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9EEFFCB2-D1E5-0AD6-5FDD-C758DBBB130E}"/>
              </a:ext>
            </a:extLst>
          </p:cNvPr>
          <p:cNvSpPr txBox="1"/>
          <p:nvPr/>
        </p:nvSpPr>
        <p:spPr>
          <a:xfrm>
            <a:off x="261555" y="5353901"/>
            <a:ext cx="3025833" cy="923330"/>
          </a:xfrm>
          <a:prstGeom prst="rect">
            <a:avLst/>
          </a:prstGeom>
          <a:noFill/>
        </p:spPr>
        <p:txBody>
          <a:bodyPr wrap="square" rtlCol="0">
            <a:spAutoFit/>
          </a:bodyPr>
          <a:lstStyle/>
          <a:p>
            <a:pPr algn="ctr">
              <a:lnSpc>
                <a:spcPct val="90000"/>
              </a:lnSpc>
            </a:pPr>
            <a:r>
              <a:rPr lang="en-US" sz="2000" dirty="0">
                <a:latin typeface="+mn-lt"/>
              </a:rPr>
              <a:t>McMaster Nuclear Reactor </a:t>
            </a:r>
          </a:p>
          <a:p>
            <a:pPr algn="ctr">
              <a:lnSpc>
                <a:spcPct val="90000"/>
              </a:lnSpc>
            </a:pPr>
            <a:r>
              <a:rPr lang="en-US" sz="2000" dirty="0">
                <a:latin typeface="+mn-lt"/>
              </a:rPr>
              <a:t>(5 MW - 1959)</a:t>
            </a:r>
            <a:endParaRPr lang="en-US" sz="2000" b="1" i="1" dirty="0">
              <a:latin typeface="+mn-lt"/>
            </a:endParaRPr>
          </a:p>
        </p:txBody>
      </p:sp>
      <p:pic>
        <p:nvPicPr>
          <p:cNvPr id="11" name="Picture 6">
            <a:extLst>
              <a:ext uri="{FF2B5EF4-FFF2-40B4-BE49-F238E27FC236}">
                <a16:creationId xmlns:a16="http://schemas.microsoft.com/office/drawing/2014/main" id="{0E6C24E7-476B-D93D-C2C8-A484669E64A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129" t="16162" r="23175" b="19192"/>
          <a:stretch/>
        </p:blipFill>
        <p:spPr bwMode="auto">
          <a:xfrm>
            <a:off x="6240936" y="4539210"/>
            <a:ext cx="2853935" cy="2160026"/>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B696AB8D-B9E3-AC13-F504-386B34FCB346}"/>
              </a:ext>
            </a:extLst>
          </p:cNvPr>
          <p:cNvSpPr txBox="1"/>
          <p:nvPr/>
        </p:nvSpPr>
        <p:spPr>
          <a:xfrm>
            <a:off x="9094871" y="5081552"/>
            <a:ext cx="3025833" cy="1200329"/>
          </a:xfrm>
          <a:prstGeom prst="rect">
            <a:avLst/>
          </a:prstGeom>
          <a:noFill/>
        </p:spPr>
        <p:txBody>
          <a:bodyPr wrap="square" rtlCol="0">
            <a:spAutoFit/>
          </a:bodyPr>
          <a:lstStyle/>
          <a:p>
            <a:pPr algn="ctr">
              <a:lnSpc>
                <a:spcPct val="90000"/>
              </a:lnSpc>
            </a:pPr>
            <a:r>
              <a:rPr lang="en-US" sz="2000" dirty="0">
                <a:latin typeface="+mn-lt"/>
              </a:rPr>
              <a:t>MIT Nuclear Research Reactor </a:t>
            </a:r>
          </a:p>
          <a:p>
            <a:pPr algn="ctr">
              <a:lnSpc>
                <a:spcPct val="90000"/>
              </a:lnSpc>
            </a:pPr>
            <a:r>
              <a:rPr lang="en-US" sz="2000" dirty="0">
                <a:latin typeface="+mn-lt"/>
              </a:rPr>
              <a:t>(5 MW 1958-1974</a:t>
            </a:r>
            <a:br>
              <a:rPr lang="en-US" sz="2000" dirty="0">
                <a:latin typeface="+mn-lt"/>
              </a:rPr>
            </a:br>
            <a:r>
              <a:rPr lang="en-US" sz="2000" dirty="0">
                <a:latin typeface="+mn-lt"/>
              </a:rPr>
              <a:t>6 MW 1974 – present)</a:t>
            </a:r>
            <a:endParaRPr lang="en-US" sz="2000" b="1" i="1" dirty="0">
              <a:latin typeface="+mn-lt"/>
            </a:endParaRPr>
          </a:p>
        </p:txBody>
      </p:sp>
      <p:grpSp>
        <p:nvGrpSpPr>
          <p:cNvPr id="13" name="Group 12">
            <a:extLst>
              <a:ext uri="{FF2B5EF4-FFF2-40B4-BE49-F238E27FC236}">
                <a16:creationId xmlns:a16="http://schemas.microsoft.com/office/drawing/2014/main" id="{2720C7FB-3BA0-0675-5502-E5C5C286B7A7}"/>
              </a:ext>
            </a:extLst>
          </p:cNvPr>
          <p:cNvGrpSpPr/>
          <p:nvPr/>
        </p:nvGrpSpPr>
        <p:grpSpPr>
          <a:xfrm>
            <a:off x="356263" y="1880089"/>
            <a:ext cx="2031585" cy="1576599"/>
            <a:chOff x="99779" y="1510073"/>
            <a:chExt cx="2031585" cy="1576599"/>
          </a:xfrm>
        </p:grpSpPr>
        <p:pic>
          <p:nvPicPr>
            <p:cNvPr id="14" name="Picture 4" descr="Bertram Brockhouse - Wikipedia">
              <a:extLst>
                <a:ext uri="{FF2B5EF4-FFF2-40B4-BE49-F238E27FC236}">
                  <a16:creationId xmlns:a16="http://schemas.microsoft.com/office/drawing/2014/main" id="{BAB4B75A-99C8-C22C-37DD-E39C4EA25E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3046" y="1510073"/>
              <a:ext cx="1045053" cy="1262667"/>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1BC1C96A-7AED-7398-DDBE-282B2592CE32}"/>
                </a:ext>
              </a:extLst>
            </p:cNvPr>
            <p:cNvSpPr txBox="1"/>
            <p:nvPr/>
          </p:nvSpPr>
          <p:spPr>
            <a:xfrm>
              <a:off x="99779" y="2772740"/>
              <a:ext cx="2031585" cy="313932"/>
            </a:xfrm>
            <a:prstGeom prst="rect">
              <a:avLst/>
            </a:prstGeom>
            <a:noFill/>
          </p:spPr>
          <p:txBody>
            <a:bodyPr wrap="square" rtlCol="0">
              <a:spAutoFit/>
            </a:bodyPr>
            <a:lstStyle/>
            <a:p>
              <a:pPr algn="ctr">
                <a:lnSpc>
                  <a:spcPct val="90000"/>
                </a:lnSpc>
              </a:pPr>
              <a:r>
                <a:rPr lang="en-US" sz="1600" dirty="0">
                  <a:latin typeface="+mn-lt"/>
                </a:rPr>
                <a:t>Bert </a:t>
              </a:r>
              <a:r>
                <a:rPr lang="en-US" sz="1600" dirty="0" err="1">
                  <a:latin typeface="+mn-lt"/>
                </a:rPr>
                <a:t>Brockhouse</a:t>
              </a:r>
              <a:endParaRPr lang="en-US" sz="1600" b="1" i="1" dirty="0">
                <a:latin typeface="+mn-lt"/>
              </a:endParaRPr>
            </a:p>
          </p:txBody>
        </p:sp>
      </p:grpSp>
      <p:grpSp>
        <p:nvGrpSpPr>
          <p:cNvPr id="16" name="Group 15">
            <a:extLst>
              <a:ext uri="{FF2B5EF4-FFF2-40B4-BE49-F238E27FC236}">
                <a16:creationId xmlns:a16="http://schemas.microsoft.com/office/drawing/2014/main" id="{D1C27D69-7608-7D55-7FB2-F181995EAA37}"/>
              </a:ext>
            </a:extLst>
          </p:cNvPr>
          <p:cNvGrpSpPr/>
          <p:nvPr/>
        </p:nvGrpSpPr>
        <p:grpSpPr>
          <a:xfrm>
            <a:off x="10160415" y="1876977"/>
            <a:ext cx="2031585" cy="1579711"/>
            <a:chOff x="9935462" y="1362516"/>
            <a:chExt cx="2031585" cy="1579711"/>
          </a:xfrm>
        </p:grpSpPr>
        <p:pic>
          <p:nvPicPr>
            <p:cNvPr id="17" name="Picture 2" descr="Shull, Clifford Glenwood">
              <a:extLst>
                <a:ext uri="{FF2B5EF4-FFF2-40B4-BE49-F238E27FC236}">
                  <a16:creationId xmlns:a16="http://schemas.microsoft.com/office/drawing/2014/main" id="{ADFD84FA-D86F-6505-F6D9-4664EA89C0E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52837" y="1362516"/>
              <a:ext cx="996835" cy="1260996"/>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12955452-DF5A-D46E-8DDA-D5042B73391A}"/>
                </a:ext>
              </a:extLst>
            </p:cNvPr>
            <p:cNvSpPr txBox="1"/>
            <p:nvPr/>
          </p:nvSpPr>
          <p:spPr>
            <a:xfrm>
              <a:off x="9935462" y="2628295"/>
              <a:ext cx="2031585" cy="313932"/>
            </a:xfrm>
            <a:prstGeom prst="rect">
              <a:avLst/>
            </a:prstGeom>
            <a:noFill/>
          </p:spPr>
          <p:txBody>
            <a:bodyPr wrap="square" rtlCol="0">
              <a:spAutoFit/>
            </a:bodyPr>
            <a:lstStyle/>
            <a:p>
              <a:pPr algn="ctr">
                <a:lnSpc>
                  <a:spcPct val="90000"/>
                </a:lnSpc>
              </a:pPr>
              <a:r>
                <a:rPr lang="en-US" sz="1600" dirty="0">
                  <a:latin typeface="+mn-lt"/>
                </a:rPr>
                <a:t>Cliff Shull</a:t>
              </a:r>
              <a:endParaRPr lang="en-US" sz="1600" b="1" i="1" dirty="0">
                <a:latin typeface="+mn-lt"/>
              </a:endParaRPr>
            </a:p>
          </p:txBody>
        </p:sp>
      </p:grpSp>
      <p:cxnSp>
        <p:nvCxnSpPr>
          <p:cNvPr id="19" name="Straight Arrow Connector 18">
            <a:extLst>
              <a:ext uri="{FF2B5EF4-FFF2-40B4-BE49-F238E27FC236}">
                <a16:creationId xmlns:a16="http://schemas.microsoft.com/office/drawing/2014/main" id="{577572C9-FA0C-62BD-977A-7131D6ECF6E2}"/>
              </a:ext>
            </a:extLst>
          </p:cNvPr>
          <p:cNvCxnSpPr>
            <a:cxnSpLocks/>
          </p:cNvCxnSpPr>
          <p:nvPr/>
        </p:nvCxnSpPr>
        <p:spPr>
          <a:xfrm>
            <a:off x="3566338" y="2552645"/>
            <a:ext cx="0" cy="1045146"/>
          </a:xfrm>
          <a:prstGeom prst="straightConnector1">
            <a:avLst/>
          </a:prstGeom>
          <a:ln w="76200">
            <a:solidFill>
              <a:schemeClr val="accent2">
                <a:lumMod val="50000"/>
              </a:schemeClr>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039EBF77-4642-AAD7-73C9-EE26C40B92B3}"/>
              </a:ext>
            </a:extLst>
          </p:cNvPr>
          <p:cNvCxnSpPr>
            <a:cxnSpLocks/>
          </p:cNvCxnSpPr>
          <p:nvPr/>
        </p:nvCxnSpPr>
        <p:spPr>
          <a:xfrm>
            <a:off x="8221845" y="2552645"/>
            <a:ext cx="0" cy="1045146"/>
          </a:xfrm>
          <a:prstGeom prst="straightConnector1">
            <a:avLst/>
          </a:prstGeom>
          <a:ln w="76200">
            <a:solidFill>
              <a:schemeClr val="accent2">
                <a:lumMod val="50000"/>
              </a:schemeClr>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AF471D9-0F97-B16D-BCA9-DBABB9B7DA23}"/>
              </a:ext>
            </a:extLst>
          </p:cNvPr>
          <p:cNvCxnSpPr/>
          <p:nvPr/>
        </p:nvCxnSpPr>
        <p:spPr>
          <a:xfrm>
            <a:off x="5864864" y="1662519"/>
            <a:ext cx="0" cy="5135672"/>
          </a:xfrm>
          <a:prstGeom prst="line">
            <a:avLst/>
          </a:prstGeom>
          <a:ln w="28575">
            <a:solidFill>
              <a:schemeClr val="bg1">
                <a:lumMod val="50000"/>
              </a:schemeClr>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071434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9F4EC8C-65B3-CE29-7AA0-C104EB561CED}"/>
              </a:ext>
            </a:extLst>
          </p:cNvPr>
          <p:cNvSpPr txBox="1"/>
          <p:nvPr/>
        </p:nvSpPr>
        <p:spPr>
          <a:xfrm>
            <a:off x="1176285" y="5589031"/>
            <a:ext cx="1781383" cy="867930"/>
          </a:xfrm>
          <a:prstGeom prst="rect">
            <a:avLst/>
          </a:prstGeom>
          <a:noFill/>
        </p:spPr>
        <p:txBody>
          <a:bodyPr wrap="square" rtlCol="0">
            <a:spAutoFit/>
          </a:bodyPr>
          <a:lstStyle/>
          <a:p>
            <a:pPr algn="ctr">
              <a:lnSpc>
                <a:spcPct val="90000"/>
              </a:lnSpc>
            </a:pPr>
            <a:r>
              <a:rPr lang="en-US" sz="1400" dirty="0">
                <a:latin typeface="+mn-lt"/>
              </a:rPr>
              <a:t>Michael Rowe</a:t>
            </a:r>
          </a:p>
          <a:p>
            <a:pPr algn="ctr">
              <a:lnSpc>
                <a:spcPct val="90000"/>
              </a:lnSpc>
            </a:pPr>
            <a:r>
              <a:rPr lang="en-US" sz="1400" dirty="0">
                <a:latin typeface="+mn-lt"/>
              </a:rPr>
              <a:t>Director of NIST Center for Neutron Research</a:t>
            </a:r>
          </a:p>
        </p:txBody>
      </p:sp>
      <p:pic>
        <p:nvPicPr>
          <p:cNvPr id="17" name="Picture 16" descr="A group of men standing outside of a building&#10;&#10;Description automatically generated with medium confidence">
            <a:extLst>
              <a:ext uri="{FF2B5EF4-FFF2-40B4-BE49-F238E27FC236}">
                <a16:creationId xmlns:a16="http://schemas.microsoft.com/office/drawing/2014/main" id="{AD6D6012-FB5E-C103-91BE-C5856C25A2AF}"/>
              </a:ext>
            </a:extLst>
          </p:cNvPr>
          <p:cNvPicPr>
            <a:picLocks noChangeAspect="1"/>
          </p:cNvPicPr>
          <p:nvPr/>
        </p:nvPicPr>
        <p:blipFill rotWithShape="1">
          <a:blip r:embed="rId2"/>
          <a:srcRect t="20409"/>
          <a:stretch/>
        </p:blipFill>
        <p:spPr>
          <a:xfrm>
            <a:off x="6600545" y="2333350"/>
            <a:ext cx="3314145" cy="3293816"/>
          </a:xfrm>
          <a:prstGeom prst="rect">
            <a:avLst/>
          </a:prstGeom>
        </p:spPr>
      </p:pic>
      <p:pic>
        <p:nvPicPr>
          <p:cNvPr id="5132" name="Picture 12" descr="David Moncton">
            <a:extLst>
              <a:ext uri="{FF2B5EF4-FFF2-40B4-BE49-F238E27FC236}">
                <a16:creationId xmlns:a16="http://schemas.microsoft.com/office/drawing/2014/main" id="{1C3EBB82-13AD-FB2C-85ED-01972409A3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46701" y="1994315"/>
            <a:ext cx="1018745" cy="1480576"/>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DE2CA954-798D-72E7-7517-82DB1348348F}"/>
              </a:ext>
            </a:extLst>
          </p:cNvPr>
          <p:cNvSpPr txBox="1"/>
          <p:nvPr/>
        </p:nvSpPr>
        <p:spPr>
          <a:xfrm>
            <a:off x="10324681" y="3552288"/>
            <a:ext cx="1747256" cy="867930"/>
          </a:xfrm>
          <a:prstGeom prst="rect">
            <a:avLst/>
          </a:prstGeom>
          <a:noFill/>
        </p:spPr>
        <p:txBody>
          <a:bodyPr wrap="square" rtlCol="0">
            <a:spAutoFit/>
          </a:bodyPr>
          <a:lstStyle/>
          <a:p>
            <a:pPr algn="ctr">
              <a:lnSpc>
                <a:spcPct val="90000"/>
              </a:lnSpc>
            </a:pPr>
            <a:r>
              <a:rPr lang="en-US" sz="1400" dirty="0">
                <a:latin typeface="+mn-lt"/>
              </a:rPr>
              <a:t>David Moncton Former director of APS and the SNS project</a:t>
            </a:r>
          </a:p>
        </p:txBody>
      </p:sp>
      <p:cxnSp>
        <p:nvCxnSpPr>
          <p:cNvPr id="10" name="Straight Connector 9">
            <a:extLst>
              <a:ext uri="{FF2B5EF4-FFF2-40B4-BE49-F238E27FC236}">
                <a16:creationId xmlns:a16="http://schemas.microsoft.com/office/drawing/2014/main" id="{67E5DBAF-FB92-C1AD-08EB-78BE680012CA}"/>
              </a:ext>
            </a:extLst>
          </p:cNvPr>
          <p:cNvCxnSpPr>
            <a:cxnSpLocks/>
          </p:cNvCxnSpPr>
          <p:nvPr/>
        </p:nvCxnSpPr>
        <p:spPr>
          <a:xfrm>
            <a:off x="5824440" y="884255"/>
            <a:ext cx="0" cy="5810261"/>
          </a:xfrm>
          <a:prstGeom prst="line">
            <a:avLst/>
          </a:prstGeom>
          <a:ln w="28575">
            <a:solidFill>
              <a:schemeClr val="bg1">
                <a:lumMod val="50000"/>
              </a:schemeClr>
            </a:solidFill>
            <a:miter lim="800000"/>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4B117449-6CFD-741E-B43B-EDD7307E5C4F}"/>
              </a:ext>
            </a:extLst>
          </p:cNvPr>
          <p:cNvSpPr txBox="1"/>
          <p:nvPr/>
        </p:nvSpPr>
        <p:spPr>
          <a:xfrm>
            <a:off x="499750" y="581307"/>
            <a:ext cx="5262337" cy="424732"/>
          </a:xfrm>
          <a:prstGeom prst="rect">
            <a:avLst/>
          </a:prstGeom>
          <a:noFill/>
        </p:spPr>
        <p:txBody>
          <a:bodyPr wrap="square" rtlCol="0">
            <a:spAutoFit/>
          </a:bodyPr>
          <a:lstStyle/>
          <a:p>
            <a:pPr algn="l">
              <a:lnSpc>
                <a:spcPct val="90000"/>
              </a:lnSpc>
            </a:pPr>
            <a:r>
              <a:rPr lang="en-US" sz="2400" dirty="0">
                <a:latin typeface="+mn-lt"/>
              </a:rPr>
              <a:t>Students of Bertram </a:t>
            </a:r>
            <a:r>
              <a:rPr lang="en-US" sz="2400" dirty="0" err="1">
                <a:latin typeface="+mn-lt"/>
              </a:rPr>
              <a:t>Brockhouse</a:t>
            </a:r>
            <a:endParaRPr lang="en-US" sz="2400" dirty="0">
              <a:latin typeface="+mn-lt"/>
            </a:endParaRPr>
          </a:p>
        </p:txBody>
      </p:sp>
      <p:sp>
        <p:nvSpPr>
          <p:cNvPr id="15" name="TextBox 14">
            <a:extLst>
              <a:ext uri="{FF2B5EF4-FFF2-40B4-BE49-F238E27FC236}">
                <a16:creationId xmlns:a16="http://schemas.microsoft.com/office/drawing/2014/main" id="{409CCD1A-7ED3-A0BF-A057-0FDB4CD64749}"/>
              </a:ext>
            </a:extLst>
          </p:cNvPr>
          <p:cNvSpPr txBox="1"/>
          <p:nvPr/>
        </p:nvSpPr>
        <p:spPr>
          <a:xfrm>
            <a:off x="6600545" y="603961"/>
            <a:ext cx="5262337" cy="424732"/>
          </a:xfrm>
          <a:prstGeom prst="rect">
            <a:avLst/>
          </a:prstGeom>
          <a:noFill/>
        </p:spPr>
        <p:txBody>
          <a:bodyPr wrap="square" rtlCol="0">
            <a:spAutoFit/>
          </a:bodyPr>
          <a:lstStyle/>
          <a:p>
            <a:pPr algn="l">
              <a:lnSpc>
                <a:spcPct val="90000"/>
              </a:lnSpc>
            </a:pPr>
            <a:r>
              <a:rPr lang="en-US" sz="2400" dirty="0">
                <a:latin typeface="+mn-lt"/>
              </a:rPr>
              <a:t>Students of Clifford Shull</a:t>
            </a:r>
          </a:p>
        </p:txBody>
      </p:sp>
      <p:sp>
        <p:nvSpPr>
          <p:cNvPr id="3" name="Title 1">
            <a:extLst>
              <a:ext uri="{FF2B5EF4-FFF2-40B4-BE49-F238E27FC236}">
                <a16:creationId xmlns:a16="http://schemas.microsoft.com/office/drawing/2014/main" id="{ED7E7758-A387-F09D-C721-C22E934CC1E1}"/>
              </a:ext>
            </a:extLst>
          </p:cNvPr>
          <p:cNvSpPr>
            <a:spLocks noGrp="1"/>
          </p:cNvSpPr>
          <p:nvPr>
            <p:ph type="title"/>
          </p:nvPr>
        </p:nvSpPr>
        <p:spPr>
          <a:xfrm>
            <a:off x="434791" y="58382"/>
            <a:ext cx="11430000" cy="535531"/>
          </a:xfrm>
        </p:spPr>
        <p:txBody>
          <a:bodyPr/>
          <a:lstStyle/>
          <a:p>
            <a:r>
              <a:rPr lang="en-US" dirty="0"/>
              <a:t>Legacy of training students</a:t>
            </a:r>
          </a:p>
        </p:txBody>
      </p:sp>
      <p:pic>
        <p:nvPicPr>
          <p:cNvPr id="9" name="Picture 8">
            <a:extLst>
              <a:ext uri="{FF2B5EF4-FFF2-40B4-BE49-F238E27FC236}">
                <a16:creationId xmlns:a16="http://schemas.microsoft.com/office/drawing/2014/main" id="{F861B104-E4BD-AC53-65D2-A43F849D478B}"/>
              </a:ext>
            </a:extLst>
          </p:cNvPr>
          <p:cNvPicPr>
            <a:picLocks noChangeAspect="1"/>
          </p:cNvPicPr>
          <p:nvPr/>
        </p:nvPicPr>
        <p:blipFill>
          <a:blip r:embed="rId4"/>
          <a:stretch>
            <a:fillRect/>
          </a:stretch>
        </p:blipFill>
        <p:spPr>
          <a:xfrm>
            <a:off x="663837" y="1965108"/>
            <a:ext cx="4646179" cy="3174361"/>
          </a:xfrm>
          <a:prstGeom prst="rect">
            <a:avLst/>
          </a:prstGeom>
        </p:spPr>
      </p:pic>
      <p:sp>
        <p:nvSpPr>
          <p:cNvPr id="12" name="TextBox 11">
            <a:extLst>
              <a:ext uri="{FF2B5EF4-FFF2-40B4-BE49-F238E27FC236}">
                <a16:creationId xmlns:a16="http://schemas.microsoft.com/office/drawing/2014/main" id="{FB733F15-D1A3-F85E-72AB-AC24FB909470}"/>
              </a:ext>
            </a:extLst>
          </p:cNvPr>
          <p:cNvSpPr txBox="1"/>
          <p:nvPr/>
        </p:nvSpPr>
        <p:spPr>
          <a:xfrm>
            <a:off x="2260079" y="5245208"/>
            <a:ext cx="1184940" cy="286232"/>
          </a:xfrm>
          <a:prstGeom prst="rect">
            <a:avLst/>
          </a:prstGeom>
          <a:noFill/>
        </p:spPr>
        <p:txBody>
          <a:bodyPr wrap="none" rtlCol="0">
            <a:spAutoFit/>
          </a:bodyPr>
          <a:lstStyle/>
          <a:p>
            <a:pPr algn="l">
              <a:lnSpc>
                <a:spcPct val="90000"/>
              </a:lnSpc>
            </a:pPr>
            <a:r>
              <a:rPr lang="en-US" sz="1400" dirty="0" err="1">
                <a:latin typeface="+mn-lt"/>
              </a:rPr>
              <a:t>Brockhouse</a:t>
            </a:r>
            <a:endParaRPr lang="en-US" sz="1400" dirty="0">
              <a:latin typeface="+mn-lt"/>
            </a:endParaRPr>
          </a:p>
        </p:txBody>
      </p:sp>
      <p:cxnSp>
        <p:nvCxnSpPr>
          <p:cNvPr id="14" name="Straight Arrow Connector 13">
            <a:extLst>
              <a:ext uri="{FF2B5EF4-FFF2-40B4-BE49-F238E27FC236}">
                <a16:creationId xmlns:a16="http://schemas.microsoft.com/office/drawing/2014/main" id="{688208B0-B76A-13A4-3811-B0EE1B73433A}"/>
              </a:ext>
            </a:extLst>
          </p:cNvPr>
          <p:cNvCxnSpPr>
            <a:cxnSpLocks/>
            <a:stCxn id="12" idx="0"/>
          </p:cNvCxnSpPr>
          <p:nvPr/>
        </p:nvCxnSpPr>
        <p:spPr>
          <a:xfrm flipV="1">
            <a:off x="2852549" y="4165042"/>
            <a:ext cx="0" cy="1080166"/>
          </a:xfrm>
          <a:prstGeom prst="straightConnector1">
            <a:avLst/>
          </a:prstGeom>
          <a:ln w="28575">
            <a:solidFill>
              <a:srgbClr val="FF0000"/>
            </a:solidFill>
            <a:miter lim="800000"/>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4CCD9AFA-C528-74F4-4358-B40DAC35D00A}"/>
              </a:ext>
            </a:extLst>
          </p:cNvPr>
          <p:cNvSpPr txBox="1"/>
          <p:nvPr/>
        </p:nvSpPr>
        <p:spPr>
          <a:xfrm>
            <a:off x="304565" y="5176905"/>
            <a:ext cx="1211018" cy="867930"/>
          </a:xfrm>
          <a:prstGeom prst="rect">
            <a:avLst/>
          </a:prstGeom>
          <a:noFill/>
        </p:spPr>
        <p:txBody>
          <a:bodyPr wrap="square" rtlCol="0">
            <a:spAutoFit/>
          </a:bodyPr>
          <a:lstStyle/>
          <a:p>
            <a:pPr algn="ctr">
              <a:lnSpc>
                <a:spcPct val="90000"/>
              </a:lnSpc>
            </a:pPr>
            <a:r>
              <a:rPr lang="en-US" sz="1400" dirty="0">
                <a:latin typeface="+mn-lt"/>
              </a:rPr>
              <a:t>Sow-</a:t>
            </a:r>
            <a:r>
              <a:rPr lang="en-US" sz="1400" dirty="0" err="1">
                <a:latin typeface="+mn-lt"/>
              </a:rPr>
              <a:t>Hsin</a:t>
            </a:r>
            <a:r>
              <a:rPr lang="en-US" sz="1400" dirty="0">
                <a:latin typeface="+mn-lt"/>
              </a:rPr>
              <a:t> Chen  Professor MIT</a:t>
            </a:r>
          </a:p>
        </p:txBody>
      </p:sp>
      <p:cxnSp>
        <p:nvCxnSpPr>
          <p:cNvPr id="20" name="Straight Arrow Connector 19">
            <a:extLst>
              <a:ext uri="{FF2B5EF4-FFF2-40B4-BE49-F238E27FC236}">
                <a16:creationId xmlns:a16="http://schemas.microsoft.com/office/drawing/2014/main" id="{AEA778B5-A38A-254C-E68C-FB1EDF156F29}"/>
              </a:ext>
            </a:extLst>
          </p:cNvPr>
          <p:cNvCxnSpPr>
            <a:cxnSpLocks/>
          </p:cNvCxnSpPr>
          <p:nvPr/>
        </p:nvCxnSpPr>
        <p:spPr>
          <a:xfrm flipV="1">
            <a:off x="921584" y="4335864"/>
            <a:ext cx="198807" cy="881600"/>
          </a:xfrm>
          <a:prstGeom prst="straightConnector1">
            <a:avLst/>
          </a:prstGeom>
          <a:ln w="28575">
            <a:solidFill>
              <a:srgbClr val="FF0000"/>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170AAFDD-63E1-9682-04E2-512B499E5C7C}"/>
              </a:ext>
            </a:extLst>
          </p:cNvPr>
          <p:cNvCxnSpPr>
            <a:cxnSpLocks/>
          </p:cNvCxnSpPr>
          <p:nvPr/>
        </p:nvCxnSpPr>
        <p:spPr>
          <a:xfrm flipV="1">
            <a:off x="1998950" y="4244492"/>
            <a:ext cx="42567" cy="1382674"/>
          </a:xfrm>
          <a:prstGeom prst="straightConnector1">
            <a:avLst/>
          </a:prstGeom>
          <a:ln w="28575">
            <a:solidFill>
              <a:srgbClr val="FF0000"/>
            </a:solidFill>
            <a:miter lim="800000"/>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72A9DAD6-E31A-55F6-866F-ECE738F79EA4}"/>
              </a:ext>
            </a:extLst>
          </p:cNvPr>
          <p:cNvSpPr txBox="1"/>
          <p:nvPr/>
        </p:nvSpPr>
        <p:spPr>
          <a:xfrm>
            <a:off x="3279456" y="5306105"/>
            <a:ext cx="1999090" cy="867930"/>
          </a:xfrm>
          <a:prstGeom prst="rect">
            <a:avLst/>
          </a:prstGeom>
          <a:noFill/>
        </p:spPr>
        <p:txBody>
          <a:bodyPr wrap="square" rtlCol="0">
            <a:spAutoFit/>
          </a:bodyPr>
          <a:lstStyle/>
          <a:p>
            <a:pPr algn="ctr">
              <a:lnSpc>
                <a:spcPct val="90000"/>
              </a:lnSpc>
            </a:pPr>
            <a:r>
              <a:rPr lang="en-US" sz="1400" dirty="0">
                <a:latin typeface="+mn-lt"/>
              </a:rPr>
              <a:t>John Copley</a:t>
            </a:r>
          </a:p>
          <a:p>
            <a:pPr algn="ctr">
              <a:lnSpc>
                <a:spcPct val="90000"/>
              </a:lnSpc>
            </a:pPr>
            <a:r>
              <a:rPr lang="en-US" sz="1400" dirty="0">
                <a:latin typeface="+mn-lt"/>
              </a:rPr>
              <a:t>Built DCS spectrometer at NCNR</a:t>
            </a:r>
          </a:p>
        </p:txBody>
      </p:sp>
      <p:cxnSp>
        <p:nvCxnSpPr>
          <p:cNvPr id="26" name="Straight Arrow Connector 25">
            <a:extLst>
              <a:ext uri="{FF2B5EF4-FFF2-40B4-BE49-F238E27FC236}">
                <a16:creationId xmlns:a16="http://schemas.microsoft.com/office/drawing/2014/main" id="{0C1792AE-E3EE-5FE7-92CA-F8C5683CCB58}"/>
              </a:ext>
            </a:extLst>
          </p:cNvPr>
          <p:cNvCxnSpPr>
            <a:cxnSpLocks/>
          </p:cNvCxnSpPr>
          <p:nvPr/>
        </p:nvCxnSpPr>
        <p:spPr>
          <a:xfrm flipH="1" flipV="1">
            <a:off x="3910559" y="4124685"/>
            <a:ext cx="285223" cy="1181420"/>
          </a:xfrm>
          <a:prstGeom prst="straightConnector1">
            <a:avLst/>
          </a:prstGeom>
          <a:ln w="28575">
            <a:solidFill>
              <a:srgbClr val="FF0000"/>
            </a:solidFill>
            <a:miter lim="800000"/>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89EAD925-AA45-C6B7-E93E-C9F4F42A872E}"/>
              </a:ext>
            </a:extLst>
          </p:cNvPr>
          <p:cNvSpPr txBox="1"/>
          <p:nvPr/>
        </p:nvSpPr>
        <p:spPr>
          <a:xfrm>
            <a:off x="1323461" y="1247130"/>
            <a:ext cx="1984510" cy="674031"/>
          </a:xfrm>
          <a:prstGeom prst="rect">
            <a:avLst/>
          </a:prstGeom>
          <a:noFill/>
        </p:spPr>
        <p:txBody>
          <a:bodyPr wrap="square" rtlCol="0">
            <a:spAutoFit/>
          </a:bodyPr>
          <a:lstStyle/>
          <a:p>
            <a:pPr algn="ctr">
              <a:lnSpc>
                <a:spcPct val="90000"/>
              </a:lnSpc>
            </a:pPr>
            <a:r>
              <a:rPr lang="en-US" sz="1400" dirty="0">
                <a:latin typeface="+mn-lt"/>
              </a:rPr>
              <a:t>Bill </a:t>
            </a:r>
            <a:r>
              <a:rPr lang="en-US" sz="1400" dirty="0" err="1">
                <a:latin typeface="+mn-lt"/>
              </a:rPr>
              <a:t>Kamitakahara</a:t>
            </a:r>
            <a:endParaRPr lang="en-US" sz="1400" dirty="0">
              <a:latin typeface="+mn-lt"/>
            </a:endParaRPr>
          </a:p>
          <a:p>
            <a:pPr algn="ctr">
              <a:lnSpc>
                <a:spcPct val="90000"/>
              </a:lnSpc>
            </a:pPr>
            <a:r>
              <a:rPr lang="en-US" sz="1400" dirty="0">
                <a:latin typeface="+mn-lt"/>
              </a:rPr>
              <a:t>Developed the NCNR user program</a:t>
            </a:r>
          </a:p>
        </p:txBody>
      </p:sp>
      <p:cxnSp>
        <p:nvCxnSpPr>
          <p:cNvPr id="28" name="Straight Arrow Connector 27">
            <a:extLst>
              <a:ext uri="{FF2B5EF4-FFF2-40B4-BE49-F238E27FC236}">
                <a16:creationId xmlns:a16="http://schemas.microsoft.com/office/drawing/2014/main" id="{511B556F-7563-583D-0E1D-DE608D900572}"/>
              </a:ext>
            </a:extLst>
          </p:cNvPr>
          <p:cNvCxnSpPr>
            <a:cxnSpLocks/>
          </p:cNvCxnSpPr>
          <p:nvPr/>
        </p:nvCxnSpPr>
        <p:spPr>
          <a:xfrm>
            <a:off x="2758273" y="1910997"/>
            <a:ext cx="487345" cy="444129"/>
          </a:xfrm>
          <a:prstGeom prst="straightConnector1">
            <a:avLst/>
          </a:prstGeom>
          <a:ln w="28575">
            <a:solidFill>
              <a:srgbClr val="FF0000"/>
            </a:solidFill>
            <a:miter lim="800000"/>
            <a:tailEnd type="triangle"/>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E6B857B3-A525-CC46-8662-7E3CDBF4455C}"/>
              </a:ext>
            </a:extLst>
          </p:cNvPr>
          <p:cNvSpPr txBox="1"/>
          <p:nvPr/>
        </p:nvSpPr>
        <p:spPr>
          <a:xfrm>
            <a:off x="3393749" y="1019670"/>
            <a:ext cx="2382069" cy="674031"/>
          </a:xfrm>
          <a:prstGeom prst="rect">
            <a:avLst/>
          </a:prstGeom>
          <a:noFill/>
        </p:spPr>
        <p:txBody>
          <a:bodyPr wrap="square" rtlCol="0">
            <a:spAutoFit/>
          </a:bodyPr>
          <a:lstStyle/>
          <a:p>
            <a:pPr algn="ctr">
              <a:lnSpc>
                <a:spcPct val="90000"/>
              </a:lnSpc>
            </a:pPr>
            <a:r>
              <a:rPr lang="en-US" sz="1400" dirty="0">
                <a:latin typeface="+mn-lt"/>
              </a:rPr>
              <a:t>Eric </a:t>
            </a:r>
            <a:r>
              <a:rPr lang="en-US" sz="1400" dirty="0" err="1">
                <a:latin typeface="+mn-lt"/>
              </a:rPr>
              <a:t>Svensson</a:t>
            </a:r>
            <a:r>
              <a:rPr lang="en-US" sz="1400" dirty="0">
                <a:latin typeface="+mn-lt"/>
              </a:rPr>
              <a:t> </a:t>
            </a:r>
          </a:p>
          <a:p>
            <a:pPr algn="ctr">
              <a:lnSpc>
                <a:spcPct val="90000"/>
              </a:lnSpc>
            </a:pPr>
            <a:r>
              <a:rPr lang="en-US" sz="1400" dirty="0">
                <a:latin typeface="+mn-lt"/>
              </a:rPr>
              <a:t>Chalk River – pioneering work on liquid He</a:t>
            </a:r>
          </a:p>
        </p:txBody>
      </p:sp>
      <p:cxnSp>
        <p:nvCxnSpPr>
          <p:cNvPr id="39" name="Straight Arrow Connector 38">
            <a:extLst>
              <a:ext uri="{FF2B5EF4-FFF2-40B4-BE49-F238E27FC236}">
                <a16:creationId xmlns:a16="http://schemas.microsoft.com/office/drawing/2014/main" id="{6A38D06A-EF87-8C82-3B94-349FBB09775A}"/>
              </a:ext>
            </a:extLst>
          </p:cNvPr>
          <p:cNvCxnSpPr>
            <a:cxnSpLocks/>
          </p:cNvCxnSpPr>
          <p:nvPr/>
        </p:nvCxnSpPr>
        <p:spPr>
          <a:xfrm flipH="1">
            <a:off x="4296799" y="1635794"/>
            <a:ext cx="143975" cy="353988"/>
          </a:xfrm>
          <a:prstGeom prst="straightConnector1">
            <a:avLst/>
          </a:prstGeom>
          <a:ln w="28575">
            <a:solidFill>
              <a:srgbClr val="FF0000"/>
            </a:solidFill>
            <a:miter lim="800000"/>
            <a:tailEnd type="triangle"/>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ECBF2139-E929-16BC-B753-802A7B9C565C}"/>
              </a:ext>
            </a:extLst>
          </p:cNvPr>
          <p:cNvSpPr txBox="1"/>
          <p:nvPr/>
        </p:nvSpPr>
        <p:spPr>
          <a:xfrm>
            <a:off x="6367561" y="1107435"/>
            <a:ext cx="3361166" cy="867930"/>
          </a:xfrm>
          <a:prstGeom prst="rect">
            <a:avLst/>
          </a:prstGeom>
          <a:noFill/>
        </p:spPr>
        <p:txBody>
          <a:bodyPr wrap="square" rtlCol="0">
            <a:spAutoFit/>
          </a:bodyPr>
          <a:lstStyle/>
          <a:p>
            <a:pPr algn="ctr">
              <a:lnSpc>
                <a:spcPct val="90000"/>
              </a:lnSpc>
            </a:pPr>
            <a:r>
              <a:rPr lang="en-US" sz="1400" dirty="0">
                <a:latin typeface="+mn-lt"/>
              </a:rPr>
              <a:t>Herb Mook</a:t>
            </a:r>
          </a:p>
          <a:p>
            <a:pPr algn="ctr">
              <a:lnSpc>
                <a:spcPct val="90000"/>
              </a:lnSpc>
            </a:pPr>
            <a:r>
              <a:rPr lang="en-US" sz="1400" dirty="0">
                <a:latin typeface="+mn-lt"/>
              </a:rPr>
              <a:t>Pioneering work on superconductors and metals. Former director of neutron scattering at HFIR</a:t>
            </a:r>
          </a:p>
        </p:txBody>
      </p:sp>
      <p:cxnSp>
        <p:nvCxnSpPr>
          <p:cNvPr id="44" name="Straight Arrow Connector 43">
            <a:extLst>
              <a:ext uri="{FF2B5EF4-FFF2-40B4-BE49-F238E27FC236}">
                <a16:creationId xmlns:a16="http://schemas.microsoft.com/office/drawing/2014/main" id="{19907200-89A3-A05A-4B75-F11983054A48}"/>
              </a:ext>
            </a:extLst>
          </p:cNvPr>
          <p:cNvCxnSpPr>
            <a:cxnSpLocks/>
          </p:cNvCxnSpPr>
          <p:nvPr/>
        </p:nvCxnSpPr>
        <p:spPr>
          <a:xfrm>
            <a:off x="8141652" y="1994315"/>
            <a:ext cx="0" cy="616832"/>
          </a:xfrm>
          <a:prstGeom prst="straightConnector1">
            <a:avLst/>
          </a:prstGeom>
          <a:ln w="28575">
            <a:solidFill>
              <a:srgbClr val="FF0000"/>
            </a:solidFill>
            <a:miter lim="800000"/>
            <a:tailEnd type="triangle"/>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BD05E74C-D218-B834-944B-42BA3DD98E34}"/>
              </a:ext>
            </a:extLst>
          </p:cNvPr>
          <p:cNvSpPr txBox="1"/>
          <p:nvPr/>
        </p:nvSpPr>
        <p:spPr>
          <a:xfrm>
            <a:off x="5911149" y="5892285"/>
            <a:ext cx="2305896" cy="674031"/>
          </a:xfrm>
          <a:prstGeom prst="rect">
            <a:avLst/>
          </a:prstGeom>
          <a:noFill/>
        </p:spPr>
        <p:txBody>
          <a:bodyPr wrap="square" rtlCol="0">
            <a:spAutoFit/>
          </a:bodyPr>
          <a:lstStyle/>
          <a:p>
            <a:pPr algn="ctr">
              <a:lnSpc>
                <a:spcPct val="90000"/>
              </a:lnSpc>
            </a:pPr>
            <a:r>
              <a:rPr lang="en-US" sz="1400" dirty="0">
                <a:latin typeface="+mn-lt"/>
              </a:rPr>
              <a:t>Stephen Spooner</a:t>
            </a:r>
          </a:p>
          <a:p>
            <a:pPr algn="ctr">
              <a:lnSpc>
                <a:spcPct val="90000"/>
              </a:lnSpc>
            </a:pPr>
            <a:r>
              <a:rPr lang="en-US" sz="1400" dirty="0">
                <a:latin typeface="+mn-lt"/>
              </a:rPr>
              <a:t>HFIR – materials science and residual stress</a:t>
            </a:r>
          </a:p>
        </p:txBody>
      </p:sp>
      <p:cxnSp>
        <p:nvCxnSpPr>
          <p:cNvPr id="47" name="Straight Arrow Connector 46">
            <a:extLst>
              <a:ext uri="{FF2B5EF4-FFF2-40B4-BE49-F238E27FC236}">
                <a16:creationId xmlns:a16="http://schemas.microsoft.com/office/drawing/2014/main" id="{7D76F728-2CB2-70FD-7CA9-971AFBD3F7B0}"/>
              </a:ext>
            </a:extLst>
          </p:cNvPr>
          <p:cNvCxnSpPr>
            <a:cxnSpLocks/>
            <a:stCxn id="46" idx="0"/>
          </p:cNvCxnSpPr>
          <p:nvPr/>
        </p:nvCxnSpPr>
        <p:spPr>
          <a:xfrm flipV="1">
            <a:off x="7064097" y="4577024"/>
            <a:ext cx="217775" cy="1315261"/>
          </a:xfrm>
          <a:prstGeom prst="straightConnector1">
            <a:avLst/>
          </a:prstGeom>
          <a:ln w="28575">
            <a:solidFill>
              <a:srgbClr val="FF0000"/>
            </a:solidFill>
            <a:miter lim="800000"/>
            <a:tailEnd type="triangle"/>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8E3567B6-C86B-382C-9936-CC66CD686880}"/>
              </a:ext>
            </a:extLst>
          </p:cNvPr>
          <p:cNvSpPr txBox="1"/>
          <p:nvPr/>
        </p:nvSpPr>
        <p:spPr>
          <a:xfrm>
            <a:off x="8343819" y="5688505"/>
            <a:ext cx="562975" cy="286232"/>
          </a:xfrm>
          <a:prstGeom prst="rect">
            <a:avLst/>
          </a:prstGeom>
          <a:noFill/>
        </p:spPr>
        <p:txBody>
          <a:bodyPr wrap="none" rtlCol="0">
            <a:spAutoFit/>
          </a:bodyPr>
          <a:lstStyle/>
          <a:p>
            <a:pPr algn="l">
              <a:lnSpc>
                <a:spcPct val="90000"/>
              </a:lnSpc>
            </a:pPr>
            <a:r>
              <a:rPr lang="en-US" sz="1400" dirty="0">
                <a:latin typeface="+mn-lt"/>
              </a:rPr>
              <a:t>Shull</a:t>
            </a:r>
          </a:p>
        </p:txBody>
      </p:sp>
      <p:cxnSp>
        <p:nvCxnSpPr>
          <p:cNvPr id="52" name="Straight Arrow Connector 51">
            <a:extLst>
              <a:ext uri="{FF2B5EF4-FFF2-40B4-BE49-F238E27FC236}">
                <a16:creationId xmlns:a16="http://schemas.microsoft.com/office/drawing/2014/main" id="{E8A6B4EC-9928-1D5C-CF2B-8A4CFA3AC709}"/>
              </a:ext>
            </a:extLst>
          </p:cNvPr>
          <p:cNvCxnSpPr>
            <a:cxnSpLocks/>
          </p:cNvCxnSpPr>
          <p:nvPr/>
        </p:nvCxnSpPr>
        <p:spPr>
          <a:xfrm flipV="1">
            <a:off x="8625307" y="4947898"/>
            <a:ext cx="0" cy="716414"/>
          </a:xfrm>
          <a:prstGeom prst="straightConnector1">
            <a:avLst/>
          </a:prstGeom>
          <a:ln w="28575">
            <a:solidFill>
              <a:srgbClr val="FF0000"/>
            </a:solidFill>
            <a:miter lim="800000"/>
            <a:tailEnd type="triangle"/>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9FADAF1D-97A1-542D-C7C2-B3D78FDA1AD8}"/>
              </a:ext>
            </a:extLst>
          </p:cNvPr>
          <p:cNvSpPr txBox="1"/>
          <p:nvPr/>
        </p:nvSpPr>
        <p:spPr>
          <a:xfrm>
            <a:off x="9874304" y="5015824"/>
            <a:ext cx="2197633" cy="1255728"/>
          </a:xfrm>
          <a:prstGeom prst="rect">
            <a:avLst/>
          </a:prstGeom>
          <a:noFill/>
        </p:spPr>
        <p:txBody>
          <a:bodyPr wrap="square" rtlCol="0">
            <a:spAutoFit/>
          </a:bodyPr>
          <a:lstStyle/>
          <a:p>
            <a:pPr algn="ctr">
              <a:lnSpc>
                <a:spcPct val="90000"/>
              </a:lnSpc>
            </a:pPr>
            <a:r>
              <a:rPr lang="en-US" sz="1400" dirty="0">
                <a:latin typeface="+mn-lt"/>
              </a:rPr>
              <a:t>Ralph Moon</a:t>
            </a:r>
          </a:p>
          <a:p>
            <a:pPr algn="ctr">
              <a:lnSpc>
                <a:spcPct val="90000"/>
              </a:lnSpc>
            </a:pPr>
            <a:r>
              <a:rPr lang="en-US" sz="1400" dirty="0">
                <a:latin typeface="+mn-lt"/>
              </a:rPr>
              <a:t>Development of neutron polarization analysis. Former director of neutron scattering at HFIR</a:t>
            </a:r>
          </a:p>
        </p:txBody>
      </p:sp>
      <p:cxnSp>
        <p:nvCxnSpPr>
          <p:cNvPr id="56" name="Straight Arrow Connector 55">
            <a:extLst>
              <a:ext uri="{FF2B5EF4-FFF2-40B4-BE49-F238E27FC236}">
                <a16:creationId xmlns:a16="http://schemas.microsoft.com/office/drawing/2014/main" id="{14878508-2596-E3AB-CFF3-59805348F7FA}"/>
              </a:ext>
            </a:extLst>
          </p:cNvPr>
          <p:cNvCxnSpPr>
            <a:cxnSpLocks/>
          </p:cNvCxnSpPr>
          <p:nvPr/>
        </p:nvCxnSpPr>
        <p:spPr>
          <a:xfrm flipH="1" flipV="1">
            <a:off x="9520813" y="4514319"/>
            <a:ext cx="827069" cy="647290"/>
          </a:xfrm>
          <a:prstGeom prst="straightConnector1">
            <a:avLst/>
          </a:prstGeom>
          <a:ln w="28575">
            <a:solidFill>
              <a:srgbClr val="FF0000"/>
            </a:solidFill>
            <a:miter lim="8000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32689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32031B-A5E0-C2C7-48B9-697DD46AB8EA}"/>
              </a:ext>
            </a:extLst>
          </p:cNvPr>
          <p:cNvSpPr>
            <a:spLocks noGrp="1"/>
          </p:cNvSpPr>
          <p:nvPr>
            <p:ph type="title"/>
          </p:nvPr>
        </p:nvSpPr>
        <p:spPr/>
        <p:txBody>
          <a:bodyPr/>
          <a:lstStyle/>
          <a:p>
            <a:r>
              <a:rPr lang="en-US" dirty="0"/>
              <a:t>Graduate Student Opportunities at SNS / HFIR!</a:t>
            </a:r>
          </a:p>
        </p:txBody>
      </p:sp>
      <p:pic>
        <p:nvPicPr>
          <p:cNvPr id="5" name="Picture 4">
            <a:extLst>
              <a:ext uri="{FF2B5EF4-FFF2-40B4-BE49-F238E27FC236}">
                <a16:creationId xmlns:a16="http://schemas.microsoft.com/office/drawing/2014/main" id="{AAF49E59-212A-7E54-104C-E60AADD5FA12}"/>
              </a:ext>
            </a:extLst>
          </p:cNvPr>
          <p:cNvPicPr>
            <a:picLocks noChangeAspect="1"/>
          </p:cNvPicPr>
          <p:nvPr/>
        </p:nvPicPr>
        <p:blipFill>
          <a:blip r:embed="rId2"/>
          <a:stretch>
            <a:fillRect/>
          </a:stretch>
        </p:blipFill>
        <p:spPr>
          <a:xfrm>
            <a:off x="930929" y="888979"/>
            <a:ext cx="9971080" cy="4756704"/>
          </a:xfrm>
          <a:prstGeom prst="rect">
            <a:avLst/>
          </a:prstGeom>
          <a:ln w="25400">
            <a:solidFill>
              <a:schemeClr val="accent1"/>
            </a:solidFill>
          </a:ln>
        </p:spPr>
      </p:pic>
      <p:sp>
        <p:nvSpPr>
          <p:cNvPr id="7" name="TextBox 6">
            <a:extLst>
              <a:ext uri="{FF2B5EF4-FFF2-40B4-BE49-F238E27FC236}">
                <a16:creationId xmlns:a16="http://schemas.microsoft.com/office/drawing/2014/main" id="{EC7CB0B2-3CB7-4B47-BAED-732A10EA6939}"/>
              </a:ext>
            </a:extLst>
          </p:cNvPr>
          <p:cNvSpPr txBox="1"/>
          <p:nvPr/>
        </p:nvSpPr>
        <p:spPr>
          <a:xfrm>
            <a:off x="3042898" y="6281284"/>
            <a:ext cx="7379616" cy="369332"/>
          </a:xfrm>
          <a:prstGeom prst="rect">
            <a:avLst/>
          </a:prstGeom>
          <a:noFill/>
        </p:spPr>
        <p:txBody>
          <a:bodyPr wrap="square">
            <a:spAutoFit/>
          </a:bodyPr>
          <a:lstStyle/>
          <a:p>
            <a:r>
              <a:rPr lang="en-US" dirty="0">
                <a:latin typeface="+mj-lt"/>
              </a:rPr>
              <a:t>https://neutrons.ornl.gov/neutron-scattering-graduate-program</a:t>
            </a:r>
          </a:p>
        </p:txBody>
      </p:sp>
      <p:pic>
        <p:nvPicPr>
          <p:cNvPr id="9" name="Picture 8" descr="Qr code&#10;&#10;Description automatically generated">
            <a:extLst>
              <a:ext uri="{FF2B5EF4-FFF2-40B4-BE49-F238E27FC236}">
                <a16:creationId xmlns:a16="http://schemas.microsoft.com/office/drawing/2014/main" id="{698B5314-E3A0-924B-0100-006E39161BB4}"/>
              </a:ext>
            </a:extLst>
          </p:cNvPr>
          <p:cNvPicPr>
            <a:picLocks noChangeAspect="1"/>
          </p:cNvPicPr>
          <p:nvPr/>
        </p:nvPicPr>
        <p:blipFill>
          <a:blip r:embed="rId3"/>
          <a:stretch>
            <a:fillRect/>
          </a:stretch>
        </p:blipFill>
        <p:spPr>
          <a:xfrm>
            <a:off x="10282576" y="4911756"/>
            <a:ext cx="1841692" cy="1829290"/>
          </a:xfrm>
          <a:prstGeom prst="rect">
            <a:avLst/>
          </a:prstGeom>
        </p:spPr>
      </p:pic>
    </p:spTree>
    <p:extLst>
      <p:ext uri="{BB962C8B-B14F-4D97-AF65-F5344CB8AC3E}">
        <p14:creationId xmlns:p14="http://schemas.microsoft.com/office/powerpoint/2010/main" val="63666394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13A21A-6FF8-4A76-918D-4AFE5C54741E}"/>
              </a:ext>
            </a:extLst>
          </p:cNvPr>
          <p:cNvSpPr>
            <a:spLocks noGrp="1"/>
          </p:cNvSpPr>
          <p:nvPr>
            <p:ph type="title"/>
          </p:nvPr>
        </p:nvSpPr>
        <p:spPr/>
        <p:txBody>
          <a:bodyPr/>
          <a:lstStyle/>
          <a:p>
            <a:r>
              <a:rPr lang="en-US" dirty="0"/>
              <a:t>Bottom Line</a:t>
            </a:r>
          </a:p>
        </p:txBody>
      </p:sp>
      <p:sp>
        <p:nvSpPr>
          <p:cNvPr id="3" name="Content Placeholder 2">
            <a:extLst>
              <a:ext uri="{FF2B5EF4-FFF2-40B4-BE49-F238E27FC236}">
                <a16:creationId xmlns:a16="http://schemas.microsoft.com/office/drawing/2014/main" id="{D291A809-BEB9-4D96-9E21-B4EF268AE02A}"/>
              </a:ext>
            </a:extLst>
          </p:cNvPr>
          <p:cNvSpPr>
            <a:spLocks noGrp="1"/>
          </p:cNvSpPr>
          <p:nvPr>
            <p:ph idx="1"/>
          </p:nvPr>
        </p:nvSpPr>
        <p:spPr>
          <a:xfrm>
            <a:off x="1011128" y="1105094"/>
            <a:ext cx="10169743" cy="4876157"/>
          </a:xfrm>
        </p:spPr>
        <p:txBody>
          <a:bodyPr>
            <a:normAutofit fontScale="55000" lnSpcReduction="20000"/>
          </a:bodyPr>
          <a:lstStyle/>
          <a:p>
            <a:pPr>
              <a:lnSpc>
                <a:spcPct val="120000"/>
              </a:lnSpc>
            </a:pPr>
            <a:r>
              <a:rPr lang="en-US" sz="3800" dirty="0">
                <a:latin typeface="+mj-lt"/>
              </a:rPr>
              <a:t>Neutron scattering invented the User Facility</a:t>
            </a:r>
          </a:p>
          <a:p>
            <a:pPr lvl="1">
              <a:lnSpc>
                <a:spcPct val="120000"/>
              </a:lnSpc>
            </a:pPr>
            <a:r>
              <a:rPr lang="en-US" sz="2900" dirty="0">
                <a:latin typeface="+mj-lt"/>
              </a:rPr>
              <a:t>Effective and efficient means of providing access to large and diverse user community</a:t>
            </a:r>
          </a:p>
          <a:p>
            <a:pPr lvl="1">
              <a:lnSpc>
                <a:spcPct val="120000"/>
              </a:lnSpc>
            </a:pPr>
            <a:r>
              <a:rPr lang="en-US" sz="2900" dirty="0">
                <a:latin typeface="+mj-lt"/>
              </a:rPr>
              <a:t>Access to facilities which are scientifically essential, but unaffordable to university groups or industry</a:t>
            </a:r>
          </a:p>
          <a:p>
            <a:pPr>
              <a:lnSpc>
                <a:spcPct val="120000"/>
              </a:lnSpc>
            </a:pPr>
            <a:r>
              <a:rPr lang="en-US" sz="3800" dirty="0">
                <a:latin typeface="+mj-lt"/>
              </a:rPr>
              <a:t>We’re still reinventing it</a:t>
            </a:r>
          </a:p>
          <a:p>
            <a:pPr lvl="1">
              <a:lnSpc>
                <a:spcPct val="120000"/>
              </a:lnSpc>
            </a:pPr>
            <a:r>
              <a:rPr lang="en-US" sz="2900" dirty="0">
                <a:latin typeface="+mj-lt"/>
              </a:rPr>
              <a:t>Couple beamtime access with ancillary capabilities: deuteration, sample environment, advanced data analysis approaches, …</a:t>
            </a:r>
          </a:p>
          <a:p>
            <a:pPr>
              <a:lnSpc>
                <a:spcPct val="120000"/>
              </a:lnSpc>
            </a:pPr>
            <a:r>
              <a:rPr lang="en-US" sz="3800" dirty="0">
                <a:latin typeface="+mj-lt"/>
              </a:rPr>
              <a:t>Neutron science relies on healthy ecosystem of neutron facilities</a:t>
            </a:r>
          </a:p>
          <a:p>
            <a:pPr lvl="1">
              <a:lnSpc>
                <a:spcPct val="120000"/>
              </a:lnSpc>
            </a:pPr>
            <a:r>
              <a:rPr lang="en-US" sz="2900" dirty="0">
                <a:latin typeface="+mj-lt"/>
              </a:rPr>
              <a:t>High-end user facilities</a:t>
            </a:r>
          </a:p>
          <a:p>
            <a:pPr lvl="1">
              <a:lnSpc>
                <a:spcPct val="120000"/>
              </a:lnSpc>
            </a:pPr>
            <a:r>
              <a:rPr lang="en-US" sz="2900" dirty="0">
                <a:latin typeface="+mj-lt"/>
              </a:rPr>
              <a:t>Medium-flux hybrid user facilities</a:t>
            </a:r>
          </a:p>
          <a:p>
            <a:pPr lvl="1">
              <a:lnSpc>
                <a:spcPct val="120000"/>
              </a:lnSpc>
            </a:pPr>
            <a:r>
              <a:rPr lang="en-US" sz="2900" dirty="0">
                <a:latin typeface="+mj-lt"/>
              </a:rPr>
              <a:t>Compact facilities doing collaborative science</a:t>
            </a:r>
          </a:p>
          <a:p>
            <a:pPr>
              <a:lnSpc>
                <a:spcPct val="120000"/>
              </a:lnSpc>
            </a:pPr>
            <a:r>
              <a:rPr lang="en-US" sz="3800" dirty="0">
                <a:latin typeface="+mj-lt"/>
              </a:rPr>
              <a:t>Students are critical to the growth of the neutron user community</a:t>
            </a:r>
          </a:p>
        </p:txBody>
      </p:sp>
    </p:spTree>
    <p:extLst>
      <p:ext uri="{BB962C8B-B14F-4D97-AF65-F5344CB8AC3E}">
        <p14:creationId xmlns:p14="http://schemas.microsoft.com/office/powerpoint/2010/main" val="11207137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011BC1AF-B395-48D6-9AB3-6BD615E0F24F}"/>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193" b="193"/>
          <a:stretch>
            <a:fillRect/>
          </a:stretch>
        </p:blipFill>
        <p:spPr>
          <a:xfrm>
            <a:off x="274320" y="0"/>
            <a:ext cx="11312843" cy="6342021"/>
          </a:xfrm>
        </p:spPr>
      </p:pic>
      <p:sp>
        <p:nvSpPr>
          <p:cNvPr id="4" name="Title 3">
            <a:extLst>
              <a:ext uri="{FF2B5EF4-FFF2-40B4-BE49-F238E27FC236}">
                <a16:creationId xmlns:a16="http://schemas.microsoft.com/office/drawing/2014/main" id="{AEB60B6F-6AFA-418A-B55E-DFC39CECA96E}"/>
              </a:ext>
            </a:extLst>
          </p:cNvPr>
          <p:cNvSpPr>
            <a:spLocks noGrp="1"/>
          </p:cNvSpPr>
          <p:nvPr>
            <p:ph type="title"/>
          </p:nvPr>
        </p:nvSpPr>
        <p:spPr/>
        <p:txBody>
          <a:bodyPr/>
          <a:lstStyle/>
          <a:p>
            <a:r>
              <a:rPr lang="en-US" dirty="0"/>
              <a:t>Thank you!</a:t>
            </a:r>
          </a:p>
        </p:txBody>
      </p:sp>
      <p:pic>
        <p:nvPicPr>
          <p:cNvPr id="2050" name="Picture 2">
            <a:extLst>
              <a:ext uri="{FF2B5EF4-FFF2-40B4-BE49-F238E27FC236}">
                <a16:creationId xmlns:a16="http://schemas.microsoft.com/office/drawing/2014/main" id="{6BC52AB7-130C-9660-705D-3F12CD87BF4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995" t="4351" r="7703" b="6208"/>
          <a:stretch/>
        </p:blipFill>
        <p:spPr bwMode="auto">
          <a:xfrm>
            <a:off x="8509206" y="224174"/>
            <a:ext cx="2723167" cy="2855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6542390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0F30F98-3B06-4346-874F-EFA05B8D9B2F}"/>
              </a:ext>
            </a:extLst>
          </p:cNvPr>
          <p:cNvSpPr>
            <a:spLocks noGrp="1"/>
          </p:cNvSpPr>
          <p:nvPr>
            <p:ph type="title"/>
          </p:nvPr>
        </p:nvSpPr>
        <p:spPr/>
        <p:txBody>
          <a:bodyPr/>
          <a:lstStyle/>
          <a:p>
            <a:r>
              <a:rPr lang="en-US" dirty="0"/>
              <a:t>National Transportation Research Center</a:t>
            </a:r>
          </a:p>
        </p:txBody>
      </p:sp>
      <p:pic>
        <p:nvPicPr>
          <p:cNvPr id="4098" name="Picture 2" descr="The REVISE-II modeling tool developed at ORNL supports decisionmaking for electric vehicle charging infrastructure development along interstate highways in support of intercity travel. Credit: Jason Richards/ORNL, U.S. Dept. of Energy">
            <a:extLst>
              <a:ext uri="{FF2B5EF4-FFF2-40B4-BE49-F238E27FC236}">
                <a16:creationId xmlns:a16="http://schemas.microsoft.com/office/drawing/2014/main" id="{BC3CAE16-4B16-496D-BA00-8533EF2A38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83508" y="4728896"/>
            <a:ext cx="3865521" cy="199847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2B4A58AD-78B0-481E-8AC2-55899B6A8B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2772" y="960194"/>
            <a:ext cx="6596010" cy="318034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1892045C-BF19-4610-B8C8-26DC61CB99DB}"/>
              </a:ext>
            </a:extLst>
          </p:cNvPr>
          <p:cNvSpPr/>
          <p:nvPr/>
        </p:nvSpPr>
        <p:spPr>
          <a:xfrm>
            <a:off x="6878782" y="960194"/>
            <a:ext cx="5127980" cy="3616375"/>
          </a:xfrm>
          <a:prstGeom prst="rect">
            <a:avLst/>
          </a:prstGeom>
        </p:spPr>
        <p:txBody>
          <a:bodyPr wrap="square">
            <a:spAutoFit/>
          </a:bodyPr>
          <a:lstStyle/>
          <a:p>
            <a:pPr marL="285750" indent="-285750">
              <a:spcBef>
                <a:spcPts val="600"/>
              </a:spcBef>
              <a:buFont typeface="Arial" panose="020B0604020202020204" pitchFamily="34" charset="0"/>
              <a:buChar char="•"/>
            </a:pPr>
            <a:r>
              <a:rPr lang="en-US" sz="1600" dirty="0">
                <a:latin typeface="+mn-lt"/>
              </a:rPr>
              <a:t>The National Transportation Research Center (NTRC), established in 2000, is the Department of Energy’s only designated user facility focused on performing early-stage research and development in transportation technologies. </a:t>
            </a:r>
          </a:p>
          <a:p>
            <a:pPr marL="285750" indent="-285750">
              <a:spcBef>
                <a:spcPts val="600"/>
              </a:spcBef>
              <a:buFont typeface="Arial" panose="020B0604020202020204" pitchFamily="34" charset="0"/>
              <a:buChar char="•"/>
            </a:pPr>
            <a:r>
              <a:rPr lang="en-US" sz="1600" dirty="0">
                <a:latin typeface="+mn-lt"/>
              </a:rPr>
              <a:t>Research focuses on advanced energy storage and electric drive systems, including fast wired and wireless charging; lightweight materials and multi-material structures for harsh environments; advanced combustion engines and alternative biofuels; data science, analysis, and vehicle cybersecurity; vehicle systems integration; intelligent mobility systems.</a:t>
            </a:r>
          </a:p>
        </p:txBody>
      </p:sp>
      <p:sp>
        <p:nvSpPr>
          <p:cNvPr id="3" name="Content Placeholder 2">
            <a:extLst>
              <a:ext uri="{FF2B5EF4-FFF2-40B4-BE49-F238E27FC236}">
                <a16:creationId xmlns:a16="http://schemas.microsoft.com/office/drawing/2014/main" id="{37B84F34-AAD2-4C09-9C56-230FD75ED23B}"/>
              </a:ext>
            </a:extLst>
          </p:cNvPr>
          <p:cNvSpPr>
            <a:spLocks noGrp="1"/>
          </p:cNvSpPr>
          <p:nvPr>
            <p:ph idx="1"/>
          </p:nvPr>
        </p:nvSpPr>
        <p:spPr>
          <a:xfrm>
            <a:off x="429766" y="3885511"/>
            <a:ext cx="6596009" cy="4468459"/>
          </a:xfrm>
        </p:spPr>
        <p:txBody>
          <a:bodyPr/>
          <a:lstStyle/>
          <a:p>
            <a:pPr>
              <a:lnSpc>
                <a:spcPct val="100000"/>
              </a:lnSpc>
              <a:spcBef>
                <a:spcPts val="600"/>
              </a:spcBef>
            </a:pPr>
            <a:r>
              <a:rPr lang="en-US" sz="1600" dirty="0"/>
              <a:t>The NTRC comprises a 65,000 sq. ft. facility that integrates capabilities, from novel diagnostics to component and vehicle evaluation to data analytics and cybersecurity. </a:t>
            </a:r>
          </a:p>
          <a:p>
            <a:pPr>
              <a:lnSpc>
                <a:spcPct val="100000"/>
              </a:lnSpc>
              <a:spcBef>
                <a:spcPts val="600"/>
              </a:spcBef>
            </a:pPr>
            <a:r>
              <a:rPr lang="en-US" sz="1600" dirty="0"/>
              <a:t>The facility is dedicated to accelerating the pace of research and development for new materials in next-generation systems, providing decision making tools for sustainable transportation systems, and creating economic opportunity by improving the energy efficiency of vehicles to support a robust transportation system for people and commerce.</a:t>
            </a:r>
          </a:p>
          <a:p>
            <a:endParaRPr lang="en-US" sz="1600" dirty="0"/>
          </a:p>
        </p:txBody>
      </p:sp>
    </p:spTree>
    <p:extLst>
      <p:ext uri="{BB962C8B-B14F-4D97-AF65-F5344CB8AC3E}">
        <p14:creationId xmlns:p14="http://schemas.microsoft.com/office/powerpoint/2010/main" val="17461595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929FB0-FA4B-4B86-A2E6-3743AE6F3D9A}"/>
              </a:ext>
            </a:extLst>
          </p:cNvPr>
          <p:cNvSpPr>
            <a:spLocks noGrp="1"/>
          </p:cNvSpPr>
          <p:nvPr>
            <p:ph type="title"/>
          </p:nvPr>
        </p:nvSpPr>
        <p:spPr/>
        <p:txBody>
          <a:bodyPr/>
          <a:lstStyle/>
          <a:p>
            <a:r>
              <a:rPr lang="en-US" dirty="0"/>
              <a:t>Nuclear fission</a:t>
            </a:r>
          </a:p>
        </p:txBody>
      </p:sp>
      <p:pic>
        <p:nvPicPr>
          <p:cNvPr id="7" name="Picture 6">
            <a:extLst>
              <a:ext uri="{FF2B5EF4-FFF2-40B4-BE49-F238E27FC236}">
                <a16:creationId xmlns:a16="http://schemas.microsoft.com/office/drawing/2014/main" id="{3F826D12-9B0B-4B20-B411-03105380E783}"/>
              </a:ext>
            </a:extLst>
          </p:cNvPr>
          <p:cNvPicPr>
            <a:picLocks noChangeAspect="1"/>
          </p:cNvPicPr>
          <p:nvPr/>
        </p:nvPicPr>
        <p:blipFill>
          <a:blip r:embed="rId2"/>
          <a:stretch>
            <a:fillRect/>
          </a:stretch>
        </p:blipFill>
        <p:spPr>
          <a:xfrm>
            <a:off x="1984998" y="813816"/>
            <a:ext cx="5615687" cy="2454023"/>
          </a:xfrm>
          <a:prstGeom prst="rect">
            <a:avLst/>
          </a:prstGeom>
        </p:spPr>
      </p:pic>
      <p:pic>
        <p:nvPicPr>
          <p:cNvPr id="8" name="Picture 7" descr="Color-Rendering-of-First-Reaction.jpg">
            <a:extLst>
              <a:ext uri="{FF2B5EF4-FFF2-40B4-BE49-F238E27FC236}">
                <a16:creationId xmlns:a16="http://schemas.microsoft.com/office/drawing/2014/main" id="{160B88AF-EB2D-4D8B-921F-21C2CB755CD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5156" b="10525"/>
          <a:stretch/>
        </p:blipFill>
        <p:spPr>
          <a:xfrm>
            <a:off x="705642" y="3086041"/>
            <a:ext cx="7669828" cy="2958143"/>
          </a:xfrm>
          <a:prstGeom prst="rect">
            <a:avLst/>
          </a:prstGeom>
        </p:spPr>
      </p:pic>
      <p:sp>
        <p:nvSpPr>
          <p:cNvPr id="9" name="TextBox 8">
            <a:extLst>
              <a:ext uri="{FF2B5EF4-FFF2-40B4-BE49-F238E27FC236}">
                <a16:creationId xmlns:a16="http://schemas.microsoft.com/office/drawing/2014/main" id="{24D54C3F-3777-40BB-BB10-50C7E5B1C82C}"/>
              </a:ext>
            </a:extLst>
          </p:cNvPr>
          <p:cNvSpPr txBox="1"/>
          <p:nvPr/>
        </p:nvSpPr>
        <p:spPr>
          <a:xfrm>
            <a:off x="7994211" y="1546702"/>
            <a:ext cx="3865556" cy="988250"/>
          </a:xfrm>
          <a:prstGeom prst="rect">
            <a:avLst/>
          </a:prstGeom>
          <a:noFill/>
        </p:spPr>
        <p:txBody>
          <a:bodyPr wrap="square" lIns="64291" tIns="32146" rIns="64291" bIns="32146" rtlCol="0">
            <a:spAutoFit/>
          </a:bodyPr>
          <a:lstStyle/>
          <a:p>
            <a:pPr algn="l"/>
            <a:r>
              <a:rPr lang="en-US" sz="2000" dirty="0">
                <a:latin typeface="+mj-lt"/>
              </a:rPr>
              <a:t>200 MeV/fission</a:t>
            </a:r>
          </a:p>
          <a:p>
            <a:pPr algn="l"/>
            <a:r>
              <a:rPr lang="en-US" sz="2000" dirty="0">
                <a:latin typeface="+mj-lt"/>
              </a:rPr>
              <a:t>2.35 – 1 = 1.35 excess neutrons </a:t>
            </a:r>
          </a:p>
          <a:p>
            <a:pPr marL="342900" indent="-342900" algn="l">
              <a:buFont typeface="Symbol" panose="05050102010706020507" pitchFamily="18" charset="2"/>
              <a:buChar char="Þ"/>
            </a:pPr>
            <a:r>
              <a:rPr lang="en-US" sz="2000" dirty="0">
                <a:latin typeface="+mj-lt"/>
              </a:rPr>
              <a:t>150 MeV/neutron</a:t>
            </a:r>
          </a:p>
        </p:txBody>
      </p:sp>
      <p:sp>
        <p:nvSpPr>
          <p:cNvPr id="4" name="TextBox 3">
            <a:extLst>
              <a:ext uri="{FF2B5EF4-FFF2-40B4-BE49-F238E27FC236}">
                <a16:creationId xmlns:a16="http://schemas.microsoft.com/office/drawing/2014/main" id="{081FB3AD-2651-DA30-B067-9D263851E666}"/>
              </a:ext>
            </a:extLst>
          </p:cNvPr>
          <p:cNvSpPr txBox="1"/>
          <p:nvPr/>
        </p:nvSpPr>
        <p:spPr>
          <a:xfrm>
            <a:off x="5460203" y="6214348"/>
            <a:ext cx="2140482" cy="369332"/>
          </a:xfrm>
          <a:prstGeom prst="rect">
            <a:avLst/>
          </a:prstGeom>
          <a:noFill/>
        </p:spPr>
        <p:txBody>
          <a:bodyPr wrap="square">
            <a:spAutoFit/>
          </a:bodyPr>
          <a:lstStyle/>
          <a:p>
            <a:r>
              <a:rPr lang="en-US" b="0" i="0" dirty="0">
                <a:solidFill>
                  <a:srgbClr val="202122"/>
                </a:solidFill>
                <a:effectLst/>
                <a:latin typeface="Arial" panose="020B0604020202020204" pitchFamily="34" charset="0"/>
              </a:rPr>
              <a:t>December 2, 1942</a:t>
            </a:r>
            <a:endParaRPr lang="en-US" dirty="0"/>
          </a:p>
        </p:txBody>
      </p:sp>
    </p:spTree>
    <p:extLst>
      <p:ext uri="{BB962C8B-B14F-4D97-AF65-F5344CB8AC3E}">
        <p14:creationId xmlns:p14="http://schemas.microsoft.com/office/powerpoint/2010/main" val="1856533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929FB0-FA4B-4B86-A2E6-3743AE6F3D9A}"/>
              </a:ext>
            </a:extLst>
          </p:cNvPr>
          <p:cNvSpPr>
            <a:spLocks noGrp="1"/>
          </p:cNvSpPr>
          <p:nvPr>
            <p:ph type="title"/>
          </p:nvPr>
        </p:nvSpPr>
        <p:spPr/>
        <p:txBody>
          <a:bodyPr/>
          <a:lstStyle/>
          <a:p>
            <a:r>
              <a:rPr lang="en-US" dirty="0"/>
              <a:t>Evolution of neutron sources</a:t>
            </a:r>
          </a:p>
        </p:txBody>
      </p:sp>
      <p:grpSp>
        <p:nvGrpSpPr>
          <p:cNvPr id="139" name="Group 138">
            <a:extLst>
              <a:ext uri="{FF2B5EF4-FFF2-40B4-BE49-F238E27FC236}">
                <a16:creationId xmlns:a16="http://schemas.microsoft.com/office/drawing/2014/main" id="{1AF1CEC9-F990-4CE7-B11D-E6D4FEF8EF2A}"/>
              </a:ext>
            </a:extLst>
          </p:cNvPr>
          <p:cNvGrpSpPr>
            <a:grpSpLocks/>
          </p:cNvGrpSpPr>
          <p:nvPr/>
        </p:nvGrpSpPr>
        <p:grpSpPr bwMode="auto">
          <a:xfrm>
            <a:off x="470378" y="1444103"/>
            <a:ext cx="8508579" cy="4557787"/>
            <a:chOff x="176" y="1174"/>
            <a:chExt cx="5324" cy="2967"/>
          </a:xfrm>
        </p:grpSpPr>
        <p:grpSp>
          <p:nvGrpSpPr>
            <p:cNvPr id="140" name="Group 139">
              <a:extLst>
                <a:ext uri="{FF2B5EF4-FFF2-40B4-BE49-F238E27FC236}">
                  <a16:creationId xmlns:a16="http://schemas.microsoft.com/office/drawing/2014/main" id="{7FAB2603-10EE-4E0E-8FD4-7CF6C6803B86}"/>
                </a:ext>
              </a:extLst>
            </p:cNvPr>
            <p:cNvGrpSpPr>
              <a:grpSpLocks/>
            </p:cNvGrpSpPr>
            <p:nvPr/>
          </p:nvGrpSpPr>
          <p:grpSpPr bwMode="auto">
            <a:xfrm>
              <a:off x="737" y="2476"/>
              <a:ext cx="1521" cy="1135"/>
              <a:chOff x="687" y="2290"/>
              <a:chExt cx="1630" cy="1167"/>
            </a:xfrm>
          </p:grpSpPr>
          <p:grpSp>
            <p:nvGrpSpPr>
              <p:cNvPr id="267" name="Group 5">
                <a:extLst>
                  <a:ext uri="{FF2B5EF4-FFF2-40B4-BE49-F238E27FC236}">
                    <a16:creationId xmlns:a16="http://schemas.microsoft.com/office/drawing/2014/main" id="{3579B6F6-E27D-4470-BA72-61487E08A661}"/>
                  </a:ext>
                </a:extLst>
              </p:cNvPr>
              <p:cNvGrpSpPr>
                <a:grpSpLocks/>
              </p:cNvGrpSpPr>
              <p:nvPr/>
            </p:nvGrpSpPr>
            <p:grpSpPr bwMode="auto">
              <a:xfrm>
                <a:off x="710" y="2290"/>
                <a:ext cx="1607" cy="1167"/>
                <a:chOff x="710" y="2290"/>
                <a:chExt cx="1607" cy="1167"/>
              </a:xfrm>
            </p:grpSpPr>
            <p:sp>
              <p:nvSpPr>
                <p:cNvPr id="271" name="Freeform 6">
                  <a:extLst>
                    <a:ext uri="{FF2B5EF4-FFF2-40B4-BE49-F238E27FC236}">
                      <a16:creationId xmlns:a16="http://schemas.microsoft.com/office/drawing/2014/main" id="{AC6DD36D-FB34-46B6-877F-95402BD3F5FF}"/>
                    </a:ext>
                  </a:extLst>
                </p:cNvPr>
                <p:cNvSpPr>
                  <a:spLocks/>
                </p:cNvSpPr>
                <p:nvPr/>
              </p:nvSpPr>
              <p:spPr bwMode="auto">
                <a:xfrm>
                  <a:off x="710" y="2290"/>
                  <a:ext cx="730" cy="1098"/>
                </a:xfrm>
                <a:custGeom>
                  <a:avLst/>
                  <a:gdLst>
                    <a:gd name="T0" fmla="*/ 0 w 730"/>
                    <a:gd name="T1" fmla="*/ 1098 h 1098"/>
                    <a:gd name="T2" fmla="*/ 121 w 730"/>
                    <a:gd name="T3" fmla="*/ 616 h 1098"/>
                    <a:gd name="T4" fmla="*/ 301 w 730"/>
                    <a:gd name="T5" fmla="*/ 328 h 1098"/>
                    <a:gd name="T6" fmla="*/ 730 w 730"/>
                    <a:gd name="T7" fmla="*/ 0 h 1098"/>
                    <a:gd name="T8" fmla="*/ 0 60000 65536"/>
                    <a:gd name="T9" fmla="*/ 0 60000 65536"/>
                    <a:gd name="T10" fmla="*/ 0 60000 65536"/>
                    <a:gd name="T11" fmla="*/ 0 60000 65536"/>
                    <a:gd name="T12" fmla="*/ 0 w 730"/>
                    <a:gd name="T13" fmla="*/ 0 h 1098"/>
                    <a:gd name="T14" fmla="*/ 730 w 730"/>
                    <a:gd name="T15" fmla="*/ 1098 h 1098"/>
                  </a:gdLst>
                  <a:ahLst/>
                  <a:cxnLst>
                    <a:cxn ang="T8">
                      <a:pos x="T0" y="T1"/>
                    </a:cxn>
                    <a:cxn ang="T9">
                      <a:pos x="T2" y="T3"/>
                    </a:cxn>
                    <a:cxn ang="T10">
                      <a:pos x="T4" y="T5"/>
                    </a:cxn>
                    <a:cxn ang="T11">
                      <a:pos x="T6" y="T7"/>
                    </a:cxn>
                  </a:cxnLst>
                  <a:rect l="T12" t="T13" r="T14" b="T15"/>
                  <a:pathLst>
                    <a:path w="730" h="1098">
                      <a:moveTo>
                        <a:pt x="0" y="1098"/>
                      </a:moveTo>
                      <a:cubicBezTo>
                        <a:pt x="35" y="921"/>
                        <a:pt x="71" y="744"/>
                        <a:pt x="121" y="616"/>
                      </a:cubicBezTo>
                      <a:cubicBezTo>
                        <a:pt x="171" y="488"/>
                        <a:pt x="200" y="431"/>
                        <a:pt x="301" y="328"/>
                      </a:cubicBezTo>
                      <a:cubicBezTo>
                        <a:pt x="402" y="225"/>
                        <a:pt x="566" y="112"/>
                        <a:pt x="730" y="0"/>
                      </a:cubicBezTo>
                    </a:path>
                  </a:pathLst>
                </a:custGeom>
                <a:noFill/>
                <a:ln w="38100">
                  <a:solidFill>
                    <a:srgbClr val="800080"/>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defTabSz="914319"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Calibri"/>
                    <a:cs typeface="+mn-cs"/>
                  </a:endParaRPr>
                </a:p>
              </p:txBody>
            </p:sp>
            <p:sp>
              <p:nvSpPr>
                <p:cNvPr id="272" name="Rectangle 7">
                  <a:extLst>
                    <a:ext uri="{FF2B5EF4-FFF2-40B4-BE49-F238E27FC236}">
                      <a16:creationId xmlns:a16="http://schemas.microsoft.com/office/drawing/2014/main" id="{0094B1EE-AD0D-40CB-9849-08E3ACB8343E}"/>
                    </a:ext>
                  </a:extLst>
                </p:cNvPr>
                <p:cNvSpPr>
                  <a:spLocks noChangeArrowheads="1"/>
                </p:cNvSpPr>
                <p:nvPr/>
              </p:nvSpPr>
              <p:spPr bwMode="auto">
                <a:xfrm>
                  <a:off x="1080" y="2639"/>
                  <a:ext cx="1237" cy="1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defTabSz="914319"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a:ln>
                        <a:noFill/>
                      </a:ln>
                      <a:solidFill>
                        <a:srgbClr val="800080"/>
                      </a:solidFill>
                      <a:effectLst/>
                      <a:uLnTx/>
                      <a:uFillTx/>
                      <a:latin typeface="Calibri"/>
                      <a:cs typeface="+mn-cs"/>
                    </a:rPr>
                    <a:t>Berkeley 37-inch cyclotron</a:t>
                  </a:r>
                </a:p>
              </p:txBody>
            </p:sp>
            <p:sp>
              <p:nvSpPr>
                <p:cNvPr id="273" name="Rectangle 8">
                  <a:extLst>
                    <a:ext uri="{FF2B5EF4-FFF2-40B4-BE49-F238E27FC236}">
                      <a16:creationId xmlns:a16="http://schemas.microsoft.com/office/drawing/2014/main" id="{A5E75F62-64BE-44F7-9A7D-5FBB4FC6B47D}"/>
                    </a:ext>
                  </a:extLst>
                </p:cNvPr>
                <p:cNvSpPr>
                  <a:spLocks noChangeArrowheads="1"/>
                </p:cNvSpPr>
                <p:nvPr/>
              </p:nvSpPr>
              <p:spPr bwMode="auto">
                <a:xfrm>
                  <a:off x="923" y="2829"/>
                  <a:ext cx="674" cy="30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defTabSz="914319"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a:ln>
                        <a:noFill/>
                      </a:ln>
                      <a:solidFill>
                        <a:srgbClr val="800080"/>
                      </a:solidFill>
                      <a:effectLst/>
                      <a:uLnTx/>
                      <a:uFillTx/>
                      <a:latin typeface="Calibri"/>
                      <a:cs typeface="+mn-cs"/>
                    </a:rPr>
                    <a:t>350 mCi</a:t>
                  </a:r>
                </a:p>
                <a:p>
                  <a:pPr marL="0" marR="0" lvl="0" indent="0" defTabSz="914319"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a:ln>
                        <a:noFill/>
                      </a:ln>
                      <a:solidFill>
                        <a:srgbClr val="800080"/>
                      </a:solidFill>
                      <a:effectLst/>
                      <a:uLnTx/>
                      <a:uFillTx/>
                      <a:latin typeface="Calibri"/>
                      <a:cs typeface="+mn-cs"/>
                    </a:rPr>
                    <a:t>Ra-Be source</a:t>
                  </a:r>
                </a:p>
              </p:txBody>
            </p:sp>
            <p:sp>
              <p:nvSpPr>
                <p:cNvPr id="274" name="Rectangle 9">
                  <a:extLst>
                    <a:ext uri="{FF2B5EF4-FFF2-40B4-BE49-F238E27FC236}">
                      <a16:creationId xmlns:a16="http://schemas.microsoft.com/office/drawing/2014/main" id="{3260CD4D-271D-4CD3-B312-86897F2B3128}"/>
                    </a:ext>
                  </a:extLst>
                </p:cNvPr>
                <p:cNvSpPr>
                  <a:spLocks noChangeArrowheads="1"/>
                </p:cNvSpPr>
                <p:nvPr/>
              </p:nvSpPr>
              <p:spPr bwMode="auto">
                <a:xfrm>
                  <a:off x="766" y="3272"/>
                  <a:ext cx="525" cy="1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defTabSz="914319"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a:ln>
                        <a:noFill/>
                      </a:ln>
                      <a:solidFill>
                        <a:srgbClr val="800080"/>
                      </a:solidFill>
                      <a:effectLst/>
                      <a:uLnTx/>
                      <a:uFillTx/>
                      <a:latin typeface="Calibri"/>
                      <a:cs typeface="+mn-cs"/>
                    </a:rPr>
                    <a:t>Chadwick</a:t>
                  </a:r>
                </a:p>
              </p:txBody>
            </p:sp>
          </p:grpSp>
          <p:sp>
            <p:nvSpPr>
              <p:cNvPr id="268" name="AutoShape 10">
                <a:extLst>
                  <a:ext uri="{FF2B5EF4-FFF2-40B4-BE49-F238E27FC236}">
                    <a16:creationId xmlns:a16="http://schemas.microsoft.com/office/drawing/2014/main" id="{3BFD105A-9A7D-4EF1-A9CF-03517674A373}"/>
                  </a:ext>
                </a:extLst>
              </p:cNvPr>
              <p:cNvSpPr>
                <a:spLocks noChangeAspect="1" noChangeArrowheads="1"/>
              </p:cNvSpPr>
              <p:nvPr/>
            </p:nvSpPr>
            <p:spPr bwMode="auto">
              <a:xfrm>
                <a:off x="687" y="3333"/>
                <a:ext cx="68" cy="68"/>
              </a:xfrm>
              <a:prstGeom prst="diamond">
                <a:avLst/>
              </a:prstGeom>
              <a:solidFill>
                <a:srgbClr val="800080"/>
              </a:solidFill>
              <a:ln w="9525">
                <a:solidFill>
                  <a:sysClr val="windowText" lastClr="000000"/>
                </a:solidFill>
                <a:miter lim="800000"/>
                <a:headEnd/>
                <a:tailEnd/>
              </a:ln>
            </p:spPr>
            <p:txBody>
              <a:bodyPr wrap="none" anchor="ctr"/>
              <a:lstStyle/>
              <a:p>
                <a:pPr marL="0" marR="0" lvl="0" indent="0" defTabSz="914319" eaLnBrk="1" fontAlgn="auto" latinLnBrk="0" hangingPunct="1">
                  <a:lnSpc>
                    <a:spcPct val="100000"/>
                  </a:lnSpc>
                  <a:spcBef>
                    <a:spcPts val="0"/>
                  </a:spcBef>
                  <a:spcAft>
                    <a:spcPts val="0"/>
                  </a:spcAft>
                  <a:buClrTx/>
                  <a:buSzTx/>
                  <a:buFontTx/>
                  <a:buNone/>
                  <a:tabLst/>
                  <a:defRPr/>
                </a:pPr>
                <a:endParaRPr kumimoji="0" lang="sv-SE" sz="2000" b="0" i="0" u="none" strike="noStrike" kern="0" cap="none" spc="0" normalizeH="0" baseline="0" noProof="0">
                  <a:ln>
                    <a:noFill/>
                  </a:ln>
                  <a:solidFill>
                    <a:prstClr val="black"/>
                  </a:solidFill>
                  <a:effectLst/>
                  <a:uLnTx/>
                  <a:uFillTx/>
                  <a:latin typeface="Calibri"/>
                  <a:cs typeface="+mn-cs"/>
                </a:endParaRPr>
              </a:p>
            </p:txBody>
          </p:sp>
          <p:sp>
            <p:nvSpPr>
              <p:cNvPr id="269" name="AutoShape 11">
                <a:extLst>
                  <a:ext uri="{FF2B5EF4-FFF2-40B4-BE49-F238E27FC236}">
                    <a16:creationId xmlns:a16="http://schemas.microsoft.com/office/drawing/2014/main" id="{B23E0D19-82D9-45E9-9226-19B159854A0B}"/>
                  </a:ext>
                </a:extLst>
              </p:cNvPr>
              <p:cNvSpPr>
                <a:spLocks noChangeAspect="1" noChangeArrowheads="1"/>
              </p:cNvSpPr>
              <p:nvPr/>
            </p:nvSpPr>
            <p:spPr bwMode="auto">
              <a:xfrm>
                <a:off x="793" y="2895"/>
                <a:ext cx="68" cy="68"/>
              </a:xfrm>
              <a:prstGeom prst="diamond">
                <a:avLst/>
              </a:prstGeom>
              <a:solidFill>
                <a:srgbClr val="800080"/>
              </a:solidFill>
              <a:ln w="9525">
                <a:solidFill>
                  <a:sysClr val="windowText" lastClr="000000"/>
                </a:solidFill>
                <a:miter lim="800000"/>
                <a:headEnd/>
                <a:tailEnd/>
              </a:ln>
            </p:spPr>
            <p:txBody>
              <a:bodyPr wrap="none" anchor="ctr"/>
              <a:lstStyle/>
              <a:p>
                <a:pPr marL="0" marR="0" lvl="0" indent="0" defTabSz="914319" eaLnBrk="1" fontAlgn="auto" latinLnBrk="0" hangingPunct="1">
                  <a:lnSpc>
                    <a:spcPct val="100000"/>
                  </a:lnSpc>
                  <a:spcBef>
                    <a:spcPts val="0"/>
                  </a:spcBef>
                  <a:spcAft>
                    <a:spcPts val="0"/>
                  </a:spcAft>
                  <a:buClrTx/>
                  <a:buSzTx/>
                  <a:buFontTx/>
                  <a:buNone/>
                  <a:tabLst/>
                  <a:defRPr/>
                </a:pPr>
                <a:endParaRPr kumimoji="0" lang="sv-SE" sz="2000" b="0" i="0" u="none" strike="noStrike" kern="0" cap="none" spc="0" normalizeH="0" baseline="0" noProof="0">
                  <a:ln>
                    <a:noFill/>
                  </a:ln>
                  <a:solidFill>
                    <a:prstClr val="black"/>
                  </a:solidFill>
                  <a:effectLst/>
                  <a:uLnTx/>
                  <a:uFillTx/>
                  <a:latin typeface="Calibri"/>
                  <a:cs typeface="+mn-cs"/>
                </a:endParaRPr>
              </a:p>
            </p:txBody>
          </p:sp>
          <p:sp>
            <p:nvSpPr>
              <p:cNvPr id="270" name="AutoShape 12">
                <a:extLst>
                  <a:ext uri="{FF2B5EF4-FFF2-40B4-BE49-F238E27FC236}">
                    <a16:creationId xmlns:a16="http://schemas.microsoft.com/office/drawing/2014/main" id="{57BD90DA-A677-4873-9BA5-DC591853E7A8}"/>
                  </a:ext>
                </a:extLst>
              </p:cNvPr>
              <p:cNvSpPr>
                <a:spLocks noChangeAspect="1" noChangeArrowheads="1"/>
              </p:cNvSpPr>
              <p:nvPr/>
            </p:nvSpPr>
            <p:spPr bwMode="auto">
              <a:xfrm>
                <a:off x="975" y="2578"/>
                <a:ext cx="68" cy="68"/>
              </a:xfrm>
              <a:prstGeom prst="diamond">
                <a:avLst/>
              </a:prstGeom>
              <a:solidFill>
                <a:srgbClr val="800080"/>
              </a:solidFill>
              <a:ln w="9525">
                <a:solidFill>
                  <a:sysClr val="windowText" lastClr="000000"/>
                </a:solidFill>
                <a:miter lim="800000"/>
                <a:headEnd/>
                <a:tailEnd/>
              </a:ln>
            </p:spPr>
            <p:txBody>
              <a:bodyPr wrap="none" anchor="ctr"/>
              <a:lstStyle/>
              <a:p>
                <a:pPr marL="0" marR="0" lvl="0" indent="0" defTabSz="914319" eaLnBrk="1" fontAlgn="auto" latinLnBrk="0" hangingPunct="1">
                  <a:lnSpc>
                    <a:spcPct val="100000"/>
                  </a:lnSpc>
                  <a:spcBef>
                    <a:spcPts val="0"/>
                  </a:spcBef>
                  <a:spcAft>
                    <a:spcPts val="0"/>
                  </a:spcAft>
                  <a:buClrTx/>
                  <a:buSzTx/>
                  <a:buFontTx/>
                  <a:buNone/>
                  <a:tabLst/>
                  <a:defRPr/>
                </a:pPr>
                <a:endParaRPr kumimoji="0" lang="sv-SE" sz="2000" b="0" i="0" u="none" strike="noStrike" kern="0" cap="none" spc="0" normalizeH="0" baseline="0" noProof="0">
                  <a:ln>
                    <a:noFill/>
                  </a:ln>
                  <a:solidFill>
                    <a:prstClr val="black"/>
                  </a:solidFill>
                  <a:effectLst/>
                  <a:uLnTx/>
                  <a:uFillTx/>
                  <a:latin typeface="Calibri"/>
                  <a:cs typeface="+mn-cs"/>
                </a:endParaRPr>
              </a:p>
            </p:txBody>
          </p:sp>
        </p:grpSp>
        <p:sp>
          <p:nvSpPr>
            <p:cNvPr id="141" name="Line 13">
              <a:extLst>
                <a:ext uri="{FF2B5EF4-FFF2-40B4-BE49-F238E27FC236}">
                  <a16:creationId xmlns:a16="http://schemas.microsoft.com/office/drawing/2014/main" id="{AFD1392F-07C9-4CA8-B936-2D9DA8BBD7DC}"/>
                </a:ext>
              </a:extLst>
            </p:cNvPr>
            <p:cNvSpPr>
              <a:spLocks noChangeShapeType="1"/>
            </p:cNvSpPr>
            <p:nvPr/>
          </p:nvSpPr>
          <p:spPr bwMode="auto">
            <a:xfrm rot="-5400000">
              <a:off x="5285" y="1279"/>
              <a:ext cx="0" cy="49"/>
            </a:xfrm>
            <a:prstGeom prst="line">
              <a:avLst/>
            </a:prstGeom>
            <a:noFill/>
            <a:ln w="38100">
              <a:solidFill>
                <a:srgbClr val="666699"/>
              </a:solidFill>
              <a:round/>
              <a:headEnd/>
              <a:tailEnd/>
            </a:ln>
            <a:extLst>
              <a:ext uri="{909E8E84-426E-40dd-AFC4-6F175D3DCCD1}">
                <a14:hiddenFill xmlns="" xmlns:a14="http://schemas.microsoft.com/office/drawing/2010/main">
                  <a:noFill/>
                </a14:hiddenFill>
              </a:ext>
            </a:extLst>
          </p:spPr>
          <p:txBody>
            <a:bodyPr/>
            <a:lstStyle/>
            <a:p>
              <a:pPr marL="0" marR="0" lvl="0" indent="0" defTabSz="914319"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Calibri"/>
                <a:cs typeface="+mn-cs"/>
              </a:endParaRPr>
            </a:p>
          </p:txBody>
        </p:sp>
        <p:sp>
          <p:nvSpPr>
            <p:cNvPr id="142" name="Text Box 14">
              <a:extLst>
                <a:ext uri="{FF2B5EF4-FFF2-40B4-BE49-F238E27FC236}">
                  <a16:creationId xmlns:a16="http://schemas.microsoft.com/office/drawing/2014/main" id="{1DC9B0AA-445F-4AE7-8E28-F85750D6946F}"/>
                </a:ext>
              </a:extLst>
            </p:cNvPr>
            <p:cNvSpPr txBox="1">
              <a:spLocks noChangeArrowheads="1"/>
            </p:cNvSpPr>
            <p:nvPr/>
          </p:nvSpPr>
          <p:spPr bwMode="auto">
            <a:xfrm>
              <a:off x="510" y="3637"/>
              <a:ext cx="372" cy="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marL="0" marR="0" lvl="0" indent="0" defTabSz="914319"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a:ln>
                    <a:noFill/>
                  </a:ln>
                  <a:solidFill>
                    <a:srgbClr val="666699"/>
                  </a:solidFill>
                  <a:effectLst/>
                  <a:uLnTx/>
                  <a:uFillTx/>
                  <a:latin typeface="Gill Sans" charset="0"/>
                  <a:sym typeface="Gill Sans" charset="0"/>
                </a:rPr>
                <a:t>1930</a:t>
              </a:r>
            </a:p>
          </p:txBody>
        </p:sp>
        <p:sp>
          <p:nvSpPr>
            <p:cNvPr id="143" name="Text Box 15">
              <a:extLst>
                <a:ext uri="{FF2B5EF4-FFF2-40B4-BE49-F238E27FC236}">
                  <a16:creationId xmlns:a16="http://schemas.microsoft.com/office/drawing/2014/main" id="{67BD48E8-75C6-4488-870A-381A418A8289}"/>
                </a:ext>
              </a:extLst>
            </p:cNvPr>
            <p:cNvSpPr txBox="1">
              <a:spLocks noChangeArrowheads="1"/>
            </p:cNvSpPr>
            <p:nvPr/>
          </p:nvSpPr>
          <p:spPr bwMode="auto">
            <a:xfrm>
              <a:off x="2562" y="3637"/>
              <a:ext cx="372" cy="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marL="0" marR="0" lvl="0" indent="0" defTabSz="914319"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a:ln>
                    <a:noFill/>
                  </a:ln>
                  <a:solidFill>
                    <a:srgbClr val="666699"/>
                  </a:solidFill>
                  <a:effectLst/>
                  <a:uLnTx/>
                  <a:uFillTx/>
                  <a:latin typeface="Gill Sans" charset="0"/>
                  <a:sym typeface="Gill Sans" charset="0"/>
                </a:rPr>
                <a:t>1970</a:t>
              </a:r>
            </a:p>
          </p:txBody>
        </p:sp>
        <p:sp>
          <p:nvSpPr>
            <p:cNvPr id="144" name="Text Box 16">
              <a:extLst>
                <a:ext uri="{FF2B5EF4-FFF2-40B4-BE49-F238E27FC236}">
                  <a16:creationId xmlns:a16="http://schemas.microsoft.com/office/drawing/2014/main" id="{4AD3262C-C7B4-4860-9691-53B6F73DD1B0}"/>
                </a:ext>
              </a:extLst>
            </p:cNvPr>
            <p:cNvSpPr txBox="1">
              <a:spLocks noChangeArrowheads="1"/>
            </p:cNvSpPr>
            <p:nvPr/>
          </p:nvSpPr>
          <p:spPr bwMode="auto">
            <a:xfrm>
              <a:off x="3075" y="3637"/>
              <a:ext cx="372" cy="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marL="0" marR="0" lvl="0" indent="0" defTabSz="914319"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a:ln>
                    <a:noFill/>
                  </a:ln>
                  <a:solidFill>
                    <a:srgbClr val="666699"/>
                  </a:solidFill>
                  <a:effectLst/>
                  <a:uLnTx/>
                  <a:uFillTx/>
                  <a:latin typeface="Gill Sans" charset="0"/>
                  <a:sym typeface="Gill Sans" charset="0"/>
                </a:rPr>
                <a:t>1980</a:t>
              </a:r>
            </a:p>
          </p:txBody>
        </p:sp>
        <p:sp>
          <p:nvSpPr>
            <p:cNvPr id="145" name="Text Box 17">
              <a:extLst>
                <a:ext uri="{FF2B5EF4-FFF2-40B4-BE49-F238E27FC236}">
                  <a16:creationId xmlns:a16="http://schemas.microsoft.com/office/drawing/2014/main" id="{DDE8E0DE-D919-427C-BBE0-7DFC2EE8E182}"/>
                </a:ext>
              </a:extLst>
            </p:cNvPr>
            <p:cNvSpPr txBox="1">
              <a:spLocks noChangeArrowheads="1"/>
            </p:cNvSpPr>
            <p:nvPr/>
          </p:nvSpPr>
          <p:spPr bwMode="auto">
            <a:xfrm>
              <a:off x="3588" y="3637"/>
              <a:ext cx="372" cy="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marL="0" marR="0" lvl="0" indent="0" defTabSz="914319"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a:ln>
                    <a:noFill/>
                  </a:ln>
                  <a:solidFill>
                    <a:srgbClr val="666699"/>
                  </a:solidFill>
                  <a:effectLst/>
                  <a:uLnTx/>
                  <a:uFillTx/>
                  <a:latin typeface="Gill Sans" charset="0"/>
                  <a:sym typeface="Gill Sans" charset="0"/>
                </a:rPr>
                <a:t>1990</a:t>
              </a:r>
            </a:p>
          </p:txBody>
        </p:sp>
        <p:sp>
          <p:nvSpPr>
            <p:cNvPr id="146" name="Text Box 18">
              <a:extLst>
                <a:ext uri="{FF2B5EF4-FFF2-40B4-BE49-F238E27FC236}">
                  <a16:creationId xmlns:a16="http://schemas.microsoft.com/office/drawing/2014/main" id="{F0DE85DE-45CA-4F13-B4C4-680ED8F4C104}"/>
                </a:ext>
              </a:extLst>
            </p:cNvPr>
            <p:cNvSpPr txBox="1">
              <a:spLocks noChangeArrowheads="1"/>
            </p:cNvSpPr>
            <p:nvPr/>
          </p:nvSpPr>
          <p:spPr bwMode="auto">
            <a:xfrm>
              <a:off x="4101" y="3637"/>
              <a:ext cx="372" cy="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marL="0" marR="0" lvl="0" indent="0" defTabSz="914319"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a:ln>
                    <a:noFill/>
                  </a:ln>
                  <a:solidFill>
                    <a:srgbClr val="666699"/>
                  </a:solidFill>
                  <a:effectLst/>
                  <a:uLnTx/>
                  <a:uFillTx/>
                  <a:latin typeface="Gill Sans" charset="0"/>
                  <a:sym typeface="Gill Sans" charset="0"/>
                </a:rPr>
                <a:t>2000</a:t>
              </a:r>
            </a:p>
          </p:txBody>
        </p:sp>
        <p:sp>
          <p:nvSpPr>
            <p:cNvPr id="147" name="Text Box 19">
              <a:extLst>
                <a:ext uri="{FF2B5EF4-FFF2-40B4-BE49-F238E27FC236}">
                  <a16:creationId xmlns:a16="http://schemas.microsoft.com/office/drawing/2014/main" id="{BA91DA16-FD98-4ED9-A547-945E80E9A601}"/>
                </a:ext>
              </a:extLst>
            </p:cNvPr>
            <p:cNvSpPr txBox="1">
              <a:spLocks noChangeArrowheads="1"/>
            </p:cNvSpPr>
            <p:nvPr/>
          </p:nvSpPr>
          <p:spPr bwMode="auto">
            <a:xfrm>
              <a:off x="4615" y="3637"/>
              <a:ext cx="372" cy="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marL="0" marR="0" lvl="0" indent="0" defTabSz="914319"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a:ln>
                    <a:noFill/>
                  </a:ln>
                  <a:solidFill>
                    <a:srgbClr val="666699"/>
                  </a:solidFill>
                  <a:effectLst/>
                  <a:uLnTx/>
                  <a:uFillTx/>
                  <a:latin typeface="Gill Sans" charset="0"/>
                  <a:sym typeface="Gill Sans" charset="0"/>
                </a:rPr>
                <a:t>2010</a:t>
              </a:r>
            </a:p>
          </p:txBody>
        </p:sp>
        <p:sp>
          <p:nvSpPr>
            <p:cNvPr id="148" name="Text Box 20">
              <a:extLst>
                <a:ext uri="{FF2B5EF4-FFF2-40B4-BE49-F238E27FC236}">
                  <a16:creationId xmlns:a16="http://schemas.microsoft.com/office/drawing/2014/main" id="{745BBED7-A184-4429-A41C-9CDCA11288E0}"/>
                </a:ext>
              </a:extLst>
            </p:cNvPr>
            <p:cNvSpPr txBox="1">
              <a:spLocks noChangeArrowheads="1"/>
            </p:cNvSpPr>
            <p:nvPr/>
          </p:nvSpPr>
          <p:spPr bwMode="auto">
            <a:xfrm>
              <a:off x="5128" y="3637"/>
              <a:ext cx="372" cy="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marL="0" marR="0" lvl="0" indent="0" defTabSz="914319"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a:ln>
                    <a:noFill/>
                  </a:ln>
                  <a:solidFill>
                    <a:srgbClr val="666699"/>
                  </a:solidFill>
                  <a:effectLst/>
                  <a:uLnTx/>
                  <a:uFillTx/>
                  <a:latin typeface="Gill Sans" charset="0"/>
                  <a:sym typeface="Gill Sans" charset="0"/>
                </a:rPr>
                <a:t>2020</a:t>
              </a:r>
            </a:p>
          </p:txBody>
        </p:sp>
        <p:grpSp>
          <p:nvGrpSpPr>
            <p:cNvPr id="149" name="Group 21">
              <a:extLst>
                <a:ext uri="{FF2B5EF4-FFF2-40B4-BE49-F238E27FC236}">
                  <a16:creationId xmlns:a16="http://schemas.microsoft.com/office/drawing/2014/main" id="{6BDCD6EC-ACC1-424C-A6CB-60A2CEDE4016}"/>
                </a:ext>
              </a:extLst>
            </p:cNvPr>
            <p:cNvGrpSpPr>
              <a:grpSpLocks/>
            </p:cNvGrpSpPr>
            <p:nvPr/>
          </p:nvGrpSpPr>
          <p:grpSpPr bwMode="auto">
            <a:xfrm>
              <a:off x="1162" y="3583"/>
              <a:ext cx="3614" cy="51"/>
              <a:chOff x="1025" y="3443"/>
              <a:chExt cx="3873" cy="53"/>
            </a:xfrm>
          </p:grpSpPr>
          <p:sp>
            <p:nvSpPr>
              <p:cNvPr id="259" name="Line 22">
                <a:extLst>
                  <a:ext uri="{FF2B5EF4-FFF2-40B4-BE49-F238E27FC236}">
                    <a16:creationId xmlns:a16="http://schemas.microsoft.com/office/drawing/2014/main" id="{D069FD43-41D7-46ED-BE13-F3A161BC25CE}"/>
                  </a:ext>
                </a:extLst>
              </p:cNvPr>
              <p:cNvSpPr>
                <a:spLocks noChangeShapeType="1"/>
              </p:cNvSpPr>
              <p:nvPr/>
            </p:nvSpPr>
            <p:spPr bwMode="auto">
              <a:xfrm>
                <a:off x="1025" y="3443"/>
                <a:ext cx="0" cy="53"/>
              </a:xfrm>
              <a:prstGeom prst="line">
                <a:avLst/>
              </a:prstGeom>
              <a:noFill/>
              <a:ln w="38100">
                <a:solidFill>
                  <a:srgbClr val="666699"/>
                </a:solidFill>
                <a:round/>
                <a:headEnd/>
                <a:tailEnd/>
              </a:ln>
              <a:extLst>
                <a:ext uri="{909E8E84-426E-40dd-AFC4-6F175D3DCCD1}">
                  <a14:hiddenFill xmlns="" xmlns:a14="http://schemas.microsoft.com/office/drawing/2010/main">
                    <a:noFill/>
                  </a14:hiddenFill>
                </a:ext>
              </a:extLst>
            </p:spPr>
            <p:txBody>
              <a:bodyPr/>
              <a:lstStyle/>
              <a:p>
                <a:pPr marL="0" marR="0" lvl="0" indent="0" defTabSz="914319"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Calibri"/>
                  <a:cs typeface="+mn-cs"/>
                </a:endParaRPr>
              </a:p>
            </p:txBody>
          </p:sp>
          <p:sp>
            <p:nvSpPr>
              <p:cNvPr id="260" name="Line 23">
                <a:extLst>
                  <a:ext uri="{FF2B5EF4-FFF2-40B4-BE49-F238E27FC236}">
                    <a16:creationId xmlns:a16="http://schemas.microsoft.com/office/drawing/2014/main" id="{79711E84-9A3A-43DD-8E39-169A486A6747}"/>
                  </a:ext>
                </a:extLst>
              </p:cNvPr>
              <p:cNvSpPr>
                <a:spLocks noChangeShapeType="1"/>
              </p:cNvSpPr>
              <p:nvPr/>
            </p:nvSpPr>
            <p:spPr bwMode="auto">
              <a:xfrm>
                <a:off x="4898" y="3443"/>
                <a:ext cx="0" cy="53"/>
              </a:xfrm>
              <a:prstGeom prst="line">
                <a:avLst/>
              </a:prstGeom>
              <a:noFill/>
              <a:ln w="38100">
                <a:solidFill>
                  <a:srgbClr val="666699"/>
                </a:solidFill>
                <a:round/>
                <a:headEnd/>
                <a:tailEnd/>
              </a:ln>
              <a:extLst>
                <a:ext uri="{909E8E84-426E-40dd-AFC4-6F175D3DCCD1}">
                  <a14:hiddenFill xmlns="" xmlns:a14="http://schemas.microsoft.com/office/drawing/2010/main">
                    <a:noFill/>
                  </a14:hiddenFill>
                </a:ext>
              </a:extLst>
            </p:spPr>
            <p:txBody>
              <a:bodyPr/>
              <a:lstStyle/>
              <a:p>
                <a:pPr marL="0" marR="0" lvl="0" indent="0" defTabSz="914319"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Calibri"/>
                  <a:cs typeface="+mn-cs"/>
                </a:endParaRPr>
              </a:p>
            </p:txBody>
          </p:sp>
          <p:sp>
            <p:nvSpPr>
              <p:cNvPr id="261" name="Line 24">
                <a:extLst>
                  <a:ext uri="{FF2B5EF4-FFF2-40B4-BE49-F238E27FC236}">
                    <a16:creationId xmlns:a16="http://schemas.microsoft.com/office/drawing/2014/main" id="{5CAB195F-08C5-4A4B-94C7-BB8E28E258CA}"/>
                  </a:ext>
                </a:extLst>
              </p:cNvPr>
              <p:cNvSpPr>
                <a:spLocks noChangeShapeType="1"/>
              </p:cNvSpPr>
              <p:nvPr/>
            </p:nvSpPr>
            <p:spPr bwMode="auto">
              <a:xfrm>
                <a:off x="1578" y="3443"/>
                <a:ext cx="0" cy="53"/>
              </a:xfrm>
              <a:prstGeom prst="line">
                <a:avLst/>
              </a:prstGeom>
              <a:noFill/>
              <a:ln w="38100">
                <a:solidFill>
                  <a:srgbClr val="666699"/>
                </a:solidFill>
                <a:round/>
                <a:headEnd/>
                <a:tailEnd/>
              </a:ln>
              <a:extLst>
                <a:ext uri="{909E8E84-426E-40dd-AFC4-6F175D3DCCD1}">
                  <a14:hiddenFill xmlns="" xmlns:a14="http://schemas.microsoft.com/office/drawing/2010/main">
                    <a:noFill/>
                  </a14:hiddenFill>
                </a:ext>
              </a:extLst>
            </p:spPr>
            <p:txBody>
              <a:bodyPr/>
              <a:lstStyle/>
              <a:p>
                <a:pPr marL="0" marR="0" lvl="0" indent="0" defTabSz="914319"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Calibri"/>
                  <a:cs typeface="+mn-cs"/>
                </a:endParaRPr>
              </a:p>
            </p:txBody>
          </p:sp>
          <p:sp>
            <p:nvSpPr>
              <p:cNvPr id="262" name="Line 25">
                <a:extLst>
                  <a:ext uri="{FF2B5EF4-FFF2-40B4-BE49-F238E27FC236}">
                    <a16:creationId xmlns:a16="http://schemas.microsoft.com/office/drawing/2014/main" id="{F2FAA598-AC0C-4E55-8262-FD87EDB2FF9A}"/>
                  </a:ext>
                </a:extLst>
              </p:cNvPr>
              <p:cNvSpPr>
                <a:spLocks noChangeShapeType="1"/>
              </p:cNvSpPr>
              <p:nvPr/>
            </p:nvSpPr>
            <p:spPr bwMode="auto">
              <a:xfrm>
                <a:off x="2131" y="3443"/>
                <a:ext cx="0" cy="53"/>
              </a:xfrm>
              <a:prstGeom prst="line">
                <a:avLst/>
              </a:prstGeom>
              <a:noFill/>
              <a:ln w="38100">
                <a:solidFill>
                  <a:srgbClr val="666699"/>
                </a:solidFill>
                <a:round/>
                <a:headEnd/>
                <a:tailEnd/>
              </a:ln>
              <a:extLst>
                <a:ext uri="{909E8E84-426E-40dd-AFC4-6F175D3DCCD1}">
                  <a14:hiddenFill xmlns="" xmlns:a14="http://schemas.microsoft.com/office/drawing/2010/main">
                    <a:noFill/>
                  </a14:hiddenFill>
                </a:ext>
              </a:extLst>
            </p:spPr>
            <p:txBody>
              <a:bodyPr/>
              <a:lstStyle/>
              <a:p>
                <a:pPr marL="0" marR="0" lvl="0" indent="0" defTabSz="914319"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Calibri"/>
                  <a:cs typeface="+mn-cs"/>
                </a:endParaRPr>
              </a:p>
            </p:txBody>
          </p:sp>
          <p:sp>
            <p:nvSpPr>
              <p:cNvPr id="263" name="Line 26">
                <a:extLst>
                  <a:ext uri="{FF2B5EF4-FFF2-40B4-BE49-F238E27FC236}">
                    <a16:creationId xmlns:a16="http://schemas.microsoft.com/office/drawing/2014/main" id="{9C1BE36C-8DB1-48AD-8478-024186D4787D}"/>
                  </a:ext>
                </a:extLst>
              </p:cNvPr>
              <p:cNvSpPr>
                <a:spLocks noChangeShapeType="1"/>
              </p:cNvSpPr>
              <p:nvPr/>
            </p:nvSpPr>
            <p:spPr bwMode="auto">
              <a:xfrm>
                <a:off x="2684" y="3443"/>
                <a:ext cx="0" cy="53"/>
              </a:xfrm>
              <a:prstGeom prst="line">
                <a:avLst/>
              </a:prstGeom>
              <a:noFill/>
              <a:ln w="38100">
                <a:solidFill>
                  <a:srgbClr val="666699"/>
                </a:solidFill>
                <a:round/>
                <a:headEnd/>
                <a:tailEnd/>
              </a:ln>
              <a:extLst>
                <a:ext uri="{909E8E84-426E-40dd-AFC4-6F175D3DCCD1}">
                  <a14:hiddenFill xmlns="" xmlns:a14="http://schemas.microsoft.com/office/drawing/2010/main">
                    <a:noFill/>
                  </a14:hiddenFill>
                </a:ext>
              </a:extLst>
            </p:spPr>
            <p:txBody>
              <a:bodyPr/>
              <a:lstStyle/>
              <a:p>
                <a:pPr marL="0" marR="0" lvl="0" indent="0" defTabSz="914319"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Calibri"/>
                  <a:cs typeface="+mn-cs"/>
                </a:endParaRPr>
              </a:p>
            </p:txBody>
          </p:sp>
          <p:sp>
            <p:nvSpPr>
              <p:cNvPr id="264" name="Line 27">
                <a:extLst>
                  <a:ext uri="{FF2B5EF4-FFF2-40B4-BE49-F238E27FC236}">
                    <a16:creationId xmlns:a16="http://schemas.microsoft.com/office/drawing/2014/main" id="{7BD36085-27C4-41EC-B31E-65C0A4347E27}"/>
                  </a:ext>
                </a:extLst>
              </p:cNvPr>
              <p:cNvSpPr>
                <a:spLocks noChangeShapeType="1"/>
              </p:cNvSpPr>
              <p:nvPr/>
            </p:nvSpPr>
            <p:spPr bwMode="auto">
              <a:xfrm>
                <a:off x="3238" y="3443"/>
                <a:ext cx="0" cy="53"/>
              </a:xfrm>
              <a:prstGeom prst="line">
                <a:avLst/>
              </a:prstGeom>
              <a:noFill/>
              <a:ln w="38100">
                <a:solidFill>
                  <a:srgbClr val="666699"/>
                </a:solidFill>
                <a:round/>
                <a:headEnd/>
                <a:tailEnd/>
              </a:ln>
              <a:extLst>
                <a:ext uri="{909E8E84-426E-40dd-AFC4-6F175D3DCCD1}">
                  <a14:hiddenFill xmlns="" xmlns:a14="http://schemas.microsoft.com/office/drawing/2010/main">
                    <a:noFill/>
                  </a14:hiddenFill>
                </a:ext>
              </a:extLst>
            </p:spPr>
            <p:txBody>
              <a:bodyPr/>
              <a:lstStyle/>
              <a:p>
                <a:pPr marL="0" marR="0" lvl="0" indent="0" defTabSz="914319"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Calibri"/>
                  <a:cs typeface="+mn-cs"/>
                </a:endParaRPr>
              </a:p>
            </p:txBody>
          </p:sp>
          <p:sp>
            <p:nvSpPr>
              <p:cNvPr id="265" name="Line 28">
                <a:extLst>
                  <a:ext uri="{FF2B5EF4-FFF2-40B4-BE49-F238E27FC236}">
                    <a16:creationId xmlns:a16="http://schemas.microsoft.com/office/drawing/2014/main" id="{FDE7B855-1730-4ACD-B065-3E4455F3BC09}"/>
                  </a:ext>
                </a:extLst>
              </p:cNvPr>
              <p:cNvSpPr>
                <a:spLocks noChangeShapeType="1"/>
              </p:cNvSpPr>
              <p:nvPr/>
            </p:nvSpPr>
            <p:spPr bwMode="auto">
              <a:xfrm>
                <a:off x="3791" y="3443"/>
                <a:ext cx="0" cy="53"/>
              </a:xfrm>
              <a:prstGeom prst="line">
                <a:avLst/>
              </a:prstGeom>
              <a:noFill/>
              <a:ln w="38100">
                <a:solidFill>
                  <a:srgbClr val="666699"/>
                </a:solidFill>
                <a:round/>
                <a:headEnd/>
                <a:tailEnd/>
              </a:ln>
              <a:extLst>
                <a:ext uri="{909E8E84-426E-40dd-AFC4-6F175D3DCCD1}">
                  <a14:hiddenFill xmlns="" xmlns:a14="http://schemas.microsoft.com/office/drawing/2010/main">
                    <a:noFill/>
                  </a14:hiddenFill>
                </a:ext>
              </a:extLst>
            </p:spPr>
            <p:txBody>
              <a:bodyPr/>
              <a:lstStyle/>
              <a:p>
                <a:pPr marL="0" marR="0" lvl="0" indent="0" defTabSz="914319"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Calibri"/>
                  <a:cs typeface="+mn-cs"/>
                </a:endParaRPr>
              </a:p>
            </p:txBody>
          </p:sp>
          <p:sp>
            <p:nvSpPr>
              <p:cNvPr id="266" name="Line 29">
                <a:extLst>
                  <a:ext uri="{FF2B5EF4-FFF2-40B4-BE49-F238E27FC236}">
                    <a16:creationId xmlns:a16="http://schemas.microsoft.com/office/drawing/2014/main" id="{DD78A847-87FE-4572-9FC6-A7873E6F7109}"/>
                  </a:ext>
                </a:extLst>
              </p:cNvPr>
              <p:cNvSpPr>
                <a:spLocks noChangeShapeType="1"/>
              </p:cNvSpPr>
              <p:nvPr/>
            </p:nvSpPr>
            <p:spPr bwMode="auto">
              <a:xfrm>
                <a:off x="4344" y="3443"/>
                <a:ext cx="0" cy="53"/>
              </a:xfrm>
              <a:prstGeom prst="line">
                <a:avLst/>
              </a:prstGeom>
              <a:noFill/>
              <a:ln w="38100">
                <a:solidFill>
                  <a:srgbClr val="666699"/>
                </a:solidFill>
                <a:round/>
                <a:headEnd/>
                <a:tailEnd/>
              </a:ln>
              <a:extLst>
                <a:ext uri="{909E8E84-426E-40dd-AFC4-6F175D3DCCD1}">
                  <a14:hiddenFill xmlns="" xmlns:a14="http://schemas.microsoft.com/office/drawing/2010/main">
                    <a:noFill/>
                  </a14:hiddenFill>
                </a:ext>
              </a:extLst>
            </p:spPr>
            <p:txBody>
              <a:bodyPr/>
              <a:lstStyle/>
              <a:p>
                <a:pPr marL="0" marR="0" lvl="0" indent="0" defTabSz="914319"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Calibri"/>
                  <a:cs typeface="+mn-cs"/>
                </a:endParaRPr>
              </a:p>
            </p:txBody>
          </p:sp>
        </p:grpSp>
        <p:grpSp>
          <p:nvGrpSpPr>
            <p:cNvPr id="150" name="Group 30">
              <a:extLst>
                <a:ext uri="{FF2B5EF4-FFF2-40B4-BE49-F238E27FC236}">
                  <a16:creationId xmlns:a16="http://schemas.microsoft.com/office/drawing/2014/main" id="{94BDDB57-3783-4A9C-ABE1-449AE965C057}"/>
                </a:ext>
              </a:extLst>
            </p:cNvPr>
            <p:cNvGrpSpPr>
              <a:grpSpLocks/>
            </p:cNvGrpSpPr>
            <p:nvPr/>
          </p:nvGrpSpPr>
          <p:grpSpPr bwMode="auto">
            <a:xfrm>
              <a:off x="1162" y="1204"/>
              <a:ext cx="3614" cy="51"/>
              <a:chOff x="1025" y="3443"/>
              <a:chExt cx="3873" cy="53"/>
            </a:xfrm>
          </p:grpSpPr>
          <p:sp>
            <p:nvSpPr>
              <p:cNvPr id="251" name="Line 31">
                <a:extLst>
                  <a:ext uri="{FF2B5EF4-FFF2-40B4-BE49-F238E27FC236}">
                    <a16:creationId xmlns:a16="http://schemas.microsoft.com/office/drawing/2014/main" id="{3DD418A2-F9D1-4C45-9AC2-22308CB08367}"/>
                  </a:ext>
                </a:extLst>
              </p:cNvPr>
              <p:cNvSpPr>
                <a:spLocks noChangeShapeType="1"/>
              </p:cNvSpPr>
              <p:nvPr/>
            </p:nvSpPr>
            <p:spPr bwMode="auto">
              <a:xfrm>
                <a:off x="1025" y="3443"/>
                <a:ext cx="0" cy="53"/>
              </a:xfrm>
              <a:prstGeom prst="line">
                <a:avLst/>
              </a:prstGeom>
              <a:noFill/>
              <a:ln w="38100">
                <a:solidFill>
                  <a:srgbClr val="666699"/>
                </a:solidFill>
                <a:round/>
                <a:headEnd/>
                <a:tailEnd/>
              </a:ln>
              <a:extLst>
                <a:ext uri="{909E8E84-426E-40dd-AFC4-6F175D3DCCD1}">
                  <a14:hiddenFill xmlns="" xmlns:a14="http://schemas.microsoft.com/office/drawing/2010/main">
                    <a:noFill/>
                  </a14:hiddenFill>
                </a:ext>
              </a:extLst>
            </p:spPr>
            <p:txBody>
              <a:bodyPr/>
              <a:lstStyle/>
              <a:p>
                <a:pPr marL="0" marR="0" lvl="0" indent="0" defTabSz="914319"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Calibri"/>
                  <a:cs typeface="+mn-cs"/>
                </a:endParaRPr>
              </a:p>
            </p:txBody>
          </p:sp>
          <p:sp>
            <p:nvSpPr>
              <p:cNvPr id="252" name="Line 32">
                <a:extLst>
                  <a:ext uri="{FF2B5EF4-FFF2-40B4-BE49-F238E27FC236}">
                    <a16:creationId xmlns:a16="http://schemas.microsoft.com/office/drawing/2014/main" id="{0746A90B-D833-4804-BD50-E32E2E8BD195}"/>
                  </a:ext>
                </a:extLst>
              </p:cNvPr>
              <p:cNvSpPr>
                <a:spLocks noChangeShapeType="1"/>
              </p:cNvSpPr>
              <p:nvPr/>
            </p:nvSpPr>
            <p:spPr bwMode="auto">
              <a:xfrm>
                <a:off x="4898" y="3443"/>
                <a:ext cx="0" cy="53"/>
              </a:xfrm>
              <a:prstGeom prst="line">
                <a:avLst/>
              </a:prstGeom>
              <a:noFill/>
              <a:ln w="38100">
                <a:solidFill>
                  <a:srgbClr val="666699"/>
                </a:solidFill>
                <a:round/>
                <a:headEnd/>
                <a:tailEnd/>
              </a:ln>
              <a:extLst>
                <a:ext uri="{909E8E84-426E-40dd-AFC4-6F175D3DCCD1}">
                  <a14:hiddenFill xmlns="" xmlns:a14="http://schemas.microsoft.com/office/drawing/2010/main">
                    <a:noFill/>
                  </a14:hiddenFill>
                </a:ext>
              </a:extLst>
            </p:spPr>
            <p:txBody>
              <a:bodyPr/>
              <a:lstStyle/>
              <a:p>
                <a:pPr marL="0" marR="0" lvl="0" indent="0" defTabSz="914319"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Calibri"/>
                  <a:cs typeface="+mn-cs"/>
                </a:endParaRPr>
              </a:p>
            </p:txBody>
          </p:sp>
          <p:sp>
            <p:nvSpPr>
              <p:cNvPr id="253" name="Line 33">
                <a:extLst>
                  <a:ext uri="{FF2B5EF4-FFF2-40B4-BE49-F238E27FC236}">
                    <a16:creationId xmlns:a16="http://schemas.microsoft.com/office/drawing/2014/main" id="{98F911FD-5E98-432C-8FDB-9D3B181DE58C}"/>
                  </a:ext>
                </a:extLst>
              </p:cNvPr>
              <p:cNvSpPr>
                <a:spLocks noChangeShapeType="1"/>
              </p:cNvSpPr>
              <p:nvPr/>
            </p:nvSpPr>
            <p:spPr bwMode="auto">
              <a:xfrm>
                <a:off x="1578" y="3443"/>
                <a:ext cx="0" cy="53"/>
              </a:xfrm>
              <a:prstGeom prst="line">
                <a:avLst/>
              </a:prstGeom>
              <a:noFill/>
              <a:ln w="38100">
                <a:solidFill>
                  <a:srgbClr val="666699"/>
                </a:solidFill>
                <a:round/>
                <a:headEnd/>
                <a:tailEnd/>
              </a:ln>
              <a:extLst>
                <a:ext uri="{909E8E84-426E-40dd-AFC4-6F175D3DCCD1}">
                  <a14:hiddenFill xmlns="" xmlns:a14="http://schemas.microsoft.com/office/drawing/2010/main">
                    <a:noFill/>
                  </a14:hiddenFill>
                </a:ext>
              </a:extLst>
            </p:spPr>
            <p:txBody>
              <a:bodyPr/>
              <a:lstStyle/>
              <a:p>
                <a:pPr marL="0" marR="0" lvl="0" indent="0" defTabSz="914319"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Calibri"/>
                  <a:cs typeface="+mn-cs"/>
                </a:endParaRPr>
              </a:p>
            </p:txBody>
          </p:sp>
          <p:sp>
            <p:nvSpPr>
              <p:cNvPr id="254" name="Line 34">
                <a:extLst>
                  <a:ext uri="{FF2B5EF4-FFF2-40B4-BE49-F238E27FC236}">
                    <a16:creationId xmlns:a16="http://schemas.microsoft.com/office/drawing/2014/main" id="{BC283BEF-5B59-4D02-8295-55EE295DFB8B}"/>
                  </a:ext>
                </a:extLst>
              </p:cNvPr>
              <p:cNvSpPr>
                <a:spLocks noChangeShapeType="1"/>
              </p:cNvSpPr>
              <p:nvPr/>
            </p:nvSpPr>
            <p:spPr bwMode="auto">
              <a:xfrm>
                <a:off x="2131" y="3443"/>
                <a:ext cx="0" cy="53"/>
              </a:xfrm>
              <a:prstGeom prst="line">
                <a:avLst/>
              </a:prstGeom>
              <a:noFill/>
              <a:ln w="38100">
                <a:solidFill>
                  <a:srgbClr val="666699"/>
                </a:solidFill>
                <a:round/>
                <a:headEnd/>
                <a:tailEnd/>
              </a:ln>
              <a:extLst>
                <a:ext uri="{909E8E84-426E-40dd-AFC4-6F175D3DCCD1}">
                  <a14:hiddenFill xmlns="" xmlns:a14="http://schemas.microsoft.com/office/drawing/2010/main">
                    <a:noFill/>
                  </a14:hiddenFill>
                </a:ext>
              </a:extLst>
            </p:spPr>
            <p:txBody>
              <a:bodyPr/>
              <a:lstStyle/>
              <a:p>
                <a:pPr marL="0" marR="0" lvl="0" indent="0" defTabSz="914319"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Calibri"/>
                  <a:cs typeface="+mn-cs"/>
                </a:endParaRPr>
              </a:p>
            </p:txBody>
          </p:sp>
          <p:sp>
            <p:nvSpPr>
              <p:cNvPr id="255" name="Line 35">
                <a:extLst>
                  <a:ext uri="{FF2B5EF4-FFF2-40B4-BE49-F238E27FC236}">
                    <a16:creationId xmlns:a16="http://schemas.microsoft.com/office/drawing/2014/main" id="{B47E5622-88B0-469D-9CD6-45916B9A143F}"/>
                  </a:ext>
                </a:extLst>
              </p:cNvPr>
              <p:cNvSpPr>
                <a:spLocks noChangeShapeType="1"/>
              </p:cNvSpPr>
              <p:nvPr/>
            </p:nvSpPr>
            <p:spPr bwMode="auto">
              <a:xfrm>
                <a:off x="2684" y="3443"/>
                <a:ext cx="0" cy="53"/>
              </a:xfrm>
              <a:prstGeom prst="line">
                <a:avLst/>
              </a:prstGeom>
              <a:noFill/>
              <a:ln w="38100">
                <a:solidFill>
                  <a:srgbClr val="666699"/>
                </a:solidFill>
                <a:round/>
                <a:headEnd/>
                <a:tailEnd/>
              </a:ln>
              <a:extLst>
                <a:ext uri="{909E8E84-426E-40dd-AFC4-6F175D3DCCD1}">
                  <a14:hiddenFill xmlns="" xmlns:a14="http://schemas.microsoft.com/office/drawing/2010/main">
                    <a:noFill/>
                  </a14:hiddenFill>
                </a:ext>
              </a:extLst>
            </p:spPr>
            <p:txBody>
              <a:bodyPr/>
              <a:lstStyle/>
              <a:p>
                <a:pPr marL="0" marR="0" lvl="0" indent="0" defTabSz="914319"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Calibri"/>
                  <a:cs typeface="+mn-cs"/>
                </a:endParaRPr>
              </a:p>
            </p:txBody>
          </p:sp>
          <p:sp>
            <p:nvSpPr>
              <p:cNvPr id="256" name="Line 36">
                <a:extLst>
                  <a:ext uri="{FF2B5EF4-FFF2-40B4-BE49-F238E27FC236}">
                    <a16:creationId xmlns:a16="http://schemas.microsoft.com/office/drawing/2014/main" id="{85ED2EF7-53CC-465E-8AA2-69849A17DC10}"/>
                  </a:ext>
                </a:extLst>
              </p:cNvPr>
              <p:cNvSpPr>
                <a:spLocks noChangeShapeType="1"/>
              </p:cNvSpPr>
              <p:nvPr/>
            </p:nvSpPr>
            <p:spPr bwMode="auto">
              <a:xfrm>
                <a:off x="3238" y="3443"/>
                <a:ext cx="0" cy="53"/>
              </a:xfrm>
              <a:prstGeom prst="line">
                <a:avLst/>
              </a:prstGeom>
              <a:noFill/>
              <a:ln w="38100">
                <a:solidFill>
                  <a:srgbClr val="666699"/>
                </a:solidFill>
                <a:round/>
                <a:headEnd/>
                <a:tailEnd/>
              </a:ln>
              <a:extLst>
                <a:ext uri="{909E8E84-426E-40dd-AFC4-6F175D3DCCD1}">
                  <a14:hiddenFill xmlns="" xmlns:a14="http://schemas.microsoft.com/office/drawing/2010/main">
                    <a:noFill/>
                  </a14:hiddenFill>
                </a:ext>
              </a:extLst>
            </p:spPr>
            <p:txBody>
              <a:bodyPr/>
              <a:lstStyle/>
              <a:p>
                <a:pPr marL="0" marR="0" lvl="0" indent="0" defTabSz="914319"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Calibri"/>
                  <a:cs typeface="+mn-cs"/>
                </a:endParaRPr>
              </a:p>
            </p:txBody>
          </p:sp>
          <p:sp>
            <p:nvSpPr>
              <p:cNvPr id="257" name="Line 37">
                <a:extLst>
                  <a:ext uri="{FF2B5EF4-FFF2-40B4-BE49-F238E27FC236}">
                    <a16:creationId xmlns:a16="http://schemas.microsoft.com/office/drawing/2014/main" id="{C3BE0C96-FDA2-4CC2-84BB-50BBCF42C350}"/>
                  </a:ext>
                </a:extLst>
              </p:cNvPr>
              <p:cNvSpPr>
                <a:spLocks noChangeShapeType="1"/>
              </p:cNvSpPr>
              <p:nvPr/>
            </p:nvSpPr>
            <p:spPr bwMode="auto">
              <a:xfrm>
                <a:off x="3791" y="3443"/>
                <a:ext cx="0" cy="53"/>
              </a:xfrm>
              <a:prstGeom prst="line">
                <a:avLst/>
              </a:prstGeom>
              <a:noFill/>
              <a:ln w="38100">
                <a:solidFill>
                  <a:srgbClr val="666699"/>
                </a:solidFill>
                <a:round/>
                <a:headEnd/>
                <a:tailEnd/>
              </a:ln>
              <a:extLst>
                <a:ext uri="{909E8E84-426E-40dd-AFC4-6F175D3DCCD1}">
                  <a14:hiddenFill xmlns="" xmlns:a14="http://schemas.microsoft.com/office/drawing/2010/main">
                    <a:noFill/>
                  </a14:hiddenFill>
                </a:ext>
              </a:extLst>
            </p:spPr>
            <p:txBody>
              <a:bodyPr/>
              <a:lstStyle/>
              <a:p>
                <a:pPr marL="0" marR="0" lvl="0" indent="0" defTabSz="914319"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Calibri"/>
                  <a:cs typeface="+mn-cs"/>
                </a:endParaRPr>
              </a:p>
            </p:txBody>
          </p:sp>
          <p:sp>
            <p:nvSpPr>
              <p:cNvPr id="258" name="Line 38">
                <a:extLst>
                  <a:ext uri="{FF2B5EF4-FFF2-40B4-BE49-F238E27FC236}">
                    <a16:creationId xmlns:a16="http://schemas.microsoft.com/office/drawing/2014/main" id="{11AC92E8-1E54-4D4A-A1C2-FF8B9FE0E3FA}"/>
                  </a:ext>
                </a:extLst>
              </p:cNvPr>
              <p:cNvSpPr>
                <a:spLocks noChangeShapeType="1"/>
              </p:cNvSpPr>
              <p:nvPr/>
            </p:nvSpPr>
            <p:spPr bwMode="auto">
              <a:xfrm>
                <a:off x="4344" y="3443"/>
                <a:ext cx="0" cy="53"/>
              </a:xfrm>
              <a:prstGeom prst="line">
                <a:avLst/>
              </a:prstGeom>
              <a:noFill/>
              <a:ln w="38100">
                <a:solidFill>
                  <a:srgbClr val="666699"/>
                </a:solidFill>
                <a:round/>
                <a:headEnd/>
                <a:tailEnd/>
              </a:ln>
              <a:extLst>
                <a:ext uri="{909E8E84-426E-40dd-AFC4-6F175D3DCCD1}">
                  <a14:hiddenFill xmlns="" xmlns:a14="http://schemas.microsoft.com/office/drawing/2010/main">
                    <a:noFill/>
                  </a14:hiddenFill>
                </a:ext>
              </a:extLst>
            </p:spPr>
            <p:txBody>
              <a:bodyPr/>
              <a:lstStyle/>
              <a:p>
                <a:pPr marL="0" marR="0" lvl="0" indent="0" defTabSz="914319"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Calibri"/>
                  <a:cs typeface="+mn-cs"/>
                </a:endParaRPr>
              </a:p>
            </p:txBody>
          </p:sp>
        </p:grpSp>
        <p:sp>
          <p:nvSpPr>
            <p:cNvPr id="151" name="Line 39">
              <a:extLst>
                <a:ext uri="{FF2B5EF4-FFF2-40B4-BE49-F238E27FC236}">
                  <a16:creationId xmlns:a16="http://schemas.microsoft.com/office/drawing/2014/main" id="{5C4ECA74-793E-4229-B8B8-620055C32C65}"/>
                </a:ext>
              </a:extLst>
            </p:cNvPr>
            <p:cNvSpPr>
              <a:spLocks noChangeShapeType="1"/>
            </p:cNvSpPr>
            <p:nvPr/>
          </p:nvSpPr>
          <p:spPr bwMode="auto">
            <a:xfrm rot="-5400000">
              <a:off x="689" y="2387"/>
              <a:ext cx="0" cy="50"/>
            </a:xfrm>
            <a:prstGeom prst="line">
              <a:avLst/>
            </a:prstGeom>
            <a:noFill/>
            <a:ln w="38100">
              <a:solidFill>
                <a:srgbClr val="666699"/>
              </a:solidFill>
              <a:round/>
              <a:headEnd/>
              <a:tailEnd/>
            </a:ln>
            <a:extLst>
              <a:ext uri="{909E8E84-426E-40dd-AFC4-6F175D3DCCD1}">
                <a14:hiddenFill xmlns="" xmlns:a14="http://schemas.microsoft.com/office/drawing/2010/main">
                  <a:noFill/>
                </a14:hiddenFill>
              </a:ext>
            </a:extLst>
          </p:spPr>
          <p:txBody>
            <a:bodyPr/>
            <a:lstStyle/>
            <a:p>
              <a:pPr marL="0" marR="0" lvl="0" indent="0" defTabSz="914319"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Calibri"/>
                <a:cs typeface="+mn-cs"/>
              </a:endParaRPr>
            </a:p>
          </p:txBody>
        </p:sp>
        <p:sp>
          <p:nvSpPr>
            <p:cNvPr id="152" name="Line 40">
              <a:extLst>
                <a:ext uri="{FF2B5EF4-FFF2-40B4-BE49-F238E27FC236}">
                  <a16:creationId xmlns:a16="http://schemas.microsoft.com/office/drawing/2014/main" id="{8CDEC52A-7F97-473B-A7C1-63CE2A4C9756}"/>
                </a:ext>
              </a:extLst>
            </p:cNvPr>
            <p:cNvSpPr>
              <a:spLocks noChangeShapeType="1"/>
            </p:cNvSpPr>
            <p:nvPr/>
          </p:nvSpPr>
          <p:spPr bwMode="auto">
            <a:xfrm rot="-5400000">
              <a:off x="689" y="1833"/>
              <a:ext cx="0" cy="50"/>
            </a:xfrm>
            <a:prstGeom prst="line">
              <a:avLst/>
            </a:prstGeom>
            <a:noFill/>
            <a:ln w="38100">
              <a:solidFill>
                <a:srgbClr val="666699"/>
              </a:solidFill>
              <a:round/>
              <a:headEnd/>
              <a:tailEnd/>
            </a:ln>
            <a:extLst>
              <a:ext uri="{909E8E84-426E-40dd-AFC4-6F175D3DCCD1}">
                <a14:hiddenFill xmlns="" xmlns:a14="http://schemas.microsoft.com/office/drawing/2010/main">
                  <a:noFill/>
                </a14:hiddenFill>
              </a:ext>
            </a:extLst>
          </p:spPr>
          <p:txBody>
            <a:bodyPr/>
            <a:lstStyle/>
            <a:p>
              <a:pPr marL="0" marR="0" lvl="0" indent="0" defTabSz="914319"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Calibri"/>
                <a:cs typeface="+mn-cs"/>
              </a:endParaRPr>
            </a:p>
          </p:txBody>
        </p:sp>
        <p:sp>
          <p:nvSpPr>
            <p:cNvPr id="153" name="Line 41">
              <a:extLst>
                <a:ext uri="{FF2B5EF4-FFF2-40B4-BE49-F238E27FC236}">
                  <a16:creationId xmlns:a16="http://schemas.microsoft.com/office/drawing/2014/main" id="{6A1282FB-91EC-4DA5-AFBF-9AC532DF5858}"/>
                </a:ext>
              </a:extLst>
            </p:cNvPr>
            <p:cNvSpPr>
              <a:spLocks noChangeShapeType="1"/>
            </p:cNvSpPr>
            <p:nvPr/>
          </p:nvSpPr>
          <p:spPr bwMode="auto">
            <a:xfrm rot="-5400000">
              <a:off x="689" y="1279"/>
              <a:ext cx="0" cy="50"/>
            </a:xfrm>
            <a:prstGeom prst="line">
              <a:avLst/>
            </a:prstGeom>
            <a:noFill/>
            <a:ln w="38100">
              <a:solidFill>
                <a:srgbClr val="666699"/>
              </a:solidFill>
              <a:round/>
              <a:headEnd/>
              <a:tailEnd/>
            </a:ln>
            <a:extLst>
              <a:ext uri="{909E8E84-426E-40dd-AFC4-6F175D3DCCD1}">
                <a14:hiddenFill xmlns="" xmlns:a14="http://schemas.microsoft.com/office/drawing/2010/main">
                  <a:noFill/>
                </a14:hiddenFill>
              </a:ext>
            </a:extLst>
          </p:spPr>
          <p:txBody>
            <a:bodyPr/>
            <a:lstStyle/>
            <a:p>
              <a:pPr marL="0" marR="0" lvl="0" indent="0" defTabSz="914319"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Calibri"/>
                <a:cs typeface="+mn-cs"/>
              </a:endParaRPr>
            </a:p>
          </p:txBody>
        </p:sp>
        <p:sp>
          <p:nvSpPr>
            <p:cNvPr id="154" name="Line 42">
              <a:extLst>
                <a:ext uri="{FF2B5EF4-FFF2-40B4-BE49-F238E27FC236}">
                  <a16:creationId xmlns:a16="http://schemas.microsoft.com/office/drawing/2014/main" id="{B921AF14-3CAF-4A1A-90A6-346B08A566B3}"/>
                </a:ext>
              </a:extLst>
            </p:cNvPr>
            <p:cNvSpPr>
              <a:spLocks noChangeShapeType="1"/>
            </p:cNvSpPr>
            <p:nvPr/>
          </p:nvSpPr>
          <p:spPr bwMode="auto">
            <a:xfrm rot="-5400000">
              <a:off x="5285" y="3495"/>
              <a:ext cx="0" cy="49"/>
            </a:xfrm>
            <a:prstGeom prst="line">
              <a:avLst/>
            </a:prstGeom>
            <a:noFill/>
            <a:ln w="38100">
              <a:solidFill>
                <a:srgbClr val="666699"/>
              </a:solidFill>
              <a:round/>
              <a:headEnd/>
              <a:tailEnd/>
            </a:ln>
            <a:extLst>
              <a:ext uri="{909E8E84-426E-40dd-AFC4-6F175D3DCCD1}">
                <a14:hiddenFill xmlns="" xmlns:a14="http://schemas.microsoft.com/office/drawing/2010/main">
                  <a:noFill/>
                </a14:hiddenFill>
              </a:ext>
            </a:extLst>
          </p:spPr>
          <p:txBody>
            <a:bodyPr/>
            <a:lstStyle/>
            <a:p>
              <a:pPr marL="0" marR="0" lvl="0" indent="0" defTabSz="914319"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Calibri"/>
                <a:cs typeface="+mn-cs"/>
              </a:endParaRPr>
            </a:p>
          </p:txBody>
        </p:sp>
        <p:sp>
          <p:nvSpPr>
            <p:cNvPr id="155" name="Line 43">
              <a:extLst>
                <a:ext uri="{FF2B5EF4-FFF2-40B4-BE49-F238E27FC236}">
                  <a16:creationId xmlns:a16="http://schemas.microsoft.com/office/drawing/2014/main" id="{ECBF73F0-E038-49E9-AA2B-1DB95096291E}"/>
                </a:ext>
              </a:extLst>
            </p:cNvPr>
            <p:cNvSpPr>
              <a:spLocks noChangeShapeType="1"/>
            </p:cNvSpPr>
            <p:nvPr/>
          </p:nvSpPr>
          <p:spPr bwMode="auto">
            <a:xfrm rot="-5400000">
              <a:off x="5285" y="2941"/>
              <a:ext cx="0" cy="49"/>
            </a:xfrm>
            <a:prstGeom prst="line">
              <a:avLst/>
            </a:prstGeom>
            <a:noFill/>
            <a:ln w="38100">
              <a:solidFill>
                <a:srgbClr val="666699"/>
              </a:solidFill>
              <a:round/>
              <a:headEnd/>
              <a:tailEnd/>
            </a:ln>
            <a:extLst>
              <a:ext uri="{909E8E84-426E-40dd-AFC4-6F175D3DCCD1}">
                <a14:hiddenFill xmlns="" xmlns:a14="http://schemas.microsoft.com/office/drawing/2010/main">
                  <a:noFill/>
                </a14:hiddenFill>
              </a:ext>
            </a:extLst>
          </p:spPr>
          <p:txBody>
            <a:bodyPr/>
            <a:lstStyle/>
            <a:p>
              <a:pPr marL="0" marR="0" lvl="0" indent="0" defTabSz="914319"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Calibri"/>
                <a:cs typeface="+mn-cs"/>
              </a:endParaRPr>
            </a:p>
          </p:txBody>
        </p:sp>
        <p:sp>
          <p:nvSpPr>
            <p:cNvPr id="156" name="Line 44">
              <a:extLst>
                <a:ext uri="{FF2B5EF4-FFF2-40B4-BE49-F238E27FC236}">
                  <a16:creationId xmlns:a16="http://schemas.microsoft.com/office/drawing/2014/main" id="{9D7A54A6-041E-4154-A12E-D28AABC8D3B7}"/>
                </a:ext>
              </a:extLst>
            </p:cNvPr>
            <p:cNvSpPr>
              <a:spLocks noChangeShapeType="1"/>
            </p:cNvSpPr>
            <p:nvPr/>
          </p:nvSpPr>
          <p:spPr bwMode="auto">
            <a:xfrm rot="-5400000">
              <a:off x="5285" y="2387"/>
              <a:ext cx="0" cy="49"/>
            </a:xfrm>
            <a:prstGeom prst="line">
              <a:avLst/>
            </a:prstGeom>
            <a:noFill/>
            <a:ln w="38100">
              <a:solidFill>
                <a:srgbClr val="666699"/>
              </a:solidFill>
              <a:round/>
              <a:headEnd/>
              <a:tailEnd/>
            </a:ln>
            <a:extLst>
              <a:ext uri="{909E8E84-426E-40dd-AFC4-6F175D3DCCD1}">
                <a14:hiddenFill xmlns="" xmlns:a14="http://schemas.microsoft.com/office/drawing/2010/main">
                  <a:noFill/>
                </a14:hiddenFill>
              </a:ext>
            </a:extLst>
          </p:spPr>
          <p:txBody>
            <a:bodyPr/>
            <a:lstStyle/>
            <a:p>
              <a:pPr marL="0" marR="0" lvl="0" indent="0" defTabSz="914319"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Calibri"/>
                <a:cs typeface="+mn-cs"/>
              </a:endParaRPr>
            </a:p>
          </p:txBody>
        </p:sp>
        <p:sp>
          <p:nvSpPr>
            <p:cNvPr id="157" name="Line 45">
              <a:extLst>
                <a:ext uri="{FF2B5EF4-FFF2-40B4-BE49-F238E27FC236}">
                  <a16:creationId xmlns:a16="http://schemas.microsoft.com/office/drawing/2014/main" id="{71568CEB-AAF0-44C3-9187-5D885591391A}"/>
                </a:ext>
              </a:extLst>
            </p:cNvPr>
            <p:cNvSpPr>
              <a:spLocks noChangeShapeType="1"/>
            </p:cNvSpPr>
            <p:nvPr/>
          </p:nvSpPr>
          <p:spPr bwMode="auto">
            <a:xfrm rot="-5400000">
              <a:off x="5285" y="1833"/>
              <a:ext cx="0" cy="49"/>
            </a:xfrm>
            <a:prstGeom prst="line">
              <a:avLst/>
            </a:prstGeom>
            <a:noFill/>
            <a:ln w="38100">
              <a:solidFill>
                <a:srgbClr val="666699"/>
              </a:solidFill>
              <a:round/>
              <a:headEnd/>
              <a:tailEnd/>
            </a:ln>
            <a:extLst>
              <a:ext uri="{909E8E84-426E-40dd-AFC4-6F175D3DCCD1}">
                <a14:hiddenFill xmlns="" xmlns:a14="http://schemas.microsoft.com/office/drawing/2010/main">
                  <a:noFill/>
                </a14:hiddenFill>
              </a:ext>
            </a:extLst>
          </p:spPr>
          <p:txBody>
            <a:bodyPr/>
            <a:lstStyle/>
            <a:p>
              <a:pPr marL="0" marR="0" lvl="0" indent="0" defTabSz="914319"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Calibri"/>
                <a:cs typeface="+mn-cs"/>
              </a:endParaRPr>
            </a:p>
          </p:txBody>
        </p:sp>
        <p:sp>
          <p:nvSpPr>
            <p:cNvPr id="158" name="Rectangle 46">
              <a:extLst>
                <a:ext uri="{FF2B5EF4-FFF2-40B4-BE49-F238E27FC236}">
                  <a16:creationId xmlns:a16="http://schemas.microsoft.com/office/drawing/2014/main" id="{E694EC3E-F9F7-4986-8515-DAA6DE030083}"/>
                </a:ext>
              </a:extLst>
            </p:cNvPr>
            <p:cNvSpPr>
              <a:spLocks noChangeArrowheads="1"/>
            </p:cNvSpPr>
            <p:nvPr/>
          </p:nvSpPr>
          <p:spPr bwMode="auto">
            <a:xfrm>
              <a:off x="659" y="1211"/>
              <a:ext cx="4649" cy="2410"/>
            </a:xfrm>
            <a:prstGeom prst="rect">
              <a:avLst/>
            </a:prstGeom>
            <a:noFill/>
            <a:ln w="38100">
              <a:solidFill>
                <a:srgbClr val="666699"/>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defTabSz="914319" eaLnBrk="1" fontAlgn="auto" latinLnBrk="0" hangingPunct="1">
                <a:lnSpc>
                  <a:spcPct val="100000"/>
                </a:lnSpc>
                <a:spcBef>
                  <a:spcPts val="0"/>
                </a:spcBef>
                <a:spcAft>
                  <a:spcPts val="0"/>
                </a:spcAft>
                <a:buClrTx/>
                <a:buSzTx/>
                <a:buFontTx/>
                <a:buNone/>
                <a:tabLst/>
                <a:defRPr/>
              </a:pPr>
              <a:endParaRPr kumimoji="0" lang="sv-SE" sz="2000" b="0" i="0" u="none" strike="noStrike" kern="0" cap="none" spc="0" normalizeH="0" baseline="0" noProof="0">
                <a:ln>
                  <a:noFill/>
                </a:ln>
                <a:solidFill>
                  <a:prstClr val="black"/>
                </a:solidFill>
                <a:effectLst/>
                <a:uLnTx/>
                <a:uFillTx/>
                <a:latin typeface="Calibri"/>
                <a:cs typeface="+mn-cs"/>
              </a:endParaRPr>
            </a:p>
          </p:txBody>
        </p:sp>
        <p:sp>
          <p:nvSpPr>
            <p:cNvPr id="159" name="Rectangle 47">
              <a:extLst>
                <a:ext uri="{FF2B5EF4-FFF2-40B4-BE49-F238E27FC236}">
                  <a16:creationId xmlns:a16="http://schemas.microsoft.com/office/drawing/2014/main" id="{5FE50857-C1E9-4CD0-ACD2-0A06BC3A1F95}"/>
                </a:ext>
              </a:extLst>
            </p:cNvPr>
            <p:cNvSpPr>
              <a:spLocks noChangeArrowheads="1"/>
            </p:cNvSpPr>
            <p:nvPr/>
          </p:nvSpPr>
          <p:spPr bwMode="auto">
            <a:xfrm>
              <a:off x="371" y="2843"/>
              <a:ext cx="322" cy="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defTabSz="914319" eaLnBrk="1" fontAlgn="auto" latinLnBrk="0" hangingPunct="1">
                <a:lnSpc>
                  <a:spcPct val="100000"/>
                </a:lnSpc>
                <a:spcBef>
                  <a:spcPts val="0"/>
                </a:spcBef>
                <a:spcAft>
                  <a:spcPts val="0"/>
                </a:spcAft>
                <a:buClrTx/>
                <a:buSzTx/>
                <a:buFontTx/>
                <a:buNone/>
                <a:tabLst/>
                <a:defRPr/>
              </a:pPr>
              <a:r>
                <a:rPr kumimoji="0" lang="en-GB" sz="1900" b="0" i="0" u="none" strike="noStrike" kern="0" cap="none" spc="0" normalizeH="0" baseline="0" noProof="0">
                  <a:ln>
                    <a:noFill/>
                  </a:ln>
                  <a:solidFill>
                    <a:srgbClr val="666699"/>
                  </a:solidFill>
                  <a:effectLst/>
                  <a:uLnTx/>
                  <a:uFillTx/>
                  <a:latin typeface="Calibri"/>
                  <a:cs typeface="+mn-cs"/>
                </a:rPr>
                <a:t>10</a:t>
              </a:r>
              <a:r>
                <a:rPr kumimoji="0" lang="en-GB" sz="1900" b="0" i="0" u="none" strike="noStrike" kern="0" cap="none" spc="0" normalizeH="0" baseline="30000" noProof="0">
                  <a:ln>
                    <a:noFill/>
                  </a:ln>
                  <a:solidFill>
                    <a:srgbClr val="666699"/>
                  </a:solidFill>
                  <a:effectLst/>
                  <a:uLnTx/>
                  <a:uFillTx/>
                  <a:latin typeface="Calibri"/>
                  <a:cs typeface="+mn-cs"/>
                </a:rPr>
                <a:t>5</a:t>
              </a:r>
              <a:endParaRPr kumimoji="0" lang="en-GB" sz="1900" b="0" i="0" u="none" strike="noStrike" kern="0" cap="none" spc="0" normalizeH="0" baseline="0" noProof="0">
                <a:ln>
                  <a:noFill/>
                </a:ln>
                <a:solidFill>
                  <a:srgbClr val="666699"/>
                </a:solidFill>
                <a:effectLst/>
                <a:uLnTx/>
                <a:uFillTx/>
                <a:latin typeface="Calibri"/>
                <a:cs typeface="+mn-cs"/>
              </a:endParaRPr>
            </a:p>
          </p:txBody>
        </p:sp>
        <p:sp>
          <p:nvSpPr>
            <p:cNvPr id="160" name="Rectangle 48">
              <a:extLst>
                <a:ext uri="{FF2B5EF4-FFF2-40B4-BE49-F238E27FC236}">
                  <a16:creationId xmlns:a16="http://schemas.microsoft.com/office/drawing/2014/main" id="{B7C66303-244F-42E2-86DC-D3847FF27FFA}"/>
                </a:ext>
              </a:extLst>
            </p:cNvPr>
            <p:cNvSpPr>
              <a:spLocks noChangeArrowheads="1"/>
            </p:cNvSpPr>
            <p:nvPr/>
          </p:nvSpPr>
          <p:spPr bwMode="auto">
            <a:xfrm>
              <a:off x="324" y="2286"/>
              <a:ext cx="373" cy="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defTabSz="914319" eaLnBrk="1" fontAlgn="auto" latinLnBrk="0" hangingPunct="1">
                <a:lnSpc>
                  <a:spcPct val="100000"/>
                </a:lnSpc>
                <a:spcBef>
                  <a:spcPts val="0"/>
                </a:spcBef>
                <a:spcAft>
                  <a:spcPts val="0"/>
                </a:spcAft>
                <a:buClrTx/>
                <a:buSzTx/>
                <a:buFontTx/>
                <a:buNone/>
                <a:tabLst/>
                <a:defRPr/>
              </a:pPr>
              <a:r>
                <a:rPr kumimoji="0" lang="en-GB" sz="1900" b="0" i="0" u="none" strike="noStrike" kern="0" cap="none" spc="0" normalizeH="0" baseline="0" noProof="0">
                  <a:ln>
                    <a:noFill/>
                  </a:ln>
                  <a:solidFill>
                    <a:srgbClr val="666699"/>
                  </a:solidFill>
                  <a:effectLst/>
                  <a:uLnTx/>
                  <a:uFillTx/>
                  <a:latin typeface="Calibri"/>
                  <a:cs typeface="+mn-cs"/>
                </a:rPr>
                <a:t>10</a:t>
              </a:r>
              <a:r>
                <a:rPr kumimoji="0" lang="en-GB" sz="1900" b="0" i="0" u="none" strike="noStrike" kern="0" cap="none" spc="0" normalizeH="0" baseline="30000" noProof="0">
                  <a:ln>
                    <a:noFill/>
                  </a:ln>
                  <a:solidFill>
                    <a:srgbClr val="666699"/>
                  </a:solidFill>
                  <a:effectLst/>
                  <a:uLnTx/>
                  <a:uFillTx/>
                  <a:latin typeface="Calibri"/>
                  <a:cs typeface="+mn-cs"/>
                </a:rPr>
                <a:t>10</a:t>
              </a:r>
              <a:endParaRPr kumimoji="0" lang="en-GB" sz="1900" b="0" i="0" u="none" strike="noStrike" kern="0" cap="none" spc="0" normalizeH="0" baseline="0" noProof="0">
                <a:ln>
                  <a:noFill/>
                </a:ln>
                <a:solidFill>
                  <a:srgbClr val="666699"/>
                </a:solidFill>
                <a:effectLst/>
                <a:uLnTx/>
                <a:uFillTx/>
                <a:latin typeface="Calibri"/>
                <a:cs typeface="+mn-cs"/>
              </a:endParaRPr>
            </a:p>
          </p:txBody>
        </p:sp>
        <p:sp>
          <p:nvSpPr>
            <p:cNvPr id="161" name="Rectangle 49">
              <a:extLst>
                <a:ext uri="{FF2B5EF4-FFF2-40B4-BE49-F238E27FC236}">
                  <a16:creationId xmlns:a16="http://schemas.microsoft.com/office/drawing/2014/main" id="{E5FB0A1F-0302-4BEA-A672-082DAC47E8B5}"/>
                </a:ext>
              </a:extLst>
            </p:cNvPr>
            <p:cNvSpPr>
              <a:spLocks noChangeArrowheads="1"/>
            </p:cNvSpPr>
            <p:nvPr/>
          </p:nvSpPr>
          <p:spPr bwMode="auto">
            <a:xfrm>
              <a:off x="324" y="1730"/>
              <a:ext cx="373" cy="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defTabSz="914319" eaLnBrk="1" fontAlgn="auto" latinLnBrk="0" hangingPunct="1">
                <a:lnSpc>
                  <a:spcPct val="100000"/>
                </a:lnSpc>
                <a:spcBef>
                  <a:spcPts val="0"/>
                </a:spcBef>
                <a:spcAft>
                  <a:spcPts val="0"/>
                </a:spcAft>
                <a:buClrTx/>
                <a:buSzTx/>
                <a:buFontTx/>
                <a:buNone/>
                <a:tabLst/>
                <a:defRPr/>
              </a:pPr>
              <a:r>
                <a:rPr kumimoji="0" lang="en-GB" sz="1900" b="0" i="0" u="none" strike="noStrike" kern="0" cap="none" spc="0" normalizeH="0" baseline="0" noProof="0">
                  <a:ln>
                    <a:noFill/>
                  </a:ln>
                  <a:solidFill>
                    <a:srgbClr val="666699"/>
                  </a:solidFill>
                  <a:effectLst/>
                  <a:uLnTx/>
                  <a:uFillTx/>
                  <a:latin typeface="Calibri"/>
                  <a:cs typeface="+mn-cs"/>
                </a:rPr>
                <a:t>10</a:t>
              </a:r>
              <a:r>
                <a:rPr kumimoji="0" lang="en-GB" sz="1900" b="0" i="0" u="none" strike="noStrike" kern="0" cap="none" spc="0" normalizeH="0" baseline="30000" noProof="0">
                  <a:ln>
                    <a:noFill/>
                  </a:ln>
                  <a:solidFill>
                    <a:srgbClr val="666699"/>
                  </a:solidFill>
                  <a:effectLst/>
                  <a:uLnTx/>
                  <a:uFillTx/>
                  <a:latin typeface="Calibri"/>
                  <a:cs typeface="+mn-cs"/>
                </a:rPr>
                <a:t>15</a:t>
              </a:r>
              <a:endParaRPr kumimoji="0" lang="en-GB" sz="1900" b="0" i="0" u="none" strike="noStrike" kern="0" cap="none" spc="0" normalizeH="0" baseline="0" noProof="0">
                <a:ln>
                  <a:noFill/>
                </a:ln>
                <a:solidFill>
                  <a:srgbClr val="666699"/>
                </a:solidFill>
                <a:effectLst/>
                <a:uLnTx/>
                <a:uFillTx/>
                <a:latin typeface="Calibri"/>
                <a:cs typeface="+mn-cs"/>
              </a:endParaRPr>
            </a:p>
          </p:txBody>
        </p:sp>
        <p:sp>
          <p:nvSpPr>
            <p:cNvPr id="162" name="Rectangle 50">
              <a:extLst>
                <a:ext uri="{FF2B5EF4-FFF2-40B4-BE49-F238E27FC236}">
                  <a16:creationId xmlns:a16="http://schemas.microsoft.com/office/drawing/2014/main" id="{4A93FB76-69CA-40F5-A6F3-94EC54844E92}"/>
                </a:ext>
              </a:extLst>
            </p:cNvPr>
            <p:cNvSpPr>
              <a:spLocks noChangeArrowheads="1"/>
            </p:cNvSpPr>
            <p:nvPr/>
          </p:nvSpPr>
          <p:spPr bwMode="auto">
            <a:xfrm>
              <a:off x="324" y="1174"/>
              <a:ext cx="373" cy="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defTabSz="914319" eaLnBrk="1" fontAlgn="auto" latinLnBrk="0" hangingPunct="1">
                <a:lnSpc>
                  <a:spcPct val="100000"/>
                </a:lnSpc>
                <a:spcBef>
                  <a:spcPts val="0"/>
                </a:spcBef>
                <a:spcAft>
                  <a:spcPts val="0"/>
                </a:spcAft>
                <a:buClrTx/>
                <a:buSzTx/>
                <a:buFontTx/>
                <a:buNone/>
                <a:tabLst/>
                <a:defRPr/>
              </a:pPr>
              <a:r>
                <a:rPr kumimoji="0" lang="en-GB" sz="1900" b="0" i="0" u="none" strike="noStrike" kern="0" cap="none" spc="0" normalizeH="0" baseline="0" noProof="0">
                  <a:ln>
                    <a:noFill/>
                  </a:ln>
                  <a:solidFill>
                    <a:srgbClr val="666699"/>
                  </a:solidFill>
                  <a:effectLst/>
                  <a:uLnTx/>
                  <a:uFillTx/>
                  <a:latin typeface="Calibri"/>
                  <a:cs typeface="+mn-cs"/>
                </a:rPr>
                <a:t>10</a:t>
              </a:r>
              <a:r>
                <a:rPr kumimoji="0" lang="en-GB" sz="1900" b="0" i="0" u="none" strike="noStrike" kern="0" cap="none" spc="0" normalizeH="0" baseline="30000" noProof="0">
                  <a:ln>
                    <a:noFill/>
                  </a:ln>
                  <a:solidFill>
                    <a:srgbClr val="666699"/>
                  </a:solidFill>
                  <a:effectLst/>
                  <a:uLnTx/>
                  <a:uFillTx/>
                  <a:latin typeface="Calibri"/>
                  <a:cs typeface="+mn-cs"/>
                </a:rPr>
                <a:t>20</a:t>
              </a:r>
              <a:endParaRPr kumimoji="0" lang="en-GB" sz="1900" b="0" i="0" u="none" strike="noStrike" kern="0" cap="none" spc="0" normalizeH="0" baseline="0" noProof="0">
                <a:ln>
                  <a:noFill/>
                </a:ln>
                <a:solidFill>
                  <a:srgbClr val="666699"/>
                </a:solidFill>
                <a:effectLst/>
                <a:uLnTx/>
                <a:uFillTx/>
                <a:latin typeface="Calibri"/>
                <a:cs typeface="+mn-cs"/>
              </a:endParaRPr>
            </a:p>
          </p:txBody>
        </p:sp>
        <p:sp>
          <p:nvSpPr>
            <p:cNvPr id="163" name="Rectangle 51">
              <a:extLst>
                <a:ext uri="{FF2B5EF4-FFF2-40B4-BE49-F238E27FC236}">
                  <a16:creationId xmlns:a16="http://schemas.microsoft.com/office/drawing/2014/main" id="{2B7E16CE-F812-4AAA-AF17-2772E86469EE}"/>
                </a:ext>
              </a:extLst>
            </p:cNvPr>
            <p:cNvSpPr>
              <a:spLocks noChangeArrowheads="1"/>
            </p:cNvSpPr>
            <p:nvPr/>
          </p:nvSpPr>
          <p:spPr bwMode="auto">
            <a:xfrm>
              <a:off x="489" y="3401"/>
              <a:ext cx="193" cy="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defTabSz="914319" eaLnBrk="1" fontAlgn="auto" latinLnBrk="0" hangingPunct="1">
                <a:lnSpc>
                  <a:spcPct val="100000"/>
                </a:lnSpc>
                <a:spcBef>
                  <a:spcPts val="0"/>
                </a:spcBef>
                <a:spcAft>
                  <a:spcPts val="0"/>
                </a:spcAft>
                <a:buClrTx/>
                <a:buSzTx/>
                <a:buFontTx/>
                <a:buNone/>
                <a:tabLst/>
                <a:defRPr/>
              </a:pPr>
              <a:r>
                <a:rPr kumimoji="0" lang="en-GB" sz="1900" b="0" i="0" u="none" strike="noStrike" kern="0" cap="none" spc="0" normalizeH="0" baseline="0" noProof="0">
                  <a:ln>
                    <a:noFill/>
                  </a:ln>
                  <a:solidFill>
                    <a:srgbClr val="666699"/>
                  </a:solidFill>
                  <a:effectLst/>
                  <a:uLnTx/>
                  <a:uFillTx/>
                  <a:latin typeface="Calibri"/>
                  <a:cs typeface="+mn-cs"/>
                </a:rPr>
                <a:t>1</a:t>
              </a:r>
            </a:p>
          </p:txBody>
        </p:sp>
        <p:sp>
          <p:nvSpPr>
            <p:cNvPr id="164" name="Rectangle 55">
              <a:extLst>
                <a:ext uri="{FF2B5EF4-FFF2-40B4-BE49-F238E27FC236}">
                  <a16:creationId xmlns:a16="http://schemas.microsoft.com/office/drawing/2014/main" id="{ED8D833B-07A8-4B84-9AB6-3539271D84AA}"/>
                </a:ext>
              </a:extLst>
            </p:cNvPr>
            <p:cNvSpPr>
              <a:spLocks noChangeArrowheads="1"/>
            </p:cNvSpPr>
            <p:nvPr/>
          </p:nvSpPr>
          <p:spPr bwMode="auto">
            <a:xfrm>
              <a:off x="3335" y="1641"/>
              <a:ext cx="116" cy="1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defTabSz="914319"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a:ln>
                    <a:noFill/>
                  </a:ln>
                  <a:solidFill>
                    <a:srgbClr val="CC00CC"/>
                  </a:solidFill>
                  <a:effectLst/>
                  <a:uLnTx/>
                  <a:uFillTx/>
                  <a:latin typeface="Calibri"/>
                  <a:cs typeface="+mn-cs"/>
                </a:rPr>
                <a:t>   </a:t>
              </a:r>
            </a:p>
          </p:txBody>
        </p:sp>
        <p:sp>
          <p:nvSpPr>
            <p:cNvPr id="165" name="Rectangle 67">
              <a:extLst>
                <a:ext uri="{FF2B5EF4-FFF2-40B4-BE49-F238E27FC236}">
                  <a16:creationId xmlns:a16="http://schemas.microsoft.com/office/drawing/2014/main" id="{F60F577D-0293-47D7-ABEA-FD02F7AFD577}"/>
                </a:ext>
              </a:extLst>
            </p:cNvPr>
            <p:cNvSpPr>
              <a:spLocks noChangeArrowheads="1"/>
            </p:cNvSpPr>
            <p:nvPr/>
          </p:nvSpPr>
          <p:spPr bwMode="auto">
            <a:xfrm>
              <a:off x="2870" y="1665"/>
              <a:ext cx="221" cy="1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defTabSz="914319"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a:ln>
                    <a:noFill/>
                  </a:ln>
                  <a:solidFill>
                    <a:srgbClr val="339966"/>
                  </a:solidFill>
                  <a:effectLst/>
                  <a:uLnTx/>
                  <a:uFillTx/>
                  <a:latin typeface="Calibri"/>
                  <a:cs typeface="+mn-cs"/>
                </a:rPr>
                <a:t>ILL</a:t>
              </a:r>
            </a:p>
          </p:txBody>
        </p:sp>
        <p:sp>
          <p:nvSpPr>
            <p:cNvPr id="166" name="Oval 68">
              <a:extLst>
                <a:ext uri="{FF2B5EF4-FFF2-40B4-BE49-F238E27FC236}">
                  <a16:creationId xmlns:a16="http://schemas.microsoft.com/office/drawing/2014/main" id="{E86A0BB6-9962-45C8-9781-9F6893F4883C}"/>
                </a:ext>
              </a:extLst>
            </p:cNvPr>
            <p:cNvSpPr>
              <a:spLocks noChangeArrowheads="1"/>
            </p:cNvSpPr>
            <p:nvPr/>
          </p:nvSpPr>
          <p:spPr bwMode="auto">
            <a:xfrm>
              <a:off x="2816" y="1791"/>
              <a:ext cx="53" cy="56"/>
            </a:xfrm>
            <a:prstGeom prst="ellipse">
              <a:avLst/>
            </a:prstGeom>
            <a:solidFill>
              <a:srgbClr val="339966"/>
            </a:solidFill>
            <a:ln w="9525">
              <a:solidFill>
                <a:sysClr val="windowText" lastClr="000000"/>
              </a:solidFill>
              <a:round/>
              <a:headEnd/>
              <a:tailEnd/>
            </a:ln>
          </p:spPr>
          <p:txBody>
            <a:bodyPr wrap="none" anchor="ctr"/>
            <a:lstStyle/>
            <a:p>
              <a:pPr marL="0" marR="0" lvl="0" indent="0" defTabSz="914319" eaLnBrk="1" fontAlgn="auto" latinLnBrk="0" hangingPunct="1">
                <a:lnSpc>
                  <a:spcPct val="100000"/>
                </a:lnSpc>
                <a:spcBef>
                  <a:spcPts val="0"/>
                </a:spcBef>
                <a:spcAft>
                  <a:spcPts val="0"/>
                </a:spcAft>
                <a:buClrTx/>
                <a:buSzTx/>
                <a:buFontTx/>
                <a:buNone/>
                <a:tabLst/>
                <a:defRPr/>
              </a:pPr>
              <a:endParaRPr kumimoji="0" lang="sv-SE" sz="2000" b="0" i="0" u="none" strike="noStrike" kern="0" cap="none" spc="0" normalizeH="0" baseline="0" noProof="0">
                <a:ln>
                  <a:noFill/>
                </a:ln>
                <a:solidFill>
                  <a:prstClr val="black"/>
                </a:solidFill>
                <a:effectLst/>
                <a:uLnTx/>
                <a:uFillTx/>
                <a:latin typeface="Calibri"/>
                <a:cs typeface="+mn-cs"/>
              </a:endParaRPr>
            </a:p>
          </p:txBody>
        </p:sp>
        <p:grpSp>
          <p:nvGrpSpPr>
            <p:cNvPr id="168" name="Group 70">
              <a:extLst>
                <a:ext uri="{FF2B5EF4-FFF2-40B4-BE49-F238E27FC236}">
                  <a16:creationId xmlns:a16="http://schemas.microsoft.com/office/drawing/2014/main" id="{AD57B60D-2C88-4D57-B8B6-9EB58F6F4274}"/>
                </a:ext>
              </a:extLst>
            </p:cNvPr>
            <p:cNvGrpSpPr>
              <a:grpSpLocks/>
            </p:cNvGrpSpPr>
            <p:nvPr/>
          </p:nvGrpSpPr>
          <p:grpSpPr bwMode="auto">
            <a:xfrm>
              <a:off x="1012" y="1667"/>
              <a:ext cx="3058" cy="1563"/>
              <a:chOff x="981" y="1459"/>
              <a:chExt cx="3276" cy="1607"/>
            </a:xfrm>
          </p:grpSpPr>
          <p:sp>
            <p:nvSpPr>
              <p:cNvPr id="233" name="Rectangle 71">
                <a:extLst>
                  <a:ext uri="{FF2B5EF4-FFF2-40B4-BE49-F238E27FC236}">
                    <a16:creationId xmlns:a16="http://schemas.microsoft.com/office/drawing/2014/main" id="{FE702923-A7AC-4F2D-A927-478D7DA3F94D}"/>
                  </a:ext>
                </a:extLst>
              </p:cNvPr>
              <p:cNvSpPr>
                <a:spLocks noChangeArrowheads="1"/>
              </p:cNvSpPr>
              <p:nvPr/>
            </p:nvSpPr>
            <p:spPr bwMode="auto">
              <a:xfrm>
                <a:off x="1030" y="1862"/>
                <a:ext cx="313" cy="1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defTabSz="914319"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a:ln>
                      <a:noFill/>
                    </a:ln>
                    <a:solidFill>
                      <a:srgbClr val="339966"/>
                    </a:solidFill>
                    <a:effectLst/>
                    <a:uLnTx/>
                    <a:uFillTx/>
                    <a:latin typeface="Calibri"/>
                    <a:cs typeface="+mn-cs"/>
                  </a:rPr>
                  <a:t>X-10</a:t>
                </a:r>
              </a:p>
            </p:txBody>
          </p:sp>
          <p:sp>
            <p:nvSpPr>
              <p:cNvPr id="234" name="Rectangle 72">
                <a:extLst>
                  <a:ext uri="{FF2B5EF4-FFF2-40B4-BE49-F238E27FC236}">
                    <a16:creationId xmlns:a16="http://schemas.microsoft.com/office/drawing/2014/main" id="{A587382B-2B69-4389-932A-3031728C0B79}"/>
                  </a:ext>
                </a:extLst>
              </p:cNvPr>
              <p:cNvSpPr>
                <a:spLocks noChangeArrowheads="1"/>
              </p:cNvSpPr>
              <p:nvPr/>
            </p:nvSpPr>
            <p:spPr bwMode="auto">
              <a:xfrm>
                <a:off x="981" y="2153"/>
                <a:ext cx="316" cy="1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defTabSz="914319"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a:ln>
                      <a:noFill/>
                    </a:ln>
                    <a:solidFill>
                      <a:srgbClr val="339966"/>
                    </a:solidFill>
                    <a:effectLst/>
                    <a:uLnTx/>
                    <a:uFillTx/>
                    <a:latin typeface="Calibri"/>
                    <a:cs typeface="+mn-cs"/>
                  </a:rPr>
                  <a:t>CP-2</a:t>
                </a:r>
              </a:p>
            </p:txBody>
          </p:sp>
          <p:sp>
            <p:nvSpPr>
              <p:cNvPr id="235" name="Oval 73">
                <a:extLst>
                  <a:ext uri="{FF2B5EF4-FFF2-40B4-BE49-F238E27FC236}">
                    <a16:creationId xmlns:a16="http://schemas.microsoft.com/office/drawing/2014/main" id="{6F871BD6-1BBC-4E07-A6AA-35D552B3A9C8}"/>
                  </a:ext>
                </a:extLst>
              </p:cNvPr>
              <p:cNvSpPr>
                <a:spLocks noChangeArrowheads="1"/>
              </p:cNvSpPr>
              <p:nvPr/>
            </p:nvSpPr>
            <p:spPr bwMode="auto">
              <a:xfrm>
                <a:off x="1221" y="2566"/>
                <a:ext cx="57" cy="57"/>
              </a:xfrm>
              <a:prstGeom prst="ellipse">
                <a:avLst/>
              </a:prstGeom>
              <a:solidFill>
                <a:srgbClr val="339966"/>
              </a:solidFill>
              <a:ln w="9525">
                <a:solidFill>
                  <a:sysClr val="windowText" lastClr="000000"/>
                </a:solidFill>
                <a:round/>
                <a:headEnd/>
                <a:tailEnd/>
              </a:ln>
            </p:spPr>
            <p:txBody>
              <a:bodyPr wrap="none" anchor="ctr"/>
              <a:lstStyle/>
              <a:p>
                <a:pPr marL="0" marR="0" lvl="0" indent="0" defTabSz="914319" eaLnBrk="1" fontAlgn="auto" latinLnBrk="0" hangingPunct="1">
                  <a:lnSpc>
                    <a:spcPct val="100000"/>
                  </a:lnSpc>
                  <a:spcBef>
                    <a:spcPts val="0"/>
                  </a:spcBef>
                  <a:spcAft>
                    <a:spcPts val="0"/>
                  </a:spcAft>
                  <a:buClrTx/>
                  <a:buSzTx/>
                  <a:buFontTx/>
                  <a:buNone/>
                  <a:tabLst/>
                  <a:defRPr/>
                </a:pPr>
                <a:endParaRPr kumimoji="0" lang="sv-SE" sz="2000" b="0" i="0" u="none" strike="noStrike" kern="0" cap="none" spc="0" normalizeH="0" baseline="0" noProof="0">
                  <a:ln>
                    <a:noFill/>
                  </a:ln>
                  <a:solidFill>
                    <a:prstClr val="black"/>
                  </a:solidFill>
                  <a:effectLst/>
                  <a:uLnTx/>
                  <a:uFillTx/>
                  <a:latin typeface="Calibri"/>
                  <a:cs typeface="+mn-cs"/>
                </a:endParaRPr>
              </a:p>
            </p:txBody>
          </p:sp>
          <p:sp>
            <p:nvSpPr>
              <p:cNvPr id="236" name="Oval 74">
                <a:extLst>
                  <a:ext uri="{FF2B5EF4-FFF2-40B4-BE49-F238E27FC236}">
                    <a16:creationId xmlns:a16="http://schemas.microsoft.com/office/drawing/2014/main" id="{4CDB1238-02F5-40B7-847B-3561B2703238}"/>
                  </a:ext>
                </a:extLst>
              </p:cNvPr>
              <p:cNvSpPr>
                <a:spLocks noChangeArrowheads="1"/>
              </p:cNvSpPr>
              <p:nvPr/>
            </p:nvSpPr>
            <p:spPr bwMode="auto">
              <a:xfrm>
                <a:off x="1285" y="2222"/>
                <a:ext cx="57" cy="57"/>
              </a:xfrm>
              <a:prstGeom prst="ellipse">
                <a:avLst/>
              </a:prstGeom>
              <a:solidFill>
                <a:srgbClr val="339966"/>
              </a:solidFill>
              <a:ln w="9525">
                <a:solidFill>
                  <a:sysClr val="windowText" lastClr="000000"/>
                </a:solidFill>
                <a:round/>
                <a:headEnd/>
                <a:tailEnd/>
              </a:ln>
            </p:spPr>
            <p:txBody>
              <a:bodyPr wrap="none" anchor="ctr"/>
              <a:lstStyle/>
              <a:p>
                <a:pPr marL="0" marR="0" lvl="0" indent="0" defTabSz="914319" eaLnBrk="1" fontAlgn="auto" latinLnBrk="0" hangingPunct="1">
                  <a:lnSpc>
                    <a:spcPct val="100000"/>
                  </a:lnSpc>
                  <a:spcBef>
                    <a:spcPts val="0"/>
                  </a:spcBef>
                  <a:spcAft>
                    <a:spcPts val="0"/>
                  </a:spcAft>
                  <a:buClrTx/>
                  <a:buSzTx/>
                  <a:buFontTx/>
                  <a:buNone/>
                  <a:tabLst/>
                  <a:defRPr/>
                </a:pPr>
                <a:endParaRPr kumimoji="0" lang="sv-SE" sz="2000" b="0" i="0" u="none" strike="noStrike" kern="0" cap="none" spc="0" normalizeH="0" baseline="0" noProof="0">
                  <a:ln>
                    <a:noFill/>
                  </a:ln>
                  <a:solidFill>
                    <a:prstClr val="black"/>
                  </a:solidFill>
                  <a:effectLst/>
                  <a:uLnTx/>
                  <a:uFillTx/>
                  <a:latin typeface="Calibri"/>
                  <a:cs typeface="+mn-cs"/>
                </a:endParaRPr>
              </a:p>
            </p:txBody>
          </p:sp>
          <p:sp>
            <p:nvSpPr>
              <p:cNvPr id="237" name="Oval 75">
                <a:extLst>
                  <a:ext uri="{FF2B5EF4-FFF2-40B4-BE49-F238E27FC236}">
                    <a16:creationId xmlns:a16="http://schemas.microsoft.com/office/drawing/2014/main" id="{D143E9AA-B1CB-4134-8956-7229B9AFEF1D}"/>
                  </a:ext>
                </a:extLst>
              </p:cNvPr>
              <p:cNvSpPr>
                <a:spLocks noChangeArrowheads="1"/>
              </p:cNvSpPr>
              <p:nvPr/>
            </p:nvSpPr>
            <p:spPr bwMode="auto">
              <a:xfrm>
                <a:off x="1313" y="1936"/>
                <a:ext cx="57" cy="57"/>
              </a:xfrm>
              <a:prstGeom prst="ellipse">
                <a:avLst/>
              </a:prstGeom>
              <a:solidFill>
                <a:srgbClr val="339966"/>
              </a:solidFill>
              <a:ln w="9525">
                <a:solidFill>
                  <a:sysClr val="windowText" lastClr="000000"/>
                </a:solidFill>
                <a:round/>
                <a:headEnd/>
                <a:tailEnd/>
              </a:ln>
            </p:spPr>
            <p:txBody>
              <a:bodyPr wrap="none" anchor="ctr"/>
              <a:lstStyle/>
              <a:p>
                <a:pPr marL="0" marR="0" lvl="0" indent="0" defTabSz="914319" eaLnBrk="1" fontAlgn="auto" latinLnBrk="0" hangingPunct="1">
                  <a:lnSpc>
                    <a:spcPct val="100000"/>
                  </a:lnSpc>
                  <a:spcBef>
                    <a:spcPts val="0"/>
                  </a:spcBef>
                  <a:spcAft>
                    <a:spcPts val="0"/>
                  </a:spcAft>
                  <a:buClrTx/>
                  <a:buSzTx/>
                  <a:buFontTx/>
                  <a:buNone/>
                  <a:tabLst/>
                  <a:defRPr/>
                </a:pPr>
                <a:endParaRPr kumimoji="0" lang="sv-SE" sz="2000" b="0" i="0" u="none" strike="noStrike" kern="0" cap="none" spc="0" normalizeH="0" baseline="0" noProof="0">
                  <a:ln>
                    <a:noFill/>
                  </a:ln>
                  <a:solidFill>
                    <a:prstClr val="black"/>
                  </a:solidFill>
                  <a:effectLst/>
                  <a:uLnTx/>
                  <a:uFillTx/>
                  <a:latin typeface="Calibri"/>
                  <a:cs typeface="+mn-cs"/>
                </a:endParaRPr>
              </a:p>
            </p:txBody>
          </p:sp>
          <p:sp>
            <p:nvSpPr>
              <p:cNvPr id="238" name="Oval 76">
                <a:extLst>
                  <a:ext uri="{FF2B5EF4-FFF2-40B4-BE49-F238E27FC236}">
                    <a16:creationId xmlns:a16="http://schemas.microsoft.com/office/drawing/2014/main" id="{A4EB9DE8-1085-4C99-BED9-8849EAE17A67}"/>
                  </a:ext>
                </a:extLst>
              </p:cNvPr>
              <p:cNvSpPr>
                <a:spLocks noChangeArrowheads="1"/>
              </p:cNvSpPr>
              <p:nvPr/>
            </p:nvSpPr>
            <p:spPr bwMode="auto">
              <a:xfrm>
                <a:off x="1532" y="1754"/>
                <a:ext cx="57" cy="57"/>
              </a:xfrm>
              <a:prstGeom prst="ellipse">
                <a:avLst/>
              </a:prstGeom>
              <a:solidFill>
                <a:srgbClr val="339966"/>
              </a:solidFill>
              <a:ln w="9525">
                <a:solidFill>
                  <a:sysClr val="windowText" lastClr="000000"/>
                </a:solidFill>
                <a:round/>
                <a:headEnd/>
                <a:tailEnd/>
              </a:ln>
            </p:spPr>
            <p:txBody>
              <a:bodyPr wrap="none" anchor="ctr"/>
              <a:lstStyle/>
              <a:p>
                <a:pPr marL="0" marR="0" lvl="0" indent="0" defTabSz="914319" eaLnBrk="1" fontAlgn="auto" latinLnBrk="0" hangingPunct="1">
                  <a:lnSpc>
                    <a:spcPct val="100000"/>
                  </a:lnSpc>
                  <a:spcBef>
                    <a:spcPts val="0"/>
                  </a:spcBef>
                  <a:spcAft>
                    <a:spcPts val="0"/>
                  </a:spcAft>
                  <a:buClrTx/>
                  <a:buSzTx/>
                  <a:buFontTx/>
                  <a:buNone/>
                  <a:tabLst/>
                  <a:defRPr/>
                </a:pPr>
                <a:endParaRPr kumimoji="0" lang="sv-SE" sz="2000" b="0" i="0" u="none" strike="noStrike" kern="0" cap="none" spc="0" normalizeH="0" baseline="0" noProof="0">
                  <a:ln>
                    <a:noFill/>
                  </a:ln>
                  <a:solidFill>
                    <a:prstClr val="black"/>
                  </a:solidFill>
                  <a:effectLst/>
                  <a:uLnTx/>
                  <a:uFillTx/>
                  <a:latin typeface="Calibri"/>
                  <a:cs typeface="+mn-cs"/>
                </a:endParaRPr>
              </a:p>
            </p:txBody>
          </p:sp>
          <p:sp>
            <p:nvSpPr>
              <p:cNvPr id="239" name="Oval 77">
                <a:extLst>
                  <a:ext uri="{FF2B5EF4-FFF2-40B4-BE49-F238E27FC236}">
                    <a16:creationId xmlns:a16="http://schemas.microsoft.com/office/drawing/2014/main" id="{15895D58-2085-4554-9276-8D5B2DA76D74}"/>
                  </a:ext>
                </a:extLst>
              </p:cNvPr>
              <p:cNvSpPr>
                <a:spLocks noChangeArrowheads="1"/>
              </p:cNvSpPr>
              <p:nvPr/>
            </p:nvSpPr>
            <p:spPr bwMode="auto">
              <a:xfrm>
                <a:off x="1825" y="1653"/>
                <a:ext cx="57" cy="57"/>
              </a:xfrm>
              <a:prstGeom prst="ellipse">
                <a:avLst/>
              </a:prstGeom>
              <a:solidFill>
                <a:srgbClr val="339966"/>
              </a:solidFill>
              <a:ln w="9525">
                <a:solidFill>
                  <a:sysClr val="windowText" lastClr="000000"/>
                </a:solidFill>
                <a:round/>
                <a:headEnd/>
                <a:tailEnd/>
              </a:ln>
            </p:spPr>
            <p:txBody>
              <a:bodyPr wrap="none" anchor="ctr"/>
              <a:lstStyle/>
              <a:p>
                <a:pPr marL="0" marR="0" lvl="0" indent="0" defTabSz="914319" eaLnBrk="1" fontAlgn="auto" latinLnBrk="0" hangingPunct="1">
                  <a:lnSpc>
                    <a:spcPct val="100000"/>
                  </a:lnSpc>
                  <a:spcBef>
                    <a:spcPts val="0"/>
                  </a:spcBef>
                  <a:spcAft>
                    <a:spcPts val="0"/>
                  </a:spcAft>
                  <a:buClrTx/>
                  <a:buSzTx/>
                  <a:buFontTx/>
                  <a:buNone/>
                  <a:tabLst/>
                  <a:defRPr/>
                </a:pPr>
                <a:endParaRPr kumimoji="0" lang="sv-SE" sz="2000" b="0" i="0" u="none" strike="noStrike" kern="0" cap="none" spc="0" normalizeH="0" baseline="0" noProof="0">
                  <a:ln>
                    <a:noFill/>
                  </a:ln>
                  <a:solidFill>
                    <a:prstClr val="black"/>
                  </a:solidFill>
                  <a:effectLst/>
                  <a:uLnTx/>
                  <a:uFillTx/>
                  <a:latin typeface="Calibri"/>
                  <a:cs typeface="+mn-cs"/>
                </a:endParaRPr>
              </a:p>
            </p:txBody>
          </p:sp>
          <p:sp>
            <p:nvSpPr>
              <p:cNvPr id="240" name="Oval 78">
                <a:extLst>
                  <a:ext uri="{FF2B5EF4-FFF2-40B4-BE49-F238E27FC236}">
                    <a16:creationId xmlns:a16="http://schemas.microsoft.com/office/drawing/2014/main" id="{076A922D-9006-4AB2-A491-86EF41BE0BCF}"/>
                  </a:ext>
                </a:extLst>
              </p:cNvPr>
              <p:cNvSpPr>
                <a:spLocks noChangeArrowheads="1"/>
              </p:cNvSpPr>
              <p:nvPr/>
            </p:nvSpPr>
            <p:spPr bwMode="auto">
              <a:xfrm>
                <a:off x="2111" y="1678"/>
                <a:ext cx="57" cy="57"/>
              </a:xfrm>
              <a:prstGeom prst="ellipse">
                <a:avLst/>
              </a:prstGeom>
              <a:solidFill>
                <a:srgbClr val="339966"/>
              </a:solidFill>
              <a:ln w="9525">
                <a:solidFill>
                  <a:sysClr val="windowText" lastClr="000000"/>
                </a:solidFill>
                <a:round/>
                <a:headEnd/>
                <a:tailEnd/>
              </a:ln>
            </p:spPr>
            <p:txBody>
              <a:bodyPr wrap="none" anchor="ctr"/>
              <a:lstStyle/>
              <a:p>
                <a:pPr marL="0" marR="0" lvl="0" indent="0" defTabSz="914319" eaLnBrk="1" fontAlgn="auto" latinLnBrk="0" hangingPunct="1">
                  <a:lnSpc>
                    <a:spcPct val="100000"/>
                  </a:lnSpc>
                  <a:spcBef>
                    <a:spcPts val="0"/>
                  </a:spcBef>
                  <a:spcAft>
                    <a:spcPts val="0"/>
                  </a:spcAft>
                  <a:buClrTx/>
                  <a:buSzTx/>
                  <a:buFontTx/>
                  <a:buNone/>
                  <a:tabLst/>
                  <a:defRPr/>
                </a:pPr>
                <a:endParaRPr kumimoji="0" lang="sv-SE" sz="2000" b="0" i="0" u="none" strike="noStrike" kern="0" cap="none" spc="0" normalizeH="0" baseline="0" noProof="0">
                  <a:ln>
                    <a:noFill/>
                  </a:ln>
                  <a:solidFill>
                    <a:prstClr val="black"/>
                  </a:solidFill>
                  <a:effectLst/>
                  <a:uLnTx/>
                  <a:uFillTx/>
                  <a:latin typeface="Calibri"/>
                  <a:cs typeface="+mn-cs"/>
                </a:endParaRPr>
              </a:p>
            </p:txBody>
          </p:sp>
          <p:sp>
            <p:nvSpPr>
              <p:cNvPr id="241" name="Oval 79">
                <a:extLst>
                  <a:ext uri="{FF2B5EF4-FFF2-40B4-BE49-F238E27FC236}">
                    <a16:creationId xmlns:a16="http://schemas.microsoft.com/office/drawing/2014/main" id="{3BFE8C58-197B-4584-A285-AACF97FABF12}"/>
                  </a:ext>
                </a:extLst>
              </p:cNvPr>
              <p:cNvSpPr>
                <a:spLocks noChangeArrowheads="1"/>
              </p:cNvSpPr>
              <p:nvPr/>
            </p:nvSpPr>
            <p:spPr bwMode="auto">
              <a:xfrm>
                <a:off x="2569" y="1645"/>
                <a:ext cx="57" cy="57"/>
              </a:xfrm>
              <a:prstGeom prst="ellipse">
                <a:avLst/>
              </a:prstGeom>
              <a:solidFill>
                <a:srgbClr val="339966"/>
              </a:solidFill>
              <a:ln w="9525">
                <a:solidFill>
                  <a:sysClr val="windowText" lastClr="000000"/>
                </a:solidFill>
                <a:round/>
                <a:headEnd/>
                <a:tailEnd/>
              </a:ln>
            </p:spPr>
            <p:txBody>
              <a:bodyPr wrap="none" anchor="ctr"/>
              <a:lstStyle/>
              <a:p>
                <a:pPr marL="0" marR="0" lvl="0" indent="0" defTabSz="914319" eaLnBrk="1" fontAlgn="auto" latinLnBrk="0" hangingPunct="1">
                  <a:lnSpc>
                    <a:spcPct val="100000"/>
                  </a:lnSpc>
                  <a:spcBef>
                    <a:spcPts val="0"/>
                  </a:spcBef>
                  <a:spcAft>
                    <a:spcPts val="0"/>
                  </a:spcAft>
                  <a:buClrTx/>
                  <a:buSzTx/>
                  <a:buFontTx/>
                  <a:buNone/>
                  <a:tabLst/>
                  <a:defRPr/>
                </a:pPr>
                <a:endParaRPr kumimoji="0" lang="sv-SE" sz="2000" b="0" i="0" u="none" strike="noStrike" kern="0" cap="none" spc="0" normalizeH="0" baseline="0" noProof="0">
                  <a:ln>
                    <a:noFill/>
                  </a:ln>
                  <a:solidFill>
                    <a:prstClr val="black"/>
                  </a:solidFill>
                  <a:effectLst/>
                  <a:uLnTx/>
                  <a:uFillTx/>
                  <a:latin typeface="Calibri"/>
                  <a:cs typeface="+mn-cs"/>
                </a:endParaRPr>
              </a:p>
            </p:txBody>
          </p:sp>
          <p:sp>
            <p:nvSpPr>
              <p:cNvPr id="242" name="Oval 80">
                <a:extLst>
                  <a:ext uri="{FF2B5EF4-FFF2-40B4-BE49-F238E27FC236}">
                    <a16:creationId xmlns:a16="http://schemas.microsoft.com/office/drawing/2014/main" id="{9A597372-7DF1-46E6-84B9-B66212DD800E}"/>
                  </a:ext>
                </a:extLst>
              </p:cNvPr>
              <p:cNvSpPr>
                <a:spLocks noChangeArrowheads="1"/>
              </p:cNvSpPr>
              <p:nvPr/>
            </p:nvSpPr>
            <p:spPr bwMode="auto">
              <a:xfrm>
                <a:off x="2594" y="1594"/>
                <a:ext cx="57" cy="57"/>
              </a:xfrm>
              <a:prstGeom prst="ellipse">
                <a:avLst/>
              </a:prstGeom>
              <a:solidFill>
                <a:srgbClr val="339966"/>
              </a:solidFill>
              <a:ln w="9525">
                <a:solidFill>
                  <a:sysClr val="windowText" lastClr="000000"/>
                </a:solidFill>
                <a:round/>
                <a:headEnd/>
                <a:tailEnd/>
              </a:ln>
            </p:spPr>
            <p:txBody>
              <a:bodyPr wrap="none" anchor="ctr"/>
              <a:lstStyle/>
              <a:p>
                <a:pPr marL="0" marR="0" lvl="0" indent="0" defTabSz="914319" eaLnBrk="1" fontAlgn="auto" latinLnBrk="0" hangingPunct="1">
                  <a:lnSpc>
                    <a:spcPct val="100000"/>
                  </a:lnSpc>
                  <a:spcBef>
                    <a:spcPts val="0"/>
                  </a:spcBef>
                  <a:spcAft>
                    <a:spcPts val="0"/>
                  </a:spcAft>
                  <a:buClrTx/>
                  <a:buSzTx/>
                  <a:buFontTx/>
                  <a:buNone/>
                  <a:tabLst/>
                  <a:defRPr/>
                </a:pPr>
                <a:endParaRPr kumimoji="0" lang="sv-SE" sz="2000" b="0" i="0" u="none" strike="noStrike" kern="0" cap="none" spc="0" normalizeH="0" baseline="0" noProof="0">
                  <a:ln>
                    <a:noFill/>
                  </a:ln>
                  <a:solidFill>
                    <a:prstClr val="black"/>
                  </a:solidFill>
                  <a:effectLst/>
                  <a:uLnTx/>
                  <a:uFillTx/>
                  <a:latin typeface="Calibri"/>
                  <a:cs typeface="+mn-cs"/>
                </a:endParaRPr>
              </a:p>
            </p:txBody>
          </p:sp>
          <p:sp>
            <p:nvSpPr>
              <p:cNvPr id="243" name="Text Box 81">
                <a:extLst>
                  <a:ext uri="{FF2B5EF4-FFF2-40B4-BE49-F238E27FC236}">
                    <a16:creationId xmlns:a16="http://schemas.microsoft.com/office/drawing/2014/main" id="{674124ED-DA2F-44E0-A5B8-4D06FF9188B6}"/>
                  </a:ext>
                </a:extLst>
              </p:cNvPr>
              <p:cNvSpPr txBox="1">
                <a:spLocks noChangeArrowheads="1"/>
              </p:cNvSpPr>
              <p:nvPr/>
            </p:nvSpPr>
            <p:spPr bwMode="auto">
              <a:xfrm>
                <a:off x="3213" y="2839"/>
                <a:ext cx="1044" cy="2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marL="0" marR="0" lvl="0" indent="0" defTabSz="914319"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srgbClr val="339966"/>
                    </a:solidFill>
                    <a:effectLst/>
                    <a:uLnTx/>
                    <a:uFillTx/>
                    <a:latin typeface="Gill Sans" charset="0"/>
                    <a:sym typeface="Gill Sans" charset="0"/>
                  </a:rPr>
                  <a:t>Reactor Sources</a:t>
                </a:r>
              </a:p>
            </p:txBody>
          </p:sp>
          <p:sp>
            <p:nvSpPr>
              <p:cNvPr id="244" name="Oval 82">
                <a:extLst>
                  <a:ext uri="{FF2B5EF4-FFF2-40B4-BE49-F238E27FC236}">
                    <a16:creationId xmlns:a16="http://schemas.microsoft.com/office/drawing/2014/main" id="{BE25BDD7-0C44-44B2-BE71-694DDF45A995}"/>
                  </a:ext>
                </a:extLst>
              </p:cNvPr>
              <p:cNvSpPr>
                <a:spLocks noChangeArrowheads="1"/>
              </p:cNvSpPr>
              <p:nvPr/>
            </p:nvSpPr>
            <p:spPr bwMode="auto">
              <a:xfrm>
                <a:off x="3052" y="2916"/>
                <a:ext cx="57" cy="57"/>
              </a:xfrm>
              <a:prstGeom prst="ellipse">
                <a:avLst/>
              </a:prstGeom>
              <a:solidFill>
                <a:srgbClr val="339966"/>
              </a:solidFill>
              <a:ln w="9525">
                <a:solidFill>
                  <a:sysClr val="windowText" lastClr="000000"/>
                </a:solidFill>
                <a:round/>
                <a:headEnd/>
                <a:tailEnd/>
              </a:ln>
            </p:spPr>
            <p:txBody>
              <a:bodyPr wrap="none" anchor="ctr"/>
              <a:lstStyle/>
              <a:p>
                <a:pPr marL="0" marR="0" lvl="0" indent="0" defTabSz="914319" eaLnBrk="1" fontAlgn="auto" latinLnBrk="0" hangingPunct="1">
                  <a:lnSpc>
                    <a:spcPct val="100000"/>
                  </a:lnSpc>
                  <a:spcBef>
                    <a:spcPts val="0"/>
                  </a:spcBef>
                  <a:spcAft>
                    <a:spcPts val="0"/>
                  </a:spcAft>
                  <a:buClrTx/>
                  <a:buSzTx/>
                  <a:buFontTx/>
                  <a:buNone/>
                  <a:tabLst/>
                  <a:defRPr/>
                </a:pPr>
                <a:endParaRPr kumimoji="0" lang="sv-SE" sz="2000" b="0" i="0" u="none" strike="noStrike" kern="0" cap="none" spc="0" normalizeH="0" baseline="0" noProof="0">
                  <a:ln>
                    <a:noFill/>
                  </a:ln>
                  <a:solidFill>
                    <a:prstClr val="black"/>
                  </a:solidFill>
                  <a:effectLst/>
                  <a:uLnTx/>
                  <a:uFillTx/>
                  <a:latin typeface="Calibri"/>
                  <a:cs typeface="+mn-cs"/>
                </a:endParaRPr>
              </a:p>
            </p:txBody>
          </p:sp>
          <p:sp>
            <p:nvSpPr>
              <p:cNvPr id="245" name="Rectangle 83">
                <a:extLst>
                  <a:ext uri="{FF2B5EF4-FFF2-40B4-BE49-F238E27FC236}">
                    <a16:creationId xmlns:a16="http://schemas.microsoft.com/office/drawing/2014/main" id="{247392DD-A3EE-490A-8211-657E84BFCB0E}"/>
                  </a:ext>
                </a:extLst>
              </p:cNvPr>
              <p:cNvSpPr>
                <a:spLocks noChangeArrowheads="1"/>
              </p:cNvSpPr>
              <p:nvPr/>
            </p:nvSpPr>
            <p:spPr bwMode="auto">
              <a:xfrm>
                <a:off x="2383" y="1665"/>
                <a:ext cx="356" cy="1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defTabSz="914319"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a:ln>
                      <a:noFill/>
                    </a:ln>
                    <a:solidFill>
                      <a:srgbClr val="339966"/>
                    </a:solidFill>
                    <a:effectLst/>
                    <a:uLnTx/>
                    <a:uFillTx/>
                    <a:latin typeface="Calibri"/>
                    <a:cs typeface="+mn-cs"/>
                  </a:rPr>
                  <a:t>HFBR</a:t>
                </a:r>
              </a:p>
            </p:txBody>
          </p:sp>
          <p:sp>
            <p:nvSpPr>
              <p:cNvPr id="246" name="Rectangle 84">
                <a:extLst>
                  <a:ext uri="{FF2B5EF4-FFF2-40B4-BE49-F238E27FC236}">
                    <a16:creationId xmlns:a16="http://schemas.microsoft.com/office/drawing/2014/main" id="{F245F6D7-365F-4A5E-84E0-4015A896A17A}"/>
                  </a:ext>
                </a:extLst>
              </p:cNvPr>
              <p:cNvSpPr>
                <a:spLocks noChangeArrowheads="1"/>
              </p:cNvSpPr>
              <p:nvPr/>
            </p:nvSpPr>
            <p:spPr bwMode="auto">
              <a:xfrm>
                <a:off x="2402" y="1459"/>
                <a:ext cx="322" cy="1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defTabSz="914319"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a:ln>
                      <a:noFill/>
                    </a:ln>
                    <a:solidFill>
                      <a:srgbClr val="339966"/>
                    </a:solidFill>
                    <a:effectLst/>
                    <a:uLnTx/>
                    <a:uFillTx/>
                    <a:latin typeface="Calibri"/>
                    <a:cs typeface="+mn-cs"/>
                  </a:rPr>
                  <a:t>HFIR</a:t>
                </a:r>
              </a:p>
            </p:txBody>
          </p:sp>
          <p:sp>
            <p:nvSpPr>
              <p:cNvPr id="247" name="Rectangle 85">
                <a:extLst>
                  <a:ext uri="{FF2B5EF4-FFF2-40B4-BE49-F238E27FC236}">
                    <a16:creationId xmlns:a16="http://schemas.microsoft.com/office/drawing/2014/main" id="{D528D658-6577-4DD6-899E-6D51FE842926}"/>
                  </a:ext>
                </a:extLst>
              </p:cNvPr>
              <p:cNvSpPr>
                <a:spLocks noChangeArrowheads="1"/>
              </p:cNvSpPr>
              <p:nvPr/>
            </p:nvSpPr>
            <p:spPr bwMode="auto">
              <a:xfrm>
                <a:off x="2015" y="1487"/>
                <a:ext cx="313" cy="1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defTabSz="914319"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a:ln>
                      <a:noFill/>
                    </a:ln>
                    <a:solidFill>
                      <a:srgbClr val="339966"/>
                    </a:solidFill>
                    <a:effectLst/>
                    <a:uLnTx/>
                    <a:uFillTx/>
                    <a:latin typeface="Calibri"/>
                    <a:cs typeface="+mn-cs"/>
                  </a:rPr>
                  <a:t>NRU</a:t>
                </a:r>
              </a:p>
            </p:txBody>
          </p:sp>
          <p:sp>
            <p:nvSpPr>
              <p:cNvPr id="248" name="Rectangle 86">
                <a:extLst>
                  <a:ext uri="{FF2B5EF4-FFF2-40B4-BE49-F238E27FC236}">
                    <a16:creationId xmlns:a16="http://schemas.microsoft.com/office/drawing/2014/main" id="{687A9822-1019-4EB1-AB55-B943F17E94D0}"/>
                  </a:ext>
                </a:extLst>
              </p:cNvPr>
              <p:cNvSpPr>
                <a:spLocks noChangeArrowheads="1"/>
              </p:cNvSpPr>
              <p:nvPr/>
            </p:nvSpPr>
            <p:spPr bwMode="auto">
              <a:xfrm>
                <a:off x="1588" y="1503"/>
                <a:ext cx="322" cy="1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defTabSz="914319"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339966"/>
                    </a:solidFill>
                    <a:effectLst/>
                    <a:uLnTx/>
                    <a:uFillTx/>
                    <a:latin typeface="Calibri"/>
                    <a:cs typeface="+mn-cs"/>
                  </a:rPr>
                  <a:t>MTR</a:t>
                </a:r>
              </a:p>
            </p:txBody>
          </p:sp>
          <p:sp>
            <p:nvSpPr>
              <p:cNvPr id="249" name="Rectangle 87">
                <a:extLst>
                  <a:ext uri="{FF2B5EF4-FFF2-40B4-BE49-F238E27FC236}">
                    <a16:creationId xmlns:a16="http://schemas.microsoft.com/office/drawing/2014/main" id="{34713DFC-5A1C-45C6-AC0F-F8E20E127914}"/>
                  </a:ext>
                </a:extLst>
              </p:cNvPr>
              <p:cNvSpPr>
                <a:spLocks noChangeArrowheads="1"/>
              </p:cNvSpPr>
              <p:nvPr/>
            </p:nvSpPr>
            <p:spPr bwMode="auto">
              <a:xfrm>
                <a:off x="1241" y="1646"/>
                <a:ext cx="300" cy="1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defTabSz="914319"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a:ln>
                      <a:noFill/>
                    </a:ln>
                    <a:solidFill>
                      <a:srgbClr val="339966"/>
                    </a:solidFill>
                    <a:effectLst/>
                    <a:uLnTx/>
                    <a:uFillTx/>
                    <a:latin typeface="Calibri"/>
                    <a:cs typeface="+mn-cs"/>
                  </a:rPr>
                  <a:t>NRX</a:t>
                </a:r>
              </a:p>
            </p:txBody>
          </p:sp>
          <p:sp>
            <p:nvSpPr>
              <p:cNvPr id="250" name="Rectangle 88">
                <a:extLst>
                  <a:ext uri="{FF2B5EF4-FFF2-40B4-BE49-F238E27FC236}">
                    <a16:creationId xmlns:a16="http://schemas.microsoft.com/office/drawing/2014/main" id="{2C40B748-347D-4FB9-AFBA-6DCCD00B1AC4}"/>
                  </a:ext>
                </a:extLst>
              </p:cNvPr>
              <p:cNvSpPr>
                <a:spLocks noChangeArrowheads="1"/>
              </p:cNvSpPr>
              <p:nvPr/>
            </p:nvSpPr>
            <p:spPr bwMode="auto">
              <a:xfrm>
                <a:off x="1290" y="2470"/>
                <a:ext cx="316" cy="1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defTabSz="914319"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a:ln>
                      <a:noFill/>
                    </a:ln>
                    <a:solidFill>
                      <a:srgbClr val="339966"/>
                    </a:solidFill>
                    <a:effectLst/>
                    <a:uLnTx/>
                    <a:uFillTx/>
                    <a:latin typeface="Calibri"/>
                    <a:cs typeface="+mn-cs"/>
                  </a:rPr>
                  <a:t>CP-1</a:t>
                </a:r>
              </a:p>
            </p:txBody>
          </p:sp>
        </p:grpSp>
        <p:sp>
          <p:nvSpPr>
            <p:cNvPr id="169" name="Text Box 89">
              <a:extLst>
                <a:ext uri="{FF2B5EF4-FFF2-40B4-BE49-F238E27FC236}">
                  <a16:creationId xmlns:a16="http://schemas.microsoft.com/office/drawing/2014/main" id="{93DF5B62-9D8E-46D5-AC34-3ED23B924580}"/>
                </a:ext>
              </a:extLst>
            </p:cNvPr>
            <p:cNvSpPr txBox="1">
              <a:spLocks noChangeArrowheads="1"/>
            </p:cNvSpPr>
            <p:nvPr/>
          </p:nvSpPr>
          <p:spPr bwMode="auto">
            <a:xfrm>
              <a:off x="1022" y="3637"/>
              <a:ext cx="372" cy="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marL="0" marR="0" lvl="0" indent="0" defTabSz="914319"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a:ln>
                    <a:noFill/>
                  </a:ln>
                  <a:solidFill>
                    <a:srgbClr val="666699"/>
                  </a:solidFill>
                  <a:effectLst/>
                  <a:uLnTx/>
                  <a:uFillTx/>
                  <a:latin typeface="Gill Sans" charset="0"/>
                  <a:sym typeface="Gill Sans" charset="0"/>
                </a:rPr>
                <a:t>1940</a:t>
              </a:r>
            </a:p>
          </p:txBody>
        </p:sp>
        <p:sp>
          <p:nvSpPr>
            <p:cNvPr id="170" name="Text Box 90">
              <a:extLst>
                <a:ext uri="{FF2B5EF4-FFF2-40B4-BE49-F238E27FC236}">
                  <a16:creationId xmlns:a16="http://schemas.microsoft.com/office/drawing/2014/main" id="{AAD063C9-21B0-4D07-9857-1CD7EC02B409}"/>
                </a:ext>
              </a:extLst>
            </p:cNvPr>
            <p:cNvSpPr txBox="1">
              <a:spLocks noChangeArrowheads="1"/>
            </p:cNvSpPr>
            <p:nvPr/>
          </p:nvSpPr>
          <p:spPr bwMode="auto">
            <a:xfrm>
              <a:off x="1535" y="3637"/>
              <a:ext cx="372" cy="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marL="0" marR="0" lvl="0" indent="0" defTabSz="914319"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a:ln>
                    <a:noFill/>
                  </a:ln>
                  <a:solidFill>
                    <a:srgbClr val="666699"/>
                  </a:solidFill>
                  <a:effectLst/>
                  <a:uLnTx/>
                  <a:uFillTx/>
                  <a:latin typeface="Gill Sans" charset="0"/>
                  <a:sym typeface="Gill Sans" charset="0"/>
                </a:rPr>
                <a:t>1950</a:t>
              </a:r>
            </a:p>
          </p:txBody>
        </p:sp>
        <p:sp>
          <p:nvSpPr>
            <p:cNvPr id="171" name="Text Box 91">
              <a:extLst>
                <a:ext uri="{FF2B5EF4-FFF2-40B4-BE49-F238E27FC236}">
                  <a16:creationId xmlns:a16="http://schemas.microsoft.com/office/drawing/2014/main" id="{EEEDACA3-9CEC-4537-974F-5A6ED914EDFB}"/>
                </a:ext>
              </a:extLst>
            </p:cNvPr>
            <p:cNvSpPr txBox="1">
              <a:spLocks noChangeArrowheads="1"/>
            </p:cNvSpPr>
            <p:nvPr/>
          </p:nvSpPr>
          <p:spPr bwMode="auto">
            <a:xfrm>
              <a:off x="2049" y="3637"/>
              <a:ext cx="372" cy="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marL="0" marR="0" lvl="0" indent="0" defTabSz="914319"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a:ln>
                    <a:noFill/>
                  </a:ln>
                  <a:solidFill>
                    <a:srgbClr val="666699"/>
                  </a:solidFill>
                  <a:effectLst/>
                  <a:uLnTx/>
                  <a:uFillTx/>
                  <a:latin typeface="Gill Sans" charset="0"/>
                  <a:sym typeface="Gill Sans" charset="0"/>
                </a:rPr>
                <a:t>1960</a:t>
              </a:r>
            </a:p>
          </p:txBody>
        </p:sp>
        <p:sp>
          <p:nvSpPr>
            <p:cNvPr id="172" name="Line 92">
              <a:extLst>
                <a:ext uri="{FF2B5EF4-FFF2-40B4-BE49-F238E27FC236}">
                  <a16:creationId xmlns:a16="http://schemas.microsoft.com/office/drawing/2014/main" id="{097F7660-909C-49ED-A56A-8CF4A490EC7C}"/>
                </a:ext>
              </a:extLst>
            </p:cNvPr>
            <p:cNvSpPr>
              <a:spLocks noChangeShapeType="1"/>
            </p:cNvSpPr>
            <p:nvPr/>
          </p:nvSpPr>
          <p:spPr bwMode="auto">
            <a:xfrm rot="-5400000">
              <a:off x="689" y="3495"/>
              <a:ext cx="0" cy="50"/>
            </a:xfrm>
            <a:prstGeom prst="line">
              <a:avLst/>
            </a:prstGeom>
            <a:noFill/>
            <a:ln w="38100">
              <a:solidFill>
                <a:srgbClr val="666699"/>
              </a:solidFill>
              <a:round/>
              <a:headEnd/>
              <a:tailEnd/>
            </a:ln>
            <a:extLst>
              <a:ext uri="{909E8E84-426E-40dd-AFC4-6F175D3DCCD1}">
                <a14:hiddenFill xmlns="" xmlns:a14="http://schemas.microsoft.com/office/drawing/2010/main">
                  <a:noFill/>
                </a14:hiddenFill>
              </a:ext>
            </a:extLst>
          </p:spPr>
          <p:txBody>
            <a:bodyPr/>
            <a:lstStyle/>
            <a:p>
              <a:pPr marL="0" marR="0" lvl="0" indent="0" defTabSz="914319"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Calibri"/>
                <a:cs typeface="+mn-cs"/>
              </a:endParaRPr>
            </a:p>
          </p:txBody>
        </p:sp>
        <p:sp>
          <p:nvSpPr>
            <p:cNvPr id="173" name="Line 93">
              <a:extLst>
                <a:ext uri="{FF2B5EF4-FFF2-40B4-BE49-F238E27FC236}">
                  <a16:creationId xmlns:a16="http://schemas.microsoft.com/office/drawing/2014/main" id="{BD0DD3A9-FC84-48FC-833B-9D60388F89D5}"/>
                </a:ext>
              </a:extLst>
            </p:cNvPr>
            <p:cNvSpPr>
              <a:spLocks noChangeShapeType="1"/>
            </p:cNvSpPr>
            <p:nvPr/>
          </p:nvSpPr>
          <p:spPr bwMode="auto">
            <a:xfrm rot="-5400000">
              <a:off x="689" y="2941"/>
              <a:ext cx="0" cy="50"/>
            </a:xfrm>
            <a:prstGeom prst="line">
              <a:avLst/>
            </a:prstGeom>
            <a:noFill/>
            <a:ln w="38100">
              <a:solidFill>
                <a:srgbClr val="666699"/>
              </a:solidFill>
              <a:round/>
              <a:headEnd/>
              <a:tailEnd/>
            </a:ln>
            <a:extLst>
              <a:ext uri="{909E8E84-426E-40dd-AFC4-6F175D3DCCD1}">
                <a14:hiddenFill xmlns="" xmlns:a14="http://schemas.microsoft.com/office/drawing/2010/main">
                  <a:noFill/>
                </a14:hiddenFill>
              </a:ext>
            </a:extLst>
          </p:spPr>
          <p:txBody>
            <a:bodyPr/>
            <a:lstStyle/>
            <a:p>
              <a:pPr marL="0" marR="0" lvl="0" indent="0" defTabSz="914319"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Calibri"/>
                <a:cs typeface="+mn-cs"/>
              </a:endParaRPr>
            </a:p>
          </p:txBody>
        </p:sp>
        <p:sp>
          <p:nvSpPr>
            <p:cNvPr id="174" name="Rectangle 94">
              <a:extLst>
                <a:ext uri="{FF2B5EF4-FFF2-40B4-BE49-F238E27FC236}">
                  <a16:creationId xmlns:a16="http://schemas.microsoft.com/office/drawing/2014/main" id="{D49BB570-2E69-4D02-848D-DA37268EC818}"/>
                </a:ext>
              </a:extLst>
            </p:cNvPr>
            <p:cNvSpPr>
              <a:spLocks noChangeArrowheads="1"/>
            </p:cNvSpPr>
            <p:nvPr/>
          </p:nvSpPr>
          <p:spPr bwMode="auto">
            <a:xfrm rot="16200000">
              <a:off x="-488" y="2051"/>
              <a:ext cx="1539" cy="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defTabSz="914319"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srgbClr val="666699"/>
                  </a:solidFill>
                  <a:effectLst/>
                  <a:uLnTx/>
                  <a:uFillTx/>
                  <a:latin typeface="Calibri"/>
                  <a:cs typeface="+mn-cs"/>
                </a:rPr>
                <a:t>Peak Thermal flux n/cm</a:t>
              </a:r>
              <a:r>
                <a:rPr kumimoji="0" lang="en-GB" sz="1600" b="0" i="0" u="none" strike="noStrike" kern="0" cap="none" spc="0" normalizeH="0" baseline="30000" noProof="0" dirty="0">
                  <a:ln>
                    <a:noFill/>
                  </a:ln>
                  <a:solidFill>
                    <a:srgbClr val="666699"/>
                  </a:solidFill>
                  <a:effectLst/>
                  <a:uLnTx/>
                  <a:uFillTx/>
                  <a:latin typeface="Calibri"/>
                  <a:cs typeface="+mn-cs"/>
                </a:rPr>
                <a:t>2</a:t>
              </a:r>
              <a:r>
                <a:rPr kumimoji="0" lang="en-GB" sz="1600" b="0" i="0" u="none" strike="noStrike" kern="0" cap="none" spc="0" normalizeH="0" baseline="0" noProof="0" dirty="0">
                  <a:ln>
                    <a:noFill/>
                  </a:ln>
                  <a:solidFill>
                    <a:srgbClr val="666699"/>
                  </a:solidFill>
                  <a:effectLst/>
                  <a:uLnTx/>
                  <a:uFillTx/>
                  <a:latin typeface="Calibri"/>
                  <a:cs typeface="+mn-cs"/>
                </a:rPr>
                <a:t>-s</a:t>
              </a:r>
            </a:p>
          </p:txBody>
        </p:sp>
        <p:sp>
          <p:nvSpPr>
            <p:cNvPr id="232" name="Rectangle 95">
              <a:extLst>
                <a:ext uri="{FF2B5EF4-FFF2-40B4-BE49-F238E27FC236}">
                  <a16:creationId xmlns:a16="http://schemas.microsoft.com/office/drawing/2014/main" id="{6FAF34DE-198B-46B4-BB1E-4CD2C9789166}"/>
                </a:ext>
              </a:extLst>
            </p:cNvPr>
            <p:cNvSpPr>
              <a:spLocks noChangeArrowheads="1"/>
            </p:cNvSpPr>
            <p:nvPr/>
          </p:nvSpPr>
          <p:spPr bwMode="auto">
            <a:xfrm>
              <a:off x="795" y="3961"/>
              <a:ext cx="3518" cy="1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pPr marL="0" marR="0" lvl="0" indent="0" defTabSz="914319"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prstClr val="black"/>
                  </a:solidFill>
                  <a:effectLst/>
                  <a:uLnTx/>
                  <a:uFillTx/>
                  <a:latin typeface="Calibri"/>
                  <a:cs typeface="+mn-cs"/>
                </a:rPr>
                <a:t>(Updated from </a:t>
              </a:r>
              <a:r>
                <a:rPr kumimoji="0" lang="en-GB" sz="1200" b="0" i="1" u="none" strike="noStrike" kern="0" cap="none" spc="0" normalizeH="0" baseline="0" noProof="0" dirty="0">
                  <a:ln>
                    <a:noFill/>
                  </a:ln>
                  <a:solidFill>
                    <a:prstClr val="black"/>
                  </a:solidFill>
                  <a:effectLst/>
                  <a:uLnTx/>
                  <a:uFillTx/>
                  <a:latin typeface="Calibri"/>
                  <a:cs typeface="+mn-cs"/>
                </a:rPr>
                <a:t>Neutron Scattering</a:t>
              </a:r>
              <a:r>
                <a:rPr kumimoji="0" lang="en-GB" sz="1200" b="0" i="0" u="none" strike="noStrike" kern="0" cap="none" spc="0" normalizeH="0" baseline="0" noProof="0" dirty="0">
                  <a:ln>
                    <a:noFill/>
                  </a:ln>
                  <a:solidFill>
                    <a:prstClr val="black"/>
                  </a:solidFill>
                  <a:effectLst/>
                  <a:uLnTx/>
                  <a:uFillTx/>
                  <a:latin typeface="Calibri"/>
                  <a:cs typeface="+mn-cs"/>
                </a:rPr>
                <a:t>, K. </a:t>
              </a:r>
              <a:r>
                <a:rPr kumimoji="0" lang="en-GB" sz="1200" b="0" i="0" u="none" strike="noStrike" kern="0" cap="none" spc="0" normalizeH="0" baseline="0" noProof="0" dirty="0" err="1">
                  <a:ln>
                    <a:noFill/>
                  </a:ln>
                  <a:solidFill>
                    <a:prstClr val="black"/>
                  </a:solidFill>
                  <a:effectLst/>
                  <a:uLnTx/>
                  <a:uFillTx/>
                  <a:latin typeface="Calibri"/>
                  <a:cs typeface="+mn-cs"/>
                </a:rPr>
                <a:t>Sköld</a:t>
              </a:r>
              <a:r>
                <a:rPr kumimoji="0" lang="en-GB" sz="1200" b="0" i="0" u="none" strike="noStrike" kern="0" cap="none" spc="0" normalizeH="0" baseline="0" noProof="0" dirty="0">
                  <a:ln>
                    <a:noFill/>
                  </a:ln>
                  <a:solidFill>
                    <a:prstClr val="black"/>
                  </a:solidFill>
                  <a:effectLst/>
                  <a:uLnTx/>
                  <a:uFillTx/>
                  <a:latin typeface="Calibri"/>
                  <a:cs typeface="+mn-cs"/>
                </a:rPr>
                <a:t> and D. L. Price, eds., Academic Press, 1986) </a:t>
              </a:r>
            </a:p>
          </p:txBody>
        </p:sp>
        <p:sp>
          <p:nvSpPr>
            <p:cNvPr id="167" name="Freeform 69">
              <a:extLst>
                <a:ext uri="{FF2B5EF4-FFF2-40B4-BE49-F238E27FC236}">
                  <a16:creationId xmlns:a16="http://schemas.microsoft.com/office/drawing/2014/main" id="{74AE0ACE-065A-4FB9-A98F-198092F01F14}"/>
                </a:ext>
              </a:extLst>
            </p:cNvPr>
            <p:cNvSpPr>
              <a:spLocks/>
            </p:cNvSpPr>
            <p:nvPr/>
          </p:nvSpPr>
          <p:spPr bwMode="auto">
            <a:xfrm>
              <a:off x="1261" y="1833"/>
              <a:ext cx="1625" cy="935"/>
            </a:xfrm>
            <a:custGeom>
              <a:avLst/>
              <a:gdLst>
                <a:gd name="T0" fmla="*/ 4 w 1692"/>
                <a:gd name="T1" fmla="*/ 705 h 954"/>
                <a:gd name="T2" fmla="*/ 16 w 1692"/>
                <a:gd name="T3" fmla="*/ 443 h 954"/>
                <a:gd name="T4" fmla="*/ 105 w 1692"/>
                <a:gd name="T5" fmla="*/ 191 h 954"/>
                <a:gd name="T6" fmla="*/ 255 w 1692"/>
                <a:gd name="T7" fmla="*/ 55 h 954"/>
                <a:gd name="T8" fmla="*/ 470 w 1692"/>
                <a:gd name="T9" fmla="*/ 10 h 954"/>
                <a:gd name="T10" fmla="*/ 922 w 1692"/>
                <a:gd name="T11" fmla="*/ 10 h 954"/>
                <a:gd name="T12" fmla="*/ 0 60000 65536"/>
                <a:gd name="T13" fmla="*/ 0 60000 65536"/>
                <a:gd name="T14" fmla="*/ 0 60000 65536"/>
                <a:gd name="T15" fmla="*/ 0 60000 65536"/>
                <a:gd name="T16" fmla="*/ 0 60000 65536"/>
                <a:gd name="T17" fmla="*/ 0 60000 65536"/>
                <a:gd name="T18" fmla="*/ 0 w 1692"/>
                <a:gd name="T19" fmla="*/ 0 h 954"/>
                <a:gd name="T20" fmla="*/ 1692 w 1692"/>
                <a:gd name="T21" fmla="*/ 954 h 954"/>
              </a:gdLst>
              <a:ahLst/>
              <a:cxnLst>
                <a:cxn ang="T12">
                  <a:pos x="T0" y="T1"/>
                </a:cxn>
                <a:cxn ang="T13">
                  <a:pos x="T2" y="T3"/>
                </a:cxn>
                <a:cxn ang="T14">
                  <a:pos x="T4" y="T5"/>
                </a:cxn>
                <a:cxn ang="T15">
                  <a:pos x="T6" y="T7"/>
                </a:cxn>
                <a:cxn ang="T16">
                  <a:pos x="T8" y="T9"/>
                </a:cxn>
                <a:cxn ang="T17">
                  <a:pos x="T10" y="T11"/>
                </a:cxn>
              </a:cxnLst>
              <a:rect l="T18" t="T19" r="T20" b="T21"/>
              <a:pathLst>
                <a:path w="1692" h="954">
                  <a:moveTo>
                    <a:pt x="4" y="954"/>
                  </a:moveTo>
                  <a:cubicBezTo>
                    <a:pt x="2" y="834"/>
                    <a:pt x="0" y="715"/>
                    <a:pt x="31" y="599"/>
                  </a:cubicBezTo>
                  <a:cubicBezTo>
                    <a:pt x="62" y="483"/>
                    <a:pt x="119" y="346"/>
                    <a:pt x="192" y="258"/>
                  </a:cubicBezTo>
                  <a:cubicBezTo>
                    <a:pt x="265" y="170"/>
                    <a:pt x="355" y="111"/>
                    <a:pt x="467" y="70"/>
                  </a:cubicBezTo>
                  <a:cubicBezTo>
                    <a:pt x="579" y="29"/>
                    <a:pt x="658" y="20"/>
                    <a:pt x="862" y="10"/>
                  </a:cubicBezTo>
                  <a:cubicBezTo>
                    <a:pt x="1066" y="0"/>
                    <a:pt x="1379" y="5"/>
                    <a:pt x="1692" y="10"/>
                  </a:cubicBezTo>
                </a:path>
              </a:pathLst>
            </a:custGeom>
            <a:noFill/>
            <a:ln w="38100">
              <a:solidFill>
                <a:srgbClr val="339966"/>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defTabSz="914319"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Calibri"/>
                <a:cs typeface="+mn-cs"/>
              </a:endParaRPr>
            </a:p>
          </p:txBody>
        </p:sp>
      </p:grpSp>
      <p:grpSp>
        <p:nvGrpSpPr>
          <p:cNvPr id="4" name="Group 3">
            <a:extLst>
              <a:ext uri="{FF2B5EF4-FFF2-40B4-BE49-F238E27FC236}">
                <a16:creationId xmlns:a16="http://schemas.microsoft.com/office/drawing/2014/main" id="{334ED4EF-5BB7-41B7-A4CD-D211BFB74BD8}"/>
              </a:ext>
            </a:extLst>
          </p:cNvPr>
          <p:cNvGrpSpPr/>
          <p:nvPr/>
        </p:nvGrpSpPr>
        <p:grpSpPr>
          <a:xfrm>
            <a:off x="4237831" y="3409552"/>
            <a:ext cx="4991100" cy="2895600"/>
            <a:chOff x="4246780" y="3444183"/>
            <a:chExt cx="4991100" cy="2895600"/>
          </a:xfrm>
        </p:grpSpPr>
        <p:sp>
          <p:nvSpPr>
            <p:cNvPr id="3" name="Speech Bubble: Rectangle 2">
              <a:extLst>
                <a:ext uri="{FF2B5EF4-FFF2-40B4-BE49-F238E27FC236}">
                  <a16:creationId xmlns:a16="http://schemas.microsoft.com/office/drawing/2014/main" id="{5DDDBC94-47E9-4614-8729-C9A69A1F9813}"/>
                </a:ext>
              </a:extLst>
            </p:cNvPr>
            <p:cNvSpPr/>
            <p:nvPr/>
          </p:nvSpPr>
          <p:spPr>
            <a:xfrm>
              <a:off x="4689225" y="3459616"/>
              <a:ext cx="1793696" cy="2210524"/>
            </a:xfrm>
            <a:prstGeom prst="wedgeRectCallout">
              <a:avLst>
                <a:gd name="adj1" fmla="val -175449"/>
                <a:gd name="adj2" fmla="val -69324"/>
              </a:avLst>
            </a:prstGeom>
            <a:solidFill>
              <a:srgbClr val="8C8D90"/>
            </a:solidFill>
            <a:ln w="38100">
              <a:solidFill>
                <a:schemeClr val="bg2"/>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pic>
          <p:nvPicPr>
            <p:cNvPr id="1026" name="Picture 2" descr="Ernest Wollan and Clifford Shull">
              <a:extLst>
                <a:ext uri="{FF2B5EF4-FFF2-40B4-BE49-F238E27FC236}">
                  <a16:creationId xmlns:a16="http://schemas.microsoft.com/office/drawing/2014/main" id="{65069FEB-1BBE-480C-9D1C-4DC1657E16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46780" y="3444183"/>
              <a:ext cx="4991100" cy="28956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Group 5">
            <a:extLst>
              <a:ext uri="{FF2B5EF4-FFF2-40B4-BE49-F238E27FC236}">
                <a16:creationId xmlns:a16="http://schemas.microsoft.com/office/drawing/2014/main" id="{2F110771-D7A0-4570-8B5C-2081EB795D38}"/>
              </a:ext>
            </a:extLst>
          </p:cNvPr>
          <p:cNvGrpSpPr/>
          <p:nvPr/>
        </p:nvGrpSpPr>
        <p:grpSpPr>
          <a:xfrm>
            <a:off x="6640846" y="267072"/>
            <a:ext cx="3910705" cy="3081991"/>
            <a:chOff x="6640846" y="267072"/>
            <a:chExt cx="3910705" cy="3081991"/>
          </a:xfrm>
        </p:grpSpPr>
        <p:sp>
          <p:nvSpPr>
            <p:cNvPr id="5" name="Speech Bubble: Rectangle 4">
              <a:extLst>
                <a:ext uri="{FF2B5EF4-FFF2-40B4-BE49-F238E27FC236}">
                  <a16:creationId xmlns:a16="http://schemas.microsoft.com/office/drawing/2014/main" id="{C6F586EB-6523-4CA2-A15E-DEB5B5001C19}"/>
                </a:ext>
              </a:extLst>
            </p:cNvPr>
            <p:cNvSpPr/>
            <p:nvPr/>
          </p:nvSpPr>
          <p:spPr>
            <a:xfrm>
              <a:off x="6684075" y="1789206"/>
              <a:ext cx="1804757" cy="1402044"/>
            </a:xfrm>
            <a:prstGeom prst="wedgeRectCallout">
              <a:avLst>
                <a:gd name="adj1" fmla="val -264698"/>
                <a:gd name="adj2" fmla="val 15199"/>
              </a:avLst>
            </a:prstGeom>
            <a:solidFill>
              <a:srgbClr val="9A9B9D"/>
            </a:solidFill>
            <a:ln w="38100">
              <a:solidFill>
                <a:schemeClr val="bg2"/>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pic>
          <p:nvPicPr>
            <p:cNvPr id="1028" name="Picture 4">
              <a:extLst>
                <a:ext uri="{FF2B5EF4-FFF2-40B4-BE49-F238E27FC236}">
                  <a16:creationId xmlns:a16="http://schemas.microsoft.com/office/drawing/2014/main" id="{EA313CAE-5308-43D6-9030-9B5549B173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40846" y="267072"/>
              <a:ext cx="3910705" cy="3081991"/>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TextBox 6">
            <a:extLst>
              <a:ext uri="{FF2B5EF4-FFF2-40B4-BE49-F238E27FC236}">
                <a16:creationId xmlns:a16="http://schemas.microsoft.com/office/drawing/2014/main" id="{4559332F-B820-4040-AF47-4B204D543BE0}"/>
              </a:ext>
            </a:extLst>
          </p:cNvPr>
          <p:cNvSpPr txBox="1"/>
          <p:nvPr/>
        </p:nvSpPr>
        <p:spPr>
          <a:xfrm>
            <a:off x="9384929" y="3723664"/>
            <a:ext cx="2564104" cy="2336024"/>
          </a:xfrm>
          <a:prstGeom prst="rect">
            <a:avLst/>
          </a:prstGeom>
          <a:noFill/>
        </p:spPr>
        <p:txBody>
          <a:bodyPr wrap="square" rtlCol="0">
            <a:spAutoFit/>
          </a:bodyPr>
          <a:lstStyle/>
          <a:p>
            <a:pPr algn="l">
              <a:lnSpc>
                <a:spcPct val="90000"/>
              </a:lnSpc>
            </a:pPr>
            <a:r>
              <a:rPr lang="en-US" dirty="0">
                <a:latin typeface="+mn-lt"/>
              </a:rPr>
              <a:t>1994 Nobel Prize in Physics: </a:t>
            </a:r>
          </a:p>
          <a:p>
            <a:pPr algn="l">
              <a:lnSpc>
                <a:spcPct val="90000"/>
              </a:lnSpc>
            </a:pPr>
            <a:r>
              <a:rPr lang="en-US" b="1" i="1" dirty="0">
                <a:latin typeface="+mn-lt"/>
              </a:rPr>
              <a:t>"for pioneering contributions to the development of neutron scattering techniques for studies of condensed matter"</a:t>
            </a:r>
          </a:p>
        </p:txBody>
      </p:sp>
    </p:spTree>
    <p:extLst>
      <p:ext uri="{BB962C8B-B14F-4D97-AF65-F5344CB8AC3E}">
        <p14:creationId xmlns:p14="http://schemas.microsoft.com/office/powerpoint/2010/main" val="2856492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89C9A-7C5E-98CB-A20A-CECA7646EAB7}"/>
              </a:ext>
            </a:extLst>
          </p:cNvPr>
          <p:cNvSpPr>
            <a:spLocks noGrp="1"/>
          </p:cNvSpPr>
          <p:nvPr>
            <p:ph type="title"/>
          </p:nvPr>
        </p:nvSpPr>
        <p:spPr>
          <a:xfrm>
            <a:off x="429767" y="274319"/>
            <a:ext cx="11430000" cy="625964"/>
          </a:xfrm>
        </p:spPr>
        <p:txBody>
          <a:bodyPr/>
          <a:lstStyle/>
          <a:p>
            <a:r>
              <a:rPr lang="en-US" dirty="0"/>
              <a:t>Nuclear Reactor Power Drives New Scientific Innovation</a:t>
            </a:r>
          </a:p>
        </p:txBody>
      </p:sp>
      <p:grpSp>
        <p:nvGrpSpPr>
          <p:cNvPr id="18" name="Group 17">
            <a:extLst>
              <a:ext uri="{FF2B5EF4-FFF2-40B4-BE49-F238E27FC236}">
                <a16:creationId xmlns:a16="http://schemas.microsoft.com/office/drawing/2014/main" id="{52B27D0F-30FD-56CF-FDF9-6A868BED5139}"/>
              </a:ext>
            </a:extLst>
          </p:cNvPr>
          <p:cNvGrpSpPr/>
          <p:nvPr/>
        </p:nvGrpSpPr>
        <p:grpSpPr>
          <a:xfrm>
            <a:off x="332233" y="1210965"/>
            <a:ext cx="3094829" cy="4094903"/>
            <a:chOff x="332233" y="1210965"/>
            <a:chExt cx="3094829" cy="4094903"/>
          </a:xfrm>
        </p:grpSpPr>
        <p:pic>
          <p:nvPicPr>
            <p:cNvPr id="2050" name="Picture 2" descr="Loading the Graphite Reactor">
              <a:extLst>
                <a:ext uri="{FF2B5EF4-FFF2-40B4-BE49-F238E27FC236}">
                  <a16:creationId xmlns:a16="http://schemas.microsoft.com/office/drawing/2014/main" id="{12ECB312-B562-B142-048E-7A53F5705E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6205" y="1924568"/>
              <a:ext cx="2366885" cy="292810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7295143-A4A6-92ED-CA3A-5EE6BD2922FF}"/>
                </a:ext>
              </a:extLst>
            </p:cNvPr>
            <p:cNvSpPr txBox="1"/>
            <p:nvPr/>
          </p:nvSpPr>
          <p:spPr>
            <a:xfrm>
              <a:off x="332233" y="4964236"/>
              <a:ext cx="3094829" cy="341632"/>
            </a:xfrm>
            <a:prstGeom prst="rect">
              <a:avLst/>
            </a:prstGeom>
            <a:noFill/>
          </p:spPr>
          <p:txBody>
            <a:bodyPr wrap="square" rtlCol="0">
              <a:spAutoFit/>
            </a:bodyPr>
            <a:lstStyle/>
            <a:p>
              <a:pPr algn="l">
                <a:lnSpc>
                  <a:spcPct val="90000"/>
                </a:lnSpc>
              </a:pPr>
              <a:r>
                <a:rPr lang="en-US" dirty="0"/>
                <a:t>M</a:t>
              </a:r>
              <a:r>
                <a:rPr lang="en-US" dirty="0">
                  <a:latin typeface="+mn-lt"/>
                </a:rPr>
                <a:t>aximum power ~4 MW</a:t>
              </a:r>
            </a:p>
          </p:txBody>
        </p:sp>
        <p:sp>
          <p:nvSpPr>
            <p:cNvPr id="8" name="TextBox 7">
              <a:extLst>
                <a:ext uri="{FF2B5EF4-FFF2-40B4-BE49-F238E27FC236}">
                  <a16:creationId xmlns:a16="http://schemas.microsoft.com/office/drawing/2014/main" id="{34349B4A-1271-58BE-9226-F1A717E56DD4}"/>
                </a:ext>
              </a:extLst>
            </p:cNvPr>
            <p:cNvSpPr txBox="1"/>
            <p:nvPr/>
          </p:nvSpPr>
          <p:spPr>
            <a:xfrm>
              <a:off x="497656" y="1210965"/>
              <a:ext cx="2763982" cy="646331"/>
            </a:xfrm>
            <a:prstGeom prst="rect">
              <a:avLst/>
            </a:prstGeom>
            <a:noFill/>
          </p:spPr>
          <p:txBody>
            <a:bodyPr wrap="square">
              <a:spAutoFit/>
            </a:bodyPr>
            <a:lstStyle/>
            <a:p>
              <a:r>
                <a:rPr lang="en-US" dirty="0">
                  <a:latin typeface="+mn-lt"/>
                </a:rPr>
                <a:t>ORNL Graphite reactor</a:t>
              </a:r>
            </a:p>
            <a:p>
              <a:r>
                <a:rPr lang="en-US" dirty="0">
                  <a:latin typeface="+mn-lt"/>
                </a:rPr>
                <a:t>Critical on </a:t>
              </a:r>
              <a:r>
                <a:rPr lang="en-US" b="1" dirty="0">
                  <a:latin typeface="+mn-lt"/>
                </a:rPr>
                <a:t>Nov. 4, 1943</a:t>
              </a:r>
              <a:endParaRPr lang="en-US" b="1" dirty="0"/>
            </a:p>
          </p:txBody>
        </p:sp>
      </p:grpSp>
      <p:grpSp>
        <p:nvGrpSpPr>
          <p:cNvPr id="19" name="Group 18">
            <a:extLst>
              <a:ext uri="{FF2B5EF4-FFF2-40B4-BE49-F238E27FC236}">
                <a16:creationId xmlns:a16="http://schemas.microsoft.com/office/drawing/2014/main" id="{AABF078D-0B18-AD5F-2C55-1934B719A01C}"/>
              </a:ext>
            </a:extLst>
          </p:cNvPr>
          <p:cNvGrpSpPr/>
          <p:nvPr/>
        </p:nvGrpSpPr>
        <p:grpSpPr>
          <a:xfrm>
            <a:off x="3654995" y="1250134"/>
            <a:ext cx="3819178" cy="4475849"/>
            <a:chOff x="3479628" y="1250134"/>
            <a:chExt cx="3819178" cy="4475849"/>
          </a:xfrm>
        </p:grpSpPr>
        <p:pic>
          <p:nvPicPr>
            <p:cNvPr id="2052" name="Picture 4" descr="Going Nuclear in Canada (Includes Rare Photos of Chalk River Laboratories)  - Local History &amp; Genealogy">
              <a:extLst>
                <a:ext uri="{FF2B5EF4-FFF2-40B4-BE49-F238E27FC236}">
                  <a16:creationId xmlns:a16="http://schemas.microsoft.com/office/drawing/2014/main" id="{1CEABB45-F091-3506-37EC-2CEF5EB4EA3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9572" y="1972247"/>
              <a:ext cx="3759291" cy="286780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C7B4CA2-C91B-C1F9-E669-AB76B445CA76}"/>
                </a:ext>
              </a:extLst>
            </p:cNvPr>
            <p:cNvSpPr txBox="1"/>
            <p:nvPr/>
          </p:nvSpPr>
          <p:spPr>
            <a:xfrm>
              <a:off x="3479628" y="4885753"/>
              <a:ext cx="3819178" cy="840230"/>
            </a:xfrm>
            <a:prstGeom prst="rect">
              <a:avLst/>
            </a:prstGeom>
            <a:noFill/>
          </p:spPr>
          <p:txBody>
            <a:bodyPr wrap="square" rtlCol="0">
              <a:spAutoFit/>
            </a:bodyPr>
            <a:lstStyle/>
            <a:p>
              <a:pPr marL="285750" indent="-285750" algn="l">
                <a:lnSpc>
                  <a:spcPct val="90000"/>
                </a:lnSpc>
                <a:buFont typeface="Arial" panose="020B0604020202020204" pitchFamily="34" charset="0"/>
                <a:buChar char="•"/>
              </a:pPr>
              <a:r>
                <a:rPr lang="en-US" dirty="0">
                  <a:latin typeface="+mn-lt"/>
                </a:rPr>
                <a:t>maximum power 42 MW</a:t>
              </a:r>
            </a:p>
            <a:p>
              <a:pPr marL="285750" indent="-285750" algn="l">
                <a:lnSpc>
                  <a:spcPct val="90000"/>
                </a:lnSpc>
                <a:buFont typeface="Arial" panose="020B0604020202020204" pitchFamily="34" charset="0"/>
                <a:buChar char="•"/>
              </a:pPr>
              <a:r>
                <a:rPr lang="en-US" dirty="0">
                  <a:latin typeface="+mj-lt"/>
                </a:rPr>
                <a:t>100-200 times more neutrons than Graphite Reactor!</a:t>
              </a:r>
            </a:p>
          </p:txBody>
        </p:sp>
        <p:sp>
          <p:nvSpPr>
            <p:cNvPr id="9" name="TextBox 8">
              <a:extLst>
                <a:ext uri="{FF2B5EF4-FFF2-40B4-BE49-F238E27FC236}">
                  <a16:creationId xmlns:a16="http://schemas.microsoft.com/office/drawing/2014/main" id="{3B0A13D7-1208-4F7D-B7DA-714950B41D13}"/>
                </a:ext>
              </a:extLst>
            </p:cNvPr>
            <p:cNvSpPr txBox="1"/>
            <p:nvPr/>
          </p:nvSpPr>
          <p:spPr>
            <a:xfrm>
              <a:off x="3925265" y="1250134"/>
              <a:ext cx="2927904" cy="646331"/>
            </a:xfrm>
            <a:prstGeom prst="rect">
              <a:avLst/>
            </a:prstGeom>
            <a:noFill/>
          </p:spPr>
          <p:txBody>
            <a:bodyPr wrap="square">
              <a:spAutoFit/>
            </a:bodyPr>
            <a:lstStyle/>
            <a:p>
              <a:r>
                <a:rPr lang="en-US" dirty="0">
                  <a:latin typeface="+mn-lt"/>
                </a:rPr>
                <a:t>Chalk River NRX Reactor</a:t>
              </a:r>
            </a:p>
            <a:p>
              <a:r>
                <a:rPr lang="en-US" dirty="0">
                  <a:latin typeface="+mn-lt"/>
                </a:rPr>
                <a:t>Critical on </a:t>
              </a:r>
              <a:r>
                <a:rPr lang="en-US" b="1" dirty="0">
                  <a:latin typeface="+mn-lt"/>
                </a:rPr>
                <a:t>July 22, 1947</a:t>
              </a:r>
              <a:endParaRPr lang="en-US" b="1" dirty="0"/>
            </a:p>
          </p:txBody>
        </p:sp>
      </p:grpSp>
      <p:grpSp>
        <p:nvGrpSpPr>
          <p:cNvPr id="17" name="Group 16">
            <a:extLst>
              <a:ext uri="{FF2B5EF4-FFF2-40B4-BE49-F238E27FC236}">
                <a16:creationId xmlns:a16="http://schemas.microsoft.com/office/drawing/2014/main" id="{E231F750-8072-BABA-88F1-1499DF13A369}"/>
              </a:ext>
            </a:extLst>
          </p:cNvPr>
          <p:cNvGrpSpPr/>
          <p:nvPr/>
        </p:nvGrpSpPr>
        <p:grpSpPr>
          <a:xfrm>
            <a:off x="7664698" y="1231943"/>
            <a:ext cx="4140111" cy="5016644"/>
            <a:chOff x="7664698" y="1231943"/>
            <a:chExt cx="4140111" cy="5016644"/>
          </a:xfrm>
        </p:grpSpPr>
        <p:sp>
          <p:nvSpPr>
            <p:cNvPr id="10" name="TextBox 9">
              <a:extLst>
                <a:ext uri="{FF2B5EF4-FFF2-40B4-BE49-F238E27FC236}">
                  <a16:creationId xmlns:a16="http://schemas.microsoft.com/office/drawing/2014/main" id="{5844FB68-B2DC-5373-15E0-A6E56D04D6A3}"/>
                </a:ext>
              </a:extLst>
            </p:cNvPr>
            <p:cNvSpPr txBox="1"/>
            <p:nvPr/>
          </p:nvSpPr>
          <p:spPr>
            <a:xfrm>
              <a:off x="8252536" y="1231943"/>
              <a:ext cx="3039250" cy="646331"/>
            </a:xfrm>
            <a:prstGeom prst="rect">
              <a:avLst/>
            </a:prstGeom>
            <a:noFill/>
          </p:spPr>
          <p:txBody>
            <a:bodyPr wrap="square">
              <a:spAutoFit/>
            </a:bodyPr>
            <a:lstStyle/>
            <a:p>
              <a:r>
                <a:rPr lang="en-US" dirty="0">
                  <a:latin typeface="+mn-lt"/>
                </a:rPr>
                <a:t>Chalk River NRU Reactor</a:t>
              </a:r>
            </a:p>
            <a:p>
              <a:r>
                <a:rPr lang="en-US" dirty="0">
                  <a:latin typeface="+mn-lt"/>
                </a:rPr>
                <a:t>Critical on </a:t>
              </a:r>
              <a:r>
                <a:rPr lang="en-US" b="1" dirty="0">
                  <a:latin typeface="+mn-lt"/>
                </a:rPr>
                <a:t>Nov. 3, 1957</a:t>
              </a:r>
              <a:endParaRPr lang="en-US" b="1" dirty="0"/>
            </a:p>
          </p:txBody>
        </p:sp>
        <p:grpSp>
          <p:nvGrpSpPr>
            <p:cNvPr id="16" name="Group 15">
              <a:extLst>
                <a:ext uri="{FF2B5EF4-FFF2-40B4-BE49-F238E27FC236}">
                  <a16:creationId xmlns:a16="http://schemas.microsoft.com/office/drawing/2014/main" id="{80425CBE-ADF6-07FB-D146-DE334DBF10BB}"/>
                </a:ext>
              </a:extLst>
            </p:cNvPr>
            <p:cNvGrpSpPr/>
            <p:nvPr/>
          </p:nvGrpSpPr>
          <p:grpSpPr>
            <a:xfrm>
              <a:off x="7664698" y="2121648"/>
              <a:ext cx="4140111" cy="2295438"/>
              <a:chOff x="7664698" y="2139839"/>
              <a:chExt cx="4140111" cy="2295438"/>
            </a:xfrm>
          </p:grpSpPr>
          <p:pic>
            <p:nvPicPr>
              <p:cNvPr id="1026" name="Picture 2" descr="The NRU reactor building in Chalk River, Ontario.">
                <a:extLst>
                  <a:ext uri="{FF2B5EF4-FFF2-40B4-BE49-F238E27FC236}">
                    <a16:creationId xmlns:a16="http://schemas.microsoft.com/office/drawing/2014/main" id="{215EA998-EC3F-28C6-C909-E4D1A6DC921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64698" y="2139839"/>
                <a:ext cx="4140111" cy="2295438"/>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1D69596E-F6F7-F2DC-47B7-CEED50378235}"/>
                  </a:ext>
                </a:extLst>
              </p:cNvPr>
              <p:cNvSpPr txBox="1"/>
              <p:nvPr/>
            </p:nvSpPr>
            <p:spPr>
              <a:xfrm>
                <a:off x="8486586" y="2633622"/>
                <a:ext cx="646331" cy="341632"/>
              </a:xfrm>
              <a:prstGeom prst="rect">
                <a:avLst/>
              </a:prstGeom>
              <a:noFill/>
            </p:spPr>
            <p:txBody>
              <a:bodyPr wrap="none" rtlCol="0">
                <a:spAutoFit/>
              </a:bodyPr>
              <a:lstStyle/>
              <a:p>
                <a:pPr algn="l">
                  <a:lnSpc>
                    <a:spcPct val="90000"/>
                  </a:lnSpc>
                </a:pPr>
                <a:r>
                  <a:rPr lang="en-US" b="1" dirty="0">
                    <a:solidFill>
                      <a:schemeClr val="bg1"/>
                    </a:solidFill>
                    <a:latin typeface="+mn-lt"/>
                  </a:rPr>
                  <a:t>NRU</a:t>
                </a:r>
              </a:p>
            </p:txBody>
          </p:sp>
          <p:sp>
            <p:nvSpPr>
              <p:cNvPr id="12" name="TextBox 11">
                <a:extLst>
                  <a:ext uri="{FF2B5EF4-FFF2-40B4-BE49-F238E27FC236}">
                    <a16:creationId xmlns:a16="http://schemas.microsoft.com/office/drawing/2014/main" id="{3557FC84-2B55-A1E7-DDD2-1CB76B2098F5}"/>
                  </a:ext>
                </a:extLst>
              </p:cNvPr>
              <p:cNvSpPr txBox="1"/>
              <p:nvPr/>
            </p:nvSpPr>
            <p:spPr>
              <a:xfrm>
                <a:off x="9269463" y="2735662"/>
                <a:ext cx="647934" cy="341632"/>
              </a:xfrm>
              <a:prstGeom prst="rect">
                <a:avLst/>
              </a:prstGeom>
              <a:noFill/>
            </p:spPr>
            <p:txBody>
              <a:bodyPr wrap="none" rtlCol="0">
                <a:spAutoFit/>
              </a:bodyPr>
              <a:lstStyle/>
              <a:p>
                <a:pPr algn="l">
                  <a:lnSpc>
                    <a:spcPct val="90000"/>
                  </a:lnSpc>
                </a:pPr>
                <a:r>
                  <a:rPr lang="en-US" b="1" dirty="0">
                    <a:solidFill>
                      <a:schemeClr val="bg1"/>
                    </a:solidFill>
                    <a:latin typeface="+mn-lt"/>
                  </a:rPr>
                  <a:t>NRX</a:t>
                </a:r>
              </a:p>
            </p:txBody>
          </p:sp>
          <p:sp>
            <p:nvSpPr>
              <p:cNvPr id="13" name="TextBox 12">
                <a:extLst>
                  <a:ext uri="{FF2B5EF4-FFF2-40B4-BE49-F238E27FC236}">
                    <a16:creationId xmlns:a16="http://schemas.microsoft.com/office/drawing/2014/main" id="{83110CFA-C928-193F-323B-505FDCD2FA85}"/>
                  </a:ext>
                </a:extLst>
              </p:cNvPr>
              <p:cNvSpPr txBox="1"/>
              <p:nvPr/>
            </p:nvSpPr>
            <p:spPr>
              <a:xfrm>
                <a:off x="8550133" y="3823240"/>
                <a:ext cx="670376" cy="341632"/>
              </a:xfrm>
              <a:prstGeom prst="rect">
                <a:avLst/>
              </a:prstGeom>
              <a:noFill/>
            </p:spPr>
            <p:txBody>
              <a:bodyPr wrap="none" rtlCol="0">
                <a:spAutoFit/>
              </a:bodyPr>
              <a:lstStyle/>
              <a:p>
                <a:pPr algn="l">
                  <a:lnSpc>
                    <a:spcPct val="90000"/>
                  </a:lnSpc>
                </a:pPr>
                <a:r>
                  <a:rPr lang="en-US" b="1" dirty="0">
                    <a:solidFill>
                      <a:schemeClr val="bg1"/>
                    </a:solidFill>
                    <a:latin typeface="+mn-lt"/>
                  </a:rPr>
                  <a:t>ZEEP</a:t>
                </a:r>
              </a:p>
            </p:txBody>
          </p:sp>
        </p:grpSp>
        <p:sp>
          <p:nvSpPr>
            <p:cNvPr id="14" name="TextBox 13">
              <a:extLst>
                <a:ext uri="{FF2B5EF4-FFF2-40B4-BE49-F238E27FC236}">
                  <a16:creationId xmlns:a16="http://schemas.microsoft.com/office/drawing/2014/main" id="{D5FA64E3-A835-8D35-18F8-12B5F2F04BEA}"/>
                </a:ext>
              </a:extLst>
            </p:cNvPr>
            <p:cNvSpPr txBox="1"/>
            <p:nvPr/>
          </p:nvSpPr>
          <p:spPr>
            <a:xfrm>
              <a:off x="7862572" y="4660460"/>
              <a:ext cx="3819178" cy="1588127"/>
            </a:xfrm>
            <a:prstGeom prst="rect">
              <a:avLst/>
            </a:prstGeom>
            <a:noFill/>
          </p:spPr>
          <p:txBody>
            <a:bodyPr wrap="square" rtlCol="0">
              <a:spAutoFit/>
            </a:bodyPr>
            <a:lstStyle/>
            <a:p>
              <a:pPr marL="285750" indent="-285750" algn="l">
                <a:lnSpc>
                  <a:spcPct val="90000"/>
                </a:lnSpc>
                <a:buFont typeface="Arial" panose="020B0604020202020204" pitchFamily="34" charset="0"/>
                <a:buChar char="•"/>
              </a:pPr>
              <a:r>
                <a:rPr lang="en-US" dirty="0">
                  <a:latin typeface="+mn-lt"/>
                </a:rPr>
                <a:t>Original design 200 MW with natural uranium </a:t>
              </a:r>
            </a:p>
            <a:p>
              <a:pPr marL="285750" indent="-285750" algn="l">
                <a:lnSpc>
                  <a:spcPct val="90000"/>
                </a:lnSpc>
                <a:buFont typeface="Arial" panose="020B0604020202020204" pitchFamily="34" charset="0"/>
                <a:buChar char="•"/>
              </a:pPr>
              <a:r>
                <a:rPr lang="en-US" dirty="0">
                  <a:latin typeface="+mj-lt"/>
                </a:rPr>
                <a:t>Changed to 60 MW with high enriched Uranium</a:t>
              </a:r>
            </a:p>
            <a:p>
              <a:pPr marL="285750" indent="-285750" algn="l">
                <a:lnSpc>
                  <a:spcPct val="90000"/>
                </a:lnSpc>
                <a:buFont typeface="Arial" panose="020B0604020202020204" pitchFamily="34" charset="0"/>
                <a:buChar char="•"/>
              </a:pPr>
              <a:r>
                <a:rPr lang="en-US" dirty="0">
                  <a:latin typeface="+mn-lt"/>
                </a:rPr>
                <a:t>Changed to 135 MW with low enriched Uranium</a:t>
              </a:r>
            </a:p>
          </p:txBody>
        </p:sp>
      </p:grpSp>
    </p:spTree>
    <p:extLst>
      <p:ext uri="{BB962C8B-B14F-4D97-AF65-F5344CB8AC3E}">
        <p14:creationId xmlns:p14="http://schemas.microsoft.com/office/powerpoint/2010/main" val="24054970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929FB0-FA4B-4B86-A2E6-3743AE6F3D9A}"/>
              </a:ext>
            </a:extLst>
          </p:cNvPr>
          <p:cNvSpPr>
            <a:spLocks noGrp="1"/>
          </p:cNvSpPr>
          <p:nvPr>
            <p:ph type="title"/>
          </p:nvPr>
        </p:nvSpPr>
        <p:spPr/>
        <p:txBody>
          <a:bodyPr/>
          <a:lstStyle/>
          <a:p>
            <a:r>
              <a:rPr lang="en-US" dirty="0"/>
              <a:t>Evolution of neutron sources</a:t>
            </a:r>
          </a:p>
        </p:txBody>
      </p:sp>
      <p:grpSp>
        <p:nvGrpSpPr>
          <p:cNvPr id="197" name="Group 196">
            <a:extLst>
              <a:ext uri="{FF2B5EF4-FFF2-40B4-BE49-F238E27FC236}">
                <a16:creationId xmlns:a16="http://schemas.microsoft.com/office/drawing/2014/main" id="{A5A05791-AE65-4D6B-B8FC-3BB54BE465C3}"/>
              </a:ext>
            </a:extLst>
          </p:cNvPr>
          <p:cNvGrpSpPr>
            <a:grpSpLocks/>
          </p:cNvGrpSpPr>
          <p:nvPr/>
        </p:nvGrpSpPr>
        <p:grpSpPr bwMode="auto">
          <a:xfrm>
            <a:off x="470378" y="1444103"/>
            <a:ext cx="8508579" cy="4557787"/>
            <a:chOff x="176" y="1174"/>
            <a:chExt cx="5324" cy="2967"/>
          </a:xfrm>
        </p:grpSpPr>
        <p:grpSp>
          <p:nvGrpSpPr>
            <p:cNvPr id="198" name="Group 197">
              <a:extLst>
                <a:ext uri="{FF2B5EF4-FFF2-40B4-BE49-F238E27FC236}">
                  <a16:creationId xmlns:a16="http://schemas.microsoft.com/office/drawing/2014/main" id="{7C66B0CA-FAF3-4C28-89F6-BF565ADA4587}"/>
                </a:ext>
              </a:extLst>
            </p:cNvPr>
            <p:cNvGrpSpPr>
              <a:grpSpLocks/>
            </p:cNvGrpSpPr>
            <p:nvPr/>
          </p:nvGrpSpPr>
          <p:grpSpPr bwMode="auto">
            <a:xfrm>
              <a:off x="737" y="2476"/>
              <a:ext cx="1521" cy="1135"/>
              <a:chOff x="687" y="2290"/>
              <a:chExt cx="1630" cy="1167"/>
            </a:xfrm>
          </p:grpSpPr>
          <p:grpSp>
            <p:nvGrpSpPr>
              <p:cNvPr id="311" name="Group 5">
                <a:extLst>
                  <a:ext uri="{FF2B5EF4-FFF2-40B4-BE49-F238E27FC236}">
                    <a16:creationId xmlns:a16="http://schemas.microsoft.com/office/drawing/2014/main" id="{A5D1CD3D-1881-4FD1-8165-817E7C9D712E}"/>
                  </a:ext>
                </a:extLst>
              </p:cNvPr>
              <p:cNvGrpSpPr>
                <a:grpSpLocks/>
              </p:cNvGrpSpPr>
              <p:nvPr/>
            </p:nvGrpSpPr>
            <p:grpSpPr bwMode="auto">
              <a:xfrm>
                <a:off x="710" y="2290"/>
                <a:ext cx="1607" cy="1167"/>
                <a:chOff x="710" y="2290"/>
                <a:chExt cx="1607" cy="1167"/>
              </a:xfrm>
            </p:grpSpPr>
            <p:sp>
              <p:nvSpPr>
                <p:cNvPr id="315" name="Freeform 6">
                  <a:extLst>
                    <a:ext uri="{FF2B5EF4-FFF2-40B4-BE49-F238E27FC236}">
                      <a16:creationId xmlns:a16="http://schemas.microsoft.com/office/drawing/2014/main" id="{D2A32EC5-E146-4A55-BA3E-691CED452E95}"/>
                    </a:ext>
                  </a:extLst>
                </p:cNvPr>
                <p:cNvSpPr>
                  <a:spLocks/>
                </p:cNvSpPr>
                <p:nvPr/>
              </p:nvSpPr>
              <p:spPr bwMode="auto">
                <a:xfrm>
                  <a:off x="710" y="2290"/>
                  <a:ext cx="730" cy="1098"/>
                </a:xfrm>
                <a:custGeom>
                  <a:avLst/>
                  <a:gdLst>
                    <a:gd name="T0" fmla="*/ 0 w 730"/>
                    <a:gd name="T1" fmla="*/ 1098 h 1098"/>
                    <a:gd name="T2" fmla="*/ 121 w 730"/>
                    <a:gd name="T3" fmla="*/ 616 h 1098"/>
                    <a:gd name="T4" fmla="*/ 301 w 730"/>
                    <a:gd name="T5" fmla="*/ 328 h 1098"/>
                    <a:gd name="T6" fmla="*/ 730 w 730"/>
                    <a:gd name="T7" fmla="*/ 0 h 1098"/>
                    <a:gd name="T8" fmla="*/ 0 60000 65536"/>
                    <a:gd name="T9" fmla="*/ 0 60000 65536"/>
                    <a:gd name="T10" fmla="*/ 0 60000 65536"/>
                    <a:gd name="T11" fmla="*/ 0 60000 65536"/>
                    <a:gd name="T12" fmla="*/ 0 w 730"/>
                    <a:gd name="T13" fmla="*/ 0 h 1098"/>
                    <a:gd name="T14" fmla="*/ 730 w 730"/>
                    <a:gd name="T15" fmla="*/ 1098 h 1098"/>
                  </a:gdLst>
                  <a:ahLst/>
                  <a:cxnLst>
                    <a:cxn ang="T8">
                      <a:pos x="T0" y="T1"/>
                    </a:cxn>
                    <a:cxn ang="T9">
                      <a:pos x="T2" y="T3"/>
                    </a:cxn>
                    <a:cxn ang="T10">
                      <a:pos x="T4" y="T5"/>
                    </a:cxn>
                    <a:cxn ang="T11">
                      <a:pos x="T6" y="T7"/>
                    </a:cxn>
                  </a:cxnLst>
                  <a:rect l="T12" t="T13" r="T14" b="T15"/>
                  <a:pathLst>
                    <a:path w="730" h="1098">
                      <a:moveTo>
                        <a:pt x="0" y="1098"/>
                      </a:moveTo>
                      <a:cubicBezTo>
                        <a:pt x="35" y="921"/>
                        <a:pt x="71" y="744"/>
                        <a:pt x="121" y="616"/>
                      </a:cubicBezTo>
                      <a:cubicBezTo>
                        <a:pt x="171" y="488"/>
                        <a:pt x="200" y="431"/>
                        <a:pt x="301" y="328"/>
                      </a:cubicBezTo>
                      <a:cubicBezTo>
                        <a:pt x="402" y="225"/>
                        <a:pt x="566" y="112"/>
                        <a:pt x="730" y="0"/>
                      </a:cubicBezTo>
                    </a:path>
                  </a:pathLst>
                </a:custGeom>
                <a:noFill/>
                <a:ln w="38100">
                  <a:solidFill>
                    <a:srgbClr val="800080"/>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defTabSz="914319"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Calibri"/>
                    <a:cs typeface="+mn-cs"/>
                  </a:endParaRPr>
                </a:p>
              </p:txBody>
            </p:sp>
            <p:sp>
              <p:nvSpPr>
                <p:cNvPr id="316" name="Rectangle 7">
                  <a:extLst>
                    <a:ext uri="{FF2B5EF4-FFF2-40B4-BE49-F238E27FC236}">
                      <a16:creationId xmlns:a16="http://schemas.microsoft.com/office/drawing/2014/main" id="{26C9AAE4-9794-4619-A85F-8B2DCF52C725}"/>
                    </a:ext>
                  </a:extLst>
                </p:cNvPr>
                <p:cNvSpPr>
                  <a:spLocks noChangeArrowheads="1"/>
                </p:cNvSpPr>
                <p:nvPr/>
              </p:nvSpPr>
              <p:spPr bwMode="auto">
                <a:xfrm>
                  <a:off x="1080" y="2639"/>
                  <a:ext cx="1237" cy="1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defTabSz="914319"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a:ln>
                        <a:noFill/>
                      </a:ln>
                      <a:solidFill>
                        <a:srgbClr val="800080"/>
                      </a:solidFill>
                      <a:effectLst/>
                      <a:uLnTx/>
                      <a:uFillTx/>
                      <a:latin typeface="Calibri"/>
                      <a:cs typeface="+mn-cs"/>
                    </a:rPr>
                    <a:t>Berkeley 37-inch cyclotron</a:t>
                  </a:r>
                </a:p>
              </p:txBody>
            </p:sp>
            <p:sp>
              <p:nvSpPr>
                <p:cNvPr id="317" name="Rectangle 8">
                  <a:extLst>
                    <a:ext uri="{FF2B5EF4-FFF2-40B4-BE49-F238E27FC236}">
                      <a16:creationId xmlns:a16="http://schemas.microsoft.com/office/drawing/2014/main" id="{392F5D11-BB2B-49D5-B707-BF40E6320D9B}"/>
                    </a:ext>
                  </a:extLst>
                </p:cNvPr>
                <p:cNvSpPr>
                  <a:spLocks noChangeArrowheads="1"/>
                </p:cNvSpPr>
                <p:nvPr/>
              </p:nvSpPr>
              <p:spPr bwMode="auto">
                <a:xfrm>
                  <a:off x="923" y="2829"/>
                  <a:ext cx="674" cy="30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defTabSz="914319"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a:ln>
                        <a:noFill/>
                      </a:ln>
                      <a:solidFill>
                        <a:srgbClr val="800080"/>
                      </a:solidFill>
                      <a:effectLst/>
                      <a:uLnTx/>
                      <a:uFillTx/>
                      <a:latin typeface="Calibri"/>
                      <a:cs typeface="+mn-cs"/>
                    </a:rPr>
                    <a:t>350 mCi</a:t>
                  </a:r>
                </a:p>
                <a:p>
                  <a:pPr marL="0" marR="0" lvl="0" indent="0" defTabSz="914319"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a:ln>
                        <a:noFill/>
                      </a:ln>
                      <a:solidFill>
                        <a:srgbClr val="800080"/>
                      </a:solidFill>
                      <a:effectLst/>
                      <a:uLnTx/>
                      <a:uFillTx/>
                      <a:latin typeface="Calibri"/>
                      <a:cs typeface="+mn-cs"/>
                    </a:rPr>
                    <a:t>Ra-Be source</a:t>
                  </a:r>
                </a:p>
              </p:txBody>
            </p:sp>
            <p:sp>
              <p:nvSpPr>
                <p:cNvPr id="318" name="Rectangle 9">
                  <a:extLst>
                    <a:ext uri="{FF2B5EF4-FFF2-40B4-BE49-F238E27FC236}">
                      <a16:creationId xmlns:a16="http://schemas.microsoft.com/office/drawing/2014/main" id="{72EC7ABE-3C28-49F3-809D-EA74644F417F}"/>
                    </a:ext>
                  </a:extLst>
                </p:cNvPr>
                <p:cNvSpPr>
                  <a:spLocks noChangeArrowheads="1"/>
                </p:cNvSpPr>
                <p:nvPr/>
              </p:nvSpPr>
              <p:spPr bwMode="auto">
                <a:xfrm>
                  <a:off x="766" y="3272"/>
                  <a:ext cx="525" cy="1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defTabSz="914319"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a:ln>
                        <a:noFill/>
                      </a:ln>
                      <a:solidFill>
                        <a:srgbClr val="800080"/>
                      </a:solidFill>
                      <a:effectLst/>
                      <a:uLnTx/>
                      <a:uFillTx/>
                      <a:latin typeface="Calibri"/>
                      <a:cs typeface="+mn-cs"/>
                    </a:rPr>
                    <a:t>Chadwick</a:t>
                  </a:r>
                </a:p>
              </p:txBody>
            </p:sp>
          </p:grpSp>
          <p:sp>
            <p:nvSpPr>
              <p:cNvPr id="312" name="AutoShape 10">
                <a:extLst>
                  <a:ext uri="{FF2B5EF4-FFF2-40B4-BE49-F238E27FC236}">
                    <a16:creationId xmlns:a16="http://schemas.microsoft.com/office/drawing/2014/main" id="{E47F9238-7833-47BC-BEDA-98FDB782E98C}"/>
                  </a:ext>
                </a:extLst>
              </p:cNvPr>
              <p:cNvSpPr>
                <a:spLocks noChangeAspect="1" noChangeArrowheads="1"/>
              </p:cNvSpPr>
              <p:nvPr/>
            </p:nvSpPr>
            <p:spPr bwMode="auto">
              <a:xfrm>
                <a:off x="687" y="3333"/>
                <a:ext cx="68" cy="68"/>
              </a:xfrm>
              <a:prstGeom prst="diamond">
                <a:avLst/>
              </a:prstGeom>
              <a:solidFill>
                <a:srgbClr val="800080"/>
              </a:solidFill>
              <a:ln w="9525">
                <a:solidFill>
                  <a:sysClr val="windowText" lastClr="000000"/>
                </a:solidFill>
                <a:miter lim="800000"/>
                <a:headEnd/>
                <a:tailEnd/>
              </a:ln>
            </p:spPr>
            <p:txBody>
              <a:bodyPr wrap="none" anchor="ctr"/>
              <a:lstStyle/>
              <a:p>
                <a:pPr marL="0" marR="0" lvl="0" indent="0" defTabSz="914319" eaLnBrk="1" fontAlgn="auto" latinLnBrk="0" hangingPunct="1">
                  <a:lnSpc>
                    <a:spcPct val="100000"/>
                  </a:lnSpc>
                  <a:spcBef>
                    <a:spcPts val="0"/>
                  </a:spcBef>
                  <a:spcAft>
                    <a:spcPts val="0"/>
                  </a:spcAft>
                  <a:buClrTx/>
                  <a:buSzTx/>
                  <a:buFontTx/>
                  <a:buNone/>
                  <a:tabLst/>
                  <a:defRPr/>
                </a:pPr>
                <a:endParaRPr kumimoji="0" lang="sv-SE" sz="2000" b="0" i="0" u="none" strike="noStrike" kern="0" cap="none" spc="0" normalizeH="0" baseline="0" noProof="0">
                  <a:ln>
                    <a:noFill/>
                  </a:ln>
                  <a:solidFill>
                    <a:prstClr val="black"/>
                  </a:solidFill>
                  <a:effectLst/>
                  <a:uLnTx/>
                  <a:uFillTx/>
                  <a:latin typeface="Calibri"/>
                  <a:cs typeface="+mn-cs"/>
                </a:endParaRPr>
              </a:p>
            </p:txBody>
          </p:sp>
          <p:sp>
            <p:nvSpPr>
              <p:cNvPr id="313" name="AutoShape 11">
                <a:extLst>
                  <a:ext uri="{FF2B5EF4-FFF2-40B4-BE49-F238E27FC236}">
                    <a16:creationId xmlns:a16="http://schemas.microsoft.com/office/drawing/2014/main" id="{F1BD5D86-72C8-42BD-B2F6-5136F4C1EEBE}"/>
                  </a:ext>
                </a:extLst>
              </p:cNvPr>
              <p:cNvSpPr>
                <a:spLocks noChangeAspect="1" noChangeArrowheads="1"/>
              </p:cNvSpPr>
              <p:nvPr/>
            </p:nvSpPr>
            <p:spPr bwMode="auto">
              <a:xfrm>
                <a:off x="793" y="2895"/>
                <a:ext cx="68" cy="68"/>
              </a:xfrm>
              <a:prstGeom prst="diamond">
                <a:avLst/>
              </a:prstGeom>
              <a:solidFill>
                <a:srgbClr val="800080"/>
              </a:solidFill>
              <a:ln w="9525">
                <a:solidFill>
                  <a:sysClr val="windowText" lastClr="000000"/>
                </a:solidFill>
                <a:miter lim="800000"/>
                <a:headEnd/>
                <a:tailEnd/>
              </a:ln>
            </p:spPr>
            <p:txBody>
              <a:bodyPr wrap="none" anchor="ctr"/>
              <a:lstStyle/>
              <a:p>
                <a:pPr marL="0" marR="0" lvl="0" indent="0" defTabSz="914319" eaLnBrk="1" fontAlgn="auto" latinLnBrk="0" hangingPunct="1">
                  <a:lnSpc>
                    <a:spcPct val="100000"/>
                  </a:lnSpc>
                  <a:spcBef>
                    <a:spcPts val="0"/>
                  </a:spcBef>
                  <a:spcAft>
                    <a:spcPts val="0"/>
                  </a:spcAft>
                  <a:buClrTx/>
                  <a:buSzTx/>
                  <a:buFontTx/>
                  <a:buNone/>
                  <a:tabLst/>
                  <a:defRPr/>
                </a:pPr>
                <a:endParaRPr kumimoji="0" lang="sv-SE" sz="2000" b="0" i="0" u="none" strike="noStrike" kern="0" cap="none" spc="0" normalizeH="0" baseline="0" noProof="0">
                  <a:ln>
                    <a:noFill/>
                  </a:ln>
                  <a:solidFill>
                    <a:prstClr val="black"/>
                  </a:solidFill>
                  <a:effectLst/>
                  <a:uLnTx/>
                  <a:uFillTx/>
                  <a:latin typeface="Calibri"/>
                  <a:cs typeface="+mn-cs"/>
                </a:endParaRPr>
              </a:p>
            </p:txBody>
          </p:sp>
          <p:sp>
            <p:nvSpPr>
              <p:cNvPr id="314" name="AutoShape 12">
                <a:extLst>
                  <a:ext uri="{FF2B5EF4-FFF2-40B4-BE49-F238E27FC236}">
                    <a16:creationId xmlns:a16="http://schemas.microsoft.com/office/drawing/2014/main" id="{EB2F2D96-1337-4B20-95E9-DDC95C03F798}"/>
                  </a:ext>
                </a:extLst>
              </p:cNvPr>
              <p:cNvSpPr>
                <a:spLocks noChangeAspect="1" noChangeArrowheads="1"/>
              </p:cNvSpPr>
              <p:nvPr/>
            </p:nvSpPr>
            <p:spPr bwMode="auto">
              <a:xfrm>
                <a:off x="975" y="2578"/>
                <a:ext cx="68" cy="68"/>
              </a:xfrm>
              <a:prstGeom prst="diamond">
                <a:avLst/>
              </a:prstGeom>
              <a:solidFill>
                <a:srgbClr val="800080"/>
              </a:solidFill>
              <a:ln w="9525">
                <a:solidFill>
                  <a:sysClr val="windowText" lastClr="000000"/>
                </a:solidFill>
                <a:miter lim="800000"/>
                <a:headEnd/>
                <a:tailEnd/>
              </a:ln>
            </p:spPr>
            <p:txBody>
              <a:bodyPr wrap="none" anchor="ctr"/>
              <a:lstStyle/>
              <a:p>
                <a:pPr marL="0" marR="0" lvl="0" indent="0" defTabSz="914319" eaLnBrk="1" fontAlgn="auto" latinLnBrk="0" hangingPunct="1">
                  <a:lnSpc>
                    <a:spcPct val="100000"/>
                  </a:lnSpc>
                  <a:spcBef>
                    <a:spcPts val="0"/>
                  </a:spcBef>
                  <a:spcAft>
                    <a:spcPts val="0"/>
                  </a:spcAft>
                  <a:buClrTx/>
                  <a:buSzTx/>
                  <a:buFontTx/>
                  <a:buNone/>
                  <a:tabLst/>
                  <a:defRPr/>
                </a:pPr>
                <a:endParaRPr kumimoji="0" lang="sv-SE" sz="2000" b="0" i="0" u="none" strike="noStrike" kern="0" cap="none" spc="0" normalizeH="0" baseline="0" noProof="0">
                  <a:ln>
                    <a:noFill/>
                  </a:ln>
                  <a:solidFill>
                    <a:prstClr val="black"/>
                  </a:solidFill>
                  <a:effectLst/>
                  <a:uLnTx/>
                  <a:uFillTx/>
                  <a:latin typeface="Calibri"/>
                  <a:cs typeface="+mn-cs"/>
                </a:endParaRPr>
              </a:p>
            </p:txBody>
          </p:sp>
        </p:grpSp>
        <p:sp>
          <p:nvSpPr>
            <p:cNvPr id="199" name="Line 13">
              <a:extLst>
                <a:ext uri="{FF2B5EF4-FFF2-40B4-BE49-F238E27FC236}">
                  <a16:creationId xmlns:a16="http://schemas.microsoft.com/office/drawing/2014/main" id="{E2B547D5-0C65-4DB5-84AC-DE44EAA6B5F9}"/>
                </a:ext>
              </a:extLst>
            </p:cNvPr>
            <p:cNvSpPr>
              <a:spLocks noChangeShapeType="1"/>
            </p:cNvSpPr>
            <p:nvPr/>
          </p:nvSpPr>
          <p:spPr bwMode="auto">
            <a:xfrm rot="-5400000">
              <a:off x="5285" y="1279"/>
              <a:ext cx="0" cy="49"/>
            </a:xfrm>
            <a:prstGeom prst="line">
              <a:avLst/>
            </a:prstGeom>
            <a:noFill/>
            <a:ln w="38100">
              <a:solidFill>
                <a:srgbClr val="666699"/>
              </a:solidFill>
              <a:round/>
              <a:headEnd/>
              <a:tailEnd/>
            </a:ln>
            <a:extLst>
              <a:ext uri="{909E8E84-426E-40dd-AFC4-6F175D3DCCD1}">
                <a14:hiddenFill xmlns="" xmlns:a14="http://schemas.microsoft.com/office/drawing/2010/main">
                  <a:noFill/>
                </a14:hiddenFill>
              </a:ext>
            </a:extLst>
          </p:spPr>
          <p:txBody>
            <a:bodyPr/>
            <a:lstStyle/>
            <a:p>
              <a:pPr marL="0" marR="0" lvl="0" indent="0" defTabSz="914319"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Calibri"/>
                <a:cs typeface="+mn-cs"/>
              </a:endParaRPr>
            </a:p>
          </p:txBody>
        </p:sp>
        <p:sp>
          <p:nvSpPr>
            <p:cNvPr id="200" name="Text Box 14">
              <a:extLst>
                <a:ext uri="{FF2B5EF4-FFF2-40B4-BE49-F238E27FC236}">
                  <a16:creationId xmlns:a16="http://schemas.microsoft.com/office/drawing/2014/main" id="{9AFFFDCA-EA31-4B12-8A21-F86201652EE6}"/>
                </a:ext>
              </a:extLst>
            </p:cNvPr>
            <p:cNvSpPr txBox="1">
              <a:spLocks noChangeArrowheads="1"/>
            </p:cNvSpPr>
            <p:nvPr/>
          </p:nvSpPr>
          <p:spPr bwMode="auto">
            <a:xfrm>
              <a:off x="510" y="3637"/>
              <a:ext cx="372" cy="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marL="0" marR="0" lvl="0" indent="0" defTabSz="914319"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a:ln>
                    <a:noFill/>
                  </a:ln>
                  <a:solidFill>
                    <a:srgbClr val="666699"/>
                  </a:solidFill>
                  <a:effectLst/>
                  <a:uLnTx/>
                  <a:uFillTx/>
                  <a:latin typeface="Gill Sans" charset="0"/>
                  <a:sym typeface="Gill Sans" charset="0"/>
                </a:rPr>
                <a:t>1930</a:t>
              </a:r>
            </a:p>
          </p:txBody>
        </p:sp>
        <p:sp>
          <p:nvSpPr>
            <p:cNvPr id="201" name="Text Box 15">
              <a:extLst>
                <a:ext uri="{FF2B5EF4-FFF2-40B4-BE49-F238E27FC236}">
                  <a16:creationId xmlns:a16="http://schemas.microsoft.com/office/drawing/2014/main" id="{6E9E60AD-338F-4B2E-B530-450A102AEEE7}"/>
                </a:ext>
              </a:extLst>
            </p:cNvPr>
            <p:cNvSpPr txBox="1">
              <a:spLocks noChangeArrowheads="1"/>
            </p:cNvSpPr>
            <p:nvPr/>
          </p:nvSpPr>
          <p:spPr bwMode="auto">
            <a:xfrm>
              <a:off x="2562" y="3637"/>
              <a:ext cx="372" cy="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marL="0" marR="0" lvl="0" indent="0" defTabSz="914319"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a:ln>
                    <a:noFill/>
                  </a:ln>
                  <a:solidFill>
                    <a:srgbClr val="666699"/>
                  </a:solidFill>
                  <a:effectLst/>
                  <a:uLnTx/>
                  <a:uFillTx/>
                  <a:latin typeface="Gill Sans" charset="0"/>
                  <a:sym typeface="Gill Sans" charset="0"/>
                </a:rPr>
                <a:t>1970</a:t>
              </a:r>
            </a:p>
          </p:txBody>
        </p:sp>
        <p:sp>
          <p:nvSpPr>
            <p:cNvPr id="202" name="Text Box 16">
              <a:extLst>
                <a:ext uri="{FF2B5EF4-FFF2-40B4-BE49-F238E27FC236}">
                  <a16:creationId xmlns:a16="http://schemas.microsoft.com/office/drawing/2014/main" id="{A94218D3-AE43-41D8-8056-29B4BD5C4212}"/>
                </a:ext>
              </a:extLst>
            </p:cNvPr>
            <p:cNvSpPr txBox="1">
              <a:spLocks noChangeArrowheads="1"/>
            </p:cNvSpPr>
            <p:nvPr/>
          </p:nvSpPr>
          <p:spPr bwMode="auto">
            <a:xfrm>
              <a:off x="3075" y="3637"/>
              <a:ext cx="372" cy="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marL="0" marR="0" lvl="0" indent="0" defTabSz="914319"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a:ln>
                    <a:noFill/>
                  </a:ln>
                  <a:solidFill>
                    <a:srgbClr val="666699"/>
                  </a:solidFill>
                  <a:effectLst/>
                  <a:uLnTx/>
                  <a:uFillTx/>
                  <a:latin typeface="Gill Sans" charset="0"/>
                  <a:sym typeface="Gill Sans" charset="0"/>
                </a:rPr>
                <a:t>1980</a:t>
              </a:r>
            </a:p>
          </p:txBody>
        </p:sp>
        <p:sp>
          <p:nvSpPr>
            <p:cNvPr id="203" name="Text Box 17">
              <a:extLst>
                <a:ext uri="{FF2B5EF4-FFF2-40B4-BE49-F238E27FC236}">
                  <a16:creationId xmlns:a16="http://schemas.microsoft.com/office/drawing/2014/main" id="{3DF02201-736F-4915-A019-017D5D0DA022}"/>
                </a:ext>
              </a:extLst>
            </p:cNvPr>
            <p:cNvSpPr txBox="1">
              <a:spLocks noChangeArrowheads="1"/>
            </p:cNvSpPr>
            <p:nvPr/>
          </p:nvSpPr>
          <p:spPr bwMode="auto">
            <a:xfrm>
              <a:off x="3588" y="3637"/>
              <a:ext cx="372" cy="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marL="0" marR="0" lvl="0" indent="0" defTabSz="914319"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a:ln>
                    <a:noFill/>
                  </a:ln>
                  <a:solidFill>
                    <a:srgbClr val="666699"/>
                  </a:solidFill>
                  <a:effectLst/>
                  <a:uLnTx/>
                  <a:uFillTx/>
                  <a:latin typeface="Gill Sans" charset="0"/>
                  <a:sym typeface="Gill Sans" charset="0"/>
                </a:rPr>
                <a:t>1990</a:t>
              </a:r>
            </a:p>
          </p:txBody>
        </p:sp>
        <p:sp>
          <p:nvSpPr>
            <p:cNvPr id="204" name="Text Box 18">
              <a:extLst>
                <a:ext uri="{FF2B5EF4-FFF2-40B4-BE49-F238E27FC236}">
                  <a16:creationId xmlns:a16="http://schemas.microsoft.com/office/drawing/2014/main" id="{8B4C81B7-6218-410F-A27D-5FCBFAB0B372}"/>
                </a:ext>
              </a:extLst>
            </p:cNvPr>
            <p:cNvSpPr txBox="1">
              <a:spLocks noChangeArrowheads="1"/>
            </p:cNvSpPr>
            <p:nvPr/>
          </p:nvSpPr>
          <p:spPr bwMode="auto">
            <a:xfrm>
              <a:off x="4101" y="3637"/>
              <a:ext cx="372" cy="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marL="0" marR="0" lvl="0" indent="0" defTabSz="914319"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a:ln>
                    <a:noFill/>
                  </a:ln>
                  <a:solidFill>
                    <a:srgbClr val="666699"/>
                  </a:solidFill>
                  <a:effectLst/>
                  <a:uLnTx/>
                  <a:uFillTx/>
                  <a:latin typeface="Gill Sans" charset="0"/>
                  <a:sym typeface="Gill Sans" charset="0"/>
                </a:rPr>
                <a:t>2000</a:t>
              </a:r>
            </a:p>
          </p:txBody>
        </p:sp>
        <p:sp>
          <p:nvSpPr>
            <p:cNvPr id="205" name="Text Box 19">
              <a:extLst>
                <a:ext uri="{FF2B5EF4-FFF2-40B4-BE49-F238E27FC236}">
                  <a16:creationId xmlns:a16="http://schemas.microsoft.com/office/drawing/2014/main" id="{58ED430D-5B55-4044-BD5D-7FC8E5FE87C1}"/>
                </a:ext>
              </a:extLst>
            </p:cNvPr>
            <p:cNvSpPr txBox="1">
              <a:spLocks noChangeArrowheads="1"/>
            </p:cNvSpPr>
            <p:nvPr/>
          </p:nvSpPr>
          <p:spPr bwMode="auto">
            <a:xfrm>
              <a:off x="4615" y="3637"/>
              <a:ext cx="372" cy="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marL="0" marR="0" lvl="0" indent="0" defTabSz="914319"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a:ln>
                    <a:noFill/>
                  </a:ln>
                  <a:solidFill>
                    <a:srgbClr val="666699"/>
                  </a:solidFill>
                  <a:effectLst/>
                  <a:uLnTx/>
                  <a:uFillTx/>
                  <a:latin typeface="Gill Sans" charset="0"/>
                  <a:sym typeface="Gill Sans" charset="0"/>
                </a:rPr>
                <a:t>2010</a:t>
              </a:r>
            </a:p>
          </p:txBody>
        </p:sp>
        <p:sp>
          <p:nvSpPr>
            <p:cNvPr id="206" name="Text Box 20">
              <a:extLst>
                <a:ext uri="{FF2B5EF4-FFF2-40B4-BE49-F238E27FC236}">
                  <a16:creationId xmlns:a16="http://schemas.microsoft.com/office/drawing/2014/main" id="{4E32BF25-44DF-4FFD-AD4C-4D6939AFE5BA}"/>
                </a:ext>
              </a:extLst>
            </p:cNvPr>
            <p:cNvSpPr txBox="1">
              <a:spLocks noChangeArrowheads="1"/>
            </p:cNvSpPr>
            <p:nvPr/>
          </p:nvSpPr>
          <p:spPr bwMode="auto">
            <a:xfrm>
              <a:off x="5128" y="3637"/>
              <a:ext cx="372" cy="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marL="0" marR="0" lvl="0" indent="0" defTabSz="914319"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a:ln>
                    <a:noFill/>
                  </a:ln>
                  <a:solidFill>
                    <a:srgbClr val="666699"/>
                  </a:solidFill>
                  <a:effectLst/>
                  <a:uLnTx/>
                  <a:uFillTx/>
                  <a:latin typeface="Gill Sans" charset="0"/>
                  <a:sym typeface="Gill Sans" charset="0"/>
                </a:rPr>
                <a:t>2020</a:t>
              </a:r>
            </a:p>
          </p:txBody>
        </p:sp>
        <p:grpSp>
          <p:nvGrpSpPr>
            <p:cNvPr id="207" name="Group 21">
              <a:extLst>
                <a:ext uri="{FF2B5EF4-FFF2-40B4-BE49-F238E27FC236}">
                  <a16:creationId xmlns:a16="http://schemas.microsoft.com/office/drawing/2014/main" id="{8EBC720F-4162-47A8-95CC-21795BD16DA4}"/>
                </a:ext>
              </a:extLst>
            </p:cNvPr>
            <p:cNvGrpSpPr>
              <a:grpSpLocks/>
            </p:cNvGrpSpPr>
            <p:nvPr/>
          </p:nvGrpSpPr>
          <p:grpSpPr bwMode="auto">
            <a:xfrm>
              <a:off x="1162" y="3583"/>
              <a:ext cx="3614" cy="51"/>
              <a:chOff x="1025" y="3443"/>
              <a:chExt cx="3873" cy="53"/>
            </a:xfrm>
          </p:grpSpPr>
          <p:sp>
            <p:nvSpPr>
              <p:cNvPr id="303" name="Line 22">
                <a:extLst>
                  <a:ext uri="{FF2B5EF4-FFF2-40B4-BE49-F238E27FC236}">
                    <a16:creationId xmlns:a16="http://schemas.microsoft.com/office/drawing/2014/main" id="{FBB9D037-40FC-4C04-A65D-A2CAFE0DDF96}"/>
                  </a:ext>
                </a:extLst>
              </p:cNvPr>
              <p:cNvSpPr>
                <a:spLocks noChangeShapeType="1"/>
              </p:cNvSpPr>
              <p:nvPr/>
            </p:nvSpPr>
            <p:spPr bwMode="auto">
              <a:xfrm>
                <a:off x="1025" y="3443"/>
                <a:ext cx="0" cy="53"/>
              </a:xfrm>
              <a:prstGeom prst="line">
                <a:avLst/>
              </a:prstGeom>
              <a:noFill/>
              <a:ln w="38100">
                <a:solidFill>
                  <a:srgbClr val="666699"/>
                </a:solidFill>
                <a:round/>
                <a:headEnd/>
                <a:tailEnd/>
              </a:ln>
              <a:extLst>
                <a:ext uri="{909E8E84-426E-40dd-AFC4-6F175D3DCCD1}">
                  <a14:hiddenFill xmlns="" xmlns:a14="http://schemas.microsoft.com/office/drawing/2010/main">
                    <a:noFill/>
                  </a14:hiddenFill>
                </a:ext>
              </a:extLst>
            </p:spPr>
            <p:txBody>
              <a:bodyPr/>
              <a:lstStyle/>
              <a:p>
                <a:pPr marL="0" marR="0" lvl="0" indent="0" defTabSz="914319"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Calibri"/>
                  <a:cs typeface="+mn-cs"/>
                </a:endParaRPr>
              </a:p>
            </p:txBody>
          </p:sp>
          <p:sp>
            <p:nvSpPr>
              <p:cNvPr id="304" name="Line 23">
                <a:extLst>
                  <a:ext uri="{FF2B5EF4-FFF2-40B4-BE49-F238E27FC236}">
                    <a16:creationId xmlns:a16="http://schemas.microsoft.com/office/drawing/2014/main" id="{1F857FA8-4855-4D1D-98B6-A1AB49F32364}"/>
                  </a:ext>
                </a:extLst>
              </p:cNvPr>
              <p:cNvSpPr>
                <a:spLocks noChangeShapeType="1"/>
              </p:cNvSpPr>
              <p:nvPr/>
            </p:nvSpPr>
            <p:spPr bwMode="auto">
              <a:xfrm>
                <a:off x="4898" y="3443"/>
                <a:ext cx="0" cy="53"/>
              </a:xfrm>
              <a:prstGeom prst="line">
                <a:avLst/>
              </a:prstGeom>
              <a:noFill/>
              <a:ln w="38100">
                <a:solidFill>
                  <a:srgbClr val="666699"/>
                </a:solidFill>
                <a:round/>
                <a:headEnd/>
                <a:tailEnd/>
              </a:ln>
              <a:extLst>
                <a:ext uri="{909E8E84-426E-40dd-AFC4-6F175D3DCCD1}">
                  <a14:hiddenFill xmlns="" xmlns:a14="http://schemas.microsoft.com/office/drawing/2010/main">
                    <a:noFill/>
                  </a14:hiddenFill>
                </a:ext>
              </a:extLst>
            </p:spPr>
            <p:txBody>
              <a:bodyPr/>
              <a:lstStyle/>
              <a:p>
                <a:pPr marL="0" marR="0" lvl="0" indent="0" defTabSz="914319"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Calibri"/>
                  <a:cs typeface="+mn-cs"/>
                </a:endParaRPr>
              </a:p>
            </p:txBody>
          </p:sp>
          <p:sp>
            <p:nvSpPr>
              <p:cNvPr id="305" name="Line 24">
                <a:extLst>
                  <a:ext uri="{FF2B5EF4-FFF2-40B4-BE49-F238E27FC236}">
                    <a16:creationId xmlns:a16="http://schemas.microsoft.com/office/drawing/2014/main" id="{979864A7-B680-4916-8C99-DBBF03EC240F}"/>
                  </a:ext>
                </a:extLst>
              </p:cNvPr>
              <p:cNvSpPr>
                <a:spLocks noChangeShapeType="1"/>
              </p:cNvSpPr>
              <p:nvPr/>
            </p:nvSpPr>
            <p:spPr bwMode="auto">
              <a:xfrm>
                <a:off x="1578" y="3443"/>
                <a:ext cx="0" cy="53"/>
              </a:xfrm>
              <a:prstGeom prst="line">
                <a:avLst/>
              </a:prstGeom>
              <a:noFill/>
              <a:ln w="38100">
                <a:solidFill>
                  <a:srgbClr val="666699"/>
                </a:solidFill>
                <a:round/>
                <a:headEnd/>
                <a:tailEnd/>
              </a:ln>
              <a:extLst>
                <a:ext uri="{909E8E84-426E-40dd-AFC4-6F175D3DCCD1}">
                  <a14:hiddenFill xmlns="" xmlns:a14="http://schemas.microsoft.com/office/drawing/2010/main">
                    <a:noFill/>
                  </a14:hiddenFill>
                </a:ext>
              </a:extLst>
            </p:spPr>
            <p:txBody>
              <a:bodyPr/>
              <a:lstStyle/>
              <a:p>
                <a:pPr marL="0" marR="0" lvl="0" indent="0" defTabSz="914319"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Calibri"/>
                  <a:cs typeface="+mn-cs"/>
                </a:endParaRPr>
              </a:p>
            </p:txBody>
          </p:sp>
          <p:sp>
            <p:nvSpPr>
              <p:cNvPr id="306" name="Line 25">
                <a:extLst>
                  <a:ext uri="{FF2B5EF4-FFF2-40B4-BE49-F238E27FC236}">
                    <a16:creationId xmlns:a16="http://schemas.microsoft.com/office/drawing/2014/main" id="{A06AFEDC-9C3C-4995-8F87-7782585B3F61}"/>
                  </a:ext>
                </a:extLst>
              </p:cNvPr>
              <p:cNvSpPr>
                <a:spLocks noChangeShapeType="1"/>
              </p:cNvSpPr>
              <p:nvPr/>
            </p:nvSpPr>
            <p:spPr bwMode="auto">
              <a:xfrm>
                <a:off x="2131" y="3443"/>
                <a:ext cx="0" cy="53"/>
              </a:xfrm>
              <a:prstGeom prst="line">
                <a:avLst/>
              </a:prstGeom>
              <a:noFill/>
              <a:ln w="38100">
                <a:solidFill>
                  <a:srgbClr val="666699"/>
                </a:solidFill>
                <a:round/>
                <a:headEnd/>
                <a:tailEnd/>
              </a:ln>
              <a:extLst>
                <a:ext uri="{909E8E84-426E-40dd-AFC4-6F175D3DCCD1}">
                  <a14:hiddenFill xmlns="" xmlns:a14="http://schemas.microsoft.com/office/drawing/2010/main">
                    <a:noFill/>
                  </a14:hiddenFill>
                </a:ext>
              </a:extLst>
            </p:spPr>
            <p:txBody>
              <a:bodyPr/>
              <a:lstStyle/>
              <a:p>
                <a:pPr marL="0" marR="0" lvl="0" indent="0" defTabSz="914319"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Calibri"/>
                  <a:cs typeface="+mn-cs"/>
                </a:endParaRPr>
              </a:p>
            </p:txBody>
          </p:sp>
          <p:sp>
            <p:nvSpPr>
              <p:cNvPr id="307" name="Line 26">
                <a:extLst>
                  <a:ext uri="{FF2B5EF4-FFF2-40B4-BE49-F238E27FC236}">
                    <a16:creationId xmlns:a16="http://schemas.microsoft.com/office/drawing/2014/main" id="{B4508F2E-270A-4891-B582-B45E75549B63}"/>
                  </a:ext>
                </a:extLst>
              </p:cNvPr>
              <p:cNvSpPr>
                <a:spLocks noChangeShapeType="1"/>
              </p:cNvSpPr>
              <p:nvPr/>
            </p:nvSpPr>
            <p:spPr bwMode="auto">
              <a:xfrm>
                <a:off x="2684" y="3443"/>
                <a:ext cx="0" cy="53"/>
              </a:xfrm>
              <a:prstGeom prst="line">
                <a:avLst/>
              </a:prstGeom>
              <a:noFill/>
              <a:ln w="38100">
                <a:solidFill>
                  <a:srgbClr val="666699"/>
                </a:solidFill>
                <a:round/>
                <a:headEnd/>
                <a:tailEnd/>
              </a:ln>
              <a:extLst>
                <a:ext uri="{909E8E84-426E-40dd-AFC4-6F175D3DCCD1}">
                  <a14:hiddenFill xmlns="" xmlns:a14="http://schemas.microsoft.com/office/drawing/2010/main">
                    <a:noFill/>
                  </a14:hiddenFill>
                </a:ext>
              </a:extLst>
            </p:spPr>
            <p:txBody>
              <a:bodyPr/>
              <a:lstStyle/>
              <a:p>
                <a:pPr marL="0" marR="0" lvl="0" indent="0" defTabSz="914319"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Calibri"/>
                  <a:cs typeface="+mn-cs"/>
                </a:endParaRPr>
              </a:p>
            </p:txBody>
          </p:sp>
          <p:sp>
            <p:nvSpPr>
              <p:cNvPr id="308" name="Line 27">
                <a:extLst>
                  <a:ext uri="{FF2B5EF4-FFF2-40B4-BE49-F238E27FC236}">
                    <a16:creationId xmlns:a16="http://schemas.microsoft.com/office/drawing/2014/main" id="{42775374-4318-4C3F-9758-25133658EEEC}"/>
                  </a:ext>
                </a:extLst>
              </p:cNvPr>
              <p:cNvSpPr>
                <a:spLocks noChangeShapeType="1"/>
              </p:cNvSpPr>
              <p:nvPr/>
            </p:nvSpPr>
            <p:spPr bwMode="auto">
              <a:xfrm>
                <a:off x="3238" y="3443"/>
                <a:ext cx="0" cy="53"/>
              </a:xfrm>
              <a:prstGeom prst="line">
                <a:avLst/>
              </a:prstGeom>
              <a:noFill/>
              <a:ln w="38100">
                <a:solidFill>
                  <a:srgbClr val="666699"/>
                </a:solidFill>
                <a:round/>
                <a:headEnd/>
                <a:tailEnd/>
              </a:ln>
              <a:extLst>
                <a:ext uri="{909E8E84-426E-40dd-AFC4-6F175D3DCCD1}">
                  <a14:hiddenFill xmlns="" xmlns:a14="http://schemas.microsoft.com/office/drawing/2010/main">
                    <a:noFill/>
                  </a14:hiddenFill>
                </a:ext>
              </a:extLst>
            </p:spPr>
            <p:txBody>
              <a:bodyPr/>
              <a:lstStyle/>
              <a:p>
                <a:pPr marL="0" marR="0" lvl="0" indent="0" defTabSz="914319"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Calibri"/>
                  <a:cs typeface="+mn-cs"/>
                </a:endParaRPr>
              </a:p>
            </p:txBody>
          </p:sp>
          <p:sp>
            <p:nvSpPr>
              <p:cNvPr id="309" name="Line 28">
                <a:extLst>
                  <a:ext uri="{FF2B5EF4-FFF2-40B4-BE49-F238E27FC236}">
                    <a16:creationId xmlns:a16="http://schemas.microsoft.com/office/drawing/2014/main" id="{148BBFE4-9225-4D25-820C-8E99EF910BD1}"/>
                  </a:ext>
                </a:extLst>
              </p:cNvPr>
              <p:cNvSpPr>
                <a:spLocks noChangeShapeType="1"/>
              </p:cNvSpPr>
              <p:nvPr/>
            </p:nvSpPr>
            <p:spPr bwMode="auto">
              <a:xfrm>
                <a:off x="3791" y="3443"/>
                <a:ext cx="0" cy="53"/>
              </a:xfrm>
              <a:prstGeom prst="line">
                <a:avLst/>
              </a:prstGeom>
              <a:noFill/>
              <a:ln w="38100">
                <a:solidFill>
                  <a:srgbClr val="666699"/>
                </a:solidFill>
                <a:round/>
                <a:headEnd/>
                <a:tailEnd/>
              </a:ln>
              <a:extLst>
                <a:ext uri="{909E8E84-426E-40dd-AFC4-6F175D3DCCD1}">
                  <a14:hiddenFill xmlns="" xmlns:a14="http://schemas.microsoft.com/office/drawing/2010/main">
                    <a:noFill/>
                  </a14:hiddenFill>
                </a:ext>
              </a:extLst>
            </p:spPr>
            <p:txBody>
              <a:bodyPr/>
              <a:lstStyle/>
              <a:p>
                <a:pPr marL="0" marR="0" lvl="0" indent="0" defTabSz="914319"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Calibri"/>
                  <a:cs typeface="+mn-cs"/>
                </a:endParaRPr>
              </a:p>
            </p:txBody>
          </p:sp>
          <p:sp>
            <p:nvSpPr>
              <p:cNvPr id="310" name="Line 29">
                <a:extLst>
                  <a:ext uri="{FF2B5EF4-FFF2-40B4-BE49-F238E27FC236}">
                    <a16:creationId xmlns:a16="http://schemas.microsoft.com/office/drawing/2014/main" id="{A0BDE1F0-FC6F-4D0D-9B9B-AB53BF1E5519}"/>
                  </a:ext>
                </a:extLst>
              </p:cNvPr>
              <p:cNvSpPr>
                <a:spLocks noChangeShapeType="1"/>
              </p:cNvSpPr>
              <p:nvPr/>
            </p:nvSpPr>
            <p:spPr bwMode="auto">
              <a:xfrm>
                <a:off x="4344" y="3443"/>
                <a:ext cx="0" cy="53"/>
              </a:xfrm>
              <a:prstGeom prst="line">
                <a:avLst/>
              </a:prstGeom>
              <a:noFill/>
              <a:ln w="38100">
                <a:solidFill>
                  <a:srgbClr val="666699"/>
                </a:solidFill>
                <a:round/>
                <a:headEnd/>
                <a:tailEnd/>
              </a:ln>
              <a:extLst>
                <a:ext uri="{909E8E84-426E-40dd-AFC4-6F175D3DCCD1}">
                  <a14:hiddenFill xmlns="" xmlns:a14="http://schemas.microsoft.com/office/drawing/2010/main">
                    <a:noFill/>
                  </a14:hiddenFill>
                </a:ext>
              </a:extLst>
            </p:spPr>
            <p:txBody>
              <a:bodyPr/>
              <a:lstStyle/>
              <a:p>
                <a:pPr marL="0" marR="0" lvl="0" indent="0" defTabSz="914319"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Calibri"/>
                  <a:cs typeface="+mn-cs"/>
                </a:endParaRPr>
              </a:p>
            </p:txBody>
          </p:sp>
        </p:grpSp>
        <p:grpSp>
          <p:nvGrpSpPr>
            <p:cNvPr id="208" name="Group 30">
              <a:extLst>
                <a:ext uri="{FF2B5EF4-FFF2-40B4-BE49-F238E27FC236}">
                  <a16:creationId xmlns:a16="http://schemas.microsoft.com/office/drawing/2014/main" id="{797991DB-7298-4C07-99C3-9F8283F5D9BE}"/>
                </a:ext>
              </a:extLst>
            </p:cNvPr>
            <p:cNvGrpSpPr>
              <a:grpSpLocks/>
            </p:cNvGrpSpPr>
            <p:nvPr/>
          </p:nvGrpSpPr>
          <p:grpSpPr bwMode="auto">
            <a:xfrm>
              <a:off x="1162" y="1204"/>
              <a:ext cx="3614" cy="51"/>
              <a:chOff x="1025" y="3443"/>
              <a:chExt cx="3873" cy="53"/>
            </a:xfrm>
          </p:grpSpPr>
          <p:sp>
            <p:nvSpPr>
              <p:cNvPr id="295" name="Line 31">
                <a:extLst>
                  <a:ext uri="{FF2B5EF4-FFF2-40B4-BE49-F238E27FC236}">
                    <a16:creationId xmlns:a16="http://schemas.microsoft.com/office/drawing/2014/main" id="{5326924B-2D93-4F04-8F4B-F946250A3CC6}"/>
                  </a:ext>
                </a:extLst>
              </p:cNvPr>
              <p:cNvSpPr>
                <a:spLocks noChangeShapeType="1"/>
              </p:cNvSpPr>
              <p:nvPr/>
            </p:nvSpPr>
            <p:spPr bwMode="auto">
              <a:xfrm>
                <a:off x="1025" y="3443"/>
                <a:ext cx="0" cy="53"/>
              </a:xfrm>
              <a:prstGeom prst="line">
                <a:avLst/>
              </a:prstGeom>
              <a:noFill/>
              <a:ln w="38100">
                <a:solidFill>
                  <a:srgbClr val="666699"/>
                </a:solidFill>
                <a:round/>
                <a:headEnd/>
                <a:tailEnd/>
              </a:ln>
              <a:extLst>
                <a:ext uri="{909E8E84-426E-40dd-AFC4-6F175D3DCCD1}">
                  <a14:hiddenFill xmlns="" xmlns:a14="http://schemas.microsoft.com/office/drawing/2010/main">
                    <a:noFill/>
                  </a14:hiddenFill>
                </a:ext>
              </a:extLst>
            </p:spPr>
            <p:txBody>
              <a:bodyPr/>
              <a:lstStyle/>
              <a:p>
                <a:pPr marL="0" marR="0" lvl="0" indent="0" defTabSz="914319"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Calibri"/>
                  <a:cs typeface="+mn-cs"/>
                </a:endParaRPr>
              </a:p>
            </p:txBody>
          </p:sp>
          <p:sp>
            <p:nvSpPr>
              <p:cNvPr id="296" name="Line 32">
                <a:extLst>
                  <a:ext uri="{FF2B5EF4-FFF2-40B4-BE49-F238E27FC236}">
                    <a16:creationId xmlns:a16="http://schemas.microsoft.com/office/drawing/2014/main" id="{B66F50FA-600E-4D4C-9F9E-10E85F7CF375}"/>
                  </a:ext>
                </a:extLst>
              </p:cNvPr>
              <p:cNvSpPr>
                <a:spLocks noChangeShapeType="1"/>
              </p:cNvSpPr>
              <p:nvPr/>
            </p:nvSpPr>
            <p:spPr bwMode="auto">
              <a:xfrm>
                <a:off x="4898" y="3443"/>
                <a:ext cx="0" cy="53"/>
              </a:xfrm>
              <a:prstGeom prst="line">
                <a:avLst/>
              </a:prstGeom>
              <a:noFill/>
              <a:ln w="38100">
                <a:solidFill>
                  <a:srgbClr val="666699"/>
                </a:solidFill>
                <a:round/>
                <a:headEnd/>
                <a:tailEnd/>
              </a:ln>
              <a:extLst>
                <a:ext uri="{909E8E84-426E-40dd-AFC4-6F175D3DCCD1}">
                  <a14:hiddenFill xmlns="" xmlns:a14="http://schemas.microsoft.com/office/drawing/2010/main">
                    <a:noFill/>
                  </a14:hiddenFill>
                </a:ext>
              </a:extLst>
            </p:spPr>
            <p:txBody>
              <a:bodyPr/>
              <a:lstStyle/>
              <a:p>
                <a:pPr marL="0" marR="0" lvl="0" indent="0" defTabSz="914319"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Calibri"/>
                  <a:cs typeface="+mn-cs"/>
                </a:endParaRPr>
              </a:p>
            </p:txBody>
          </p:sp>
          <p:sp>
            <p:nvSpPr>
              <p:cNvPr id="297" name="Line 33">
                <a:extLst>
                  <a:ext uri="{FF2B5EF4-FFF2-40B4-BE49-F238E27FC236}">
                    <a16:creationId xmlns:a16="http://schemas.microsoft.com/office/drawing/2014/main" id="{9D170987-3153-41B0-9368-0A5D1FACAD12}"/>
                  </a:ext>
                </a:extLst>
              </p:cNvPr>
              <p:cNvSpPr>
                <a:spLocks noChangeShapeType="1"/>
              </p:cNvSpPr>
              <p:nvPr/>
            </p:nvSpPr>
            <p:spPr bwMode="auto">
              <a:xfrm>
                <a:off x="1578" y="3443"/>
                <a:ext cx="0" cy="53"/>
              </a:xfrm>
              <a:prstGeom prst="line">
                <a:avLst/>
              </a:prstGeom>
              <a:noFill/>
              <a:ln w="38100">
                <a:solidFill>
                  <a:srgbClr val="666699"/>
                </a:solidFill>
                <a:round/>
                <a:headEnd/>
                <a:tailEnd/>
              </a:ln>
              <a:extLst>
                <a:ext uri="{909E8E84-426E-40dd-AFC4-6F175D3DCCD1}">
                  <a14:hiddenFill xmlns="" xmlns:a14="http://schemas.microsoft.com/office/drawing/2010/main">
                    <a:noFill/>
                  </a14:hiddenFill>
                </a:ext>
              </a:extLst>
            </p:spPr>
            <p:txBody>
              <a:bodyPr/>
              <a:lstStyle/>
              <a:p>
                <a:pPr marL="0" marR="0" lvl="0" indent="0" defTabSz="914319"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Calibri"/>
                  <a:cs typeface="+mn-cs"/>
                </a:endParaRPr>
              </a:p>
            </p:txBody>
          </p:sp>
          <p:sp>
            <p:nvSpPr>
              <p:cNvPr id="298" name="Line 34">
                <a:extLst>
                  <a:ext uri="{FF2B5EF4-FFF2-40B4-BE49-F238E27FC236}">
                    <a16:creationId xmlns:a16="http://schemas.microsoft.com/office/drawing/2014/main" id="{FA3C6171-7933-4895-9EE8-A91A46BE5F2E}"/>
                  </a:ext>
                </a:extLst>
              </p:cNvPr>
              <p:cNvSpPr>
                <a:spLocks noChangeShapeType="1"/>
              </p:cNvSpPr>
              <p:nvPr/>
            </p:nvSpPr>
            <p:spPr bwMode="auto">
              <a:xfrm>
                <a:off x="2131" y="3443"/>
                <a:ext cx="0" cy="53"/>
              </a:xfrm>
              <a:prstGeom prst="line">
                <a:avLst/>
              </a:prstGeom>
              <a:noFill/>
              <a:ln w="38100">
                <a:solidFill>
                  <a:srgbClr val="666699"/>
                </a:solidFill>
                <a:round/>
                <a:headEnd/>
                <a:tailEnd/>
              </a:ln>
              <a:extLst>
                <a:ext uri="{909E8E84-426E-40dd-AFC4-6F175D3DCCD1}">
                  <a14:hiddenFill xmlns="" xmlns:a14="http://schemas.microsoft.com/office/drawing/2010/main">
                    <a:noFill/>
                  </a14:hiddenFill>
                </a:ext>
              </a:extLst>
            </p:spPr>
            <p:txBody>
              <a:bodyPr/>
              <a:lstStyle/>
              <a:p>
                <a:pPr marL="0" marR="0" lvl="0" indent="0" defTabSz="914319"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Calibri"/>
                  <a:cs typeface="+mn-cs"/>
                </a:endParaRPr>
              </a:p>
            </p:txBody>
          </p:sp>
          <p:sp>
            <p:nvSpPr>
              <p:cNvPr id="299" name="Line 35">
                <a:extLst>
                  <a:ext uri="{FF2B5EF4-FFF2-40B4-BE49-F238E27FC236}">
                    <a16:creationId xmlns:a16="http://schemas.microsoft.com/office/drawing/2014/main" id="{776B9E90-FD8C-4204-874A-1FF9B43474AF}"/>
                  </a:ext>
                </a:extLst>
              </p:cNvPr>
              <p:cNvSpPr>
                <a:spLocks noChangeShapeType="1"/>
              </p:cNvSpPr>
              <p:nvPr/>
            </p:nvSpPr>
            <p:spPr bwMode="auto">
              <a:xfrm>
                <a:off x="2684" y="3443"/>
                <a:ext cx="0" cy="53"/>
              </a:xfrm>
              <a:prstGeom prst="line">
                <a:avLst/>
              </a:prstGeom>
              <a:noFill/>
              <a:ln w="38100">
                <a:solidFill>
                  <a:srgbClr val="666699"/>
                </a:solidFill>
                <a:round/>
                <a:headEnd/>
                <a:tailEnd/>
              </a:ln>
              <a:extLst>
                <a:ext uri="{909E8E84-426E-40dd-AFC4-6F175D3DCCD1}">
                  <a14:hiddenFill xmlns="" xmlns:a14="http://schemas.microsoft.com/office/drawing/2010/main">
                    <a:noFill/>
                  </a14:hiddenFill>
                </a:ext>
              </a:extLst>
            </p:spPr>
            <p:txBody>
              <a:bodyPr/>
              <a:lstStyle/>
              <a:p>
                <a:pPr marL="0" marR="0" lvl="0" indent="0" defTabSz="914319"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Calibri"/>
                  <a:cs typeface="+mn-cs"/>
                </a:endParaRPr>
              </a:p>
            </p:txBody>
          </p:sp>
          <p:sp>
            <p:nvSpPr>
              <p:cNvPr id="300" name="Line 36">
                <a:extLst>
                  <a:ext uri="{FF2B5EF4-FFF2-40B4-BE49-F238E27FC236}">
                    <a16:creationId xmlns:a16="http://schemas.microsoft.com/office/drawing/2014/main" id="{63C37E72-83B3-482C-9761-CAB06E032A51}"/>
                  </a:ext>
                </a:extLst>
              </p:cNvPr>
              <p:cNvSpPr>
                <a:spLocks noChangeShapeType="1"/>
              </p:cNvSpPr>
              <p:nvPr/>
            </p:nvSpPr>
            <p:spPr bwMode="auto">
              <a:xfrm>
                <a:off x="3238" y="3443"/>
                <a:ext cx="0" cy="53"/>
              </a:xfrm>
              <a:prstGeom prst="line">
                <a:avLst/>
              </a:prstGeom>
              <a:noFill/>
              <a:ln w="38100">
                <a:solidFill>
                  <a:srgbClr val="666699"/>
                </a:solidFill>
                <a:round/>
                <a:headEnd/>
                <a:tailEnd/>
              </a:ln>
              <a:extLst>
                <a:ext uri="{909E8E84-426E-40dd-AFC4-6F175D3DCCD1}">
                  <a14:hiddenFill xmlns="" xmlns:a14="http://schemas.microsoft.com/office/drawing/2010/main">
                    <a:noFill/>
                  </a14:hiddenFill>
                </a:ext>
              </a:extLst>
            </p:spPr>
            <p:txBody>
              <a:bodyPr/>
              <a:lstStyle/>
              <a:p>
                <a:pPr marL="0" marR="0" lvl="0" indent="0" defTabSz="914319"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Calibri"/>
                  <a:cs typeface="+mn-cs"/>
                </a:endParaRPr>
              </a:p>
            </p:txBody>
          </p:sp>
          <p:sp>
            <p:nvSpPr>
              <p:cNvPr id="301" name="Line 37">
                <a:extLst>
                  <a:ext uri="{FF2B5EF4-FFF2-40B4-BE49-F238E27FC236}">
                    <a16:creationId xmlns:a16="http://schemas.microsoft.com/office/drawing/2014/main" id="{6AF28509-528D-4BDC-B17D-DD3749BDA285}"/>
                  </a:ext>
                </a:extLst>
              </p:cNvPr>
              <p:cNvSpPr>
                <a:spLocks noChangeShapeType="1"/>
              </p:cNvSpPr>
              <p:nvPr/>
            </p:nvSpPr>
            <p:spPr bwMode="auto">
              <a:xfrm>
                <a:off x="3791" y="3443"/>
                <a:ext cx="0" cy="53"/>
              </a:xfrm>
              <a:prstGeom prst="line">
                <a:avLst/>
              </a:prstGeom>
              <a:noFill/>
              <a:ln w="38100">
                <a:solidFill>
                  <a:srgbClr val="666699"/>
                </a:solidFill>
                <a:round/>
                <a:headEnd/>
                <a:tailEnd/>
              </a:ln>
              <a:extLst>
                <a:ext uri="{909E8E84-426E-40dd-AFC4-6F175D3DCCD1}">
                  <a14:hiddenFill xmlns="" xmlns:a14="http://schemas.microsoft.com/office/drawing/2010/main">
                    <a:noFill/>
                  </a14:hiddenFill>
                </a:ext>
              </a:extLst>
            </p:spPr>
            <p:txBody>
              <a:bodyPr/>
              <a:lstStyle/>
              <a:p>
                <a:pPr marL="0" marR="0" lvl="0" indent="0" defTabSz="914319"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Calibri"/>
                  <a:cs typeface="+mn-cs"/>
                </a:endParaRPr>
              </a:p>
            </p:txBody>
          </p:sp>
          <p:sp>
            <p:nvSpPr>
              <p:cNvPr id="302" name="Line 38">
                <a:extLst>
                  <a:ext uri="{FF2B5EF4-FFF2-40B4-BE49-F238E27FC236}">
                    <a16:creationId xmlns:a16="http://schemas.microsoft.com/office/drawing/2014/main" id="{38BA05E7-5548-457C-B6FC-0FB71E2D9765}"/>
                  </a:ext>
                </a:extLst>
              </p:cNvPr>
              <p:cNvSpPr>
                <a:spLocks noChangeShapeType="1"/>
              </p:cNvSpPr>
              <p:nvPr/>
            </p:nvSpPr>
            <p:spPr bwMode="auto">
              <a:xfrm>
                <a:off x="4344" y="3443"/>
                <a:ext cx="0" cy="53"/>
              </a:xfrm>
              <a:prstGeom prst="line">
                <a:avLst/>
              </a:prstGeom>
              <a:noFill/>
              <a:ln w="38100">
                <a:solidFill>
                  <a:srgbClr val="666699"/>
                </a:solidFill>
                <a:round/>
                <a:headEnd/>
                <a:tailEnd/>
              </a:ln>
              <a:extLst>
                <a:ext uri="{909E8E84-426E-40dd-AFC4-6F175D3DCCD1}">
                  <a14:hiddenFill xmlns="" xmlns:a14="http://schemas.microsoft.com/office/drawing/2010/main">
                    <a:noFill/>
                  </a14:hiddenFill>
                </a:ext>
              </a:extLst>
            </p:spPr>
            <p:txBody>
              <a:bodyPr/>
              <a:lstStyle/>
              <a:p>
                <a:pPr marL="0" marR="0" lvl="0" indent="0" defTabSz="914319"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Calibri"/>
                  <a:cs typeface="+mn-cs"/>
                </a:endParaRPr>
              </a:p>
            </p:txBody>
          </p:sp>
        </p:grpSp>
        <p:sp>
          <p:nvSpPr>
            <p:cNvPr id="209" name="Line 39">
              <a:extLst>
                <a:ext uri="{FF2B5EF4-FFF2-40B4-BE49-F238E27FC236}">
                  <a16:creationId xmlns:a16="http://schemas.microsoft.com/office/drawing/2014/main" id="{27324851-9C16-4344-8DA5-D444E996CF2F}"/>
                </a:ext>
              </a:extLst>
            </p:cNvPr>
            <p:cNvSpPr>
              <a:spLocks noChangeShapeType="1"/>
            </p:cNvSpPr>
            <p:nvPr/>
          </p:nvSpPr>
          <p:spPr bwMode="auto">
            <a:xfrm rot="-5400000">
              <a:off x="689" y="2387"/>
              <a:ext cx="0" cy="50"/>
            </a:xfrm>
            <a:prstGeom prst="line">
              <a:avLst/>
            </a:prstGeom>
            <a:noFill/>
            <a:ln w="38100">
              <a:solidFill>
                <a:srgbClr val="666699"/>
              </a:solidFill>
              <a:round/>
              <a:headEnd/>
              <a:tailEnd/>
            </a:ln>
            <a:extLst>
              <a:ext uri="{909E8E84-426E-40dd-AFC4-6F175D3DCCD1}">
                <a14:hiddenFill xmlns="" xmlns:a14="http://schemas.microsoft.com/office/drawing/2010/main">
                  <a:noFill/>
                </a14:hiddenFill>
              </a:ext>
            </a:extLst>
          </p:spPr>
          <p:txBody>
            <a:bodyPr/>
            <a:lstStyle/>
            <a:p>
              <a:pPr marL="0" marR="0" lvl="0" indent="0" defTabSz="914319"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Calibri"/>
                <a:cs typeface="+mn-cs"/>
              </a:endParaRPr>
            </a:p>
          </p:txBody>
        </p:sp>
        <p:sp>
          <p:nvSpPr>
            <p:cNvPr id="210" name="Line 40">
              <a:extLst>
                <a:ext uri="{FF2B5EF4-FFF2-40B4-BE49-F238E27FC236}">
                  <a16:creationId xmlns:a16="http://schemas.microsoft.com/office/drawing/2014/main" id="{5013C0FB-FD97-48F8-9FDC-07C546BA7A03}"/>
                </a:ext>
              </a:extLst>
            </p:cNvPr>
            <p:cNvSpPr>
              <a:spLocks noChangeShapeType="1"/>
            </p:cNvSpPr>
            <p:nvPr/>
          </p:nvSpPr>
          <p:spPr bwMode="auto">
            <a:xfrm rot="-5400000">
              <a:off x="689" y="1833"/>
              <a:ext cx="0" cy="50"/>
            </a:xfrm>
            <a:prstGeom prst="line">
              <a:avLst/>
            </a:prstGeom>
            <a:noFill/>
            <a:ln w="38100">
              <a:solidFill>
                <a:srgbClr val="666699"/>
              </a:solidFill>
              <a:round/>
              <a:headEnd/>
              <a:tailEnd/>
            </a:ln>
            <a:extLst>
              <a:ext uri="{909E8E84-426E-40dd-AFC4-6F175D3DCCD1}">
                <a14:hiddenFill xmlns="" xmlns:a14="http://schemas.microsoft.com/office/drawing/2010/main">
                  <a:noFill/>
                </a14:hiddenFill>
              </a:ext>
            </a:extLst>
          </p:spPr>
          <p:txBody>
            <a:bodyPr/>
            <a:lstStyle/>
            <a:p>
              <a:pPr marL="0" marR="0" lvl="0" indent="0" defTabSz="914319"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Calibri"/>
                <a:cs typeface="+mn-cs"/>
              </a:endParaRPr>
            </a:p>
          </p:txBody>
        </p:sp>
        <p:sp>
          <p:nvSpPr>
            <p:cNvPr id="211" name="Line 41">
              <a:extLst>
                <a:ext uri="{FF2B5EF4-FFF2-40B4-BE49-F238E27FC236}">
                  <a16:creationId xmlns:a16="http://schemas.microsoft.com/office/drawing/2014/main" id="{FB356B79-25A4-4C41-A722-1D589A870D7A}"/>
                </a:ext>
              </a:extLst>
            </p:cNvPr>
            <p:cNvSpPr>
              <a:spLocks noChangeShapeType="1"/>
            </p:cNvSpPr>
            <p:nvPr/>
          </p:nvSpPr>
          <p:spPr bwMode="auto">
            <a:xfrm rot="-5400000">
              <a:off x="689" y="1279"/>
              <a:ext cx="0" cy="50"/>
            </a:xfrm>
            <a:prstGeom prst="line">
              <a:avLst/>
            </a:prstGeom>
            <a:noFill/>
            <a:ln w="38100">
              <a:solidFill>
                <a:srgbClr val="666699"/>
              </a:solidFill>
              <a:round/>
              <a:headEnd/>
              <a:tailEnd/>
            </a:ln>
            <a:extLst>
              <a:ext uri="{909E8E84-426E-40dd-AFC4-6F175D3DCCD1}">
                <a14:hiddenFill xmlns="" xmlns:a14="http://schemas.microsoft.com/office/drawing/2010/main">
                  <a:noFill/>
                </a14:hiddenFill>
              </a:ext>
            </a:extLst>
          </p:spPr>
          <p:txBody>
            <a:bodyPr/>
            <a:lstStyle/>
            <a:p>
              <a:pPr marL="0" marR="0" lvl="0" indent="0" defTabSz="914319"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Calibri"/>
                <a:cs typeface="+mn-cs"/>
              </a:endParaRPr>
            </a:p>
          </p:txBody>
        </p:sp>
        <p:sp>
          <p:nvSpPr>
            <p:cNvPr id="212" name="Line 42">
              <a:extLst>
                <a:ext uri="{FF2B5EF4-FFF2-40B4-BE49-F238E27FC236}">
                  <a16:creationId xmlns:a16="http://schemas.microsoft.com/office/drawing/2014/main" id="{6096D97F-0081-4D4C-ABB0-FAD01911AD7A}"/>
                </a:ext>
              </a:extLst>
            </p:cNvPr>
            <p:cNvSpPr>
              <a:spLocks noChangeShapeType="1"/>
            </p:cNvSpPr>
            <p:nvPr/>
          </p:nvSpPr>
          <p:spPr bwMode="auto">
            <a:xfrm rot="-5400000">
              <a:off x="5285" y="3495"/>
              <a:ext cx="0" cy="49"/>
            </a:xfrm>
            <a:prstGeom prst="line">
              <a:avLst/>
            </a:prstGeom>
            <a:noFill/>
            <a:ln w="38100">
              <a:solidFill>
                <a:srgbClr val="666699"/>
              </a:solidFill>
              <a:round/>
              <a:headEnd/>
              <a:tailEnd/>
            </a:ln>
            <a:extLst>
              <a:ext uri="{909E8E84-426E-40dd-AFC4-6F175D3DCCD1}">
                <a14:hiddenFill xmlns="" xmlns:a14="http://schemas.microsoft.com/office/drawing/2010/main">
                  <a:noFill/>
                </a14:hiddenFill>
              </a:ext>
            </a:extLst>
          </p:spPr>
          <p:txBody>
            <a:bodyPr/>
            <a:lstStyle/>
            <a:p>
              <a:pPr marL="0" marR="0" lvl="0" indent="0" defTabSz="914319"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Calibri"/>
                <a:cs typeface="+mn-cs"/>
              </a:endParaRPr>
            </a:p>
          </p:txBody>
        </p:sp>
        <p:sp>
          <p:nvSpPr>
            <p:cNvPr id="213" name="Line 43">
              <a:extLst>
                <a:ext uri="{FF2B5EF4-FFF2-40B4-BE49-F238E27FC236}">
                  <a16:creationId xmlns:a16="http://schemas.microsoft.com/office/drawing/2014/main" id="{1B5B76F1-4680-45C1-AD68-3AC973412E39}"/>
                </a:ext>
              </a:extLst>
            </p:cNvPr>
            <p:cNvSpPr>
              <a:spLocks noChangeShapeType="1"/>
            </p:cNvSpPr>
            <p:nvPr/>
          </p:nvSpPr>
          <p:spPr bwMode="auto">
            <a:xfrm rot="-5400000">
              <a:off x="5285" y="2941"/>
              <a:ext cx="0" cy="49"/>
            </a:xfrm>
            <a:prstGeom prst="line">
              <a:avLst/>
            </a:prstGeom>
            <a:noFill/>
            <a:ln w="38100">
              <a:solidFill>
                <a:srgbClr val="666699"/>
              </a:solidFill>
              <a:round/>
              <a:headEnd/>
              <a:tailEnd/>
            </a:ln>
            <a:extLst>
              <a:ext uri="{909E8E84-426E-40dd-AFC4-6F175D3DCCD1}">
                <a14:hiddenFill xmlns="" xmlns:a14="http://schemas.microsoft.com/office/drawing/2010/main">
                  <a:noFill/>
                </a14:hiddenFill>
              </a:ext>
            </a:extLst>
          </p:spPr>
          <p:txBody>
            <a:bodyPr/>
            <a:lstStyle/>
            <a:p>
              <a:pPr marL="0" marR="0" lvl="0" indent="0" defTabSz="914319"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Calibri"/>
                <a:cs typeface="+mn-cs"/>
              </a:endParaRPr>
            </a:p>
          </p:txBody>
        </p:sp>
        <p:sp>
          <p:nvSpPr>
            <p:cNvPr id="214" name="Line 44">
              <a:extLst>
                <a:ext uri="{FF2B5EF4-FFF2-40B4-BE49-F238E27FC236}">
                  <a16:creationId xmlns:a16="http://schemas.microsoft.com/office/drawing/2014/main" id="{8B2F87D0-162D-421F-9EDC-6EA7E6CD134F}"/>
                </a:ext>
              </a:extLst>
            </p:cNvPr>
            <p:cNvSpPr>
              <a:spLocks noChangeShapeType="1"/>
            </p:cNvSpPr>
            <p:nvPr/>
          </p:nvSpPr>
          <p:spPr bwMode="auto">
            <a:xfrm rot="-5400000">
              <a:off x="5285" y="2387"/>
              <a:ext cx="0" cy="49"/>
            </a:xfrm>
            <a:prstGeom prst="line">
              <a:avLst/>
            </a:prstGeom>
            <a:noFill/>
            <a:ln w="38100">
              <a:solidFill>
                <a:srgbClr val="666699"/>
              </a:solidFill>
              <a:round/>
              <a:headEnd/>
              <a:tailEnd/>
            </a:ln>
            <a:extLst>
              <a:ext uri="{909E8E84-426E-40dd-AFC4-6F175D3DCCD1}">
                <a14:hiddenFill xmlns="" xmlns:a14="http://schemas.microsoft.com/office/drawing/2010/main">
                  <a:noFill/>
                </a14:hiddenFill>
              </a:ext>
            </a:extLst>
          </p:spPr>
          <p:txBody>
            <a:bodyPr/>
            <a:lstStyle/>
            <a:p>
              <a:pPr marL="0" marR="0" lvl="0" indent="0" defTabSz="914319"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Calibri"/>
                <a:cs typeface="+mn-cs"/>
              </a:endParaRPr>
            </a:p>
          </p:txBody>
        </p:sp>
        <p:sp>
          <p:nvSpPr>
            <p:cNvPr id="215" name="Line 45">
              <a:extLst>
                <a:ext uri="{FF2B5EF4-FFF2-40B4-BE49-F238E27FC236}">
                  <a16:creationId xmlns:a16="http://schemas.microsoft.com/office/drawing/2014/main" id="{401BBA0B-5F0A-4531-8791-BE082274372C}"/>
                </a:ext>
              </a:extLst>
            </p:cNvPr>
            <p:cNvSpPr>
              <a:spLocks noChangeShapeType="1"/>
            </p:cNvSpPr>
            <p:nvPr/>
          </p:nvSpPr>
          <p:spPr bwMode="auto">
            <a:xfrm rot="-5400000">
              <a:off x="5285" y="1833"/>
              <a:ext cx="0" cy="49"/>
            </a:xfrm>
            <a:prstGeom prst="line">
              <a:avLst/>
            </a:prstGeom>
            <a:noFill/>
            <a:ln w="38100">
              <a:solidFill>
                <a:srgbClr val="666699"/>
              </a:solidFill>
              <a:round/>
              <a:headEnd/>
              <a:tailEnd/>
            </a:ln>
            <a:extLst>
              <a:ext uri="{909E8E84-426E-40dd-AFC4-6F175D3DCCD1}">
                <a14:hiddenFill xmlns="" xmlns:a14="http://schemas.microsoft.com/office/drawing/2010/main">
                  <a:noFill/>
                </a14:hiddenFill>
              </a:ext>
            </a:extLst>
          </p:spPr>
          <p:txBody>
            <a:bodyPr/>
            <a:lstStyle/>
            <a:p>
              <a:pPr marL="0" marR="0" lvl="0" indent="0" defTabSz="914319"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Calibri"/>
                <a:cs typeface="+mn-cs"/>
              </a:endParaRPr>
            </a:p>
          </p:txBody>
        </p:sp>
        <p:sp>
          <p:nvSpPr>
            <p:cNvPr id="216" name="Rectangle 46">
              <a:extLst>
                <a:ext uri="{FF2B5EF4-FFF2-40B4-BE49-F238E27FC236}">
                  <a16:creationId xmlns:a16="http://schemas.microsoft.com/office/drawing/2014/main" id="{2AF76C75-28F3-42F3-8240-D1A765F2A931}"/>
                </a:ext>
              </a:extLst>
            </p:cNvPr>
            <p:cNvSpPr>
              <a:spLocks noChangeArrowheads="1"/>
            </p:cNvSpPr>
            <p:nvPr/>
          </p:nvSpPr>
          <p:spPr bwMode="auto">
            <a:xfrm>
              <a:off x="659" y="1211"/>
              <a:ext cx="4649" cy="2410"/>
            </a:xfrm>
            <a:prstGeom prst="rect">
              <a:avLst/>
            </a:prstGeom>
            <a:noFill/>
            <a:ln w="38100">
              <a:solidFill>
                <a:srgbClr val="666699"/>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defTabSz="914319" eaLnBrk="1" fontAlgn="auto" latinLnBrk="0" hangingPunct="1">
                <a:lnSpc>
                  <a:spcPct val="100000"/>
                </a:lnSpc>
                <a:spcBef>
                  <a:spcPts val="0"/>
                </a:spcBef>
                <a:spcAft>
                  <a:spcPts val="0"/>
                </a:spcAft>
                <a:buClrTx/>
                <a:buSzTx/>
                <a:buFontTx/>
                <a:buNone/>
                <a:tabLst/>
                <a:defRPr/>
              </a:pPr>
              <a:endParaRPr kumimoji="0" lang="sv-SE" sz="2000" b="0" i="0" u="none" strike="noStrike" kern="0" cap="none" spc="0" normalizeH="0" baseline="0" noProof="0">
                <a:ln>
                  <a:noFill/>
                </a:ln>
                <a:solidFill>
                  <a:prstClr val="black"/>
                </a:solidFill>
                <a:effectLst/>
                <a:uLnTx/>
                <a:uFillTx/>
                <a:latin typeface="Calibri"/>
                <a:cs typeface="+mn-cs"/>
              </a:endParaRPr>
            </a:p>
          </p:txBody>
        </p:sp>
        <p:sp>
          <p:nvSpPr>
            <p:cNvPr id="217" name="Rectangle 47">
              <a:extLst>
                <a:ext uri="{FF2B5EF4-FFF2-40B4-BE49-F238E27FC236}">
                  <a16:creationId xmlns:a16="http://schemas.microsoft.com/office/drawing/2014/main" id="{71E194CD-42B4-416E-83A5-86A0AB0C5094}"/>
                </a:ext>
              </a:extLst>
            </p:cNvPr>
            <p:cNvSpPr>
              <a:spLocks noChangeArrowheads="1"/>
            </p:cNvSpPr>
            <p:nvPr/>
          </p:nvSpPr>
          <p:spPr bwMode="auto">
            <a:xfrm>
              <a:off x="371" y="2843"/>
              <a:ext cx="322" cy="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defTabSz="914319" eaLnBrk="1" fontAlgn="auto" latinLnBrk="0" hangingPunct="1">
                <a:lnSpc>
                  <a:spcPct val="100000"/>
                </a:lnSpc>
                <a:spcBef>
                  <a:spcPts val="0"/>
                </a:spcBef>
                <a:spcAft>
                  <a:spcPts val="0"/>
                </a:spcAft>
                <a:buClrTx/>
                <a:buSzTx/>
                <a:buFontTx/>
                <a:buNone/>
                <a:tabLst/>
                <a:defRPr/>
              </a:pPr>
              <a:r>
                <a:rPr kumimoji="0" lang="en-GB" sz="1900" b="0" i="0" u="none" strike="noStrike" kern="0" cap="none" spc="0" normalizeH="0" baseline="0" noProof="0">
                  <a:ln>
                    <a:noFill/>
                  </a:ln>
                  <a:solidFill>
                    <a:srgbClr val="666699"/>
                  </a:solidFill>
                  <a:effectLst/>
                  <a:uLnTx/>
                  <a:uFillTx/>
                  <a:latin typeface="Calibri"/>
                  <a:cs typeface="+mn-cs"/>
                </a:rPr>
                <a:t>10</a:t>
              </a:r>
              <a:r>
                <a:rPr kumimoji="0" lang="en-GB" sz="1900" b="0" i="0" u="none" strike="noStrike" kern="0" cap="none" spc="0" normalizeH="0" baseline="30000" noProof="0">
                  <a:ln>
                    <a:noFill/>
                  </a:ln>
                  <a:solidFill>
                    <a:srgbClr val="666699"/>
                  </a:solidFill>
                  <a:effectLst/>
                  <a:uLnTx/>
                  <a:uFillTx/>
                  <a:latin typeface="Calibri"/>
                  <a:cs typeface="+mn-cs"/>
                </a:rPr>
                <a:t>5</a:t>
              </a:r>
              <a:endParaRPr kumimoji="0" lang="en-GB" sz="1900" b="0" i="0" u="none" strike="noStrike" kern="0" cap="none" spc="0" normalizeH="0" baseline="0" noProof="0">
                <a:ln>
                  <a:noFill/>
                </a:ln>
                <a:solidFill>
                  <a:srgbClr val="666699"/>
                </a:solidFill>
                <a:effectLst/>
                <a:uLnTx/>
                <a:uFillTx/>
                <a:latin typeface="Calibri"/>
                <a:cs typeface="+mn-cs"/>
              </a:endParaRPr>
            </a:p>
          </p:txBody>
        </p:sp>
        <p:sp>
          <p:nvSpPr>
            <p:cNvPr id="218" name="Rectangle 48">
              <a:extLst>
                <a:ext uri="{FF2B5EF4-FFF2-40B4-BE49-F238E27FC236}">
                  <a16:creationId xmlns:a16="http://schemas.microsoft.com/office/drawing/2014/main" id="{CC312692-B726-46C8-B8DD-3CD0FA4516DA}"/>
                </a:ext>
              </a:extLst>
            </p:cNvPr>
            <p:cNvSpPr>
              <a:spLocks noChangeArrowheads="1"/>
            </p:cNvSpPr>
            <p:nvPr/>
          </p:nvSpPr>
          <p:spPr bwMode="auto">
            <a:xfrm>
              <a:off x="324" y="2286"/>
              <a:ext cx="373" cy="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defTabSz="914319" eaLnBrk="1" fontAlgn="auto" latinLnBrk="0" hangingPunct="1">
                <a:lnSpc>
                  <a:spcPct val="100000"/>
                </a:lnSpc>
                <a:spcBef>
                  <a:spcPts val="0"/>
                </a:spcBef>
                <a:spcAft>
                  <a:spcPts val="0"/>
                </a:spcAft>
                <a:buClrTx/>
                <a:buSzTx/>
                <a:buFontTx/>
                <a:buNone/>
                <a:tabLst/>
                <a:defRPr/>
              </a:pPr>
              <a:r>
                <a:rPr kumimoji="0" lang="en-GB" sz="1900" b="0" i="0" u="none" strike="noStrike" kern="0" cap="none" spc="0" normalizeH="0" baseline="0" noProof="0">
                  <a:ln>
                    <a:noFill/>
                  </a:ln>
                  <a:solidFill>
                    <a:srgbClr val="666699"/>
                  </a:solidFill>
                  <a:effectLst/>
                  <a:uLnTx/>
                  <a:uFillTx/>
                  <a:latin typeface="Calibri"/>
                  <a:cs typeface="+mn-cs"/>
                </a:rPr>
                <a:t>10</a:t>
              </a:r>
              <a:r>
                <a:rPr kumimoji="0" lang="en-GB" sz="1900" b="0" i="0" u="none" strike="noStrike" kern="0" cap="none" spc="0" normalizeH="0" baseline="30000" noProof="0">
                  <a:ln>
                    <a:noFill/>
                  </a:ln>
                  <a:solidFill>
                    <a:srgbClr val="666699"/>
                  </a:solidFill>
                  <a:effectLst/>
                  <a:uLnTx/>
                  <a:uFillTx/>
                  <a:latin typeface="Calibri"/>
                  <a:cs typeface="+mn-cs"/>
                </a:rPr>
                <a:t>10</a:t>
              </a:r>
              <a:endParaRPr kumimoji="0" lang="en-GB" sz="1900" b="0" i="0" u="none" strike="noStrike" kern="0" cap="none" spc="0" normalizeH="0" baseline="0" noProof="0">
                <a:ln>
                  <a:noFill/>
                </a:ln>
                <a:solidFill>
                  <a:srgbClr val="666699"/>
                </a:solidFill>
                <a:effectLst/>
                <a:uLnTx/>
                <a:uFillTx/>
                <a:latin typeface="Calibri"/>
                <a:cs typeface="+mn-cs"/>
              </a:endParaRPr>
            </a:p>
          </p:txBody>
        </p:sp>
        <p:sp>
          <p:nvSpPr>
            <p:cNvPr id="219" name="Rectangle 49">
              <a:extLst>
                <a:ext uri="{FF2B5EF4-FFF2-40B4-BE49-F238E27FC236}">
                  <a16:creationId xmlns:a16="http://schemas.microsoft.com/office/drawing/2014/main" id="{68176D27-235D-45C6-8BF9-4C75434B0975}"/>
                </a:ext>
              </a:extLst>
            </p:cNvPr>
            <p:cNvSpPr>
              <a:spLocks noChangeArrowheads="1"/>
            </p:cNvSpPr>
            <p:nvPr/>
          </p:nvSpPr>
          <p:spPr bwMode="auto">
            <a:xfrm>
              <a:off x="324" y="1730"/>
              <a:ext cx="373" cy="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defTabSz="914319" eaLnBrk="1" fontAlgn="auto" latinLnBrk="0" hangingPunct="1">
                <a:lnSpc>
                  <a:spcPct val="100000"/>
                </a:lnSpc>
                <a:spcBef>
                  <a:spcPts val="0"/>
                </a:spcBef>
                <a:spcAft>
                  <a:spcPts val="0"/>
                </a:spcAft>
                <a:buClrTx/>
                <a:buSzTx/>
                <a:buFontTx/>
                <a:buNone/>
                <a:tabLst/>
                <a:defRPr/>
              </a:pPr>
              <a:r>
                <a:rPr kumimoji="0" lang="en-GB" sz="1900" b="0" i="0" u="none" strike="noStrike" kern="0" cap="none" spc="0" normalizeH="0" baseline="0" noProof="0">
                  <a:ln>
                    <a:noFill/>
                  </a:ln>
                  <a:solidFill>
                    <a:srgbClr val="666699"/>
                  </a:solidFill>
                  <a:effectLst/>
                  <a:uLnTx/>
                  <a:uFillTx/>
                  <a:latin typeface="Calibri"/>
                  <a:cs typeface="+mn-cs"/>
                </a:rPr>
                <a:t>10</a:t>
              </a:r>
              <a:r>
                <a:rPr kumimoji="0" lang="en-GB" sz="1900" b="0" i="0" u="none" strike="noStrike" kern="0" cap="none" spc="0" normalizeH="0" baseline="30000" noProof="0">
                  <a:ln>
                    <a:noFill/>
                  </a:ln>
                  <a:solidFill>
                    <a:srgbClr val="666699"/>
                  </a:solidFill>
                  <a:effectLst/>
                  <a:uLnTx/>
                  <a:uFillTx/>
                  <a:latin typeface="Calibri"/>
                  <a:cs typeface="+mn-cs"/>
                </a:rPr>
                <a:t>15</a:t>
              </a:r>
              <a:endParaRPr kumimoji="0" lang="en-GB" sz="1900" b="0" i="0" u="none" strike="noStrike" kern="0" cap="none" spc="0" normalizeH="0" baseline="0" noProof="0">
                <a:ln>
                  <a:noFill/>
                </a:ln>
                <a:solidFill>
                  <a:srgbClr val="666699"/>
                </a:solidFill>
                <a:effectLst/>
                <a:uLnTx/>
                <a:uFillTx/>
                <a:latin typeface="Calibri"/>
                <a:cs typeface="+mn-cs"/>
              </a:endParaRPr>
            </a:p>
          </p:txBody>
        </p:sp>
        <p:sp>
          <p:nvSpPr>
            <p:cNvPr id="220" name="Rectangle 50">
              <a:extLst>
                <a:ext uri="{FF2B5EF4-FFF2-40B4-BE49-F238E27FC236}">
                  <a16:creationId xmlns:a16="http://schemas.microsoft.com/office/drawing/2014/main" id="{EE5EE882-248A-46A7-A51D-460379988E7B}"/>
                </a:ext>
              </a:extLst>
            </p:cNvPr>
            <p:cNvSpPr>
              <a:spLocks noChangeArrowheads="1"/>
            </p:cNvSpPr>
            <p:nvPr/>
          </p:nvSpPr>
          <p:spPr bwMode="auto">
            <a:xfrm>
              <a:off x="324" y="1174"/>
              <a:ext cx="373" cy="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defTabSz="914319" eaLnBrk="1" fontAlgn="auto" latinLnBrk="0" hangingPunct="1">
                <a:lnSpc>
                  <a:spcPct val="100000"/>
                </a:lnSpc>
                <a:spcBef>
                  <a:spcPts val="0"/>
                </a:spcBef>
                <a:spcAft>
                  <a:spcPts val="0"/>
                </a:spcAft>
                <a:buClrTx/>
                <a:buSzTx/>
                <a:buFontTx/>
                <a:buNone/>
                <a:tabLst/>
                <a:defRPr/>
              </a:pPr>
              <a:r>
                <a:rPr kumimoji="0" lang="en-GB" sz="1900" b="0" i="0" u="none" strike="noStrike" kern="0" cap="none" spc="0" normalizeH="0" baseline="0" noProof="0">
                  <a:ln>
                    <a:noFill/>
                  </a:ln>
                  <a:solidFill>
                    <a:srgbClr val="666699"/>
                  </a:solidFill>
                  <a:effectLst/>
                  <a:uLnTx/>
                  <a:uFillTx/>
                  <a:latin typeface="Calibri"/>
                  <a:cs typeface="+mn-cs"/>
                </a:rPr>
                <a:t>10</a:t>
              </a:r>
              <a:r>
                <a:rPr kumimoji="0" lang="en-GB" sz="1900" b="0" i="0" u="none" strike="noStrike" kern="0" cap="none" spc="0" normalizeH="0" baseline="30000" noProof="0">
                  <a:ln>
                    <a:noFill/>
                  </a:ln>
                  <a:solidFill>
                    <a:srgbClr val="666699"/>
                  </a:solidFill>
                  <a:effectLst/>
                  <a:uLnTx/>
                  <a:uFillTx/>
                  <a:latin typeface="Calibri"/>
                  <a:cs typeface="+mn-cs"/>
                </a:rPr>
                <a:t>20</a:t>
              </a:r>
              <a:endParaRPr kumimoji="0" lang="en-GB" sz="1900" b="0" i="0" u="none" strike="noStrike" kern="0" cap="none" spc="0" normalizeH="0" baseline="0" noProof="0">
                <a:ln>
                  <a:noFill/>
                </a:ln>
                <a:solidFill>
                  <a:srgbClr val="666699"/>
                </a:solidFill>
                <a:effectLst/>
                <a:uLnTx/>
                <a:uFillTx/>
                <a:latin typeface="Calibri"/>
                <a:cs typeface="+mn-cs"/>
              </a:endParaRPr>
            </a:p>
          </p:txBody>
        </p:sp>
        <p:sp>
          <p:nvSpPr>
            <p:cNvPr id="221" name="Rectangle 51">
              <a:extLst>
                <a:ext uri="{FF2B5EF4-FFF2-40B4-BE49-F238E27FC236}">
                  <a16:creationId xmlns:a16="http://schemas.microsoft.com/office/drawing/2014/main" id="{0FF25504-87A0-4A0E-88F9-B9D4DA3877E9}"/>
                </a:ext>
              </a:extLst>
            </p:cNvPr>
            <p:cNvSpPr>
              <a:spLocks noChangeArrowheads="1"/>
            </p:cNvSpPr>
            <p:nvPr/>
          </p:nvSpPr>
          <p:spPr bwMode="auto">
            <a:xfrm>
              <a:off x="489" y="3401"/>
              <a:ext cx="193" cy="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defTabSz="914319" eaLnBrk="1" fontAlgn="auto" latinLnBrk="0" hangingPunct="1">
                <a:lnSpc>
                  <a:spcPct val="100000"/>
                </a:lnSpc>
                <a:spcBef>
                  <a:spcPts val="0"/>
                </a:spcBef>
                <a:spcAft>
                  <a:spcPts val="0"/>
                </a:spcAft>
                <a:buClrTx/>
                <a:buSzTx/>
                <a:buFontTx/>
                <a:buNone/>
                <a:tabLst/>
                <a:defRPr/>
              </a:pPr>
              <a:r>
                <a:rPr kumimoji="0" lang="en-GB" sz="1900" b="0" i="0" u="none" strike="noStrike" kern="0" cap="none" spc="0" normalizeH="0" baseline="0" noProof="0">
                  <a:ln>
                    <a:noFill/>
                  </a:ln>
                  <a:solidFill>
                    <a:srgbClr val="666699"/>
                  </a:solidFill>
                  <a:effectLst/>
                  <a:uLnTx/>
                  <a:uFillTx/>
                  <a:latin typeface="Calibri"/>
                  <a:cs typeface="+mn-cs"/>
                </a:rPr>
                <a:t>1</a:t>
              </a:r>
            </a:p>
          </p:txBody>
        </p:sp>
        <p:sp>
          <p:nvSpPr>
            <p:cNvPr id="222" name="Rectangle 55">
              <a:extLst>
                <a:ext uri="{FF2B5EF4-FFF2-40B4-BE49-F238E27FC236}">
                  <a16:creationId xmlns:a16="http://schemas.microsoft.com/office/drawing/2014/main" id="{599529F3-3ABC-4877-B95A-2C25D5A3F54B}"/>
                </a:ext>
              </a:extLst>
            </p:cNvPr>
            <p:cNvSpPr>
              <a:spLocks noChangeArrowheads="1"/>
            </p:cNvSpPr>
            <p:nvPr/>
          </p:nvSpPr>
          <p:spPr bwMode="auto">
            <a:xfrm>
              <a:off x="3335" y="1641"/>
              <a:ext cx="116" cy="1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defTabSz="914319"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a:ln>
                    <a:noFill/>
                  </a:ln>
                  <a:solidFill>
                    <a:srgbClr val="CC00CC"/>
                  </a:solidFill>
                  <a:effectLst/>
                  <a:uLnTx/>
                  <a:uFillTx/>
                  <a:latin typeface="Calibri"/>
                  <a:cs typeface="+mn-cs"/>
                </a:rPr>
                <a:t>   </a:t>
              </a:r>
            </a:p>
          </p:txBody>
        </p:sp>
        <p:sp>
          <p:nvSpPr>
            <p:cNvPr id="223" name="Rectangle 67">
              <a:extLst>
                <a:ext uri="{FF2B5EF4-FFF2-40B4-BE49-F238E27FC236}">
                  <a16:creationId xmlns:a16="http://schemas.microsoft.com/office/drawing/2014/main" id="{78EF0AD9-CD11-45C8-9931-1588E314BAC6}"/>
                </a:ext>
              </a:extLst>
            </p:cNvPr>
            <p:cNvSpPr>
              <a:spLocks noChangeArrowheads="1"/>
            </p:cNvSpPr>
            <p:nvPr/>
          </p:nvSpPr>
          <p:spPr bwMode="auto">
            <a:xfrm>
              <a:off x="2870" y="1665"/>
              <a:ext cx="221" cy="1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defTabSz="914319"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a:ln>
                    <a:noFill/>
                  </a:ln>
                  <a:solidFill>
                    <a:srgbClr val="339966"/>
                  </a:solidFill>
                  <a:effectLst/>
                  <a:uLnTx/>
                  <a:uFillTx/>
                  <a:latin typeface="Calibri"/>
                  <a:cs typeface="+mn-cs"/>
                </a:rPr>
                <a:t>ILL</a:t>
              </a:r>
            </a:p>
          </p:txBody>
        </p:sp>
        <p:sp>
          <p:nvSpPr>
            <p:cNvPr id="224" name="Oval 68">
              <a:extLst>
                <a:ext uri="{FF2B5EF4-FFF2-40B4-BE49-F238E27FC236}">
                  <a16:creationId xmlns:a16="http://schemas.microsoft.com/office/drawing/2014/main" id="{6803ACFF-B712-4D5B-8B36-01BC7D39BE02}"/>
                </a:ext>
              </a:extLst>
            </p:cNvPr>
            <p:cNvSpPr>
              <a:spLocks noChangeArrowheads="1"/>
            </p:cNvSpPr>
            <p:nvPr/>
          </p:nvSpPr>
          <p:spPr bwMode="auto">
            <a:xfrm>
              <a:off x="2816" y="1791"/>
              <a:ext cx="53" cy="56"/>
            </a:xfrm>
            <a:prstGeom prst="ellipse">
              <a:avLst/>
            </a:prstGeom>
            <a:solidFill>
              <a:srgbClr val="339966"/>
            </a:solidFill>
            <a:ln w="9525">
              <a:solidFill>
                <a:sysClr val="windowText" lastClr="000000"/>
              </a:solidFill>
              <a:round/>
              <a:headEnd/>
              <a:tailEnd/>
            </a:ln>
          </p:spPr>
          <p:txBody>
            <a:bodyPr wrap="none" anchor="ctr"/>
            <a:lstStyle/>
            <a:p>
              <a:pPr marL="0" marR="0" lvl="0" indent="0" defTabSz="914319" eaLnBrk="1" fontAlgn="auto" latinLnBrk="0" hangingPunct="1">
                <a:lnSpc>
                  <a:spcPct val="100000"/>
                </a:lnSpc>
                <a:spcBef>
                  <a:spcPts val="0"/>
                </a:spcBef>
                <a:spcAft>
                  <a:spcPts val="0"/>
                </a:spcAft>
                <a:buClrTx/>
                <a:buSzTx/>
                <a:buFontTx/>
                <a:buNone/>
                <a:tabLst/>
                <a:defRPr/>
              </a:pPr>
              <a:endParaRPr kumimoji="0" lang="sv-SE" sz="2000" b="0" i="0" u="none" strike="noStrike" kern="0" cap="none" spc="0" normalizeH="0" baseline="0" noProof="0">
                <a:ln>
                  <a:noFill/>
                </a:ln>
                <a:solidFill>
                  <a:prstClr val="black"/>
                </a:solidFill>
                <a:effectLst/>
                <a:uLnTx/>
                <a:uFillTx/>
                <a:latin typeface="Calibri"/>
                <a:cs typeface="+mn-cs"/>
              </a:endParaRPr>
            </a:p>
          </p:txBody>
        </p:sp>
        <p:sp>
          <p:nvSpPr>
            <p:cNvPr id="225" name="Freeform 69">
              <a:extLst>
                <a:ext uri="{FF2B5EF4-FFF2-40B4-BE49-F238E27FC236}">
                  <a16:creationId xmlns:a16="http://schemas.microsoft.com/office/drawing/2014/main" id="{D3DEF5F4-3432-4CB7-979D-02B9A921E826}"/>
                </a:ext>
              </a:extLst>
            </p:cNvPr>
            <p:cNvSpPr>
              <a:spLocks/>
            </p:cNvSpPr>
            <p:nvPr/>
          </p:nvSpPr>
          <p:spPr bwMode="auto">
            <a:xfrm>
              <a:off x="1261" y="1833"/>
              <a:ext cx="1625" cy="935"/>
            </a:xfrm>
            <a:custGeom>
              <a:avLst/>
              <a:gdLst>
                <a:gd name="T0" fmla="*/ 4 w 1692"/>
                <a:gd name="T1" fmla="*/ 705 h 954"/>
                <a:gd name="T2" fmla="*/ 16 w 1692"/>
                <a:gd name="T3" fmla="*/ 443 h 954"/>
                <a:gd name="T4" fmla="*/ 105 w 1692"/>
                <a:gd name="T5" fmla="*/ 191 h 954"/>
                <a:gd name="T6" fmla="*/ 255 w 1692"/>
                <a:gd name="T7" fmla="*/ 55 h 954"/>
                <a:gd name="T8" fmla="*/ 470 w 1692"/>
                <a:gd name="T9" fmla="*/ 10 h 954"/>
                <a:gd name="T10" fmla="*/ 922 w 1692"/>
                <a:gd name="T11" fmla="*/ 10 h 954"/>
                <a:gd name="T12" fmla="*/ 0 60000 65536"/>
                <a:gd name="T13" fmla="*/ 0 60000 65536"/>
                <a:gd name="T14" fmla="*/ 0 60000 65536"/>
                <a:gd name="T15" fmla="*/ 0 60000 65536"/>
                <a:gd name="T16" fmla="*/ 0 60000 65536"/>
                <a:gd name="T17" fmla="*/ 0 60000 65536"/>
                <a:gd name="T18" fmla="*/ 0 w 1692"/>
                <a:gd name="T19" fmla="*/ 0 h 954"/>
                <a:gd name="T20" fmla="*/ 1692 w 1692"/>
                <a:gd name="T21" fmla="*/ 954 h 954"/>
              </a:gdLst>
              <a:ahLst/>
              <a:cxnLst>
                <a:cxn ang="T12">
                  <a:pos x="T0" y="T1"/>
                </a:cxn>
                <a:cxn ang="T13">
                  <a:pos x="T2" y="T3"/>
                </a:cxn>
                <a:cxn ang="T14">
                  <a:pos x="T4" y="T5"/>
                </a:cxn>
                <a:cxn ang="T15">
                  <a:pos x="T6" y="T7"/>
                </a:cxn>
                <a:cxn ang="T16">
                  <a:pos x="T8" y="T9"/>
                </a:cxn>
                <a:cxn ang="T17">
                  <a:pos x="T10" y="T11"/>
                </a:cxn>
              </a:cxnLst>
              <a:rect l="T18" t="T19" r="T20" b="T21"/>
              <a:pathLst>
                <a:path w="1692" h="954">
                  <a:moveTo>
                    <a:pt x="4" y="954"/>
                  </a:moveTo>
                  <a:cubicBezTo>
                    <a:pt x="2" y="834"/>
                    <a:pt x="0" y="715"/>
                    <a:pt x="31" y="599"/>
                  </a:cubicBezTo>
                  <a:cubicBezTo>
                    <a:pt x="62" y="483"/>
                    <a:pt x="119" y="346"/>
                    <a:pt x="192" y="258"/>
                  </a:cubicBezTo>
                  <a:cubicBezTo>
                    <a:pt x="265" y="170"/>
                    <a:pt x="355" y="111"/>
                    <a:pt x="467" y="70"/>
                  </a:cubicBezTo>
                  <a:cubicBezTo>
                    <a:pt x="579" y="29"/>
                    <a:pt x="658" y="20"/>
                    <a:pt x="862" y="10"/>
                  </a:cubicBezTo>
                  <a:cubicBezTo>
                    <a:pt x="1066" y="0"/>
                    <a:pt x="1379" y="5"/>
                    <a:pt x="1692" y="10"/>
                  </a:cubicBezTo>
                </a:path>
              </a:pathLst>
            </a:custGeom>
            <a:noFill/>
            <a:ln w="38100">
              <a:solidFill>
                <a:srgbClr val="339966"/>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defTabSz="914319"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Calibri"/>
                <a:cs typeface="+mn-cs"/>
              </a:endParaRPr>
            </a:p>
          </p:txBody>
        </p:sp>
        <p:grpSp>
          <p:nvGrpSpPr>
            <p:cNvPr id="226" name="Group 70">
              <a:extLst>
                <a:ext uri="{FF2B5EF4-FFF2-40B4-BE49-F238E27FC236}">
                  <a16:creationId xmlns:a16="http://schemas.microsoft.com/office/drawing/2014/main" id="{5286E75D-44AD-4925-8C88-E5A6EE0126E3}"/>
                </a:ext>
              </a:extLst>
            </p:cNvPr>
            <p:cNvGrpSpPr>
              <a:grpSpLocks/>
            </p:cNvGrpSpPr>
            <p:nvPr/>
          </p:nvGrpSpPr>
          <p:grpSpPr bwMode="auto">
            <a:xfrm>
              <a:off x="1012" y="1667"/>
              <a:ext cx="3058" cy="1563"/>
              <a:chOff x="981" y="1459"/>
              <a:chExt cx="3276" cy="1607"/>
            </a:xfrm>
          </p:grpSpPr>
          <p:sp>
            <p:nvSpPr>
              <p:cNvPr id="277" name="Rectangle 71">
                <a:extLst>
                  <a:ext uri="{FF2B5EF4-FFF2-40B4-BE49-F238E27FC236}">
                    <a16:creationId xmlns:a16="http://schemas.microsoft.com/office/drawing/2014/main" id="{F2D53D30-5D8D-41BC-A991-A3F1655C413B}"/>
                  </a:ext>
                </a:extLst>
              </p:cNvPr>
              <p:cNvSpPr>
                <a:spLocks noChangeArrowheads="1"/>
              </p:cNvSpPr>
              <p:nvPr/>
            </p:nvSpPr>
            <p:spPr bwMode="auto">
              <a:xfrm>
                <a:off x="1030" y="1862"/>
                <a:ext cx="313" cy="1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defTabSz="914319"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a:ln>
                      <a:noFill/>
                    </a:ln>
                    <a:solidFill>
                      <a:srgbClr val="339966"/>
                    </a:solidFill>
                    <a:effectLst/>
                    <a:uLnTx/>
                    <a:uFillTx/>
                    <a:latin typeface="Calibri"/>
                    <a:cs typeface="+mn-cs"/>
                  </a:rPr>
                  <a:t>X-10</a:t>
                </a:r>
              </a:p>
            </p:txBody>
          </p:sp>
          <p:sp>
            <p:nvSpPr>
              <p:cNvPr id="278" name="Rectangle 72">
                <a:extLst>
                  <a:ext uri="{FF2B5EF4-FFF2-40B4-BE49-F238E27FC236}">
                    <a16:creationId xmlns:a16="http://schemas.microsoft.com/office/drawing/2014/main" id="{559E4D2E-A712-4DB7-BF86-4A345BB01606}"/>
                  </a:ext>
                </a:extLst>
              </p:cNvPr>
              <p:cNvSpPr>
                <a:spLocks noChangeArrowheads="1"/>
              </p:cNvSpPr>
              <p:nvPr/>
            </p:nvSpPr>
            <p:spPr bwMode="auto">
              <a:xfrm>
                <a:off x="981" y="2153"/>
                <a:ext cx="316" cy="1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defTabSz="914319"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a:ln>
                      <a:noFill/>
                    </a:ln>
                    <a:solidFill>
                      <a:srgbClr val="339966"/>
                    </a:solidFill>
                    <a:effectLst/>
                    <a:uLnTx/>
                    <a:uFillTx/>
                    <a:latin typeface="Calibri"/>
                    <a:cs typeface="+mn-cs"/>
                  </a:rPr>
                  <a:t>CP-2</a:t>
                </a:r>
              </a:p>
            </p:txBody>
          </p:sp>
          <p:sp>
            <p:nvSpPr>
              <p:cNvPr id="279" name="Oval 73">
                <a:extLst>
                  <a:ext uri="{FF2B5EF4-FFF2-40B4-BE49-F238E27FC236}">
                    <a16:creationId xmlns:a16="http://schemas.microsoft.com/office/drawing/2014/main" id="{37CCD80F-8ED3-4D35-BBB5-788522417BEC}"/>
                  </a:ext>
                </a:extLst>
              </p:cNvPr>
              <p:cNvSpPr>
                <a:spLocks noChangeArrowheads="1"/>
              </p:cNvSpPr>
              <p:nvPr/>
            </p:nvSpPr>
            <p:spPr bwMode="auto">
              <a:xfrm>
                <a:off x="1221" y="2566"/>
                <a:ext cx="57" cy="57"/>
              </a:xfrm>
              <a:prstGeom prst="ellipse">
                <a:avLst/>
              </a:prstGeom>
              <a:solidFill>
                <a:srgbClr val="339966"/>
              </a:solidFill>
              <a:ln w="9525">
                <a:solidFill>
                  <a:sysClr val="windowText" lastClr="000000"/>
                </a:solidFill>
                <a:round/>
                <a:headEnd/>
                <a:tailEnd/>
              </a:ln>
            </p:spPr>
            <p:txBody>
              <a:bodyPr wrap="none" anchor="ctr"/>
              <a:lstStyle/>
              <a:p>
                <a:pPr marL="0" marR="0" lvl="0" indent="0" defTabSz="914319" eaLnBrk="1" fontAlgn="auto" latinLnBrk="0" hangingPunct="1">
                  <a:lnSpc>
                    <a:spcPct val="100000"/>
                  </a:lnSpc>
                  <a:spcBef>
                    <a:spcPts val="0"/>
                  </a:spcBef>
                  <a:spcAft>
                    <a:spcPts val="0"/>
                  </a:spcAft>
                  <a:buClrTx/>
                  <a:buSzTx/>
                  <a:buFontTx/>
                  <a:buNone/>
                  <a:tabLst/>
                  <a:defRPr/>
                </a:pPr>
                <a:endParaRPr kumimoji="0" lang="sv-SE" sz="2000" b="0" i="0" u="none" strike="noStrike" kern="0" cap="none" spc="0" normalizeH="0" baseline="0" noProof="0">
                  <a:ln>
                    <a:noFill/>
                  </a:ln>
                  <a:solidFill>
                    <a:prstClr val="black"/>
                  </a:solidFill>
                  <a:effectLst/>
                  <a:uLnTx/>
                  <a:uFillTx/>
                  <a:latin typeface="Calibri"/>
                  <a:cs typeface="+mn-cs"/>
                </a:endParaRPr>
              </a:p>
            </p:txBody>
          </p:sp>
          <p:sp>
            <p:nvSpPr>
              <p:cNvPr id="280" name="Oval 74">
                <a:extLst>
                  <a:ext uri="{FF2B5EF4-FFF2-40B4-BE49-F238E27FC236}">
                    <a16:creationId xmlns:a16="http://schemas.microsoft.com/office/drawing/2014/main" id="{CBD87376-22D9-4D37-BDE1-D3ACCF689E56}"/>
                  </a:ext>
                </a:extLst>
              </p:cNvPr>
              <p:cNvSpPr>
                <a:spLocks noChangeArrowheads="1"/>
              </p:cNvSpPr>
              <p:nvPr/>
            </p:nvSpPr>
            <p:spPr bwMode="auto">
              <a:xfrm>
                <a:off x="1285" y="2222"/>
                <a:ext cx="57" cy="57"/>
              </a:xfrm>
              <a:prstGeom prst="ellipse">
                <a:avLst/>
              </a:prstGeom>
              <a:solidFill>
                <a:srgbClr val="339966"/>
              </a:solidFill>
              <a:ln w="9525">
                <a:solidFill>
                  <a:sysClr val="windowText" lastClr="000000"/>
                </a:solidFill>
                <a:round/>
                <a:headEnd/>
                <a:tailEnd/>
              </a:ln>
            </p:spPr>
            <p:txBody>
              <a:bodyPr wrap="none" anchor="ctr"/>
              <a:lstStyle/>
              <a:p>
                <a:pPr marL="0" marR="0" lvl="0" indent="0" defTabSz="914319" eaLnBrk="1" fontAlgn="auto" latinLnBrk="0" hangingPunct="1">
                  <a:lnSpc>
                    <a:spcPct val="100000"/>
                  </a:lnSpc>
                  <a:spcBef>
                    <a:spcPts val="0"/>
                  </a:spcBef>
                  <a:spcAft>
                    <a:spcPts val="0"/>
                  </a:spcAft>
                  <a:buClrTx/>
                  <a:buSzTx/>
                  <a:buFontTx/>
                  <a:buNone/>
                  <a:tabLst/>
                  <a:defRPr/>
                </a:pPr>
                <a:endParaRPr kumimoji="0" lang="sv-SE" sz="2000" b="0" i="0" u="none" strike="noStrike" kern="0" cap="none" spc="0" normalizeH="0" baseline="0" noProof="0">
                  <a:ln>
                    <a:noFill/>
                  </a:ln>
                  <a:solidFill>
                    <a:prstClr val="black"/>
                  </a:solidFill>
                  <a:effectLst/>
                  <a:uLnTx/>
                  <a:uFillTx/>
                  <a:latin typeface="Calibri"/>
                  <a:cs typeface="+mn-cs"/>
                </a:endParaRPr>
              </a:p>
            </p:txBody>
          </p:sp>
          <p:sp>
            <p:nvSpPr>
              <p:cNvPr id="281" name="Oval 75">
                <a:extLst>
                  <a:ext uri="{FF2B5EF4-FFF2-40B4-BE49-F238E27FC236}">
                    <a16:creationId xmlns:a16="http://schemas.microsoft.com/office/drawing/2014/main" id="{92637247-5B3D-475D-ABDB-889BE2D433A4}"/>
                  </a:ext>
                </a:extLst>
              </p:cNvPr>
              <p:cNvSpPr>
                <a:spLocks noChangeArrowheads="1"/>
              </p:cNvSpPr>
              <p:nvPr/>
            </p:nvSpPr>
            <p:spPr bwMode="auto">
              <a:xfrm>
                <a:off x="1313" y="1936"/>
                <a:ext cx="57" cy="57"/>
              </a:xfrm>
              <a:prstGeom prst="ellipse">
                <a:avLst/>
              </a:prstGeom>
              <a:solidFill>
                <a:srgbClr val="339966"/>
              </a:solidFill>
              <a:ln w="9525">
                <a:solidFill>
                  <a:sysClr val="windowText" lastClr="000000"/>
                </a:solidFill>
                <a:round/>
                <a:headEnd/>
                <a:tailEnd/>
              </a:ln>
            </p:spPr>
            <p:txBody>
              <a:bodyPr wrap="none" anchor="ctr"/>
              <a:lstStyle/>
              <a:p>
                <a:pPr marL="0" marR="0" lvl="0" indent="0" defTabSz="914319" eaLnBrk="1" fontAlgn="auto" latinLnBrk="0" hangingPunct="1">
                  <a:lnSpc>
                    <a:spcPct val="100000"/>
                  </a:lnSpc>
                  <a:spcBef>
                    <a:spcPts val="0"/>
                  </a:spcBef>
                  <a:spcAft>
                    <a:spcPts val="0"/>
                  </a:spcAft>
                  <a:buClrTx/>
                  <a:buSzTx/>
                  <a:buFontTx/>
                  <a:buNone/>
                  <a:tabLst/>
                  <a:defRPr/>
                </a:pPr>
                <a:endParaRPr kumimoji="0" lang="sv-SE" sz="2000" b="0" i="0" u="none" strike="noStrike" kern="0" cap="none" spc="0" normalizeH="0" baseline="0" noProof="0">
                  <a:ln>
                    <a:noFill/>
                  </a:ln>
                  <a:solidFill>
                    <a:prstClr val="black"/>
                  </a:solidFill>
                  <a:effectLst/>
                  <a:uLnTx/>
                  <a:uFillTx/>
                  <a:latin typeface="Calibri"/>
                  <a:cs typeface="+mn-cs"/>
                </a:endParaRPr>
              </a:p>
            </p:txBody>
          </p:sp>
          <p:sp>
            <p:nvSpPr>
              <p:cNvPr id="282" name="Oval 76">
                <a:extLst>
                  <a:ext uri="{FF2B5EF4-FFF2-40B4-BE49-F238E27FC236}">
                    <a16:creationId xmlns:a16="http://schemas.microsoft.com/office/drawing/2014/main" id="{F81E40A1-021D-432C-8CC7-8E783CE5E135}"/>
                  </a:ext>
                </a:extLst>
              </p:cNvPr>
              <p:cNvSpPr>
                <a:spLocks noChangeArrowheads="1"/>
              </p:cNvSpPr>
              <p:nvPr/>
            </p:nvSpPr>
            <p:spPr bwMode="auto">
              <a:xfrm>
                <a:off x="1532" y="1754"/>
                <a:ext cx="57" cy="57"/>
              </a:xfrm>
              <a:prstGeom prst="ellipse">
                <a:avLst/>
              </a:prstGeom>
              <a:solidFill>
                <a:srgbClr val="339966"/>
              </a:solidFill>
              <a:ln w="9525">
                <a:solidFill>
                  <a:sysClr val="windowText" lastClr="000000"/>
                </a:solidFill>
                <a:round/>
                <a:headEnd/>
                <a:tailEnd/>
              </a:ln>
            </p:spPr>
            <p:txBody>
              <a:bodyPr wrap="none" anchor="ctr"/>
              <a:lstStyle/>
              <a:p>
                <a:pPr marL="0" marR="0" lvl="0" indent="0" defTabSz="914319" eaLnBrk="1" fontAlgn="auto" latinLnBrk="0" hangingPunct="1">
                  <a:lnSpc>
                    <a:spcPct val="100000"/>
                  </a:lnSpc>
                  <a:spcBef>
                    <a:spcPts val="0"/>
                  </a:spcBef>
                  <a:spcAft>
                    <a:spcPts val="0"/>
                  </a:spcAft>
                  <a:buClrTx/>
                  <a:buSzTx/>
                  <a:buFontTx/>
                  <a:buNone/>
                  <a:tabLst/>
                  <a:defRPr/>
                </a:pPr>
                <a:endParaRPr kumimoji="0" lang="sv-SE" sz="2000" b="0" i="0" u="none" strike="noStrike" kern="0" cap="none" spc="0" normalizeH="0" baseline="0" noProof="0">
                  <a:ln>
                    <a:noFill/>
                  </a:ln>
                  <a:solidFill>
                    <a:prstClr val="black"/>
                  </a:solidFill>
                  <a:effectLst/>
                  <a:uLnTx/>
                  <a:uFillTx/>
                  <a:latin typeface="Calibri"/>
                  <a:cs typeface="+mn-cs"/>
                </a:endParaRPr>
              </a:p>
            </p:txBody>
          </p:sp>
          <p:sp>
            <p:nvSpPr>
              <p:cNvPr id="283" name="Oval 77">
                <a:extLst>
                  <a:ext uri="{FF2B5EF4-FFF2-40B4-BE49-F238E27FC236}">
                    <a16:creationId xmlns:a16="http://schemas.microsoft.com/office/drawing/2014/main" id="{C95ECC55-4909-4C03-A337-3387A5CDB370}"/>
                  </a:ext>
                </a:extLst>
              </p:cNvPr>
              <p:cNvSpPr>
                <a:spLocks noChangeArrowheads="1"/>
              </p:cNvSpPr>
              <p:nvPr/>
            </p:nvSpPr>
            <p:spPr bwMode="auto">
              <a:xfrm>
                <a:off x="1825" y="1653"/>
                <a:ext cx="57" cy="57"/>
              </a:xfrm>
              <a:prstGeom prst="ellipse">
                <a:avLst/>
              </a:prstGeom>
              <a:solidFill>
                <a:srgbClr val="339966"/>
              </a:solidFill>
              <a:ln w="9525">
                <a:solidFill>
                  <a:sysClr val="windowText" lastClr="000000"/>
                </a:solidFill>
                <a:round/>
                <a:headEnd/>
                <a:tailEnd/>
              </a:ln>
            </p:spPr>
            <p:txBody>
              <a:bodyPr wrap="none" anchor="ctr"/>
              <a:lstStyle/>
              <a:p>
                <a:pPr marL="0" marR="0" lvl="0" indent="0" defTabSz="914319" eaLnBrk="1" fontAlgn="auto" latinLnBrk="0" hangingPunct="1">
                  <a:lnSpc>
                    <a:spcPct val="100000"/>
                  </a:lnSpc>
                  <a:spcBef>
                    <a:spcPts val="0"/>
                  </a:spcBef>
                  <a:spcAft>
                    <a:spcPts val="0"/>
                  </a:spcAft>
                  <a:buClrTx/>
                  <a:buSzTx/>
                  <a:buFontTx/>
                  <a:buNone/>
                  <a:tabLst/>
                  <a:defRPr/>
                </a:pPr>
                <a:endParaRPr kumimoji="0" lang="sv-SE" sz="2000" b="0" i="0" u="none" strike="noStrike" kern="0" cap="none" spc="0" normalizeH="0" baseline="0" noProof="0">
                  <a:ln>
                    <a:noFill/>
                  </a:ln>
                  <a:solidFill>
                    <a:prstClr val="black"/>
                  </a:solidFill>
                  <a:effectLst/>
                  <a:uLnTx/>
                  <a:uFillTx/>
                  <a:latin typeface="Calibri"/>
                  <a:cs typeface="+mn-cs"/>
                </a:endParaRPr>
              </a:p>
            </p:txBody>
          </p:sp>
          <p:sp>
            <p:nvSpPr>
              <p:cNvPr id="284" name="Oval 78">
                <a:extLst>
                  <a:ext uri="{FF2B5EF4-FFF2-40B4-BE49-F238E27FC236}">
                    <a16:creationId xmlns:a16="http://schemas.microsoft.com/office/drawing/2014/main" id="{B311B0D7-2437-434D-8D71-63175D8C930E}"/>
                  </a:ext>
                </a:extLst>
              </p:cNvPr>
              <p:cNvSpPr>
                <a:spLocks noChangeArrowheads="1"/>
              </p:cNvSpPr>
              <p:nvPr/>
            </p:nvSpPr>
            <p:spPr bwMode="auto">
              <a:xfrm>
                <a:off x="2111" y="1678"/>
                <a:ext cx="57" cy="57"/>
              </a:xfrm>
              <a:prstGeom prst="ellipse">
                <a:avLst/>
              </a:prstGeom>
              <a:solidFill>
                <a:srgbClr val="339966"/>
              </a:solidFill>
              <a:ln w="9525">
                <a:solidFill>
                  <a:sysClr val="windowText" lastClr="000000"/>
                </a:solidFill>
                <a:round/>
                <a:headEnd/>
                <a:tailEnd/>
              </a:ln>
            </p:spPr>
            <p:txBody>
              <a:bodyPr wrap="none" anchor="ctr"/>
              <a:lstStyle/>
              <a:p>
                <a:pPr marL="0" marR="0" lvl="0" indent="0" defTabSz="914319" eaLnBrk="1" fontAlgn="auto" latinLnBrk="0" hangingPunct="1">
                  <a:lnSpc>
                    <a:spcPct val="100000"/>
                  </a:lnSpc>
                  <a:spcBef>
                    <a:spcPts val="0"/>
                  </a:spcBef>
                  <a:spcAft>
                    <a:spcPts val="0"/>
                  </a:spcAft>
                  <a:buClrTx/>
                  <a:buSzTx/>
                  <a:buFontTx/>
                  <a:buNone/>
                  <a:tabLst/>
                  <a:defRPr/>
                </a:pPr>
                <a:endParaRPr kumimoji="0" lang="sv-SE" sz="2000" b="0" i="0" u="none" strike="noStrike" kern="0" cap="none" spc="0" normalizeH="0" baseline="0" noProof="0">
                  <a:ln>
                    <a:noFill/>
                  </a:ln>
                  <a:solidFill>
                    <a:prstClr val="black"/>
                  </a:solidFill>
                  <a:effectLst/>
                  <a:uLnTx/>
                  <a:uFillTx/>
                  <a:latin typeface="Calibri"/>
                  <a:cs typeface="+mn-cs"/>
                </a:endParaRPr>
              </a:p>
            </p:txBody>
          </p:sp>
          <p:sp>
            <p:nvSpPr>
              <p:cNvPr id="285" name="Oval 79">
                <a:extLst>
                  <a:ext uri="{FF2B5EF4-FFF2-40B4-BE49-F238E27FC236}">
                    <a16:creationId xmlns:a16="http://schemas.microsoft.com/office/drawing/2014/main" id="{D0FF5996-2DA3-4B61-B647-1AF4E05A0AE7}"/>
                  </a:ext>
                </a:extLst>
              </p:cNvPr>
              <p:cNvSpPr>
                <a:spLocks noChangeArrowheads="1"/>
              </p:cNvSpPr>
              <p:nvPr/>
            </p:nvSpPr>
            <p:spPr bwMode="auto">
              <a:xfrm>
                <a:off x="2569" y="1645"/>
                <a:ext cx="57" cy="57"/>
              </a:xfrm>
              <a:prstGeom prst="ellipse">
                <a:avLst/>
              </a:prstGeom>
              <a:solidFill>
                <a:srgbClr val="339966"/>
              </a:solidFill>
              <a:ln w="9525">
                <a:solidFill>
                  <a:sysClr val="windowText" lastClr="000000"/>
                </a:solidFill>
                <a:round/>
                <a:headEnd/>
                <a:tailEnd/>
              </a:ln>
            </p:spPr>
            <p:txBody>
              <a:bodyPr wrap="none" anchor="ctr"/>
              <a:lstStyle/>
              <a:p>
                <a:pPr marL="0" marR="0" lvl="0" indent="0" defTabSz="914319" eaLnBrk="1" fontAlgn="auto" latinLnBrk="0" hangingPunct="1">
                  <a:lnSpc>
                    <a:spcPct val="100000"/>
                  </a:lnSpc>
                  <a:spcBef>
                    <a:spcPts val="0"/>
                  </a:spcBef>
                  <a:spcAft>
                    <a:spcPts val="0"/>
                  </a:spcAft>
                  <a:buClrTx/>
                  <a:buSzTx/>
                  <a:buFontTx/>
                  <a:buNone/>
                  <a:tabLst/>
                  <a:defRPr/>
                </a:pPr>
                <a:endParaRPr kumimoji="0" lang="sv-SE" sz="2000" b="0" i="0" u="none" strike="noStrike" kern="0" cap="none" spc="0" normalizeH="0" baseline="0" noProof="0">
                  <a:ln>
                    <a:noFill/>
                  </a:ln>
                  <a:solidFill>
                    <a:prstClr val="black"/>
                  </a:solidFill>
                  <a:effectLst/>
                  <a:uLnTx/>
                  <a:uFillTx/>
                  <a:latin typeface="Calibri"/>
                  <a:cs typeface="+mn-cs"/>
                </a:endParaRPr>
              </a:p>
            </p:txBody>
          </p:sp>
          <p:sp>
            <p:nvSpPr>
              <p:cNvPr id="286" name="Oval 80">
                <a:extLst>
                  <a:ext uri="{FF2B5EF4-FFF2-40B4-BE49-F238E27FC236}">
                    <a16:creationId xmlns:a16="http://schemas.microsoft.com/office/drawing/2014/main" id="{A4D86C38-7F7D-4865-A592-E4FB9D4B1E4F}"/>
                  </a:ext>
                </a:extLst>
              </p:cNvPr>
              <p:cNvSpPr>
                <a:spLocks noChangeArrowheads="1"/>
              </p:cNvSpPr>
              <p:nvPr/>
            </p:nvSpPr>
            <p:spPr bwMode="auto">
              <a:xfrm>
                <a:off x="2594" y="1594"/>
                <a:ext cx="57" cy="57"/>
              </a:xfrm>
              <a:prstGeom prst="ellipse">
                <a:avLst/>
              </a:prstGeom>
              <a:solidFill>
                <a:srgbClr val="339966"/>
              </a:solidFill>
              <a:ln w="9525">
                <a:solidFill>
                  <a:sysClr val="windowText" lastClr="000000"/>
                </a:solidFill>
                <a:round/>
                <a:headEnd/>
                <a:tailEnd/>
              </a:ln>
            </p:spPr>
            <p:txBody>
              <a:bodyPr wrap="none" anchor="ctr"/>
              <a:lstStyle/>
              <a:p>
                <a:pPr marL="0" marR="0" lvl="0" indent="0" defTabSz="914319" eaLnBrk="1" fontAlgn="auto" latinLnBrk="0" hangingPunct="1">
                  <a:lnSpc>
                    <a:spcPct val="100000"/>
                  </a:lnSpc>
                  <a:spcBef>
                    <a:spcPts val="0"/>
                  </a:spcBef>
                  <a:spcAft>
                    <a:spcPts val="0"/>
                  </a:spcAft>
                  <a:buClrTx/>
                  <a:buSzTx/>
                  <a:buFontTx/>
                  <a:buNone/>
                  <a:tabLst/>
                  <a:defRPr/>
                </a:pPr>
                <a:endParaRPr kumimoji="0" lang="sv-SE" sz="2000" b="0" i="0" u="none" strike="noStrike" kern="0" cap="none" spc="0" normalizeH="0" baseline="0" noProof="0">
                  <a:ln>
                    <a:noFill/>
                  </a:ln>
                  <a:solidFill>
                    <a:prstClr val="black"/>
                  </a:solidFill>
                  <a:effectLst/>
                  <a:uLnTx/>
                  <a:uFillTx/>
                  <a:latin typeface="Calibri"/>
                  <a:cs typeface="+mn-cs"/>
                </a:endParaRPr>
              </a:p>
            </p:txBody>
          </p:sp>
          <p:sp>
            <p:nvSpPr>
              <p:cNvPr id="287" name="Text Box 81">
                <a:extLst>
                  <a:ext uri="{FF2B5EF4-FFF2-40B4-BE49-F238E27FC236}">
                    <a16:creationId xmlns:a16="http://schemas.microsoft.com/office/drawing/2014/main" id="{DC677B99-3536-4FB9-8249-A6755B133DC5}"/>
                  </a:ext>
                </a:extLst>
              </p:cNvPr>
              <p:cNvSpPr txBox="1">
                <a:spLocks noChangeArrowheads="1"/>
              </p:cNvSpPr>
              <p:nvPr/>
            </p:nvSpPr>
            <p:spPr bwMode="auto">
              <a:xfrm>
                <a:off x="3213" y="2839"/>
                <a:ext cx="1044" cy="2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marL="0" marR="0" lvl="0" indent="0" defTabSz="914319"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srgbClr val="339966"/>
                    </a:solidFill>
                    <a:effectLst/>
                    <a:uLnTx/>
                    <a:uFillTx/>
                    <a:latin typeface="Gill Sans" charset="0"/>
                    <a:sym typeface="Gill Sans" charset="0"/>
                  </a:rPr>
                  <a:t>Reactor Sources</a:t>
                </a:r>
              </a:p>
            </p:txBody>
          </p:sp>
          <p:sp>
            <p:nvSpPr>
              <p:cNvPr id="288" name="Oval 82">
                <a:extLst>
                  <a:ext uri="{FF2B5EF4-FFF2-40B4-BE49-F238E27FC236}">
                    <a16:creationId xmlns:a16="http://schemas.microsoft.com/office/drawing/2014/main" id="{A56EAE45-6137-4791-AEBF-9F8F50E947BA}"/>
                  </a:ext>
                </a:extLst>
              </p:cNvPr>
              <p:cNvSpPr>
                <a:spLocks noChangeArrowheads="1"/>
              </p:cNvSpPr>
              <p:nvPr/>
            </p:nvSpPr>
            <p:spPr bwMode="auto">
              <a:xfrm>
                <a:off x="3052" y="2916"/>
                <a:ext cx="57" cy="57"/>
              </a:xfrm>
              <a:prstGeom prst="ellipse">
                <a:avLst/>
              </a:prstGeom>
              <a:solidFill>
                <a:srgbClr val="339966"/>
              </a:solidFill>
              <a:ln w="9525">
                <a:solidFill>
                  <a:sysClr val="windowText" lastClr="000000"/>
                </a:solidFill>
                <a:round/>
                <a:headEnd/>
                <a:tailEnd/>
              </a:ln>
            </p:spPr>
            <p:txBody>
              <a:bodyPr wrap="none" anchor="ctr"/>
              <a:lstStyle/>
              <a:p>
                <a:pPr marL="0" marR="0" lvl="0" indent="0" defTabSz="914319" eaLnBrk="1" fontAlgn="auto" latinLnBrk="0" hangingPunct="1">
                  <a:lnSpc>
                    <a:spcPct val="100000"/>
                  </a:lnSpc>
                  <a:spcBef>
                    <a:spcPts val="0"/>
                  </a:spcBef>
                  <a:spcAft>
                    <a:spcPts val="0"/>
                  </a:spcAft>
                  <a:buClrTx/>
                  <a:buSzTx/>
                  <a:buFontTx/>
                  <a:buNone/>
                  <a:tabLst/>
                  <a:defRPr/>
                </a:pPr>
                <a:endParaRPr kumimoji="0" lang="sv-SE" sz="2000" b="0" i="0" u="none" strike="noStrike" kern="0" cap="none" spc="0" normalizeH="0" baseline="0" noProof="0">
                  <a:ln>
                    <a:noFill/>
                  </a:ln>
                  <a:solidFill>
                    <a:prstClr val="black"/>
                  </a:solidFill>
                  <a:effectLst/>
                  <a:uLnTx/>
                  <a:uFillTx/>
                  <a:latin typeface="Calibri"/>
                  <a:cs typeface="+mn-cs"/>
                </a:endParaRPr>
              </a:p>
            </p:txBody>
          </p:sp>
          <p:sp>
            <p:nvSpPr>
              <p:cNvPr id="289" name="Rectangle 83">
                <a:extLst>
                  <a:ext uri="{FF2B5EF4-FFF2-40B4-BE49-F238E27FC236}">
                    <a16:creationId xmlns:a16="http://schemas.microsoft.com/office/drawing/2014/main" id="{31F98B12-B247-4810-B0F1-48DF906E35F8}"/>
                  </a:ext>
                </a:extLst>
              </p:cNvPr>
              <p:cNvSpPr>
                <a:spLocks noChangeArrowheads="1"/>
              </p:cNvSpPr>
              <p:nvPr/>
            </p:nvSpPr>
            <p:spPr bwMode="auto">
              <a:xfrm>
                <a:off x="2383" y="1665"/>
                <a:ext cx="356" cy="1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defTabSz="914319"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a:ln>
                      <a:noFill/>
                    </a:ln>
                    <a:solidFill>
                      <a:srgbClr val="339966"/>
                    </a:solidFill>
                    <a:effectLst/>
                    <a:uLnTx/>
                    <a:uFillTx/>
                    <a:latin typeface="Calibri"/>
                    <a:cs typeface="+mn-cs"/>
                  </a:rPr>
                  <a:t>HFBR</a:t>
                </a:r>
              </a:p>
            </p:txBody>
          </p:sp>
          <p:sp>
            <p:nvSpPr>
              <p:cNvPr id="290" name="Rectangle 84">
                <a:extLst>
                  <a:ext uri="{FF2B5EF4-FFF2-40B4-BE49-F238E27FC236}">
                    <a16:creationId xmlns:a16="http://schemas.microsoft.com/office/drawing/2014/main" id="{A315EB9D-ED6A-45CA-979C-F94F04341248}"/>
                  </a:ext>
                </a:extLst>
              </p:cNvPr>
              <p:cNvSpPr>
                <a:spLocks noChangeArrowheads="1"/>
              </p:cNvSpPr>
              <p:nvPr/>
            </p:nvSpPr>
            <p:spPr bwMode="auto">
              <a:xfrm>
                <a:off x="2402" y="1459"/>
                <a:ext cx="322" cy="1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defTabSz="914319"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a:ln>
                      <a:noFill/>
                    </a:ln>
                    <a:solidFill>
                      <a:srgbClr val="339966"/>
                    </a:solidFill>
                    <a:effectLst/>
                    <a:uLnTx/>
                    <a:uFillTx/>
                    <a:latin typeface="Calibri"/>
                    <a:cs typeface="+mn-cs"/>
                  </a:rPr>
                  <a:t>HFIR</a:t>
                </a:r>
              </a:p>
            </p:txBody>
          </p:sp>
          <p:sp>
            <p:nvSpPr>
              <p:cNvPr id="291" name="Rectangle 85">
                <a:extLst>
                  <a:ext uri="{FF2B5EF4-FFF2-40B4-BE49-F238E27FC236}">
                    <a16:creationId xmlns:a16="http://schemas.microsoft.com/office/drawing/2014/main" id="{D16CC603-893E-4177-9A1F-8E5E3AF03D1B}"/>
                  </a:ext>
                </a:extLst>
              </p:cNvPr>
              <p:cNvSpPr>
                <a:spLocks noChangeArrowheads="1"/>
              </p:cNvSpPr>
              <p:nvPr/>
            </p:nvSpPr>
            <p:spPr bwMode="auto">
              <a:xfrm>
                <a:off x="2015" y="1487"/>
                <a:ext cx="313" cy="1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defTabSz="914319"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a:ln>
                      <a:noFill/>
                    </a:ln>
                    <a:solidFill>
                      <a:srgbClr val="339966"/>
                    </a:solidFill>
                    <a:effectLst/>
                    <a:uLnTx/>
                    <a:uFillTx/>
                    <a:latin typeface="Calibri"/>
                    <a:cs typeface="+mn-cs"/>
                  </a:rPr>
                  <a:t>NRU</a:t>
                </a:r>
              </a:p>
            </p:txBody>
          </p:sp>
          <p:sp>
            <p:nvSpPr>
              <p:cNvPr id="292" name="Rectangle 86">
                <a:extLst>
                  <a:ext uri="{FF2B5EF4-FFF2-40B4-BE49-F238E27FC236}">
                    <a16:creationId xmlns:a16="http://schemas.microsoft.com/office/drawing/2014/main" id="{133AD93A-6B50-4365-951C-C910D21C9B7D}"/>
                  </a:ext>
                </a:extLst>
              </p:cNvPr>
              <p:cNvSpPr>
                <a:spLocks noChangeArrowheads="1"/>
              </p:cNvSpPr>
              <p:nvPr/>
            </p:nvSpPr>
            <p:spPr bwMode="auto">
              <a:xfrm>
                <a:off x="1588" y="1503"/>
                <a:ext cx="322" cy="1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defTabSz="914319"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339966"/>
                    </a:solidFill>
                    <a:effectLst/>
                    <a:uLnTx/>
                    <a:uFillTx/>
                    <a:latin typeface="Calibri"/>
                    <a:cs typeface="+mn-cs"/>
                  </a:rPr>
                  <a:t>MTR</a:t>
                </a:r>
              </a:p>
            </p:txBody>
          </p:sp>
          <p:sp>
            <p:nvSpPr>
              <p:cNvPr id="293" name="Rectangle 87">
                <a:extLst>
                  <a:ext uri="{FF2B5EF4-FFF2-40B4-BE49-F238E27FC236}">
                    <a16:creationId xmlns:a16="http://schemas.microsoft.com/office/drawing/2014/main" id="{78D521A8-C903-4205-9751-68FE6951BBEE}"/>
                  </a:ext>
                </a:extLst>
              </p:cNvPr>
              <p:cNvSpPr>
                <a:spLocks noChangeArrowheads="1"/>
              </p:cNvSpPr>
              <p:nvPr/>
            </p:nvSpPr>
            <p:spPr bwMode="auto">
              <a:xfrm>
                <a:off x="1241" y="1646"/>
                <a:ext cx="300" cy="1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defTabSz="914319"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a:ln>
                      <a:noFill/>
                    </a:ln>
                    <a:solidFill>
                      <a:srgbClr val="339966"/>
                    </a:solidFill>
                    <a:effectLst/>
                    <a:uLnTx/>
                    <a:uFillTx/>
                    <a:latin typeface="Calibri"/>
                    <a:cs typeface="+mn-cs"/>
                  </a:rPr>
                  <a:t>NRX</a:t>
                </a:r>
              </a:p>
            </p:txBody>
          </p:sp>
          <p:sp>
            <p:nvSpPr>
              <p:cNvPr id="294" name="Rectangle 88">
                <a:extLst>
                  <a:ext uri="{FF2B5EF4-FFF2-40B4-BE49-F238E27FC236}">
                    <a16:creationId xmlns:a16="http://schemas.microsoft.com/office/drawing/2014/main" id="{8ABBC324-4537-4448-800F-FED85869D763}"/>
                  </a:ext>
                </a:extLst>
              </p:cNvPr>
              <p:cNvSpPr>
                <a:spLocks noChangeArrowheads="1"/>
              </p:cNvSpPr>
              <p:nvPr/>
            </p:nvSpPr>
            <p:spPr bwMode="auto">
              <a:xfrm>
                <a:off x="1290" y="2470"/>
                <a:ext cx="316" cy="1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defTabSz="914319"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a:ln>
                      <a:noFill/>
                    </a:ln>
                    <a:solidFill>
                      <a:srgbClr val="339966"/>
                    </a:solidFill>
                    <a:effectLst/>
                    <a:uLnTx/>
                    <a:uFillTx/>
                    <a:latin typeface="Calibri"/>
                    <a:cs typeface="+mn-cs"/>
                  </a:rPr>
                  <a:t>CP-1</a:t>
                </a:r>
              </a:p>
            </p:txBody>
          </p:sp>
        </p:grpSp>
        <p:sp>
          <p:nvSpPr>
            <p:cNvPr id="227" name="Text Box 89">
              <a:extLst>
                <a:ext uri="{FF2B5EF4-FFF2-40B4-BE49-F238E27FC236}">
                  <a16:creationId xmlns:a16="http://schemas.microsoft.com/office/drawing/2014/main" id="{22B4E53B-C58E-4476-A0F5-60C4A7594D22}"/>
                </a:ext>
              </a:extLst>
            </p:cNvPr>
            <p:cNvSpPr txBox="1">
              <a:spLocks noChangeArrowheads="1"/>
            </p:cNvSpPr>
            <p:nvPr/>
          </p:nvSpPr>
          <p:spPr bwMode="auto">
            <a:xfrm>
              <a:off x="1022" y="3637"/>
              <a:ext cx="372" cy="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marL="0" marR="0" lvl="0" indent="0" defTabSz="914319"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a:ln>
                    <a:noFill/>
                  </a:ln>
                  <a:solidFill>
                    <a:srgbClr val="666699"/>
                  </a:solidFill>
                  <a:effectLst/>
                  <a:uLnTx/>
                  <a:uFillTx/>
                  <a:latin typeface="Gill Sans" charset="0"/>
                  <a:sym typeface="Gill Sans" charset="0"/>
                </a:rPr>
                <a:t>1940</a:t>
              </a:r>
            </a:p>
          </p:txBody>
        </p:sp>
        <p:sp>
          <p:nvSpPr>
            <p:cNvPr id="228" name="Text Box 90">
              <a:extLst>
                <a:ext uri="{FF2B5EF4-FFF2-40B4-BE49-F238E27FC236}">
                  <a16:creationId xmlns:a16="http://schemas.microsoft.com/office/drawing/2014/main" id="{8E9163D1-8ACF-43A1-AEB2-103D955E7926}"/>
                </a:ext>
              </a:extLst>
            </p:cNvPr>
            <p:cNvSpPr txBox="1">
              <a:spLocks noChangeArrowheads="1"/>
            </p:cNvSpPr>
            <p:nvPr/>
          </p:nvSpPr>
          <p:spPr bwMode="auto">
            <a:xfrm>
              <a:off x="1535" y="3637"/>
              <a:ext cx="372" cy="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marL="0" marR="0" lvl="0" indent="0" defTabSz="914319"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a:ln>
                    <a:noFill/>
                  </a:ln>
                  <a:solidFill>
                    <a:srgbClr val="666699"/>
                  </a:solidFill>
                  <a:effectLst/>
                  <a:uLnTx/>
                  <a:uFillTx/>
                  <a:latin typeface="Gill Sans" charset="0"/>
                  <a:sym typeface="Gill Sans" charset="0"/>
                </a:rPr>
                <a:t>1950</a:t>
              </a:r>
            </a:p>
          </p:txBody>
        </p:sp>
        <p:sp>
          <p:nvSpPr>
            <p:cNvPr id="229" name="Text Box 91">
              <a:extLst>
                <a:ext uri="{FF2B5EF4-FFF2-40B4-BE49-F238E27FC236}">
                  <a16:creationId xmlns:a16="http://schemas.microsoft.com/office/drawing/2014/main" id="{86D7425E-3F93-4FC4-A1A5-328B26C68036}"/>
                </a:ext>
              </a:extLst>
            </p:cNvPr>
            <p:cNvSpPr txBox="1">
              <a:spLocks noChangeArrowheads="1"/>
            </p:cNvSpPr>
            <p:nvPr/>
          </p:nvSpPr>
          <p:spPr bwMode="auto">
            <a:xfrm>
              <a:off x="2049" y="3637"/>
              <a:ext cx="372" cy="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marL="0" marR="0" lvl="0" indent="0" defTabSz="914319"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a:ln>
                    <a:noFill/>
                  </a:ln>
                  <a:solidFill>
                    <a:srgbClr val="666699"/>
                  </a:solidFill>
                  <a:effectLst/>
                  <a:uLnTx/>
                  <a:uFillTx/>
                  <a:latin typeface="Gill Sans" charset="0"/>
                  <a:sym typeface="Gill Sans" charset="0"/>
                </a:rPr>
                <a:t>1960</a:t>
              </a:r>
            </a:p>
          </p:txBody>
        </p:sp>
        <p:sp>
          <p:nvSpPr>
            <p:cNvPr id="230" name="Line 92">
              <a:extLst>
                <a:ext uri="{FF2B5EF4-FFF2-40B4-BE49-F238E27FC236}">
                  <a16:creationId xmlns:a16="http://schemas.microsoft.com/office/drawing/2014/main" id="{4485CD7D-32FC-4DAC-93BA-CB0CB574AB15}"/>
                </a:ext>
              </a:extLst>
            </p:cNvPr>
            <p:cNvSpPr>
              <a:spLocks noChangeShapeType="1"/>
            </p:cNvSpPr>
            <p:nvPr/>
          </p:nvSpPr>
          <p:spPr bwMode="auto">
            <a:xfrm rot="-5400000">
              <a:off x="689" y="3495"/>
              <a:ext cx="0" cy="50"/>
            </a:xfrm>
            <a:prstGeom prst="line">
              <a:avLst/>
            </a:prstGeom>
            <a:noFill/>
            <a:ln w="38100">
              <a:solidFill>
                <a:srgbClr val="666699"/>
              </a:solidFill>
              <a:round/>
              <a:headEnd/>
              <a:tailEnd/>
            </a:ln>
            <a:extLst>
              <a:ext uri="{909E8E84-426E-40dd-AFC4-6F175D3DCCD1}">
                <a14:hiddenFill xmlns="" xmlns:a14="http://schemas.microsoft.com/office/drawing/2010/main">
                  <a:noFill/>
                </a14:hiddenFill>
              </a:ext>
            </a:extLst>
          </p:spPr>
          <p:txBody>
            <a:bodyPr/>
            <a:lstStyle/>
            <a:p>
              <a:pPr marL="0" marR="0" lvl="0" indent="0" defTabSz="914319"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Calibri"/>
                <a:cs typeface="+mn-cs"/>
              </a:endParaRPr>
            </a:p>
          </p:txBody>
        </p:sp>
        <p:sp>
          <p:nvSpPr>
            <p:cNvPr id="231" name="Line 93">
              <a:extLst>
                <a:ext uri="{FF2B5EF4-FFF2-40B4-BE49-F238E27FC236}">
                  <a16:creationId xmlns:a16="http://schemas.microsoft.com/office/drawing/2014/main" id="{95775CB9-7798-46E0-BCD9-A467000A653B}"/>
                </a:ext>
              </a:extLst>
            </p:cNvPr>
            <p:cNvSpPr>
              <a:spLocks noChangeShapeType="1"/>
            </p:cNvSpPr>
            <p:nvPr/>
          </p:nvSpPr>
          <p:spPr bwMode="auto">
            <a:xfrm rot="-5400000">
              <a:off x="689" y="2941"/>
              <a:ext cx="0" cy="50"/>
            </a:xfrm>
            <a:prstGeom prst="line">
              <a:avLst/>
            </a:prstGeom>
            <a:noFill/>
            <a:ln w="38100">
              <a:solidFill>
                <a:srgbClr val="666699"/>
              </a:solidFill>
              <a:round/>
              <a:headEnd/>
              <a:tailEnd/>
            </a:ln>
            <a:extLst>
              <a:ext uri="{909E8E84-426E-40dd-AFC4-6F175D3DCCD1}">
                <a14:hiddenFill xmlns="" xmlns:a14="http://schemas.microsoft.com/office/drawing/2010/main">
                  <a:noFill/>
                </a14:hiddenFill>
              </a:ext>
            </a:extLst>
          </p:spPr>
          <p:txBody>
            <a:bodyPr/>
            <a:lstStyle/>
            <a:p>
              <a:pPr marL="0" marR="0" lvl="0" indent="0" defTabSz="914319"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Calibri"/>
                <a:cs typeface="+mn-cs"/>
              </a:endParaRPr>
            </a:p>
          </p:txBody>
        </p:sp>
        <p:sp>
          <p:nvSpPr>
            <p:cNvPr id="275" name="Rectangle 94">
              <a:extLst>
                <a:ext uri="{FF2B5EF4-FFF2-40B4-BE49-F238E27FC236}">
                  <a16:creationId xmlns:a16="http://schemas.microsoft.com/office/drawing/2014/main" id="{2CA91C63-0CD9-4F99-95A6-23B8BD8CD407}"/>
                </a:ext>
              </a:extLst>
            </p:cNvPr>
            <p:cNvSpPr>
              <a:spLocks noChangeArrowheads="1"/>
            </p:cNvSpPr>
            <p:nvPr/>
          </p:nvSpPr>
          <p:spPr bwMode="auto">
            <a:xfrm rot="16200000">
              <a:off x="-488" y="2051"/>
              <a:ext cx="1539" cy="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defTabSz="914319"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srgbClr val="666699"/>
                  </a:solidFill>
                  <a:effectLst/>
                  <a:uLnTx/>
                  <a:uFillTx/>
                  <a:latin typeface="Calibri"/>
                  <a:cs typeface="+mn-cs"/>
                </a:rPr>
                <a:t>Peak Thermal flux n/cm</a:t>
              </a:r>
              <a:r>
                <a:rPr kumimoji="0" lang="en-GB" sz="1600" b="0" i="0" u="none" strike="noStrike" kern="0" cap="none" spc="0" normalizeH="0" baseline="30000" noProof="0" dirty="0">
                  <a:ln>
                    <a:noFill/>
                  </a:ln>
                  <a:solidFill>
                    <a:srgbClr val="666699"/>
                  </a:solidFill>
                  <a:effectLst/>
                  <a:uLnTx/>
                  <a:uFillTx/>
                  <a:latin typeface="Calibri"/>
                  <a:cs typeface="+mn-cs"/>
                </a:rPr>
                <a:t>2</a:t>
              </a:r>
              <a:r>
                <a:rPr kumimoji="0" lang="en-GB" sz="1600" b="0" i="0" u="none" strike="noStrike" kern="0" cap="none" spc="0" normalizeH="0" baseline="0" noProof="0" dirty="0">
                  <a:ln>
                    <a:noFill/>
                  </a:ln>
                  <a:solidFill>
                    <a:srgbClr val="666699"/>
                  </a:solidFill>
                  <a:effectLst/>
                  <a:uLnTx/>
                  <a:uFillTx/>
                  <a:latin typeface="Calibri"/>
                  <a:cs typeface="+mn-cs"/>
                </a:rPr>
                <a:t>-s</a:t>
              </a:r>
            </a:p>
          </p:txBody>
        </p:sp>
        <p:sp>
          <p:nvSpPr>
            <p:cNvPr id="276" name="Rectangle 95">
              <a:extLst>
                <a:ext uri="{FF2B5EF4-FFF2-40B4-BE49-F238E27FC236}">
                  <a16:creationId xmlns:a16="http://schemas.microsoft.com/office/drawing/2014/main" id="{C81520B1-3AEA-44BB-802D-BC665BB75372}"/>
                </a:ext>
              </a:extLst>
            </p:cNvPr>
            <p:cNvSpPr>
              <a:spLocks noChangeArrowheads="1"/>
            </p:cNvSpPr>
            <p:nvPr/>
          </p:nvSpPr>
          <p:spPr bwMode="auto">
            <a:xfrm>
              <a:off x="795" y="3961"/>
              <a:ext cx="3518" cy="1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pPr marL="0" marR="0" lvl="0" indent="0" defTabSz="914319"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prstClr val="black"/>
                  </a:solidFill>
                  <a:effectLst/>
                  <a:uLnTx/>
                  <a:uFillTx/>
                  <a:latin typeface="Calibri"/>
                  <a:cs typeface="+mn-cs"/>
                </a:rPr>
                <a:t>(Updated from </a:t>
              </a:r>
              <a:r>
                <a:rPr kumimoji="0" lang="en-GB" sz="1200" b="0" i="1" u="none" strike="noStrike" kern="0" cap="none" spc="0" normalizeH="0" baseline="0" noProof="0" dirty="0">
                  <a:ln>
                    <a:noFill/>
                  </a:ln>
                  <a:solidFill>
                    <a:prstClr val="black"/>
                  </a:solidFill>
                  <a:effectLst/>
                  <a:uLnTx/>
                  <a:uFillTx/>
                  <a:latin typeface="Calibri"/>
                  <a:cs typeface="+mn-cs"/>
                </a:rPr>
                <a:t>Neutron Scattering</a:t>
              </a:r>
              <a:r>
                <a:rPr kumimoji="0" lang="en-GB" sz="1200" b="0" i="0" u="none" strike="noStrike" kern="0" cap="none" spc="0" normalizeH="0" baseline="0" noProof="0" dirty="0">
                  <a:ln>
                    <a:noFill/>
                  </a:ln>
                  <a:solidFill>
                    <a:prstClr val="black"/>
                  </a:solidFill>
                  <a:effectLst/>
                  <a:uLnTx/>
                  <a:uFillTx/>
                  <a:latin typeface="Calibri"/>
                  <a:cs typeface="+mn-cs"/>
                </a:rPr>
                <a:t>, K. </a:t>
              </a:r>
              <a:r>
                <a:rPr kumimoji="0" lang="en-GB" sz="1200" b="0" i="0" u="none" strike="noStrike" kern="0" cap="none" spc="0" normalizeH="0" baseline="0" noProof="0" dirty="0" err="1">
                  <a:ln>
                    <a:noFill/>
                  </a:ln>
                  <a:solidFill>
                    <a:prstClr val="black"/>
                  </a:solidFill>
                  <a:effectLst/>
                  <a:uLnTx/>
                  <a:uFillTx/>
                  <a:latin typeface="Calibri"/>
                  <a:cs typeface="+mn-cs"/>
                </a:rPr>
                <a:t>Sköld</a:t>
              </a:r>
              <a:r>
                <a:rPr kumimoji="0" lang="en-GB" sz="1200" b="0" i="0" u="none" strike="noStrike" kern="0" cap="none" spc="0" normalizeH="0" baseline="0" noProof="0" dirty="0">
                  <a:ln>
                    <a:noFill/>
                  </a:ln>
                  <a:solidFill>
                    <a:prstClr val="black"/>
                  </a:solidFill>
                  <a:effectLst/>
                  <a:uLnTx/>
                  <a:uFillTx/>
                  <a:latin typeface="Calibri"/>
                  <a:cs typeface="+mn-cs"/>
                </a:rPr>
                <a:t> and D. L. Price, eds., Academic Press, 1986) </a:t>
              </a:r>
            </a:p>
          </p:txBody>
        </p:sp>
      </p:grpSp>
      <p:sp>
        <p:nvSpPr>
          <p:cNvPr id="319" name="Line 97">
            <a:extLst>
              <a:ext uri="{FF2B5EF4-FFF2-40B4-BE49-F238E27FC236}">
                <a16:creationId xmlns:a16="http://schemas.microsoft.com/office/drawing/2014/main" id="{A51E55FF-5BDA-4657-8D75-81180A89E227}"/>
              </a:ext>
            </a:extLst>
          </p:cNvPr>
          <p:cNvSpPr>
            <a:spLocks noChangeShapeType="1"/>
          </p:cNvSpPr>
          <p:nvPr/>
        </p:nvSpPr>
        <p:spPr bwMode="auto">
          <a:xfrm>
            <a:off x="4796585" y="2471786"/>
            <a:ext cx="3456810" cy="1536"/>
          </a:xfrm>
          <a:prstGeom prst="line">
            <a:avLst/>
          </a:prstGeom>
          <a:noFill/>
          <a:ln w="38100">
            <a:solidFill>
              <a:srgbClr val="339966"/>
            </a:solidFill>
            <a:round/>
            <a:headEnd type="none" w="sm" len="sm"/>
            <a:tailEnd type="none" w="sm" len="sm"/>
          </a:ln>
          <a:extLst>
            <a:ext uri="{909E8E84-426E-40dd-AFC4-6F175D3DCCD1}">
              <a14:hiddenFill xmlns="" xmlns:a14="http://schemas.microsoft.com/office/drawing/2010/main">
                <a:noFill/>
              </a14:hiddenFill>
            </a:ext>
          </a:extLst>
        </p:spPr>
        <p:txBody>
          <a:bodyPr/>
          <a:lstStyle/>
          <a:p>
            <a:endParaRPr lang="en-US" sz="2000"/>
          </a:p>
        </p:txBody>
      </p:sp>
      <p:sp>
        <p:nvSpPr>
          <p:cNvPr id="320" name="Rectangle 99">
            <a:extLst>
              <a:ext uri="{FF2B5EF4-FFF2-40B4-BE49-F238E27FC236}">
                <a16:creationId xmlns:a16="http://schemas.microsoft.com/office/drawing/2014/main" id="{7F05FF80-0E5E-483E-9E55-D6515CDD046B}"/>
              </a:ext>
            </a:extLst>
          </p:cNvPr>
          <p:cNvSpPr>
            <a:spLocks noChangeArrowheads="1"/>
          </p:cNvSpPr>
          <p:nvPr/>
        </p:nvSpPr>
        <p:spPr bwMode="auto">
          <a:xfrm>
            <a:off x="7209799" y="2581357"/>
            <a:ext cx="596112" cy="2775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GB" sz="1200" dirty="0">
                <a:solidFill>
                  <a:srgbClr val="339966"/>
                </a:solidFill>
              </a:rPr>
              <a:t>FRM-II</a:t>
            </a:r>
          </a:p>
        </p:txBody>
      </p:sp>
      <p:sp>
        <p:nvSpPr>
          <p:cNvPr id="321" name="Oval 100">
            <a:extLst>
              <a:ext uri="{FF2B5EF4-FFF2-40B4-BE49-F238E27FC236}">
                <a16:creationId xmlns:a16="http://schemas.microsoft.com/office/drawing/2014/main" id="{CAF8968D-BE57-4B34-8927-4F1B44B4DED8}"/>
              </a:ext>
            </a:extLst>
          </p:cNvPr>
          <p:cNvSpPr>
            <a:spLocks noChangeArrowheads="1"/>
          </p:cNvSpPr>
          <p:nvPr/>
        </p:nvSpPr>
        <p:spPr bwMode="auto">
          <a:xfrm>
            <a:off x="7209799" y="2537849"/>
            <a:ext cx="84946" cy="85515"/>
          </a:xfrm>
          <a:prstGeom prst="ellipse">
            <a:avLst/>
          </a:prstGeom>
          <a:solidFill>
            <a:srgbClr val="339966"/>
          </a:solidFill>
          <a:ln w="9525">
            <a:solidFill>
              <a:schemeClr val="tx1"/>
            </a:solidFill>
            <a:round/>
            <a:headEnd/>
            <a:tailEnd/>
          </a:ln>
        </p:spPr>
        <p:txBody>
          <a:bodyPr wrap="none" anchor="ctr"/>
          <a:lstStyle/>
          <a:p>
            <a:endParaRPr lang="sv-SE" sz="2000"/>
          </a:p>
        </p:txBody>
      </p:sp>
    </p:spTree>
    <p:extLst>
      <p:ext uri="{BB962C8B-B14F-4D97-AF65-F5344CB8AC3E}">
        <p14:creationId xmlns:p14="http://schemas.microsoft.com/office/powerpoint/2010/main" val="42549070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929FB0-FA4B-4B86-A2E6-3743AE6F3D9A}"/>
              </a:ext>
            </a:extLst>
          </p:cNvPr>
          <p:cNvSpPr>
            <a:spLocks noGrp="1"/>
          </p:cNvSpPr>
          <p:nvPr>
            <p:ph type="title"/>
          </p:nvPr>
        </p:nvSpPr>
        <p:spPr/>
        <p:txBody>
          <a:bodyPr/>
          <a:lstStyle/>
          <a:p>
            <a:r>
              <a:rPr lang="en-US" dirty="0"/>
              <a:t>Nuclear spallation</a:t>
            </a:r>
          </a:p>
        </p:txBody>
      </p:sp>
      <p:pic>
        <p:nvPicPr>
          <p:cNvPr id="6" name="Picture 5" descr="SPAL101.PS">
            <a:extLst>
              <a:ext uri="{FF2B5EF4-FFF2-40B4-BE49-F238E27FC236}">
                <a16:creationId xmlns:a16="http://schemas.microsoft.com/office/drawing/2014/main" id="{DFEB3744-F239-4ABF-BBDC-DA56A1BA7A93}"/>
              </a:ext>
            </a:extLst>
          </p:cNvPr>
          <p:cNvPicPr>
            <a:picLocks noChangeAspect="1"/>
          </p:cNvPicPr>
          <p:nvPr/>
        </p:nvPicPr>
        <p:blipFill rotWithShape="1">
          <a:blip r:embed="rId2">
            <a:extLst>
              <a:ext uri="{28A0092B-C50C-407E-A947-70E740481C1C}">
                <a14:useLocalDpi xmlns:a14="http://schemas.microsoft.com/office/drawing/2010/main" val="0"/>
              </a:ext>
            </a:extLst>
          </a:blip>
          <a:srcRect l="9452" t="49815" r="9505" b="8701"/>
          <a:stretch/>
        </p:blipFill>
        <p:spPr>
          <a:xfrm>
            <a:off x="4699604" y="2945036"/>
            <a:ext cx="5336056" cy="3534755"/>
          </a:xfrm>
          <a:prstGeom prst="rect">
            <a:avLst/>
          </a:prstGeom>
        </p:spPr>
      </p:pic>
      <p:pic>
        <p:nvPicPr>
          <p:cNvPr id="9" name="Picture 8" descr="SPAL101.PS">
            <a:extLst>
              <a:ext uri="{FF2B5EF4-FFF2-40B4-BE49-F238E27FC236}">
                <a16:creationId xmlns:a16="http://schemas.microsoft.com/office/drawing/2014/main" id="{956D982D-AE85-42F6-B32E-985CAF358DE9}"/>
              </a:ext>
            </a:extLst>
          </p:cNvPr>
          <p:cNvPicPr>
            <a:picLocks noChangeAspect="1"/>
          </p:cNvPicPr>
          <p:nvPr/>
        </p:nvPicPr>
        <p:blipFill rotWithShape="1">
          <a:blip r:embed="rId3">
            <a:extLst>
              <a:ext uri="{28A0092B-C50C-407E-A947-70E740481C1C}">
                <a14:useLocalDpi xmlns:a14="http://schemas.microsoft.com/office/drawing/2010/main" val="0"/>
              </a:ext>
            </a:extLst>
          </a:blip>
          <a:srcRect l="14615" t="3992" r="24991" b="75132"/>
          <a:stretch/>
        </p:blipFill>
        <p:spPr>
          <a:xfrm>
            <a:off x="1800853" y="1130376"/>
            <a:ext cx="3622377" cy="1620396"/>
          </a:xfrm>
          <a:prstGeom prst="rect">
            <a:avLst/>
          </a:prstGeom>
        </p:spPr>
      </p:pic>
      <p:sp>
        <p:nvSpPr>
          <p:cNvPr id="3" name="TextBox 2">
            <a:extLst>
              <a:ext uri="{FF2B5EF4-FFF2-40B4-BE49-F238E27FC236}">
                <a16:creationId xmlns:a16="http://schemas.microsoft.com/office/drawing/2014/main" id="{900BFAE2-E7C4-4812-A60C-B797482C5BAA}"/>
              </a:ext>
            </a:extLst>
          </p:cNvPr>
          <p:cNvSpPr txBox="1"/>
          <p:nvPr/>
        </p:nvSpPr>
        <p:spPr>
          <a:xfrm>
            <a:off x="564596" y="1130376"/>
            <a:ext cx="3424335" cy="313932"/>
          </a:xfrm>
          <a:prstGeom prst="rect">
            <a:avLst/>
          </a:prstGeom>
          <a:solidFill>
            <a:schemeClr val="bg1"/>
          </a:solidFill>
        </p:spPr>
        <p:txBody>
          <a:bodyPr wrap="none" rtlCol="0">
            <a:spAutoFit/>
          </a:bodyPr>
          <a:lstStyle/>
          <a:p>
            <a:pPr algn="l">
              <a:lnSpc>
                <a:spcPct val="90000"/>
              </a:lnSpc>
            </a:pPr>
            <a:r>
              <a:rPr lang="en-US" sz="1600" b="1" dirty="0">
                <a:latin typeface="+mn-lt"/>
              </a:rPr>
              <a:t>First stage: intranuclear cascade</a:t>
            </a:r>
          </a:p>
        </p:txBody>
      </p:sp>
      <p:sp>
        <p:nvSpPr>
          <p:cNvPr id="10" name="TextBox 9">
            <a:extLst>
              <a:ext uri="{FF2B5EF4-FFF2-40B4-BE49-F238E27FC236}">
                <a16:creationId xmlns:a16="http://schemas.microsoft.com/office/drawing/2014/main" id="{F038B8BD-7EF8-4309-A9B8-EA8CCA9A2B95}"/>
              </a:ext>
            </a:extLst>
          </p:cNvPr>
          <p:cNvSpPr txBox="1"/>
          <p:nvPr/>
        </p:nvSpPr>
        <p:spPr>
          <a:xfrm>
            <a:off x="1653353" y="1589904"/>
            <a:ext cx="1874231" cy="286232"/>
          </a:xfrm>
          <a:prstGeom prst="rect">
            <a:avLst/>
          </a:prstGeom>
          <a:solidFill>
            <a:schemeClr val="bg1"/>
          </a:solidFill>
        </p:spPr>
        <p:txBody>
          <a:bodyPr wrap="none" rtlCol="0">
            <a:spAutoFit/>
          </a:bodyPr>
          <a:lstStyle/>
          <a:p>
            <a:pPr algn="l">
              <a:lnSpc>
                <a:spcPct val="90000"/>
              </a:lnSpc>
            </a:pPr>
            <a:r>
              <a:rPr lang="en-US" sz="1400" b="1" dirty="0">
                <a:latin typeface="+mn-lt"/>
              </a:rPr>
              <a:t>high-energy proton</a:t>
            </a:r>
          </a:p>
        </p:txBody>
      </p:sp>
      <p:sp>
        <p:nvSpPr>
          <p:cNvPr id="11" name="TextBox 10">
            <a:extLst>
              <a:ext uri="{FF2B5EF4-FFF2-40B4-BE49-F238E27FC236}">
                <a16:creationId xmlns:a16="http://schemas.microsoft.com/office/drawing/2014/main" id="{60F61A65-F218-4A72-AD95-3F30FE8B7A40}"/>
              </a:ext>
            </a:extLst>
          </p:cNvPr>
          <p:cNvSpPr txBox="1"/>
          <p:nvPr/>
        </p:nvSpPr>
        <p:spPr>
          <a:xfrm>
            <a:off x="2355022" y="2998235"/>
            <a:ext cx="3717684" cy="313932"/>
          </a:xfrm>
          <a:prstGeom prst="rect">
            <a:avLst/>
          </a:prstGeom>
          <a:solidFill>
            <a:schemeClr val="bg1"/>
          </a:solidFill>
        </p:spPr>
        <p:txBody>
          <a:bodyPr wrap="none" rtlCol="0">
            <a:spAutoFit/>
          </a:bodyPr>
          <a:lstStyle/>
          <a:p>
            <a:pPr algn="l">
              <a:lnSpc>
                <a:spcPct val="90000"/>
              </a:lnSpc>
            </a:pPr>
            <a:r>
              <a:rPr lang="en-US" sz="1600" b="1" dirty="0">
                <a:latin typeface="+mn-lt"/>
              </a:rPr>
              <a:t>Intermediate stage: pre-equilibrium</a:t>
            </a:r>
          </a:p>
        </p:txBody>
      </p:sp>
      <p:sp>
        <p:nvSpPr>
          <p:cNvPr id="4" name="Isosceles Triangle 3">
            <a:extLst>
              <a:ext uri="{FF2B5EF4-FFF2-40B4-BE49-F238E27FC236}">
                <a16:creationId xmlns:a16="http://schemas.microsoft.com/office/drawing/2014/main" id="{EA9903C6-5C78-47B1-9C27-362C794F0C0F}"/>
              </a:ext>
            </a:extLst>
          </p:cNvPr>
          <p:cNvSpPr/>
          <p:nvPr/>
        </p:nvSpPr>
        <p:spPr>
          <a:xfrm rot="14561859">
            <a:off x="6129925" y="2957754"/>
            <a:ext cx="1059125" cy="942493"/>
          </a:xfrm>
          <a:prstGeom prst="triangle">
            <a:avLst>
              <a:gd name="adj" fmla="val 47516"/>
            </a:avLst>
          </a:prstGeom>
          <a:solidFill>
            <a:schemeClr val="bg1"/>
          </a:solidFill>
          <a:ln w="3810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12" name="Isosceles Triangle 11">
            <a:extLst>
              <a:ext uri="{FF2B5EF4-FFF2-40B4-BE49-F238E27FC236}">
                <a16:creationId xmlns:a16="http://schemas.microsoft.com/office/drawing/2014/main" id="{3EBA49B7-E459-42C2-BC44-2ED82AEB3019}"/>
              </a:ext>
            </a:extLst>
          </p:cNvPr>
          <p:cNvSpPr/>
          <p:nvPr/>
        </p:nvSpPr>
        <p:spPr>
          <a:xfrm rot="16200000">
            <a:off x="7868633" y="2832042"/>
            <a:ext cx="716507" cy="942493"/>
          </a:xfrm>
          <a:prstGeom prst="triangle">
            <a:avLst>
              <a:gd name="adj" fmla="val 100000"/>
            </a:avLst>
          </a:prstGeom>
          <a:solidFill>
            <a:schemeClr val="bg1"/>
          </a:solidFill>
          <a:ln w="3810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13" name="TextBox 12">
            <a:extLst>
              <a:ext uri="{FF2B5EF4-FFF2-40B4-BE49-F238E27FC236}">
                <a16:creationId xmlns:a16="http://schemas.microsoft.com/office/drawing/2014/main" id="{33EE72CB-3E13-420E-865B-293A7297EC50}"/>
              </a:ext>
            </a:extLst>
          </p:cNvPr>
          <p:cNvSpPr txBox="1"/>
          <p:nvPr/>
        </p:nvSpPr>
        <p:spPr>
          <a:xfrm>
            <a:off x="6163944" y="3142768"/>
            <a:ext cx="2489784" cy="286232"/>
          </a:xfrm>
          <a:prstGeom prst="rect">
            <a:avLst/>
          </a:prstGeom>
          <a:solidFill>
            <a:schemeClr val="bg1"/>
          </a:solidFill>
        </p:spPr>
        <p:txBody>
          <a:bodyPr wrap="none" rtlCol="0">
            <a:spAutoFit/>
          </a:bodyPr>
          <a:lstStyle/>
          <a:p>
            <a:pPr algn="l">
              <a:lnSpc>
                <a:spcPct val="90000"/>
              </a:lnSpc>
            </a:pPr>
            <a:r>
              <a:rPr lang="en-US" sz="1400" b="1" dirty="0">
                <a:latin typeface="+mn-lt"/>
              </a:rPr>
              <a:t>evaporation               fission</a:t>
            </a:r>
          </a:p>
        </p:txBody>
      </p:sp>
      <p:sp>
        <p:nvSpPr>
          <p:cNvPr id="14" name="TextBox 13">
            <a:extLst>
              <a:ext uri="{FF2B5EF4-FFF2-40B4-BE49-F238E27FC236}">
                <a16:creationId xmlns:a16="http://schemas.microsoft.com/office/drawing/2014/main" id="{9D89D52E-8B7F-4661-AE09-8563D1623CB1}"/>
              </a:ext>
            </a:extLst>
          </p:cNvPr>
          <p:cNvSpPr txBox="1"/>
          <p:nvPr/>
        </p:nvSpPr>
        <p:spPr>
          <a:xfrm>
            <a:off x="3527584" y="5636442"/>
            <a:ext cx="3554178" cy="313932"/>
          </a:xfrm>
          <a:prstGeom prst="rect">
            <a:avLst/>
          </a:prstGeom>
          <a:solidFill>
            <a:schemeClr val="bg1"/>
          </a:solidFill>
        </p:spPr>
        <p:txBody>
          <a:bodyPr wrap="none" rtlCol="0">
            <a:spAutoFit/>
          </a:bodyPr>
          <a:lstStyle/>
          <a:p>
            <a:pPr algn="l">
              <a:lnSpc>
                <a:spcPct val="90000"/>
              </a:lnSpc>
            </a:pPr>
            <a:r>
              <a:rPr lang="en-US" sz="1600" b="1" dirty="0">
                <a:latin typeface="+mn-lt"/>
              </a:rPr>
              <a:t>Final stage: residual de-excitation</a:t>
            </a:r>
          </a:p>
        </p:txBody>
      </p:sp>
      <p:sp>
        <p:nvSpPr>
          <p:cNvPr id="15" name="TextBox 14">
            <a:extLst>
              <a:ext uri="{FF2B5EF4-FFF2-40B4-BE49-F238E27FC236}">
                <a16:creationId xmlns:a16="http://schemas.microsoft.com/office/drawing/2014/main" id="{1827A943-8EFC-480D-B9BA-A9C551065162}"/>
              </a:ext>
            </a:extLst>
          </p:cNvPr>
          <p:cNvSpPr txBox="1"/>
          <p:nvPr/>
        </p:nvSpPr>
        <p:spPr>
          <a:xfrm>
            <a:off x="5888654" y="522393"/>
            <a:ext cx="6118613" cy="1603803"/>
          </a:xfrm>
          <a:prstGeom prst="rect">
            <a:avLst/>
          </a:prstGeom>
          <a:noFill/>
        </p:spPr>
        <p:txBody>
          <a:bodyPr wrap="square" lIns="64291" tIns="32146" rIns="64291" bIns="32146" rtlCol="0">
            <a:spAutoFit/>
          </a:bodyPr>
          <a:lstStyle/>
          <a:p>
            <a:pPr algn="l"/>
            <a:r>
              <a:rPr lang="en-US" sz="2000" u="sng" dirty="0">
                <a:latin typeface="+mj-lt"/>
              </a:rPr>
              <a:t>1 </a:t>
            </a:r>
            <a:r>
              <a:rPr lang="en-US" sz="2000" u="sng" dirty="0" err="1">
                <a:latin typeface="+mj-lt"/>
              </a:rPr>
              <a:t>GeV</a:t>
            </a:r>
            <a:r>
              <a:rPr lang="en-US" sz="2000" u="sng" dirty="0">
                <a:latin typeface="+mj-lt"/>
              </a:rPr>
              <a:t> proton in:</a:t>
            </a:r>
          </a:p>
          <a:p>
            <a:pPr algn="l"/>
            <a:r>
              <a:rPr lang="en-US" sz="2000" dirty="0">
                <a:latin typeface="+mj-lt"/>
              </a:rPr>
              <a:t>250 MeV becomes mass (endothermic reaction)</a:t>
            </a:r>
          </a:p>
          <a:p>
            <a:pPr algn="l"/>
            <a:r>
              <a:rPr lang="en-US" sz="2000" dirty="0">
                <a:latin typeface="+mj-lt"/>
              </a:rPr>
              <a:t>30 neutrons freed</a:t>
            </a:r>
          </a:p>
          <a:p>
            <a:pPr marL="342900" indent="-342900" algn="l">
              <a:buFont typeface="Symbol" panose="05050102010706020507" pitchFamily="18" charset="2"/>
              <a:buChar char="Þ"/>
            </a:pPr>
            <a:r>
              <a:rPr lang="en-US" sz="2000" dirty="0">
                <a:latin typeface="+mj-lt"/>
              </a:rPr>
              <a:t>25 MeV/neutron</a:t>
            </a:r>
          </a:p>
          <a:p>
            <a:pPr algn="l"/>
            <a:r>
              <a:rPr lang="en-US" sz="2000" dirty="0">
                <a:latin typeface="+mj-lt"/>
              </a:rPr>
              <a:t>	6x more efficient than fission</a:t>
            </a:r>
          </a:p>
        </p:txBody>
      </p:sp>
    </p:spTree>
    <p:extLst>
      <p:ext uri="{BB962C8B-B14F-4D97-AF65-F5344CB8AC3E}">
        <p14:creationId xmlns:p14="http://schemas.microsoft.com/office/powerpoint/2010/main" val="1818399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929FB0-FA4B-4B86-A2E6-3743AE6F3D9A}"/>
              </a:ext>
            </a:extLst>
          </p:cNvPr>
          <p:cNvSpPr>
            <a:spLocks noGrp="1"/>
          </p:cNvSpPr>
          <p:nvPr>
            <p:ph type="title"/>
          </p:nvPr>
        </p:nvSpPr>
        <p:spPr/>
        <p:txBody>
          <a:bodyPr/>
          <a:lstStyle/>
          <a:p>
            <a:r>
              <a:rPr lang="en-US" dirty="0"/>
              <a:t>Evolution of neutron sources</a:t>
            </a:r>
          </a:p>
        </p:txBody>
      </p:sp>
      <p:grpSp>
        <p:nvGrpSpPr>
          <p:cNvPr id="480" name="Group 479">
            <a:extLst>
              <a:ext uri="{FF2B5EF4-FFF2-40B4-BE49-F238E27FC236}">
                <a16:creationId xmlns:a16="http://schemas.microsoft.com/office/drawing/2014/main" id="{16A48EAE-E1E7-437F-9122-64FDB0D642E2}"/>
              </a:ext>
            </a:extLst>
          </p:cNvPr>
          <p:cNvGrpSpPr>
            <a:grpSpLocks/>
          </p:cNvGrpSpPr>
          <p:nvPr/>
        </p:nvGrpSpPr>
        <p:grpSpPr bwMode="auto">
          <a:xfrm>
            <a:off x="470378" y="1444103"/>
            <a:ext cx="8508579" cy="4557787"/>
            <a:chOff x="176" y="1174"/>
            <a:chExt cx="5324" cy="2967"/>
          </a:xfrm>
        </p:grpSpPr>
        <p:sp>
          <p:nvSpPr>
            <p:cNvPr id="535" name="Arc 104">
              <a:extLst>
                <a:ext uri="{FF2B5EF4-FFF2-40B4-BE49-F238E27FC236}">
                  <a16:creationId xmlns:a16="http://schemas.microsoft.com/office/drawing/2014/main" id="{CE30B703-5DD5-48AB-8250-95B06DE89357}"/>
                </a:ext>
              </a:extLst>
            </p:cNvPr>
            <p:cNvSpPr>
              <a:spLocks/>
            </p:cNvSpPr>
            <p:nvPr/>
          </p:nvSpPr>
          <p:spPr bwMode="auto">
            <a:xfrm rot="21365567" flipH="1">
              <a:off x="2915" y="1717"/>
              <a:ext cx="1802" cy="1274"/>
            </a:xfrm>
            <a:custGeom>
              <a:avLst/>
              <a:gdLst>
                <a:gd name="T0" fmla="*/ 0 w 17821"/>
                <a:gd name="T1" fmla="*/ 0 h 21600"/>
                <a:gd name="T2" fmla="*/ 0 w 17821"/>
                <a:gd name="T3" fmla="*/ 0 h 21600"/>
                <a:gd name="T4" fmla="*/ 0 w 17821"/>
                <a:gd name="T5" fmla="*/ 0 h 21600"/>
                <a:gd name="T6" fmla="*/ 0 60000 65536"/>
                <a:gd name="T7" fmla="*/ 0 60000 65536"/>
                <a:gd name="T8" fmla="*/ 0 60000 65536"/>
                <a:gd name="T9" fmla="*/ 0 w 17821"/>
                <a:gd name="T10" fmla="*/ 0 h 21600"/>
                <a:gd name="T11" fmla="*/ 17821 w 17821"/>
                <a:gd name="T12" fmla="*/ 21600 h 21600"/>
              </a:gdLst>
              <a:ahLst/>
              <a:cxnLst>
                <a:cxn ang="T6">
                  <a:pos x="T0" y="T1"/>
                </a:cxn>
                <a:cxn ang="T7">
                  <a:pos x="T2" y="T3"/>
                </a:cxn>
                <a:cxn ang="T8">
                  <a:pos x="T4" y="T5"/>
                </a:cxn>
              </a:cxnLst>
              <a:rect l="T9" t="T10" r="T11" b="T12"/>
              <a:pathLst>
                <a:path w="17821" h="21600" fill="none" extrusionOk="0">
                  <a:moveTo>
                    <a:pt x="0" y="19"/>
                  </a:moveTo>
                  <a:cubicBezTo>
                    <a:pt x="303" y="6"/>
                    <a:pt x="607" y="-1"/>
                    <a:pt x="911" y="-1"/>
                  </a:cubicBezTo>
                  <a:cubicBezTo>
                    <a:pt x="7497" y="-1"/>
                    <a:pt x="13723" y="3004"/>
                    <a:pt x="17821" y="8160"/>
                  </a:cubicBezTo>
                </a:path>
                <a:path w="17821" h="21600" stroke="0" extrusionOk="0">
                  <a:moveTo>
                    <a:pt x="0" y="19"/>
                  </a:moveTo>
                  <a:cubicBezTo>
                    <a:pt x="303" y="6"/>
                    <a:pt x="607" y="-1"/>
                    <a:pt x="911" y="-1"/>
                  </a:cubicBezTo>
                  <a:cubicBezTo>
                    <a:pt x="7497" y="-1"/>
                    <a:pt x="13723" y="3004"/>
                    <a:pt x="17821" y="8160"/>
                  </a:cubicBezTo>
                  <a:lnTo>
                    <a:pt x="911" y="21600"/>
                  </a:lnTo>
                  <a:lnTo>
                    <a:pt x="0" y="19"/>
                  </a:lnTo>
                  <a:close/>
                </a:path>
              </a:pathLst>
            </a:custGeom>
            <a:noFill/>
            <a:ln w="38100">
              <a:solidFill>
                <a:srgbClr val="800080"/>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pPr marL="0" marR="0" lvl="0" indent="0" defTabSz="914319"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Calibri"/>
                <a:cs typeface="+mn-cs"/>
              </a:endParaRPr>
            </a:p>
          </p:txBody>
        </p:sp>
        <p:grpSp>
          <p:nvGrpSpPr>
            <p:cNvPr id="481" name="Group 480">
              <a:extLst>
                <a:ext uri="{FF2B5EF4-FFF2-40B4-BE49-F238E27FC236}">
                  <a16:creationId xmlns:a16="http://schemas.microsoft.com/office/drawing/2014/main" id="{40477BDA-5FD4-4895-B7A8-D0C9ED7EF04C}"/>
                </a:ext>
              </a:extLst>
            </p:cNvPr>
            <p:cNvGrpSpPr>
              <a:grpSpLocks/>
            </p:cNvGrpSpPr>
            <p:nvPr/>
          </p:nvGrpSpPr>
          <p:grpSpPr bwMode="auto">
            <a:xfrm>
              <a:off x="737" y="2476"/>
              <a:ext cx="1521" cy="1135"/>
              <a:chOff x="687" y="2290"/>
              <a:chExt cx="1630" cy="1167"/>
            </a:xfrm>
          </p:grpSpPr>
          <p:grpSp>
            <p:nvGrpSpPr>
              <p:cNvPr id="575" name="Group 5">
                <a:extLst>
                  <a:ext uri="{FF2B5EF4-FFF2-40B4-BE49-F238E27FC236}">
                    <a16:creationId xmlns:a16="http://schemas.microsoft.com/office/drawing/2014/main" id="{5699B75D-FB97-4EE3-87DC-4B3D870E068B}"/>
                  </a:ext>
                </a:extLst>
              </p:cNvPr>
              <p:cNvGrpSpPr>
                <a:grpSpLocks/>
              </p:cNvGrpSpPr>
              <p:nvPr/>
            </p:nvGrpSpPr>
            <p:grpSpPr bwMode="auto">
              <a:xfrm>
                <a:off x="710" y="2290"/>
                <a:ext cx="1607" cy="1167"/>
                <a:chOff x="710" y="2290"/>
                <a:chExt cx="1607" cy="1167"/>
              </a:xfrm>
            </p:grpSpPr>
            <p:sp>
              <p:nvSpPr>
                <p:cNvPr id="579" name="Freeform 6">
                  <a:extLst>
                    <a:ext uri="{FF2B5EF4-FFF2-40B4-BE49-F238E27FC236}">
                      <a16:creationId xmlns:a16="http://schemas.microsoft.com/office/drawing/2014/main" id="{FD7C872D-20E3-4388-B168-6D5BC40245FD}"/>
                    </a:ext>
                  </a:extLst>
                </p:cNvPr>
                <p:cNvSpPr>
                  <a:spLocks/>
                </p:cNvSpPr>
                <p:nvPr/>
              </p:nvSpPr>
              <p:spPr bwMode="auto">
                <a:xfrm>
                  <a:off x="710" y="2290"/>
                  <a:ext cx="730" cy="1098"/>
                </a:xfrm>
                <a:custGeom>
                  <a:avLst/>
                  <a:gdLst>
                    <a:gd name="T0" fmla="*/ 0 w 730"/>
                    <a:gd name="T1" fmla="*/ 1098 h 1098"/>
                    <a:gd name="T2" fmla="*/ 121 w 730"/>
                    <a:gd name="T3" fmla="*/ 616 h 1098"/>
                    <a:gd name="T4" fmla="*/ 301 w 730"/>
                    <a:gd name="T5" fmla="*/ 328 h 1098"/>
                    <a:gd name="T6" fmla="*/ 730 w 730"/>
                    <a:gd name="T7" fmla="*/ 0 h 1098"/>
                    <a:gd name="T8" fmla="*/ 0 60000 65536"/>
                    <a:gd name="T9" fmla="*/ 0 60000 65536"/>
                    <a:gd name="T10" fmla="*/ 0 60000 65536"/>
                    <a:gd name="T11" fmla="*/ 0 60000 65536"/>
                    <a:gd name="T12" fmla="*/ 0 w 730"/>
                    <a:gd name="T13" fmla="*/ 0 h 1098"/>
                    <a:gd name="T14" fmla="*/ 730 w 730"/>
                    <a:gd name="T15" fmla="*/ 1098 h 1098"/>
                  </a:gdLst>
                  <a:ahLst/>
                  <a:cxnLst>
                    <a:cxn ang="T8">
                      <a:pos x="T0" y="T1"/>
                    </a:cxn>
                    <a:cxn ang="T9">
                      <a:pos x="T2" y="T3"/>
                    </a:cxn>
                    <a:cxn ang="T10">
                      <a:pos x="T4" y="T5"/>
                    </a:cxn>
                    <a:cxn ang="T11">
                      <a:pos x="T6" y="T7"/>
                    </a:cxn>
                  </a:cxnLst>
                  <a:rect l="T12" t="T13" r="T14" b="T15"/>
                  <a:pathLst>
                    <a:path w="730" h="1098">
                      <a:moveTo>
                        <a:pt x="0" y="1098"/>
                      </a:moveTo>
                      <a:cubicBezTo>
                        <a:pt x="35" y="921"/>
                        <a:pt x="71" y="744"/>
                        <a:pt x="121" y="616"/>
                      </a:cubicBezTo>
                      <a:cubicBezTo>
                        <a:pt x="171" y="488"/>
                        <a:pt x="200" y="431"/>
                        <a:pt x="301" y="328"/>
                      </a:cubicBezTo>
                      <a:cubicBezTo>
                        <a:pt x="402" y="225"/>
                        <a:pt x="566" y="112"/>
                        <a:pt x="730" y="0"/>
                      </a:cubicBezTo>
                    </a:path>
                  </a:pathLst>
                </a:custGeom>
                <a:noFill/>
                <a:ln w="38100">
                  <a:solidFill>
                    <a:srgbClr val="800080"/>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defTabSz="914319"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Calibri"/>
                    <a:cs typeface="+mn-cs"/>
                  </a:endParaRPr>
                </a:p>
              </p:txBody>
            </p:sp>
            <p:sp>
              <p:nvSpPr>
                <p:cNvPr id="580" name="Rectangle 7">
                  <a:extLst>
                    <a:ext uri="{FF2B5EF4-FFF2-40B4-BE49-F238E27FC236}">
                      <a16:creationId xmlns:a16="http://schemas.microsoft.com/office/drawing/2014/main" id="{9F6F4676-0DEC-4E9E-8853-4D5C6FA53384}"/>
                    </a:ext>
                  </a:extLst>
                </p:cNvPr>
                <p:cNvSpPr>
                  <a:spLocks noChangeArrowheads="1"/>
                </p:cNvSpPr>
                <p:nvPr/>
              </p:nvSpPr>
              <p:spPr bwMode="auto">
                <a:xfrm>
                  <a:off x="1080" y="2639"/>
                  <a:ext cx="1237" cy="1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defTabSz="914319"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a:ln>
                        <a:noFill/>
                      </a:ln>
                      <a:solidFill>
                        <a:srgbClr val="800080"/>
                      </a:solidFill>
                      <a:effectLst/>
                      <a:uLnTx/>
                      <a:uFillTx/>
                      <a:latin typeface="Calibri"/>
                      <a:cs typeface="+mn-cs"/>
                    </a:rPr>
                    <a:t>Berkeley 37-inch cyclotron</a:t>
                  </a:r>
                </a:p>
              </p:txBody>
            </p:sp>
            <p:sp>
              <p:nvSpPr>
                <p:cNvPr id="581" name="Rectangle 8">
                  <a:extLst>
                    <a:ext uri="{FF2B5EF4-FFF2-40B4-BE49-F238E27FC236}">
                      <a16:creationId xmlns:a16="http://schemas.microsoft.com/office/drawing/2014/main" id="{91F7551B-74A3-40CF-AD6B-7E0B48F28088}"/>
                    </a:ext>
                  </a:extLst>
                </p:cNvPr>
                <p:cNvSpPr>
                  <a:spLocks noChangeArrowheads="1"/>
                </p:cNvSpPr>
                <p:nvPr/>
              </p:nvSpPr>
              <p:spPr bwMode="auto">
                <a:xfrm>
                  <a:off x="923" y="2829"/>
                  <a:ext cx="674" cy="30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defTabSz="914319"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a:ln>
                        <a:noFill/>
                      </a:ln>
                      <a:solidFill>
                        <a:srgbClr val="800080"/>
                      </a:solidFill>
                      <a:effectLst/>
                      <a:uLnTx/>
                      <a:uFillTx/>
                      <a:latin typeface="Calibri"/>
                      <a:cs typeface="+mn-cs"/>
                    </a:rPr>
                    <a:t>350 mCi</a:t>
                  </a:r>
                </a:p>
                <a:p>
                  <a:pPr marL="0" marR="0" lvl="0" indent="0" defTabSz="914319"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a:ln>
                        <a:noFill/>
                      </a:ln>
                      <a:solidFill>
                        <a:srgbClr val="800080"/>
                      </a:solidFill>
                      <a:effectLst/>
                      <a:uLnTx/>
                      <a:uFillTx/>
                      <a:latin typeface="Calibri"/>
                      <a:cs typeface="+mn-cs"/>
                    </a:rPr>
                    <a:t>Ra-Be source</a:t>
                  </a:r>
                </a:p>
              </p:txBody>
            </p:sp>
            <p:sp>
              <p:nvSpPr>
                <p:cNvPr id="582" name="Rectangle 9">
                  <a:extLst>
                    <a:ext uri="{FF2B5EF4-FFF2-40B4-BE49-F238E27FC236}">
                      <a16:creationId xmlns:a16="http://schemas.microsoft.com/office/drawing/2014/main" id="{6EFC52A1-B562-4C1F-8504-C0B6CAB7D5F5}"/>
                    </a:ext>
                  </a:extLst>
                </p:cNvPr>
                <p:cNvSpPr>
                  <a:spLocks noChangeArrowheads="1"/>
                </p:cNvSpPr>
                <p:nvPr/>
              </p:nvSpPr>
              <p:spPr bwMode="auto">
                <a:xfrm>
                  <a:off x="766" y="3272"/>
                  <a:ext cx="525" cy="1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defTabSz="914319"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a:ln>
                        <a:noFill/>
                      </a:ln>
                      <a:solidFill>
                        <a:srgbClr val="800080"/>
                      </a:solidFill>
                      <a:effectLst/>
                      <a:uLnTx/>
                      <a:uFillTx/>
                      <a:latin typeface="Calibri"/>
                      <a:cs typeface="+mn-cs"/>
                    </a:rPr>
                    <a:t>Chadwick</a:t>
                  </a:r>
                </a:p>
              </p:txBody>
            </p:sp>
          </p:grpSp>
          <p:sp>
            <p:nvSpPr>
              <p:cNvPr id="576" name="AutoShape 10">
                <a:extLst>
                  <a:ext uri="{FF2B5EF4-FFF2-40B4-BE49-F238E27FC236}">
                    <a16:creationId xmlns:a16="http://schemas.microsoft.com/office/drawing/2014/main" id="{26496956-A3B4-4EFB-A433-3DFB39A9B6AB}"/>
                  </a:ext>
                </a:extLst>
              </p:cNvPr>
              <p:cNvSpPr>
                <a:spLocks noChangeAspect="1" noChangeArrowheads="1"/>
              </p:cNvSpPr>
              <p:nvPr/>
            </p:nvSpPr>
            <p:spPr bwMode="auto">
              <a:xfrm>
                <a:off x="687" y="3333"/>
                <a:ext cx="68" cy="68"/>
              </a:xfrm>
              <a:prstGeom prst="diamond">
                <a:avLst/>
              </a:prstGeom>
              <a:solidFill>
                <a:srgbClr val="800080"/>
              </a:solidFill>
              <a:ln w="9525">
                <a:solidFill>
                  <a:sysClr val="windowText" lastClr="000000"/>
                </a:solidFill>
                <a:miter lim="800000"/>
                <a:headEnd/>
                <a:tailEnd/>
              </a:ln>
            </p:spPr>
            <p:txBody>
              <a:bodyPr wrap="none" anchor="ctr"/>
              <a:lstStyle/>
              <a:p>
                <a:pPr marL="0" marR="0" lvl="0" indent="0" defTabSz="914319" eaLnBrk="1" fontAlgn="auto" latinLnBrk="0" hangingPunct="1">
                  <a:lnSpc>
                    <a:spcPct val="100000"/>
                  </a:lnSpc>
                  <a:spcBef>
                    <a:spcPts val="0"/>
                  </a:spcBef>
                  <a:spcAft>
                    <a:spcPts val="0"/>
                  </a:spcAft>
                  <a:buClrTx/>
                  <a:buSzTx/>
                  <a:buFontTx/>
                  <a:buNone/>
                  <a:tabLst/>
                  <a:defRPr/>
                </a:pPr>
                <a:endParaRPr kumimoji="0" lang="sv-SE" sz="2000" b="0" i="0" u="none" strike="noStrike" kern="0" cap="none" spc="0" normalizeH="0" baseline="0" noProof="0">
                  <a:ln>
                    <a:noFill/>
                  </a:ln>
                  <a:solidFill>
                    <a:prstClr val="black"/>
                  </a:solidFill>
                  <a:effectLst/>
                  <a:uLnTx/>
                  <a:uFillTx/>
                  <a:latin typeface="Calibri"/>
                  <a:cs typeface="+mn-cs"/>
                </a:endParaRPr>
              </a:p>
            </p:txBody>
          </p:sp>
          <p:sp>
            <p:nvSpPr>
              <p:cNvPr id="577" name="AutoShape 11">
                <a:extLst>
                  <a:ext uri="{FF2B5EF4-FFF2-40B4-BE49-F238E27FC236}">
                    <a16:creationId xmlns:a16="http://schemas.microsoft.com/office/drawing/2014/main" id="{D73C5534-CFCC-4166-BF26-8FA8823CBAB5}"/>
                  </a:ext>
                </a:extLst>
              </p:cNvPr>
              <p:cNvSpPr>
                <a:spLocks noChangeAspect="1" noChangeArrowheads="1"/>
              </p:cNvSpPr>
              <p:nvPr/>
            </p:nvSpPr>
            <p:spPr bwMode="auto">
              <a:xfrm>
                <a:off x="793" y="2895"/>
                <a:ext cx="68" cy="68"/>
              </a:xfrm>
              <a:prstGeom prst="diamond">
                <a:avLst/>
              </a:prstGeom>
              <a:solidFill>
                <a:srgbClr val="800080"/>
              </a:solidFill>
              <a:ln w="9525">
                <a:solidFill>
                  <a:sysClr val="windowText" lastClr="000000"/>
                </a:solidFill>
                <a:miter lim="800000"/>
                <a:headEnd/>
                <a:tailEnd/>
              </a:ln>
            </p:spPr>
            <p:txBody>
              <a:bodyPr wrap="none" anchor="ctr"/>
              <a:lstStyle/>
              <a:p>
                <a:pPr marL="0" marR="0" lvl="0" indent="0" defTabSz="914319" eaLnBrk="1" fontAlgn="auto" latinLnBrk="0" hangingPunct="1">
                  <a:lnSpc>
                    <a:spcPct val="100000"/>
                  </a:lnSpc>
                  <a:spcBef>
                    <a:spcPts val="0"/>
                  </a:spcBef>
                  <a:spcAft>
                    <a:spcPts val="0"/>
                  </a:spcAft>
                  <a:buClrTx/>
                  <a:buSzTx/>
                  <a:buFontTx/>
                  <a:buNone/>
                  <a:tabLst/>
                  <a:defRPr/>
                </a:pPr>
                <a:endParaRPr kumimoji="0" lang="sv-SE" sz="2000" b="0" i="0" u="none" strike="noStrike" kern="0" cap="none" spc="0" normalizeH="0" baseline="0" noProof="0">
                  <a:ln>
                    <a:noFill/>
                  </a:ln>
                  <a:solidFill>
                    <a:prstClr val="black"/>
                  </a:solidFill>
                  <a:effectLst/>
                  <a:uLnTx/>
                  <a:uFillTx/>
                  <a:latin typeface="Calibri"/>
                  <a:cs typeface="+mn-cs"/>
                </a:endParaRPr>
              </a:p>
            </p:txBody>
          </p:sp>
          <p:sp>
            <p:nvSpPr>
              <p:cNvPr id="578" name="AutoShape 12">
                <a:extLst>
                  <a:ext uri="{FF2B5EF4-FFF2-40B4-BE49-F238E27FC236}">
                    <a16:creationId xmlns:a16="http://schemas.microsoft.com/office/drawing/2014/main" id="{0FC36F56-161A-4A63-8A6A-1DD6B3C425A9}"/>
                  </a:ext>
                </a:extLst>
              </p:cNvPr>
              <p:cNvSpPr>
                <a:spLocks noChangeAspect="1" noChangeArrowheads="1"/>
              </p:cNvSpPr>
              <p:nvPr/>
            </p:nvSpPr>
            <p:spPr bwMode="auto">
              <a:xfrm>
                <a:off x="975" y="2578"/>
                <a:ext cx="68" cy="68"/>
              </a:xfrm>
              <a:prstGeom prst="diamond">
                <a:avLst/>
              </a:prstGeom>
              <a:solidFill>
                <a:srgbClr val="800080"/>
              </a:solidFill>
              <a:ln w="9525">
                <a:solidFill>
                  <a:sysClr val="windowText" lastClr="000000"/>
                </a:solidFill>
                <a:miter lim="800000"/>
                <a:headEnd/>
                <a:tailEnd/>
              </a:ln>
            </p:spPr>
            <p:txBody>
              <a:bodyPr wrap="none" anchor="ctr"/>
              <a:lstStyle/>
              <a:p>
                <a:pPr marL="0" marR="0" lvl="0" indent="0" defTabSz="914319" eaLnBrk="1" fontAlgn="auto" latinLnBrk="0" hangingPunct="1">
                  <a:lnSpc>
                    <a:spcPct val="100000"/>
                  </a:lnSpc>
                  <a:spcBef>
                    <a:spcPts val="0"/>
                  </a:spcBef>
                  <a:spcAft>
                    <a:spcPts val="0"/>
                  </a:spcAft>
                  <a:buClrTx/>
                  <a:buSzTx/>
                  <a:buFontTx/>
                  <a:buNone/>
                  <a:tabLst/>
                  <a:defRPr/>
                </a:pPr>
                <a:endParaRPr kumimoji="0" lang="sv-SE" sz="2000" b="0" i="0" u="none" strike="noStrike" kern="0" cap="none" spc="0" normalizeH="0" baseline="0" noProof="0">
                  <a:ln>
                    <a:noFill/>
                  </a:ln>
                  <a:solidFill>
                    <a:prstClr val="black"/>
                  </a:solidFill>
                  <a:effectLst/>
                  <a:uLnTx/>
                  <a:uFillTx/>
                  <a:latin typeface="Calibri"/>
                  <a:cs typeface="+mn-cs"/>
                </a:endParaRPr>
              </a:p>
            </p:txBody>
          </p:sp>
        </p:grpSp>
        <p:sp>
          <p:nvSpPr>
            <p:cNvPr id="482" name="Line 13">
              <a:extLst>
                <a:ext uri="{FF2B5EF4-FFF2-40B4-BE49-F238E27FC236}">
                  <a16:creationId xmlns:a16="http://schemas.microsoft.com/office/drawing/2014/main" id="{757F9BB8-6306-4952-B424-14116941E8BE}"/>
                </a:ext>
              </a:extLst>
            </p:cNvPr>
            <p:cNvSpPr>
              <a:spLocks noChangeShapeType="1"/>
            </p:cNvSpPr>
            <p:nvPr/>
          </p:nvSpPr>
          <p:spPr bwMode="auto">
            <a:xfrm rot="-5400000">
              <a:off x="5285" y="1279"/>
              <a:ext cx="0" cy="49"/>
            </a:xfrm>
            <a:prstGeom prst="line">
              <a:avLst/>
            </a:prstGeom>
            <a:noFill/>
            <a:ln w="38100">
              <a:solidFill>
                <a:srgbClr val="666699"/>
              </a:solidFill>
              <a:round/>
              <a:headEnd/>
              <a:tailEnd/>
            </a:ln>
            <a:extLst>
              <a:ext uri="{909E8E84-426E-40dd-AFC4-6F175D3DCCD1}">
                <a14:hiddenFill xmlns="" xmlns:a14="http://schemas.microsoft.com/office/drawing/2010/main">
                  <a:noFill/>
                </a14:hiddenFill>
              </a:ext>
            </a:extLst>
          </p:spPr>
          <p:txBody>
            <a:bodyPr/>
            <a:lstStyle/>
            <a:p>
              <a:pPr marL="0" marR="0" lvl="0" indent="0" defTabSz="914319"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Calibri"/>
                <a:cs typeface="+mn-cs"/>
              </a:endParaRPr>
            </a:p>
          </p:txBody>
        </p:sp>
        <p:sp>
          <p:nvSpPr>
            <p:cNvPr id="483" name="Text Box 14">
              <a:extLst>
                <a:ext uri="{FF2B5EF4-FFF2-40B4-BE49-F238E27FC236}">
                  <a16:creationId xmlns:a16="http://schemas.microsoft.com/office/drawing/2014/main" id="{F802AB37-0505-406C-A01D-3D2FABFE654B}"/>
                </a:ext>
              </a:extLst>
            </p:cNvPr>
            <p:cNvSpPr txBox="1">
              <a:spLocks noChangeArrowheads="1"/>
            </p:cNvSpPr>
            <p:nvPr/>
          </p:nvSpPr>
          <p:spPr bwMode="auto">
            <a:xfrm>
              <a:off x="510" y="3637"/>
              <a:ext cx="372" cy="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marL="0" marR="0" lvl="0" indent="0" defTabSz="914319"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a:ln>
                    <a:noFill/>
                  </a:ln>
                  <a:solidFill>
                    <a:srgbClr val="666699"/>
                  </a:solidFill>
                  <a:effectLst/>
                  <a:uLnTx/>
                  <a:uFillTx/>
                  <a:latin typeface="Gill Sans" charset="0"/>
                  <a:sym typeface="Gill Sans" charset="0"/>
                </a:rPr>
                <a:t>1930</a:t>
              </a:r>
            </a:p>
          </p:txBody>
        </p:sp>
        <p:sp>
          <p:nvSpPr>
            <p:cNvPr id="484" name="Text Box 15">
              <a:extLst>
                <a:ext uri="{FF2B5EF4-FFF2-40B4-BE49-F238E27FC236}">
                  <a16:creationId xmlns:a16="http://schemas.microsoft.com/office/drawing/2014/main" id="{49CBF398-78C3-4264-8F08-D1F5BEDB4769}"/>
                </a:ext>
              </a:extLst>
            </p:cNvPr>
            <p:cNvSpPr txBox="1">
              <a:spLocks noChangeArrowheads="1"/>
            </p:cNvSpPr>
            <p:nvPr/>
          </p:nvSpPr>
          <p:spPr bwMode="auto">
            <a:xfrm>
              <a:off x="2562" y="3637"/>
              <a:ext cx="372" cy="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marL="0" marR="0" lvl="0" indent="0" defTabSz="914319"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a:ln>
                    <a:noFill/>
                  </a:ln>
                  <a:solidFill>
                    <a:srgbClr val="666699"/>
                  </a:solidFill>
                  <a:effectLst/>
                  <a:uLnTx/>
                  <a:uFillTx/>
                  <a:latin typeface="Gill Sans" charset="0"/>
                  <a:sym typeface="Gill Sans" charset="0"/>
                </a:rPr>
                <a:t>1970</a:t>
              </a:r>
            </a:p>
          </p:txBody>
        </p:sp>
        <p:sp>
          <p:nvSpPr>
            <p:cNvPr id="485" name="Text Box 16">
              <a:extLst>
                <a:ext uri="{FF2B5EF4-FFF2-40B4-BE49-F238E27FC236}">
                  <a16:creationId xmlns:a16="http://schemas.microsoft.com/office/drawing/2014/main" id="{037A641B-885D-4AF5-8D93-81AFDAA008EF}"/>
                </a:ext>
              </a:extLst>
            </p:cNvPr>
            <p:cNvSpPr txBox="1">
              <a:spLocks noChangeArrowheads="1"/>
            </p:cNvSpPr>
            <p:nvPr/>
          </p:nvSpPr>
          <p:spPr bwMode="auto">
            <a:xfrm>
              <a:off x="3075" y="3637"/>
              <a:ext cx="372" cy="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marL="0" marR="0" lvl="0" indent="0" defTabSz="914319"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a:ln>
                    <a:noFill/>
                  </a:ln>
                  <a:solidFill>
                    <a:srgbClr val="666699"/>
                  </a:solidFill>
                  <a:effectLst/>
                  <a:uLnTx/>
                  <a:uFillTx/>
                  <a:latin typeface="Gill Sans" charset="0"/>
                  <a:sym typeface="Gill Sans" charset="0"/>
                </a:rPr>
                <a:t>1980</a:t>
              </a:r>
            </a:p>
          </p:txBody>
        </p:sp>
        <p:sp>
          <p:nvSpPr>
            <p:cNvPr id="486" name="Text Box 17">
              <a:extLst>
                <a:ext uri="{FF2B5EF4-FFF2-40B4-BE49-F238E27FC236}">
                  <a16:creationId xmlns:a16="http://schemas.microsoft.com/office/drawing/2014/main" id="{82FCCF1D-A391-428C-817A-2C46D0F28173}"/>
                </a:ext>
              </a:extLst>
            </p:cNvPr>
            <p:cNvSpPr txBox="1">
              <a:spLocks noChangeArrowheads="1"/>
            </p:cNvSpPr>
            <p:nvPr/>
          </p:nvSpPr>
          <p:spPr bwMode="auto">
            <a:xfrm>
              <a:off x="3588" y="3637"/>
              <a:ext cx="372" cy="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marL="0" marR="0" lvl="0" indent="0" defTabSz="914319"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a:ln>
                    <a:noFill/>
                  </a:ln>
                  <a:solidFill>
                    <a:srgbClr val="666699"/>
                  </a:solidFill>
                  <a:effectLst/>
                  <a:uLnTx/>
                  <a:uFillTx/>
                  <a:latin typeface="Gill Sans" charset="0"/>
                  <a:sym typeface="Gill Sans" charset="0"/>
                </a:rPr>
                <a:t>1990</a:t>
              </a:r>
            </a:p>
          </p:txBody>
        </p:sp>
        <p:sp>
          <p:nvSpPr>
            <p:cNvPr id="487" name="Text Box 18">
              <a:extLst>
                <a:ext uri="{FF2B5EF4-FFF2-40B4-BE49-F238E27FC236}">
                  <a16:creationId xmlns:a16="http://schemas.microsoft.com/office/drawing/2014/main" id="{B7CE3317-883C-44B6-95F9-E92B1A3C7E11}"/>
                </a:ext>
              </a:extLst>
            </p:cNvPr>
            <p:cNvSpPr txBox="1">
              <a:spLocks noChangeArrowheads="1"/>
            </p:cNvSpPr>
            <p:nvPr/>
          </p:nvSpPr>
          <p:spPr bwMode="auto">
            <a:xfrm>
              <a:off x="4101" y="3637"/>
              <a:ext cx="372" cy="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marL="0" marR="0" lvl="0" indent="0" defTabSz="914319"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a:ln>
                    <a:noFill/>
                  </a:ln>
                  <a:solidFill>
                    <a:srgbClr val="666699"/>
                  </a:solidFill>
                  <a:effectLst/>
                  <a:uLnTx/>
                  <a:uFillTx/>
                  <a:latin typeface="Gill Sans" charset="0"/>
                  <a:sym typeface="Gill Sans" charset="0"/>
                </a:rPr>
                <a:t>2000</a:t>
              </a:r>
            </a:p>
          </p:txBody>
        </p:sp>
        <p:sp>
          <p:nvSpPr>
            <p:cNvPr id="488" name="Text Box 19">
              <a:extLst>
                <a:ext uri="{FF2B5EF4-FFF2-40B4-BE49-F238E27FC236}">
                  <a16:creationId xmlns:a16="http://schemas.microsoft.com/office/drawing/2014/main" id="{45532A35-906F-4684-8E2A-BE0F0AD4F315}"/>
                </a:ext>
              </a:extLst>
            </p:cNvPr>
            <p:cNvSpPr txBox="1">
              <a:spLocks noChangeArrowheads="1"/>
            </p:cNvSpPr>
            <p:nvPr/>
          </p:nvSpPr>
          <p:spPr bwMode="auto">
            <a:xfrm>
              <a:off x="4615" y="3637"/>
              <a:ext cx="372" cy="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marL="0" marR="0" lvl="0" indent="0" defTabSz="914319"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a:ln>
                    <a:noFill/>
                  </a:ln>
                  <a:solidFill>
                    <a:srgbClr val="666699"/>
                  </a:solidFill>
                  <a:effectLst/>
                  <a:uLnTx/>
                  <a:uFillTx/>
                  <a:latin typeface="Gill Sans" charset="0"/>
                  <a:sym typeface="Gill Sans" charset="0"/>
                </a:rPr>
                <a:t>2010</a:t>
              </a:r>
            </a:p>
          </p:txBody>
        </p:sp>
        <p:sp>
          <p:nvSpPr>
            <p:cNvPr id="489" name="Text Box 20">
              <a:extLst>
                <a:ext uri="{FF2B5EF4-FFF2-40B4-BE49-F238E27FC236}">
                  <a16:creationId xmlns:a16="http://schemas.microsoft.com/office/drawing/2014/main" id="{5471B483-7CA9-4FCF-9CDE-D17685D0B5C8}"/>
                </a:ext>
              </a:extLst>
            </p:cNvPr>
            <p:cNvSpPr txBox="1">
              <a:spLocks noChangeArrowheads="1"/>
            </p:cNvSpPr>
            <p:nvPr/>
          </p:nvSpPr>
          <p:spPr bwMode="auto">
            <a:xfrm>
              <a:off x="5128" y="3637"/>
              <a:ext cx="372" cy="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marL="0" marR="0" lvl="0" indent="0" defTabSz="914319"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a:ln>
                    <a:noFill/>
                  </a:ln>
                  <a:solidFill>
                    <a:srgbClr val="666699"/>
                  </a:solidFill>
                  <a:effectLst/>
                  <a:uLnTx/>
                  <a:uFillTx/>
                  <a:latin typeface="Gill Sans" charset="0"/>
                  <a:sym typeface="Gill Sans" charset="0"/>
                </a:rPr>
                <a:t>2020</a:t>
              </a:r>
            </a:p>
          </p:txBody>
        </p:sp>
        <p:grpSp>
          <p:nvGrpSpPr>
            <p:cNvPr id="490" name="Group 21">
              <a:extLst>
                <a:ext uri="{FF2B5EF4-FFF2-40B4-BE49-F238E27FC236}">
                  <a16:creationId xmlns:a16="http://schemas.microsoft.com/office/drawing/2014/main" id="{22011CF4-FDF0-44D8-B7D5-8281AEC7185D}"/>
                </a:ext>
              </a:extLst>
            </p:cNvPr>
            <p:cNvGrpSpPr>
              <a:grpSpLocks/>
            </p:cNvGrpSpPr>
            <p:nvPr/>
          </p:nvGrpSpPr>
          <p:grpSpPr bwMode="auto">
            <a:xfrm>
              <a:off x="1162" y="3583"/>
              <a:ext cx="3614" cy="51"/>
              <a:chOff x="1025" y="3443"/>
              <a:chExt cx="3873" cy="53"/>
            </a:xfrm>
          </p:grpSpPr>
          <p:sp>
            <p:nvSpPr>
              <p:cNvPr id="567" name="Line 22">
                <a:extLst>
                  <a:ext uri="{FF2B5EF4-FFF2-40B4-BE49-F238E27FC236}">
                    <a16:creationId xmlns:a16="http://schemas.microsoft.com/office/drawing/2014/main" id="{95B57081-2A9C-4207-B29E-236F954DB860}"/>
                  </a:ext>
                </a:extLst>
              </p:cNvPr>
              <p:cNvSpPr>
                <a:spLocks noChangeShapeType="1"/>
              </p:cNvSpPr>
              <p:nvPr/>
            </p:nvSpPr>
            <p:spPr bwMode="auto">
              <a:xfrm>
                <a:off x="1025" y="3443"/>
                <a:ext cx="0" cy="53"/>
              </a:xfrm>
              <a:prstGeom prst="line">
                <a:avLst/>
              </a:prstGeom>
              <a:noFill/>
              <a:ln w="38100">
                <a:solidFill>
                  <a:srgbClr val="666699"/>
                </a:solidFill>
                <a:round/>
                <a:headEnd/>
                <a:tailEnd/>
              </a:ln>
              <a:extLst>
                <a:ext uri="{909E8E84-426E-40dd-AFC4-6F175D3DCCD1}">
                  <a14:hiddenFill xmlns="" xmlns:a14="http://schemas.microsoft.com/office/drawing/2010/main">
                    <a:noFill/>
                  </a14:hiddenFill>
                </a:ext>
              </a:extLst>
            </p:spPr>
            <p:txBody>
              <a:bodyPr/>
              <a:lstStyle/>
              <a:p>
                <a:pPr marL="0" marR="0" lvl="0" indent="0" defTabSz="914319"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Calibri"/>
                  <a:cs typeface="+mn-cs"/>
                </a:endParaRPr>
              </a:p>
            </p:txBody>
          </p:sp>
          <p:sp>
            <p:nvSpPr>
              <p:cNvPr id="568" name="Line 23">
                <a:extLst>
                  <a:ext uri="{FF2B5EF4-FFF2-40B4-BE49-F238E27FC236}">
                    <a16:creationId xmlns:a16="http://schemas.microsoft.com/office/drawing/2014/main" id="{D0F14E97-6A6E-4B6C-8840-1F11F43BC527}"/>
                  </a:ext>
                </a:extLst>
              </p:cNvPr>
              <p:cNvSpPr>
                <a:spLocks noChangeShapeType="1"/>
              </p:cNvSpPr>
              <p:nvPr/>
            </p:nvSpPr>
            <p:spPr bwMode="auto">
              <a:xfrm>
                <a:off x="4898" y="3443"/>
                <a:ext cx="0" cy="53"/>
              </a:xfrm>
              <a:prstGeom prst="line">
                <a:avLst/>
              </a:prstGeom>
              <a:noFill/>
              <a:ln w="38100">
                <a:solidFill>
                  <a:srgbClr val="666699"/>
                </a:solidFill>
                <a:round/>
                <a:headEnd/>
                <a:tailEnd/>
              </a:ln>
              <a:extLst>
                <a:ext uri="{909E8E84-426E-40dd-AFC4-6F175D3DCCD1}">
                  <a14:hiddenFill xmlns="" xmlns:a14="http://schemas.microsoft.com/office/drawing/2010/main">
                    <a:noFill/>
                  </a14:hiddenFill>
                </a:ext>
              </a:extLst>
            </p:spPr>
            <p:txBody>
              <a:bodyPr/>
              <a:lstStyle/>
              <a:p>
                <a:pPr marL="0" marR="0" lvl="0" indent="0" defTabSz="914319"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Calibri"/>
                  <a:cs typeface="+mn-cs"/>
                </a:endParaRPr>
              </a:p>
            </p:txBody>
          </p:sp>
          <p:sp>
            <p:nvSpPr>
              <p:cNvPr id="569" name="Line 24">
                <a:extLst>
                  <a:ext uri="{FF2B5EF4-FFF2-40B4-BE49-F238E27FC236}">
                    <a16:creationId xmlns:a16="http://schemas.microsoft.com/office/drawing/2014/main" id="{93B2F2BF-A74F-4B19-A9AA-2E78BFD92D8F}"/>
                  </a:ext>
                </a:extLst>
              </p:cNvPr>
              <p:cNvSpPr>
                <a:spLocks noChangeShapeType="1"/>
              </p:cNvSpPr>
              <p:nvPr/>
            </p:nvSpPr>
            <p:spPr bwMode="auto">
              <a:xfrm>
                <a:off x="1578" y="3443"/>
                <a:ext cx="0" cy="53"/>
              </a:xfrm>
              <a:prstGeom prst="line">
                <a:avLst/>
              </a:prstGeom>
              <a:noFill/>
              <a:ln w="38100">
                <a:solidFill>
                  <a:srgbClr val="666699"/>
                </a:solidFill>
                <a:round/>
                <a:headEnd/>
                <a:tailEnd/>
              </a:ln>
              <a:extLst>
                <a:ext uri="{909E8E84-426E-40dd-AFC4-6F175D3DCCD1}">
                  <a14:hiddenFill xmlns="" xmlns:a14="http://schemas.microsoft.com/office/drawing/2010/main">
                    <a:noFill/>
                  </a14:hiddenFill>
                </a:ext>
              </a:extLst>
            </p:spPr>
            <p:txBody>
              <a:bodyPr/>
              <a:lstStyle/>
              <a:p>
                <a:pPr marL="0" marR="0" lvl="0" indent="0" defTabSz="914319"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Calibri"/>
                  <a:cs typeface="+mn-cs"/>
                </a:endParaRPr>
              </a:p>
            </p:txBody>
          </p:sp>
          <p:sp>
            <p:nvSpPr>
              <p:cNvPr id="570" name="Line 25">
                <a:extLst>
                  <a:ext uri="{FF2B5EF4-FFF2-40B4-BE49-F238E27FC236}">
                    <a16:creationId xmlns:a16="http://schemas.microsoft.com/office/drawing/2014/main" id="{559AC898-9665-4B52-9C7B-9C04FCF09861}"/>
                  </a:ext>
                </a:extLst>
              </p:cNvPr>
              <p:cNvSpPr>
                <a:spLocks noChangeShapeType="1"/>
              </p:cNvSpPr>
              <p:nvPr/>
            </p:nvSpPr>
            <p:spPr bwMode="auto">
              <a:xfrm>
                <a:off x="2131" y="3443"/>
                <a:ext cx="0" cy="53"/>
              </a:xfrm>
              <a:prstGeom prst="line">
                <a:avLst/>
              </a:prstGeom>
              <a:noFill/>
              <a:ln w="38100">
                <a:solidFill>
                  <a:srgbClr val="666699"/>
                </a:solidFill>
                <a:round/>
                <a:headEnd/>
                <a:tailEnd/>
              </a:ln>
              <a:extLst>
                <a:ext uri="{909E8E84-426E-40dd-AFC4-6F175D3DCCD1}">
                  <a14:hiddenFill xmlns="" xmlns:a14="http://schemas.microsoft.com/office/drawing/2010/main">
                    <a:noFill/>
                  </a14:hiddenFill>
                </a:ext>
              </a:extLst>
            </p:spPr>
            <p:txBody>
              <a:bodyPr/>
              <a:lstStyle/>
              <a:p>
                <a:pPr marL="0" marR="0" lvl="0" indent="0" defTabSz="914319"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Calibri"/>
                  <a:cs typeface="+mn-cs"/>
                </a:endParaRPr>
              </a:p>
            </p:txBody>
          </p:sp>
          <p:sp>
            <p:nvSpPr>
              <p:cNvPr id="571" name="Line 26">
                <a:extLst>
                  <a:ext uri="{FF2B5EF4-FFF2-40B4-BE49-F238E27FC236}">
                    <a16:creationId xmlns:a16="http://schemas.microsoft.com/office/drawing/2014/main" id="{F48639B7-2586-4785-A18D-C5B47A0FB95C}"/>
                  </a:ext>
                </a:extLst>
              </p:cNvPr>
              <p:cNvSpPr>
                <a:spLocks noChangeShapeType="1"/>
              </p:cNvSpPr>
              <p:nvPr/>
            </p:nvSpPr>
            <p:spPr bwMode="auto">
              <a:xfrm>
                <a:off x="2684" y="3443"/>
                <a:ext cx="0" cy="53"/>
              </a:xfrm>
              <a:prstGeom prst="line">
                <a:avLst/>
              </a:prstGeom>
              <a:noFill/>
              <a:ln w="38100">
                <a:solidFill>
                  <a:srgbClr val="666699"/>
                </a:solidFill>
                <a:round/>
                <a:headEnd/>
                <a:tailEnd/>
              </a:ln>
              <a:extLst>
                <a:ext uri="{909E8E84-426E-40dd-AFC4-6F175D3DCCD1}">
                  <a14:hiddenFill xmlns="" xmlns:a14="http://schemas.microsoft.com/office/drawing/2010/main">
                    <a:noFill/>
                  </a14:hiddenFill>
                </a:ext>
              </a:extLst>
            </p:spPr>
            <p:txBody>
              <a:bodyPr/>
              <a:lstStyle/>
              <a:p>
                <a:pPr marL="0" marR="0" lvl="0" indent="0" defTabSz="914319"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Calibri"/>
                  <a:cs typeface="+mn-cs"/>
                </a:endParaRPr>
              </a:p>
            </p:txBody>
          </p:sp>
          <p:sp>
            <p:nvSpPr>
              <p:cNvPr id="572" name="Line 27">
                <a:extLst>
                  <a:ext uri="{FF2B5EF4-FFF2-40B4-BE49-F238E27FC236}">
                    <a16:creationId xmlns:a16="http://schemas.microsoft.com/office/drawing/2014/main" id="{48777D24-480C-40B3-9936-0BE7B6AF30C2}"/>
                  </a:ext>
                </a:extLst>
              </p:cNvPr>
              <p:cNvSpPr>
                <a:spLocks noChangeShapeType="1"/>
              </p:cNvSpPr>
              <p:nvPr/>
            </p:nvSpPr>
            <p:spPr bwMode="auto">
              <a:xfrm>
                <a:off x="3238" y="3443"/>
                <a:ext cx="0" cy="53"/>
              </a:xfrm>
              <a:prstGeom prst="line">
                <a:avLst/>
              </a:prstGeom>
              <a:noFill/>
              <a:ln w="38100">
                <a:solidFill>
                  <a:srgbClr val="666699"/>
                </a:solidFill>
                <a:round/>
                <a:headEnd/>
                <a:tailEnd/>
              </a:ln>
              <a:extLst>
                <a:ext uri="{909E8E84-426E-40dd-AFC4-6F175D3DCCD1}">
                  <a14:hiddenFill xmlns="" xmlns:a14="http://schemas.microsoft.com/office/drawing/2010/main">
                    <a:noFill/>
                  </a14:hiddenFill>
                </a:ext>
              </a:extLst>
            </p:spPr>
            <p:txBody>
              <a:bodyPr/>
              <a:lstStyle/>
              <a:p>
                <a:pPr marL="0" marR="0" lvl="0" indent="0" defTabSz="914319"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Calibri"/>
                  <a:cs typeface="+mn-cs"/>
                </a:endParaRPr>
              </a:p>
            </p:txBody>
          </p:sp>
          <p:sp>
            <p:nvSpPr>
              <p:cNvPr id="573" name="Line 28">
                <a:extLst>
                  <a:ext uri="{FF2B5EF4-FFF2-40B4-BE49-F238E27FC236}">
                    <a16:creationId xmlns:a16="http://schemas.microsoft.com/office/drawing/2014/main" id="{96359EF9-0EB1-4C4A-BCFA-E7DC67163E94}"/>
                  </a:ext>
                </a:extLst>
              </p:cNvPr>
              <p:cNvSpPr>
                <a:spLocks noChangeShapeType="1"/>
              </p:cNvSpPr>
              <p:nvPr/>
            </p:nvSpPr>
            <p:spPr bwMode="auto">
              <a:xfrm>
                <a:off x="3791" y="3443"/>
                <a:ext cx="0" cy="53"/>
              </a:xfrm>
              <a:prstGeom prst="line">
                <a:avLst/>
              </a:prstGeom>
              <a:noFill/>
              <a:ln w="38100">
                <a:solidFill>
                  <a:srgbClr val="666699"/>
                </a:solidFill>
                <a:round/>
                <a:headEnd/>
                <a:tailEnd/>
              </a:ln>
              <a:extLst>
                <a:ext uri="{909E8E84-426E-40dd-AFC4-6F175D3DCCD1}">
                  <a14:hiddenFill xmlns="" xmlns:a14="http://schemas.microsoft.com/office/drawing/2010/main">
                    <a:noFill/>
                  </a14:hiddenFill>
                </a:ext>
              </a:extLst>
            </p:spPr>
            <p:txBody>
              <a:bodyPr/>
              <a:lstStyle/>
              <a:p>
                <a:pPr marL="0" marR="0" lvl="0" indent="0" defTabSz="914319"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Calibri"/>
                  <a:cs typeface="+mn-cs"/>
                </a:endParaRPr>
              </a:p>
            </p:txBody>
          </p:sp>
          <p:sp>
            <p:nvSpPr>
              <p:cNvPr id="574" name="Line 29">
                <a:extLst>
                  <a:ext uri="{FF2B5EF4-FFF2-40B4-BE49-F238E27FC236}">
                    <a16:creationId xmlns:a16="http://schemas.microsoft.com/office/drawing/2014/main" id="{DD8663F5-CAA7-432C-A926-66BF5731C23D}"/>
                  </a:ext>
                </a:extLst>
              </p:cNvPr>
              <p:cNvSpPr>
                <a:spLocks noChangeShapeType="1"/>
              </p:cNvSpPr>
              <p:nvPr/>
            </p:nvSpPr>
            <p:spPr bwMode="auto">
              <a:xfrm>
                <a:off x="4344" y="3443"/>
                <a:ext cx="0" cy="53"/>
              </a:xfrm>
              <a:prstGeom prst="line">
                <a:avLst/>
              </a:prstGeom>
              <a:noFill/>
              <a:ln w="38100">
                <a:solidFill>
                  <a:srgbClr val="666699"/>
                </a:solidFill>
                <a:round/>
                <a:headEnd/>
                <a:tailEnd/>
              </a:ln>
              <a:extLst>
                <a:ext uri="{909E8E84-426E-40dd-AFC4-6F175D3DCCD1}">
                  <a14:hiddenFill xmlns="" xmlns:a14="http://schemas.microsoft.com/office/drawing/2010/main">
                    <a:noFill/>
                  </a14:hiddenFill>
                </a:ext>
              </a:extLst>
            </p:spPr>
            <p:txBody>
              <a:bodyPr/>
              <a:lstStyle/>
              <a:p>
                <a:pPr marL="0" marR="0" lvl="0" indent="0" defTabSz="914319"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Calibri"/>
                  <a:cs typeface="+mn-cs"/>
                </a:endParaRPr>
              </a:p>
            </p:txBody>
          </p:sp>
        </p:grpSp>
        <p:grpSp>
          <p:nvGrpSpPr>
            <p:cNvPr id="491" name="Group 30">
              <a:extLst>
                <a:ext uri="{FF2B5EF4-FFF2-40B4-BE49-F238E27FC236}">
                  <a16:creationId xmlns:a16="http://schemas.microsoft.com/office/drawing/2014/main" id="{D0FD8DB2-9D58-4072-8879-2351F77C9141}"/>
                </a:ext>
              </a:extLst>
            </p:cNvPr>
            <p:cNvGrpSpPr>
              <a:grpSpLocks/>
            </p:cNvGrpSpPr>
            <p:nvPr/>
          </p:nvGrpSpPr>
          <p:grpSpPr bwMode="auto">
            <a:xfrm>
              <a:off x="1162" y="1204"/>
              <a:ext cx="3614" cy="51"/>
              <a:chOff x="1025" y="3443"/>
              <a:chExt cx="3873" cy="53"/>
            </a:xfrm>
          </p:grpSpPr>
          <p:sp>
            <p:nvSpPr>
              <p:cNvPr id="559" name="Line 31">
                <a:extLst>
                  <a:ext uri="{FF2B5EF4-FFF2-40B4-BE49-F238E27FC236}">
                    <a16:creationId xmlns:a16="http://schemas.microsoft.com/office/drawing/2014/main" id="{2D4C5141-5F08-46A9-86E1-C4BBA61C72FC}"/>
                  </a:ext>
                </a:extLst>
              </p:cNvPr>
              <p:cNvSpPr>
                <a:spLocks noChangeShapeType="1"/>
              </p:cNvSpPr>
              <p:nvPr/>
            </p:nvSpPr>
            <p:spPr bwMode="auto">
              <a:xfrm>
                <a:off x="1025" y="3443"/>
                <a:ext cx="0" cy="53"/>
              </a:xfrm>
              <a:prstGeom prst="line">
                <a:avLst/>
              </a:prstGeom>
              <a:noFill/>
              <a:ln w="38100">
                <a:solidFill>
                  <a:srgbClr val="666699"/>
                </a:solidFill>
                <a:round/>
                <a:headEnd/>
                <a:tailEnd/>
              </a:ln>
              <a:extLst>
                <a:ext uri="{909E8E84-426E-40dd-AFC4-6F175D3DCCD1}">
                  <a14:hiddenFill xmlns="" xmlns:a14="http://schemas.microsoft.com/office/drawing/2010/main">
                    <a:noFill/>
                  </a14:hiddenFill>
                </a:ext>
              </a:extLst>
            </p:spPr>
            <p:txBody>
              <a:bodyPr/>
              <a:lstStyle/>
              <a:p>
                <a:pPr marL="0" marR="0" lvl="0" indent="0" defTabSz="914319"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Calibri"/>
                  <a:cs typeface="+mn-cs"/>
                </a:endParaRPr>
              </a:p>
            </p:txBody>
          </p:sp>
          <p:sp>
            <p:nvSpPr>
              <p:cNvPr id="560" name="Line 32">
                <a:extLst>
                  <a:ext uri="{FF2B5EF4-FFF2-40B4-BE49-F238E27FC236}">
                    <a16:creationId xmlns:a16="http://schemas.microsoft.com/office/drawing/2014/main" id="{234812AE-0317-4047-9162-58D8385162C0}"/>
                  </a:ext>
                </a:extLst>
              </p:cNvPr>
              <p:cNvSpPr>
                <a:spLocks noChangeShapeType="1"/>
              </p:cNvSpPr>
              <p:nvPr/>
            </p:nvSpPr>
            <p:spPr bwMode="auto">
              <a:xfrm>
                <a:off x="4898" y="3443"/>
                <a:ext cx="0" cy="53"/>
              </a:xfrm>
              <a:prstGeom prst="line">
                <a:avLst/>
              </a:prstGeom>
              <a:noFill/>
              <a:ln w="38100">
                <a:solidFill>
                  <a:srgbClr val="666699"/>
                </a:solidFill>
                <a:round/>
                <a:headEnd/>
                <a:tailEnd/>
              </a:ln>
              <a:extLst>
                <a:ext uri="{909E8E84-426E-40dd-AFC4-6F175D3DCCD1}">
                  <a14:hiddenFill xmlns="" xmlns:a14="http://schemas.microsoft.com/office/drawing/2010/main">
                    <a:noFill/>
                  </a14:hiddenFill>
                </a:ext>
              </a:extLst>
            </p:spPr>
            <p:txBody>
              <a:bodyPr/>
              <a:lstStyle/>
              <a:p>
                <a:pPr marL="0" marR="0" lvl="0" indent="0" defTabSz="914319"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Calibri"/>
                  <a:cs typeface="+mn-cs"/>
                </a:endParaRPr>
              </a:p>
            </p:txBody>
          </p:sp>
          <p:sp>
            <p:nvSpPr>
              <p:cNvPr id="561" name="Line 33">
                <a:extLst>
                  <a:ext uri="{FF2B5EF4-FFF2-40B4-BE49-F238E27FC236}">
                    <a16:creationId xmlns:a16="http://schemas.microsoft.com/office/drawing/2014/main" id="{2CA37C62-EDA8-4240-93E0-937FF523DB24}"/>
                  </a:ext>
                </a:extLst>
              </p:cNvPr>
              <p:cNvSpPr>
                <a:spLocks noChangeShapeType="1"/>
              </p:cNvSpPr>
              <p:nvPr/>
            </p:nvSpPr>
            <p:spPr bwMode="auto">
              <a:xfrm>
                <a:off x="1578" y="3443"/>
                <a:ext cx="0" cy="53"/>
              </a:xfrm>
              <a:prstGeom prst="line">
                <a:avLst/>
              </a:prstGeom>
              <a:noFill/>
              <a:ln w="38100">
                <a:solidFill>
                  <a:srgbClr val="666699"/>
                </a:solidFill>
                <a:round/>
                <a:headEnd/>
                <a:tailEnd/>
              </a:ln>
              <a:extLst>
                <a:ext uri="{909E8E84-426E-40dd-AFC4-6F175D3DCCD1}">
                  <a14:hiddenFill xmlns="" xmlns:a14="http://schemas.microsoft.com/office/drawing/2010/main">
                    <a:noFill/>
                  </a14:hiddenFill>
                </a:ext>
              </a:extLst>
            </p:spPr>
            <p:txBody>
              <a:bodyPr/>
              <a:lstStyle/>
              <a:p>
                <a:pPr marL="0" marR="0" lvl="0" indent="0" defTabSz="914319"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Calibri"/>
                  <a:cs typeface="+mn-cs"/>
                </a:endParaRPr>
              </a:p>
            </p:txBody>
          </p:sp>
          <p:sp>
            <p:nvSpPr>
              <p:cNvPr id="562" name="Line 34">
                <a:extLst>
                  <a:ext uri="{FF2B5EF4-FFF2-40B4-BE49-F238E27FC236}">
                    <a16:creationId xmlns:a16="http://schemas.microsoft.com/office/drawing/2014/main" id="{0F86C09B-9FC2-4A80-A96E-70EA9EC60FC3}"/>
                  </a:ext>
                </a:extLst>
              </p:cNvPr>
              <p:cNvSpPr>
                <a:spLocks noChangeShapeType="1"/>
              </p:cNvSpPr>
              <p:nvPr/>
            </p:nvSpPr>
            <p:spPr bwMode="auto">
              <a:xfrm>
                <a:off x="2131" y="3443"/>
                <a:ext cx="0" cy="53"/>
              </a:xfrm>
              <a:prstGeom prst="line">
                <a:avLst/>
              </a:prstGeom>
              <a:noFill/>
              <a:ln w="38100">
                <a:solidFill>
                  <a:srgbClr val="666699"/>
                </a:solidFill>
                <a:round/>
                <a:headEnd/>
                <a:tailEnd/>
              </a:ln>
              <a:extLst>
                <a:ext uri="{909E8E84-426E-40dd-AFC4-6F175D3DCCD1}">
                  <a14:hiddenFill xmlns="" xmlns:a14="http://schemas.microsoft.com/office/drawing/2010/main">
                    <a:noFill/>
                  </a14:hiddenFill>
                </a:ext>
              </a:extLst>
            </p:spPr>
            <p:txBody>
              <a:bodyPr/>
              <a:lstStyle/>
              <a:p>
                <a:pPr marL="0" marR="0" lvl="0" indent="0" defTabSz="914319"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Calibri"/>
                  <a:cs typeface="+mn-cs"/>
                </a:endParaRPr>
              </a:p>
            </p:txBody>
          </p:sp>
          <p:sp>
            <p:nvSpPr>
              <p:cNvPr id="563" name="Line 35">
                <a:extLst>
                  <a:ext uri="{FF2B5EF4-FFF2-40B4-BE49-F238E27FC236}">
                    <a16:creationId xmlns:a16="http://schemas.microsoft.com/office/drawing/2014/main" id="{1DBA6FA2-8960-4485-9FBF-C63020C22070}"/>
                  </a:ext>
                </a:extLst>
              </p:cNvPr>
              <p:cNvSpPr>
                <a:spLocks noChangeShapeType="1"/>
              </p:cNvSpPr>
              <p:nvPr/>
            </p:nvSpPr>
            <p:spPr bwMode="auto">
              <a:xfrm>
                <a:off x="2684" y="3443"/>
                <a:ext cx="0" cy="53"/>
              </a:xfrm>
              <a:prstGeom prst="line">
                <a:avLst/>
              </a:prstGeom>
              <a:noFill/>
              <a:ln w="38100">
                <a:solidFill>
                  <a:srgbClr val="666699"/>
                </a:solidFill>
                <a:round/>
                <a:headEnd/>
                <a:tailEnd/>
              </a:ln>
              <a:extLst>
                <a:ext uri="{909E8E84-426E-40dd-AFC4-6F175D3DCCD1}">
                  <a14:hiddenFill xmlns="" xmlns:a14="http://schemas.microsoft.com/office/drawing/2010/main">
                    <a:noFill/>
                  </a14:hiddenFill>
                </a:ext>
              </a:extLst>
            </p:spPr>
            <p:txBody>
              <a:bodyPr/>
              <a:lstStyle/>
              <a:p>
                <a:pPr marL="0" marR="0" lvl="0" indent="0" defTabSz="914319"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Calibri"/>
                  <a:cs typeface="+mn-cs"/>
                </a:endParaRPr>
              </a:p>
            </p:txBody>
          </p:sp>
          <p:sp>
            <p:nvSpPr>
              <p:cNvPr id="564" name="Line 36">
                <a:extLst>
                  <a:ext uri="{FF2B5EF4-FFF2-40B4-BE49-F238E27FC236}">
                    <a16:creationId xmlns:a16="http://schemas.microsoft.com/office/drawing/2014/main" id="{A00FEDAD-8036-49EE-BFBC-A7FDD55B57CD}"/>
                  </a:ext>
                </a:extLst>
              </p:cNvPr>
              <p:cNvSpPr>
                <a:spLocks noChangeShapeType="1"/>
              </p:cNvSpPr>
              <p:nvPr/>
            </p:nvSpPr>
            <p:spPr bwMode="auto">
              <a:xfrm>
                <a:off x="3238" y="3443"/>
                <a:ext cx="0" cy="53"/>
              </a:xfrm>
              <a:prstGeom prst="line">
                <a:avLst/>
              </a:prstGeom>
              <a:noFill/>
              <a:ln w="38100">
                <a:solidFill>
                  <a:srgbClr val="666699"/>
                </a:solidFill>
                <a:round/>
                <a:headEnd/>
                <a:tailEnd/>
              </a:ln>
              <a:extLst>
                <a:ext uri="{909E8E84-426E-40dd-AFC4-6F175D3DCCD1}">
                  <a14:hiddenFill xmlns="" xmlns:a14="http://schemas.microsoft.com/office/drawing/2010/main">
                    <a:noFill/>
                  </a14:hiddenFill>
                </a:ext>
              </a:extLst>
            </p:spPr>
            <p:txBody>
              <a:bodyPr/>
              <a:lstStyle/>
              <a:p>
                <a:pPr marL="0" marR="0" lvl="0" indent="0" defTabSz="914319"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Calibri"/>
                  <a:cs typeface="+mn-cs"/>
                </a:endParaRPr>
              </a:p>
            </p:txBody>
          </p:sp>
          <p:sp>
            <p:nvSpPr>
              <p:cNvPr id="565" name="Line 37">
                <a:extLst>
                  <a:ext uri="{FF2B5EF4-FFF2-40B4-BE49-F238E27FC236}">
                    <a16:creationId xmlns:a16="http://schemas.microsoft.com/office/drawing/2014/main" id="{37D1200B-0DF6-487A-80D6-097E5936B7A4}"/>
                  </a:ext>
                </a:extLst>
              </p:cNvPr>
              <p:cNvSpPr>
                <a:spLocks noChangeShapeType="1"/>
              </p:cNvSpPr>
              <p:nvPr/>
            </p:nvSpPr>
            <p:spPr bwMode="auto">
              <a:xfrm>
                <a:off x="3791" y="3443"/>
                <a:ext cx="0" cy="53"/>
              </a:xfrm>
              <a:prstGeom prst="line">
                <a:avLst/>
              </a:prstGeom>
              <a:noFill/>
              <a:ln w="38100">
                <a:solidFill>
                  <a:srgbClr val="666699"/>
                </a:solidFill>
                <a:round/>
                <a:headEnd/>
                <a:tailEnd/>
              </a:ln>
              <a:extLst>
                <a:ext uri="{909E8E84-426E-40dd-AFC4-6F175D3DCCD1}">
                  <a14:hiddenFill xmlns="" xmlns:a14="http://schemas.microsoft.com/office/drawing/2010/main">
                    <a:noFill/>
                  </a14:hiddenFill>
                </a:ext>
              </a:extLst>
            </p:spPr>
            <p:txBody>
              <a:bodyPr/>
              <a:lstStyle/>
              <a:p>
                <a:pPr marL="0" marR="0" lvl="0" indent="0" defTabSz="914319"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Calibri"/>
                  <a:cs typeface="+mn-cs"/>
                </a:endParaRPr>
              </a:p>
            </p:txBody>
          </p:sp>
          <p:sp>
            <p:nvSpPr>
              <p:cNvPr id="566" name="Line 38">
                <a:extLst>
                  <a:ext uri="{FF2B5EF4-FFF2-40B4-BE49-F238E27FC236}">
                    <a16:creationId xmlns:a16="http://schemas.microsoft.com/office/drawing/2014/main" id="{A24E6E03-CF8E-4ECB-8A0B-D627858C1B92}"/>
                  </a:ext>
                </a:extLst>
              </p:cNvPr>
              <p:cNvSpPr>
                <a:spLocks noChangeShapeType="1"/>
              </p:cNvSpPr>
              <p:nvPr/>
            </p:nvSpPr>
            <p:spPr bwMode="auto">
              <a:xfrm>
                <a:off x="4344" y="3443"/>
                <a:ext cx="0" cy="53"/>
              </a:xfrm>
              <a:prstGeom prst="line">
                <a:avLst/>
              </a:prstGeom>
              <a:noFill/>
              <a:ln w="38100">
                <a:solidFill>
                  <a:srgbClr val="666699"/>
                </a:solidFill>
                <a:round/>
                <a:headEnd/>
                <a:tailEnd/>
              </a:ln>
              <a:extLst>
                <a:ext uri="{909E8E84-426E-40dd-AFC4-6F175D3DCCD1}">
                  <a14:hiddenFill xmlns="" xmlns:a14="http://schemas.microsoft.com/office/drawing/2010/main">
                    <a:noFill/>
                  </a14:hiddenFill>
                </a:ext>
              </a:extLst>
            </p:spPr>
            <p:txBody>
              <a:bodyPr/>
              <a:lstStyle/>
              <a:p>
                <a:pPr marL="0" marR="0" lvl="0" indent="0" defTabSz="914319"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Calibri"/>
                  <a:cs typeface="+mn-cs"/>
                </a:endParaRPr>
              </a:p>
            </p:txBody>
          </p:sp>
        </p:grpSp>
        <p:sp>
          <p:nvSpPr>
            <p:cNvPr id="492" name="Line 39">
              <a:extLst>
                <a:ext uri="{FF2B5EF4-FFF2-40B4-BE49-F238E27FC236}">
                  <a16:creationId xmlns:a16="http://schemas.microsoft.com/office/drawing/2014/main" id="{4E151809-C625-4108-A22A-209D550D3528}"/>
                </a:ext>
              </a:extLst>
            </p:cNvPr>
            <p:cNvSpPr>
              <a:spLocks noChangeShapeType="1"/>
            </p:cNvSpPr>
            <p:nvPr/>
          </p:nvSpPr>
          <p:spPr bwMode="auto">
            <a:xfrm rot="-5400000">
              <a:off x="689" y="2387"/>
              <a:ext cx="0" cy="50"/>
            </a:xfrm>
            <a:prstGeom prst="line">
              <a:avLst/>
            </a:prstGeom>
            <a:noFill/>
            <a:ln w="38100">
              <a:solidFill>
                <a:srgbClr val="666699"/>
              </a:solidFill>
              <a:round/>
              <a:headEnd/>
              <a:tailEnd/>
            </a:ln>
            <a:extLst>
              <a:ext uri="{909E8E84-426E-40dd-AFC4-6F175D3DCCD1}">
                <a14:hiddenFill xmlns="" xmlns:a14="http://schemas.microsoft.com/office/drawing/2010/main">
                  <a:noFill/>
                </a14:hiddenFill>
              </a:ext>
            </a:extLst>
          </p:spPr>
          <p:txBody>
            <a:bodyPr/>
            <a:lstStyle/>
            <a:p>
              <a:pPr marL="0" marR="0" lvl="0" indent="0" defTabSz="914319"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Calibri"/>
                <a:cs typeface="+mn-cs"/>
              </a:endParaRPr>
            </a:p>
          </p:txBody>
        </p:sp>
        <p:sp>
          <p:nvSpPr>
            <p:cNvPr id="493" name="Line 40">
              <a:extLst>
                <a:ext uri="{FF2B5EF4-FFF2-40B4-BE49-F238E27FC236}">
                  <a16:creationId xmlns:a16="http://schemas.microsoft.com/office/drawing/2014/main" id="{63F55B01-E32D-4D0A-9886-6DBDFB7B5814}"/>
                </a:ext>
              </a:extLst>
            </p:cNvPr>
            <p:cNvSpPr>
              <a:spLocks noChangeShapeType="1"/>
            </p:cNvSpPr>
            <p:nvPr/>
          </p:nvSpPr>
          <p:spPr bwMode="auto">
            <a:xfrm rot="-5400000">
              <a:off x="689" y="1833"/>
              <a:ext cx="0" cy="50"/>
            </a:xfrm>
            <a:prstGeom prst="line">
              <a:avLst/>
            </a:prstGeom>
            <a:noFill/>
            <a:ln w="38100">
              <a:solidFill>
                <a:srgbClr val="666699"/>
              </a:solidFill>
              <a:round/>
              <a:headEnd/>
              <a:tailEnd/>
            </a:ln>
            <a:extLst>
              <a:ext uri="{909E8E84-426E-40dd-AFC4-6F175D3DCCD1}">
                <a14:hiddenFill xmlns="" xmlns:a14="http://schemas.microsoft.com/office/drawing/2010/main">
                  <a:noFill/>
                </a14:hiddenFill>
              </a:ext>
            </a:extLst>
          </p:spPr>
          <p:txBody>
            <a:bodyPr/>
            <a:lstStyle/>
            <a:p>
              <a:pPr marL="0" marR="0" lvl="0" indent="0" defTabSz="914319"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Calibri"/>
                <a:cs typeface="+mn-cs"/>
              </a:endParaRPr>
            </a:p>
          </p:txBody>
        </p:sp>
        <p:sp>
          <p:nvSpPr>
            <p:cNvPr id="494" name="Line 41">
              <a:extLst>
                <a:ext uri="{FF2B5EF4-FFF2-40B4-BE49-F238E27FC236}">
                  <a16:creationId xmlns:a16="http://schemas.microsoft.com/office/drawing/2014/main" id="{525969E3-DD00-457D-A197-DC3A077E9B68}"/>
                </a:ext>
              </a:extLst>
            </p:cNvPr>
            <p:cNvSpPr>
              <a:spLocks noChangeShapeType="1"/>
            </p:cNvSpPr>
            <p:nvPr/>
          </p:nvSpPr>
          <p:spPr bwMode="auto">
            <a:xfrm rot="-5400000">
              <a:off x="689" y="1279"/>
              <a:ext cx="0" cy="50"/>
            </a:xfrm>
            <a:prstGeom prst="line">
              <a:avLst/>
            </a:prstGeom>
            <a:noFill/>
            <a:ln w="38100">
              <a:solidFill>
                <a:srgbClr val="666699"/>
              </a:solidFill>
              <a:round/>
              <a:headEnd/>
              <a:tailEnd/>
            </a:ln>
            <a:extLst>
              <a:ext uri="{909E8E84-426E-40dd-AFC4-6F175D3DCCD1}">
                <a14:hiddenFill xmlns="" xmlns:a14="http://schemas.microsoft.com/office/drawing/2010/main">
                  <a:noFill/>
                </a14:hiddenFill>
              </a:ext>
            </a:extLst>
          </p:spPr>
          <p:txBody>
            <a:bodyPr/>
            <a:lstStyle/>
            <a:p>
              <a:pPr marL="0" marR="0" lvl="0" indent="0" defTabSz="914319"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Calibri"/>
                <a:cs typeface="+mn-cs"/>
              </a:endParaRPr>
            </a:p>
          </p:txBody>
        </p:sp>
        <p:sp>
          <p:nvSpPr>
            <p:cNvPr id="495" name="Line 42">
              <a:extLst>
                <a:ext uri="{FF2B5EF4-FFF2-40B4-BE49-F238E27FC236}">
                  <a16:creationId xmlns:a16="http://schemas.microsoft.com/office/drawing/2014/main" id="{ABE70937-340E-4974-975A-36BA457C344F}"/>
                </a:ext>
              </a:extLst>
            </p:cNvPr>
            <p:cNvSpPr>
              <a:spLocks noChangeShapeType="1"/>
            </p:cNvSpPr>
            <p:nvPr/>
          </p:nvSpPr>
          <p:spPr bwMode="auto">
            <a:xfrm rot="-5400000">
              <a:off x="5285" y="3495"/>
              <a:ext cx="0" cy="49"/>
            </a:xfrm>
            <a:prstGeom prst="line">
              <a:avLst/>
            </a:prstGeom>
            <a:noFill/>
            <a:ln w="38100">
              <a:solidFill>
                <a:srgbClr val="666699"/>
              </a:solidFill>
              <a:round/>
              <a:headEnd/>
              <a:tailEnd/>
            </a:ln>
            <a:extLst>
              <a:ext uri="{909E8E84-426E-40dd-AFC4-6F175D3DCCD1}">
                <a14:hiddenFill xmlns="" xmlns:a14="http://schemas.microsoft.com/office/drawing/2010/main">
                  <a:noFill/>
                </a14:hiddenFill>
              </a:ext>
            </a:extLst>
          </p:spPr>
          <p:txBody>
            <a:bodyPr/>
            <a:lstStyle/>
            <a:p>
              <a:pPr marL="0" marR="0" lvl="0" indent="0" defTabSz="914319"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Calibri"/>
                <a:cs typeface="+mn-cs"/>
              </a:endParaRPr>
            </a:p>
          </p:txBody>
        </p:sp>
        <p:sp>
          <p:nvSpPr>
            <p:cNvPr id="496" name="Line 43">
              <a:extLst>
                <a:ext uri="{FF2B5EF4-FFF2-40B4-BE49-F238E27FC236}">
                  <a16:creationId xmlns:a16="http://schemas.microsoft.com/office/drawing/2014/main" id="{E6A01FA7-3100-4AC1-8A7D-79A18FFBB92D}"/>
                </a:ext>
              </a:extLst>
            </p:cNvPr>
            <p:cNvSpPr>
              <a:spLocks noChangeShapeType="1"/>
            </p:cNvSpPr>
            <p:nvPr/>
          </p:nvSpPr>
          <p:spPr bwMode="auto">
            <a:xfrm rot="-5400000">
              <a:off x="5285" y="2941"/>
              <a:ext cx="0" cy="49"/>
            </a:xfrm>
            <a:prstGeom prst="line">
              <a:avLst/>
            </a:prstGeom>
            <a:noFill/>
            <a:ln w="38100">
              <a:solidFill>
                <a:srgbClr val="666699"/>
              </a:solidFill>
              <a:round/>
              <a:headEnd/>
              <a:tailEnd/>
            </a:ln>
            <a:extLst>
              <a:ext uri="{909E8E84-426E-40dd-AFC4-6F175D3DCCD1}">
                <a14:hiddenFill xmlns="" xmlns:a14="http://schemas.microsoft.com/office/drawing/2010/main">
                  <a:noFill/>
                </a14:hiddenFill>
              </a:ext>
            </a:extLst>
          </p:spPr>
          <p:txBody>
            <a:bodyPr/>
            <a:lstStyle/>
            <a:p>
              <a:pPr marL="0" marR="0" lvl="0" indent="0" defTabSz="914319"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Calibri"/>
                <a:cs typeface="+mn-cs"/>
              </a:endParaRPr>
            </a:p>
          </p:txBody>
        </p:sp>
        <p:sp>
          <p:nvSpPr>
            <p:cNvPr id="497" name="Line 44">
              <a:extLst>
                <a:ext uri="{FF2B5EF4-FFF2-40B4-BE49-F238E27FC236}">
                  <a16:creationId xmlns:a16="http://schemas.microsoft.com/office/drawing/2014/main" id="{61DCA89E-C412-4D3C-8096-285691A005C1}"/>
                </a:ext>
              </a:extLst>
            </p:cNvPr>
            <p:cNvSpPr>
              <a:spLocks noChangeShapeType="1"/>
            </p:cNvSpPr>
            <p:nvPr/>
          </p:nvSpPr>
          <p:spPr bwMode="auto">
            <a:xfrm rot="-5400000">
              <a:off x="5285" y="2387"/>
              <a:ext cx="0" cy="49"/>
            </a:xfrm>
            <a:prstGeom prst="line">
              <a:avLst/>
            </a:prstGeom>
            <a:noFill/>
            <a:ln w="38100">
              <a:solidFill>
                <a:srgbClr val="666699"/>
              </a:solidFill>
              <a:round/>
              <a:headEnd/>
              <a:tailEnd/>
            </a:ln>
            <a:extLst>
              <a:ext uri="{909E8E84-426E-40dd-AFC4-6F175D3DCCD1}">
                <a14:hiddenFill xmlns="" xmlns:a14="http://schemas.microsoft.com/office/drawing/2010/main">
                  <a:noFill/>
                </a14:hiddenFill>
              </a:ext>
            </a:extLst>
          </p:spPr>
          <p:txBody>
            <a:bodyPr/>
            <a:lstStyle/>
            <a:p>
              <a:pPr marL="0" marR="0" lvl="0" indent="0" defTabSz="914319"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Calibri"/>
                <a:cs typeface="+mn-cs"/>
              </a:endParaRPr>
            </a:p>
          </p:txBody>
        </p:sp>
        <p:sp>
          <p:nvSpPr>
            <p:cNvPr id="498" name="Line 45">
              <a:extLst>
                <a:ext uri="{FF2B5EF4-FFF2-40B4-BE49-F238E27FC236}">
                  <a16:creationId xmlns:a16="http://schemas.microsoft.com/office/drawing/2014/main" id="{662E07F3-E3BA-4A26-8DA3-DAA28E407901}"/>
                </a:ext>
              </a:extLst>
            </p:cNvPr>
            <p:cNvSpPr>
              <a:spLocks noChangeShapeType="1"/>
            </p:cNvSpPr>
            <p:nvPr/>
          </p:nvSpPr>
          <p:spPr bwMode="auto">
            <a:xfrm rot="-5400000">
              <a:off x="5285" y="1833"/>
              <a:ext cx="0" cy="49"/>
            </a:xfrm>
            <a:prstGeom prst="line">
              <a:avLst/>
            </a:prstGeom>
            <a:noFill/>
            <a:ln w="38100">
              <a:solidFill>
                <a:srgbClr val="666699"/>
              </a:solidFill>
              <a:round/>
              <a:headEnd/>
              <a:tailEnd/>
            </a:ln>
            <a:extLst>
              <a:ext uri="{909E8E84-426E-40dd-AFC4-6F175D3DCCD1}">
                <a14:hiddenFill xmlns="" xmlns:a14="http://schemas.microsoft.com/office/drawing/2010/main">
                  <a:noFill/>
                </a14:hiddenFill>
              </a:ext>
            </a:extLst>
          </p:spPr>
          <p:txBody>
            <a:bodyPr/>
            <a:lstStyle/>
            <a:p>
              <a:pPr marL="0" marR="0" lvl="0" indent="0" defTabSz="914319"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Calibri"/>
                <a:cs typeface="+mn-cs"/>
              </a:endParaRPr>
            </a:p>
          </p:txBody>
        </p:sp>
        <p:sp>
          <p:nvSpPr>
            <p:cNvPr id="499" name="Rectangle 46">
              <a:extLst>
                <a:ext uri="{FF2B5EF4-FFF2-40B4-BE49-F238E27FC236}">
                  <a16:creationId xmlns:a16="http://schemas.microsoft.com/office/drawing/2014/main" id="{E1E2AFDB-BCF3-42F4-BEAF-3DEC2B6886F1}"/>
                </a:ext>
              </a:extLst>
            </p:cNvPr>
            <p:cNvSpPr>
              <a:spLocks noChangeArrowheads="1"/>
            </p:cNvSpPr>
            <p:nvPr/>
          </p:nvSpPr>
          <p:spPr bwMode="auto">
            <a:xfrm>
              <a:off x="659" y="1211"/>
              <a:ext cx="4649" cy="2410"/>
            </a:xfrm>
            <a:prstGeom prst="rect">
              <a:avLst/>
            </a:prstGeom>
            <a:noFill/>
            <a:ln w="38100">
              <a:solidFill>
                <a:srgbClr val="666699"/>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defTabSz="914319" eaLnBrk="1" fontAlgn="auto" latinLnBrk="0" hangingPunct="1">
                <a:lnSpc>
                  <a:spcPct val="100000"/>
                </a:lnSpc>
                <a:spcBef>
                  <a:spcPts val="0"/>
                </a:spcBef>
                <a:spcAft>
                  <a:spcPts val="0"/>
                </a:spcAft>
                <a:buClrTx/>
                <a:buSzTx/>
                <a:buFontTx/>
                <a:buNone/>
                <a:tabLst/>
                <a:defRPr/>
              </a:pPr>
              <a:endParaRPr kumimoji="0" lang="sv-SE" sz="2000" b="0" i="0" u="none" strike="noStrike" kern="0" cap="none" spc="0" normalizeH="0" baseline="0" noProof="0">
                <a:ln>
                  <a:noFill/>
                </a:ln>
                <a:solidFill>
                  <a:prstClr val="black"/>
                </a:solidFill>
                <a:effectLst/>
                <a:uLnTx/>
                <a:uFillTx/>
                <a:latin typeface="Calibri"/>
                <a:cs typeface="+mn-cs"/>
              </a:endParaRPr>
            </a:p>
          </p:txBody>
        </p:sp>
        <p:sp>
          <p:nvSpPr>
            <p:cNvPr id="500" name="Rectangle 47">
              <a:extLst>
                <a:ext uri="{FF2B5EF4-FFF2-40B4-BE49-F238E27FC236}">
                  <a16:creationId xmlns:a16="http://schemas.microsoft.com/office/drawing/2014/main" id="{7CD1D1C3-B874-41C1-BD37-555DCA8B95D3}"/>
                </a:ext>
              </a:extLst>
            </p:cNvPr>
            <p:cNvSpPr>
              <a:spLocks noChangeArrowheads="1"/>
            </p:cNvSpPr>
            <p:nvPr/>
          </p:nvSpPr>
          <p:spPr bwMode="auto">
            <a:xfrm>
              <a:off x="371" y="2843"/>
              <a:ext cx="322" cy="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defTabSz="914319" eaLnBrk="1" fontAlgn="auto" latinLnBrk="0" hangingPunct="1">
                <a:lnSpc>
                  <a:spcPct val="100000"/>
                </a:lnSpc>
                <a:spcBef>
                  <a:spcPts val="0"/>
                </a:spcBef>
                <a:spcAft>
                  <a:spcPts val="0"/>
                </a:spcAft>
                <a:buClrTx/>
                <a:buSzTx/>
                <a:buFontTx/>
                <a:buNone/>
                <a:tabLst/>
                <a:defRPr/>
              </a:pPr>
              <a:r>
                <a:rPr kumimoji="0" lang="en-GB" sz="1900" b="0" i="0" u="none" strike="noStrike" kern="0" cap="none" spc="0" normalizeH="0" baseline="0" noProof="0">
                  <a:ln>
                    <a:noFill/>
                  </a:ln>
                  <a:solidFill>
                    <a:srgbClr val="666699"/>
                  </a:solidFill>
                  <a:effectLst/>
                  <a:uLnTx/>
                  <a:uFillTx/>
                  <a:latin typeface="Calibri"/>
                  <a:cs typeface="+mn-cs"/>
                </a:rPr>
                <a:t>10</a:t>
              </a:r>
              <a:r>
                <a:rPr kumimoji="0" lang="en-GB" sz="1900" b="0" i="0" u="none" strike="noStrike" kern="0" cap="none" spc="0" normalizeH="0" baseline="30000" noProof="0">
                  <a:ln>
                    <a:noFill/>
                  </a:ln>
                  <a:solidFill>
                    <a:srgbClr val="666699"/>
                  </a:solidFill>
                  <a:effectLst/>
                  <a:uLnTx/>
                  <a:uFillTx/>
                  <a:latin typeface="Calibri"/>
                  <a:cs typeface="+mn-cs"/>
                </a:rPr>
                <a:t>5</a:t>
              </a:r>
              <a:endParaRPr kumimoji="0" lang="en-GB" sz="1900" b="0" i="0" u="none" strike="noStrike" kern="0" cap="none" spc="0" normalizeH="0" baseline="0" noProof="0">
                <a:ln>
                  <a:noFill/>
                </a:ln>
                <a:solidFill>
                  <a:srgbClr val="666699"/>
                </a:solidFill>
                <a:effectLst/>
                <a:uLnTx/>
                <a:uFillTx/>
                <a:latin typeface="Calibri"/>
                <a:cs typeface="+mn-cs"/>
              </a:endParaRPr>
            </a:p>
          </p:txBody>
        </p:sp>
        <p:sp>
          <p:nvSpPr>
            <p:cNvPr id="501" name="Rectangle 48">
              <a:extLst>
                <a:ext uri="{FF2B5EF4-FFF2-40B4-BE49-F238E27FC236}">
                  <a16:creationId xmlns:a16="http://schemas.microsoft.com/office/drawing/2014/main" id="{E092992C-FDB2-43EB-A73A-FF75D1AE5E9F}"/>
                </a:ext>
              </a:extLst>
            </p:cNvPr>
            <p:cNvSpPr>
              <a:spLocks noChangeArrowheads="1"/>
            </p:cNvSpPr>
            <p:nvPr/>
          </p:nvSpPr>
          <p:spPr bwMode="auto">
            <a:xfrm>
              <a:off x="324" y="2286"/>
              <a:ext cx="373" cy="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defTabSz="914319" eaLnBrk="1" fontAlgn="auto" latinLnBrk="0" hangingPunct="1">
                <a:lnSpc>
                  <a:spcPct val="100000"/>
                </a:lnSpc>
                <a:spcBef>
                  <a:spcPts val="0"/>
                </a:spcBef>
                <a:spcAft>
                  <a:spcPts val="0"/>
                </a:spcAft>
                <a:buClrTx/>
                <a:buSzTx/>
                <a:buFontTx/>
                <a:buNone/>
                <a:tabLst/>
                <a:defRPr/>
              </a:pPr>
              <a:r>
                <a:rPr kumimoji="0" lang="en-GB" sz="1900" b="0" i="0" u="none" strike="noStrike" kern="0" cap="none" spc="0" normalizeH="0" baseline="0" noProof="0">
                  <a:ln>
                    <a:noFill/>
                  </a:ln>
                  <a:solidFill>
                    <a:srgbClr val="666699"/>
                  </a:solidFill>
                  <a:effectLst/>
                  <a:uLnTx/>
                  <a:uFillTx/>
                  <a:latin typeface="Calibri"/>
                  <a:cs typeface="+mn-cs"/>
                </a:rPr>
                <a:t>10</a:t>
              </a:r>
              <a:r>
                <a:rPr kumimoji="0" lang="en-GB" sz="1900" b="0" i="0" u="none" strike="noStrike" kern="0" cap="none" spc="0" normalizeH="0" baseline="30000" noProof="0">
                  <a:ln>
                    <a:noFill/>
                  </a:ln>
                  <a:solidFill>
                    <a:srgbClr val="666699"/>
                  </a:solidFill>
                  <a:effectLst/>
                  <a:uLnTx/>
                  <a:uFillTx/>
                  <a:latin typeface="Calibri"/>
                  <a:cs typeface="+mn-cs"/>
                </a:rPr>
                <a:t>10</a:t>
              </a:r>
              <a:endParaRPr kumimoji="0" lang="en-GB" sz="1900" b="0" i="0" u="none" strike="noStrike" kern="0" cap="none" spc="0" normalizeH="0" baseline="0" noProof="0">
                <a:ln>
                  <a:noFill/>
                </a:ln>
                <a:solidFill>
                  <a:srgbClr val="666699"/>
                </a:solidFill>
                <a:effectLst/>
                <a:uLnTx/>
                <a:uFillTx/>
                <a:latin typeface="Calibri"/>
                <a:cs typeface="+mn-cs"/>
              </a:endParaRPr>
            </a:p>
          </p:txBody>
        </p:sp>
        <p:sp>
          <p:nvSpPr>
            <p:cNvPr id="502" name="Rectangle 49">
              <a:extLst>
                <a:ext uri="{FF2B5EF4-FFF2-40B4-BE49-F238E27FC236}">
                  <a16:creationId xmlns:a16="http://schemas.microsoft.com/office/drawing/2014/main" id="{137CDF27-9CC2-4B7F-8AE5-74581E86ED5F}"/>
                </a:ext>
              </a:extLst>
            </p:cNvPr>
            <p:cNvSpPr>
              <a:spLocks noChangeArrowheads="1"/>
            </p:cNvSpPr>
            <p:nvPr/>
          </p:nvSpPr>
          <p:spPr bwMode="auto">
            <a:xfrm>
              <a:off x="324" y="1730"/>
              <a:ext cx="373" cy="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defTabSz="914319" eaLnBrk="1" fontAlgn="auto" latinLnBrk="0" hangingPunct="1">
                <a:lnSpc>
                  <a:spcPct val="100000"/>
                </a:lnSpc>
                <a:spcBef>
                  <a:spcPts val="0"/>
                </a:spcBef>
                <a:spcAft>
                  <a:spcPts val="0"/>
                </a:spcAft>
                <a:buClrTx/>
                <a:buSzTx/>
                <a:buFontTx/>
                <a:buNone/>
                <a:tabLst/>
                <a:defRPr/>
              </a:pPr>
              <a:r>
                <a:rPr kumimoji="0" lang="en-GB" sz="1900" b="0" i="0" u="none" strike="noStrike" kern="0" cap="none" spc="0" normalizeH="0" baseline="0" noProof="0">
                  <a:ln>
                    <a:noFill/>
                  </a:ln>
                  <a:solidFill>
                    <a:srgbClr val="666699"/>
                  </a:solidFill>
                  <a:effectLst/>
                  <a:uLnTx/>
                  <a:uFillTx/>
                  <a:latin typeface="Calibri"/>
                  <a:cs typeface="+mn-cs"/>
                </a:rPr>
                <a:t>10</a:t>
              </a:r>
              <a:r>
                <a:rPr kumimoji="0" lang="en-GB" sz="1900" b="0" i="0" u="none" strike="noStrike" kern="0" cap="none" spc="0" normalizeH="0" baseline="30000" noProof="0">
                  <a:ln>
                    <a:noFill/>
                  </a:ln>
                  <a:solidFill>
                    <a:srgbClr val="666699"/>
                  </a:solidFill>
                  <a:effectLst/>
                  <a:uLnTx/>
                  <a:uFillTx/>
                  <a:latin typeface="Calibri"/>
                  <a:cs typeface="+mn-cs"/>
                </a:rPr>
                <a:t>15</a:t>
              </a:r>
              <a:endParaRPr kumimoji="0" lang="en-GB" sz="1900" b="0" i="0" u="none" strike="noStrike" kern="0" cap="none" spc="0" normalizeH="0" baseline="0" noProof="0">
                <a:ln>
                  <a:noFill/>
                </a:ln>
                <a:solidFill>
                  <a:srgbClr val="666699"/>
                </a:solidFill>
                <a:effectLst/>
                <a:uLnTx/>
                <a:uFillTx/>
                <a:latin typeface="Calibri"/>
                <a:cs typeface="+mn-cs"/>
              </a:endParaRPr>
            </a:p>
          </p:txBody>
        </p:sp>
        <p:sp>
          <p:nvSpPr>
            <p:cNvPr id="503" name="Rectangle 50">
              <a:extLst>
                <a:ext uri="{FF2B5EF4-FFF2-40B4-BE49-F238E27FC236}">
                  <a16:creationId xmlns:a16="http://schemas.microsoft.com/office/drawing/2014/main" id="{10B83039-3B98-47D5-96D2-912128E4C3C3}"/>
                </a:ext>
              </a:extLst>
            </p:cNvPr>
            <p:cNvSpPr>
              <a:spLocks noChangeArrowheads="1"/>
            </p:cNvSpPr>
            <p:nvPr/>
          </p:nvSpPr>
          <p:spPr bwMode="auto">
            <a:xfrm>
              <a:off x="324" y="1174"/>
              <a:ext cx="373" cy="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defTabSz="914319" eaLnBrk="1" fontAlgn="auto" latinLnBrk="0" hangingPunct="1">
                <a:lnSpc>
                  <a:spcPct val="100000"/>
                </a:lnSpc>
                <a:spcBef>
                  <a:spcPts val="0"/>
                </a:spcBef>
                <a:spcAft>
                  <a:spcPts val="0"/>
                </a:spcAft>
                <a:buClrTx/>
                <a:buSzTx/>
                <a:buFontTx/>
                <a:buNone/>
                <a:tabLst/>
                <a:defRPr/>
              </a:pPr>
              <a:r>
                <a:rPr kumimoji="0" lang="en-GB" sz="1900" b="0" i="0" u="none" strike="noStrike" kern="0" cap="none" spc="0" normalizeH="0" baseline="0" noProof="0">
                  <a:ln>
                    <a:noFill/>
                  </a:ln>
                  <a:solidFill>
                    <a:srgbClr val="666699"/>
                  </a:solidFill>
                  <a:effectLst/>
                  <a:uLnTx/>
                  <a:uFillTx/>
                  <a:latin typeface="Calibri"/>
                  <a:cs typeface="+mn-cs"/>
                </a:rPr>
                <a:t>10</a:t>
              </a:r>
              <a:r>
                <a:rPr kumimoji="0" lang="en-GB" sz="1900" b="0" i="0" u="none" strike="noStrike" kern="0" cap="none" spc="0" normalizeH="0" baseline="30000" noProof="0">
                  <a:ln>
                    <a:noFill/>
                  </a:ln>
                  <a:solidFill>
                    <a:srgbClr val="666699"/>
                  </a:solidFill>
                  <a:effectLst/>
                  <a:uLnTx/>
                  <a:uFillTx/>
                  <a:latin typeface="Calibri"/>
                  <a:cs typeface="+mn-cs"/>
                </a:rPr>
                <a:t>20</a:t>
              </a:r>
              <a:endParaRPr kumimoji="0" lang="en-GB" sz="1900" b="0" i="0" u="none" strike="noStrike" kern="0" cap="none" spc="0" normalizeH="0" baseline="0" noProof="0">
                <a:ln>
                  <a:noFill/>
                </a:ln>
                <a:solidFill>
                  <a:srgbClr val="666699"/>
                </a:solidFill>
                <a:effectLst/>
                <a:uLnTx/>
                <a:uFillTx/>
                <a:latin typeface="Calibri"/>
                <a:cs typeface="+mn-cs"/>
              </a:endParaRPr>
            </a:p>
          </p:txBody>
        </p:sp>
        <p:sp>
          <p:nvSpPr>
            <p:cNvPr id="504" name="Rectangle 51">
              <a:extLst>
                <a:ext uri="{FF2B5EF4-FFF2-40B4-BE49-F238E27FC236}">
                  <a16:creationId xmlns:a16="http://schemas.microsoft.com/office/drawing/2014/main" id="{9F868F68-43CA-4EC0-91CF-E81E3C6E0B2B}"/>
                </a:ext>
              </a:extLst>
            </p:cNvPr>
            <p:cNvSpPr>
              <a:spLocks noChangeArrowheads="1"/>
            </p:cNvSpPr>
            <p:nvPr/>
          </p:nvSpPr>
          <p:spPr bwMode="auto">
            <a:xfrm>
              <a:off x="489" y="3401"/>
              <a:ext cx="193" cy="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defTabSz="914319" eaLnBrk="1" fontAlgn="auto" latinLnBrk="0" hangingPunct="1">
                <a:lnSpc>
                  <a:spcPct val="100000"/>
                </a:lnSpc>
                <a:spcBef>
                  <a:spcPts val="0"/>
                </a:spcBef>
                <a:spcAft>
                  <a:spcPts val="0"/>
                </a:spcAft>
                <a:buClrTx/>
                <a:buSzTx/>
                <a:buFontTx/>
                <a:buNone/>
                <a:tabLst/>
                <a:defRPr/>
              </a:pPr>
              <a:r>
                <a:rPr kumimoji="0" lang="en-GB" sz="1900" b="0" i="0" u="none" strike="noStrike" kern="0" cap="none" spc="0" normalizeH="0" baseline="0" noProof="0">
                  <a:ln>
                    <a:noFill/>
                  </a:ln>
                  <a:solidFill>
                    <a:srgbClr val="666699"/>
                  </a:solidFill>
                  <a:effectLst/>
                  <a:uLnTx/>
                  <a:uFillTx/>
                  <a:latin typeface="Calibri"/>
                  <a:cs typeface="+mn-cs"/>
                </a:rPr>
                <a:t>1</a:t>
              </a:r>
            </a:p>
          </p:txBody>
        </p:sp>
        <p:sp>
          <p:nvSpPr>
            <p:cNvPr id="505" name="Rectangle 52">
              <a:extLst>
                <a:ext uri="{FF2B5EF4-FFF2-40B4-BE49-F238E27FC236}">
                  <a16:creationId xmlns:a16="http://schemas.microsoft.com/office/drawing/2014/main" id="{C56C1109-71EF-4296-9856-6DC84AF6A473}"/>
                </a:ext>
              </a:extLst>
            </p:cNvPr>
            <p:cNvSpPr>
              <a:spLocks noChangeArrowheads="1"/>
            </p:cNvSpPr>
            <p:nvPr/>
          </p:nvSpPr>
          <p:spPr bwMode="auto">
            <a:xfrm>
              <a:off x="3648" y="1575"/>
              <a:ext cx="253" cy="1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defTabSz="914319"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a:ln>
                    <a:noFill/>
                  </a:ln>
                  <a:solidFill>
                    <a:srgbClr val="CC00CC"/>
                  </a:solidFill>
                  <a:effectLst/>
                  <a:uLnTx/>
                  <a:uFillTx/>
                  <a:latin typeface="Calibri"/>
                  <a:cs typeface="+mn-cs"/>
                </a:rPr>
                <a:t>ISIS</a:t>
              </a:r>
            </a:p>
          </p:txBody>
        </p:sp>
        <p:sp>
          <p:nvSpPr>
            <p:cNvPr id="506" name="Rectangle 53">
              <a:extLst>
                <a:ext uri="{FF2B5EF4-FFF2-40B4-BE49-F238E27FC236}">
                  <a16:creationId xmlns:a16="http://schemas.microsoft.com/office/drawing/2014/main" id="{294B8529-AF89-45D2-B87C-3A3F0A6D7177}"/>
                </a:ext>
              </a:extLst>
            </p:cNvPr>
            <p:cNvSpPr>
              <a:spLocks noChangeArrowheads="1"/>
            </p:cNvSpPr>
            <p:nvPr/>
          </p:nvSpPr>
          <p:spPr bwMode="auto">
            <a:xfrm>
              <a:off x="2945" y="3249"/>
              <a:ext cx="53" cy="54"/>
            </a:xfrm>
            <a:prstGeom prst="rect">
              <a:avLst/>
            </a:prstGeom>
            <a:solidFill>
              <a:srgbClr val="CC00CC"/>
            </a:solidFill>
            <a:ln w="9525">
              <a:solidFill>
                <a:sysClr val="windowText" lastClr="000000"/>
              </a:solidFill>
              <a:miter lim="800000"/>
              <a:headEnd/>
              <a:tailEnd/>
            </a:ln>
          </p:spPr>
          <p:txBody>
            <a:bodyPr wrap="none" anchor="ctr"/>
            <a:lstStyle/>
            <a:p>
              <a:pPr marL="0" marR="0" lvl="0" indent="0" defTabSz="914319" eaLnBrk="1" fontAlgn="auto" latinLnBrk="0" hangingPunct="1">
                <a:lnSpc>
                  <a:spcPct val="100000"/>
                </a:lnSpc>
                <a:spcBef>
                  <a:spcPts val="0"/>
                </a:spcBef>
                <a:spcAft>
                  <a:spcPts val="0"/>
                </a:spcAft>
                <a:buClrTx/>
                <a:buSzTx/>
                <a:buFontTx/>
                <a:buNone/>
                <a:tabLst/>
                <a:defRPr/>
              </a:pPr>
              <a:endParaRPr kumimoji="0" lang="sv-SE" sz="2000" b="0" i="0" u="none" strike="noStrike" kern="0" cap="none" spc="0" normalizeH="0" baseline="0" noProof="0">
                <a:ln>
                  <a:noFill/>
                </a:ln>
                <a:solidFill>
                  <a:prstClr val="black"/>
                </a:solidFill>
                <a:effectLst/>
                <a:uLnTx/>
                <a:uFillTx/>
                <a:latin typeface="Calibri"/>
                <a:cs typeface="+mn-cs"/>
              </a:endParaRPr>
            </a:p>
          </p:txBody>
        </p:sp>
        <p:sp>
          <p:nvSpPr>
            <p:cNvPr id="507" name="Text Box 54">
              <a:extLst>
                <a:ext uri="{FF2B5EF4-FFF2-40B4-BE49-F238E27FC236}">
                  <a16:creationId xmlns:a16="http://schemas.microsoft.com/office/drawing/2014/main" id="{A5F861AC-67FD-4748-BF66-729950EBF69F}"/>
                </a:ext>
              </a:extLst>
            </p:cNvPr>
            <p:cNvSpPr txBox="1">
              <a:spLocks noChangeArrowheads="1"/>
            </p:cNvSpPr>
            <p:nvPr/>
          </p:nvSpPr>
          <p:spPr bwMode="auto">
            <a:xfrm>
              <a:off x="3080" y="3173"/>
              <a:ext cx="894" cy="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marL="0" marR="0" lvl="0" indent="0" defTabSz="914319"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a:ln>
                    <a:noFill/>
                  </a:ln>
                  <a:solidFill>
                    <a:srgbClr val="CC00CC"/>
                  </a:solidFill>
                  <a:effectLst/>
                  <a:uLnTx/>
                  <a:uFillTx/>
                  <a:latin typeface="Gill Sans" charset="0"/>
                  <a:sym typeface="Gill Sans" charset="0"/>
                </a:rPr>
                <a:t>Pulsed Sources</a:t>
              </a:r>
            </a:p>
          </p:txBody>
        </p:sp>
        <p:sp>
          <p:nvSpPr>
            <p:cNvPr id="508" name="Rectangle 55">
              <a:extLst>
                <a:ext uri="{FF2B5EF4-FFF2-40B4-BE49-F238E27FC236}">
                  <a16:creationId xmlns:a16="http://schemas.microsoft.com/office/drawing/2014/main" id="{781291C1-54B3-466D-90F2-6A84573A7457}"/>
                </a:ext>
              </a:extLst>
            </p:cNvPr>
            <p:cNvSpPr>
              <a:spLocks noChangeArrowheads="1"/>
            </p:cNvSpPr>
            <p:nvPr/>
          </p:nvSpPr>
          <p:spPr bwMode="auto">
            <a:xfrm>
              <a:off x="3335" y="1641"/>
              <a:ext cx="116" cy="1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defTabSz="914319"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a:ln>
                    <a:noFill/>
                  </a:ln>
                  <a:solidFill>
                    <a:srgbClr val="CC00CC"/>
                  </a:solidFill>
                  <a:effectLst/>
                  <a:uLnTx/>
                  <a:uFillTx/>
                  <a:latin typeface="Calibri"/>
                  <a:cs typeface="+mn-cs"/>
                </a:rPr>
                <a:t>   </a:t>
              </a:r>
            </a:p>
          </p:txBody>
        </p:sp>
        <p:sp>
          <p:nvSpPr>
            <p:cNvPr id="509" name="Rectangle 56">
              <a:extLst>
                <a:ext uri="{FF2B5EF4-FFF2-40B4-BE49-F238E27FC236}">
                  <a16:creationId xmlns:a16="http://schemas.microsoft.com/office/drawing/2014/main" id="{56F87518-F5CC-49F3-90E3-3A87C68340FD}"/>
                </a:ext>
              </a:extLst>
            </p:cNvPr>
            <p:cNvSpPr>
              <a:spLocks noChangeArrowheads="1"/>
            </p:cNvSpPr>
            <p:nvPr/>
          </p:nvSpPr>
          <p:spPr bwMode="auto">
            <a:xfrm>
              <a:off x="3073" y="2028"/>
              <a:ext cx="52" cy="54"/>
            </a:xfrm>
            <a:prstGeom prst="rect">
              <a:avLst/>
            </a:prstGeom>
            <a:solidFill>
              <a:srgbClr val="CC00CC"/>
            </a:solidFill>
            <a:ln w="9525">
              <a:solidFill>
                <a:sysClr val="windowText" lastClr="000000"/>
              </a:solidFill>
              <a:miter lim="800000"/>
              <a:headEnd/>
              <a:tailEnd/>
            </a:ln>
          </p:spPr>
          <p:txBody>
            <a:bodyPr wrap="none" anchor="ctr"/>
            <a:lstStyle/>
            <a:p>
              <a:pPr marL="0" marR="0" lvl="0" indent="0" defTabSz="914319" eaLnBrk="1" fontAlgn="auto" latinLnBrk="0" hangingPunct="1">
                <a:lnSpc>
                  <a:spcPct val="100000"/>
                </a:lnSpc>
                <a:spcBef>
                  <a:spcPts val="0"/>
                </a:spcBef>
                <a:spcAft>
                  <a:spcPts val="0"/>
                </a:spcAft>
                <a:buClrTx/>
                <a:buSzTx/>
                <a:buFontTx/>
                <a:buNone/>
                <a:tabLst/>
                <a:defRPr/>
              </a:pPr>
              <a:endParaRPr kumimoji="0" lang="sv-SE" sz="2000" b="0" i="0" u="none" strike="noStrike" kern="0" cap="none" spc="0" normalizeH="0" baseline="0" noProof="0">
                <a:ln>
                  <a:noFill/>
                </a:ln>
                <a:solidFill>
                  <a:prstClr val="black"/>
                </a:solidFill>
                <a:effectLst/>
                <a:uLnTx/>
                <a:uFillTx/>
                <a:latin typeface="Calibri"/>
                <a:cs typeface="+mn-cs"/>
              </a:endParaRPr>
            </a:p>
          </p:txBody>
        </p:sp>
        <p:sp>
          <p:nvSpPr>
            <p:cNvPr id="510" name="Rectangle 57">
              <a:extLst>
                <a:ext uri="{FF2B5EF4-FFF2-40B4-BE49-F238E27FC236}">
                  <a16:creationId xmlns:a16="http://schemas.microsoft.com/office/drawing/2014/main" id="{E83060A9-461B-423E-B7BA-E37F5C3AE60C}"/>
                </a:ext>
              </a:extLst>
            </p:cNvPr>
            <p:cNvSpPr>
              <a:spLocks noChangeArrowheads="1"/>
            </p:cNvSpPr>
            <p:nvPr/>
          </p:nvSpPr>
          <p:spPr bwMode="auto">
            <a:xfrm>
              <a:off x="3155" y="1960"/>
              <a:ext cx="53" cy="55"/>
            </a:xfrm>
            <a:prstGeom prst="rect">
              <a:avLst/>
            </a:prstGeom>
            <a:solidFill>
              <a:srgbClr val="CC00CC"/>
            </a:solidFill>
            <a:ln w="9525">
              <a:solidFill>
                <a:sysClr val="windowText" lastClr="000000"/>
              </a:solidFill>
              <a:miter lim="800000"/>
              <a:headEnd/>
              <a:tailEnd/>
            </a:ln>
          </p:spPr>
          <p:txBody>
            <a:bodyPr wrap="none" anchor="ctr"/>
            <a:lstStyle/>
            <a:p>
              <a:pPr marL="0" marR="0" lvl="0" indent="0" defTabSz="914319" eaLnBrk="1" fontAlgn="auto" latinLnBrk="0" hangingPunct="1">
                <a:lnSpc>
                  <a:spcPct val="100000"/>
                </a:lnSpc>
                <a:spcBef>
                  <a:spcPts val="0"/>
                </a:spcBef>
                <a:spcAft>
                  <a:spcPts val="0"/>
                </a:spcAft>
                <a:buClrTx/>
                <a:buSzTx/>
                <a:buFontTx/>
                <a:buNone/>
                <a:tabLst/>
                <a:defRPr/>
              </a:pPr>
              <a:endParaRPr kumimoji="0" lang="sv-SE" sz="2000" b="0" i="0" u="none" strike="noStrike" kern="0" cap="none" spc="0" normalizeH="0" baseline="0" noProof="0">
                <a:ln>
                  <a:noFill/>
                </a:ln>
                <a:solidFill>
                  <a:prstClr val="black"/>
                </a:solidFill>
                <a:effectLst/>
                <a:uLnTx/>
                <a:uFillTx/>
                <a:latin typeface="Calibri"/>
                <a:cs typeface="+mn-cs"/>
              </a:endParaRPr>
            </a:p>
          </p:txBody>
        </p:sp>
        <p:sp>
          <p:nvSpPr>
            <p:cNvPr id="511" name="Rectangle 58">
              <a:extLst>
                <a:ext uri="{FF2B5EF4-FFF2-40B4-BE49-F238E27FC236}">
                  <a16:creationId xmlns:a16="http://schemas.microsoft.com/office/drawing/2014/main" id="{72653CC2-F572-4F3B-98E3-F12D6904B504}"/>
                </a:ext>
              </a:extLst>
            </p:cNvPr>
            <p:cNvSpPr>
              <a:spLocks noChangeArrowheads="1"/>
            </p:cNvSpPr>
            <p:nvPr/>
          </p:nvSpPr>
          <p:spPr bwMode="auto">
            <a:xfrm>
              <a:off x="3254" y="2022"/>
              <a:ext cx="52" cy="54"/>
            </a:xfrm>
            <a:prstGeom prst="rect">
              <a:avLst/>
            </a:prstGeom>
            <a:solidFill>
              <a:srgbClr val="CC00CC"/>
            </a:solidFill>
            <a:ln w="9525">
              <a:solidFill>
                <a:sysClr val="windowText" lastClr="000000"/>
              </a:solidFill>
              <a:miter lim="800000"/>
              <a:headEnd/>
              <a:tailEnd/>
            </a:ln>
          </p:spPr>
          <p:txBody>
            <a:bodyPr wrap="none" anchor="ctr"/>
            <a:lstStyle/>
            <a:p>
              <a:pPr marL="0" marR="0" lvl="0" indent="0" defTabSz="914319" eaLnBrk="1" fontAlgn="auto" latinLnBrk="0" hangingPunct="1">
                <a:lnSpc>
                  <a:spcPct val="100000"/>
                </a:lnSpc>
                <a:spcBef>
                  <a:spcPts val="0"/>
                </a:spcBef>
                <a:spcAft>
                  <a:spcPts val="0"/>
                </a:spcAft>
                <a:buClrTx/>
                <a:buSzTx/>
                <a:buFontTx/>
                <a:buNone/>
                <a:tabLst/>
                <a:defRPr/>
              </a:pPr>
              <a:endParaRPr kumimoji="0" lang="sv-SE" sz="2000" b="0" i="0" u="none" strike="noStrike" kern="0" cap="none" spc="0" normalizeH="0" baseline="0" noProof="0">
                <a:ln>
                  <a:noFill/>
                </a:ln>
                <a:solidFill>
                  <a:prstClr val="black"/>
                </a:solidFill>
                <a:effectLst/>
                <a:uLnTx/>
                <a:uFillTx/>
                <a:latin typeface="Calibri"/>
                <a:cs typeface="+mn-cs"/>
              </a:endParaRPr>
            </a:p>
          </p:txBody>
        </p:sp>
        <p:sp>
          <p:nvSpPr>
            <p:cNvPr id="512" name="Rectangle 59">
              <a:extLst>
                <a:ext uri="{FF2B5EF4-FFF2-40B4-BE49-F238E27FC236}">
                  <a16:creationId xmlns:a16="http://schemas.microsoft.com/office/drawing/2014/main" id="{E88E580F-DDC5-416A-833F-DCD778D14517}"/>
                </a:ext>
              </a:extLst>
            </p:cNvPr>
            <p:cNvSpPr>
              <a:spLocks noChangeArrowheads="1"/>
            </p:cNvSpPr>
            <p:nvPr/>
          </p:nvSpPr>
          <p:spPr bwMode="auto">
            <a:xfrm>
              <a:off x="3376" y="1906"/>
              <a:ext cx="53" cy="54"/>
            </a:xfrm>
            <a:prstGeom prst="rect">
              <a:avLst/>
            </a:prstGeom>
            <a:solidFill>
              <a:srgbClr val="CC00CC"/>
            </a:solidFill>
            <a:ln w="9525">
              <a:solidFill>
                <a:sysClr val="windowText" lastClr="000000"/>
              </a:solidFill>
              <a:miter lim="800000"/>
              <a:headEnd/>
              <a:tailEnd/>
            </a:ln>
          </p:spPr>
          <p:txBody>
            <a:bodyPr wrap="none" anchor="ctr"/>
            <a:lstStyle/>
            <a:p>
              <a:pPr marL="0" marR="0" lvl="0" indent="0" defTabSz="914319" eaLnBrk="1" fontAlgn="auto" latinLnBrk="0" hangingPunct="1">
                <a:lnSpc>
                  <a:spcPct val="100000"/>
                </a:lnSpc>
                <a:spcBef>
                  <a:spcPts val="0"/>
                </a:spcBef>
                <a:spcAft>
                  <a:spcPts val="0"/>
                </a:spcAft>
                <a:buClrTx/>
                <a:buSzTx/>
                <a:buFontTx/>
                <a:buNone/>
                <a:tabLst/>
                <a:defRPr/>
              </a:pPr>
              <a:endParaRPr kumimoji="0" lang="sv-SE" sz="2000" b="0" i="0" u="none" strike="noStrike" kern="0" cap="none" spc="0" normalizeH="0" baseline="0" noProof="0">
                <a:ln>
                  <a:noFill/>
                </a:ln>
                <a:solidFill>
                  <a:prstClr val="black"/>
                </a:solidFill>
                <a:effectLst/>
                <a:uLnTx/>
                <a:uFillTx/>
                <a:latin typeface="Calibri"/>
                <a:cs typeface="+mn-cs"/>
              </a:endParaRPr>
            </a:p>
          </p:txBody>
        </p:sp>
        <p:sp>
          <p:nvSpPr>
            <p:cNvPr id="513" name="Rectangle 60">
              <a:extLst>
                <a:ext uri="{FF2B5EF4-FFF2-40B4-BE49-F238E27FC236}">
                  <a16:creationId xmlns:a16="http://schemas.microsoft.com/office/drawing/2014/main" id="{C10E1775-CA09-433D-A3B9-C4AC93402DB7}"/>
                </a:ext>
              </a:extLst>
            </p:cNvPr>
            <p:cNvSpPr>
              <a:spLocks noChangeArrowheads="1"/>
            </p:cNvSpPr>
            <p:nvPr/>
          </p:nvSpPr>
          <p:spPr bwMode="auto">
            <a:xfrm>
              <a:off x="3663" y="1760"/>
              <a:ext cx="52" cy="55"/>
            </a:xfrm>
            <a:prstGeom prst="rect">
              <a:avLst/>
            </a:prstGeom>
            <a:solidFill>
              <a:srgbClr val="CC00CC"/>
            </a:solidFill>
            <a:ln w="9525">
              <a:solidFill>
                <a:sysClr val="windowText" lastClr="000000"/>
              </a:solidFill>
              <a:miter lim="800000"/>
              <a:headEnd/>
              <a:tailEnd/>
            </a:ln>
          </p:spPr>
          <p:txBody>
            <a:bodyPr wrap="none" anchor="ctr"/>
            <a:lstStyle/>
            <a:p>
              <a:pPr marL="0" marR="0" lvl="0" indent="0" defTabSz="914319" eaLnBrk="1" fontAlgn="auto" latinLnBrk="0" hangingPunct="1">
                <a:lnSpc>
                  <a:spcPct val="100000"/>
                </a:lnSpc>
                <a:spcBef>
                  <a:spcPts val="0"/>
                </a:spcBef>
                <a:spcAft>
                  <a:spcPts val="0"/>
                </a:spcAft>
                <a:buClrTx/>
                <a:buSzTx/>
                <a:buFontTx/>
                <a:buNone/>
                <a:tabLst/>
                <a:defRPr/>
              </a:pPr>
              <a:endParaRPr kumimoji="0" lang="sv-SE" sz="2000" b="0" i="0" u="none" strike="noStrike" kern="0" cap="none" spc="0" normalizeH="0" baseline="0" noProof="0">
                <a:ln>
                  <a:noFill/>
                </a:ln>
                <a:solidFill>
                  <a:prstClr val="black"/>
                </a:solidFill>
                <a:effectLst/>
                <a:uLnTx/>
                <a:uFillTx/>
                <a:latin typeface="Calibri"/>
                <a:cs typeface="+mn-cs"/>
              </a:endParaRPr>
            </a:p>
          </p:txBody>
        </p:sp>
        <p:sp>
          <p:nvSpPr>
            <p:cNvPr id="514" name="Rectangle 61">
              <a:extLst>
                <a:ext uri="{FF2B5EF4-FFF2-40B4-BE49-F238E27FC236}">
                  <a16:creationId xmlns:a16="http://schemas.microsoft.com/office/drawing/2014/main" id="{64A47EDD-DF28-4662-9E58-A5BB6C878ED1}"/>
                </a:ext>
              </a:extLst>
            </p:cNvPr>
            <p:cNvSpPr>
              <a:spLocks noChangeArrowheads="1"/>
            </p:cNvSpPr>
            <p:nvPr/>
          </p:nvSpPr>
          <p:spPr bwMode="auto">
            <a:xfrm>
              <a:off x="2829" y="2235"/>
              <a:ext cx="387" cy="1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defTabSz="914319"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CC00CC"/>
                  </a:solidFill>
                  <a:effectLst/>
                  <a:uLnTx/>
                  <a:uFillTx/>
                  <a:latin typeface="Calibri"/>
                  <a:cs typeface="+mn-cs"/>
                </a:rPr>
                <a:t>ZING-P</a:t>
              </a:r>
            </a:p>
          </p:txBody>
        </p:sp>
        <p:sp>
          <p:nvSpPr>
            <p:cNvPr id="515" name="Rectangle 62">
              <a:extLst>
                <a:ext uri="{FF2B5EF4-FFF2-40B4-BE49-F238E27FC236}">
                  <a16:creationId xmlns:a16="http://schemas.microsoft.com/office/drawing/2014/main" id="{4DAA4632-06DE-4E48-B1AE-F0731CD10A77}"/>
                </a:ext>
              </a:extLst>
            </p:cNvPr>
            <p:cNvSpPr>
              <a:spLocks noChangeArrowheads="1"/>
            </p:cNvSpPr>
            <p:nvPr/>
          </p:nvSpPr>
          <p:spPr bwMode="auto">
            <a:xfrm>
              <a:off x="2735" y="1872"/>
              <a:ext cx="407" cy="1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defTabSz="914319"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CC00CC"/>
                  </a:solidFill>
                  <a:effectLst/>
                  <a:uLnTx/>
                  <a:uFillTx/>
                  <a:latin typeface="Calibri"/>
                  <a:cs typeface="+mn-cs"/>
                </a:rPr>
                <a:t>ZING-P</a:t>
              </a:r>
              <a:r>
                <a:rPr kumimoji="0" lang="en-GB" sz="1200" b="0" i="0" u="none" strike="noStrike" kern="0" cap="none" spc="0" normalizeH="0" baseline="30000" noProof="0" dirty="0">
                  <a:ln>
                    <a:noFill/>
                  </a:ln>
                  <a:solidFill>
                    <a:srgbClr val="CC00CC"/>
                  </a:solidFill>
                  <a:effectLst/>
                  <a:uLnTx/>
                  <a:uFillTx/>
                  <a:latin typeface="Calibri"/>
                  <a:cs typeface="+mn-cs"/>
                </a:rPr>
                <a:t>/</a:t>
              </a:r>
              <a:endParaRPr kumimoji="0" lang="en-GB" sz="1200" b="0" i="0" u="none" strike="noStrike" kern="0" cap="none" spc="0" normalizeH="0" baseline="0" noProof="0" dirty="0">
                <a:ln>
                  <a:noFill/>
                </a:ln>
                <a:solidFill>
                  <a:srgbClr val="CC00CC"/>
                </a:solidFill>
                <a:effectLst/>
                <a:uLnTx/>
                <a:uFillTx/>
                <a:latin typeface="Calibri"/>
                <a:cs typeface="+mn-cs"/>
              </a:endParaRPr>
            </a:p>
          </p:txBody>
        </p:sp>
        <p:sp>
          <p:nvSpPr>
            <p:cNvPr id="516" name="Rectangle 63">
              <a:extLst>
                <a:ext uri="{FF2B5EF4-FFF2-40B4-BE49-F238E27FC236}">
                  <a16:creationId xmlns:a16="http://schemas.microsoft.com/office/drawing/2014/main" id="{898780D9-CD7A-409E-80B8-8DF6FBEA0DD8}"/>
                </a:ext>
              </a:extLst>
            </p:cNvPr>
            <p:cNvSpPr>
              <a:spLocks noChangeArrowheads="1"/>
            </p:cNvSpPr>
            <p:nvPr/>
          </p:nvSpPr>
          <p:spPr bwMode="auto">
            <a:xfrm>
              <a:off x="3288" y="2011"/>
              <a:ext cx="319" cy="1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defTabSz="914319"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a:ln>
                    <a:noFill/>
                  </a:ln>
                  <a:solidFill>
                    <a:srgbClr val="CC00CC"/>
                  </a:solidFill>
                  <a:effectLst/>
                  <a:uLnTx/>
                  <a:uFillTx/>
                  <a:latin typeface="Calibri"/>
                  <a:cs typeface="+mn-cs"/>
                </a:rPr>
                <a:t>KENS</a:t>
              </a:r>
            </a:p>
          </p:txBody>
        </p:sp>
        <p:sp>
          <p:nvSpPr>
            <p:cNvPr id="517" name="Rectangle 64">
              <a:extLst>
                <a:ext uri="{FF2B5EF4-FFF2-40B4-BE49-F238E27FC236}">
                  <a16:creationId xmlns:a16="http://schemas.microsoft.com/office/drawing/2014/main" id="{2D1461C8-73B8-4A49-AD68-D52DBDC0A0DC}"/>
                </a:ext>
              </a:extLst>
            </p:cNvPr>
            <p:cNvSpPr>
              <a:spLocks noChangeArrowheads="1"/>
            </p:cNvSpPr>
            <p:nvPr/>
          </p:nvSpPr>
          <p:spPr bwMode="auto">
            <a:xfrm>
              <a:off x="2783" y="1980"/>
              <a:ext cx="316" cy="1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defTabSz="914319"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a:ln>
                    <a:noFill/>
                  </a:ln>
                  <a:solidFill>
                    <a:srgbClr val="CC00CC"/>
                  </a:solidFill>
                  <a:effectLst/>
                  <a:uLnTx/>
                  <a:uFillTx/>
                  <a:latin typeface="Calibri"/>
                  <a:cs typeface="+mn-cs"/>
                </a:rPr>
                <a:t>WNR</a:t>
              </a:r>
            </a:p>
          </p:txBody>
        </p:sp>
        <p:sp>
          <p:nvSpPr>
            <p:cNvPr id="518" name="Rectangle 65">
              <a:extLst>
                <a:ext uri="{FF2B5EF4-FFF2-40B4-BE49-F238E27FC236}">
                  <a16:creationId xmlns:a16="http://schemas.microsoft.com/office/drawing/2014/main" id="{04F22C04-6C3C-4206-A674-FD79BEFAC987}"/>
                </a:ext>
              </a:extLst>
            </p:cNvPr>
            <p:cNvSpPr>
              <a:spLocks noChangeArrowheads="1"/>
            </p:cNvSpPr>
            <p:nvPr/>
          </p:nvSpPr>
          <p:spPr bwMode="auto">
            <a:xfrm>
              <a:off x="3117" y="1826"/>
              <a:ext cx="296" cy="1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defTabSz="914319"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a:ln>
                    <a:noFill/>
                  </a:ln>
                  <a:solidFill>
                    <a:srgbClr val="CC00CC"/>
                  </a:solidFill>
                  <a:effectLst/>
                  <a:uLnTx/>
                  <a:uFillTx/>
                  <a:latin typeface="Calibri"/>
                  <a:cs typeface="+mn-cs"/>
                </a:rPr>
                <a:t>IPNS</a:t>
              </a:r>
            </a:p>
          </p:txBody>
        </p:sp>
        <p:sp>
          <p:nvSpPr>
            <p:cNvPr id="519" name="Rectangle 66">
              <a:extLst>
                <a:ext uri="{FF2B5EF4-FFF2-40B4-BE49-F238E27FC236}">
                  <a16:creationId xmlns:a16="http://schemas.microsoft.com/office/drawing/2014/main" id="{64B478B5-EB9D-4422-8858-D2651E48191E}"/>
                </a:ext>
              </a:extLst>
            </p:cNvPr>
            <p:cNvSpPr>
              <a:spLocks noChangeArrowheads="1"/>
            </p:cNvSpPr>
            <p:nvPr/>
          </p:nvSpPr>
          <p:spPr bwMode="auto">
            <a:xfrm>
              <a:off x="2928" y="2195"/>
              <a:ext cx="52" cy="54"/>
            </a:xfrm>
            <a:prstGeom prst="rect">
              <a:avLst/>
            </a:prstGeom>
            <a:solidFill>
              <a:srgbClr val="CC00CC"/>
            </a:solidFill>
            <a:ln w="9525">
              <a:solidFill>
                <a:sysClr val="windowText" lastClr="000000"/>
              </a:solidFill>
              <a:miter lim="800000"/>
              <a:headEnd/>
              <a:tailEnd/>
            </a:ln>
          </p:spPr>
          <p:txBody>
            <a:bodyPr wrap="none" anchor="ctr"/>
            <a:lstStyle/>
            <a:p>
              <a:pPr marL="0" marR="0" lvl="0" indent="0" defTabSz="914319" eaLnBrk="1" fontAlgn="auto" latinLnBrk="0" hangingPunct="1">
                <a:lnSpc>
                  <a:spcPct val="100000"/>
                </a:lnSpc>
                <a:spcBef>
                  <a:spcPts val="0"/>
                </a:spcBef>
                <a:spcAft>
                  <a:spcPts val="0"/>
                </a:spcAft>
                <a:buClrTx/>
                <a:buSzTx/>
                <a:buFontTx/>
                <a:buNone/>
                <a:tabLst/>
                <a:defRPr/>
              </a:pPr>
              <a:endParaRPr kumimoji="0" lang="sv-SE" sz="2000" b="0" i="0" u="none" strike="noStrike" kern="0" cap="none" spc="0" normalizeH="0" baseline="0" noProof="0">
                <a:ln>
                  <a:noFill/>
                </a:ln>
                <a:solidFill>
                  <a:prstClr val="black"/>
                </a:solidFill>
                <a:effectLst/>
                <a:uLnTx/>
                <a:uFillTx/>
                <a:latin typeface="Calibri"/>
                <a:cs typeface="+mn-cs"/>
              </a:endParaRPr>
            </a:p>
          </p:txBody>
        </p:sp>
        <p:sp>
          <p:nvSpPr>
            <p:cNvPr id="520" name="Rectangle 67">
              <a:extLst>
                <a:ext uri="{FF2B5EF4-FFF2-40B4-BE49-F238E27FC236}">
                  <a16:creationId xmlns:a16="http://schemas.microsoft.com/office/drawing/2014/main" id="{7B764180-E211-4E8D-B290-E11BCC643BA2}"/>
                </a:ext>
              </a:extLst>
            </p:cNvPr>
            <p:cNvSpPr>
              <a:spLocks noChangeArrowheads="1"/>
            </p:cNvSpPr>
            <p:nvPr/>
          </p:nvSpPr>
          <p:spPr bwMode="auto">
            <a:xfrm>
              <a:off x="2870" y="1665"/>
              <a:ext cx="221" cy="1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defTabSz="914319"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a:ln>
                    <a:noFill/>
                  </a:ln>
                  <a:solidFill>
                    <a:srgbClr val="339966"/>
                  </a:solidFill>
                  <a:effectLst/>
                  <a:uLnTx/>
                  <a:uFillTx/>
                  <a:latin typeface="Calibri"/>
                  <a:cs typeface="+mn-cs"/>
                </a:rPr>
                <a:t>ILL</a:t>
              </a:r>
            </a:p>
          </p:txBody>
        </p:sp>
        <p:sp>
          <p:nvSpPr>
            <p:cNvPr id="521" name="Oval 68">
              <a:extLst>
                <a:ext uri="{FF2B5EF4-FFF2-40B4-BE49-F238E27FC236}">
                  <a16:creationId xmlns:a16="http://schemas.microsoft.com/office/drawing/2014/main" id="{0B4C9021-8842-45F8-8D6D-ADA034036969}"/>
                </a:ext>
              </a:extLst>
            </p:cNvPr>
            <p:cNvSpPr>
              <a:spLocks noChangeArrowheads="1"/>
            </p:cNvSpPr>
            <p:nvPr/>
          </p:nvSpPr>
          <p:spPr bwMode="auto">
            <a:xfrm>
              <a:off x="2816" y="1791"/>
              <a:ext cx="53" cy="56"/>
            </a:xfrm>
            <a:prstGeom prst="ellipse">
              <a:avLst/>
            </a:prstGeom>
            <a:solidFill>
              <a:srgbClr val="339966"/>
            </a:solidFill>
            <a:ln w="9525">
              <a:solidFill>
                <a:sysClr val="windowText" lastClr="000000"/>
              </a:solidFill>
              <a:round/>
              <a:headEnd/>
              <a:tailEnd/>
            </a:ln>
          </p:spPr>
          <p:txBody>
            <a:bodyPr wrap="none" anchor="ctr"/>
            <a:lstStyle/>
            <a:p>
              <a:pPr marL="0" marR="0" lvl="0" indent="0" defTabSz="914319" eaLnBrk="1" fontAlgn="auto" latinLnBrk="0" hangingPunct="1">
                <a:lnSpc>
                  <a:spcPct val="100000"/>
                </a:lnSpc>
                <a:spcBef>
                  <a:spcPts val="0"/>
                </a:spcBef>
                <a:spcAft>
                  <a:spcPts val="0"/>
                </a:spcAft>
                <a:buClrTx/>
                <a:buSzTx/>
                <a:buFontTx/>
                <a:buNone/>
                <a:tabLst/>
                <a:defRPr/>
              </a:pPr>
              <a:endParaRPr kumimoji="0" lang="sv-SE" sz="2000" b="0" i="0" u="none" strike="noStrike" kern="0" cap="none" spc="0" normalizeH="0" baseline="0" noProof="0">
                <a:ln>
                  <a:noFill/>
                </a:ln>
                <a:solidFill>
                  <a:prstClr val="black"/>
                </a:solidFill>
                <a:effectLst/>
                <a:uLnTx/>
                <a:uFillTx/>
                <a:latin typeface="Calibri"/>
                <a:cs typeface="+mn-cs"/>
              </a:endParaRPr>
            </a:p>
          </p:txBody>
        </p:sp>
        <p:sp>
          <p:nvSpPr>
            <p:cNvPr id="522" name="Freeform 69">
              <a:extLst>
                <a:ext uri="{FF2B5EF4-FFF2-40B4-BE49-F238E27FC236}">
                  <a16:creationId xmlns:a16="http://schemas.microsoft.com/office/drawing/2014/main" id="{5C881ACF-B541-4CDB-893A-78AE967A32F6}"/>
                </a:ext>
              </a:extLst>
            </p:cNvPr>
            <p:cNvSpPr>
              <a:spLocks/>
            </p:cNvSpPr>
            <p:nvPr/>
          </p:nvSpPr>
          <p:spPr bwMode="auto">
            <a:xfrm>
              <a:off x="1261" y="1833"/>
              <a:ext cx="1625" cy="935"/>
            </a:xfrm>
            <a:custGeom>
              <a:avLst/>
              <a:gdLst>
                <a:gd name="T0" fmla="*/ 4 w 1692"/>
                <a:gd name="T1" fmla="*/ 705 h 954"/>
                <a:gd name="T2" fmla="*/ 16 w 1692"/>
                <a:gd name="T3" fmla="*/ 443 h 954"/>
                <a:gd name="T4" fmla="*/ 105 w 1692"/>
                <a:gd name="T5" fmla="*/ 191 h 954"/>
                <a:gd name="T6" fmla="*/ 255 w 1692"/>
                <a:gd name="T7" fmla="*/ 55 h 954"/>
                <a:gd name="T8" fmla="*/ 470 w 1692"/>
                <a:gd name="T9" fmla="*/ 10 h 954"/>
                <a:gd name="T10" fmla="*/ 922 w 1692"/>
                <a:gd name="T11" fmla="*/ 10 h 954"/>
                <a:gd name="T12" fmla="*/ 0 60000 65536"/>
                <a:gd name="T13" fmla="*/ 0 60000 65536"/>
                <a:gd name="T14" fmla="*/ 0 60000 65536"/>
                <a:gd name="T15" fmla="*/ 0 60000 65536"/>
                <a:gd name="T16" fmla="*/ 0 60000 65536"/>
                <a:gd name="T17" fmla="*/ 0 60000 65536"/>
                <a:gd name="T18" fmla="*/ 0 w 1692"/>
                <a:gd name="T19" fmla="*/ 0 h 954"/>
                <a:gd name="T20" fmla="*/ 1692 w 1692"/>
                <a:gd name="T21" fmla="*/ 954 h 954"/>
              </a:gdLst>
              <a:ahLst/>
              <a:cxnLst>
                <a:cxn ang="T12">
                  <a:pos x="T0" y="T1"/>
                </a:cxn>
                <a:cxn ang="T13">
                  <a:pos x="T2" y="T3"/>
                </a:cxn>
                <a:cxn ang="T14">
                  <a:pos x="T4" y="T5"/>
                </a:cxn>
                <a:cxn ang="T15">
                  <a:pos x="T6" y="T7"/>
                </a:cxn>
                <a:cxn ang="T16">
                  <a:pos x="T8" y="T9"/>
                </a:cxn>
                <a:cxn ang="T17">
                  <a:pos x="T10" y="T11"/>
                </a:cxn>
              </a:cxnLst>
              <a:rect l="T18" t="T19" r="T20" b="T21"/>
              <a:pathLst>
                <a:path w="1692" h="954">
                  <a:moveTo>
                    <a:pt x="4" y="954"/>
                  </a:moveTo>
                  <a:cubicBezTo>
                    <a:pt x="2" y="834"/>
                    <a:pt x="0" y="715"/>
                    <a:pt x="31" y="599"/>
                  </a:cubicBezTo>
                  <a:cubicBezTo>
                    <a:pt x="62" y="483"/>
                    <a:pt x="119" y="346"/>
                    <a:pt x="192" y="258"/>
                  </a:cubicBezTo>
                  <a:cubicBezTo>
                    <a:pt x="265" y="170"/>
                    <a:pt x="355" y="111"/>
                    <a:pt x="467" y="70"/>
                  </a:cubicBezTo>
                  <a:cubicBezTo>
                    <a:pt x="579" y="29"/>
                    <a:pt x="658" y="20"/>
                    <a:pt x="862" y="10"/>
                  </a:cubicBezTo>
                  <a:cubicBezTo>
                    <a:pt x="1066" y="0"/>
                    <a:pt x="1379" y="5"/>
                    <a:pt x="1692" y="10"/>
                  </a:cubicBezTo>
                </a:path>
              </a:pathLst>
            </a:custGeom>
            <a:noFill/>
            <a:ln w="38100">
              <a:solidFill>
                <a:srgbClr val="339966"/>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defTabSz="914319"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Calibri"/>
                <a:cs typeface="+mn-cs"/>
              </a:endParaRPr>
            </a:p>
          </p:txBody>
        </p:sp>
        <p:grpSp>
          <p:nvGrpSpPr>
            <p:cNvPr id="523" name="Group 70">
              <a:extLst>
                <a:ext uri="{FF2B5EF4-FFF2-40B4-BE49-F238E27FC236}">
                  <a16:creationId xmlns:a16="http://schemas.microsoft.com/office/drawing/2014/main" id="{94D3C091-C3B2-4BFA-AD85-60DD06C9D4E3}"/>
                </a:ext>
              </a:extLst>
            </p:cNvPr>
            <p:cNvGrpSpPr>
              <a:grpSpLocks/>
            </p:cNvGrpSpPr>
            <p:nvPr/>
          </p:nvGrpSpPr>
          <p:grpSpPr bwMode="auto">
            <a:xfrm>
              <a:off x="1012" y="1667"/>
              <a:ext cx="3279" cy="1563"/>
              <a:chOff x="981" y="1459"/>
              <a:chExt cx="3513" cy="1607"/>
            </a:xfrm>
          </p:grpSpPr>
          <p:sp>
            <p:nvSpPr>
              <p:cNvPr id="541" name="Rectangle 71">
                <a:extLst>
                  <a:ext uri="{FF2B5EF4-FFF2-40B4-BE49-F238E27FC236}">
                    <a16:creationId xmlns:a16="http://schemas.microsoft.com/office/drawing/2014/main" id="{9F63FA50-8450-47F3-B62F-4789CE4757AD}"/>
                  </a:ext>
                </a:extLst>
              </p:cNvPr>
              <p:cNvSpPr>
                <a:spLocks noChangeArrowheads="1"/>
              </p:cNvSpPr>
              <p:nvPr/>
            </p:nvSpPr>
            <p:spPr bwMode="auto">
              <a:xfrm>
                <a:off x="1030" y="1862"/>
                <a:ext cx="313" cy="1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defTabSz="914319"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a:ln>
                      <a:noFill/>
                    </a:ln>
                    <a:solidFill>
                      <a:srgbClr val="339966"/>
                    </a:solidFill>
                    <a:effectLst/>
                    <a:uLnTx/>
                    <a:uFillTx/>
                    <a:latin typeface="Calibri"/>
                    <a:cs typeface="+mn-cs"/>
                  </a:rPr>
                  <a:t>X-10</a:t>
                </a:r>
              </a:p>
            </p:txBody>
          </p:sp>
          <p:sp>
            <p:nvSpPr>
              <p:cNvPr id="542" name="Rectangle 72">
                <a:extLst>
                  <a:ext uri="{FF2B5EF4-FFF2-40B4-BE49-F238E27FC236}">
                    <a16:creationId xmlns:a16="http://schemas.microsoft.com/office/drawing/2014/main" id="{78681EB7-75EF-411B-A336-2073C88BA6B0}"/>
                  </a:ext>
                </a:extLst>
              </p:cNvPr>
              <p:cNvSpPr>
                <a:spLocks noChangeArrowheads="1"/>
              </p:cNvSpPr>
              <p:nvPr/>
            </p:nvSpPr>
            <p:spPr bwMode="auto">
              <a:xfrm>
                <a:off x="981" y="2153"/>
                <a:ext cx="316" cy="1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defTabSz="914319"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a:ln>
                      <a:noFill/>
                    </a:ln>
                    <a:solidFill>
                      <a:srgbClr val="339966"/>
                    </a:solidFill>
                    <a:effectLst/>
                    <a:uLnTx/>
                    <a:uFillTx/>
                    <a:latin typeface="Calibri"/>
                    <a:cs typeface="+mn-cs"/>
                  </a:rPr>
                  <a:t>CP-2</a:t>
                </a:r>
              </a:p>
            </p:txBody>
          </p:sp>
          <p:sp>
            <p:nvSpPr>
              <p:cNvPr id="543" name="Oval 73">
                <a:extLst>
                  <a:ext uri="{FF2B5EF4-FFF2-40B4-BE49-F238E27FC236}">
                    <a16:creationId xmlns:a16="http://schemas.microsoft.com/office/drawing/2014/main" id="{548CCF3A-3701-49BD-AB3A-7E749645BC6B}"/>
                  </a:ext>
                </a:extLst>
              </p:cNvPr>
              <p:cNvSpPr>
                <a:spLocks noChangeArrowheads="1"/>
              </p:cNvSpPr>
              <p:nvPr/>
            </p:nvSpPr>
            <p:spPr bwMode="auto">
              <a:xfrm>
                <a:off x="1221" y="2566"/>
                <a:ext cx="57" cy="57"/>
              </a:xfrm>
              <a:prstGeom prst="ellipse">
                <a:avLst/>
              </a:prstGeom>
              <a:solidFill>
                <a:srgbClr val="339966"/>
              </a:solidFill>
              <a:ln w="9525">
                <a:solidFill>
                  <a:sysClr val="windowText" lastClr="000000"/>
                </a:solidFill>
                <a:round/>
                <a:headEnd/>
                <a:tailEnd/>
              </a:ln>
            </p:spPr>
            <p:txBody>
              <a:bodyPr wrap="none" anchor="ctr"/>
              <a:lstStyle/>
              <a:p>
                <a:pPr marL="0" marR="0" lvl="0" indent="0" defTabSz="914319" eaLnBrk="1" fontAlgn="auto" latinLnBrk="0" hangingPunct="1">
                  <a:lnSpc>
                    <a:spcPct val="100000"/>
                  </a:lnSpc>
                  <a:spcBef>
                    <a:spcPts val="0"/>
                  </a:spcBef>
                  <a:spcAft>
                    <a:spcPts val="0"/>
                  </a:spcAft>
                  <a:buClrTx/>
                  <a:buSzTx/>
                  <a:buFontTx/>
                  <a:buNone/>
                  <a:tabLst/>
                  <a:defRPr/>
                </a:pPr>
                <a:endParaRPr kumimoji="0" lang="sv-SE" sz="2000" b="0" i="0" u="none" strike="noStrike" kern="0" cap="none" spc="0" normalizeH="0" baseline="0" noProof="0">
                  <a:ln>
                    <a:noFill/>
                  </a:ln>
                  <a:solidFill>
                    <a:prstClr val="black"/>
                  </a:solidFill>
                  <a:effectLst/>
                  <a:uLnTx/>
                  <a:uFillTx/>
                  <a:latin typeface="Calibri"/>
                  <a:cs typeface="+mn-cs"/>
                </a:endParaRPr>
              </a:p>
            </p:txBody>
          </p:sp>
          <p:sp>
            <p:nvSpPr>
              <p:cNvPr id="544" name="Oval 74">
                <a:extLst>
                  <a:ext uri="{FF2B5EF4-FFF2-40B4-BE49-F238E27FC236}">
                    <a16:creationId xmlns:a16="http://schemas.microsoft.com/office/drawing/2014/main" id="{BB0ADE07-2962-495A-8E0F-52D8F34BAC18}"/>
                  </a:ext>
                </a:extLst>
              </p:cNvPr>
              <p:cNvSpPr>
                <a:spLocks noChangeArrowheads="1"/>
              </p:cNvSpPr>
              <p:nvPr/>
            </p:nvSpPr>
            <p:spPr bwMode="auto">
              <a:xfrm>
                <a:off x="1285" y="2222"/>
                <a:ext cx="57" cy="57"/>
              </a:xfrm>
              <a:prstGeom prst="ellipse">
                <a:avLst/>
              </a:prstGeom>
              <a:solidFill>
                <a:srgbClr val="339966"/>
              </a:solidFill>
              <a:ln w="9525">
                <a:solidFill>
                  <a:sysClr val="windowText" lastClr="000000"/>
                </a:solidFill>
                <a:round/>
                <a:headEnd/>
                <a:tailEnd/>
              </a:ln>
            </p:spPr>
            <p:txBody>
              <a:bodyPr wrap="none" anchor="ctr"/>
              <a:lstStyle/>
              <a:p>
                <a:pPr marL="0" marR="0" lvl="0" indent="0" defTabSz="914319" eaLnBrk="1" fontAlgn="auto" latinLnBrk="0" hangingPunct="1">
                  <a:lnSpc>
                    <a:spcPct val="100000"/>
                  </a:lnSpc>
                  <a:spcBef>
                    <a:spcPts val="0"/>
                  </a:spcBef>
                  <a:spcAft>
                    <a:spcPts val="0"/>
                  </a:spcAft>
                  <a:buClrTx/>
                  <a:buSzTx/>
                  <a:buFontTx/>
                  <a:buNone/>
                  <a:tabLst/>
                  <a:defRPr/>
                </a:pPr>
                <a:endParaRPr kumimoji="0" lang="sv-SE" sz="2000" b="0" i="0" u="none" strike="noStrike" kern="0" cap="none" spc="0" normalizeH="0" baseline="0" noProof="0">
                  <a:ln>
                    <a:noFill/>
                  </a:ln>
                  <a:solidFill>
                    <a:prstClr val="black"/>
                  </a:solidFill>
                  <a:effectLst/>
                  <a:uLnTx/>
                  <a:uFillTx/>
                  <a:latin typeface="Calibri"/>
                  <a:cs typeface="+mn-cs"/>
                </a:endParaRPr>
              </a:p>
            </p:txBody>
          </p:sp>
          <p:sp>
            <p:nvSpPr>
              <p:cNvPr id="545" name="Oval 75">
                <a:extLst>
                  <a:ext uri="{FF2B5EF4-FFF2-40B4-BE49-F238E27FC236}">
                    <a16:creationId xmlns:a16="http://schemas.microsoft.com/office/drawing/2014/main" id="{02149481-43EB-46F0-A602-FE7BBBA9F493}"/>
                  </a:ext>
                </a:extLst>
              </p:cNvPr>
              <p:cNvSpPr>
                <a:spLocks noChangeArrowheads="1"/>
              </p:cNvSpPr>
              <p:nvPr/>
            </p:nvSpPr>
            <p:spPr bwMode="auto">
              <a:xfrm>
                <a:off x="1313" y="1936"/>
                <a:ext cx="57" cy="57"/>
              </a:xfrm>
              <a:prstGeom prst="ellipse">
                <a:avLst/>
              </a:prstGeom>
              <a:solidFill>
                <a:srgbClr val="339966"/>
              </a:solidFill>
              <a:ln w="9525">
                <a:solidFill>
                  <a:sysClr val="windowText" lastClr="000000"/>
                </a:solidFill>
                <a:round/>
                <a:headEnd/>
                <a:tailEnd/>
              </a:ln>
            </p:spPr>
            <p:txBody>
              <a:bodyPr wrap="none" anchor="ctr"/>
              <a:lstStyle/>
              <a:p>
                <a:pPr marL="0" marR="0" lvl="0" indent="0" defTabSz="914319" eaLnBrk="1" fontAlgn="auto" latinLnBrk="0" hangingPunct="1">
                  <a:lnSpc>
                    <a:spcPct val="100000"/>
                  </a:lnSpc>
                  <a:spcBef>
                    <a:spcPts val="0"/>
                  </a:spcBef>
                  <a:spcAft>
                    <a:spcPts val="0"/>
                  </a:spcAft>
                  <a:buClrTx/>
                  <a:buSzTx/>
                  <a:buFontTx/>
                  <a:buNone/>
                  <a:tabLst/>
                  <a:defRPr/>
                </a:pPr>
                <a:endParaRPr kumimoji="0" lang="sv-SE" sz="2000" b="0" i="0" u="none" strike="noStrike" kern="0" cap="none" spc="0" normalizeH="0" baseline="0" noProof="0">
                  <a:ln>
                    <a:noFill/>
                  </a:ln>
                  <a:solidFill>
                    <a:prstClr val="black"/>
                  </a:solidFill>
                  <a:effectLst/>
                  <a:uLnTx/>
                  <a:uFillTx/>
                  <a:latin typeface="Calibri"/>
                  <a:cs typeface="+mn-cs"/>
                </a:endParaRPr>
              </a:p>
            </p:txBody>
          </p:sp>
          <p:sp>
            <p:nvSpPr>
              <p:cNvPr id="546" name="Oval 76">
                <a:extLst>
                  <a:ext uri="{FF2B5EF4-FFF2-40B4-BE49-F238E27FC236}">
                    <a16:creationId xmlns:a16="http://schemas.microsoft.com/office/drawing/2014/main" id="{46A07A1D-A1AC-4950-8F0B-C70A09F55A19}"/>
                  </a:ext>
                </a:extLst>
              </p:cNvPr>
              <p:cNvSpPr>
                <a:spLocks noChangeArrowheads="1"/>
              </p:cNvSpPr>
              <p:nvPr/>
            </p:nvSpPr>
            <p:spPr bwMode="auto">
              <a:xfrm>
                <a:off x="1532" y="1754"/>
                <a:ext cx="57" cy="57"/>
              </a:xfrm>
              <a:prstGeom prst="ellipse">
                <a:avLst/>
              </a:prstGeom>
              <a:solidFill>
                <a:srgbClr val="339966"/>
              </a:solidFill>
              <a:ln w="9525">
                <a:solidFill>
                  <a:sysClr val="windowText" lastClr="000000"/>
                </a:solidFill>
                <a:round/>
                <a:headEnd/>
                <a:tailEnd/>
              </a:ln>
            </p:spPr>
            <p:txBody>
              <a:bodyPr wrap="none" anchor="ctr"/>
              <a:lstStyle/>
              <a:p>
                <a:pPr marL="0" marR="0" lvl="0" indent="0" defTabSz="914319" eaLnBrk="1" fontAlgn="auto" latinLnBrk="0" hangingPunct="1">
                  <a:lnSpc>
                    <a:spcPct val="100000"/>
                  </a:lnSpc>
                  <a:spcBef>
                    <a:spcPts val="0"/>
                  </a:spcBef>
                  <a:spcAft>
                    <a:spcPts val="0"/>
                  </a:spcAft>
                  <a:buClrTx/>
                  <a:buSzTx/>
                  <a:buFontTx/>
                  <a:buNone/>
                  <a:tabLst/>
                  <a:defRPr/>
                </a:pPr>
                <a:endParaRPr kumimoji="0" lang="sv-SE" sz="2000" b="0" i="0" u="none" strike="noStrike" kern="0" cap="none" spc="0" normalizeH="0" baseline="0" noProof="0">
                  <a:ln>
                    <a:noFill/>
                  </a:ln>
                  <a:solidFill>
                    <a:prstClr val="black"/>
                  </a:solidFill>
                  <a:effectLst/>
                  <a:uLnTx/>
                  <a:uFillTx/>
                  <a:latin typeface="Calibri"/>
                  <a:cs typeface="+mn-cs"/>
                </a:endParaRPr>
              </a:p>
            </p:txBody>
          </p:sp>
          <p:sp>
            <p:nvSpPr>
              <p:cNvPr id="547" name="Oval 77">
                <a:extLst>
                  <a:ext uri="{FF2B5EF4-FFF2-40B4-BE49-F238E27FC236}">
                    <a16:creationId xmlns:a16="http://schemas.microsoft.com/office/drawing/2014/main" id="{CF514D81-07D4-4C3C-93FD-6FD4F31C8039}"/>
                  </a:ext>
                </a:extLst>
              </p:cNvPr>
              <p:cNvSpPr>
                <a:spLocks noChangeArrowheads="1"/>
              </p:cNvSpPr>
              <p:nvPr/>
            </p:nvSpPr>
            <p:spPr bwMode="auto">
              <a:xfrm>
                <a:off x="1825" y="1653"/>
                <a:ext cx="57" cy="57"/>
              </a:xfrm>
              <a:prstGeom prst="ellipse">
                <a:avLst/>
              </a:prstGeom>
              <a:solidFill>
                <a:srgbClr val="339966"/>
              </a:solidFill>
              <a:ln w="9525">
                <a:solidFill>
                  <a:sysClr val="windowText" lastClr="000000"/>
                </a:solidFill>
                <a:round/>
                <a:headEnd/>
                <a:tailEnd/>
              </a:ln>
            </p:spPr>
            <p:txBody>
              <a:bodyPr wrap="none" anchor="ctr"/>
              <a:lstStyle/>
              <a:p>
                <a:pPr marL="0" marR="0" lvl="0" indent="0" defTabSz="914319" eaLnBrk="1" fontAlgn="auto" latinLnBrk="0" hangingPunct="1">
                  <a:lnSpc>
                    <a:spcPct val="100000"/>
                  </a:lnSpc>
                  <a:spcBef>
                    <a:spcPts val="0"/>
                  </a:spcBef>
                  <a:spcAft>
                    <a:spcPts val="0"/>
                  </a:spcAft>
                  <a:buClrTx/>
                  <a:buSzTx/>
                  <a:buFontTx/>
                  <a:buNone/>
                  <a:tabLst/>
                  <a:defRPr/>
                </a:pPr>
                <a:endParaRPr kumimoji="0" lang="sv-SE" sz="2000" b="0" i="0" u="none" strike="noStrike" kern="0" cap="none" spc="0" normalizeH="0" baseline="0" noProof="0">
                  <a:ln>
                    <a:noFill/>
                  </a:ln>
                  <a:solidFill>
                    <a:prstClr val="black"/>
                  </a:solidFill>
                  <a:effectLst/>
                  <a:uLnTx/>
                  <a:uFillTx/>
                  <a:latin typeface="Calibri"/>
                  <a:cs typeface="+mn-cs"/>
                </a:endParaRPr>
              </a:p>
            </p:txBody>
          </p:sp>
          <p:sp>
            <p:nvSpPr>
              <p:cNvPr id="548" name="Oval 78">
                <a:extLst>
                  <a:ext uri="{FF2B5EF4-FFF2-40B4-BE49-F238E27FC236}">
                    <a16:creationId xmlns:a16="http://schemas.microsoft.com/office/drawing/2014/main" id="{A06BDB7E-B0A6-4676-9FB0-237C1BB572E5}"/>
                  </a:ext>
                </a:extLst>
              </p:cNvPr>
              <p:cNvSpPr>
                <a:spLocks noChangeArrowheads="1"/>
              </p:cNvSpPr>
              <p:nvPr/>
            </p:nvSpPr>
            <p:spPr bwMode="auto">
              <a:xfrm>
                <a:off x="2111" y="1678"/>
                <a:ext cx="57" cy="57"/>
              </a:xfrm>
              <a:prstGeom prst="ellipse">
                <a:avLst/>
              </a:prstGeom>
              <a:solidFill>
                <a:srgbClr val="339966"/>
              </a:solidFill>
              <a:ln w="9525">
                <a:solidFill>
                  <a:sysClr val="windowText" lastClr="000000"/>
                </a:solidFill>
                <a:round/>
                <a:headEnd/>
                <a:tailEnd/>
              </a:ln>
            </p:spPr>
            <p:txBody>
              <a:bodyPr wrap="none" anchor="ctr"/>
              <a:lstStyle/>
              <a:p>
                <a:pPr marL="0" marR="0" lvl="0" indent="0" defTabSz="914319" eaLnBrk="1" fontAlgn="auto" latinLnBrk="0" hangingPunct="1">
                  <a:lnSpc>
                    <a:spcPct val="100000"/>
                  </a:lnSpc>
                  <a:spcBef>
                    <a:spcPts val="0"/>
                  </a:spcBef>
                  <a:spcAft>
                    <a:spcPts val="0"/>
                  </a:spcAft>
                  <a:buClrTx/>
                  <a:buSzTx/>
                  <a:buFontTx/>
                  <a:buNone/>
                  <a:tabLst/>
                  <a:defRPr/>
                </a:pPr>
                <a:endParaRPr kumimoji="0" lang="sv-SE" sz="2000" b="0" i="0" u="none" strike="noStrike" kern="0" cap="none" spc="0" normalizeH="0" baseline="0" noProof="0">
                  <a:ln>
                    <a:noFill/>
                  </a:ln>
                  <a:solidFill>
                    <a:prstClr val="black"/>
                  </a:solidFill>
                  <a:effectLst/>
                  <a:uLnTx/>
                  <a:uFillTx/>
                  <a:latin typeface="Calibri"/>
                  <a:cs typeface="+mn-cs"/>
                </a:endParaRPr>
              </a:p>
            </p:txBody>
          </p:sp>
          <p:sp>
            <p:nvSpPr>
              <p:cNvPr id="549" name="Oval 79">
                <a:extLst>
                  <a:ext uri="{FF2B5EF4-FFF2-40B4-BE49-F238E27FC236}">
                    <a16:creationId xmlns:a16="http://schemas.microsoft.com/office/drawing/2014/main" id="{4260B282-816C-4655-9263-81EADDA318F1}"/>
                  </a:ext>
                </a:extLst>
              </p:cNvPr>
              <p:cNvSpPr>
                <a:spLocks noChangeArrowheads="1"/>
              </p:cNvSpPr>
              <p:nvPr/>
            </p:nvSpPr>
            <p:spPr bwMode="auto">
              <a:xfrm>
                <a:off x="2569" y="1645"/>
                <a:ext cx="57" cy="57"/>
              </a:xfrm>
              <a:prstGeom prst="ellipse">
                <a:avLst/>
              </a:prstGeom>
              <a:solidFill>
                <a:srgbClr val="339966"/>
              </a:solidFill>
              <a:ln w="9525">
                <a:solidFill>
                  <a:sysClr val="windowText" lastClr="000000"/>
                </a:solidFill>
                <a:round/>
                <a:headEnd/>
                <a:tailEnd/>
              </a:ln>
            </p:spPr>
            <p:txBody>
              <a:bodyPr wrap="none" anchor="ctr"/>
              <a:lstStyle/>
              <a:p>
                <a:pPr marL="0" marR="0" lvl="0" indent="0" defTabSz="914319" eaLnBrk="1" fontAlgn="auto" latinLnBrk="0" hangingPunct="1">
                  <a:lnSpc>
                    <a:spcPct val="100000"/>
                  </a:lnSpc>
                  <a:spcBef>
                    <a:spcPts val="0"/>
                  </a:spcBef>
                  <a:spcAft>
                    <a:spcPts val="0"/>
                  </a:spcAft>
                  <a:buClrTx/>
                  <a:buSzTx/>
                  <a:buFontTx/>
                  <a:buNone/>
                  <a:tabLst/>
                  <a:defRPr/>
                </a:pPr>
                <a:endParaRPr kumimoji="0" lang="sv-SE" sz="2000" b="0" i="0" u="none" strike="noStrike" kern="0" cap="none" spc="0" normalizeH="0" baseline="0" noProof="0">
                  <a:ln>
                    <a:noFill/>
                  </a:ln>
                  <a:solidFill>
                    <a:prstClr val="black"/>
                  </a:solidFill>
                  <a:effectLst/>
                  <a:uLnTx/>
                  <a:uFillTx/>
                  <a:latin typeface="Calibri"/>
                  <a:cs typeface="+mn-cs"/>
                </a:endParaRPr>
              </a:p>
            </p:txBody>
          </p:sp>
          <p:sp>
            <p:nvSpPr>
              <p:cNvPr id="550" name="Oval 80">
                <a:extLst>
                  <a:ext uri="{FF2B5EF4-FFF2-40B4-BE49-F238E27FC236}">
                    <a16:creationId xmlns:a16="http://schemas.microsoft.com/office/drawing/2014/main" id="{0DA259C7-0EFD-4DEE-AE8E-A1B3E94D63A7}"/>
                  </a:ext>
                </a:extLst>
              </p:cNvPr>
              <p:cNvSpPr>
                <a:spLocks noChangeArrowheads="1"/>
              </p:cNvSpPr>
              <p:nvPr/>
            </p:nvSpPr>
            <p:spPr bwMode="auto">
              <a:xfrm>
                <a:off x="2594" y="1594"/>
                <a:ext cx="57" cy="57"/>
              </a:xfrm>
              <a:prstGeom prst="ellipse">
                <a:avLst/>
              </a:prstGeom>
              <a:solidFill>
                <a:srgbClr val="339966"/>
              </a:solidFill>
              <a:ln w="9525">
                <a:solidFill>
                  <a:sysClr val="windowText" lastClr="000000"/>
                </a:solidFill>
                <a:round/>
                <a:headEnd/>
                <a:tailEnd/>
              </a:ln>
            </p:spPr>
            <p:txBody>
              <a:bodyPr wrap="none" anchor="ctr"/>
              <a:lstStyle/>
              <a:p>
                <a:pPr marL="0" marR="0" lvl="0" indent="0" defTabSz="914319" eaLnBrk="1" fontAlgn="auto" latinLnBrk="0" hangingPunct="1">
                  <a:lnSpc>
                    <a:spcPct val="100000"/>
                  </a:lnSpc>
                  <a:spcBef>
                    <a:spcPts val="0"/>
                  </a:spcBef>
                  <a:spcAft>
                    <a:spcPts val="0"/>
                  </a:spcAft>
                  <a:buClrTx/>
                  <a:buSzTx/>
                  <a:buFontTx/>
                  <a:buNone/>
                  <a:tabLst/>
                  <a:defRPr/>
                </a:pPr>
                <a:endParaRPr kumimoji="0" lang="sv-SE" sz="2000" b="0" i="0" u="none" strike="noStrike" kern="0" cap="none" spc="0" normalizeH="0" baseline="0" noProof="0">
                  <a:ln>
                    <a:noFill/>
                  </a:ln>
                  <a:solidFill>
                    <a:prstClr val="black"/>
                  </a:solidFill>
                  <a:effectLst/>
                  <a:uLnTx/>
                  <a:uFillTx/>
                  <a:latin typeface="Calibri"/>
                  <a:cs typeface="+mn-cs"/>
                </a:endParaRPr>
              </a:p>
            </p:txBody>
          </p:sp>
          <p:sp>
            <p:nvSpPr>
              <p:cNvPr id="551" name="Text Box 81">
                <a:extLst>
                  <a:ext uri="{FF2B5EF4-FFF2-40B4-BE49-F238E27FC236}">
                    <a16:creationId xmlns:a16="http://schemas.microsoft.com/office/drawing/2014/main" id="{71323008-6551-487F-980F-1DE7FDC3EAFF}"/>
                  </a:ext>
                </a:extLst>
              </p:cNvPr>
              <p:cNvSpPr txBox="1">
                <a:spLocks noChangeArrowheads="1"/>
              </p:cNvSpPr>
              <p:nvPr/>
            </p:nvSpPr>
            <p:spPr bwMode="auto">
              <a:xfrm>
                <a:off x="3213" y="2839"/>
                <a:ext cx="1281" cy="2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marL="0" marR="0" lvl="0" indent="0" defTabSz="914319"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a:ln>
                      <a:noFill/>
                    </a:ln>
                    <a:solidFill>
                      <a:srgbClr val="339966"/>
                    </a:solidFill>
                    <a:effectLst/>
                    <a:uLnTx/>
                    <a:uFillTx/>
                    <a:latin typeface="Gill Sans" charset="0"/>
                    <a:sym typeface="Gill Sans" charset="0"/>
                  </a:rPr>
                  <a:t>Steady State Sources</a:t>
                </a:r>
              </a:p>
            </p:txBody>
          </p:sp>
          <p:sp>
            <p:nvSpPr>
              <p:cNvPr id="552" name="Oval 82">
                <a:extLst>
                  <a:ext uri="{FF2B5EF4-FFF2-40B4-BE49-F238E27FC236}">
                    <a16:creationId xmlns:a16="http://schemas.microsoft.com/office/drawing/2014/main" id="{2B3CEC5F-794D-4108-AEA9-008C103C3F08}"/>
                  </a:ext>
                </a:extLst>
              </p:cNvPr>
              <p:cNvSpPr>
                <a:spLocks noChangeArrowheads="1"/>
              </p:cNvSpPr>
              <p:nvPr/>
            </p:nvSpPr>
            <p:spPr bwMode="auto">
              <a:xfrm>
                <a:off x="3052" y="2916"/>
                <a:ext cx="57" cy="57"/>
              </a:xfrm>
              <a:prstGeom prst="ellipse">
                <a:avLst/>
              </a:prstGeom>
              <a:solidFill>
                <a:srgbClr val="339966"/>
              </a:solidFill>
              <a:ln w="9525">
                <a:solidFill>
                  <a:sysClr val="windowText" lastClr="000000"/>
                </a:solidFill>
                <a:round/>
                <a:headEnd/>
                <a:tailEnd/>
              </a:ln>
            </p:spPr>
            <p:txBody>
              <a:bodyPr wrap="none" anchor="ctr"/>
              <a:lstStyle/>
              <a:p>
                <a:pPr marL="0" marR="0" lvl="0" indent="0" defTabSz="914319" eaLnBrk="1" fontAlgn="auto" latinLnBrk="0" hangingPunct="1">
                  <a:lnSpc>
                    <a:spcPct val="100000"/>
                  </a:lnSpc>
                  <a:spcBef>
                    <a:spcPts val="0"/>
                  </a:spcBef>
                  <a:spcAft>
                    <a:spcPts val="0"/>
                  </a:spcAft>
                  <a:buClrTx/>
                  <a:buSzTx/>
                  <a:buFontTx/>
                  <a:buNone/>
                  <a:tabLst/>
                  <a:defRPr/>
                </a:pPr>
                <a:endParaRPr kumimoji="0" lang="sv-SE" sz="2000" b="0" i="0" u="none" strike="noStrike" kern="0" cap="none" spc="0" normalizeH="0" baseline="0" noProof="0">
                  <a:ln>
                    <a:noFill/>
                  </a:ln>
                  <a:solidFill>
                    <a:prstClr val="black"/>
                  </a:solidFill>
                  <a:effectLst/>
                  <a:uLnTx/>
                  <a:uFillTx/>
                  <a:latin typeface="Calibri"/>
                  <a:cs typeface="+mn-cs"/>
                </a:endParaRPr>
              </a:p>
            </p:txBody>
          </p:sp>
          <p:sp>
            <p:nvSpPr>
              <p:cNvPr id="553" name="Rectangle 83">
                <a:extLst>
                  <a:ext uri="{FF2B5EF4-FFF2-40B4-BE49-F238E27FC236}">
                    <a16:creationId xmlns:a16="http://schemas.microsoft.com/office/drawing/2014/main" id="{280EAD39-595B-46EA-8240-A53CC224DC7B}"/>
                  </a:ext>
                </a:extLst>
              </p:cNvPr>
              <p:cNvSpPr>
                <a:spLocks noChangeArrowheads="1"/>
              </p:cNvSpPr>
              <p:nvPr/>
            </p:nvSpPr>
            <p:spPr bwMode="auto">
              <a:xfrm>
                <a:off x="2383" y="1665"/>
                <a:ext cx="356" cy="1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defTabSz="914319"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a:ln>
                      <a:noFill/>
                    </a:ln>
                    <a:solidFill>
                      <a:srgbClr val="339966"/>
                    </a:solidFill>
                    <a:effectLst/>
                    <a:uLnTx/>
                    <a:uFillTx/>
                    <a:latin typeface="Calibri"/>
                    <a:cs typeface="+mn-cs"/>
                  </a:rPr>
                  <a:t>HFBR</a:t>
                </a:r>
              </a:p>
            </p:txBody>
          </p:sp>
          <p:sp>
            <p:nvSpPr>
              <p:cNvPr id="554" name="Rectangle 84">
                <a:extLst>
                  <a:ext uri="{FF2B5EF4-FFF2-40B4-BE49-F238E27FC236}">
                    <a16:creationId xmlns:a16="http://schemas.microsoft.com/office/drawing/2014/main" id="{64F2377D-935A-4853-AA26-844D4629FD63}"/>
                  </a:ext>
                </a:extLst>
              </p:cNvPr>
              <p:cNvSpPr>
                <a:spLocks noChangeArrowheads="1"/>
              </p:cNvSpPr>
              <p:nvPr/>
            </p:nvSpPr>
            <p:spPr bwMode="auto">
              <a:xfrm>
                <a:off x="2402" y="1459"/>
                <a:ext cx="322" cy="1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defTabSz="914319"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a:ln>
                      <a:noFill/>
                    </a:ln>
                    <a:solidFill>
                      <a:srgbClr val="339966"/>
                    </a:solidFill>
                    <a:effectLst/>
                    <a:uLnTx/>
                    <a:uFillTx/>
                    <a:latin typeface="Calibri"/>
                    <a:cs typeface="+mn-cs"/>
                  </a:rPr>
                  <a:t>HFIR</a:t>
                </a:r>
              </a:p>
            </p:txBody>
          </p:sp>
          <p:sp>
            <p:nvSpPr>
              <p:cNvPr id="555" name="Rectangle 85">
                <a:extLst>
                  <a:ext uri="{FF2B5EF4-FFF2-40B4-BE49-F238E27FC236}">
                    <a16:creationId xmlns:a16="http://schemas.microsoft.com/office/drawing/2014/main" id="{BF335AD0-DA1B-4883-BA93-DB82B635EA2B}"/>
                  </a:ext>
                </a:extLst>
              </p:cNvPr>
              <p:cNvSpPr>
                <a:spLocks noChangeArrowheads="1"/>
              </p:cNvSpPr>
              <p:nvPr/>
            </p:nvSpPr>
            <p:spPr bwMode="auto">
              <a:xfrm>
                <a:off x="2015" y="1487"/>
                <a:ext cx="313" cy="1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defTabSz="914319"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a:ln>
                      <a:noFill/>
                    </a:ln>
                    <a:solidFill>
                      <a:srgbClr val="339966"/>
                    </a:solidFill>
                    <a:effectLst/>
                    <a:uLnTx/>
                    <a:uFillTx/>
                    <a:latin typeface="Calibri"/>
                    <a:cs typeface="+mn-cs"/>
                  </a:rPr>
                  <a:t>NRU</a:t>
                </a:r>
              </a:p>
            </p:txBody>
          </p:sp>
          <p:sp>
            <p:nvSpPr>
              <p:cNvPr id="556" name="Rectangle 86">
                <a:extLst>
                  <a:ext uri="{FF2B5EF4-FFF2-40B4-BE49-F238E27FC236}">
                    <a16:creationId xmlns:a16="http://schemas.microsoft.com/office/drawing/2014/main" id="{162DBC53-D5E3-4823-A588-E1011E844FFE}"/>
                  </a:ext>
                </a:extLst>
              </p:cNvPr>
              <p:cNvSpPr>
                <a:spLocks noChangeArrowheads="1"/>
              </p:cNvSpPr>
              <p:nvPr/>
            </p:nvSpPr>
            <p:spPr bwMode="auto">
              <a:xfrm>
                <a:off x="1588" y="1503"/>
                <a:ext cx="322" cy="1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defTabSz="914319"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339966"/>
                    </a:solidFill>
                    <a:effectLst/>
                    <a:uLnTx/>
                    <a:uFillTx/>
                    <a:latin typeface="Calibri"/>
                    <a:cs typeface="+mn-cs"/>
                  </a:rPr>
                  <a:t>MTR</a:t>
                </a:r>
              </a:p>
            </p:txBody>
          </p:sp>
          <p:sp>
            <p:nvSpPr>
              <p:cNvPr id="557" name="Rectangle 87">
                <a:extLst>
                  <a:ext uri="{FF2B5EF4-FFF2-40B4-BE49-F238E27FC236}">
                    <a16:creationId xmlns:a16="http://schemas.microsoft.com/office/drawing/2014/main" id="{BBB3A731-E447-48BA-8B9B-BCE5482BD315}"/>
                  </a:ext>
                </a:extLst>
              </p:cNvPr>
              <p:cNvSpPr>
                <a:spLocks noChangeArrowheads="1"/>
              </p:cNvSpPr>
              <p:nvPr/>
            </p:nvSpPr>
            <p:spPr bwMode="auto">
              <a:xfrm>
                <a:off x="1241" y="1646"/>
                <a:ext cx="300" cy="1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defTabSz="914319"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a:ln>
                      <a:noFill/>
                    </a:ln>
                    <a:solidFill>
                      <a:srgbClr val="339966"/>
                    </a:solidFill>
                    <a:effectLst/>
                    <a:uLnTx/>
                    <a:uFillTx/>
                    <a:latin typeface="Calibri"/>
                    <a:cs typeface="+mn-cs"/>
                  </a:rPr>
                  <a:t>NRX</a:t>
                </a:r>
              </a:p>
            </p:txBody>
          </p:sp>
          <p:sp>
            <p:nvSpPr>
              <p:cNvPr id="558" name="Rectangle 88">
                <a:extLst>
                  <a:ext uri="{FF2B5EF4-FFF2-40B4-BE49-F238E27FC236}">
                    <a16:creationId xmlns:a16="http://schemas.microsoft.com/office/drawing/2014/main" id="{1EA6E616-088D-444E-99A5-9884F4C2CBC8}"/>
                  </a:ext>
                </a:extLst>
              </p:cNvPr>
              <p:cNvSpPr>
                <a:spLocks noChangeArrowheads="1"/>
              </p:cNvSpPr>
              <p:nvPr/>
            </p:nvSpPr>
            <p:spPr bwMode="auto">
              <a:xfrm>
                <a:off x="1290" y="2470"/>
                <a:ext cx="316" cy="1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defTabSz="914319"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a:ln>
                      <a:noFill/>
                    </a:ln>
                    <a:solidFill>
                      <a:srgbClr val="339966"/>
                    </a:solidFill>
                    <a:effectLst/>
                    <a:uLnTx/>
                    <a:uFillTx/>
                    <a:latin typeface="Calibri"/>
                    <a:cs typeface="+mn-cs"/>
                  </a:rPr>
                  <a:t>CP-1</a:t>
                </a:r>
              </a:p>
            </p:txBody>
          </p:sp>
        </p:grpSp>
        <p:sp>
          <p:nvSpPr>
            <p:cNvPr id="524" name="Text Box 89">
              <a:extLst>
                <a:ext uri="{FF2B5EF4-FFF2-40B4-BE49-F238E27FC236}">
                  <a16:creationId xmlns:a16="http://schemas.microsoft.com/office/drawing/2014/main" id="{62EFCAEB-95FA-4C8A-816F-FE409596866D}"/>
                </a:ext>
              </a:extLst>
            </p:cNvPr>
            <p:cNvSpPr txBox="1">
              <a:spLocks noChangeArrowheads="1"/>
            </p:cNvSpPr>
            <p:nvPr/>
          </p:nvSpPr>
          <p:spPr bwMode="auto">
            <a:xfrm>
              <a:off x="1022" y="3637"/>
              <a:ext cx="372" cy="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marL="0" marR="0" lvl="0" indent="0" defTabSz="914319"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a:ln>
                    <a:noFill/>
                  </a:ln>
                  <a:solidFill>
                    <a:srgbClr val="666699"/>
                  </a:solidFill>
                  <a:effectLst/>
                  <a:uLnTx/>
                  <a:uFillTx/>
                  <a:latin typeface="Gill Sans" charset="0"/>
                  <a:sym typeface="Gill Sans" charset="0"/>
                </a:rPr>
                <a:t>1940</a:t>
              </a:r>
            </a:p>
          </p:txBody>
        </p:sp>
        <p:sp>
          <p:nvSpPr>
            <p:cNvPr id="525" name="Text Box 90">
              <a:extLst>
                <a:ext uri="{FF2B5EF4-FFF2-40B4-BE49-F238E27FC236}">
                  <a16:creationId xmlns:a16="http://schemas.microsoft.com/office/drawing/2014/main" id="{BE601012-AAA5-4222-B951-8B79B617FA28}"/>
                </a:ext>
              </a:extLst>
            </p:cNvPr>
            <p:cNvSpPr txBox="1">
              <a:spLocks noChangeArrowheads="1"/>
            </p:cNvSpPr>
            <p:nvPr/>
          </p:nvSpPr>
          <p:spPr bwMode="auto">
            <a:xfrm>
              <a:off x="1535" y="3637"/>
              <a:ext cx="372" cy="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marL="0" marR="0" lvl="0" indent="0" defTabSz="914319"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a:ln>
                    <a:noFill/>
                  </a:ln>
                  <a:solidFill>
                    <a:srgbClr val="666699"/>
                  </a:solidFill>
                  <a:effectLst/>
                  <a:uLnTx/>
                  <a:uFillTx/>
                  <a:latin typeface="Gill Sans" charset="0"/>
                  <a:sym typeface="Gill Sans" charset="0"/>
                </a:rPr>
                <a:t>1950</a:t>
              </a:r>
            </a:p>
          </p:txBody>
        </p:sp>
        <p:sp>
          <p:nvSpPr>
            <p:cNvPr id="526" name="Text Box 91">
              <a:extLst>
                <a:ext uri="{FF2B5EF4-FFF2-40B4-BE49-F238E27FC236}">
                  <a16:creationId xmlns:a16="http://schemas.microsoft.com/office/drawing/2014/main" id="{CBB3B28A-4FBB-47B5-A01A-B694DCB65C6E}"/>
                </a:ext>
              </a:extLst>
            </p:cNvPr>
            <p:cNvSpPr txBox="1">
              <a:spLocks noChangeArrowheads="1"/>
            </p:cNvSpPr>
            <p:nvPr/>
          </p:nvSpPr>
          <p:spPr bwMode="auto">
            <a:xfrm>
              <a:off x="2049" y="3637"/>
              <a:ext cx="372" cy="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marL="0" marR="0" lvl="0" indent="0" defTabSz="914319"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a:ln>
                    <a:noFill/>
                  </a:ln>
                  <a:solidFill>
                    <a:srgbClr val="666699"/>
                  </a:solidFill>
                  <a:effectLst/>
                  <a:uLnTx/>
                  <a:uFillTx/>
                  <a:latin typeface="Gill Sans" charset="0"/>
                  <a:sym typeface="Gill Sans" charset="0"/>
                </a:rPr>
                <a:t>1960</a:t>
              </a:r>
            </a:p>
          </p:txBody>
        </p:sp>
        <p:sp>
          <p:nvSpPr>
            <p:cNvPr id="527" name="Line 92">
              <a:extLst>
                <a:ext uri="{FF2B5EF4-FFF2-40B4-BE49-F238E27FC236}">
                  <a16:creationId xmlns:a16="http://schemas.microsoft.com/office/drawing/2014/main" id="{E6D72ED2-44FE-4905-A102-940716719E0C}"/>
                </a:ext>
              </a:extLst>
            </p:cNvPr>
            <p:cNvSpPr>
              <a:spLocks noChangeShapeType="1"/>
            </p:cNvSpPr>
            <p:nvPr/>
          </p:nvSpPr>
          <p:spPr bwMode="auto">
            <a:xfrm rot="-5400000">
              <a:off x="689" y="3495"/>
              <a:ext cx="0" cy="50"/>
            </a:xfrm>
            <a:prstGeom prst="line">
              <a:avLst/>
            </a:prstGeom>
            <a:noFill/>
            <a:ln w="38100">
              <a:solidFill>
                <a:srgbClr val="666699"/>
              </a:solidFill>
              <a:round/>
              <a:headEnd/>
              <a:tailEnd/>
            </a:ln>
            <a:extLst>
              <a:ext uri="{909E8E84-426E-40dd-AFC4-6F175D3DCCD1}">
                <a14:hiddenFill xmlns="" xmlns:a14="http://schemas.microsoft.com/office/drawing/2010/main">
                  <a:noFill/>
                </a14:hiddenFill>
              </a:ext>
            </a:extLst>
          </p:spPr>
          <p:txBody>
            <a:bodyPr/>
            <a:lstStyle/>
            <a:p>
              <a:pPr marL="0" marR="0" lvl="0" indent="0" defTabSz="914319"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Calibri"/>
                <a:cs typeface="+mn-cs"/>
              </a:endParaRPr>
            </a:p>
          </p:txBody>
        </p:sp>
        <p:sp>
          <p:nvSpPr>
            <p:cNvPr id="528" name="Line 93">
              <a:extLst>
                <a:ext uri="{FF2B5EF4-FFF2-40B4-BE49-F238E27FC236}">
                  <a16:creationId xmlns:a16="http://schemas.microsoft.com/office/drawing/2014/main" id="{9C8B86E1-77CA-4105-8572-95A2EBB52227}"/>
                </a:ext>
              </a:extLst>
            </p:cNvPr>
            <p:cNvSpPr>
              <a:spLocks noChangeShapeType="1"/>
            </p:cNvSpPr>
            <p:nvPr/>
          </p:nvSpPr>
          <p:spPr bwMode="auto">
            <a:xfrm rot="-5400000">
              <a:off x="689" y="2941"/>
              <a:ext cx="0" cy="50"/>
            </a:xfrm>
            <a:prstGeom prst="line">
              <a:avLst/>
            </a:prstGeom>
            <a:noFill/>
            <a:ln w="38100">
              <a:solidFill>
                <a:srgbClr val="666699"/>
              </a:solidFill>
              <a:round/>
              <a:headEnd/>
              <a:tailEnd/>
            </a:ln>
            <a:extLst>
              <a:ext uri="{909E8E84-426E-40dd-AFC4-6F175D3DCCD1}">
                <a14:hiddenFill xmlns="" xmlns:a14="http://schemas.microsoft.com/office/drawing/2010/main">
                  <a:noFill/>
                </a14:hiddenFill>
              </a:ext>
            </a:extLst>
          </p:spPr>
          <p:txBody>
            <a:bodyPr/>
            <a:lstStyle/>
            <a:p>
              <a:pPr marL="0" marR="0" lvl="0" indent="0" defTabSz="914319"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Calibri"/>
                <a:cs typeface="+mn-cs"/>
              </a:endParaRPr>
            </a:p>
          </p:txBody>
        </p:sp>
        <p:sp>
          <p:nvSpPr>
            <p:cNvPr id="529" name="Rectangle 94">
              <a:extLst>
                <a:ext uri="{FF2B5EF4-FFF2-40B4-BE49-F238E27FC236}">
                  <a16:creationId xmlns:a16="http://schemas.microsoft.com/office/drawing/2014/main" id="{1737FA84-0CF4-47A7-AAF2-44A2577CF9FE}"/>
                </a:ext>
              </a:extLst>
            </p:cNvPr>
            <p:cNvSpPr>
              <a:spLocks noChangeArrowheads="1"/>
            </p:cNvSpPr>
            <p:nvPr/>
          </p:nvSpPr>
          <p:spPr bwMode="auto">
            <a:xfrm rot="16200000">
              <a:off x="-488" y="2051"/>
              <a:ext cx="1539" cy="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defTabSz="914319"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srgbClr val="666699"/>
                  </a:solidFill>
                  <a:effectLst/>
                  <a:uLnTx/>
                  <a:uFillTx/>
                  <a:latin typeface="Calibri"/>
                  <a:cs typeface="+mn-cs"/>
                </a:rPr>
                <a:t>Peak Thermal flux n/cm</a:t>
              </a:r>
              <a:r>
                <a:rPr kumimoji="0" lang="en-GB" sz="1600" b="0" i="0" u="none" strike="noStrike" kern="0" cap="none" spc="0" normalizeH="0" baseline="30000" noProof="0" dirty="0">
                  <a:ln>
                    <a:noFill/>
                  </a:ln>
                  <a:solidFill>
                    <a:srgbClr val="666699"/>
                  </a:solidFill>
                  <a:effectLst/>
                  <a:uLnTx/>
                  <a:uFillTx/>
                  <a:latin typeface="Calibri"/>
                  <a:cs typeface="+mn-cs"/>
                </a:rPr>
                <a:t>2</a:t>
              </a:r>
              <a:r>
                <a:rPr kumimoji="0" lang="en-GB" sz="1600" b="0" i="0" u="none" strike="noStrike" kern="0" cap="none" spc="0" normalizeH="0" baseline="0" noProof="0" dirty="0">
                  <a:ln>
                    <a:noFill/>
                  </a:ln>
                  <a:solidFill>
                    <a:srgbClr val="666699"/>
                  </a:solidFill>
                  <a:effectLst/>
                  <a:uLnTx/>
                  <a:uFillTx/>
                  <a:latin typeface="Calibri"/>
                  <a:cs typeface="+mn-cs"/>
                </a:rPr>
                <a:t>-s</a:t>
              </a:r>
            </a:p>
          </p:txBody>
        </p:sp>
        <p:sp>
          <p:nvSpPr>
            <p:cNvPr id="530" name="Rectangle 95">
              <a:extLst>
                <a:ext uri="{FF2B5EF4-FFF2-40B4-BE49-F238E27FC236}">
                  <a16:creationId xmlns:a16="http://schemas.microsoft.com/office/drawing/2014/main" id="{0D998290-03DD-4B8A-B451-960727E1A0D4}"/>
                </a:ext>
              </a:extLst>
            </p:cNvPr>
            <p:cNvSpPr>
              <a:spLocks noChangeArrowheads="1"/>
            </p:cNvSpPr>
            <p:nvPr/>
          </p:nvSpPr>
          <p:spPr bwMode="auto">
            <a:xfrm>
              <a:off x="795" y="3961"/>
              <a:ext cx="3518" cy="1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pPr marL="0" marR="0" lvl="0" indent="0" defTabSz="914319"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prstClr val="black"/>
                  </a:solidFill>
                  <a:effectLst/>
                  <a:uLnTx/>
                  <a:uFillTx/>
                  <a:latin typeface="Calibri"/>
                  <a:cs typeface="+mn-cs"/>
                </a:rPr>
                <a:t>(Updated from </a:t>
              </a:r>
              <a:r>
                <a:rPr kumimoji="0" lang="en-GB" sz="1200" b="0" i="1" u="none" strike="noStrike" kern="0" cap="none" spc="0" normalizeH="0" baseline="0" noProof="0" dirty="0">
                  <a:ln>
                    <a:noFill/>
                  </a:ln>
                  <a:solidFill>
                    <a:prstClr val="black"/>
                  </a:solidFill>
                  <a:effectLst/>
                  <a:uLnTx/>
                  <a:uFillTx/>
                  <a:latin typeface="Calibri"/>
                  <a:cs typeface="+mn-cs"/>
                </a:rPr>
                <a:t>Neutron Scattering</a:t>
              </a:r>
              <a:r>
                <a:rPr kumimoji="0" lang="en-GB" sz="1200" b="0" i="0" u="none" strike="noStrike" kern="0" cap="none" spc="0" normalizeH="0" baseline="0" noProof="0" dirty="0">
                  <a:ln>
                    <a:noFill/>
                  </a:ln>
                  <a:solidFill>
                    <a:prstClr val="black"/>
                  </a:solidFill>
                  <a:effectLst/>
                  <a:uLnTx/>
                  <a:uFillTx/>
                  <a:latin typeface="Calibri"/>
                  <a:cs typeface="+mn-cs"/>
                </a:rPr>
                <a:t>, K. </a:t>
              </a:r>
              <a:r>
                <a:rPr kumimoji="0" lang="en-GB" sz="1200" b="0" i="0" u="none" strike="noStrike" kern="0" cap="none" spc="0" normalizeH="0" baseline="0" noProof="0" dirty="0" err="1">
                  <a:ln>
                    <a:noFill/>
                  </a:ln>
                  <a:solidFill>
                    <a:prstClr val="black"/>
                  </a:solidFill>
                  <a:effectLst/>
                  <a:uLnTx/>
                  <a:uFillTx/>
                  <a:latin typeface="Calibri"/>
                  <a:cs typeface="+mn-cs"/>
                </a:rPr>
                <a:t>Sköld</a:t>
              </a:r>
              <a:r>
                <a:rPr kumimoji="0" lang="en-GB" sz="1200" b="0" i="0" u="none" strike="noStrike" kern="0" cap="none" spc="0" normalizeH="0" baseline="0" noProof="0" dirty="0">
                  <a:ln>
                    <a:noFill/>
                  </a:ln>
                  <a:solidFill>
                    <a:prstClr val="black"/>
                  </a:solidFill>
                  <a:effectLst/>
                  <a:uLnTx/>
                  <a:uFillTx/>
                  <a:latin typeface="Calibri"/>
                  <a:cs typeface="+mn-cs"/>
                </a:rPr>
                <a:t> and D. L. Price, eds., Academic Press, 1986) </a:t>
              </a:r>
            </a:p>
          </p:txBody>
        </p:sp>
        <p:sp>
          <p:nvSpPr>
            <p:cNvPr id="531" name="Rectangle 96">
              <a:extLst>
                <a:ext uri="{FF2B5EF4-FFF2-40B4-BE49-F238E27FC236}">
                  <a16:creationId xmlns:a16="http://schemas.microsoft.com/office/drawing/2014/main" id="{83F09C21-9B05-4133-AFC2-930D0F8C3AAE}"/>
                </a:ext>
              </a:extLst>
            </p:cNvPr>
            <p:cNvSpPr>
              <a:spLocks noChangeArrowheads="1"/>
            </p:cNvSpPr>
            <p:nvPr/>
          </p:nvSpPr>
          <p:spPr bwMode="auto">
            <a:xfrm>
              <a:off x="4630" y="1649"/>
              <a:ext cx="52" cy="55"/>
            </a:xfrm>
            <a:prstGeom prst="rect">
              <a:avLst/>
            </a:prstGeom>
            <a:solidFill>
              <a:srgbClr val="CC00CC"/>
            </a:solidFill>
            <a:ln w="9525">
              <a:solidFill>
                <a:sysClr val="windowText" lastClr="000000"/>
              </a:solidFill>
              <a:miter lim="800000"/>
              <a:headEnd/>
              <a:tailEnd/>
            </a:ln>
          </p:spPr>
          <p:txBody>
            <a:bodyPr wrap="none" anchor="ctr"/>
            <a:lstStyle/>
            <a:p>
              <a:pPr marL="0" marR="0" lvl="0" indent="0" defTabSz="914319" eaLnBrk="1" fontAlgn="auto" latinLnBrk="0" hangingPunct="1">
                <a:lnSpc>
                  <a:spcPct val="100000"/>
                </a:lnSpc>
                <a:spcBef>
                  <a:spcPts val="0"/>
                </a:spcBef>
                <a:spcAft>
                  <a:spcPts val="0"/>
                </a:spcAft>
                <a:buClrTx/>
                <a:buSzTx/>
                <a:buFontTx/>
                <a:buNone/>
                <a:tabLst/>
                <a:defRPr/>
              </a:pPr>
              <a:endParaRPr kumimoji="0" lang="sv-SE" sz="2000" b="0" i="0" u="none" strike="noStrike" kern="0" cap="none" spc="0" normalizeH="0" baseline="0" noProof="0">
                <a:ln>
                  <a:noFill/>
                </a:ln>
                <a:solidFill>
                  <a:prstClr val="black"/>
                </a:solidFill>
                <a:effectLst/>
                <a:uLnTx/>
                <a:uFillTx/>
                <a:latin typeface="Calibri"/>
                <a:cs typeface="+mn-cs"/>
              </a:endParaRPr>
            </a:p>
          </p:txBody>
        </p:sp>
        <p:sp>
          <p:nvSpPr>
            <p:cNvPr id="532" name="Line 97">
              <a:extLst>
                <a:ext uri="{FF2B5EF4-FFF2-40B4-BE49-F238E27FC236}">
                  <a16:creationId xmlns:a16="http://schemas.microsoft.com/office/drawing/2014/main" id="{F0DD33AF-4E91-4E7C-B425-9305D8E01AA0}"/>
                </a:ext>
              </a:extLst>
            </p:cNvPr>
            <p:cNvSpPr>
              <a:spLocks noChangeShapeType="1"/>
            </p:cNvSpPr>
            <p:nvPr/>
          </p:nvSpPr>
          <p:spPr bwMode="auto">
            <a:xfrm>
              <a:off x="2883" y="1842"/>
              <a:ext cx="2163" cy="1"/>
            </a:xfrm>
            <a:prstGeom prst="line">
              <a:avLst/>
            </a:prstGeom>
            <a:noFill/>
            <a:ln w="38100">
              <a:solidFill>
                <a:srgbClr val="339966"/>
              </a:solidFill>
              <a:round/>
              <a:headEnd type="none" w="sm" len="sm"/>
              <a:tailEnd type="none" w="sm" len="sm"/>
            </a:ln>
            <a:extLst>
              <a:ext uri="{909E8E84-426E-40dd-AFC4-6F175D3DCCD1}">
                <a14:hiddenFill xmlns="" xmlns:a14="http://schemas.microsoft.com/office/drawing/2010/main">
                  <a:noFill/>
                </a14:hiddenFill>
              </a:ext>
            </a:extLst>
          </p:spPr>
          <p:txBody>
            <a:bodyPr/>
            <a:lstStyle/>
            <a:p>
              <a:pPr marL="0" marR="0" lvl="0" indent="0" defTabSz="914319"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black"/>
                </a:solidFill>
                <a:effectLst/>
                <a:uLnTx/>
                <a:uFillTx/>
                <a:latin typeface="Calibri"/>
                <a:cs typeface="+mn-cs"/>
              </a:endParaRPr>
            </a:p>
          </p:txBody>
        </p:sp>
        <p:grpSp>
          <p:nvGrpSpPr>
            <p:cNvPr id="533" name="Group 98">
              <a:extLst>
                <a:ext uri="{FF2B5EF4-FFF2-40B4-BE49-F238E27FC236}">
                  <a16:creationId xmlns:a16="http://schemas.microsoft.com/office/drawing/2014/main" id="{BDD945D8-2E5D-4F3A-BA7E-945FD00C7D41}"/>
                </a:ext>
              </a:extLst>
            </p:cNvPr>
            <p:cNvGrpSpPr>
              <a:grpSpLocks/>
            </p:cNvGrpSpPr>
            <p:nvPr/>
          </p:nvGrpSpPr>
          <p:grpSpPr bwMode="auto">
            <a:xfrm>
              <a:off x="4393" y="1886"/>
              <a:ext cx="373" cy="209"/>
              <a:chOff x="4600" y="1675"/>
              <a:chExt cx="400" cy="214"/>
            </a:xfrm>
          </p:grpSpPr>
          <p:sp>
            <p:nvSpPr>
              <p:cNvPr id="539" name="Rectangle 99">
                <a:extLst>
                  <a:ext uri="{FF2B5EF4-FFF2-40B4-BE49-F238E27FC236}">
                    <a16:creationId xmlns:a16="http://schemas.microsoft.com/office/drawing/2014/main" id="{4C6B35B3-8F7B-4173-B70E-8A89EB3FED28}"/>
                  </a:ext>
                </a:extLst>
              </p:cNvPr>
              <p:cNvSpPr>
                <a:spLocks noChangeArrowheads="1"/>
              </p:cNvSpPr>
              <p:nvPr/>
            </p:nvSpPr>
            <p:spPr bwMode="auto">
              <a:xfrm>
                <a:off x="4600" y="1704"/>
                <a:ext cx="400" cy="1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defTabSz="914319"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a:ln>
                      <a:noFill/>
                    </a:ln>
                    <a:solidFill>
                      <a:srgbClr val="339966"/>
                    </a:solidFill>
                    <a:effectLst/>
                    <a:uLnTx/>
                    <a:uFillTx/>
                    <a:latin typeface="Calibri"/>
                    <a:cs typeface="+mn-cs"/>
                  </a:rPr>
                  <a:t>FRM-II</a:t>
                </a:r>
              </a:p>
            </p:txBody>
          </p:sp>
          <p:sp>
            <p:nvSpPr>
              <p:cNvPr id="540" name="Oval 100">
                <a:extLst>
                  <a:ext uri="{FF2B5EF4-FFF2-40B4-BE49-F238E27FC236}">
                    <a16:creationId xmlns:a16="http://schemas.microsoft.com/office/drawing/2014/main" id="{8B625DF8-323D-4119-A590-A8B8A02EA3C5}"/>
                  </a:ext>
                </a:extLst>
              </p:cNvPr>
              <p:cNvSpPr>
                <a:spLocks noChangeArrowheads="1"/>
              </p:cNvSpPr>
              <p:nvPr/>
            </p:nvSpPr>
            <p:spPr bwMode="auto">
              <a:xfrm>
                <a:off x="4600" y="1675"/>
                <a:ext cx="57" cy="57"/>
              </a:xfrm>
              <a:prstGeom prst="ellipse">
                <a:avLst/>
              </a:prstGeom>
              <a:solidFill>
                <a:srgbClr val="339966"/>
              </a:solidFill>
              <a:ln w="9525">
                <a:solidFill>
                  <a:sysClr val="windowText" lastClr="000000"/>
                </a:solidFill>
                <a:round/>
                <a:headEnd/>
                <a:tailEnd/>
              </a:ln>
            </p:spPr>
            <p:txBody>
              <a:bodyPr wrap="none" anchor="ctr"/>
              <a:lstStyle/>
              <a:p>
                <a:pPr marL="0" marR="0" lvl="0" indent="0" defTabSz="914319" eaLnBrk="1" fontAlgn="auto" latinLnBrk="0" hangingPunct="1">
                  <a:lnSpc>
                    <a:spcPct val="100000"/>
                  </a:lnSpc>
                  <a:spcBef>
                    <a:spcPts val="0"/>
                  </a:spcBef>
                  <a:spcAft>
                    <a:spcPts val="0"/>
                  </a:spcAft>
                  <a:buClrTx/>
                  <a:buSzTx/>
                  <a:buFontTx/>
                  <a:buNone/>
                  <a:tabLst/>
                  <a:defRPr/>
                </a:pPr>
                <a:endParaRPr kumimoji="0" lang="sv-SE" sz="2000" b="0" i="0" u="none" strike="noStrike" kern="0" cap="none" spc="0" normalizeH="0" baseline="0" noProof="0">
                  <a:ln>
                    <a:noFill/>
                  </a:ln>
                  <a:solidFill>
                    <a:prstClr val="black"/>
                  </a:solidFill>
                  <a:effectLst/>
                  <a:uLnTx/>
                  <a:uFillTx/>
                  <a:latin typeface="Calibri"/>
                  <a:cs typeface="+mn-cs"/>
                </a:endParaRPr>
              </a:p>
            </p:txBody>
          </p:sp>
        </p:grpSp>
        <p:grpSp>
          <p:nvGrpSpPr>
            <p:cNvPr id="534" name="Group 101">
              <a:extLst>
                <a:ext uri="{FF2B5EF4-FFF2-40B4-BE49-F238E27FC236}">
                  <a16:creationId xmlns:a16="http://schemas.microsoft.com/office/drawing/2014/main" id="{73789D24-4CBA-4705-A907-9D68F82DD783}"/>
                </a:ext>
              </a:extLst>
            </p:cNvPr>
            <p:cNvGrpSpPr>
              <a:grpSpLocks/>
            </p:cNvGrpSpPr>
            <p:nvPr/>
          </p:nvGrpSpPr>
          <p:grpSpPr bwMode="auto">
            <a:xfrm>
              <a:off x="3920" y="1992"/>
              <a:ext cx="311" cy="216"/>
              <a:chOff x="4095" y="1784"/>
              <a:chExt cx="333" cy="221"/>
            </a:xfrm>
          </p:grpSpPr>
          <p:sp>
            <p:nvSpPr>
              <p:cNvPr id="537" name="Oval 102">
                <a:extLst>
                  <a:ext uri="{FF2B5EF4-FFF2-40B4-BE49-F238E27FC236}">
                    <a16:creationId xmlns:a16="http://schemas.microsoft.com/office/drawing/2014/main" id="{9D40FF07-94CA-4EA2-8F69-3FB901019D62}"/>
                  </a:ext>
                </a:extLst>
              </p:cNvPr>
              <p:cNvSpPr>
                <a:spLocks noChangeArrowheads="1"/>
              </p:cNvSpPr>
              <p:nvPr/>
            </p:nvSpPr>
            <p:spPr bwMode="auto">
              <a:xfrm>
                <a:off x="4111" y="1784"/>
                <a:ext cx="57" cy="57"/>
              </a:xfrm>
              <a:prstGeom prst="ellipse">
                <a:avLst/>
              </a:prstGeom>
              <a:solidFill>
                <a:srgbClr val="339966"/>
              </a:solidFill>
              <a:ln w="9525">
                <a:solidFill>
                  <a:sysClr val="windowText" lastClr="000000"/>
                </a:solidFill>
                <a:round/>
                <a:headEnd/>
                <a:tailEnd/>
              </a:ln>
            </p:spPr>
            <p:txBody>
              <a:bodyPr wrap="none" anchor="ctr"/>
              <a:lstStyle/>
              <a:p>
                <a:pPr marL="0" marR="0" lvl="0" indent="0" defTabSz="914319" eaLnBrk="1" fontAlgn="auto" latinLnBrk="0" hangingPunct="1">
                  <a:lnSpc>
                    <a:spcPct val="100000"/>
                  </a:lnSpc>
                  <a:spcBef>
                    <a:spcPts val="0"/>
                  </a:spcBef>
                  <a:spcAft>
                    <a:spcPts val="0"/>
                  </a:spcAft>
                  <a:buClrTx/>
                  <a:buSzTx/>
                  <a:buFontTx/>
                  <a:buNone/>
                  <a:tabLst/>
                  <a:defRPr/>
                </a:pPr>
                <a:endParaRPr kumimoji="0" lang="sv-SE" sz="2000" b="0" i="0" u="none" strike="noStrike" kern="0" cap="none" spc="0" normalizeH="0" baseline="0" noProof="0">
                  <a:ln>
                    <a:noFill/>
                  </a:ln>
                  <a:solidFill>
                    <a:prstClr val="black"/>
                  </a:solidFill>
                  <a:effectLst/>
                  <a:uLnTx/>
                  <a:uFillTx/>
                  <a:latin typeface="Calibri"/>
                  <a:cs typeface="+mn-cs"/>
                </a:endParaRPr>
              </a:p>
            </p:txBody>
          </p:sp>
          <p:sp>
            <p:nvSpPr>
              <p:cNvPr id="538" name="Rectangle 103">
                <a:extLst>
                  <a:ext uri="{FF2B5EF4-FFF2-40B4-BE49-F238E27FC236}">
                    <a16:creationId xmlns:a16="http://schemas.microsoft.com/office/drawing/2014/main" id="{A37F1859-0CFA-41CA-A3ED-D48AF5AC99E0}"/>
                  </a:ext>
                </a:extLst>
              </p:cNvPr>
              <p:cNvSpPr>
                <a:spLocks noChangeArrowheads="1"/>
              </p:cNvSpPr>
              <p:nvPr/>
            </p:nvSpPr>
            <p:spPr bwMode="auto">
              <a:xfrm>
                <a:off x="4095" y="1820"/>
                <a:ext cx="333" cy="1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defTabSz="914319"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a:ln>
                      <a:noFill/>
                    </a:ln>
                    <a:solidFill>
                      <a:srgbClr val="339966"/>
                    </a:solidFill>
                    <a:effectLst/>
                    <a:uLnTx/>
                    <a:uFillTx/>
                    <a:latin typeface="Calibri"/>
                    <a:cs typeface="+mn-cs"/>
                  </a:rPr>
                  <a:t>SINQ</a:t>
                </a:r>
              </a:p>
            </p:txBody>
          </p:sp>
        </p:grpSp>
        <p:sp>
          <p:nvSpPr>
            <p:cNvPr id="536" name="Rectangle 105">
              <a:extLst>
                <a:ext uri="{FF2B5EF4-FFF2-40B4-BE49-F238E27FC236}">
                  <a16:creationId xmlns:a16="http://schemas.microsoft.com/office/drawing/2014/main" id="{172E2AC3-B5D5-4E75-BCDF-C582AC128290}"/>
                </a:ext>
              </a:extLst>
            </p:cNvPr>
            <p:cNvSpPr>
              <a:spLocks noChangeArrowheads="1"/>
            </p:cNvSpPr>
            <p:nvPr/>
          </p:nvSpPr>
          <p:spPr bwMode="auto">
            <a:xfrm>
              <a:off x="4539" y="1686"/>
              <a:ext cx="266" cy="1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defTabSz="914319"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CC00CC"/>
                  </a:solidFill>
                  <a:effectLst/>
                  <a:uLnTx/>
                  <a:uFillTx/>
                  <a:latin typeface="Calibri"/>
                  <a:cs typeface="+mn-cs"/>
                </a:rPr>
                <a:t>SNS</a:t>
              </a:r>
            </a:p>
          </p:txBody>
        </p:sp>
      </p:grpSp>
      <p:sp>
        <p:nvSpPr>
          <p:cNvPr id="583" name="Rectangle 96">
            <a:extLst>
              <a:ext uri="{FF2B5EF4-FFF2-40B4-BE49-F238E27FC236}">
                <a16:creationId xmlns:a16="http://schemas.microsoft.com/office/drawing/2014/main" id="{24735724-64C4-4439-A61D-C8BCDFED1EC3}"/>
              </a:ext>
            </a:extLst>
          </p:cNvPr>
          <p:cNvSpPr>
            <a:spLocks noChangeArrowheads="1"/>
          </p:cNvSpPr>
          <p:nvPr/>
        </p:nvSpPr>
        <p:spPr bwMode="auto">
          <a:xfrm>
            <a:off x="7532577" y="2190741"/>
            <a:ext cx="83104" cy="84489"/>
          </a:xfrm>
          <a:prstGeom prst="rect">
            <a:avLst/>
          </a:prstGeom>
          <a:solidFill>
            <a:srgbClr val="CC00CC"/>
          </a:solidFill>
          <a:ln w="9525">
            <a:solidFill>
              <a:sysClr val="windowText" lastClr="000000"/>
            </a:solidFill>
            <a:miter lim="800000"/>
            <a:headEnd/>
            <a:tailEnd/>
          </a:ln>
        </p:spPr>
        <p:txBody>
          <a:bodyPr wrap="none" anchor="ctr"/>
          <a:lstStyle/>
          <a:p>
            <a:pPr marL="0" marR="0" lvl="0" indent="0" defTabSz="914319" eaLnBrk="1" fontAlgn="auto" latinLnBrk="0" hangingPunct="1">
              <a:lnSpc>
                <a:spcPct val="100000"/>
              </a:lnSpc>
              <a:spcBef>
                <a:spcPts val="0"/>
              </a:spcBef>
              <a:spcAft>
                <a:spcPts val="0"/>
              </a:spcAft>
              <a:buClrTx/>
              <a:buSzTx/>
              <a:buFontTx/>
              <a:buNone/>
              <a:tabLst/>
              <a:defRPr/>
            </a:pPr>
            <a:endParaRPr kumimoji="0" lang="sv-SE" sz="2000" b="0" i="0" u="none" strike="noStrike" kern="0" cap="none" spc="0" normalizeH="0" baseline="0" noProof="0">
              <a:ln>
                <a:noFill/>
              </a:ln>
              <a:solidFill>
                <a:prstClr val="black"/>
              </a:solidFill>
              <a:effectLst/>
              <a:uLnTx/>
              <a:uFillTx/>
              <a:latin typeface="Calibri"/>
              <a:cs typeface="+mn-cs"/>
            </a:endParaRPr>
          </a:p>
        </p:txBody>
      </p:sp>
      <p:sp>
        <p:nvSpPr>
          <p:cNvPr id="584" name="Rectangle 105">
            <a:extLst>
              <a:ext uri="{FF2B5EF4-FFF2-40B4-BE49-F238E27FC236}">
                <a16:creationId xmlns:a16="http://schemas.microsoft.com/office/drawing/2014/main" id="{DCFD7F0B-9015-42EE-9C19-AD6021ED19A0}"/>
              </a:ext>
            </a:extLst>
          </p:cNvPr>
          <p:cNvSpPr>
            <a:spLocks noChangeArrowheads="1"/>
          </p:cNvSpPr>
          <p:nvPr/>
        </p:nvSpPr>
        <p:spPr bwMode="auto">
          <a:xfrm>
            <a:off x="7308182" y="1899856"/>
            <a:ext cx="614997"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defTabSz="914319" fontAlgn="auto">
              <a:spcBef>
                <a:spcPts val="0"/>
              </a:spcBef>
              <a:spcAft>
                <a:spcPts val="0"/>
              </a:spcAft>
            </a:pPr>
            <a:r>
              <a:rPr lang="en-GB" sz="1200" dirty="0">
                <a:solidFill>
                  <a:srgbClr val="CC00CC"/>
                </a:solidFill>
                <a:latin typeface="Calibri"/>
                <a:cs typeface="+mn-cs"/>
              </a:rPr>
              <a:t>J-PARC</a:t>
            </a:r>
          </a:p>
        </p:txBody>
      </p:sp>
      <p:sp>
        <p:nvSpPr>
          <p:cNvPr id="630" name="Text Box 90">
            <a:extLst>
              <a:ext uri="{FF2B5EF4-FFF2-40B4-BE49-F238E27FC236}">
                <a16:creationId xmlns:a16="http://schemas.microsoft.com/office/drawing/2014/main" id="{F6EFEEEB-6DD2-4377-A2FA-F725BCBEC50E}"/>
              </a:ext>
            </a:extLst>
          </p:cNvPr>
          <p:cNvSpPr txBox="1">
            <a:spLocks noChangeArrowheads="1"/>
          </p:cNvSpPr>
          <p:nvPr/>
        </p:nvSpPr>
        <p:spPr bwMode="auto">
          <a:xfrm>
            <a:off x="10070964" y="5225826"/>
            <a:ext cx="601447"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marL="0" marR="0" lvl="0" indent="0" defTabSz="914319" eaLnBrk="1" fontAlgn="auto" latinLnBrk="0" hangingPunct="1">
              <a:lnSpc>
                <a:spcPct val="100000"/>
              </a:lnSpc>
              <a:spcBef>
                <a:spcPts val="0"/>
              </a:spcBef>
              <a:spcAft>
                <a:spcPts val="0"/>
              </a:spcAft>
              <a:buClrTx/>
              <a:buSzTx/>
              <a:buFontTx/>
              <a:buNone/>
              <a:tabLst/>
              <a:defRPr/>
            </a:pPr>
            <a:r>
              <a:rPr lang="en-GB" sz="1600" kern="0" dirty="0">
                <a:solidFill>
                  <a:srgbClr val="666699"/>
                </a:solidFill>
              </a:rPr>
              <a:t>204</a:t>
            </a:r>
            <a:r>
              <a:rPr kumimoji="0" lang="en-GB" sz="1600" b="0" i="0" u="none" strike="noStrike" kern="0" cap="none" spc="0" normalizeH="0" baseline="0" noProof="0" dirty="0">
                <a:ln>
                  <a:noFill/>
                </a:ln>
                <a:solidFill>
                  <a:srgbClr val="666699"/>
                </a:solidFill>
                <a:effectLst/>
                <a:uLnTx/>
                <a:uFillTx/>
                <a:latin typeface="Gill Sans" charset="0"/>
                <a:sym typeface="Gill Sans" charset="0"/>
              </a:rPr>
              <a:t>0</a:t>
            </a:r>
          </a:p>
        </p:txBody>
      </p:sp>
    </p:spTree>
    <p:extLst>
      <p:ext uri="{BB962C8B-B14F-4D97-AF65-F5344CB8AC3E}">
        <p14:creationId xmlns:p14="http://schemas.microsoft.com/office/powerpoint/2010/main" val="2536628810"/>
      </p:ext>
    </p:extLst>
  </p:cSld>
  <p:clrMapOvr>
    <a:masterClrMapping/>
  </p:clrMapOvr>
</p:sld>
</file>

<file path=ppt/theme/theme1.xml><?xml version="1.0" encoding="utf-8"?>
<a:theme xmlns:a="http://schemas.openxmlformats.org/drawingml/2006/main" name="ORNL">
  <a:themeElements>
    <a:clrScheme name="ORNL theme colors 180717 final">
      <a:dk1>
        <a:sysClr val="windowText" lastClr="000000"/>
      </a:dk1>
      <a:lt1>
        <a:sysClr val="window" lastClr="FFFFFF"/>
      </a:lt1>
      <a:dk2>
        <a:srgbClr val="447E59"/>
      </a:dk2>
      <a:lt2>
        <a:srgbClr val="FFFFFF"/>
      </a:lt2>
      <a:accent1>
        <a:srgbClr val="3BA2AD"/>
      </a:accent1>
      <a:accent2>
        <a:srgbClr val="8FBB55"/>
      </a:accent2>
      <a:accent3>
        <a:srgbClr val="5785B7"/>
      </a:accent3>
      <a:accent4>
        <a:srgbClr val="E5A940"/>
      </a:accent4>
      <a:accent5>
        <a:srgbClr val="919785"/>
      </a:accent5>
      <a:accent6>
        <a:srgbClr val="CB4D3D"/>
      </a:accent6>
      <a:hlink>
        <a:srgbClr val="397D52"/>
      </a:hlink>
      <a:folHlink>
        <a:srgbClr val="000000"/>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lumMod val="85000"/>
          </a:schemeClr>
        </a:solidFill>
        <a:ln w="38100">
          <a:solidFill>
            <a:schemeClr val="bg2"/>
          </a:solidFill>
          <a:miter lim="800000"/>
        </a:ln>
        <a:effectLst/>
        <a:scene3d>
          <a:camera prst="orthographicFront">
            <a:rot lat="0" lon="0" rev="0"/>
          </a:camera>
          <a:lightRig rig="threePt" dir="t">
            <a:rot lat="0" lon="0" rev="1200000"/>
          </a:lightRig>
        </a:scene3d>
        <a:sp3d/>
      </a:spPr>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defPPr algn="l">
          <a:lnSpc>
            <a:spcPct val="90000"/>
          </a:lnSpc>
          <a:defRPr dirty="0" smtClean="0">
            <a:solidFill>
              <a:schemeClr val="tx1"/>
            </a:solidFill>
          </a:defRPr>
        </a:defPPr>
      </a:lstStyle>
      <a:style>
        <a:lnRef idx="0">
          <a:schemeClr val="accent1"/>
        </a:lnRef>
        <a:fillRef idx="3">
          <a:schemeClr val="accent1"/>
        </a:fillRef>
        <a:effectRef idx="3">
          <a:schemeClr val="accent1"/>
        </a:effectRef>
        <a:fontRef idx="minor">
          <a:schemeClr val="lt1"/>
        </a:fontRef>
      </a:style>
    </a:spDef>
    <a:lnDef>
      <a:spPr>
        <a:ln w="28575">
          <a:solidFill>
            <a:schemeClr val="bg1">
              <a:lumMod val="50000"/>
            </a:schemeClr>
          </a:solidFill>
          <a:miter lim="800000"/>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lnSpc>
            <a:spcPct val="90000"/>
          </a:lnSpc>
          <a:defRPr dirty="0" smtClean="0">
            <a:latin typeface="+mn-lt"/>
          </a:defRPr>
        </a:defPPr>
      </a:lstStyle>
    </a:txDef>
  </a:objectDefaults>
  <a:extraClrSchemeLst/>
  <a:extLst>
    <a:ext uri="{05A4C25C-085E-4340-85A3-A5531E510DB2}">
      <thm15:themeFamily xmlns:thm15="http://schemas.microsoft.com/office/thememl/2012/main" name="ORNL_HFIR_SNS 16x9 Template" id="{0ED5EE36-712B-0547-BF24-6AA983DC94F2}" vid="{F8A3A691-DF6C-C846-9CE3-BF894B327076}"/>
    </a:ext>
  </a:extLst>
</a:theme>
</file>

<file path=ppt/theme/theme2.xml><?xml version="1.0" encoding="utf-8"?>
<a:theme xmlns:a="http://schemas.openxmlformats.org/drawingml/2006/main" name="Office Theme">
  <a:themeElements>
    <a:clrScheme name="ORNL presentation palette 180710">
      <a:dk1>
        <a:sysClr val="windowText" lastClr="000000"/>
      </a:dk1>
      <a:lt1>
        <a:sysClr val="window" lastClr="FFFFFF"/>
      </a:lt1>
      <a:dk2>
        <a:srgbClr val="447E59"/>
      </a:dk2>
      <a:lt2>
        <a:srgbClr val="FFFFFF"/>
      </a:lt2>
      <a:accent1>
        <a:srgbClr val="17A6B6"/>
      </a:accent1>
      <a:accent2>
        <a:srgbClr val="98BA6A"/>
      </a:accent2>
      <a:accent3>
        <a:srgbClr val="5085C0"/>
      </a:accent3>
      <a:accent4>
        <a:srgbClr val="EC855C"/>
      </a:accent4>
      <a:accent5>
        <a:srgbClr val="8E7B6C"/>
      </a:accent5>
      <a:accent6>
        <a:srgbClr val="C75653"/>
      </a:accent6>
      <a:hlink>
        <a:srgbClr val="397D52"/>
      </a:hlink>
      <a:folHlink>
        <a:srgbClr val="000000"/>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RNL presentation palette 180710">
      <a:dk1>
        <a:sysClr val="windowText" lastClr="000000"/>
      </a:dk1>
      <a:lt1>
        <a:sysClr val="window" lastClr="FFFFFF"/>
      </a:lt1>
      <a:dk2>
        <a:srgbClr val="447E59"/>
      </a:dk2>
      <a:lt2>
        <a:srgbClr val="FFFFFF"/>
      </a:lt2>
      <a:accent1>
        <a:srgbClr val="17A6B6"/>
      </a:accent1>
      <a:accent2>
        <a:srgbClr val="98BA6A"/>
      </a:accent2>
      <a:accent3>
        <a:srgbClr val="5085C0"/>
      </a:accent3>
      <a:accent4>
        <a:srgbClr val="EC855C"/>
      </a:accent4>
      <a:accent5>
        <a:srgbClr val="8E7B6C"/>
      </a:accent5>
      <a:accent6>
        <a:srgbClr val="C75653"/>
      </a:accent6>
      <a:hlink>
        <a:srgbClr val="397D52"/>
      </a:hlink>
      <a:folHlink>
        <a:srgbClr val="000000"/>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975B17BC858B94FAA5409F11FF9B884" ma:contentTypeVersion="0" ma:contentTypeDescription="Create a new document." ma:contentTypeScope="" ma:versionID="ba30602e445ba7bd833ef2f532e4a594">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FF1CA81-B025-421E-9746-B1FF59551E5E}">
  <ds:schemaRefs>
    <ds:schemaRef ds:uri="http://schemas.microsoft.com/sharepoint/v3/contenttype/forms"/>
  </ds:schemaRefs>
</ds:datastoreItem>
</file>

<file path=customXml/itemProps2.xml><?xml version="1.0" encoding="utf-8"?>
<ds:datastoreItem xmlns:ds="http://schemas.openxmlformats.org/officeDocument/2006/customXml" ds:itemID="{6B6F5DE5-FF42-42F2-9962-F83010572F4E}">
  <ds:schemaRefs>
    <ds:schemaRef ds:uri="http://purl.org/dc/terms/"/>
    <ds:schemaRef ds:uri="http://schemas.microsoft.com/office/2006/metadata/properties"/>
    <ds:schemaRef ds:uri="http://schemas.microsoft.com/office/2006/documentManagement/types"/>
    <ds:schemaRef ds:uri="http://purl.org/dc/elements/1.1/"/>
    <ds:schemaRef ds:uri="http://schemas.openxmlformats.org/package/2006/metadata/core-properties"/>
    <ds:schemaRef ds:uri="http://schemas.microsoft.com/office/infopath/2007/PartnerControls"/>
    <ds:schemaRef ds:uri="http://www.w3.org/XML/1998/namespace"/>
    <ds:schemaRef ds:uri="http://purl.org/dc/dcmitype/"/>
  </ds:schemaRefs>
</ds:datastoreItem>
</file>

<file path=customXml/itemProps3.xml><?xml version="1.0" encoding="utf-8"?>
<ds:datastoreItem xmlns:ds="http://schemas.openxmlformats.org/officeDocument/2006/customXml" ds:itemID="{4950AF3C-223B-4322-9D84-8F5422CEAFA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ORNL</Template>
  <TotalTime>0</TotalTime>
  <Words>2953</Words>
  <Application>Microsoft Office PowerPoint</Application>
  <PresentationFormat>Widescreen</PresentationFormat>
  <Paragraphs>652</Paragraphs>
  <Slides>39</Slides>
  <Notes>8</Notes>
  <HiddenSlides>1</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39</vt:i4>
      </vt:variant>
    </vt:vector>
  </HeadingPairs>
  <TitlesOfParts>
    <vt:vector size="48" baseType="lpstr">
      <vt:lpstr>Arial</vt:lpstr>
      <vt:lpstr>Arial Black</vt:lpstr>
      <vt:lpstr>Calibri</vt:lpstr>
      <vt:lpstr>Century Gothic</vt:lpstr>
      <vt:lpstr>Gill Sans</vt:lpstr>
      <vt:lpstr>Symbol</vt:lpstr>
      <vt:lpstr>Zapf Dingbats</vt:lpstr>
      <vt:lpstr>ORNL</vt:lpstr>
      <vt:lpstr>Bitmap Image</vt:lpstr>
      <vt:lpstr>Neutron User Facilities</vt:lpstr>
      <vt:lpstr>The first neutron source</vt:lpstr>
      <vt:lpstr>Evolution of neutron sources</vt:lpstr>
      <vt:lpstr>Nuclear fission</vt:lpstr>
      <vt:lpstr>Evolution of neutron sources</vt:lpstr>
      <vt:lpstr>Nuclear Reactor Power Drives New Scientific Innovation</vt:lpstr>
      <vt:lpstr>Evolution of neutron sources</vt:lpstr>
      <vt:lpstr>Nuclear spallation</vt:lpstr>
      <vt:lpstr>Evolution of neutron sources</vt:lpstr>
      <vt:lpstr>Evolution of neutron sources</vt:lpstr>
      <vt:lpstr>Evolution of neutron sources</vt:lpstr>
      <vt:lpstr>Institut Laue-Langevin (France): The First User Facility</vt:lpstr>
      <vt:lpstr>User Facilities</vt:lpstr>
      <vt:lpstr>Office of Science User Facilities List:</vt:lpstr>
      <vt:lpstr>Oak Ridge National Laboratory User Facilities</vt:lpstr>
      <vt:lpstr>PowerPoint Presentation</vt:lpstr>
      <vt:lpstr>PowerPoint Presentation</vt:lpstr>
      <vt:lpstr>PowerPoint Presentation</vt:lpstr>
      <vt:lpstr>Center for Structural Molecular Biology </vt:lpstr>
      <vt:lpstr>Neutron User Facilities in North America</vt:lpstr>
      <vt:lpstr>Spallation Neutron Source</vt:lpstr>
      <vt:lpstr>High Flux Isotope Reactor</vt:lpstr>
      <vt:lpstr>Becoming a neutron scattering user at SNS or HFIR</vt:lpstr>
      <vt:lpstr>Sample Environment and Complementary Facilities</vt:lpstr>
      <vt:lpstr>Integrated Modeling (VISION)</vt:lpstr>
      <vt:lpstr>Neutron User Facilities Worldwide</vt:lpstr>
      <vt:lpstr>Neutron Facilities Worldwide</vt:lpstr>
      <vt:lpstr>Neutron Facility Ecosystem</vt:lpstr>
      <vt:lpstr>Neutron Facility Ecosystem</vt:lpstr>
      <vt:lpstr>Neutron Facility Ecosystem</vt:lpstr>
      <vt:lpstr>Approaches for future neutron sources</vt:lpstr>
      <vt:lpstr>“Compact” Neutron Sources</vt:lpstr>
      <vt:lpstr>“Compact” Neutron Sources</vt:lpstr>
      <vt:lpstr>Students – essential in growing the user community and training next generation neutron scientists.  - Brockhouse and Shull recognized this!</vt:lpstr>
      <vt:lpstr>Legacy of training students</vt:lpstr>
      <vt:lpstr>Graduate Student Opportunities at SNS / HFIR!</vt:lpstr>
      <vt:lpstr>Bottom Line</vt:lpstr>
      <vt:lpstr>Thank you!</vt:lpstr>
      <vt:lpstr>National Transportation Research Center</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
  <cp:lastModifiedBy/>
  <cp:revision>1</cp:revision>
  <dcterms:created xsi:type="dcterms:W3CDTF">2020-02-07T18:47:44Z</dcterms:created>
  <dcterms:modified xsi:type="dcterms:W3CDTF">2023-08-08T19:46:18Z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0x0101003975B17BC858B94FAA5409F11FF9B884</vt:lpwstr>
  </property>
</Properties>
</file>