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4" r:id="rId1"/>
    <p:sldMasterId id="2147483723" r:id="rId2"/>
  </p:sldMasterIdLst>
  <p:notesMasterIdLst>
    <p:notesMasterId r:id="rId27"/>
  </p:notesMasterIdLst>
  <p:handoutMasterIdLst>
    <p:handoutMasterId r:id="rId28"/>
  </p:handoutMasterIdLst>
  <p:sldIdLst>
    <p:sldId id="265" r:id="rId3"/>
    <p:sldId id="456" r:id="rId4"/>
    <p:sldId id="400" r:id="rId5"/>
    <p:sldId id="872" r:id="rId6"/>
    <p:sldId id="379" r:id="rId7"/>
    <p:sldId id="863" r:id="rId8"/>
    <p:sldId id="353" r:id="rId9"/>
    <p:sldId id="371" r:id="rId10"/>
    <p:sldId id="623" r:id="rId11"/>
    <p:sldId id="867" r:id="rId12"/>
    <p:sldId id="470" r:id="rId13"/>
    <p:sldId id="439" r:id="rId14"/>
    <p:sldId id="710" r:id="rId15"/>
    <p:sldId id="856" r:id="rId16"/>
    <p:sldId id="268" r:id="rId17"/>
    <p:sldId id="259" r:id="rId18"/>
    <p:sldId id="274" r:id="rId19"/>
    <p:sldId id="276" r:id="rId20"/>
    <p:sldId id="282" r:id="rId21"/>
    <p:sldId id="860" r:id="rId22"/>
    <p:sldId id="861" r:id="rId23"/>
    <p:sldId id="713" r:id="rId24"/>
    <p:sldId id="280" r:id="rId25"/>
    <p:sldId id="86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003300"/>
    <a:srgbClr val="4F81BD"/>
    <a:srgbClr val="006699"/>
    <a:srgbClr val="0066CC"/>
    <a:srgbClr val="3333FF"/>
    <a:srgbClr val="006600"/>
    <a:srgbClr val="339933"/>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49" autoAdjust="0"/>
    <p:restoredTop sz="94641" autoAdjust="0"/>
  </p:normalViewPr>
  <p:slideViewPr>
    <p:cSldViewPr snapToGrid="0">
      <p:cViewPr varScale="1">
        <p:scale>
          <a:sx n="100" d="100"/>
          <a:sy n="100" d="100"/>
        </p:scale>
        <p:origin x="108" y="174"/>
      </p:cViewPr>
      <p:guideLst>
        <p:guide orient="horz" pos="2160"/>
        <p:guide pos="3840"/>
      </p:guideLst>
    </p:cSldViewPr>
  </p:slideViewPr>
  <p:outlineViewPr>
    <p:cViewPr>
      <p:scale>
        <a:sx n="33" d="100"/>
        <a:sy n="33" d="100"/>
      </p:scale>
      <p:origin x="36"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71" d="100"/>
          <a:sy n="71" d="100"/>
        </p:scale>
        <p:origin x="-334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87BC510-34BA-4E09-9618-F80A27368726}" type="datetimeFigureOut">
              <a:rPr lang="en-US" smtClean="0"/>
              <a:pPr/>
              <a:t>8/11/2023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0624CA6-C559-4822-BAAC-A8EDDA8FA442}" type="slidenum">
              <a:rPr lang="en-US" smtClean="0"/>
              <a:pPr/>
              <a:t>‹#›</a:t>
            </a:fld>
            <a:endParaRPr lang="en-US"/>
          </a:p>
        </p:txBody>
      </p:sp>
    </p:spTree>
    <p:extLst>
      <p:ext uri="{BB962C8B-B14F-4D97-AF65-F5344CB8AC3E}">
        <p14:creationId xmlns:p14="http://schemas.microsoft.com/office/powerpoint/2010/main" val="22838407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568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r>
              <a:rPr lang="en-US"/>
              <a:t>19. The diffraction peak intensity is directly connected to the texture.  Repeating from above, using the TOF technique with the fixed detector banks results in collection of the entire diffraction pattern simultaneously with collinear diffraction vectors. In other words, the entire diffraction pattern is collected from grains with poles along a single sample direction, say parallel to the straining direction of a compression sample.  You will recognize that this corresponds directly to the definition of the inverse pole figure given above.  Each peak intensity in the diffraction pattern can be mapped directly to the stereographic triangle for the material.  If enough peaks are determined to allow contours to be drawn, then we can create the inverse pole figure from a single measurement. We can then watch the evolution of the crystallographic texture during deformation by monitoring the inverse pole figure while straining.  The texture evolution is directly related to the active deformation mechanisms and may allow us to identify that deformation mechanism.  </a:t>
            </a:r>
          </a:p>
          <a:p>
            <a:r>
              <a:rPr lang="en-US"/>
              <a:t>If we measure many inverse pole figures, say on HIPPO, then we can calculate the entire ODF and subsequently pole figures, if that is the preferred way to visualize the crystallographic texture.</a:t>
            </a:r>
          </a:p>
          <a:p>
            <a:endParaRPr lang="en-US"/>
          </a:p>
        </p:txBody>
      </p:sp>
      <p:sp>
        <p:nvSpPr>
          <p:cNvPr id="71684" name="Slide Number Placeholder 3"/>
          <p:cNvSpPr>
            <a:spLocks noGrp="1"/>
          </p:cNvSpPr>
          <p:nvPr>
            <p:ph type="sldNum" sz="quarter" idx="5"/>
          </p:nvPr>
        </p:nvSpPr>
        <p:spPr>
          <a:noFill/>
        </p:spPr>
        <p:txBody>
          <a:bodyPr/>
          <a:lstStyle/>
          <a:p>
            <a:fld id="{10521BE6-9247-4A35-820B-46B7992E10A6}" type="slidenum">
              <a:rPr lang="en-US" smtClean="0"/>
              <a:pPr/>
              <a:t>12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p:spPr>
        <p:txBody>
          <a:bodyPr/>
          <a:lstStyle/>
          <a:p>
            <a:r>
              <a:rPr lang="en-US"/>
              <a:t>17. Now, let us consider what diffraction tells us about the microstructure.  Let’s assume that the we can identify specific grain orientations in the micrographs shown, those indicated in red have their (111) plane normals aligned as indicated by the red arrow, those in blue their (002).  If we set up the diffraction geometry  such that the diffraction vector is parallel to this common direction, then these grains will uniquely contribute to the (111) and (002) peaks indicated in the diffraction pattern.  Now, diffraction differentiates between orientations (hkl’s) by the interatomic spacing (or d-space).  Thus, the (111) diffraction peak specifically yields information about the subset of grains whose (111) plane normals are parallel to the diffraction vector, and likewise the (002) peak.  By monitoring the response of these distinct peaks, one monitors the response of each of these specific grain sets independently.  During an in-situ straining measurement, one typically aligns the diffraction vector with the straining direction or the transverse (Poisson’s) direction, and thus monitors grains with a specific crystal orientation with respect to the straining direction. It is obvious that this same technique may be used to monitor distinct phases in a composite as well.  We will find that this is an incredibly powerful technique with which to study the deformation mechanisms of a material.  Although it is beyond the scope of this talk, the output of this type of experiment can often be compared directly to model calculation to yield qualitative information about the activities of distinct deformation mechanisms in a material. </a:t>
            </a:r>
          </a:p>
        </p:txBody>
      </p:sp>
      <p:sp>
        <p:nvSpPr>
          <p:cNvPr id="16388" name="Slide Number Placeholder 3"/>
          <p:cNvSpPr>
            <a:spLocks noGrp="1"/>
          </p:cNvSpPr>
          <p:nvPr>
            <p:ph type="sldNum" sz="quarter" idx="5"/>
          </p:nvPr>
        </p:nvSpPr>
        <p:spPr>
          <a:noFill/>
        </p:spPr>
        <p:txBody>
          <a:bodyPr/>
          <a:lstStyle/>
          <a:p>
            <a:fld id="{234CC6B6-D4A6-4DAD-8CFA-FC5F7E5348EE}" type="slidenum">
              <a:rPr lang="en-US" smtClean="0">
                <a:solidFill>
                  <a:srgbClr val="000000"/>
                </a:solidFill>
              </a:rPr>
              <a:pPr/>
              <a:t>14</a:t>
            </a:fld>
            <a:endParaRPr lang="en-US">
              <a:solidFill>
                <a:srgbClr val="000000"/>
              </a:solidFill>
            </a:endParaRPr>
          </a:p>
        </p:txBody>
      </p:sp>
    </p:spTree>
    <p:extLst>
      <p:ext uri="{BB962C8B-B14F-4D97-AF65-F5344CB8AC3E}">
        <p14:creationId xmlns:p14="http://schemas.microsoft.com/office/powerpoint/2010/main" val="21385298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3199273"/>
            <a:ext cx="10363200" cy="1005840"/>
          </a:xfrm>
        </p:spPr>
        <p:txBody>
          <a:bodyPr vert="horz" lIns="91440" tIns="45720" rIns="91440" bIns="45720" rtlCol="0" anchor="t" anchorCtr="0">
            <a:noAutofit/>
          </a:bodyPr>
          <a:lstStyle>
            <a:lvl1pPr algn="ctr">
              <a:defRPr lang="en-US" baseline="0">
                <a:solidFill>
                  <a:schemeClr val="tx1"/>
                </a:solidFill>
                <a:latin typeface="+mj-lt"/>
                <a:cs typeface="+mj-cs"/>
              </a:defRPr>
            </a:lvl1pPr>
          </a:lstStyle>
          <a:p>
            <a:pPr marL="0" lvl="0" algn="ctr"/>
            <a:r>
              <a:rPr lang="en-US" dirty="0"/>
              <a:t>Click to add title</a:t>
            </a:r>
          </a:p>
        </p:txBody>
      </p:sp>
      <p:sp>
        <p:nvSpPr>
          <p:cNvPr id="3" name="Subtitle 2"/>
          <p:cNvSpPr>
            <a:spLocks noGrp="1"/>
          </p:cNvSpPr>
          <p:nvPr>
            <p:ph type="subTitle" idx="1" hasCustomPrompt="1"/>
          </p:nvPr>
        </p:nvSpPr>
        <p:spPr>
          <a:xfrm>
            <a:off x="1828800" y="4255906"/>
            <a:ext cx="8534400" cy="990600"/>
          </a:xfrm>
        </p:spPr>
        <p:txBody>
          <a:bodyPr>
            <a:noAutofit/>
          </a:bodyPr>
          <a:lstStyle>
            <a:lvl1pPr marL="0" marR="0" indent="0" algn="ctr" defTabSz="914400" rtl="0" eaLnBrk="1" fontAlgn="auto" latinLnBrk="0" hangingPunct="1">
              <a:lnSpc>
                <a:spcPct val="100000"/>
              </a:lnSpc>
              <a:spcBef>
                <a:spcPts val="900"/>
              </a:spcBef>
              <a:spcAft>
                <a:spcPts val="0"/>
              </a:spcAft>
              <a:buClr>
                <a:srgbClr val="F4B834"/>
              </a:buClr>
              <a:buSzTx/>
              <a:buFont typeface="Wingdings" pitchFamily="2" charset="2"/>
              <a:buNone/>
              <a:tabLst/>
              <a:defRPr kumimoji="0" lang="en-US" sz="2800" b="0" i="0" u="none" strike="noStrike" kern="1200" cap="none" spc="0" normalizeH="0" baseline="0" noProof="0" dirty="0">
                <a:ln>
                  <a:noFill/>
                </a:ln>
                <a:solidFill>
                  <a:schemeClr val="tx1">
                    <a:tint val="75000"/>
                  </a:schemeClr>
                </a:solidFill>
                <a:effectLst/>
                <a:uLnTx/>
                <a:uFillTx/>
                <a:latin typeface="+mn-lt"/>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
        <p:nvSpPr>
          <p:cNvPr id="7" name="Text Placeholder 8"/>
          <p:cNvSpPr>
            <a:spLocks noGrp="1"/>
          </p:cNvSpPr>
          <p:nvPr>
            <p:ph type="body" sz="quarter" idx="10" hasCustomPrompt="1"/>
          </p:nvPr>
        </p:nvSpPr>
        <p:spPr>
          <a:xfrm>
            <a:off x="4437892" y="5294066"/>
            <a:ext cx="3306465" cy="523875"/>
          </a:xfrm>
        </p:spPr>
        <p:txBody>
          <a:bodyPr lIns="0" rIns="0">
            <a:noAutofit/>
          </a:bodyPr>
          <a:lstStyle>
            <a:lvl1pPr marL="0" indent="0" algn="ctr">
              <a:buFontTx/>
              <a:buNone/>
              <a:defRPr sz="2400" baseline="0">
                <a:solidFill>
                  <a:schemeClr val="tx1"/>
                </a:solidFill>
              </a:defRPr>
            </a:lvl1pPr>
          </a:lstStyle>
          <a:p>
            <a:pPr lvl="0"/>
            <a:r>
              <a:rPr lang="en-US" dirty="0"/>
              <a:t>Click to add date</a:t>
            </a:r>
          </a:p>
        </p:txBody>
      </p:sp>
    </p:spTree>
    <p:extLst>
      <p:ext uri="{BB962C8B-B14F-4D97-AF65-F5344CB8AC3E}">
        <p14:creationId xmlns:p14="http://schemas.microsoft.com/office/powerpoint/2010/main" val="3864078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Object and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a:t>Click to add title</a:t>
            </a:r>
          </a:p>
        </p:txBody>
      </p:sp>
      <p:sp>
        <p:nvSpPr>
          <p:cNvPr id="3" name="Content Placeholder 2"/>
          <p:cNvSpPr>
            <a:spLocks noGrp="1"/>
          </p:cNvSpPr>
          <p:nvPr>
            <p:ph sz="half" idx="1" hasCustomPrompt="1"/>
          </p:nvPr>
        </p:nvSpPr>
        <p:spPr>
          <a:xfrm>
            <a:off x="609600" y="1600201"/>
            <a:ext cx="5384800" cy="4525963"/>
          </a:xfrm>
        </p:spPr>
        <p:txBody>
          <a:bodyPr>
            <a:noAutofit/>
          </a:bodyPr>
          <a:lstStyle>
            <a:lvl1pPr marL="346075" marR="0" indent="-346075" algn="l" defTabSz="914400" rtl="0" eaLnBrk="1" fontAlgn="auto" latinLnBrk="0" hangingPunct="1">
              <a:lnSpc>
                <a:spcPct val="100000"/>
              </a:lnSpc>
              <a:spcBef>
                <a:spcPts val="900"/>
              </a:spcBef>
              <a:spcAft>
                <a:spcPts val="0"/>
              </a:spcAft>
              <a:buClr>
                <a:srgbClr val="F4B834"/>
              </a:buClr>
              <a:buSzTx/>
              <a:buFont typeface="Wingdings" pitchFamily="2" charset="2"/>
              <a:buChar char="§"/>
              <a:tabLst/>
              <a:defRPr sz="2800" baseline="0">
                <a:solidFill>
                  <a:schemeClr val="bg1"/>
                </a:solidFill>
              </a:defRPr>
            </a:lvl1pPr>
            <a:lvl2pPr marL="690563" marR="0" indent="-346075" algn="l" defTabSz="914400" rtl="0" eaLnBrk="1" fontAlgn="auto" latinLnBrk="0" hangingPunct="1">
              <a:lnSpc>
                <a:spcPct val="100000"/>
              </a:lnSpc>
              <a:spcBef>
                <a:spcPct val="20000"/>
              </a:spcBef>
              <a:spcAft>
                <a:spcPts val="0"/>
              </a:spcAft>
              <a:buClr>
                <a:srgbClr val="F4B834"/>
              </a:buClr>
              <a:buSzPct val="120000"/>
              <a:buFont typeface="Arial" panose="020B0604020202020204" pitchFamily="34" charset="0"/>
              <a:buChar char="–"/>
              <a:tabLst/>
              <a:defRPr kumimoji="0" lang="en-US" sz="2800" b="0" i="0" u="none" strike="noStrike" kern="1200" cap="none" spc="0" normalizeH="0" baseline="0" noProof="0" smtClean="0">
                <a:ln>
                  <a:noFill/>
                </a:ln>
                <a:solidFill>
                  <a:schemeClr val="bg1"/>
                </a:solidFill>
                <a:effectLst/>
                <a:uLnTx/>
                <a:uFillTx/>
                <a:cs typeface="Arial" pitchFamily="34" charset="0"/>
              </a:defRPr>
            </a:lvl2pPr>
            <a:lvl3pPr marL="1031875" marR="0" indent="-350838" algn="l" defTabSz="914400" rtl="0" eaLnBrk="1" fontAlgn="auto" latinLnBrk="0" hangingPunct="1">
              <a:lnSpc>
                <a:spcPct val="100000"/>
              </a:lnSpc>
              <a:spcBef>
                <a:spcPts val="576"/>
              </a:spcBef>
              <a:spcAft>
                <a:spcPts val="0"/>
              </a:spcAft>
              <a:buClr>
                <a:srgbClr val="F4B834"/>
              </a:buClr>
              <a:buSzPct val="130000"/>
              <a:buFont typeface="Arial" pitchFamily="34" charset="0"/>
              <a:buChar char="•"/>
              <a:tabLst/>
              <a:defRPr sz="2000" baseline="0">
                <a:solidFill>
                  <a:schemeClr val="bg1"/>
                </a:solidFill>
              </a:defRPr>
            </a:lvl3pPr>
            <a:lvl4pPr marL="1373188" marR="0" indent="-341313" algn="l" defTabSz="914400" rtl="0" eaLnBrk="1" fontAlgn="auto" latinLnBrk="0" hangingPunct="1">
              <a:lnSpc>
                <a:spcPct val="100000"/>
              </a:lnSpc>
              <a:spcBef>
                <a:spcPct val="20000"/>
              </a:spcBef>
              <a:spcAft>
                <a:spcPts val="0"/>
              </a:spcAft>
              <a:buClr>
                <a:srgbClr val="F4B834"/>
              </a:buClr>
              <a:buSzPct val="130000"/>
              <a:buFont typeface="Arial" panose="020B0604020202020204" pitchFamily="34" charset="0"/>
              <a:buChar char="-"/>
              <a:tabLst/>
              <a:defRPr sz="1800" baseline="0">
                <a:solidFill>
                  <a:schemeClr val="bg1"/>
                </a:solidFill>
              </a:defRPr>
            </a:lvl4pPr>
            <a:lvl5pPr marL="1830388" marR="0" indent="-225425" algn="l" defTabSz="914400" rtl="0" eaLnBrk="1" fontAlgn="auto" latinLnBrk="0" hangingPunct="1">
              <a:lnSpc>
                <a:spcPct val="100000"/>
              </a:lnSpc>
              <a:spcBef>
                <a:spcPct val="20000"/>
              </a:spcBef>
              <a:spcAft>
                <a:spcPts val="0"/>
              </a:spcAft>
              <a:buClr>
                <a:srgbClr val="F4B834"/>
              </a:buClr>
              <a:buSzTx/>
              <a:buFont typeface="Arial" pitchFamily="34" charset="0"/>
              <a:buChar char="–"/>
              <a:tabLst/>
              <a:defRPr sz="1800">
                <a:solidFill>
                  <a:schemeClr val="tx1"/>
                </a:solidFill>
              </a:defRPr>
            </a:lvl5pPr>
            <a:lvl6pPr>
              <a:defRPr sz="1800"/>
            </a:lvl6pPr>
            <a:lvl7pPr>
              <a:defRPr sz="1800"/>
            </a:lvl7pPr>
            <a:lvl8pPr>
              <a:defRPr sz="1800"/>
            </a:lvl8pPr>
            <a:lvl9pPr>
              <a:defRPr sz="1800"/>
            </a:lvl9pPr>
          </a:lstStyle>
          <a:p>
            <a:pPr marL="346075" marR="0" lvl="0" indent="-346075" algn="l" defTabSz="914400" rtl="0" eaLnBrk="1" fontAlgn="auto" latinLnBrk="0" hangingPunct="1">
              <a:lnSpc>
                <a:spcPct val="100000"/>
              </a:lnSpc>
              <a:spcBef>
                <a:spcPts val="900"/>
              </a:spcBef>
              <a:spcAft>
                <a:spcPts val="0"/>
              </a:spcAft>
              <a:buClr>
                <a:srgbClr val="F4B834"/>
              </a:buClr>
              <a:buSzTx/>
              <a:buFont typeface="Wingdings" pitchFamily="2" charset="2"/>
              <a:buChar char="§"/>
              <a:tabLst/>
              <a:defRPr/>
            </a:pPr>
            <a:r>
              <a:rPr kumimoji="0" lang="en-US" sz="2800" b="0" i="0" u="none" strike="noStrike" kern="1200" cap="none" spc="0" normalizeH="0" baseline="0" noProof="0" dirty="0">
                <a:ln>
                  <a:noFill/>
                </a:ln>
                <a:solidFill>
                  <a:prstClr val="white"/>
                </a:solidFill>
                <a:effectLst/>
                <a:uLnTx/>
                <a:uFillTx/>
                <a:latin typeface="+mn-lt"/>
                <a:cs typeface="Arial" pitchFamily="34" charset="0"/>
              </a:rPr>
              <a:t>Click to add text </a:t>
            </a:r>
          </a:p>
          <a:p>
            <a:pPr marL="690563" marR="0" lvl="1" indent="-346075" algn="l" defTabSz="914400" rtl="0" eaLnBrk="1" fontAlgn="auto" latinLnBrk="0" hangingPunct="1">
              <a:lnSpc>
                <a:spcPct val="100000"/>
              </a:lnSpc>
              <a:spcBef>
                <a:spcPct val="20000"/>
              </a:spcBef>
              <a:spcAft>
                <a:spcPts val="0"/>
              </a:spcAft>
              <a:buClr>
                <a:srgbClr val="F4B834"/>
              </a:buClr>
              <a:buSzPct val="120000"/>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itchFamily="34" charset="0"/>
                <a:cs typeface="Arial" pitchFamily="34" charset="0"/>
              </a:rPr>
              <a:t>Second level text</a:t>
            </a:r>
          </a:p>
          <a:p>
            <a:pPr marL="1031875" marR="0" lvl="2" indent="-350838" algn="l" defTabSz="914400" rtl="0" eaLnBrk="1" fontAlgn="auto" latinLnBrk="0" hangingPunct="1">
              <a:lnSpc>
                <a:spcPct val="100000"/>
              </a:lnSpc>
              <a:spcBef>
                <a:spcPts val="576"/>
              </a:spcBef>
              <a:spcAft>
                <a:spcPts val="0"/>
              </a:spcAft>
              <a:buClr>
                <a:srgbClr val="F4B834"/>
              </a:buClr>
              <a:buSzPct val="130000"/>
              <a:buFont typeface="Arial" pitchFamily="34" charset="0"/>
              <a:buChar char="•"/>
              <a:tabLst/>
              <a:defRPr/>
            </a:pPr>
            <a:r>
              <a:rPr kumimoji="0" lang="en-US" sz="2400" b="0" i="0" u="none" strike="noStrike" kern="1200" cap="none" spc="0" normalizeH="0" baseline="0" noProof="0" dirty="0">
                <a:ln>
                  <a:noFill/>
                </a:ln>
                <a:solidFill>
                  <a:prstClr val="white"/>
                </a:solidFill>
                <a:effectLst/>
                <a:uLnTx/>
                <a:uFillTx/>
                <a:latin typeface="+mn-lt"/>
              </a:rPr>
              <a:t>Third level text</a:t>
            </a:r>
          </a:p>
          <a:p>
            <a:pPr marL="1373188" marR="0" lvl="3" indent="-341313" algn="l" defTabSz="914400" rtl="0" eaLnBrk="1" fontAlgn="auto" latinLnBrk="0" hangingPunct="1">
              <a:lnSpc>
                <a:spcPct val="100000"/>
              </a:lnSpc>
              <a:spcBef>
                <a:spcPct val="20000"/>
              </a:spcBef>
              <a:spcAft>
                <a:spcPts val="0"/>
              </a:spcAft>
              <a:buClr>
                <a:srgbClr val="F4B834"/>
              </a:buClr>
              <a:buSzPct val="130000"/>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mn-lt"/>
              </a:rPr>
              <a:t>Fourth level text</a:t>
            </a:r>
          </a:p>
        </p:txBody>
      </p:sp>
      <p:sp>
        <p:nvSpPr>
          <p:cNvPr id="5" name="Text Placeholder 5"/>
          <p:cNvSpPr>
            <a:spLocks noGrp="1"/>
          </p:cNvSpPr>
          <p:nvPr>
            <p:ph type="body" sz="quarter" idx="10" hasCustomPrompt="1"/>
          </p:nvPr>
        </p:nvSpPr>
        <p:spPr>
          <a:xfrm>
            <a:off x="6197600" y="4906963"/>
            <a:ext cx="5384800" cy="1219200"/>
          </a:xfrm>
        </p:spPr>
        <p:txBody>
          <a:bodyPr>
            <a:noAutofit/>
          </a:bodyPr>
          <a:lstStyle>
            <a:lvl1pPr marL="0" indent="0">
              <a:buFontTx/>
              <a:buNone/>
              <a:defRPr lang="en-US" sz="2000" i="1" dirty="0" smtClean="0"/>
            </a:lvl1pPr>
            <a:lvl2pPr marL="457200" indent="0">
              <a:buFontTx/>
              <a:buNone/>
              <a:defRPr lang="en-US" sz="2000" dirty="0" smtClean="0"/>
            </a:lvl2pPr>
            <a:lvl3pPr marL="914400" indent="0">
              <a:buFontTx/>
              <a:buNone/>
              <a:defRPr lang="en-US" sz="2000" dirty="0" smtClean="0"/>
            </a:lvl3pPr>
            <a:lvl4pPr marL="1371600" indent="0">
              <a:buFontTx/>
              <a:buNone/>
              <a:defRPr lang="en-US" sz="2000" dirty="0" smtClean="0"/>
            </a:lvl4pPr>
            <a:lvl5pPr marL="1828800" indent="0">
              <a:buFontTx/>
              <a:buNone/>
              <a:defRPr lang="en-US" sz="2000" dirty="0"/>
            </a:lvl5pPr>
          </a:lstStyle>
          <a:p>
            <a:pPr lvl="0"/>
            <a:r>
              <a:rPr lang="en-US" dirty="0"/>
              <a:t>Click to add caption</a:t>
            </a:r>
          </a:p>
        </p:txBody>
      </p:sp>
      <p:sp>
        <p:nvSpPr>
          <p:cNvPr id="6" name="Content Placeholder 9"/>
          <p:cNvSpPr>
            <a:spLocks noGrp="1"/>
          </p:cNvSpPr>
          <p:nvPr>
            <p:ph sz="quarter" idx="12"/>
          </p:nvPr>
        </p:nvSpPr>
        <p:spPr>
          <a:xfrm>
            <a:off x="6197600" y="1600200"/>
            <a:ext cx="5384800" cy="3200400"/>
          </a:xfrm>
        </p:spPr>
        <p:txBody>
          <a:bodyPr>
            <a:noAutofit/>
          </a:bodyPr>
          <a:lstStyle>
            <a:lvl1pPr marL="0" marR="0" indent="0" algn="l" defTabSz="914400" rtl="0" eaLnBrk="1" fontAlgn="auto" latinLnBrk="0" hangingPunct="1">
              <a:lnSpc>
                <a:spcPct val="100000"/>
              </a:lnSpc>
              <a:spcBef>
                <a:spcPts val="768"/>
              </a:spcBef>
              <a:spcAft>
                <a:spcPts val="0"/>
              </a:spcAft>
              <a:buClr>
                <a:srgbClr val="F4B834"/>
              </a:buClr>
              <a:buSzTx/>
              <a:buFontTx/>
              <a:buNone/>
              <a:tabLst/>
              <a:defRPr lang="en-US" sz="2800" i="1" kern="1200" baseline="0" dirty="0">
                <a:solidFill>
                  <a:schemeClr val="bg1"/>
                </a:solidFill>
                <a:latin typeface="+mn-lt"/>
                <a:ea typeface="+mn-ea"/>
                <a:cs typeface="Arial" pitchFamily="34" charset="0"/>
              </a:defRPr>
            </a:lvl1pPr>
          </a:lstStyle>
          <a:p>
            <a:pPr lvl="0"/>
            <a:endParaRPr lang="en-US" dirty="0"/>
          </a:p>
        </p:txBody>
      </p:sp>
    </p:spTree>
    <p:extLst>
      <p:ext uri="{BB962C8B-B14F-4D97-AF65-F5344CB8AC3E}">
        <p14:creationId xmlns:p14="http://schemas.microsoft.com/office/powerpoint/2010/main" val="2736460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bject and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a:t>Click to add title</a:t>
            </a:r>
          </a:p>
        </p:txBody>
      </p:sp>
      <p:sp>
        <p:nvSpPr>
          <p:cNvPr id="5" name="Text Placeholder 5"/>
          <p:cNvSpPr>
            <a:spLocks noGrp="1"/>
          </p:cNvSpPr>
          <p:nvPr>
            <p:ph type="body" sz="quarter" idx="10" hasCustomPrompt="1"/>
          </p:nvPr>
        </p:nvSpPr>
        <p:spPr>
          <a:xfrm>
            <a:off x="609600" y="4906963"/>
            <a:ext cx="10972800" cy="1219200"/>
          </a:xfrm>
        </p:spPr>
        <p:txBody>
          <a:bodyPr>
            <a:noAutofit/>
          </a:bodyPr>
          <a:lstStyle>
            <a:lvl1pPr marL="0" indent="0">
              <a:buFontTx/>
              <a:buNone/>
              <a:defRPr lang="en-US" sz="2000" i="1" dirty="0" smtClean="0"/>
            </a:lvl1pPr>
            <a:lvl2pPr marL="457200" indent="0">
              <a:buFontTx/>
              <a:buNone/>
              <a:defRPr lang="en-US" sz="2000" dirty="0" smtClean="0"/>
            </a:lvl2pPr>
            <a:lvl3pPr marL="914400" indent="0">
              <a:buFontTx/>
              <a:buNone/>
              <a:defRPr lang="en-US" sz="2000" dirty="0" smtClean="0"/>
            </a:lvl3pPr>
            <a:lvl4pPr marL="1371600" indent="0">
              <a:buFontTx/>
              <a:buNone/>
              <a:defRPr lang="en-US" sz="2000" dirty="0" smtClean="0"/>
            </a:lvl4pPr>
            <a:lvl5pPr marL="1828800" indent="0">
              <a:buFontTx/>
              <a:buNone/>
              <a:defRPr lang="en-US" sz="2000" dirty="0"/>
            </a:lvl5pPr>
          </a:lstStyle>
          <a:p>
            <a:pPr lvl="0"/>
            <a:r>
              <a:rPr lang="en-US" dirty="0"/>
              <a:t>Click to add caption</a:t>
            </a:r>
          </a:p>
        </p:txBody>
      </p:sp>
      <p:sp>
        <p:nvSpPr>
          <p:cNvPr id="6" name="Content Placeholder 9"/>
          <p:cNvSpPr>
            <a:spLocks noGrp="1"/>
          </p:cNvSpPr>
          <p:nvPr>
            <p:ph sz="quarter" idx="12"/>
          </p:nvPr>
        </p:nvSpPr>
        <p:spPr>
          <a:xfrm>
            <a:off x="609600" y="1600200"/>
            <a:ext cx="10972800" cy="3200400"/>
          </a:xfrm>
        </p:spPr>
        <p:txBody>
          <a:bodyPr>
            <a:noAutofit/>
          </a:bodyPr>
          <a:lstStyle>
            <a:lvl1pPr marL="0" marR="0" indent="0" algn="l" defTabSz="914400" rtl="0" eaLnBrk="1" fontAlgn="auto" latinLnBrk="0" hangingPunct="1">
              <a:lnSpc>
                <a:spcPct val="100000"/>
              </a:lnSpc>
              <a:spcBef>
                <a:spcPts val="768"/>
              </a:spcBef>
              <a:spcAft>
                <a:spcPts val="0"/>
              </a:spcAft>
              <a:buClr>
                <a:srgbClr val="F4B834"/>
              </a:buClr>
              <a:buSzTx/>
              <a:buFontTx/>
              <a:buNone/>
              <a:tabLst/>
              <a:defRPr lang="en-US" sz="2800" i="1" kern="1200" baseline="0" dirty="0">
                <a:solidFill>
                  <a:schemeClr val="bg1"/>
                </a:solidFill>
                <a:latin typeface="+mn-lt"/>
                <a:ea typeface="+mn-ea"/>
                <a:cs typeface="Arial" pitchFamily="34" charset="0"/>
              </a:defRPr>
            </a:lvl1pPr>
          </a:lstStyle>
          <a:p>
            <a:pPr lvl="0"/>
            <a:endParaRPr lang="en-US" dirty="0"/>
          </a:p>
        </p:txBody>
      </p:sp>
    </p:spTree>
    <p:extLst>
      <p:ext uri="{BB962C8B-B14F-4D97-AF65-F5344CB8AC3E}">
        <p14:creationId xmlns:p14="http://schemas.microsoft.com/office/powerpoint/2010/main" val="3528854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lvl1pPr>
          </a:lstStyle>
          <a:p>
            <a:r>
              <a:rPr lang="en-US" dirty="0"/>
              <a:t>Click to add title </a:t>
            </a:r>
          </a:p>
        </p:txBody>
      </p:sp>
      <p:sp>
        <p:nvSpPr>
          <p:cNvPr id="6" name="Text Placeholder 5"/>
          <p:cNvSpPr>
            <a:spLocks noGrp="1"/>
          </p:cNvSpPr>
          <p:nvPr>
            <p:ph type="body" sz="quarter" idx="11"/>
          </p:nvPr>
        </p:nvSpPr>
        <p:spPr>
          <a:xfrm>
            <a:off x="609600" y="1574801"/>
            <a:ext cx="10972800" cy="4487863"/>
          </a:xfrm>
        </p:spPr>
        <p:txBody>
          <a:bodyPr/>
          <a:lstStyle>
            <a:lvl5pPr marL="1603375" indent="-225425">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1429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Object and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a:t>Click to add title</a:t>
            </a:r>
          </a:p>
        </p:txBody>
      </p:sp>
      <p:sp>
        <p:nvSpPr>
          <p:cNvPr id="3" name="Content Placeholder 2"/>
          <p:cNvSpPr>
            <a:spLocks noGrp="1"/>
          </p:cNvSpPr>
          <p:nvPr>
            <p:ph sz="half" idx="1"/>
          </p:nvPr>
        </p:nvSpPr>
        <p:spPr>
          <a:xfrm>
            <a:off x="609600" y="1600201"/>
            <a:ext cx="5384800" cy="4525963"/>
          </a:xfrm>
        </p:spPr>
        <p:txBody>
          <a:bodyPr>
            <a:noAutofit/>
          </a:bodyPr>
          <a:lstStyle>
            <a:lvl1pPr marL="346075" marR="0" indent="-346075" algn="l" defTabSz="914400" rtl="0" eaLnBrk="1" fontAlgn="auto" latinLnBrk="0" hangingPunct="1">
              <a:lnSpc>
                <a:spcPct val="100000"/>
              </a:lnSpc>
              <a:spcBef>
                <a:spcPts val="900"/>
              </a:spcBef>
              <a:spcAft>
                <a:spcPts val="0"/>
              </a:spcAft>
              <a:buClr>
                <a:srgbClr val="F4B834"/>
              </a:buClr>
              <a:buSzTx/>
              <a:buFont typeface="Wingdings" pitchFamily="2" charset="2"/>
              <a:buChar char="§"/>
              <a:tabLst/>
              <a:defRPr sz="2800">
                <a:solidFill>
                  <a:schemeClr val="tx1"/>
                </a:solidFill>
              </a:defRPr>
            </a:lvl1pPr>
            <a:lvl2pPr marL="690563" marR="0" indent="-346075" algn="l" defTabSz="914400" rtl="0" eaLnBrk="1" fontAlgn="auto" latinLnBrk="0" hangingPunct="1">
              <a:lnSpc>
                <a:spcPct val="100000"/>
              </a:lnSpc>
              <a:spcBef>
                <a:spcPct val="20000"/>
              </a:spcBef>
              <a:spcAft>
                <a:spcPts val="0"/>
              </a:spcAft>
              <a:buClr>
                <a:srgbClr val="F4B834"/>
              </a:buClr>
              <a:buSzPct val="120000"/>
              <a:buFont typeface="Arial" panose="020B0604020202020204" pitchFamily="34" charset="0"/>
              <a:buChar char="–"/>
              <a:tabLst/>
              <a:defRPr kumimoji="0" lang="en-US" sz="2800" b="0" i="0" u="none" strike="noStrike" kern="1200" cap="none" spc="0" normalizeH="0" baseline="0" noProof="0" smtClean="0">
                <a:ln>
                  <a:noFill/>
                </a:ln>
                <a:solidFill>
                  <a:schemeClr val="tx1"/>
                </a:solidFill>
                <a:effectLst/>
                <a:uLnTx/>
                <a:uFillTx/>
                <a:cs typeface="Arial" pitchFamily="34" charset="0"/>
              </a:defRPr>
            </a:lvl2pPr>
            <a:lvl3pPr marL="1031875" marR="0" indent="-350838" algn="l" defTabSz="914400" rtl="0" eaLnBrk="1" fontAlgn="auto" latinLnBrk="0" hangingPunct="1">
              <a:lnSpc>
                <a:spcPct val="100000"/>
              </a:lnSpc>
              <a:spcBef>
                <a:spcPts val="576"/>
              </a:spcBef>
              <a:spcAft>
                <a:spcPts val="0"/>
              </a:spcAft>
              <a:buClr>
                <a:srgbClr val="F4B834"/>
              </a:buClr>
              <a:buSzPct val="130000"/>
              <a:buFont typeface="Arial" pitchFamily="34" charset="0"/>
              <a:buChar char="•"/>
              <a:tabLst/>
              <a:defRPr sz="2000">
                <a:solidFill>
                  <a:schemeClr val="tx1"/>
                </a:solidFill>
              </a:defRPr>
            </a:lvl3pPr>
            <a:lvl4pPr marL="1374775" marR="0" indent="-342900" algn="l" defTabSz="914400" rtl="0" eaLnBrk="1" fontAlgn="auto" latinLnBrk="0" hangingPunct="1">
              <a:lnSpc>
                <a:spcPct val="100000"/>
              </a:lnSpc>
              <a:spcBef>
                <a:spcPct val="20000"/>
              </a:spcBef>
              <a:spcAft>
                <a:spcPts val="0"/>
              </a:spcAft>
              <a:buClr>
                <a:srgbClr val="F4B834"/>
              </a:buClr>
              <a:buSzPct val="130000"/>
              <a:buFont typeface="Arial" panose="020B0604020202020204" pitchFamily="34" charset="0"/>
              <a:buChar char="-"/>
              <a:tabLst/>
              <a:defRPr sz="1800">
                <a:solidFill>
                  <a:schemeClr val="tx1"/>
                </a:solidFill>
              </a:defRPr>
            </a:lvl4pPr>
            <a:lvl5pPr marL="1830388" marR="0" indent="-225425" algn="l" defTabSz="914400" rtl="0" eaLnBrk="1" fontAlgn="auto" latinLnBrk="0" hangingPunct="1">
              <a:lnSpc>
                <a:spcPct val="100000"/>
              </a:lnSpc>
              <a:spcBef>
                <a:spcPct val="20000"/>
              </a:spcBef>
              <a:spcAft>
                <a:spcPts val="0"/>
              </a:spcAft>
              <a:buClr>
                <a:srgbClr val="F4B834"/>
              </a:buClr>
              <a:buSzTx/>
              <a:buFont typeface="Arial" pitchFamily="34" charset="0"/>
              <a:buChar char="–"/>
              <a:tabLst/>
              <a:defRPr sz="1800">
                <a:solidFill>
                  <a:schemeClr val="tx1"/>
                </a:solidFill>
              </a:defRPr>
            </a:lvl5pPr>
            <a:lvl6pPr>
              <a:defRPr sz="1800"/>
            </a:lvl6pPr>
            <a:lvl7pPr>
              <a:defRPr sz="1800"/>
            </a:lvl7pPr>
            <a:lvl8pPr>
              <a:defRPr sz="1800"/>
            </a:lvl8pPr>
            <a:lvl9pPr>
              <a:defRPr sz="1800"/>
            </a:lvl9pPr>
          </a:lstStyle>
          <a:p>
            <a:pPr marL="346075" marR="0" lvl="0" indent="-346075" algn="l" defTabSz="914400" rtl="0" eaLnBrk="1" fontAlgn="auto" latinLnBrk="0" hangingPunct="1">
              <a:lnSpc>
                <a:spcPct val="100000"/>
              </a:lnSpc>
              <a:spcBef>
                <a:spcPts val="900"/>
              </a:spcBef>
              <a:spcAft>
                <a:spcPts val="0"/>
              </a:spcAft>
              <a:buClr>
                <a:srgbClr val="F4B834"/>
              </a:buClr>
              <a:buSzTx/>
              <a:buFont typeface="Wingdings" pitchFamily="2" charset="2"/>
              <a:buChar char="§"/>
              <a:tabLst/>
              <a:defRPr/>
            </a:pPr>
            <a:r>
              <a:rPr kumimoji="0" lang="en-US" sz="2400" b="0" i="0" u="none" strike="noStrike" kern="1200" cap="none" spc="0" normalizeH="0" baseline="0" noProof="0">
                <a:ln>
                  <a:noFill/>
                </a:ln>
                <a:solidFill>
                  <a:prstClr val="black"/>
                </a:solidFill>
                <a:effectLst/>
                <a:uLnTx/>
                <a:uFillTx/>
                <a:latin typeface="+mn-lt"/>
              </a:rPr>
              <a:t>Edit Master text styles</a:t>
            </a:r>
          </a:p>
        </p:txBody>
      </p:sp>
      <p:sp>
        <p:nvSpPr>
          <p:cNvPr id="5" name="Text Placeholder 5"/>
          <p:cNvSpPr>
            <a:spLocks noGrp="1"/>
          </p:cNvSpPr>
          <p:nvPr>
            <p:ph type="body" sz="quarter" idx="10"/>
          </p:nvPr>
        </p:nvSpPr>
        <p:spPr>
          <a:xfrm>
            <a:off x="6197600" y="4906963"/>
            <a:ext cx="5384800" cy="1219200"/>
          </a:xfrm>
        </p:spPr>
        <p:txBody>
          <a:bodyPr>
            <a:noAutofit/>
          </a:bodyPr>
          <a:lstStyle>
            <a:lvl1pPr marL="0" indent="0">
              <a:buFontTx/>
              <a:buNone/>
              <a:defRPr lang="en-US" sz="2000" i="1" dirty="0" smtClean="0"/>
            </a:lvl1pPr>
            <a:lvl2pPr marL="457200" indent="0">
              <a:buFontTx/>
              <a:buNone/>
              <a:defRPr lang="en-US" sz="2000" dirty="0" smtClean="0"/>
            </a:lvl2pPr>
            <a:lvl3pPr marL="914400" indent="0">
              <a:buFontTx/>
              <a:buNone/>
              <a:defRPr lang="en-US" sz="2000" dirty="0" smtClean="0"/>
            </a:lvl3pPr>
            <a:lvl4pPr marL="1371600" indent="0">
              <a:buFontTx/>
              <a:buNone/>
              <a:defRPr lang="en-US" sz="2000" dirty="0" smtClean="0"/>
            </a:lvl4pPr>
            <a:lvl5pPr marL="1828800" indent="0">
              <a:buFontTx/>
              <a:buNone/>
              <a:defRPr lang="en-US" sz="2000" dirty="0"/>
            </a:lvl5pPr>
          </a:lstStyle>
          <a:p>
            <a:pPr lvl="0"/>
            <a:r>
              <a:rPr lang="en-US"/>
              <a:t>Edit Master text styles</a:t>
            </a:r>
          </a:p>
        </p:txBody>
      </p:sp>
      <p:sp>
        <p:nvSpPr>
          <p:cNvPr id="6" name="Content Placeholder 9"/>
          <p:cNvSpPr>
            <a:spLocks noGrp="1"/>
          </p:cNvSpPr>
          <p:nvPr>
            <p:ph sz="quarter" idx="12"/>
          </p:nvPr>
        </p:nvSpPr>
        <p:spPr>
          <a:xfrm>
            <a:off x="6197600" y="1600200"/>
            <a:ext cx="5384800" cy="3200400"/>
          </a:xfrm>
        </p:spPr>
        <p:txBody>
          <a:bodyPr>
            <a:noAutofit/>
          </a:bodyPr>
          <a:lstStyle>
            <a:lvl1pPr marL="0" marR="0" indent="0" algn="l" defTabSz="914400" rtl="0" eaLnBrk="1" fontAlgn="auto" latinLnBrk="0" hangingPunct="1">
              <a:lnSpc>
                <a:spcPct val="100000"/>
              </a:lnSpc>
              <a:spcBef>
                <a:spcPts val="768"/>
              </a:spcBef>
              <a:spcAft>
                <a:spcPts val="0"/>
              </a:spcAft>
              <a:buClr>
                <a:srgbClr val="F4B834"/>
              </a:buClr>
              <a:buSzTx/>
              <a:buFontTx/>
              <a:buNone/>
              <a:tabLst/>
              <a:defRPr lang="en-US" sz="2800" i="1" kern="1200" baseline="0" dirty="0">
                <a:solidFill>
                  <a:schemeClr val="tx1"/>
                </a:solidFill>
                <a:latin typeface="+mn-lt"/>
                <a:ea typeface="+mn-ea"/>
                <a:cs typeface="Arial" pitchFamily="34" charset="0"/>
              </a:defRPr>
            </a:lvl1pPr>
          </a:lstStyle>
          <a:p>
            <a:pPr lvl="0"/>
            <a:r>
              <a:rPr lang="en-US"/>
              <a:t>Edit Master text styles</a:t>
            </a:r>
          </a:p>
        </p:txBody>
      </p:sp>
    </p:spTree>
    <p:extLst>
      <p:ext uri="{BB962C8B-B14F-4D97-AF65-F5344CB8AC3E}">
        <p14:creationId xmlns:p14="http://schemas.microsoft.com/office/powerpoint/2010/main" val="1068423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bject and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a:t>Click to add title</a:t>
            </a:r>
          </a:p>
        </p:txBody>
      </p:sp>
      <p:sp>
        <p:nvSpPr>
          <p:cNvPr id="5" name="Text Placeholder 5"/>
          <p:cNvSpPr>
            <a:spLocks noGrp="1"/>
          </p:cNvSpPr>
          <p:nvPr>
            <p:ph type="body" sz="quarter" idx="10" hasCustomPrompt="1"/>
          </p:nvPr>
        </p:nvSpPr>
        <p:spPr>
          <a:xfrm>
            <a:off x="609600" y="4906963"/>
            <a:ext cx="10972800" cy="1219200"/>
          </a:xfrm>
        </p:spPr>
        <p:txBody>
          <a:bodyPr>
            <a:noAutofit/>
          </a:bodyPr>
          <a:lstStyle>
            <a:lvl1pPr marL="0" indent="0">
              <a:buFontTx/>
              <a:buNone/>
              <a:defRPr lang="en-US" sz="2000" i="1" dirty="0" smtClean="0"/>
            </a:lvl1pPr>
            <a:lvl2pPr marL="457200" indent="0">
              <a:buFontTx/>
              <a:buNone/>
              <a:defRPr lang="en-US" sz="2000" dirty="0" smtClean="0"/>
            </a:lvl2pPr>
            <a:lvl3pPr marL="914400" indent="0">
              <a:buFontTx/>
              <a:buNone/>
              <a:defRPr lang="en-US" sz="2000" dirty="0" smtClean="0"/>
            </a:lvl3pPr>
            <a:lvl4pPr marL="1371600" indent="0">
              <a:buFontTx/>
              <a:buNone/>
              <a:defRPr lang="en-US" sz="2000" dirty="0" smtClean="0"/>
            </a:lvl4pPr>
            <a:lvl5pPr marL="1828800" indent="0">
              <a:buFontTx/>
              <a:buNone/>
              <a:defRPr lang="en-US" sz="2000" dirty="0"/>
            </a:lvl5pPr>
          </a:lstStyle>
          <a:p>
            <a:pPr lvl="0"/>
            <a:r>
              <a:rPr lang="en-US" dirty="0"/>
              <a:t>Click to add caption</a:t>
            </a:r>
          </a:p>
        </p:txBody>
      </p:sp>
      <p:sp>
        <p:nvSpPr>
          <p:cNvPr id="6" name="Content Placeholder 9"/>
          <p:cNvSpPr>
            <a:spLocks noGrp="1"/>
          </p:cNvSpPr>
          <p:nvPr>
            <p:ph sz="quarter" idx="12" hasCustomPrompt="1"/>
          </p:nvPr>
        </p:nvSpPr>
        <p:spPr>
          <a:xfrm>
            <a:off x="609600" y="1600200"/>
            <a:ext cx="10972800" cy="3200400"/>
          </a:xfrm>
        </p:spPr>
        <p:txBody>
          <a:bodyPr>
            <a:noAutofit/>
          </a:bodyPr>
          <a:lstStyle>
            <a:lvl1pPr marL="0" marR="0" indent="0" algn="l" defTabSz="914400" rtl="0" eaLnBrk="1" fontAlgn="auto" latinLnBrk="0" hangingPunct="1">
              <a:lnSpc>
                <a:spcPct val="100000"/>
              </a:lnSpc>
              <a:spcBef>
                <a:spcPts val="768"/>
              </a:spcBef>
              <a:spcAft>
                <a:spcPts val="0"/>
              </a:spcAft>
              <a:buClr>
                <a:srgbClr val="F4B834"/>
              </a:buClr>
              <a:buSzTx/>
              <a:buFontTx/>
              <a:buNone/>
              <a:tabLst/>
              <a:defRPr lang="en-US" sz="2800" i="1" kern="1200" baseline="0" dirty="0">
                <a:solidFill>
                  <a:schemeClr val="tx1"/>
                </a:solidFill>
                <a:latin typeface="+mn-lt"/>
                <a:ea typeface="+mn-ea"/>
                <a:cs typeface="Arial" pitchFamily="34" charset="0"/>
              </a:defRPr>
            </a:lvl1pPr>
          </a:lstStyle>
          <a:p>
            <a:pPr lvl="0"/>
            <a:r>
              <a:rPr lang="en-US" dirty="0"/>
              <a:t>Click to add text</a:t>
            </a:r>
          </a:p>
        </p:txBody>
      </p:sp>
    </p:spTree>
    <p:extLst>
      <p:ext uri="{BB962C8B-B14F-4D97-AF65-F5344CB8AC3E}">
        <p14:creationId xmlns:p14="http://schemas.microsoft.com/office/powerpoint/2010/main" val="4089582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A0DC7C0D-979D-455D-B232-9E620C63D020}" type="datetimeFigureOut">
              <a:rPr lang="en-US" smtClean="0"/>
              <a:t>8/11/2023</a:t>
            </a:fld>
            <a:endParaRPr 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09D52AE2-442B-4096-B41F-3E6D110592F2}" type="slidenum">
              <a:rPr lang="en-US" smtClean="0"/>
              <a:t>‹#›</a:t>
            </a:fld>
            <a:endParaRPr lang="en-US"/>
          </a:p>
        </p:txBody>
      </p:sp>
    </p:spTree>
    <p:extLst>
      <p:ext uri="{BB962C8B-B14F-4D97-AF65-F5344CB8AC3E}">
        <p14:creationId xmlns:p14="http://schemas.microsoft.com/office/powerpoint/2010/main" val="1649444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1"/>
            <a:ext cx="10363200" cy="409575"/>
          </a:xfrm>
          <a:prstGeom prst="rect">
            <a:avLst/>
          </a:prstGeom>
        </p:spPr>
        <p:txBody>
          <a:bodyPr/>
          <a:lstStyle/>
          <a:p>
            <a:r>
              <a:rPr lang="en-US"/>
              <a:t>Click to edit Master title style</a:t>
            </a:r>
          </a:p>
        </p:txBody>
      </p:sp>
      <p:sp>
        <p:nvSpPr>
          <p:cNvPr id="3" name="ClipArt Placeholder 2"/>
          <p:cNvSpPr>
            <a:spLocks noGrp="1"/>
          </p:cNvSpPr>
          <p:nvPr>
            <p:ph type="clipArt" sz="half" idx="1"/>
          </p:nvPr>
        </p:nvSpPr>
        <p:spPr>
          <a:xfrm>
            <a:off x="609600" y="1600201"/>
            <a:ext cx="5384800" cy="4525963"/>
          </a:xfrm>
          <a:prstGeom prst="rect">
            <a:avLst/>
          </a:prstGeom>
        </p:spPr>
        <p:txBody>
          <a:bodyPr/>
          <a:lstStyle/>
          <a:p>
            <a:endParaRPr lang="en-US"/>
          </a:p>
        </p:txBody>
      </p:sp>
      <p:sp>
        <p:nvSpPr>
          <p:cNvPr id="4" name="Text Placeholder 3"/>
          <p:cNvSpPr>
            <a:spLocks noGrp="1"/>
          </p:cNvSpPr>
          <p:nvPr>
            <p:ph type="body" sz="half" idx="2"/>
          </p:nvPr>
        </p:nvSpPr>
        <p:spPr>
          <a:xfrm>
            <a:off x="6197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4760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9021119-4043-AC4F-A815-7B1EA2579A28}" type="datetime1">
              <a:rPr lang="en-US"/>
              <a:pPr>
                <a:defRPr/>
              </a:pPr>
              <a:t>8/11/2023</a:t>
            </a:fld>
            <a:endParaRPr lang="en-US"/>
          </a:p>
        </p:txBody>
      </p:sp>
      <p:sp>
        <p:nvSpPr>
          <p:cNvPr id="5" name="Footer Placeholder 4"/>
          <p:cNvSpPr>
            <a:spLocks noGrp="1"/>
          </p:cNvSpPr>
          <p:nvPr>
            <p:ph type="ftr" sz="quarter" idx="11"/>
          </p:nvPr>
        </p:nvSpPr>
        <p:spPr/>
        <p:txBody>
          <a:bodyPr/>
          <a:lstStyle>
            <a:lvl1pPr algn="ctr" fontAlgn="base">
              <a:spcBef>
                <a:spcPct val="0"/>
              </a:spcBef>
              <a:spcAft>
                <a:spcPct val="0"/>
              </a:spcAft>
              <a:defRPr>
                <a:ea typeface="ＭＳ Ｐゴシック" pitchFamily="34" charset="-128"/>
              </a:defRPr>
            </a:lvl1pPr>
          </a:lstStyle>
          <a:p>
            <a:pPr>
              <a:defRPr/>
            </a:pPr>
            <a:r>
              <a:rPr lang="en-US"/>
              <a:t>UNCLASSIFIED</a:t>
            </a:r>
          </a:p>
        </p:txBody>
      </p:sp>
      <p:sp>
        <p:nvSpPr>
          <p:cNvPr id="6" name="Slide Number Placeholder 5"/>
          <p:cNvSpPr>
            <a:spLocks noGrp="1"/>
          </p:cNvSpPr>
          <p:nvPr>
            <p:ph type="sldNum" sz="quarter" idx="12"/>
          </p:nvPr>
        </p:nvSpPr>
        <p:spPr/>
        <p:txBody>
          <a:bodyPr/>
          <a:lstStyle>
            <a:lvl1pPr>
              <a:defRPr/>
            </a:lvl1pPr>
          </a:lstStyle>
          <a:p>
            <a:pPr>
              <a:defRPr/>
            </a:pPr>
            <a:fld id="{6A6CDDD0-EC35-4C40-803C-C7FDE71E01AB}" type="slidenum">
              <a:rPr lang="en-US"/>
              <a:pPr>
                <a:defRPr/>
              </a:pPr>
              <a:t>‹#›</a:t>
            </a:fld>
            <a:endParaRPr lang="en-US"/>
          </a:p>
        </p:txBody>
      </p:sp>
    </p:spTree>
    <p:extLst>
      <p:ext uri="{BB962C8B-B14F-4D97-AF65-F5344CB8AC3E}">
        <p14:creationId xmlns:p14="http://schemas.microsoft.com/office/powerpoint/2010/main" val="3076229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3204917"/>
            <a:ext cx="10363200" cy="1005840"/>
          </a:xfrm>
        </p:spPr>
        <p:txBody>
          <a:bodyPr vert="horz" lIns="91440" tIns="45720" rIns="91440" bIns="45720" rtlCol="0" anchor="t" anchorCtr="0">
            <a:noAutofit/>
          </a:bodyPr>
          <a:lstStyle>
            <a:lvl1pPr algn="ctr">
              <a:defRPr lang="en-US" baseline="0">
                <a:solidFill>
                  <a:schemeClr val="bg1"/>
                </a:solidFill>
                <a:latin typeface="+mj-lt"/>
                <a:cs typeface="+mj-cs"/>
              </a:defRPr>
            </a:lvl1pPr>
          </a:lstStyle>
          <a:p>
            <a:pPr marL="0" lvl="0" algn="ctr"/>
            <a:r>
              <a:rPr lang="en-US" dirty="0"/>
              <a:t>Click to add title</a:t>
            </a:r>
          </a:p>
        </p:txBody>
      </p:sp>
      <p:sp>
        <p:nvSpPr>
          <p:cNvPr id="3" name="Subtitle 2"/>
          <p:cNvSpPr>
            <a:spLocks noGrp="1"/>
          </p:cNvSpPr>
          <p:nvPr>
            <p:ph type="subTitle" idx="1" hasCustomPrompt="1"/>
          </p:nvPr>
        </p:nvSpPr>
        <p:spPr>
          <a:xfrm>
            <a:off x="1828800" y="4267193"/>
            <a:ext cx="8534400" cy="990600"/>
          </a:xfrm>
        </p:spPr>
        <p:txBody>
          <a:bodyPr>
            <a:noAutofit/>
          </a:bodyPr>
          <a:lstStyle>
            <a:lvl1pPr marL="0" marR="0" indent="0" algn="ctr" defTabSz="914400" rtl="0" eaLnBrk="1" fontAlgn="auto" latinLnBrk="0" hangingPunct="1">
              <a:lnSpc>
                <a:spcPct val="100000"/>
              </a:lnSpc>
              <a:spcBef>
                <a:spcPts val="900"/>
              </a:spcBef>
              <a:spcAft>
                <a:spcPts val="0"/>
              </a:spcAft>
              <a:buClr>
                <a:srgbClr val="F4B834"/>
              </a:buClr>
              <a:buSzTx/>
              <a:buFont typeface="Wingdings" pitchFamily="2" charset="2"/>
              <a:buNone/>
              <a:tabLst/>
              <a:defRPr kumimoji="0" lang="en-US" sz="2800" b="0" i="0" u="none" strike="noStrike" kern="1200" cap="none" spc="0" normalizeH="0" baseline="0" noProof="0" dirty="0">
                <a:ln>
                  <a:noFill/>
                </a:ln>
                <a:solidFill>
                  <a:schemeClr val="bg1">
                    <a:lumMod val="65000"/>
                  </a:schemeClr>
                </a:solidFill>
                <a:effectLst/>
                <a:uLnTx/>
                <a:uFillTx/>
                <a:latin typeface="+mn-lt"/>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
        <p:nvSpPr>
          <p:cNvPr id="7" name="Text Placeholder 8"/>
          <p:cNvSpPr>
            <a:spLocks noGrp="1"/>
          </p:cNvSpPr>
          <p:nvPr>
            <p:ph type="body" sz="quarter" idx="10" hasCustomPrompt="1"/>
          </p:nvPr>
        </p:nvSpPr>
        <p:spPr>
          <a:xfrm>
            <a:off x="4437892" y="5316657"/>
            <a:ext cx="3306465" cy="523875"/>
          </a:xfrm>
        </p:spPr>
        <p:txBody>
          <a:bodyPr lIns="0" rIns="0">
            <a:noAutofit/>
          </a:bodyPr>
          <a:lstStyle>
            <a:lvl1pPr marL="0" indent="0" algn="ctr">
              <a:buFontTx/>
              <a:buNone/>
              <a:defRPr sz="2400" baseline="0">
                <a:solidFill>
                  <a:schemeClr val="bg1"/>
                </a:solidFill>
              </a:defRPr>
            </a:lvl1pPr>
          </a:lstStyle>
          <a:p>
            <a:pPr lvl="0"/>
            <a:r>
              <a:rPr lang="en-US" dirty="0"/>
              <a:t>Click to add date</a:t>
            </a:r>
          </a:p>
        </p:txBody>
      </p:sp>
    </p:spTree>
    <p:extLst>
      <p:ext uri="{BB962C8B-B14F-4D97-AF65-F5344CB8AC3E}">
        <p14:creationId xmlns:p14="http://schemas.microsoft.com/office/powerpoint/2010/main" val="3770649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chemeClr val="bg1"/>
                </a:solidFill>
              </a:defRPr>
            </a:lvl1pPr>
          </a:lstStyle>
          <a:p>
            <a:r>
              <a:rPr lang="en-US" dirty="0"/>
              <a:t>Click to add title </a:t>
            </a:r>
          </a:p>
        </p:txBody>
      </p:sp>
      <p:sp>
        <p:nvSpPr>
          <p:cNvPr id="4" name="Text Placeholder 5"/>
          <p:cNvSpPr>
            <a:spLocks noGrp="1"/>
          </p:cNvSpPr>
          <p:nvPr>
            <p:ph type="body" sz="quarter" idx="11"/>
          </p:nvPr>
        </p:nvSpPr>
        <p:spPr>
          <a:xfrm>
            <a:off x="609600" y="1574801"/>
            <a:ext cx="10972800" cy="4487863"/>
          </a:xfrm>
        </p:spPr>
        <p:txBody>
          <a:bodyPr/>
          <a:lstStyle>
            <a:lvl5pPr marL="1603375" indent="-225425">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7386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3.jpeg"/><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en-US" dirty="0"/>
              <a:t>Click to add title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Autofit/>
          </a:bodyPr>
          <a:lstStyle/>
          <a:p>
            <a:pPr lvl="0"/>
            <a:r>
              <a:rPr lang="en-US" dirty="0"/>
              <a:t>Click to add text </a:t>
            </a:r>
          </a:p>
          <a:p>
            <a:pPr lvl="1"/>
            <a:r>
              <a:rPr lang="en-US" dirty="0"/>
              <a:t>Second level text</a:t>
            </a:r>
          </a:p>
          <a:p>
            <a:pPr lvl="2"/>
            <a:r>
              <a:rPr lang="en-US" dirty="0"/>
              <a:t>Third level text</a:t>
            </a:r>
          </a:p>
          <a:p>
            <a:pPr lvl="3"/>
            <a:r>
              <a:rPr lang="en-US" dirty="0"/>
              <a:t>Fourth level text</a:t>
            </a:r>
          </a:p>
        </p:txBody>
      </p:sp>
      <p:sp>
        <p:nvSpPr>
          <p:cNvPr id="8" name="Rectangle 7"/>
          <p:cNvSpPr/>
          <p:nvPr/>
        </p:nvSpPr>
        <p:spPr>
          <a:xfrm>
            <a:off x="3048000" y="6559550"/>
            <a:ext cx="6096000" cy="215444"/>
          </a:xfrm>
          <a:prstGeom prst="rect">
            <a:avLst/>
          </a:prstGeom>
        </p:spPr>
        <p:txBody>
          <a:bodyPr>
            <a:spAutoFit/>
          </a:bodyPr>
          <a:lstStyle/>
          <a:p>
            <a:pPr algn="ctr"/>
            <a:r>
              <a:rPr lang="en-US" sz="800" baseline="0" dirty="0">
                <a:solidFill>
                  <a:srgbClr val="FFFFFF"/>
                </a:solidFill>
                <a:latin typeface="Arial" panose="020B0604020202020204" pitchFamily="34" charset="0"/>
              </a:rPr>
              <a:t>Managed by Triad National Security, LLC for the U.S. Department of Energy’s NNSA</a:t>
            </a:r>
          </a:p>
        </p:txBody>
      </p:sp>
      <p:sp>
        <p:nvSpPr>
          <p:cNvPr id="4" name="Slide Number Placeholder 3"/>
          <p:cNvSpPr>
            <a:spLocks noGrp="1"/>
          </p:cNvSpPr>
          <p:nvPr>
            <p:ph type="sldNum" sz="quarter" idx="4"/>
          </p:nvPr>
        </p:nvSpPr>
        <p:spPr>
          <a:xfrm>
            <a:off x="10989387" y="5986899"/>
            <a:ext cx="934388" cy="246888"/>
          </a:xfrm>
          <a:prstGeom prst="rect">
            <a:avLst/>
          </a:prstGeom>
        </p:spPr>
        <p:txBody>
          <a:bodyPr vert="horz" lIns="91440" tIns="45720" rIns="91440" bIns="45720" rtlCol="0" anchor="ctr"/>
          <a:lstStyle>
            <a:lvl1pPr algn="r">
              <a:defRPr sz="1000" baseline="0">
                <a:solidFill>
                  <a:schemeClr val="bg1"/>
                </a:solidFill>
                <a:latin typeface="Arial" panose="020B0604020202020204" pitchFamily="34" charset="0"/>
              </a:defRPr>
            </a:lvl1pPr>
          </a:lstStyle>
          <a:p>
            <a:fld id="{23B0729D-0C76-4DC3-9F59-8792B55E40AA}" type="slidenum">
              <a:rPr lang="en-US" smtClean="0"/>
              <a:pPr/>
              <a:t>‹#›</a:t>
            </a:fld>
            <a:endParaRPr lang="en-US" dirty="0"/>
          </a:p>
        </p:txBody>
      </p:sp>
    </p:spTree>
    <p:extLst>
      <p:ext uri="{BB962C8B-B14F-4D97-AF65-F5344CB8AC3E}">
        <p14:creationId xmlns:p14="http://schemas.microsoft.com/office/powerpoint/2010/main" val="276577467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9" r:id="rId3"/>
    <p:sldLayoutId id="2147483721" r:id="rId4"/>
    <p:sldLayoutId id="2147483728" r:id="rId5"/>
    <p:sldLayoutId id="2147483729" r:id="rId6"/>
    <p:sldLayoutId id="2147483730" r:id="rId7"/>
  </p:sldLayoutIdLst>
  <p:hf hdr="0" ftr="0" dt="0"/>
  <p:txStyles>
    <p:titleStyle>
      <a:lvl1pPr algn="l" defTabSz="914400" rtl="0" eaLnBrk="1" latinLnBrk="0" hangingPunct="1">
        <a:spcBef>
          <a:spcPct val="0"/>
        </a:spcBef>
        <a:buNone/>
        <a:defRPr sz="3200" b="1" kern="1200" baseline="0">
          <a:solidFill>
            <a:schemeClr val="tx1"/>
          </a:solidFill>
          <a:latin typeface="Arial" pitchFamily="34" charset="0"/>
          <a:ea typeface="+mj-ea"/>
          <a:cs typeface="Arial" pitchFamily="34" charset="0"/>
        </a:defRPr>
      </a:lvl1pPr>
    </p:titleStyle>
    <p:bodyStyle>
      <a:lvl1pPr marL="346075" marR="0" indent="-346075" algn="l" defTabSz="914400" rtl="0" eaLnBrk="1" fontAlgn="auto" latinLnBrk="0" hangingPunct="1">
        <a:lnSpc>
          <a:spcPct val="100000"/>
        </a:lnSpc>
        <a:spcBef>
          <a:spcPts val="900"/>
        </a:spcBef>
        <a:spcAft>
          <a:spcPts val="0"/>
        </a:spcAft>
        <a:buClr>
          <a:srgbClr val="F4B834"/>
        </a:buClr>
        <a:buSzTx/>
        <a:buFont typeface="Wingdings" pitchFamily="2" charset="2"/>
        <a:buChar char="§"/>
        <a:tabLst/>
        <a:defRPr kumimoji="0" lang="en-US" sz="2800" b="0" i="0" u="none" strike="noStrike" kern="1200" cap="none" spc="0" normalizeH="0" baseline="0" noProof="0" smtClean="0">
          <a:ln>
            <a:noFill/>
          </a:ln>
          <a:solidFill>
            <a:schemeClr val="tx1"/>
          </a:solidFill>
          <a:effectLst/>
          <a:uLnTx/>
          <a:uFillTx/>
          <a:latin typeface="+mn-lt"/>
          <a:ea typeface="+mn-ea"/>
          <a:cs typeface="Arial" pitchFamily="34" charset="0"/>
        </a:defRPr>
      </a:lvl1pPr>
      <a:lvl2pPr marL="690563" marR="0" indent="-346075" algn="l" defTabSz="914400" rtl="0" eaLnBrk="1" fontAlgn="auto" latinLnBrk="0" hangingPunct="1">
        <a:lnSpc>
          <a:spcPct val="100000"/>
        </a:lnSpc>
        <a:spcBef>
          <a:spcPct val="20000"/>
        </a:spcBef>
        <a:spcAft>
          <a:spcPts val="0"/>
        </a:spcAft>
        <a:buClr>
          <a:srgbClr val="F4B834"/>
        </a:buClr>
        <a:buSzPct val="120000"/>
        <a:buFont typeface="Arial" panose="020B0604020202020204" pitchFamily="34" charset="0"/>
        <a:buChar char="–"/>
        <a:tabLst/>
        <a:defRPr sz="2400" kern="1200" baseline="0">
          <a:solidFill>
            <a:schemeClr val="tx1"/>
          </a:solidFill>
          <a:latin typeface="Arial" pitchFamily="34" charset="0"/>
          <a:ea typeface="+mn-ea"/>
          <a:cs typeface="Arial" pitchFamily="34" charset="0"/>
        </a:defRPr>
      </a:lvl2pPr>
      <a:lvl3pPr marL="1031875" marR="0" indent="-350838" algn="l" defTabSz="914400" rtl="0" eaLnBrk="1" fontAlgn="auto" latinLnBrk="0" hangingPunct="1">
        <a:lnSpc>
          <a:spcPct val="100000"/>
        </a:lnSpc>
        <a:spcBef>
          <a:spcPts val="576"/>
        </a:spcBef>
        <a:spcAft>
          <a:spcPts val="0"/>
        </a:spcAft>
        <a:buClr>
          <a:srgbClr val="F4B834"/>
        </a:buClr>
        <a:buSzPct val="130000"/>
        <a:buFont typeface="Arial" pitchFamily="34" charset="0"/>
        <a:buChar char="•"/>
        <a:tabLst/>
        <a:defRPr sz="2200" kern="1200">
          <a:solidFill>
            <a:schemeClr val="tx1"/>
          </a:solidFill>
          <a:latin typeface="+mn-lt"/>
          <a:ea typeface="+mn-ea"/>
          <a:cs typeface="+mn-cs"/>
        </a:defRPr>
      </a:lvl3pPr>
      <a:lvl4pPr marL="1374775" marR="0" indent="-342900" algn="l" defTabSz="914400" rtl="0" eaLnBrk="1" fontAlgn="auto" latinLnBrk="0" hangingPunct="1">
        <a:lnSpc>
          <a:spcPct val="100000"/>
        </a:lnSpc>
        <a:spcBef>
          <a:spcPct val="20000"/>
        </a:spcBef>
        <a:spcAft>
          <a:spcPts val="0"/>
        </a:spcAft>
        <a:buClr>
          <a:srgbClr val="F4B834"/>
        </a:buClr>
        <a:buSzPct val="130000"/>
        <a:buFont typeface="Arial" panose="020B0604020202020204" pitchFamily="34" charset="0"/>
        <a:buChar char="-"/>
        <a:tabLst/>
        <a:defRPr sz="2000" kern="1200">
          <a:solidFill>
            <a:schemeClr val="tx1"/>
          </a:solidFill>
          <a:latin typeface="+mn-lt"/>
          <a:ea typeface="+mn-ea"/>
          <a:cs typeface="+mn-cs"/>
        </a:defRPr>
      </a:lvl4pPr>
      <a:lvl5pPr marL="1830388" marR="0" indent="-225425" algn="l" defTabSz="914400" rtl="0" eaLnBrk="1" fontAlgn="auto" latinLnBrk="0" hangingPunct="1">
        <a:lnSpc>
          <a:spcPct val="100000"/>
        </a:lnSpc>
        <a:spcBef>
          <a:spcPct val="20000"/>
        </a:spcBef>
        <a:spcAft>
          <a:spcPts val="0"/>
        </a:spcAft>
        <a:buClr>
          <a:srgbClr val="F4B834"/>
        </a:buClr>
        <a:buSzTx/>
        <a:buFont typeface="Arial" pitchFamily="34" charset="0"/>
        <a:buChar char="–"/>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en-US" dirty="0"/>
              <a:t>Click to add title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Autofit/>
          </a:bodyPr>
          <a:lstStyle/>
          <a:p>
            <a:pPr lvl="0"/>
            <a:r>
              <a:rPr lang="en-US" dirty="0"/>
              <a:t>Click to add text </a:t>
            </a:r>
          </a:p>
          <a:p>
            <a:pPr lvl="1"/>
            <a:r>
              <a:rPr lang="en-US" dirty="0"/>
              <a:t>Second level text</a:t>
            </a:r>
          </a:p>
          <a:p>
            <a:pPr lvl="2"/>
            <a:r>
              <a:rPr lang="en-US" dirty="0"/>
              <a:t>Third level text</a:t>
            </a:r>
          </a:p>
          <a:p>
            <a:pPr lvl="3"/>
            <a:r>
              <a:rPr lang="en-US" dirty="0"/>
              <a:t>Fourth level text</a:t>
            </a:r>
          </a:p>
        </p:txBody>
      </p:sp>
      <p:sp>
        <p:nvSpPr>
          <p:cNvPr id="8" name="Rectangle 7"/>
          <p:cNvSpPr/>
          <p:nvPr/>
        </p:nvSpPr>
        <p:spPr>
          <a:xfrm>
            <a:off x="3048000" y="6559550"/>
            <a:ext cx="6096000" cy="215444"/>
          </a:xfrm>
          <a:prstGeom prst="rect">
            <a:avLst/>
          </a:prstGeom>
        </p:spPr>
        <p:txBody>
          <a:bodyPr>
            <a:spAutoFit/>
          </a:bodyPr>
          <a:lstStyle/>
          <a:p>
            <a:pPr algn="ctr"/>
            <a:r>
              <a:rPr lang="en-US" sz="800" dirty="0">
                <a:solidFill>
                  <a:srgbClr val="FFFFFF"/>
                </a:solidFill>
                <a:latin typeface="Frutiger LT Std 57 Condensed"/>
              </a:rPr>
              <a:t>Managed by Triad National Security, LLC for the U.S. Department of Energy’s NNSA</a:t>
            </a:r>
          </a:p>
        </p:txBody>
      </p:sp>
      <p:sp>
        <p:nvSpPr>
          <p:cNvPr id="10" name="TextBox 9"/>
          <p:cNvSpPr txBox="1"/>
          <p:nvPr userDrawn="1"/>
        </p:nvSpPr>
        <p:spPr>
          <a:xfrm>
            <a:off x="10923037" y="5985000"/>
            <a:ext cx="997883" cy="246221"/>
          </a:xfrm>
          <a:prstGeom prst="rect">
            <a:avLst/>
          </a:prstGeom>
          <a:noFill/>
        </p:spPr>
        <p:txBody>
          <a:bodyPr wrap="square" rtlCol="0">
            <a:spAutoFit/>
          </a:bodyPr>
          <a:lstStyle/>
          <a:p>
            <a:pPr algn="r"/>
            <a:r>
              <a:rPr lang="en-US" sz="1000" normalizeH="0" baseline="0" dirty="0">
                <a:solidFill>
                  <a:srgbClr val="FFFFFF"/>
                </a:solidFill>
                <a:latin typeface="Frutiger LT Std 45 Light"/>
              </a:rPr>
              <a:t> </a:t>
            </a:r>
            <a:fld id="{F9D4371A-A13E-B243-A14D-8CF626A7A05F}" type="slidenum">
              <a:rPr lang="en-US" sz="1000" normalizeH="0" baseline="0" smtClean="0">
                <a:solidFill>
                  <a:srgbClr val="FFFFFF"/>
                </a:solidFill>
                <a:latin typeface="Frutiger LT Std 45 Light"/>
              </a:rPr>
              <a:pPr algn="r"/>
              <a:t>‹#›</a:t>
            </a:fld>
            <a:endParaRPr lang="en-US" sz="1000" normalizeH="0" baseline="0" dirty="0">
              <a:solidFill>
                <a:srgbClr val="FFFFFF"/>
              </a:solidFill>
              <a:latin typeface="Frutiger LT Std 45 Light"/>
            </a:endParaRPr>
          </a:p>
        </p:txBody>
      </p:sp>
    </p:spTree>
    <p:extLst>
      <p:ext uri="{BB962C8B-B14F-4D97-AF65-F5344CB8AC3E}">
        <p14:creationId xmlns:p14="http://schemas.microsoft.com/office/powerpoint/2010/main" val="295194888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Lst>
  <p:hf hdr="0" ftr="0" dt="0"/>
  <p:txStyles>
    <p:titleStyle>
      <a:lvl1pPr algn="l" defTabSz="914400" rtl="0" eaLnBrk="1" latinLnBrk="0" hangingPunct="1">
        <a:spcBef>
          <a:spcPct val="0"/>
        </a:spcBef>
        <a:buNone/>
        <a:defRPr sz="3200" b="1" kern="1200" baseline="0">
          <a:solidFill>
            <a:schemeClr val="bg1"/>
          </a:solidFill>
          <a:latin typeface="Arial" pitchFamily="34" charset="0"/>
          <a:ea typeface="+mj-ea"/>
          <a:cs typeface="Arial" pitchFamily="34" charset="0"/>
        </a:defRPr>
      </a:lvl1pPr>
    </p:titleStyle>
    <p:bodyStyle>
      <a:lvl1pPr marL="346075" marR="0" indent="-346075" algn="l" defTabSz="914400" rtl="0" eaLnBrk="1" fontAlgn="auto" latinLnBrk="0" hangingPunct="1">
        <a:lnSpc>
          <a:spcPct val="100000"/>
        </a:lnSpc>
        <a:spcBef>
          <a:spcPts val="900"/>
        </a:spcBef>
        <a:spcAft>
          <a:spcPts val="0"/>
        </a:spcAft>
        <a:buClr>
          <a:srgbClr val="F4B834"/>
        </a:buClr>
        <a:buSzTx/>
        <a:buFont typeface="Wingdings" pitchFamily="2" charset="2"/>
        <a:buChar char="§"/>
        <a:tabLst/>
        <a:defRPr kumimoji="0" lang="en-US" sz="2800" b="0" i="0" u="none" strike="noStrike" kern="1200" cap="none" spc="0" normalizeH="0" baseline="0" noProof="0" smtClean="0">
          <a:ln>
            <a:noFill/>
          </a:ln>
          <a:solidFill>
            <a:schemeClr val="bg1"/>
          </a:solidFill>
          <a:effectLst/>
          <a:uLnTx/>
          <a:uFillTx/>
          <a:latin typeface="+mn-lt"/>
          <a:ea typeface="+mn-ea"/>
          <a:cs typeface="Arial" pitchFamily="34" charset="0"/>
        </a:defRPr>
      </a:lvl1pPr>
      <a:lvl2pPr marL="690563" marR="0" indent="-346075" algn="l" defTabSz="914400" rtl="0" eaLnBrk="1" fontAlgn="auto" latinLnBrk="0" hangingPunct="1">
        <a:lnSpc>
          <a:spcPct val="100000"/>
        </a:lnSpc>
        <a:spcBef>
          <a:spcPct val="20000"/>
        </a:spcBef>
        <a:spcAft>
          <a:spcPts val="0"/>
        </a:spcAft>
        <a:buClr>
          <a:srgbClr val="F4B834"/>
        </a:buClr>
        <a:buSzPct val="120000"/>
        <a:buFont typeface="Arial" panose="020B0604020202020204" pitchFamily="34" charset="0"/>
        <a:buChar char="–"/>
        <a:tabLst/>
        <a:defRPr sz="2400" kern="1200" baseline="0">
          <a:solidFill>
            <a:schemeClr val="bg1"/>
          </a:solidFill>
          <a:latin typeface="Arial" pitchFamily="34" charset="0"/>
          <a:ea typeface="+mn-ea"/>
          <a:cs typeface="Arial" pitchFamily="34" charset="0"/>
        </a:defRPr>
      </a:lvl2pPr>
      <a:lvl3pPr marL="1031875" marR="0" indent="-350838" algn="l" defTabSz="914400" rtl="0" eaLnBrk="1" fontAlgn="auto" latinLnBrk="0" hangingPunct="1">
        <a:lnSpc>
          <a:spcPct val="100000"/>
        </a:lnSpc>
        <a:spcBef>
          <a:spcPts val="576"/>
        </a:spcBef>
        <a:spcAft>
          <a:spcPts val="0"/>
        </a:spcAft>
        <a:buClr>
          <a:srgbClr val="F4B834"/>
        </a:buClr>
        <a:buSzPct val="130000"/>
        <a:buFont typeface="Arial" pitchFamily="34" charset="0"/>
        <a:buChar char="•"/>
        <a:tabLst/>
        <a:defRPr sz="2200" kern="1200">
          <a:solidFill>
            <a:schemeClr val="bg1"/>
          </a:solidFill>
          <a:latin typeface="+mn-lt"/>
          <a:ea typeface="+mn-ea"/>
          <a:cs typeface="+mn-cs"/>
        </a:defRPr>
      </a:lvl3pPr>
      <a:lvl4pPr marL="1373188" marR="0" indent="-341313" algn="l" defTabSz="914400" rtl="0" eaLnBrk="1" fontAlgn="auto" latinLnBrk="0" hangingPunct="1">
        <a:lnSpc>
          <a:spcPct val="100000"/>
        </a:lnSpc>
        <a:spcBef>
          <a:spcPct val="20000"/>
        </a:spcBef>
        <a:spcAft>
          <a:spcPts val="0"/>
        </a:spcAft>
        <a:buClr>
          <a:srgbClr val="F4B834"/>
        </a:buClr>
        <a:buSzPct val="130000"/>
        <a:buFont typeface="Arial" panose="020B0604020202020204" pitchFamily="34" charset="0"/>
        <a:buChar char="-"/>
        <a:tabLst/>
        <a:defRPr sz="2000" kern="1200">
          <a:solidFill>
            <a:schemeClr val="bg1"/>
          </a:solidFill>
          <a:latin typeface="+mn-lt"/>
          <a:ea typeface="+mn-ea"/>
          <a:cs typeface="+mn-cs"/>
        </a:defRPr>
      </a:lvl4pPr>
      <a:lvl5pPr marL="1830388" marR="0" indent="-225425" algn="l" defTabSz="914400" rtl="0" eaLnBrk="1" fontAlgn="auto" latinLnBrk="0" hangingPunct="1">
        <a:lnSpc>
          <a:spcPct val="100000"/>
        </a:lnSpc>
        <a:spcBef>
          <a:spcPct val="20000"/>
        </a:spcBef>
        <a:spcAft>
          <a:spcPts val="0"/>
        </a:spcAft>
        <a:buClr>
          <a:srgbClr val="F4B834"/>
        </a:buClr>
        <a:buSzTx/>
        <a:buFont typeface="Arial" pitchFamily="34" charset="0"/>
        <a:buChar char="–"/>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image" Target="../media/image32.png"/><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8.wmf"/><Relationship Id="rId7" Type="http://schemas.openxmlformats.org/officeDocument/2006/relationships/image" Target="../media/image40.wmf"/><Relationship Id="rId2" Type="http://schemas.openxmlformats.org/officeDocument/2006/relationships/oleObject" Target="../embeddings/oleObject7.bin"/><Relationship Id="rId1" Type="http://schemas.openxmlformats.org/officeDocument/2006/relationships/slideLayout" Target="../slideLayouts/slideLayout5.xml"/><Relationship Id="rId6" Type="http://schemas.openxmlformats.org/officeDocument/2006/relationships/oleObject" Target="../embeddings/oleObject9.bin"/><Relationship Id="rId5" Type="http://schemas.openxmlformats.org/officeDocument/2006/relationships/image" Target="../media/image39.wmf"/><Relationship Id="rId10" Type="http://schemas.openxmlformats.org/officeDocument/2006/relationships/image" Target="../media/image41.wmf"/><Relationship Id="rId4" Type="http://schemas.openxmlformats.org/officeDocument/2006/relationships/oleObject" Target="../embeddings/oleObject8.bin"/><Relationship Id="rId9" Type="http://schemas.openxmlformats.org/officeDocument/2006/relationships/oleObject" Target="../embeddings/oleObject10.bin"/></Relationships>
</file>

<file path=ppt/slides/_rels/slide16.xml.rels><?xml version="1.0" encoding="UTF-8" standalone="yes"?>
<Relationships xmlns="http://schemas.openxmlformats.org/package/2006/relationships"><Relationship Id="rId8" Type="http://schemas.openxmlformats.org/officeDocument/2006/relationships/image" Target="../media/image44.wmf"/><Relationship Id="rId3" Type="http://schemas.openxmlformats.org/officeDocument/2006/relationships/oleObject" Target="../embeddings/oleObject11.bin"/><Relationship Id="rId7" Type="http://schemas.openxmlformats.org/officeDocument/2006/relationships/oleObject" Target="../embeddings/oleObject13.bin"/><Relationship Id="rId2"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image" Target="../media/image43.emf"/><Relationship Id="rId5" Type="http://schemas.openxmlformats.org/officeDocument/2006/relationships/oleObject" Target="../embeddings/oleObject12.bin"/><Relationship Id="rId10" Type="http://schemas.openxmlformats.org/officeDocument/2006/relationships/image" Target="../media/image45.wmf"/><Relationship Id="rId4" Type="http://schemas.openxmlformats.org/officeDocument/2006/relationships/image" Target="../media/image42.wmf"/><Relationship Id="rId9" Type="http://schemas.openxmlformats.org/officeDocument/2006/relationships/oleObject" Target="../embeddings/oleObject14.bin"/></Relationships>
</file>

<file path=ppt/slides/_rels/slide17.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oleObject" Target="../embeddings/oleObject15.bin"/><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47.wmf"/><Relationship Id="rId4" Type="http://schemas.openxmlformats.org/officeDocument/2006/relationships/oleObject" Target="../embeddings/oleObject16.bin"/></Relationships>
</file>

<file path=ppt/slides/_rels/slide18.xml.rels><?xml version="1.0" encoding="UTF-8" standalone="yes"?>
<Relationships xmlns="http://schemas.openxmlformats.org/package/2006/relationships"><Relationship Id="rId3" Type="http://schemas.openxmlformats.org/officeDocument/2006/relationships/image" Target="../media/image48.wmf"/><Relationship Id="rId7" Type="http://schemas.openxmlformats.org/officeDocument/2006/relationships/image" Target="../media/image50.wmf"/><Relationship Id="rId2" Type="http://schemas.openxmlformats.org/officeDocument/2006/relationships/oleObject" Target="../embeddings/oleObject17.bin"/><Relationship Id="rId1" Type="http://schemas.openxmlformats.org/officeDocument/2006/relationships/slideLayout" Target="../slideLayouts/slideLayout5.xml"/><Relationship Id="rId6" Type="http://schemas.openxmlformats.org/officeDocument/2006/relationships/oleObject" Target="../embeddings/oleObject19.bin"/><Relationship Id="rId5" Type="http://schemas.openxmlformats.org/officeDocument/2006/relationships/image" Target="../media/image49.wmf"/><Relationship Id="rId4" Type="http://schemas.openxmlformats.org/officeDocument/2006/relationships/oleObject" Target="../embeddings/oleObject18.bin"/></Relationships>
</file>

<file path=ppt/slides/_rels/slide19.xml.rels><?xml version="1.0" encoding="UTF-8" standalone="yes"?>
<Relationships xmlns="http://schemas.openxmlformats.org/package/2006/relationships"><Relationship Id="rId3" Type="http://schemas.openxmlformats.org/officeDocument/2006/relationships/image" Target="../media/image51.wmf"/><Relationship Id="rId7" Type="http://schemas.openxmlformats.org/officeDocument/2006/relationships/image" Target="../media/image53.wmf"/><Relationship Id="rId2" Type="http://schemas.openxmlformats.org/officeDocument/2006/relationships/oleObject" Target="../embeddings/oleObject20.bin"/><Relationship Id="rId1" Type="http://schemas.openxmlformats.org/officeDocument/2006/relationships/slideLayout" Target="../slideLayouts/slideLayout5.xml"/><Relationship Id="rId6" Type="http://schemas.openxmlformats.org/officeDocument/2006/relationships/oleObject" Target="../embeddings/oleObject22.bin"/><Relationship Id="rId5" Type="http://schemas.openxmlformats.org/officeDocument/2006/relationships/image" Target="../media/image52.wmf"/><Relationship Id="rId4" Type="http://schemas.openxmlformats.org/officeDocument/2006/relationships/oleObject" Target="../embeddings/oleObject21.bin"/></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jpeg"/><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54.wmf"/><Relationship Id="rId7" Type="http://schemas.openxmlformats.org/officeDocument/2006/relationships/image" Target="../media/image56.wmf"/><Relationship Id="rId2" Type="http://schemas.openxmlformats.org/officeDocument/2006/relationships/oleObject" Target="../embeddings/oleObject23.bin"/><Relationship Id="rId1" Type="http://schemas.openxmlformats.org/officeDocument/2006/relationships/slideLayout" Target="../slideLayouts/slideLayout5.xml"/><Relationship Id="rId6" Type="http://schemas.openxmlformats.org/officeDocument/2006/relationships/oleObject" Target="../embeddings/oleObject25.bin"/><Relationship Id="rId5" Type="http://schemas.openxmlformats.org/officeDocument/2006/relationships/image" Target="../media/image55.wmf"/><Relationship Id="rId4" Type="http://schemas.openxmlformats.org/officeDocument/2006/relationships/oleObject" Target="../embeddings/oleObject24.bin"/></Relationships>
</file>

<file path=ppt/slides/_rels/slide2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7.wmf"/><Relationship Id="rId7" Type="http://schemas.openxmlformats.org/officeDocument/2006/relationships/image" Target="../media/image59.wmf"/><Relationship Id="rId12" Type="http://schemas.openxmlformats.org/officeDocument/2006/relationships/image" Target="../media/image64.png"/><Relationship Id="rId2" Type="http://schemas.openxmlformats.org/officeDocument/2006/relationships/oleObject" Target="../embeddings/oleObject26.bin"/><Relationship Id="rId1" Type="http://schemas.openxmlformats.org/officeDocument/2006/relationships/slideLayout" Target="../slideLayouts/slideLayout5.xml"/><Relationship Id="rId6" Type="http://schemas.openxmlformats.org/officeDocument/2006/relationships/oleObject" Target="../embeddings/oleObject28.bin"/><Relationship Id="rId11" Type="http://schemas.openxmlformats.org/officeDocument/2006/relationships/image" Target="../media/image63.png"/><Relationship Id="rId5" Type="http://schemas.openxmlformats.org/officeDocument/2006/relationships/image" Target="../media/image58.wmf"/><Relationship Id="rId10" Type="http://schemas.openxmlformats.org/officeDocument/2006/relationships/image" Target="../media/image62.png"/><Relationship Id="rId4" Type="http://schemas.openxmlformats.org/officeDocument/2006/relationships/oleObject" Target="../embeddings/oleObject27.bin"/><Relationship Id="rId9" Type="http://schemas.openxmlformats.org/officeDocument/2006/relationships/image" Target="../media/image6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oleObject" Target="../embeddings/oleObject29.bin"/><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wmf"/><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14.wmf"/><Relationship Id="rId7" Type="http://schemas.openxmlformats.org/officeDocument/2006/relationships/image" Target="../media/image16.wmf"/><Relationship Id="rId2" Type="http://schemas.openxmlformats.org/officeDocument/2006/relationships/oleObject" Target="../embeddings/oleObject1.bin"/><Relationship Id="rId1" Type="http://schemas.openxmlformats.org/officeDocument/2006/relationships/slideLayout" Target="../slideLayouts/slideLayout5.xml"/><Relationship Id="rId6" Type="http://schemas.openxmlformats.org/officeDocument/2006/relationships/oleObject" Target="../embeddings/oleObject3.bin"/><Relationship Id="rId5" Type="http://schemas.openxmlformats.org/officeDocument/2006/relationships/image" Target="../media/image15.wmf"/><Relationship Id="rId4" Type="http://schemas.openxmlformats.org/officeDocument/2006/relationships/oleObject" Target="../embeddings/oleObject2.bin"/><Relationship Id="rId9" Type="http://schemas.openxmlformats.org/officeDocument/2006/relationships/image" Target="../media/image17.emf"/></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oleObject" Target="../embeddings/oleObject5.bin"/><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708073" y="3330414"/>
            <a:ext cx="6483927" cy="1005840"/>
          </a:xfrm>
        </p:spPr>
        <p:txBody>
          <a:bodyPr/>
          <a:lstStyle/>
          <a:p>
            <a:r>
              <a:rPr lang="en-US" sz="1800" dirty="0"/>
              <a:t>Using Diffraction to Make the Connection Between Materials Processing and Properties</a:t>
            </a:r>
          </a:p>
        </p:txBody>
      </p:sp>
      <p:sp>
        <p:nvSpPr>
          <p:cNvPr id="6" name="Subtitle 5"/>
          <p:cNvSpPr>
            <a:spLocks noGrp="1"/>
          </p:cNvSpPr>
          <p:nvPr>
            <p:ph type="subTitle" idx="1"/>
          </p:nvPr>
        </p:nvSpPr>
        <p:spPr>
          <a:xfrm>
            <a:off x="5791200" y="4552574"/>
            <a:ext cx="6400800" cy="990600"/>
          </a:xfrm>
        </p:spPr>
        <p:txBody>
          <a:bodyPr/>
          <a:lstStyle/>
          <a:p>
            <a:pPr marL="0" marR="0" algn="ctr">
              <a:lnSpc>
                <a:spcPct val="115000"/>
              </a:lnSpc>
              <a:spcBef>
                <a:spcPts val="0"/>
              </a:spcBef>
              <a:spcAft>
                <a:spcPts val="1000"/>
              </a:spcAft>
            </a:pPr>
            <a:r>
              <a:rPr lang="en-US" sz="1800" u="sng" dirty="0">
                <a:solidFill>
                  <a:schemeClr val="bg1"/>
                </a:solidFill>
                <a:effectLst/>
                <a:latin typeface="Arial" panose="020B0604020202020204" pitchFamily="34" charset="0"/>
                <a:ea typeface="Calibri" panose="020F0502020204030204" pitchFamily="34" charset="0"/>
              </a:rPr>
              <a:t>Donald W. Brown</a:t>
            </a:r>
            <a:endParaRPr lang="en-US" sz="1800" u="sng" baseline="30000" dirty="0">
              <a:solidFill>
                <a:schemeClr val="bg1"/>
              </a:solidFill>
              <a:latin typeface="Arial" panose="020B0604020202020204" pitchFamily="34" charset="0"/>
              <a:ea typeface="Calibri" panose="020F0502020204030204" pitchFamily="34" charset="0"/>
            </a:endParaRPr>
          </a:p>
          <a:p>
            <a:pPr marL="0" marR="0" algn="ctr">
              <a:lnSpc>
                <a:spcPct val="115000"/>
              </a:lnSpc>
              <a:spcBef>
                <a:spcPts val="0"/>
              </a:spcBef>
              <a:spcAft>
                <a:spcPts val="1000"/>
              </a:spcAft>
            </a:pPr>
            <a:r>
              <a:rPr lang="en-US" sz="18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Los Alamos National Laboratory, Los Alamos, NM 87544</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pPr>
            <a:endParaRPr lang="en-US" sz="1200" dirty="0">
              <a:solidFill>
                <a:schemeClr val="bg1"/>
              </a:solidFill>
            </a:endParaRPr>
          </a:p>
        </p:txBody>
      </p:sp>
      <p:sp>
        <p:nvSpPr>
          <p:cNvPr id="4" name="Rectangle 2"/>
          <p:cNvSpPr>
            <a:spLocks noChangeArrowheads="1"/>
          </p:cNvSpPr>
          <p:nvPr/>
        </p:nvSpPr>
        <p:spPr bwMode="auto">
          <a:xfrm>
            <a:off x="2014992" y="481927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4"/>
          <p:cNvSpPr>
            <a:spLocks noChangeArrowheads="1"/>
          </p:cNvSpPr>
          <p:nvPr/>
        </p:nvSpPr>
        <p:spPr bwMode="auto">
          <a:xfrm>
            <a:off x="2014992" y="504787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a:extLst>
              <a:ext uri="{FF2B5EF4-FFF2-40B4-BE49-F238E27FC236}">
                <a16:creationId xmlns:a16="http://schemas.microsoft.com/office/drawing/2014/main" id="{DC92A325-4FF3-95F8-4789-B5B47DD83641}"/>
              </a:ext>
            </a:extLst>
          </p:cNvPr>
          <p:cNvPicPr>
            <a:picLocks noChangeAspect="1"/>
          </p:cNvPicPr>
          <p:nvPr/>
        </p:nvPicPr>
        <p:blipFill>
          <a:blip r:embed="rId2"/>
          <a:stretch>
            <a:fillRect/>
          </a:stretch>
        </p:blipFill>
        <p:spPr>
          <a:xfrm>
            <a:off x="392545" y="3130090"/>
            <a:ext cx="4988833" cy="3038196"/>
          </a:xfrm>
          <a:prstGeom prst="rect">
            <a:avLst/>
          </a:prstGeom>
          <a:solidFill>
            <a:schemeClr val="bg1"/>
          </a:solidFill>
        </p:spPr>
      </p:pic>
      <p:grpSp>
        <p:nvGrpSpPr>
          <p:cNvPr id="10" name="Group 9">
            <a:extLst>
              <a:ext uri="{FF2B5EF4-FFF2-40B4-BE49-F238E27FC236}">
                <a16:creationId xmlns:a16="http://schemas.microsoft.com/office/drawing/2014/main" id="{4F28794E-5F48-47E0-6CEF-0B1918D09994}"/>
              </a:ext>
            </a:extLst>
          </p:cNvPr>
          <p:cNvGrpSpPr/>
          <p:nvPr/>
        </p:nvGrpSpPr>
        <p:grpSpPr>
          <a:xfrm>
            <a:off x="121949" y="238209"/>
            <a:ext cx="4365211" cy="3744734"/>
            <a:chOff x="2349168" y="-755078"/>
            <a:chExt cx="4365211" cy="3744734"/>
          </a:xfrm>
        </p:grpSpPr>
        <p:pic>
          <p:nvPicPr>
            <p:cNvPr id="11" name="Picture 10">
              <a:extLst>
                <a:ext uri="{FF2B5EF4-FFF2-40B4-BE49-F238E27FC236}">
                  <a16:creationId xmlns:a16="http://schemas.microsoft.com/office/drawing/2014/main" id="{974C60B0-FB44-5F5F-5030-50A80FC55211}"/>
                </a:ext>
              </a:extLst>
            </p:cNvPr>
            <p:cNvPicPr>
              <a:picLocks noChangeAspect="1"/>
            </p:cNvPicPr>
            <p:nvPr/>
          </p:nvPicPr>
          <p:blipFill>
            <a:blip r:embed="rId3"/>
            <a:stretch>
              <a:fillRect/>
            </a:stretch>
          </p:blipFill>
          <p:spPr>
            <a:xfrm>
              <a:off x="2349168" y="-755078"/>
              <a:ext cx="3593450" cy="2636849"/>
            </a:xfrm>
            <a:prstGeom prst="rect">
              <a:avLst/>
            </a:prstGeom>
          </p:spPr>
        </p:pic>
        <p:sp>
          <p:nvSpPr>
            <p:cNvPr id="13" name="Oval 12">
              <a:extLst>
                <a:ext uri="{FF2B5EF4-FFF2-40B4-BE49-F238E27FC236}">
                  <a16:creationId xmlns:a16="http://schemas.microsoft.com/office/drawing/2014/main" id="{89F3EEAC-0A77-EDBF-7807-9B23DAC65E9A}"/>
                </a:ext>
              </a:extLst>
            </p:cNvPr>
            <p:cNvSpPr/>
            <p:nvPr/>
          </p:nvSpPr>
          <p:spPr>
            <a:xfrm>
              <a:off x="4633077" y="1971823"/>
              <a:ext cx="2081302" cy="1017833"/>
            </a:xfrm>
            <a:prstGeom prst="ellipse">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6699"/>
                </a:solidFill>
              </a:endParaRPr>
            </a:p>
          </p:txBody>
        </p:sp>
        <p:cxnSp>
          <p:nvCxnSpPr>
            <p:cNvPr id="14" name="Straight Connector 13">
              <a:extLst>
                <a:ext uri="{FF2B5EF4-FFF2-40B4-BE49-F238E27FC236}">
                  <a16:creationId xmlns:a16="http://schemas.microsoft.com/office/drawing/2014/main" id="{F23EECAD-2B3D-7C3D-16F9-5B7241BF7E18}"/>
                </a:ext>
              </a:extLst>
            </p:cNvPr>
            <p:cNvCxnSpPr>
              <a:cxnSpLocks/>
            </p:cNvCxnSpPr>
            <p:nvPr/>
          </p:nvCxnSpPr>
          <p:spPr>
            <a:xfrm>
              <a:off x="4426942" y="1566690"/>
              <a:ext cx="471340" cy="581667"/>
            </a:xfrm>
            <a:prstGeom prst="line">
              <a:avLst/>
            </a:prstGeom>
            <a:noFill/>
            <a:ln>
              <a:solidFill>
                <a:srgbClr val="C0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58718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AF6CEDC-8BCD-AC42-EEE3-285CC5991E41}"/>
              </a:ext>
            </a:extLst>
          </p:cNvPr>
          <p:cNvSpPr/>
          <p:nvPr/>
        </p:nvSpPr>
        <p:spPr>
          <a:xfrm>
            <a:off x="180266" y="728248"/>
            <a:ext cx="9397239" cy="45719"/>
          </a:xfrm>
          <a:prstGeom prst="rect">
            <a:avLst/>
          </a:prstGeom>
          <a:gradFill flip="none" rotWithShape="1">
            <a:gsLst>
              <a:gs pos="0">
                <a:srgbClr val="FF9933"/>
              </a:gs>
              <a:gs pos="50000">
                <a:schemeClr val="tx1"/>
              </a:gs>
              <a:gs pos="100000">
                <a:srgbClr val="FF993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panose="02020603050405020304" pitchFamily="18" charset="0"/>
              <a:cs typeface="Times" panose="02020603050405020304" pitchFamily="18" charset="0"/>
            </a:endParaRPr>
          </a:p>
        </p:txBody>
      </p:sp>
      <p:sp>
        <p:nvSpPr>
          <p:cNvPr id="84033" name="Text Box 65"/>
          <p:cNvSpPr txBox="1">
            <a:spLocks noChangeArrowheads="1"/>
          </p:cNvSpPr>
          <p:nvPr/>
        </p:nvSpPr>
        <p:spPr bwMode="auto">
          <a:xfrm>
            <a:off x="1234638" y="3922606"/>
            <a:ext cx="1220206" cy="523220"/>
          </a:xfrm>
          <a:prstGeom prst="rect">
            <a:avLst/>
          </a:prstGeom>
          <a:noFill/>
          <a:ln w="9525">
            <a:noFill/>
            <a:miter lim="800000"/>
            <a:headEnd/>
            <a:tailEnd/>
          </a:ln>
          <a:effectLst/>
        </p:spPr>
        <p:txBody>
          <a:bodyPr wrap="none">
            <a:spAutoFit/>
          </a:bodyPr>
          <a:lstStyle/>
          <a:p>
            <a:pPr>
              <a:buNone/>
            </a:pPr>
            <a:r>
              <a:rPr lang="en-US" sz="2800" b="1" i="1" dirty="0" err="1"/>
              <a:t>gb</a:t>
            </a:r>
            <a:r>
              <a:rPr lang="en-US" sz="2800" b="1" i="1" dirty="0"/>
              <a:t> </a:t>
            </a:r>
            <a:r>
              <a:rPr lang="en-US" sz="2800" dirty="0">
                <a:sym typeface="Symbol" pitchFamily="18" charset="2"/>
              </a:rPr>
              <a:t> 0</a:t>
            </a:r>
            <a:endParaRPr lang="en-US" sz="2800" b="1" i="1" dirty="0">
              <a:sym typeface="Symbol" pitchFamily="18" charset="2"/>
            </a:endParaRPr>
          </a:p>
        </p:txBody>
      </p:sp>
      <p:sp>
        <p:nvSpPr>
          <p:cNvPr id="84034" name="Text Box 66"/>
          <p:cNvSpPr txBox="1">
            <a:spLocks noChangeArrowheads="1"/>
          </p:cNvSpPr>
          <p:nvPr/>
        </p:nvSpPr>
        <p:spPr bwMode="auto">
          <a:xfrm>
            <a:off x="395876" y="4473604"/>
            <a:ext cx="2892138" cy="830997"/>
          </a:xfrm>
          <a:prstGeom prst="rect">
            <a:avLst/>
          </a:prstGeom>
          <a:noFill/>
          <a:ln w="9525">
            <a:noFill/>
            <a:miter lim="800000"/>
            <a:headEnd/>
            <a:tailEnd/>
          </a:ln>
          <a:effectLst/>
        </p:spPr>
        <p:txBody>
          <a:bodyPr wrap="none">
            <a:spAutoFit/>
          </a:bodyPr>
          <a:lstStyle/>
          <a:p>
            <a:pPr algn="ctr">
              <a:buNone/>
            </a:pPr>
            <a:r>
              <a:rPr lang="en-US" sz="2400" dirty="0">
                <a:solidFill>
                  <a:srgbClr val="006699"/>
                </a:solidFill>
                <a:cs typeface="Arial" pitchFamily="34" charset="0"/>
              </a:rPr>
              <a:t>dislocation is visible</a:t>
            </a:r>
          </a:p>
          <a:p>
            <a:pPr algn="ctr">
              <a:buNone/>
            </a:pPr>
            <a:r>
              <a:rPr lang="en-US" sz="2400" b="1" i="1" dirty="0">
                <a:solidFill>
                  <a:srgbClr val="006699"/>
                </a:solidFill>
                <a:cs typeface="Arial" pitchFamily="34" charset="0"/>
              </a:rPr>
              <a:t>strong contrast</a:t>
            </a:r>
          </a:p>
        </p:txBody>
      </p:sp>
      <p:sp>
        <p:nvSpPr>
          <p:cNvPr id="84036" name="Text Box 68"/>
          <p:cNvSpPr txBox="1">
            <a:spLocks noChangeArrowheads="1"/>
          </p:cNvSpPr>
          <p:nvPr/>
        </p:nvSpPr>
        <p:spPr bwMode="auto">
          <a:xfrm>
            <a:off x="294972" y="5674849"/>
            <a:ext cx="3514104" cy="461665"/>
          </a:xfrm>
          <a:prstGeom prst="rect">
            <a:avLst/>
          </a:prstGeom>
          <a:noFill/>
          <a:ln w="9525">
            <a:noFill/>
            <a:miter lim="800000"/>
            <a:headEnd/>
            <a:tailEnd/>
          </a:ln>
          <a:effectLst/>
        </p:spPr>
        <p:txBody>
          <a:bodyPr wrap="none">
            <a:spAutoFit/>
          </a:bodyPr>
          <a:lstStyle/>
          <a:p>
            <a:pPr>
              <a:buNone/>
            </a:pPr>
            <a:r>
              <a:rPr lang="en-US" sz="2400" b="1" i="1" dirty="0">
                <a:solidFill>
                  <a:srgbClr val="006699"/>
                </a:solidFill>
              </a:rPr>
              <a:t>strong line broadening</a:t>
            </a:r>
            <a:endParaRPr lang="hu-HU" sz="2400" b="1" i="1" dirty="0">
              <a:solidFill>
                <a:srgbClr val="006699"/>
              </a:solidFill>
            </a:endParaRPr>
          </a:p>
        </p:txBody>
      </p:sp>
      <p:sp>
        <p:nvSpPr>
          <p:cNvPr id="64" name="Rectangle 2"/>
          <p:cNvSpPr>
            <a:spLocks noChangeArrowheads="1"/>
          </p:cNvSpPr>
          <p:nvPr/>
        </p:nvSpPr>
        <p:spPr bwMode="auto">
          <a:xfrm>
            <a:off x="116931" y="135269"/>
            <a:ext cx="8054427" cy="533400"/>
          </a:xfrm>
          <a:prstGeom prst="rect">
            <a:avLst/>
          </a:prstGeom>
          <a:noFill/>
          <a:ln w="9525">
            <a:noFill/>
            <a:miter lim="800000"/>
            <a:headEnd/>
            <a:tailEnd/>
          </a:ln>
        </p:spPr>
        <p:txBody>
          <a:bodyPr anchor="ctr"/>
          <a:lstStyle/>
          <a:p>
            <a:pPr>
              <a:buNone/>
            </a:pPr>
            <a:r>
              <a:rPr lang="en-US" sz="2400" b="1" dirty="0">
                <a:latin typeface="Times" panose="02020603050405020304" pitchFamily="18" charset="0"/>
                <a:cs typeface="Times" panose="02020603050405020304" pitchFamily="18" charset="0"/>
              </a:rPr>
              <a:t>Stress Field Associated With Dislocations Results in Peak Broadening</a:t>
            </a:r>
          </a:p>
        </p:txBody>
      </p:sp>
      <p:pic>
        <p:nvPicPr>
          <p:cNvPr id="7" name="Picture 6"/>
          <p:cNvPicPr>
            <a:picLocks noChangeAspect="1"/>
          </p:cNvPicPr>
          <p:nvPr/>
        </p:nvPicPr>
        <p:blipFill>
          <a:blip r:embed="rId2"/>
          <a:stretch>
            <a:fillRect/>
          </a:stretch>
        </p:blipFill>
        <p:spPr>
          <a:xfrm>
            <a:off x="365167" y="1067253"/>
            <a:ext cx="3272689" cy="2904007"/>
          </a:xfrm>
          <a:prstGeom prst="rect">
            <a:avLst/>
          </a:prstGeom>
        </p:spPr>
      </p:pic>
      <p:grpSp>
        <p:nvGrpSpPr>
          <p:cNvPr id="2" name="Group 1"/>
          <p:cNvGrpSpPr/>
          <p:nvPr/>
        </p:nvGrpSpPr>
        <p:grpSpPr>
          <a:xfrm>
            <a:off x="3772727" y="964635"/>
            <a:ext cx="3422415" cy="5189653"/>
            <a:chOff x="5058653" y="1123179"/>
            <a:chExt cx="3422415" cy="5189653"/>
          </a:xfrm>
        </p:grpSpPr>
        <p:sp>
          <p:nvSpPr>
            <p:cNvPr id="84035" name="Text Box 67"/>
            <p:cNvSpPr txBox="1">
              <a:spLocks noChangeArrowheads="1"/>
            </p:cNvSpPr>
            <p:nvPr/>
          </p:nvSpPr>
          <p:spPr bwMode="auto">
            <a:xfrm>
              <a:off x="6056573" y="4086046"/>
              <a:ext cx="1233030" cy="523220"/>
            </a:xfrm>
            <a:prstGeom prst="rect">
              <a:avLst/>
            </a:prstGeom>
            <a:noFill/>
            <a:ln w="9525">
              <a:noFill/>
              <a:miter lim="800000"/>
              <a:headEnd/>
              <a:tailEnd/>
            </a:ln>
            <a:effectLst/>
          </p:spPr>
          <p:txBody>
            <a:bodyPr wrap="none">
              <a:spAutoFit/>
            </a:bodyPr>
            <a:lstStyle/>
            <a:p>
              <a:pPr>
                <a:buNone/>
              </a:pPr>
              <a:r>
                <a:rPr lang="en-US" sz="2800" b="1" i="1" dirty="0" err="1"/>
                <a:t>gb</a:t>
              </a:r>
              <a:r>
                <a:rPr lang="en-US" sz="2800" b="1" i="1" dirty="0"/>
                <a:t> </a:t>
              </a:r>
              <a:r>
                <a:rPr lang="en-US" sz="2800" dirty="0">
                  <a:sym typeface="Symbol" pitchFamily="18" charset="2"/>
                </a:rPr>
                <a:t>= 0</a:t>
              </a:r>
              <a:endParaRPr lang="en-US" sz="2800" b="1" i="1" dirty="0">
                <a:sym typeface="Symbol" pitchFamily="18" charset="2"/>
              </a:endParaRPr>
            </a:p>
          </p:txBody>
        </p:sp>
        <p:sp>
          <p:nvSpPr>
            <p:cNvPr id="65" name="Text Box 66"/>
            <p:cNvSpPr txBox="1">
              <a:spLocks noChangeArrowheads="1"/>
            </p:cNvSpPr>
            <p:nvPr/>
          </p:nvSpPr>
          <p:spPr bwMode="auto">
            <a:xfrm>
              <a:off x="5164105" y="4637043"/>
              <a:ext cx="3132588" cy="830997"/>
            </a:xfrm>
            <a:prstGeom prst="rect">
              <a:avLst/>
            </a:prstGeom>
            <a:noFill/>
            <a:ln w="9525">
              <a:noFill/>
              <a:miter lim="800000"/>
              <a:headEnd/>
              <a:tailEnd/>
            </a:ln>
            <a:effectLst/>
          </p:spPr>
          <p:txBody>
            <a:bodyPr wrap="none">
              <a:spAutoFit/>
            </a:bodyPr>
            <a:lstStyle/>
            <a:p>
              <a:pPr algn="ctr">
                <a:buNone/>
              </a:pPr>
              <a:r>
                <a:rPr lang="en-US" sz="2400" dirty="0">
                  <a:solidFill>
                    <a:srgbClr val="006699"/>
                  </a:solidFill>
                  <a:cs typeface="Arial" pitchFamily="34" charset="0"/>
                </a:rPr>
                <a:t>dislocation is invisible</a:t>
              </a:r>
            </a:p>
            <a:p>
              <a:pPr algn="ctr">
                <a:buNone/>
              </a:pPr>
              <a:r>
                <a:rPr lang="en-US" sz="2400" b="1" i="1" dirty="0">
                  <a:solidFill>
                    <a:srgbClr val="006699"/>
                  </a:solidFill>
                  <a:cs typeface="Arial" pitchFamily="34" charset="0"/>
                </a:rPr>
                <a:t>weak contrast</a:t>
              </a:r>
            </a:p>
          </p:txBody>
        </p:sp>
        <p:sp>
          <p:nvSpPr>
            <p:cNvPr id="66" name="Text Box 68"/>
            <p:cNvSpPr txBox="1">
              <a:spLocks noChangeArrowheads="1"/>
            </p:cNvSpPr>
            <p:nvPr/>
          </p:nvSpPr>
          <p:spPr bwMode="auto">
            <a:xfrm>
              <a:off x="5170546" y="5851167"/>
              <a:ext cx="3310522" cy="461665"/>
            </a:xfrm>
            <a:prstGeom prst="rect">
              <a:avLst/>
            </a:prstGeom>
            <a:noFill/>
            <a:ln w="9525">
              <a:noFill/>
              <a:miter lim="800000"/>
              <a:headEnd/>
              <a:tailEnd/>
            </a:ln>
            <a:effectLst/>
          </p:spPr>
          <p:txBody>
            <a:bodyPr wrap="none">
              <a:spAutoFit/>
            </a:bodyPr>
            <a:lstStyle/>
            <a:p>
              <a:pPr>
                <a:buNone/>
              </a:pPr>
              <a:r>
                <a:rPr lang="en-US" sz="2400" b="1" i="1" dirty="0">
                  <a:solidFill>
                    <a:srgbClr val="006699"/>
                  </a:solidFill>
                </a:rPr>
                <a:t>weak line broadening</a:t>
              </a:r>
              <a:endParaRPr lang="hu-HU" sz="2400" b="1" i="1" dirty="0">
                <a:solidFill>
                  <a:srgbClr val="006699"/>
                </a:solidFill>
              </a:endParaRPr>
            </a:p>
          </p:txBody>
        </p:sp>
        <p:pic>
          <p:nvPicPr>
            <p:cNvPr id="8" name="Picture 7"/>
            <p:cNvPicPr>
              <a:picLocks noChangeAspect="1"/>
            </p:cNvPicPr>
            <p:nvPr/>
          </p:nvPicPr>
          <p:blipFill>
            <a:blip r:embed="rId3"/>
            <a:stretch>
              <a:fillRect/>
            </a:stretch>
          </p:blipFill>
          <p:spPr>
            <a:xfrm>
              <a:off x="5058653" y="1123179"/>
              <a:ext cx="2853907" cy="3147394"/>
            </a:xfrm>
            <a:prstGeom prst="rect">
              <a:avLst/>
            </a:prstGeom>
          </p:spPr>
        </p:pic>
      </p:grpSp>
      <p:grpSp>
        <p:nvGrpSpPr>
          <p:cNvPr id="4" name="Group 3">
            <a:extLst>
              <a:ext uri="{FF2B5EF4-FFF2-40B4-BE49-F238E27FC236}">
                <a16:creationId xmlns:a16="http://schemas.microsoft.com/office/drawing/2014/main" id="{73AAB3FB-6653-8B08-3F4B-EE40A40D6B4F}"/>
              </a:ext>
            </a:extLst>
          </p:cNvPr>
          <p:cNvGrpSpPr>
            <a:grpSpLocks noChangeAspect="1"/>
          </p:cNvGrpSpPr>
          <p:nvPr/>
        </p:nvGrpSpPr>
        <p:grpSpPr>
          <a:xfrm>
            <a:off x="8474944" y="57315"/>
            <a:ext cx="3447114" cy="2743199"/>
            <a:chOff x="1611093" y="1515713"/>
            <a:chExt cx="4596152" cy="3657599"/>
          </a:xfrm>
        </p:grpSpPr>
        <p:pic>
          <p:nvPicPr>
            <p:cNvPr id="5" name="Picture 2">
              <a:extLst>
                <a:ext uri="{FF2B5EF4-FFF2-40B4-BE49-F238E27FC236}">
                  <a16:creationId xmlns:a16="http://schemas.microsoft.com/office/drawing/2014/main" id="{2F64E367-0081-B7BD-5F9A-A04D8F132A9E}"/>
                </a:ext>
              </a:extLst>
            </p:cNvPr>
            <p:cNvPicPr>
              <a:picLocks noChangeAspect="1" noChangeArrowheads="1"/>
            </p:cNvPicPr>
            <p:nvPr/>
          </p:nvPicPr>
          <p:blipFill>
            <a:blip r:embed="rId4" cstate="print"/>
            <a:srcRect/>
            <a:stretch>
              <a:fillRect/>
            </a:stretch>
          </p:blipFill>
          <p:spPr bwMode="auto">
            <a:xfrm>
              <a:off x="1611093" y="1515713"/>
              <a:ext cx="4596152" cy="3657599"/>
            </a:xfrm>
            <a:prstGeom prst="rect">
              <a:avLst/>
            </a:prstGeom>
            <a:noFill/>
            <a:ln w="9525">
              <a:noFill/>
              <a:miter lim="800000"/>
              <a:headEnd/>
              <a:tailEnd/>
            </a:ln>
          </p:spPr>
        </p:pic>
        <p:sp>
          <p:nvSpPr>
            <p:cNvPr id="6" name="Rectangle 5">
              <a:extLst>
                <a:ext uri="{FF2B5EF4-FFF2-40B4-BE49-F238E27FC236}">
                  <a16:creationId xmlns:a16="http://schemas.microsoft.com/office/drawing/2014/main" id="{23467C3F-A6FC-D3D2-3EF7-312F51A22D6B}"/>
                </a:ext>
              </a:extLst>
            </p:cNvPr>
            <p:cNvSpPr/>
            <p:nvPr/>
          </p:nvSpPr>
          <p:spPr>
            <a:xfrm>
              <a:off x="1676400" y="1950562"/>
              <a:ext cx="609600" cy="990601"/>
            </a:xfrm>
            <a:prstGeom prst="rect">
              <a:avLst/>
            </a:prstGeom>
            <a:noFill/>
            <a:ln>
              <a:solidFill>
                <a:srgbClr val="076F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US"/>
            </a:p>
          </p:txBody>
        </p:sp>
        <p:sp>
          <p:nvSpPr>
            <p:cNvPr id="9" name="TextBox 8">
              <a:extLst>
                <a:ext uri="{FF2B5EF4-FFF2-40B4-BE49-F238E27FC236}">
                  <a16:creationId xmlns:a16="http://schemas.microsoft.com/office/drawing/2014/main" id="{E8FBB553-874C-8AD7-5A9B-BC5262EF77A4}"/>
                </a:ext>
              </a:extLst>
            </p:cNvPr>
            <p:cNvSpPr txBox="1"/>
            <p:nvPr/>
          </p:nvSpPr>
          <p:spPr>
            <a:xfrm>
              <a:off x="2373088" y="1950562"/>
              <a:ext cx="1055619" cy="410369"/>
            </a:xfrm>
            <a:prstGeom prst="rect">
              <a:avLst/>
            </a:prstGeom>
            <a:solidFill>
              <a:schemeClr val="bg1"/>
            </a:solidFill>
          </p:spPr>
          <p:txBody>
            <a:bodyPr wrap="square" rtlCol="0">
              <a:spAutoFit/>
            </a:bodyPr>
            <a:lstStyle/>
            <a:p>
              <a:pPr>
                <a:buNone/>
              </a:pPr>
              <a:r>
                <a:rPr lang="en-US" sz="1400" b="1" dirty="0" err="1">
                  <a:solidFill>
                    <a:srgbClr val="076F18"/>
                  </a:solidFill>
                </a:rPr>
                <a:t>g.b</a:t>
              </a:r>
              <a:r>
                <a:rPr lang="en-US" sz="1400" dirty="0">
                  <a:solidFill>
                    <a:srgbClr val="076F18"/>
                  </a:solidFill>
                </a:rPr>
                <a:t> </a:t>
              </a:r>
              <a:r>
                <a:rPr lang="en-US" sz="1400" dirty="0">
                  <a:solidFill>
                    <a:srgbClr val="076F18"/>
                  </a:solidFill>
                  <a:sym typeface="Symbol"/>
                </a:rPr>
                <a:t> 0</a:t>
              </a:r>
            </a:p>
          </p:txBody>
        </p:sp>
      </p:grpSp>
      <p:grpSp>
        <p:nvGrpSpPr>
          <p:cNvPr id="10" name="Group 9">
            <a:extLst>
              <a:ext uri="{FF2B5EF4-FFF2-40B4-BE49-F238E27FC236}">
                <a16:creationId xmlns:a16="http://schemas.microsoft.com/office/drawing/2014/main" id="{D50F0C88-CF09-FF77-F986-FD475DAAA7F9}"/>
              </a:ext>
            </a:extLst>
          </p:cNvPr>
          <p:cNvGrpSpPr>
            <a:grpSpLocks noChangeAspect="1"/>
          </p:cNvGrpSpPr>
          <p:nvPr/>
        </p:nvGrpSpPr>
        <p:grpSpPr>
          <a:xfrm>
            <a:off x="8469994" y="2961322"/>
            <a:ext cx="3371849" cy="2731301"/>
            <a:chOff x="4542325" y="1531577"/>
            <a:chExt cx="4495799" cy="3641734"/>
          </a:xfrm>
        </p:grpSpPr>
        <p:pic>
          <p:nvPicPr>
            <p:cNvPr id="11" name="Picture 3">
              <a:extLst>
                <a:ext uri="{FF2B5EF4-FFF2-40B4-BE49-F238E27FC236}">
                  <a16:creationId xmlns:a16="http://schemas.microsoft.com/office/drawing/2014/main" id="{9644BCFC-205D-1842-31C7-69E0F128D31E}"/>
                </a:ext>
              </a:extLst>
            </p:cNvPr>
            <p:cNvPicPr>
              <a:picLocks noChangeAspect="1" noChangeArrowheads="1"/>
            </p:cNvPicPr>
            <p:nvPr/>
          </p:nvPicPr>
          <p:blipFill>
            <a:blip r:embed="rId5" cstate="print"/>
            <a:srcRect/>
            <a:stretch>
              <a:fillRect/>
            </a:stretch>
          </p:blipFill>
          <p:spPr bwMode="auto">
            <a:xfrm>
              <a:off x="4542325" y="1531577"/>
              <a:ext cx="4495799" cy="3641734"/>
            </a:xfrm>
            <a:prstGeom prst="rect">
              <a:avLst/>
            </a:prstGeom>
            <a:noFill/>
            <a:ln w="9525">
              <a:noFill/>
              <a:miter lim="800000"/>
              <a:headEnd/>
              <a:tailEnd/>
            </a:ln>
          </p:spPr>
        </p:pic>
        <p:sp>
          <p:nvSpPr>
            <p:cNvPr id="12" name="Rectangle 11">
              <a:extLst>
                <a:ext uri="{FF2B5EF4-FFF2-40B4-BE49-F238E27FC236}">
                  <a16:creationId xmlns:a16="http://schemas.microsoft.com/office/drawing/2014/main" id="{D1F8F567-3C42-5C59-2458-23E6616BEFBE}"/>
                </a:ext>
              </a:extLst>
            </p:cNvPr>
            <p:cNvSpPr/>
            <p:nvPr/>
          </p:nvSpPr>
          <p:spPr>
            <a:xfrm>
              <a:off x="4953000" y="1950562"/>
              <a:ext cx="10668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US"/>
            </a:p>
          </p:txBody>
        </p:sp>
        <p:sp>
          <p:nvSpPr>
            <p:cNvPr id="13" name="TextBox 12">
              <a:extLst>
                <a:ext uri="{FF2B5EF4-FFF2-40B4-BE49-F238E27FC236}">
                  <a16:creationId xmlns:a16="http://schemas.microsoft.com/office/drawing/2014/main" id="{04BCE9E9-DB1F-E083-D1EF-B8DE1A755F33}"/>
                </a:ext>
              </a:extLst>
            </p:cNvPr>
            <p:cNvSpPr txBox="1"/>
            <p:nvPr/>
          </p:nvSpPr>
          <p:spPr>
            <a:xfrm>
              <a:off x="6096000" y="1950562"/>
              <a:ext cx="1502004" cy="410369"/>
            </a:xfrm>
            <a:prstGeom prst="rect">
              <a:avLst/>
            </a:prstGeom>
            <a:solidFill>
              <a:schemeClr val="bg1"/>
            </a:solidFill>
          </p:spPr>
          <p:txBody>
            <a:bodyPr wrap="square" rtlCol="0">
              <a:spAutoFit/>
            </a:bodyPr>
            <a:lstStyle/>
            <a:p>
              <a:pPr>
                <a:buNone/>
              </a:pPr>
              <a:r>
                <a:rPr lang="en-US" sz="1400" b="1" dirty="0" err="1">
                  <a:solidFill>
                    <a:srgbClr val="FF0000"/>
                  </a:solidFill>
                </a:rPr>
                <a:t>g.b</a:t>
              </a:r>
              <a:r>
                <a:rPr lang="en-US" sz="1400" dirty="0">
                  <a:solidFill>
                    <a:srgbClr val="FF0000"/>
                  </a:solidFill>
                </a:rPr>
                <a:t> </a:t>
              </a:r>
              <a:r>
                <a:rPr lang="en-US" sz="1400" dirty="0">
                  <a:solidFill>
                    <a:srgbClr val="FF0000"/>
                  </a:solidFill>
                  <a:sym typeface="Symbol"/>
                </a:rPr>
                <a:t>= 0</a:t>
              </a:r>
            </a:p>
          </p:txBody>
        </p:sp>
      </p:grpSp>
      <p:sp>
        <p:nvSpPr>
          <p:cNvPr id="14" name="TextBox 13">
            <a:extLst>
              <a:ext uri="{FF2B5EF4-FFF2-40B4-BE49-F238E27FC236}">
                <a16:creationId xmlns:a16="http://schemas.microsoft.com/office/drawing/2014/main" id="{A0DF0EF7-B28A-02CE-9617-5E5F8D2ACC71}"/>
              </a:ext>
            </a:extLst>
          </p:cNvPr>
          <p:cNvSpPr txBox="1"/>
          <p:nvPr/>
        </p:nvSpPr>
        <p:spPr>
          <a:xfrm>
            <a:off x="5107998" y="6132179"/>
            <a:ext cx="5588600" cy="584775"/>
          </a:xfrm>
          <a:prstGeom prst="rect">
            <a:avLst/>
          </a:prstGeom>
          <a:solidFill>
            <a:schemeClr val="bg1"/>
          </a:solidFill>
        </p:spPr>
        <p:txBody>
          <a:bodyPr wrap="square" rtlCol="0">
            <a:spAutoFit/>
          </a:bodyPr>
          <a:lstStyle/>
          <a:p>
            <a:pPr>
              <a:buNone/>
            </a:pPr>
            <a:r>
              <a:rPr lang="en-US" sz="1600" b="1" dirty="0" err="1"/>
              <a:t>Jostsons</a:t>
            </a:r>
            <a:r>
              <a:rPr lang="en-US" sz="1600" b="1" dirty="0"/>
              <a:t>, A., Kelly, P. M. and Blake, R. G</a:t>
            </a:r>
            <a:r>
              <a:rPr lang="en-US" sz="1600" u="sng" dirty="0"/>
              <a:t>., </a:t>
            </a:r>
            <a:r>
              <a:rPr lang="en-US" sz="1600" i="1" u="sng" dirty="0"/>
              <a:t>J</a:t>
            </a:r>
            <a:r>
              <a:rPr lang="en-US" sz="1600" i="1" dirty="0"/>
              <a:t>ournal of Nuclear Materials</a:t>
            </a:r>
            <a:r>
              <a:rPr lang="en-US" sz="1600" dirty="0"/>
              <a:t>, </a:t>
            </a:r>
            <a:r>
              <a:rPr lang="en-US" sz="1600" b="1" dirty="0"/>
              <a:t>66</a:t>
            </a:r>
            <a:r>
              <a:rPr lang="en-US" sz="1600" dirty="0"/>
              <a:t> (1977) 236-256.</a:t>
            </a:r>
          </a:p>
        </p:txBody>
      </p:sp>
    </p:spTree>
    <p:extLst>
      <p:ext uri="{BB962C8B-B14F-4D97-AF65-F5344CB8AC3E}">
        <p14:creationId xmlns:p14="http://schemas.microsoft.com/office/powerpoint/2010/main" val="184443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D7A91EA9-692B-FBAF-69B5-3D1FC429151C}"/>
              </a:ext>
            </a:extLst>
          </p:cNvPr>
          <p:cNvGrpSpPr>
            <a:grpSpLocks/>
          </p:cNvGrpSpPr>
          <p:nvPr/>
        </p:nvGrpSpPr>
        <p:grpSpPr bwMode="auto">
          <a:xfrm>
            <a:off x="7135813" y="750888"/>
            <a:ext cx="1676400" cy="2990850"/>
            <a:chOff x="2228" y="455"/>
            <a:chExt cx="1056" cy="1884"/>
          </a:xfrm>
        </p:grpSpPr>
        <p:sp>
          <p:nvSpPr>
            <p:cNvPr id="282627" name="Oval 3">
              <a:extLst>
                <a:ext uri="{FF2B5EF4-FFF2-40B4-BE49-F238E27FC236}">
                  <a16:creationId xmlns:a16="http://schemas.microsoft.com/office/drawing/2014/main" id="{7159E02E-4645-86D4-1409-6EC61EBC1C69}"/>
                </a:ext>
              </a:extLst>
            </p:cNvPr>
            <p:cNvSpPr>
              <a:spLocks noChangeArrowheads="1"/>
            </p:cNvSpPr>
            <p:nvPr/>
          </p:nvSpPr>
          <p:spPr bwMode="auto">
            <a:xfrm>
              <a:off x="2228" y="865"/>
              <a:ext cx="1056" cy="1056"/>
            </a:xfrm>
            <a:prstGeom prst="ellipse">
              <a:avLst/>
            </a:prstGeom>
            <a:gradFill rotWithShape="0">
              <a:gsLst>
                <a:gs pos="0">
                  <a:schemeClr val="accent6">
                    <a:lumMod val="40000"/>
                    <a:lumOff val="60000"/>
                  </a:schemeClr>
                </a:gs>
                <a:gs pos="100000">
                  <a:schemeClr val="accent6">
                    <a:lumMod val="50000"/>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grpSp>
          <p:nvGrpSpPr>
            <p:cNvPr id="51415" name="Group 4">
              <a:extLst>
                <a:ext uri="{FF2B5EF4-FFF2-40B4-BE49-F238E27FC236}">
                  <a16:creationId xmlns:a16="http://schemas.microsoft.com/office/drawing/2014/main" id="{7CF24659-F704-E4CE-A2CB-D6ABC257AB33}"/>
                </a:ext>
              </a:extLst>
            </p:cNvPr>
            <p:cNvGrpSpPr>
              <a:grpSpLocks/>
            </p:cNvGrpSpPr>
            <p:nvPr/>
          </p:nvGrpSpPr>
          <p:grpSpPr bwMode="auto">
            <a:xfrm>
              <a:off x="2336" y="455"/>
              <a:ext cx="852" cy="630"/>
              <a:chOff x="2373" y="504"/>
              <a:chExt cx="852" cy="630"/>
            </a:xfrm>
          </p:grpSpPr>
          <p:grpSp>
            <p:nvGrpSpPr>
              <p:cNvPr id="51440" name="Group 5">
                <a:extLst>
                  <a:ext uri="{FF2B5EF4-FFF2-40B4-BE49-F238E27FC236}">
                    <a16:creationId xmlns:a16="http://schemas.microsoft.com/office/drawing/2014/main" id="{EACE7FE7-98CE-60E1-FC92-88C507039326}"/>
                  </a:ext>
                </a:extLst>
              </p:cNvPr>
              <p:cNvGrpSpPr>
                <a:grpSpLocks/>
              </p:cNvGrpSpPr>
              <p:nvPr/>
            </p:nvGrpSpPr>
            <p:grpSpPr bwMode="auto">
              <a:xfrm>
                <a:off x="2373" y="667"/>
                <a:ext cx="852" cy="467"/>
                <a:chOff x="2688" y="1679"/>
                <a:chExt cx="852" cy="467"/>
              </a:xfrm>
            </p:grpSpPr>
            <p:sp>
              <p:nvSpPr>
                <p:cNvPr id="51453" name="Line 6">
                  <a:extLst>
                    <a:ext uri="{FF2B5EF4-FFF2-40B4-BE49-F238E27FC236}">
                      <a16:creationId xmlns:a16="http://schemas.microsoft.com/office/drawing/2014/main" id="{1DF38D58-7CF7-236E-9225-418AC5B2BF47}"/>
                    </a:ext>
                  </a:extLst>
                </p:cNvPr>
                <p:cNvSpPr>
                  <a:spLocks noChangeShapeType="1"/>
                </p:cNvSpPr>
                <p:nvPr/>
              </p:nvSpPr>
              <p:spPr bwMode="auto">
                <a:xfrm flipH="1" flipV="1">
                  <a:off x="2688" y="1680"/>
                  <a:ext cx="144" cy="336"/>
                </a:xfrm>
                <a:prstGeom prst="line">
                  <a:avLst/>
                </a:prstGeom>
                <a:noFill/>
                <a:ln w="9525">
                  <a:solidFill>
                    <a:srgbClr val="CC0066"/>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1454" name="Line 7">
                  <a:extLst>
                    <a:ext uri="{FF2B5EF4-FFF2-40B4-BE49-F238E27FC236}">
                      <a16:creationId xmlns:a16="http://schemas.microsoft.com/office/drawing/2014/main" id="{16BE0131-D206-77BB-ECE2-FF55148FFAC7}"/>
                    </a:ext>
                  </a:extLst>
                </p:cNvPr>
                <p:cNvSpPr>
                  <a:spLocks noChangeShapeType="1"/>
                </p:cNvSpPr>
                <p:nvPr/>
              </p:nvSpPr>
              <p:spPr bwMode="auto">
                <a:xfrm flipH="1" flipV="1">
                  <a:off x="2783" y="1752"/>
                  <a:ext cx="127" cy="333"/>
                </a:xfrm>
                <a:prstGeom prst="line">
                  <a:avLst/>
                </a:prstGeom>
                <a:noFill/>
                <a:ln w="9525">
                  <a:solidFill>
                    <a:srgbClr val="CC0066"/>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1455" name="Line 8">
                  <a:extLst>
                    <a:ext uri="{FF2B5EF4-FFF2-40B4-BE49-F238E27FC236}">
                      <a16:creationId xmlns:a16="http://schemas.microsoft.com/office/drawing/2014/main" id="{ABAA9379-788C-F1B5-E86E-7FF6529F702C}"/>
                    </a:ext>
                  </a:extLst>
                </p:cNvPr>
                <p:cNvSpPr>
                  <a:spLocks noChangeShapeType="1"/>
                </p:cNvSpPr>
                <p:nvPr/>
              </p:nvSpPr>
              <p:spPr bwMode="auto">
                <a:xfrm flipH="1" flipV="1">
                  <a:off x="2892" y="1801"/>
                  <a:ext cx="109" cy="315"/>
                </a:xfrm>
                <a:prstGeom prst="line">
                  <a:avLst/>
                </a:prstGeom>
                <a:noFill/>
                <a:ln w="9525">
                  <a:solidFill>
                    <a:srgbClr val="CC0066"/>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1456" name="Line 9">
                  <a:extLst>
                    <a:ext uri="{FF2B5EF4-FFF2-40B4-BE49-F238E27FC236}">
                      <a16:creationId xmlns:a16="http://schemas.microsoft.com/office/drawing/2014/main" id="{E2FB62C6-C877-07CE-B4D2-C316B8AD056E}"/>
                    </a:ext>
                  </a:extLst>
                </p:cNvPr>
                <p:cNvSpPr>
                  <a:spLocks noChangeShapeType="1"/>
                </p:cNvSpPr>
                <p:nvPr/>
              </p:nvSpPr>
              <p:spPr bwMode="auto">
                <a:xfrm flipH="1" flipV="1">
                  <a:off x="3007" y="1867"/>
                  <a:ext cx="49" cy="261"/>
                </a:xfrm>
                <a:prstGeom prst="line">
                  <a:avLst/>
                </a:prstGeom>
                <a:noFill/>
                <a:ln w="9525">
                  <a:solidFill>
                    <a:srgbClr val="CC0066"/>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grpSp>
              <p:nvGrpSpPr>
                <p:cNvPr id="51457" name="Group 10">
                  <a:extLst>
                    <a:ext uri="{FF2B5EF4-FFF2-40B4-BE49-F238E27FC236}">
                      <a16:creationId xmlns:a16="http://schemas.microsoft.com/office/drawing/2014/main" id="{4C13AD46-ACE9-7680-CE37-4E24D44B5C78}"/>
                    </a:ext>
                  </a:extLst>
                </p:cNvPr>
                <p:cNvGrpSpPr>
                  <a:grpSpLocks/>
                </p:cNvGrpSpPr>
                <p:nvPr/>
              </p:nvGrpSpPr>
              <p:grpSpPr bwMode="auto">
                <a:xfrm flipH="1">
                  <a:off x="3172" y="1679"/>
                  <a:ext cx="368" cy="448"/>
                  <a:chOff x="2784" y="1776"/>
                  <a:chExt cx="368" cy="448"/>
                </a:xfrm>
              </p:grpSpPr>
              <p:sp>
                <p:nvSpPr>
                  <p:cNvPr id="51459" name="Line 11">
                    <a:extLst>
                      <a:ext uri="{FF2B5EF4-FFF2-40B4-BE49-F238E27FC236}">
                        <a16:creationId xmlns:a16="http://schemas.microsoft.com/office/drawing/2014/main" id="{A22A8BF8-6DF1-0532-0EF5-AE05B660A311}"/>
                      </a:ext>
                    </a:extLst>
                  </p:cNvPr>
                  <p:cNvSpPr>
                    <a:spLocks noChangeShapeType="1"/>
                  </p:cNvSpPr>
                  <p:nvPr/>
                </p:nvSpPr>
                <p:spPr bwMode="auto">
                  <a:xfrm flipH="1" flipV="1">
                    <a:off x="2784" y="1776"/>
                    <a:ext cx="144" cy="336"/>
                  </a:xfrm>
                  <a:prstGeom prst="line">
                    <a:avLst/>
                  </a:prstGeom>
                  <a:noFill/>
                  <a:ln w="9525">
                    <a:solidFill>
                      <a:srgbClr val="CC0066"/>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1460" name="Line 12">
                    <a:extLst>
                      <a:ext uri="{FF2B5EF4-FFF2-40B4-BE49-F238E27FC236}">
                        <a16:creationId xmlns:a16="http://schemas.microsoft.com/office/drawing/2014/main" id="{E557F0BB-2814-10BE-D773-99E3AF096BE1}"/>
                      </a:ext>
                    </a:extLst>
                  </p:cNvPr>
                  <p:cNvSpPr>
                    <a:spLocks noChangeShapeType="1"/>
                  </p:cNvSpPr>
                  <p:nvPr/>
                </p:nvSpPr>
                <p:spPr bwMode="auto">
                  <a:xfrm flipH="1" flipV="1">
                    <a:off x="2879" y="1848"/>
                    <a:ext cx="127" cy="333"/>
                  </a:xfrm>
                  <a:prstGeom prst="line">
                    <a:avLst/>
                  </a:prstGeom>
                  <a:noFill/>
                  <a:ln w="9525">
                    <a:solidFill>
                      <a:srgbClr val="CC0066"/>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1461" name="Line 13">
                    <a:extLst>
                      <a:ext uri="{FF2B5EF4-FFF2-40B4-BE49-F238E27FC236}">
                        <a16:creationId xmlns:a16="http://schemas.microsoft.com/office/drawing/2014/main" id="{8D74E2E4-7C7B-B6BC-A56E-C742022896F4}"/>
                      </a:ext>
                    </a:extLst>
                  </p:cNvPr>
                  <p:cNvSpPr>
                    <a:spLocks noChangeShapeType="1"/>
                  </p:cNvSpPr>
                  <p:nvPr/>
                </p:nvSpPr>
                <p:spPr bwMode="auto">
                  <a:xfrm flipH="1" flipV="1">
                    <a:off x="2988" y="1897"/>
                    <a:ext cx="109" cy="315"/>
                  </a:xfrm>
                  <a:prstGeom prst="line">
                    <a:avLst/>
                  </a:prstGeom>
                  <a:noFill/>
                  <a:ln w="9525">
                    <a:solidFill>
                      <a:srgbClr val="CC0066"/>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1462" name="Line 14">
                    <a:extLst>
                      <a:ext uri="{FF2B5EF4-FFF2-40B4-BE49-F238E27FC236}">
                        <a16:creationId xmlns:a16="http://schemas.microsoft.com/office/drawing/2014/main" id="{AF2C774C-C507-61B8-1DCE-594C29975C3A}"/>
                      </a:ext>
                    </a:extLst>
                  </p:cNvPr>
                  <p:cNvSpPr>
                    <a:spLocks noChangeShapeType="1"/>
                  </p:cNvSpPr>
                  <p:nvPr/>
                </p:nvSpPr>
                <p:spPr bwMode="auto">
                  <a:xfrm flipH="1" flipV="1">
                    <a:off x="3103" y="1963"/>
                    <a:ext cx="49" cy="261"/>
                  </a:xfrm>
                  <a:prstGeom prst="line">
                    <a:avLst/>
                  </a:prstGeom>
                  <a:noFill/>
                  <a:ln w="9525">
                    <a:solidFill>
                      <a:srgbClr val="CC0066"/>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grpSp>
            <p:sp>
              <p:nvSpPr>
                <p:cNvPr id="51458" name="Line 15">
                  <a:extLst>
                    <a:ext uri="{FF2B5EF4-FFF2-40B4-BE49-F238E27FC236}">
                      <a16:creationId xmlns:a16="http://schemas.microsoft.com/office/drawing/2014/main" id="{65D8D488-3607-51B0-19C2-A9304FAAE749}"/>
                    </a:ext>
                  </a:extLst>
                </p:cNvPr>
                <p:cNvSpPr>
                  <a:spLocks noChangeShapeType="1"/>
                </p:cNvSpPr>
                <p:nvPr/>
              </p:nvSpPr>
              <p:spPr bwMode="auto">
                <a:xfrm flipV="1">
                  <a:off x="3110" y="1916"/>
                  <a:ext cx="0" cy="230"/>
                </a:xfrm>
                <a:prstGeom prst="line">
                  <a:avLst/>
                </a:prstGeom>
                <a:noFill/>
                <a:ln w="9525">
                  <a:solidFill>
                    <a:srgbClr val="CC0066"/>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grpSp>
          <p:grpSp>
            <p:nvGrpSpPr>
              <p:cNvPr id="51441" name="Group 16">
                <a:extLst>
                  <a:ext uri="{FF2B5EF4-FFF2-40B4-BE49-F238E27FC236}">
                    <a16:creationId xmlns:a16="http://schemas.microsoft.com/office/drawing/2014/main" id="{22C43661-D3B8-2EB5-3B4C-9A925A223646}"/>
                  </a:ext>
                </a:extLst>
              </p:cNvPr>
              <p:cNvGrpSpPr>
                <a:grpSpLocks/>
              </p:cNvGrpSpPr>
              <p:nvPr/>
            </p:nvGrpSpPr>
            <p:grpSpPr bwMode="auto">
              <a:xfrm>
                <a:off x="2570" y="607"/>
                <a:ext cx="464" cy="400"/>
                <a:chOff x="2880" y="1607"/>
                <a:chExt cx="464" cy="400"/>
              </a:xfrm>
            </p:grpSpPr>
            <p:sp>
              <p:nvSpPr>
                <p:cNvPr id="51446" name="Line 17">
                  <a:extLst>
                    <a:ext uri="{FF2B5EF4-FFF2-40B4-BE49-F238E27FC236}">
                      <a16:creationId xmlns:a16="http://schemas.microsoft.com/office/drawing/2014/main" id="{2A6C3225-409B-F80E-05E2-BEB513AA6738}"/>
                    </a:ext>
                  </a:extLst>
                </p:cNvPr>
                <p:cNvSpPr>
                  <a:spLocks noChangeShapeType="1"/>
                </p:cNvSpPr>
                <p:nvPr/>
              </p:nvSpPr>
              <p:spPr bwMode="auto">
                <a:xfrm flipH="1" flipV="1">
                  <a:off x="2880" y="1607"/>
                  <a:ext cx="91" cy="333"/>
                </a:xfrm>
                <a:prstGeom prst="line">
                  <a:avLst/>
                </a:prstGeom>
                <a:noFill/>
                <a:ln w="19050">
                  <a:solidFill>
                    <a:srgbClr val="CC0066"/>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51447" name="Line 18">
                  <a:extLst>
                    <a:ext uri="{FF2B5EF4-FFF2-40B4-BE49-F238E27FC236}">
                      <a16:creationId xmlns:a16="http://schemas.microsoft.com/office/drawing/2014/main" id="{1A83454F-FC63-AC1B-2BDD-CFAE3385E0B0}"/>
                    </a:ext>
                  </a:extLst>
                </p:cNvPr>
                <p:cNvSpPr>
                  <a:spLocks noChangeShapeType="1"/>
                </p:cNvSpPr>
                <p:nvPr/>
              </p:nvSpPr>
              <p:spPr bwMode="auto">
                <a:xfrm flipH="1" flipV="1">
                  <a:off x="2971" y="1667"/>
                  <a:ext cx="67" cy="316"/>
                </a:xfrm>
                <a:prstGeom prst="line">
                  <a:avLst/>
                </a:prstGeom>
                <a:noFill/>
                <a:ln w="19050">
                  <a:solidFill>
                    <a:srgbClr val="CC0066"/>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51448" name="Line 19">
                  <a:extLst>
                    <a:ext uri="{FF2B5EF4-FFF2-40B4-BE49-F238E27FC236}">
                      <a16:creationId xmlns:a16="http://schemas.microsoft.com/office/drawing/2014/main" id="{FE3B1C8E-11D7-29B4-8E08-7B45BAE964D3}"/>
                    </a:ext>
                  </a:extLst>
                </p:cNvPr>
                <p:cNvSpPr>
                  <a:spLocks noChangeShapeType="1"/>
                </p:cNvSpPr>
                <p:nvPr/>
              </p:nvSpPr>
              <p:spPr bwMode="auto">
                <a:xfrm flipH="1" flipV="1">
                  <a:off x="3062" y="1722"/>
                  <a:ext cx="36" cy="279"/>
                </a:xfrm>
                <a:prstGeom prst="line">
                  <a:avLst/>
                </a:prstGeom>
                <a:noFill/>
                <a:ln w="19050">
                  <a:solidFill>
                    <a:srgbClr val="CC0066"/>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grpSp>
              <p:nvGrpSpPr>
                <p:cNvPr id="51449" name="Group 20">
                  <a:extLst>
                    <a:ext uri="{FF2B5EF4-FFF2-40B4-BE49-F238E27FC236}">
                      <a16:creationId xmlns:a16="http://schemas.microsoft.com/office/drawing/2014/main" id="{0137EAC9-0733-C239-5ED8-563264313499}"/>
                    </a:ext>
                  </a:extLst>
                </p:cNvPr>
                <p:cNvGrpSpPr>
                  <a:grpSpLocks/>
                </p:cNvGrpSpPr>
                <p:nvPr/>
              </p:nvGrpSpPr>
              <p:grpSpPr bwMode="auto">
                <a:xfrm flipH="1">
                  <a:off x="3126" y="1613"/>
                  <a:ext cx="218" cy="394"/>
                  <a:chOff x="2976" y="1703"/>
                  <a:chExt cx="218" cy="394"/>
                </a:xfrm>
              </p:grpSpPr>
              <p:sp>
                <p:nvSpPr>
                  <p:cNvPr id="51450" name="Line 21">
                    <a:extLst>
                      <a:ext uri="{FF2B5EF4-FFF2-40B4-BE49-F238E27FC236}">
                        <a16:creationId xmlns:a16="http://schemas.microsoft.com/office/drawing/2014/main" id="{63CE59C0-F35F-8978-80FB-523D2E0559CD}"/>
                      </a:ext>
                    </a:extLst>
                  </p:cNvPr>
                  <p:cNvSpPr>
                    <a:spLocks noChangeShapeType="1"/>
                  </p:cNvSpPr>
                  <p:nvPr/>
                </p:nvSpPr>
                <p:spPr bwMode="auto">
                  <a:xfrm flipH="1" flipV="1">
                    <a:off x="2976" y="1703"/>
                    <a:ext cx="91" cy="333"/>
                  </a:xfrm>
                  <a:prstGeom prst="line">
                    <a:avLst/>
                  </a:prstGeom>
                  <a:noFill/>
                  <a:ln w="19050">
                    <a:solidFill>
                      <a:srgbClr val="CC0066"/>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51451" name="Line 22">
                    <a:extLst>
                      <a:ext uri="{FF2B5EF4-FFF2-40B4-BE49-F238E27FC236}">
                        <a16:creationId xmlns:a16="http://schemas.microsoft.com/office/drawing/2014/main" id="{1F0B90A2-70B3-58BB-7549-D99F948EABC4}"/>
                      </a:ext>
                    </a:extLst>
                  </p:cNvPr>
                  <p:cNvSpPr>
                    <a:spLocks noChangeShapeType="1"/>
                  </p:cNvSpPr>
                  <p:nvPr/>
                </p:nvSpPr>
                <p:spPr bwMode="auto">
                  <a:xfrm flipH="1" flipV="1">
                    <a:off x="3067" y="1763"/>
                    <a:ext cx="67" cy="316"/>
                  </a:xfrm>
                  <a:prstGeom prst="line">
                    <a:avLst/>
                  </a:prstGeom>
                  <a:noFill/>
                  <a:ln w="19050">
                    <a:solidFill>
                      <a:srgbClr val="CC0066"/>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51452" name="Line 23">
                    <a:extLst>
                      <a:ext uri="{FF2B5EF4-FFF2-40B4-BE49-F238E27FC236}">
                        <a16:creationId xmlns:a16="http://schemas.microsoft.com/office/drawing/2014/main" id="{E6B2C1E4-4958-1470-CC39-55B8C4AE93BB}"/>
                      </a:ext>
                    </a:extLst>
                  </p:cNvPr>
                  <p:cNvSpPr>
                    <a:spLocks noChangeShapeType="1"/>
                  </p:cNvSpPr>
                  <p:nvPr/>
                </p:nvSpPr>
                <p:spPr bwMode="auto">
                  <a:xfrm flipH="1" flipV="1">
                    <a:off x="3158" y="1818"/>
                    <a:ext cx="36" cy="279"/>
                  </a:xfrm>
                  <a:prstGeom prst="line">
                    <a:avLst/>
                  </a:prstGeom>
                  <a:noFill/>
                  <a:ln w="19050">
                    <a:solidFill>
                      <a:srgbClr val="CC0066"/>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grpSp>
          </p:grpSp>
          <p:grpSp>
            <p:nvGrpSpPr>
              <p:cNvPr id="51442" name="Group 24">
                <a:extLst>
                  <a:ext uri="{FF2B5EF4-FFF2-40B4-BE49-F238E27FC236}">
                    <a16:creationId xmlns:a16="http://schemas.microsoft.com/office/drawing/2014/main" id="{855382CC-374A-FC5F-309C-1027F2BADA6B}"/>
                  </a:ext>
                </a:extLst>
              </p:cNvPr>
              <p:cNvGrpSpPr>
                <a:grpSpLocks/>
              </p:cNvGrpSpPr>
              <p:nvPr/>
            </p:nvGrpSpPr>
            <p:grpSpPr bwMode="auto">
              <a:xfrm>
                <a:off x="2711" y="504"/>
                <a:ext cx="156" cy="436"/>
                <a:chOff x="3038" y="1498"/>
                <a:chExt cx="156" cy="436"/>
              </a:xfrm>
            </p:grpSpPr>
            <p:sp>
              <p:nvSpPr>
                <p:cNvPr id="51443" name="Line 25">
                  <a:extLst>
                    <a:ext uri="{FF2B5EF4-FFF2-40B4-BE49-F238E27FC236}">
                      <a16:creationId xmlns:a16="http://schemas.microsoft.com/office/drawing/2014/main" id="{19086F89-9891-E03C-995A-5E2E507F6EFA}"/>
                    </a:ext>
                  </a:extLst>
                </p:cNvPr>
                <p:cNvSpPr>
                  <a:spLocks noChangeShapeType="1"/>
                </p:cNvSpPr>
                <p:nvPr/>
              </p:nvSpPr>
              <p:spPr bwMode="auto">
                <a:xfrm flipH="1" flipV="1">
                  <a:off x="3038" y="1504"/>
                  <a:ext cx="42" cy="424"/>
                </a:xfrm>
                <a:prstGeom prst="line">
                  <a:avLst/>
                </a:prstGeom>
                <a:noFill/>
                <a:ln w="38100">
                  <a:solidFill>
                    <a:srgbClr val="CC0066"/>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51444" name="Line 26">
                  <a:extLst>
                    <a:ext uri="{FF2B5EF4-FFF2-40B4-BE49-F238E27FC236}">
                      <a16:creationId xmlns:a16="http://schemas.microsoft.com/office/drawing/2014/main" id="{ACED2252-B741-EA9C-410E-0581754B7D34}"/>
                    </a:ext>
                  </a:extLst>
                </p:cNvPr>
                <p:cNvSpPr>
                  <a:spLocks noChangeShapeType="1"/>
                </p:cNvSpPr>
                <p:nvPr/>
              </p:nvSpPr>
              <p:spPr bwMode="auto">
                <a:xfrm flipV="1">
                  <a:off x="3116" y="1498"/>
                  <a:ext cx="0" cy="430"/>
                </a:xfrm>
                <a:prstGeom prst="line">
                  <a:avLst/>
                </a:prstGeom>
                <a:noFill/>
                <a:ln w="38100">
                  <a:solidFill>
                    <a:srgbClr val="CC0066"/>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51445" name="Line 27">
                  <a:extLst>
                    <a:ext uri="{FF2B5EF4-FFF2-40B4-BE49-F238E27FC236}">
                      <a16:creationId xmlns:a16="http://schemas.microsoft.com/office/drawing/2014/main" id="{935152C1-1146-EC4E-9D88-9AC2F4B431AA}"/>
                    </a:ext>
                  </a:extLst>
                </p:cNvPr>
                <p:cNvSpPr>
                  <a:spLocks noChangeShapeType="1"/>
                </p:cNvSpPr>
                <p:nvPr/>
              </p:nvSpPr>
              <p:spPr bwMode="auto">
                <a:xfrm flipV="1">
                  <a:off x="3152" y="1510"/>
                  <a:ext cx="42" cy="424"/>
                </a:xfrm>
                <a:prstGeom prst="line">
                  <a:avLst/>
                </a:prstGeom>
                <a:noFill/>
                <a:ln w="38100">
                  <a:solidFill>
                    <a:srgbClr val="CC0066"/>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grpSp>
        </p:grpSp>
        <p:grpSp>
          <p:nvGrpSpPr>
            <p:cNvPr id="51416" name="Group 28">
              <a:extLst>
                <a:ext uri="{FF2B5EF4-FFF2-40B4-BE49-F238E27FC236}">
                  <a16:creationId xmlns:a16="http://schemas.microsoft.com/office/drawing/2014/main" id="{421DC718-C48E-8ECD-1688-3DB3FEA162A1}"/>
                </a:ext>
              </a:extLst>
            </p:cNvPr>
            <p:cNvGrpSpPr>
              <a:grpSpLocks/>
            </p:cNvGrpSpPr>
            <p:nvPr/>
          </p:nvGrpSpPr>
          <p:grpSpPr bwMode="auto">
            <a:xfrm flipV="1">
              <a:off x="2329" y="1709"/>
              <a:ext cx="852" cy="630"/>
              <a:chOff x="2373" y="504"/>
              <a:chExt cx="852" cy="630"/>
            </a:xfrm>
          </p:grpSpPr>
          <p:grpSp>
            <p:nvGrpSpPr>
              <p:cNvPr id="51417" name="Group 29">
                <a:extLst>
                  <a:ext uri="{FF2B5EF4-FFF2-40B4-BE49-F238E27FC236}">
                    <a16:creationId xmlns:a16="http://schemas.microsoft.com/office/drawing/2014/main" id="{BEB8A79F-1EFD-CD0E-0E45-4CDFB8448326}"/>
                  </a:ext>
                </a:extLst>
              </p:cNvPr>
              <p:cNvGrpSpPr>
                <a:grpSpLocks/>
              </p:cNvGrpSpPr>
              <p:nvPr/>
            </p:nvGrpSpPr>
            <p:grpSpPr bwMode="auto">
              <a:xfrm>
                <a:off x="2373" y="667"/>
                <a:ext cx="852" cy="467"/>
                <a:chOff x="2688" y="1679"/>
                <a:chExt cx="852" cy="467"/>
              </a:xfrm>
            </p:grpSpPr>
            <p:sp>
              <p:nvSpPr>
                <p:cNvPr id="51430" name="Line 30">
                  <a:extLst>
                    <a:ext uri="{FF2B5EF4-FFF2-40B4-BE49-F238E27FC236}">
                      <a16:creationId xmlns:a16="http://schemas.microsoft.com/office/drawing/2014/main" id="{010D0767-3694-5F63-179C-C01519292109}"/>
                    </a:ext>
                  </a:extLst>
                </p:cNvPr>
                <p:cNvSpPr>
                  <a:spLocks noChangeShapeType="1"/>
                </p:cNvSpPr>
                <p:nvPr/>
              </p:nvSpPr>
              <p:spPr bwMode="auto">
                <a:xfrm flipH="1" flipV="1">
                  <a:off x="2688" y="1680"/>
                  <a:ext cx="144" cy="336"/>
                </a:xfrm>
                <a:prstGeom prst="line">
                  <a:avLst/>
                </a:prstGeom>
                <a:noFill/>
                <a:ln w="9525">
                  <a:solidFill>
                    <a:srgbClr val="CC0066"/>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1431" name="Line 31">
                  <a:extLst>
                    <a:ext uri="{FF2B5EF4-FFF2-40B4-BE49-F238E27FC236}">
                      <a16:creationId xmlns:a16="http://schemas.microsoft.com/office/drawing/2014/main" id="{85127597-2F3A-F435-DE87-3C5E75B7E70C}"/>
                    </a:ext>
                  </a:extLst>
                </p:cNvPr>
                <p:cNvSpPr>
                  <a:spLocks noChangeShapeType="1"/>
                </p:cNvSpPr>
                <p:nvPr/>
              </p:nvSpPr>
              <p:spPr bwMode="auto">
                <a:xfrm flipH="1" flipV="1">
                  <a:off x="2783" y="1752"/>
                  <a:ext cx="127" cy="333"/>
                </a:xfrm>
                <a:prstGeom prst="line">
                  <a:avLst/>
                </a:prstGeom>
                <a:noFill/>
                <a:ln w="9525">
                  <a:solidFill>
                    <a:srgbClr val="CC0066"/>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1432" name="Line 32">
                  <a:extLst>
                    <a:ext uri="{FF2B5EF4-FFF2-40B4-BE49-F238E27FC236}">
                      <a16:creationId xmlns:a16="http://schemas.microsoft.com/office/drawing/2014/main" id="{6B5E0242-B540-80FB-460B-3EA8664B782D}"/>
                    </a:ext>
                  </a:extLst>
                </p:cNvPr>
                <p:cNvSpPr>
                  <a:spLocks noChangeShapeType="1"/>
                </p:cNvSpPr>
                <p:nvPr/>
              </p:nvSpPr>
              <p:spPr bwMode="auto">
                <a:xfrm flipH="1" flipV="1">
                  <a:off x="2892" y="1801"/>
                  <a:ext cx="109" cy="315"/>
                </a:xfrm>
                <a:prstGeom prst="line">
                  <a:avLst/>
                </a:prstGeom>
                <a:noFill/>
                <a:ln w="9525">
                  <a:solidFill>
                    <a:srgbClr val="CC0066"/>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1433" name="Line 33">
                  <a:extLst>
                    <a:ext uri="{FF2B5EF4-FFF2-40B4-BE49-F238E27FC236}">
                      <a16:creationId xmlns:a16="http://schemas.microsoft.com/office/drawing/2014/main" id="{4CD753C2-C939-7CC3-26CF-9CA1E622DA2B}"/>
                    </a:ext>
                  </a:extLst>
                </p:cNvPr>
                <p:cNvSpPr>
                  <a:spLocks noChangeShapeType="1"/>
                </p:cNvSpPr>
                <p:nvPr/>
              </p:nvSpPr>
              <p:spPr bwMode="auto">
                <a:xfrm flipH="1" flipV="1">
                  <a:off x="3007" y="1867"/>
                  <a:ext cx="49" cy="261"/>
                </a:xfrm>
                <a:prstGeom prst="line">
                  <a:avLst/>
                </a:prstGeom>
                <a:noFill/>
                <a:ln w="9525">
                  <a:solidFill>
                    <a:srgbClr val="CC0066"/>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grpSp>
              <p:nvGrpSpPr>
                <p:cNvPr id="51434" name="Group 34">
                  <a:extLst>
                    <a:ext uri="{FF2B5EF4-FFF2-40B4-BE49-F238E27FC236}">
                      <a16:creationId xmlns:a16="http://schemas.microsoft.com/office/drawing/2014/main" id="{F4DB4382-9F06-5013-EDB0-1F8ADE198A83}"/>
                    </a:ext>
                  </a:extLst>
                </p:cNvPr>
                <p:cNvGrpSpPr>
                  <a:grpSpLocks/>
                </p:cNvGrpSpPr>
                <p:nvPr/>
              </p:nvGrpSpPr>
              <p:grpSpPr bwMode="auto">
                <a:xfrm flipH="1">
                  <a:off x="3172" y="1679"/>
                  <a:ext cx="368" cy="448"/>
                  <a:chOff x="2784" y="1776"/>
                  <a:chExt cx="368" cy="448"/>
                </a:xfrm>
              </p:grpSpPr>
              <p:sp>
                <p:nvSpPr>
                  <p:cNvPr id="51436" name="Line 35">
                    <a:extLst>
                      <a:ext uri="{FF2B5EF4-FFF2-40B4-BE49-F238E27FC236}">
                        <a16:creationId xmlns:a16="http://schemas.microsoft.com/office/drawing/2014/main" id="{13C36193-142C-A5BD-DCF0-E8440DE01BA8}"/>
                      </a:ext>
                    </a:extLst>
                  </p:cNvPr>
                  <p:cNvSpPr>
                    <a:spLocks noChangeShapeType="1"/>
                  </p:cNvSpPr>
                  <p:nvPr/>
                </p:nvSpPr>
                <p:spPr bwMode="auto">
                  <a:xfrm flipH="1" flipV="1">
                    <a:off x="2784" y="1776"/>
                    <a:ext cx="144" cy="336"/>
                  </a:xfrm>
                  <a:prstGeom prst="line">
                    <a:avLst/>
                  </a:prstGeom>
                  <a:noFill/>
                  <a:ln w="9525">
                    <a:solidFill>
                      <a:srgbClr val="CC0066"/>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1437" name="Line 36">
                    <a:extLst>
                      <a:ext uri="{FF2B5EF4-FFF2-40B4-BE49-F238E27FC236}">
                        <a16:creationId xmlns:a16="http://schemas.microsoft.com/office/drawing/2014/main" id="{12173D7E-5943-0EBA-9E1A-7FBE990C040E}"/>
                      </a:ext>
                    </a:extLst>
                  </p:cNvPr>
                  <p:cNvSpPr>
                    <a:spLocks noChangeShapeType="1"/>
                  </p:cNvSpPr>
                  <p:nvPr/>
                </p:nvSpPr>
                <p:spPr bwMode="auto">
                  <a:xfrm flipH="1" flipV="1">
                    <a:off x="2879" y="1848"/>
                    <a:ext cx="127" cy="333"/>
                  </a:xfrm>
                  <a:prstGeom prst="line">
                    <a:avLst/>
                  </a:prstGeom>
                  <a:noFill/>
                  <a:ln w="9525">
                    <a:solidFill>
                      <a:srgbClr val="CC0066"/>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1438" name="Line 37">
                    <a:extLst>
                      <a:ext uri="{FF2B5EF4-FFF2-40B4-BE49-F238E27FC236}">
                        <a16:creationId xmlns:a16="http://schemas.microsoft.com/office/drawing/2014/main" id="{A96EA542-6B7B-5A71-C08A-1E534CF42CF1}"/>
                      </a:ext>
                    </a:extLst>
                  </p:cNvPr>
                  <p:cNvSpPr>
                    <a:spLocks noChangeShapeType="1"/>
                  </p:cNvSpPr>
                  <p:nvPr/>
                </p:nvSpPr>
                <p:spPr bwMode="auto">
                  <a:xfrm flipH="1" flipV="1">
                    <a:off x="2988" y="1897"/>
                    <a:ext cx="109" cy="315"/>
                  </a:xfrm>
                  <a:prstGeom prst="line">
                    <a:avLst/>
                  </a:prstGeom>
                  <a:noFill/>
                  <a:ln w="9525">
                    <a:solidFill>
                      <a:srgbClr val="CC0066"/>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1439" name="Line 38">
                    <a:extLst>
                      <a:ext uri="{FF2B5EF4-FFF2-40B4-BE49-F238E27FC236}">
                        <a16:creationId xmlns:a16="http://schemas.microsoft.com/office/drawing/2014/main" id="{BFB7F6B1-F7E1-81DA-BF61-0CBDB20D0C13}"/>
                      </a:ext>
                    </a:extLst>
                  </p:cNvPr>
                  <p:cNvSpPr>
                    <a:spLocks noChangeShapeType="1"/>
                  </p:cNvSpPr>
                  <p:nvPr/>
                </p:nvSpPr>
                <p:spPr bwMode="auto">
                  <a:xfrm flipH="1" flipV="1">
                    <a:off x="3103" y="1963"/>
                    <a:ext cx="49" cy="261"/>
                  </a:xfrm>
                  <a:prstGeom prst="line">
                    <a:avLst/>
                  </a:prstGeom>
                  <a:noFill/>
                  <a:ln w="9525">
                    <a:solidFill>
                      <a:srgbClr val="CC0066"/>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grpSp>
            <p:sp>
              <p:nvSpPr>
                <p:cNvPr id="51435" name="Line 39">
                  <a:extLst>
                    <a:ext uri="{FF2B5EF4-FFF2-40B4-BE49-F238E27FC236}">
                      <a16:creationId xmlns:a16="http://schemas.microsoft.com/office/drawing/2014/main" id="{496A0A9C-2D2D-280A-37D4-60EE01EDF130}"/>
                    </a:ext>
                  </a:extLst>
                </p:cNvPr>
                <p:cNvSpPr>
                  <a:spLocks noChangeShapeType="1"/>
                </p:cNvSpPr>
                <p:nvPr/>
              </p:nvSpPr>
              <p:spPr bwMode="auto">
                <a:xfrm flipV="1">
                  <a:off x="3110" y="1916"/>
                  <a:ext cx="0" cy="230"/>
                </a:xfrm>
                <a:prstGeom prst="line">
                  <a:avLst/>
                </a:prstGeom>
                <a:noFill/>
                <a:ln w="9525">
                  <a:solidFill>
                    <a:srgbClr val="CC0066"/>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grpSp>
          <p:grpSp>
            <p:nvGrpSpPr>
              <p:cNvPr id="51418" name="Group 40">
                <a:extLst>
                  <a:ext uri="{FF2B5EF4-FFF2-40B4-BE49-F238E27FC236}">
                    <a16:creationId xmlns:a16="http://schemas.microsoft.com/office/drawing/2014/main" id="{11DBAAF0-86E7-FE11-21AE-4B731467A4E2}"/>
                  </a:ext>
                </a:extLst>
              </p:cNvPr>
              <p:cNvGrpSpPr>
                <a:grpSpLocks/>
              </p:cNvGrpSpPr>
              <p:nvPr/>
            </p:nvGrpSpPr>
            <p:grpSpPr bwMode="auto">
              <a:xfrm>
                <a:off x="2570" y="607"/>
                <a:ext cx="464" cy="400"/>
                <a:chOff x="2880" y="1607"/>
                <a:chExt cx="464" cy="400"/>
              </a:xfrm>
            </p:grpSpPr>
            <p:sp>
              <p:nvSpPr>
                <p:cNvPr id="51423" name="Line 41">
                  <a:extLst>
                    <a:ext uri="{FF2B5EF4-FFF2-40B4-BE49-F238E27FC236}">
                      <a16:creationId xmlns:a16="http://schemas.microsoft.com/office/drawing/2014/main" id="{95FE4105-2275-1CD2-E8DD-2C639859754D}"/>
                    </a:ext>
                  </a:extLst>
                </p:cNvPr>
                <p:cNvSpPr>
                  <a:spLocks noChangeShapeType="1"/>
                </p:cNvSpPr>
                <p:nvPr/>
              </p:nvSpPr>
              <p:spPr bwMode="auto">
                <a:xfrm flipH="1" flipV="1">
                  <a:off x="2880" y="1607"/>
                  <a:ext cx="91" cy="333"/>
                </a:xfrm>
                <a:prstGeom prst="line">
                  <a:avLst/>
                </a:prstGeom>
                <a:noFill/>
                <a:ln w="19050">
                  <a:solidFill>
                    <a:srgbClr val="CC0066"/>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51424" name="Line 42">
                  <a:extLst>
                    <a:ext uri="{FF2B5EF4-FFF2-40B4-BE49-F238E27FC236}">
                      <a16:creationId xmlns:a16="http://schemas.microsoft.com/office/drawing/2014/main" id="{B7A3105B-65B1-E94A-A7A3-3C414AB142A6}"/>
                    </a:ext>
                  </a:extLst>
                </p:cNvPr>
                <p:cNvSpPr>
                  <a:spLocks noChangeShapeType="1"/>
                </p:cNvSpPr>
                <p:nvPr/>
              </p:nvSpPr>
              <p:spPr bwMode="auto">
                <a:xfrm flipH="1" flipV="1">
                  <a:off x="2971" y="1667"/>
                  <a:ext cx="67" cy="316"/>
                </a:xfrm>
                <a:prstGeom prst="line">
                  <a:avLst/>
                </a:prstGeom>
                <a:noFill/>
                <a:ln w="19050">
                  <a:solidFill>
                    <a:srgbClr val="CC0066"/>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51425" name="Line 43">
                  <a:extLst>
                    <a:ext uri="{FF2B5EF4-FFF2-40B4-BE49-F238E27FC236}">
                      <a16:creationId xmlns:a16="http://schemas.microsoft.com/office/drawing/2014/main" id="{9B140A2C-8C5F-1C6A-18D5-9CA2D639F825}"/>
                    </a:ext>
                  </a:extLst>
                </p:cNvPr>
                <p:cNvSpPr>
                  <a:spLocks noChangeShapeType="1"/>
                </p:cNvSpPr>
                <p:nvPr/>
              </p:nvSpPr>
              <p:spPr bwMode="auto">
                <a:xfrm flipH="1" flipV="1">
                  <a:off x="3062" y="1722"/>
                  <a:ext cx="36" cy="279"/>
                </a:xfrm>
                <a:prstGeom prst="line">
                  <a:avLst/>
                </a:prstGeom>
                <a:noFill/>
                <a:ln w="19050">
                  <a:solidFill>
                    <a:srgbClr val="CC0066"/>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grpSp>
              <p:nvGrpSpPr>
                <p:cNvPr id="51426" name="Group 44">
                  <a:extLst>
                    <a:ext uri="{FF2B5EF4-FFF2-40B4-BE49-F238E27FC236}">
                      <a16:creationId xmlns:a16="http://schemas.microsoft.com/office/drawing/2014/main" id="{26DDC2DE-9861-1AA3-EEDA-920831EC2FFC}"/>
                    </a:ext>
                  </a:extLst>
                </p:cNvPr>
                <p:cNvGrpSpPr>
                  <a:grpSpLocks/>
                </p:cNvGrpSpPr>
                <p:nvPr/>
              </p:nvGrpSpPr>
              <p:grpSpPr bwMode="auto">
                <a:xfrm flipH="1">
                  <a:off x="3126" y="1613"/>
                  <a:ext cx="218" cy="394"/>
                  <a:chOff x="2976" y="1703"/>
                  <a:chExt cx="218" cy="394"/>
                </a:xfrm>
              </p:grpSpPr>
              <p:sp>
                <p:nvSpPr>
                  <p:cNvPr id="51427" name="Line 45">
                    <a:extLst>
                      <a:ext uri="{FF2B5EF4-FFF2-40B4-BE49-F238E27FC236}">
                        <a16:creationId xmlns:a16="http://schemas.microsoft.com/office/drawing/2014/main" id="{C2FE76C9-219F-6163-77F4-2BDD74CC394C}"/>
                      </a:ext>
                    </a:extLst>
                  </p:cNvPr>
                  <p:cNvSpPr>
                    <a:spLocks noChangeShapeType="1"/>
                  </p:cNvSpPr>
                  <p:nvPr/>
                </p:nvSpPr>
                <p:spPr bwMode="auto">
                  <a:xfrm flipH="1" flipV="1">
                    <a:off x="2976" y="1703"/>
                    <a:ext cx="91" cy="333"/>
                  </a:xfrm>
                  <a:prstGeom prst="line">
                    <a:avLst/>
                  </a:prstGeom>
                  <a:noFill/>
                  <a:ln w="19050">
                    <a:solidFill>
                      <a:srgbClr val="CC0066"/>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51428" name="Line 46">
                    <a:extLst>
                      <a:ext uri="{FF2B5EF4-FFF2-40B4-BE49-F238E27FC236}">
                        <a16:creationId xmlns:a16="http://schemas.microsoft.com/office/drawing/2014/main" id="{C8EE8B92-1996-01A5-C0E1-38BB43F87EAD}"/>
                      </a:ext>
                    </a:extLst>
                  </p:cNvPr>
                  <p:cNvSpPr>
                    <a:spLocks noChangeShapeType="1"/>
                  </p:cNvSpPr>
                  <p:nvPr/>
                </p:nvSpPr>
                <p:spPr bwMode="auto">
                  <a:xfrm flipH="1" flipV="1">
                    <a:off x="3067" y="1763"/>
                    <a:ext cx="67" cy="316"/>
                  </a:xfrm>
                  <a:prstGeom prst="line">
                    <a:avLst/>
                  </a:prstGeom>
                  <a:noFill/>
                  <a:ln w="19050">
                    <a:solidFill>
                      <a:srgbClr val="CC0066"/>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51429" name="Line 47">
                    <a:extLst>
                      <a:ext uri="{FF2B5EF4-FFF2-40B4-BE49-F238E27FC236}">
                        <a16:creationId xmlns:a16="http://schemas.microsoft.com/office/drawing/2014/main" id="{5F378A90-999D-DC30-9700-C12D3199C50A}"/>
                      </a:ext>
                    </a:extLst>
                  </p:cNvPr>
                  <p:cNvSpPr>
                    <a:spLocks noChangeShapeType="1"/>
                  </p:cNvSpPr>
                  <p:nvPr/>
                </p:nvSpPr>
                <p:spPr bwMode="auto">
                  <a:xfrm flipH="1" flipV="1">
                    <a:off x="3158" y="1818"/>
                    <a:ext cx="36" cy="279"/>
                  </a:xfrm>
                  <a:prstGeom prst="line">
                    <a:avLst/>
                  </a:prstGeom>
                  <a:noFill/>
                  <a:ln w="19050">
                    <a:solidFill>
                      <a:srgbClr val="CC0066"/>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grpSp>
          </p:grpSp>
          <p:grpSp>
            <p:nvGrpSpPr>
              <p:cNvPr id="51419" name="Group 48">
                <a:extLst>
                  <a:ext uri="{FF2B5EF4-FFF2-40B4-BE49-F238E27FC236}">
                    <a16:creationId xmlns:a16="http://schemas.microsoft.com/office/drawing/2014/main" id="{24D20180-1F7F-84F5-12AA-01A8402C1154}"/>
                  </a:ext>
                </a:extLst>
              </p:cNvPr>
              <p:cNvGrpSpPr>
                <a:grpSpLocks/>
              </p:cNvGrpSpPr>
              <p:nvPr/>
            </p:nvGrpSpPr>
            <p:grpSpPr bwMode="auto">
              <a:xfrm>
                <a:off x="2711" y="504"/>
                <a:ext cx="156" cy="436"/>
                <a:chOff x="3038" y="1498"/>
                <a:chExt cx="156" cy="436"/>
              </a:xfrm>
            </p:grpSpPr>
            <p:sp>
              <p:nvSpPr>
                <p:cNvPr id="51420" name="Line 49">
                  <a:extLst>
                    <a:ext uri="{FF2B5EF4-FFF2-40B4-BE49-F238E27FC236}">
                      <a16:creationId xmlns:a16="http://schemas.microsoft.com/office/drawing/2014/main" id="{105C7163-5DEF-2147-0EDC-B189832EE6A6}"/>
                    </a:ext>
                  </a:extLst>
                </p:cNvPr>
                <p:cNvSpPr>
                  <a:spLocks noChangeShapeType="1"/>
                </p:cNvSpPr>
                <p:nvPr/>
              </p:nvSpPr>
              <p:spPr bwMode="auto">
                <a:xfrm flipH="1" flipV="1">
                  <a:off x="3038" y="1504"/>
                  <a:ext cx="42" cy="424"/>
                </a:xfrm>
                <a:prstGeom prst="line">
                  <a:avLst/>
                </a:prstGeom>
                <a:noFill/>
                <a:ln w="38100">
                  <a:solidFill>
                    <a:srgbClr val="CC0066"/>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51421" name="Line 50">
                  <a:extLst>
                    <a:ext uri="{FF2B5EF4-FFF2-40B4-BE49-F238E27FC236}">
                      <a16:creationId xmlns:a16="http://schemas.microsoft.com/office/drawing/2014/main" id="{49C7DDDB-E533-D93A-AEC1-F5F0B56CA637}"/>
                    </a:ext>
                  </a:extLst>
                </p:cNvPr>
                <p:cNvSpPr>
                  <a:spLocks noChangeShapeType="1"/>
                </p:cNvSpPr>
                <p:nvPr/>
              </p:nvSpPr>
              <p:spPr bwMode="auto">
                <a:xfrm flipV="1">
                  <a:off x="3116" y="1498"/>
                  <a:ext cx="0" cy="430"/>
                </a:xfrm>
                <a:prstGeom prst="line">
                  <a:avLst/>
                </a:prstGeom>
                <a:noFill/>
                <a:ln w="38100">
                  <a:solidFill>
                    <a:srgbClr val="CC0066"/>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51422" name="Line 51">
                  <a:extLst>
                    <a:ext uri="{FF2B5EF4-FFF2-40B4-BE49-F238E27FC236}">
                      <a16:creationId xmlns:a16="http://schemas.microsoft.com/office/drawing/2014/main" id="{BA94584B-B1B3-E0DB-8163-EE83E74DD338}"/>
                    </a:ext>
                  </a:extLst>
                </p:cNvPr>
                <p:cNvSpPr>
                  <a:spLocks noChangeShapeType="1"/>
                </p:cNvSpPr>
                <p:nvPr/>
              </p:nvSpPr>
              <p:spPr bwMode="auto">
                <a:xfrm flipV="1">
                  <a:off x="3152" y="1510"/>
                  <a:ext cx="42" cy="424"/>
                </a:xfrm>
                <a:prstGeom prst="line">
                  <a:avLst/>
                </a:prstGeom>
                <a:noFill/>
                <a:ln w="38100">
                  <a:solidFill>
                    <a:srgbClr val="CC0066"/>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grpSp>
        </p:grpSp>
      </p:grpSp>
      <p:grpSp>
        <p:nvGrpSpPr>
          <p:cNvPr id="15" name="Group 52">
            <a:extLst>
              <a:ext uri="{FF2B5EF4-FFF2-40B4-BE49-F238E27FC236}">
                <a16:creationId xmlns:a16="http://schemas.microsoft.com/office/drawing/2014/main" id="{29891E0B-8E4B-CEB4-7C00-F3D5ACC7EAAE}"/>
              </a:ext>
            </a:extLst>
          </p:cNvPr>
          <p:cNvGrpSpPr>
            <a:grpSpLocks/>
          </p:cNvGrpSpPr>
          <p:nvPr/>
        </p:nvGrpSpPr>
        <p:grpSpPr bwMode="auto">
          <a:xfrm>
            <a:off x="6698598" y="751681"/>
            <a:ext cx="2597150" cy="2990850"/>
            <a:chOff x="3613" y="460"/>
            <a:chExt cx="1636" cy="1884"/>
          </a:xfrm>
        </p:grpSpPr>
        <p:sp>
          <p:nvSpPr>
            <p:cNvPr id="282677" name="Oval 53">
              <a:extLst>
                <a:ext uri="{FF2B5EF4-FFF2-40B4-BE49-F238E27FC236}">
                  <a16:creationId xmlns:a16="http://schemas.microsoft.com/office/drawing/2014/main" id="{D2DB7619-6132-A5DC-5329-FFCF8632F1B0}"/>
                </a:ext>
              </a:extLst>
            </p:cNvPr>
            <p:cNvSpPr>
              <a:spLocks noChangeArrowheads="1"/>
            </p:cNvSpPr>
            <p:nvPr/>
          </p:nvSpPr>
          <p:spPr bwMode="auto">
            <a:xfrm>
              <a:off x="3899" y="870"/>
              <a:ext cx="1056" cy="1056"/>
            </a:xfrm>
            <a:prstGeom prst="ellipse">
              <a:avLst/>
            </a:prstGeom>
            <a:gradFill rotWithShape="0">
              <a:gsLst>
                <a:gs pos="0">
                  <a:schemeClr val="accent6">
                    <a:lumMod val="40000"/>
                    <a:lumOff val="60000"/>
                  </a:schemeClr>
                </a:gs>
                <a:gs pos="100000">
                  <a:schemeClr val="accent6">
                    <a:lumMod val="50000"/>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grpSp>
          <p:nvGrpSpPr>
            <p:cNvPr id="51335" name="Group 54">
              <a:extLst>
                <a:ext uri="{FF2B5EF4-FFF2-40B4-BE49-F238E27FC236}">
                  <a16:creationId xmlns:a16="http://schemas.microsoft.com/office/drawing/2014/main" id="{96EBC912-5A4B-EC5E-8C70-726DCC3C60E0}"/>
                </a:ext>
              </a:extLst>
            </p:cNvPr>
            <p:cNvGrpSpPr>
              <a:grpSpLocks/>
            </p:cNvGrpSpPr>
            <p:nvPr/>
          </p:nvGrpSpPr>
          <p:grpSpPr bwMode="auto">
            <a:xfrm>
              <a:off x="4007" y="460"/>
              <a:ext cx="852" cy="630"/>
              <a:chOff x="2373" y="504"/>
              <a:chExt cx="852" cy="630"/>
            </a:xfrm>
          </p:grpSpPr>
          <p:grpSp>
            <p:nvGrpSpPr>
              <p:cNvPr id="51391" name="Group 55">
                <a:extLst>
                  <a:ext uri="{FF2B5EF4-FFF2-40B4-BE49-F238E27FC236}">
                    <a16:creationId xmlns:a16="http://schemas.microsoft.com/office/drawing/2014/main" id="{C69777A7-1592-9880-9B12-FB613434F5FA}"/>
                  </a:ext>
                </a:extLst>
              </p:cNvPr>
              <p:cNvGrpSpPr>
                <a:grpSpLocks/>
              </p:cNvGrpSpPr>
              <p:nvPr/>
            </p:nvGrpSpPr>
            <p:grpSpPr bwMode="auto">
              <a:xfrm>
                <a:off x="2373" y="667"/>
                <a:ext cx="852" cy="467"/>
                <a:chOff x="2688" y="1679"/>
                <a:chExt cx="852" cy="467"/>
              </a:xfrm>
            </p:grpSpPr>
            <p:sp>
              <p:nvSpPr>
                <p:cNvPr id="51404" name="Line 56">
                  <a:extLst>
                    <a:ext uri="{FF2B5EF4-FFF2-40B4-BE49-F238E27FC236}">
                      <a16:creationId xmlns:a16="http://schemas.microsoft.com/office/drawing/2014/main" id="{5DC700A4-27A8-C4CB-7A48-1D477117924E}"/>
                    </a:ext>
                  </a:extLst>
                </p:cNvPr>
                <p:cNvSpPr>
                  <a:spLocks noChangeShapeType="1"/>
                </p:cNvSpPr>
                <p:nvPr/>
              </p:nvSpPr>
              <p:spPr bwMode="auto">
                <a:xfrm flipH="1" flipV="1">
                  <a:off x="2688" y="1680"/>
                  <a:ext cx="144" cy="336"/>
                </a:xfrm>
                <a:prstGeom prst="line">
                  <a:avLst/>
                </a:prstGeom>
                <a:noFill/>
                <a:ln w="9525">
                  <a:solidFill>
                    <a:srgbClr val="CC0066"/>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1405" name="Line 57">
                  <a:extLst>
                    <a:ext uri="{FF2B5EF4-FFF2-40B4-BE49-F238E27FC236}">
                      <a16:creationId xmlns:a16="http://schemas.microsoft.com/office/drawing/2014/main" id="{CB70386C-AE5F-5115-0412-2BBFE02AAC69}"/>
                    </a:ext>
                  </a:extLst>
                </p:cNvPr>
                <p:cNvSpPr>
                  <a:spLocks noChangeShapeType="1"/>
                </p:cNvSpPr>
                <p:nvPr/>
              </p:nvSpPr>
              <p:spPr bwMode="auto">
                <a:xfrm flipH="1" flipV="1">
                  <a:off x="2783" y="1752"/>
                  <a:ext cx="127" cy="333"/>
                </a:xfrm>
                <a:prstGeom prst="line">
                  <a:avLst/>
                </a:prstGeom>
                <a:noFill/>
                <a:ln w="9525">
                  <a:solidFill>
                    <a:srgbClr val="CC0066"/>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1406" name="Line 58">
                  <a:extLst>
                    <a:ext uri="{FF2B5EF4-FFF2-40B4-BE49-F238E27FC236}">
                      <a16:creationId xmlns:a16="http://schemas.microsoft.com/office/drawing/2014/main" id="{7C20EDDD-CC21-1F9B-319B-C802913611E9}"/>
                    </a:ext>
                  </a:extLst>
                </p:cNvPr>
                <p:cNvSpPr>
                  <a:spLocks noChangeShapeType="1"/>
                </p:cNvSpPr>
                <p:nvPr/>
              </p:nvSpPr>
              <p:spPr bwMode="auto">
                <a:xfrm flipH="1" flipV="1">
                  <a:off x="2892" y="1801"/>
                  <a:ext cx="109" cy="315"/>
                </a:xfrm>
                <a:prstGeom prst="line">
                  <a:avLst/>
                </a:prstGeom>
                <a:noFill/>
                <a:ln w="9525">
                  <a:solidFill>
                    <a:srgbClr val="CC0066"/>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1407" name="Line 59">
                  <a:extLst>
                    <a:ext uri="{FF2B5EF4-FFF2-40B4-BE49-F238E27FC236}">
                      <a16:creationId xmlns:a16="http://schemas.microsoft.com/office/drawing/2014/main" id="{BA3A50D4-7393-899D-C06D-08C3A2D5ECE1}"/>
                    </a:ext>
                  </a:extLst>
                </p:cNvPr>
                <p:cNvSpPr>
                  <a:spLocks noChangeShapeType="1"/>
                </p:cNvSpPr>
                <p:nvPr/>
              </p:nvSpPr>
              <p:spPr bwMode="auto">
                <a:xfrm flipH="1" flipV="1">
                  <a:off x="3007" y="1867"/>
                  <a:ext cx="49" cy="261"/>
                </a:xfrm>
                <a:prstGeom prst="line">
                  <a:avLst/>
                </a:prstGeom>
                <a:noFill/>
                <a:ln w="9525">
                  <a:solidFill>
                    <a:srgbClr val="CC0066"/>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grpSp>
              <p:nvGrpSpPr>
                <p:cNvPr id="51408" name="Group 60">
                  <a:extLst>
                    <a:ext uri="{FF2B5EF4-FFF2-40B4-BE49-F238E27FC236}">
                      <a16:creationId xmlns:a16="http://schemas.microsoft.com/office/drawing/2014/main" id="{611C370F-B8DD-6A96-D66A-3801A27B5BE4}"/>
                    </a:ext>
                  </a:extLst>
                </p:cNvPr>
                <p:cNvGrpSpPr>
                  <a:grpSpLocks/>
                </p:cNvGrpSpPr>
                <p:nvPr/>
              </p:nvGrpSpPr>
              <p:grpSpPr bwMode="auto">
                <a:xfrm flipH="1">
                  <a:off x="3172" y="1679"/>
                  <a:ext cx="368" cy="448"/>
                  <a:chOff x="2784" y="1776"/>
                  <a:chExt cx="368" cy="448"/>
                </a:xfrm>
              </p:grpSpPr>
              <p:sp>
                <p:nvSpPr>
                  <p:cNvPr id="51410" name="Line 61">
                    <a:extLst>
                      <a:ext uri="{FF2B5EF4-FFF2-40B4-BE49-F238E27FC236}">
                        <a16:creationId xmlns:a16="http://schemas.microsoft.com/office/drawing/2014/main" id="{0D31E808-5DCB-0C67-3946-3C5B60FE0703}"/>
                      </a:ext>
                    </a:extLst>
                  </p:cNvPr>
                  <p:cNvSpPr>
                    <a:spLocks noChangeShapeType="1"/>
                  </p:cNvSpPr>
                  <p:nvPr/>
                </p:nvSpPr>
                <p:spPr bwMode="auto">
                  <a:xfrm flipH="1" flipV="1">
                    <a:off x="2784" y="1776"/>
                    <a:ext cx="144" cy="336"/>
                  </a:xfrm>
                  <a:prstGeom prst="line">
                    <a:avLst/>
                  </a:prstGeom>
                  <a:noFill/>
                  <a:ln w="9525">
                    <a:solidFill>
                      <a:srgbClr val="CC0066"/>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1411" name="Line 62">
                    <a:extLst>
                      <a:ext uri="{FF2B5EF4-FFF2-40B4-BE49-F238E27FC236}">
                        <a16:creationId xmlns:a16="http://schemas.microsoft.com/office/drawing/2014/main" id="{0E2E1329-42ED-740A-90BF-DF9910F6213C}"/>
                      </a:ext>
                    </a:extLst>
                  </p:cNvPr>
                  <p:cNvSpPr>
                    <a:spLocks noChangeShapeType="1"/>
                  </p:cNvSpPr>
                  <p:nvPr/>
                </p:nvSpPr>
                <p:spPr bwMode="auto">
                  <a:xfrm flipH="1" flipV="1">
                    <a:off x="2879" y="1848"/>
                    <a:ext cx="127" cy="333"/>
                  </a:xfrm>
                  <a:prstGeom prst="line">
                    <a:avLst/>
                  </a:prstGeom>
                  <a:noFill/>
                  <a:ln w="9525">
                    <a:solidFill>
                      <a:srgbClr val="CC0066"/>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1412" name="Line 63">
                    <a:extLst>
                      <a:ext uri="{FF2B5EF4-FFF2-40B4-BE49-F238E27FC236}">
                        <a16:creationId xmlns:a16="http://schemas.microsoft.com/office/drawing/2014/main" id="{258253D6-B1E3-78FA-06C7-1C014F737A2A}"/>
                      </a:ext>
                    </a:extLst>
                  </p:cNvPr>
                  <p:cNvSpPr>
                    <a:spLocks noChangeShapeType="1"/>
                  </p:cNvSpPr>
                  <p:nvPr/>
                </p:nvSpPr>
                <p:spPr bwMode="auto">
                  <a:xfrm flipH="1" flipV="1">
                    <a:off x="2988" y="1897"/>
                    <a:ext cx="109" cy="315"/>
                  </a:xfrm>
                  <a:prstGeom prst="line">
                    <a:avLst/>
                  </a:prstGeom>
                  <a:noFill/>
                  <a:ln w="9525">
                    <a:solidFill>
                      <a:srgbClr val="CC0066"/>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1413" name="Line 64">
                    <a:extLst>
                      <a:ext uri="{FF2B5EF4-FFF2-40B4-BE49-F238E27FC236}">
                        <a16:creationId xmlns:a16="http://schemas.microsoft.com/office/drawing/2014/main" id="{0AD3389E-9A65-3788-4F9C-5173E517D6AA}"/>
                      </a:ext>
                    </a:extLst>
                  </p:cNvPr>
                  <p:cNvSpPr>
                    <a:spLocks noChangeShapeType="1"/>
                  </p:cNvSpPr>
                  <p:nvPr/>
                </p:nvSpPr>
                <p:spPr bwMode="auto">
                  <a:xfrm flipH="1" flipV="1">
                    <a:off x="3103" y="1963"/>
                    <a:ext cx="49" cy="261"/>
                  </a:xfrm>
                  <a:prstGeom prst="line">
                    <a:avLst/>
                  </a:prstGeom>
                  <a:noFill/>
                  <a:ln w="9525">
                    <a:solidFill>
                      <a:srgbClr val="CC0066"/>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grpSp>
            <p:sp>
              <p:nvSpPr>
                <p:cNvPr id="51409" name="Line 65">
                  <a:extLst>
                    <a:ext uri="{FF2B5EF4-FFF2-40B4-BE49-F238E27FC236}">
                      <a16:creationId xmlns:a16="http://schemas.microsoft.com/office/drawing/2014/main" id="{1C1C1A3D-6E62-16EB-3682-5AA761BC4F91}"/>
                    </a:ext>
                  </a:extLst>
                </p:cNvPr>
                <p:cNvSpPr>
                  <a:spLocks noChangeShapeType="1"/>
                </p:cNvSpPr>
                <p:nvPr/>
              </p:nvSpPr>
              <p:spPr bwMode="auto">
                <a:xfrm flipV="1">
                  <a:off x="3110" y="1916"/>
                  <a:ext cx="0" cy="230"/>
                </a:xfrm>
                <a:prstGeom prst="line">
                  <a:avLst/>
                </a:prstGeom>
                <a:noFill/>
                <a:ln w="9525">
                  <a:solidFill>
                    <a:srgbClr val="CC0066"/>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grpSp>
          <p:grpSp>
            <p:nvGrpSpPr>
              <p:cNvPr id="51392" name="Group 66">
                <a:extLst>
                  <a:ext uri="{FF2B5EF4-FFF2-40B4-BE49-F238E27FC236}">
                    <a16:creationId xmlns:a16="http://schemas.microsoft.com/office/drawing/2014/main" id="{1483B0E4-3A05-8D15-AE19-E3796CA1BA50}"/>
                  </a:ext>
                </a:extLst>
              </p:cNvPr>
              <p:cNvGrpSpPr>
                <a:grpSpLocks/>
              </p:cNvGrpSpPr>
              <p:nvPr/>
            </p:nvGrpSpPr>
            <p:grpSpPr bwMode="auto">
              <a:xfrm>
                <a:off x="2570" y="607"/>
                <a:ext cx="464" cy="400"/>
                <a:chOff x="2880" y="1607"/>
                <a:chExt cx="464" cy="400"/>
              </a:xfrm>
            </p:grpSpPr>
            <p:sp>
              <p:nvSpPr>
                <p:cNvPr id="51397" name="Line 67">
                  <a:extLst>
                    <a:ext uri="{FF2B5EF4-FFF2-40B4-BE49-F238E27FC236}">
                      <a16:creationId xmlns:a16="http://schemas.microsoft.com/office/drawing/2014/main" id="{65CDFA3C-5A01-6FDC-E692-DF247AD37FDF}"/>
                    </a:ext>
                  </a:extLst>
                </p:cNvPr>
                <p:cNvSpPr>
                  <a:spLocks noChangeShapeType="1"/>
                </p:cNvSpPr>
                <p:nvPr/>
              </p:nvSpPr>
              <p:spPr bwMode="auto">
                <a:xfrm flipH="1" flipV="1">
                  <a:off x="2880" y="1607"/>
                  <a:ext cx="91" cy="333"/>
                </a:xfrm>
                <a:prstGeom prst="line">
                  <a:avLst/>
                </a:prstGeom>
                <a:noFill/>
                <a:ln w="19050">
                  <a:solidFill>
                    <a:srgbClr val="CC0066"/>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51398" name="Line 68">
                  <a:extLst>
                    <a:ext uri="{FF2B5EF4-FFF2-40B4-BE49-F238E27FC236}">
                      <a16:creationId xmlns:a16="http://schemas.microsoft.com/office/drawing/2014/main" id="{DB917C38-E5BA-28F6-2C84-A2FD1340B410}"/>
                    </a:ext>
                  </a:extLst>
                </p:cNvPr>
                <p:cNvSpPr>
                  <a:spLocks noChangeShapeType="1"/>
                </p:cNvSpPr>
                <p:nvPr/>
              </p:nvSpPr>
              <p:spPr bwMode="auto">
                <a:xfrm flipH="1" flipV="1">
                  <a:off x="2971" y="1667"/>
                  <a:ext cx="67" cy="316"/>
                </a:xfrm>
                <a:prstGeom prst="line">
                  <a:avLst/>
                </a:prstGeom>
                <a:noFill/>
                <a:ln w="19050">
                  <a:solidFill>
                    <a:srgbClr val="CC0066"/>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51399" name="Line 69">
                  <a:extLst>
                    <a:ext uri="{FF2B5EF4-FFF2-40B4-BE49-F238E27FC236}">
                      <a16:creationId xmlns:a16="http://schemas.microsoft.com/office/drawing/2014/main" id="{1E9D7AB3-8113-3DE3-877E-DCE73B5377FB}"/>
                    </a:ext>
                  </a:extLst>
                </p:cNvPr>
                <p:cNvSpPr>
                  <a:spLocks noChangeShapeType="1"/>
                </p:cNvSpPr>
                <p:nvPr/>
              </p:nvSpPr>
              <p:spPr bwMode="auto">
                <a:xfrm flipH="1" flipV="1">
                  <a:off x="3062" y="1722"/>
                  <a:ext cx="36" cy="279"/>
                </a:xfrm>
                <a:prstGeom prst="line">
                  <a:avLst/>
                </a:prstGeom>
                <a:noFill/>
                <a:ln w="19050">
                  <a:solidFill>
                    <a:srgbClr val="CC0066"/>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grpSp>
              <p:nvGrpSpPr>
                <p:cNvPr id="51400" name="Group 70">
                  <a:extLst>
                    <a:ext uri="{FF2B5EF4-FFF2-40B4-BE49-F238E27FC236}">
                      <a16:creationId xmlns:a16="http://schemas.microsoft.com/office/drawing/2014/main" id="{927C1A49-3DAD-86A5-EECC-1FDDC5BBE38F}"/>
                    </a:ext>
                  </a:extLst>
                </p:cNvPr>
                <p:cNvGrpSpPr>
                  <a:grpSpLocks/>
                </p:cNvGrpSpPr>
                <p:nvPr/>
              </p:nvGrpSpPr>
              <p:grpSpPr bwMode="auto">
                <a:xfrm flipH="1">
                  <a:off x="3126" y="1613"/>
                  <a:ext cx="218" cy="394"/>
                  <a:chOff x="2976" y="1703"/>
                  <a:chExt cx="218" cy="394"/>
                </a:xfrm>
              </p:grpSpPr>
              <p:sp>
                <p:nvSpPr>
                  <p:cNvPr id="51401" name="Line 71">
                    <a:extLst>
                      <a:ext uri="{FF2B5EF4-FFF2-40B4-BE49-F238E27FC236}">
                        <a16:creationId xmlns:a16="http://schemas.microsoft.com/office/drawing/2014/main" id="{45D576AF-F418-26E2-26F9-E902E2F15A46}"/>
                      </a:ext>
                    </a:extLst>
                  </p:cNvPr>
                  <p:cNvSpPr>
                    <a:spLocks noChangeShapeType="1"/>
                  </p:cNvSpPr>
                  <p:nvPr/>
                </p:nvSpPr>
                <p:spPr bwMode="auto">
                  <a:xfrm flipH="1" flipV="1">
                    <a:off x="2976" y="1703"/>
                    <a:ext cx="91" cy="333"/>
                  </a:xfrm>
                  <a:prstGeom prst="line">
                    <a:avLst/>
                  </a:prstGeom>
                  <a:noFill/>
                  <a:ln w="19050">
                    <a:solidFill>
                      <a:srgbClr val="CC0066"/>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51402" name="Line 72">
                    <a:extLst>
                      <a:ext uri="{FF2B5EF4-FFF2-40B4-BE49-F238E27FC236}">
                        <a16:creationId xmlns:a16="http://schemas.microsoft.com/office/drawing/2014/main" id="{07F5A28C-5622-796A-DBD5-56BCBFBEFF0B}"/>
                      </a:ext>
                    </a:extLst>
                  </p:cNvPr>
                  <p:cNvSpPr>
                    <a:spLocks noChangeShapeType="1"/>
                  </p:cNvSpPr>
                  <p:nvPr/>
                </p:nvSpPr>
                <p:spPr bwMode="auto">
                  <a:xfrm flipH="1" flipV="1">
                    <a:off x="3067" y="1763"/>
                    <a:ext cx="67" cy="316"/>
                  </a:xfrm>
                  <a:prstGeom prst="line">
                    <a:avLst/>
                  </a:prstGeom>
                  <a:noFill/>
                  <a:ln w="19050">
                    <a:solidFill>
                      <a:srgbClr val="CC0066"/>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51403" name="Line 73">
                    <a:extLst>
                      <a:ext uri="{FF2B5EF4-FFF2-40B4-BE49-F238E27FC236}">
                        <a16:creationId xmlns:a16="http://schemas.microsoft.com/office/drawing/2014/main" id="{54B1371D-9F0F-9C82-6277-F0F87F9ECA2B}"/>
                      </a:ext>
                    </a:extLst>
                  </p:cNvPr>
                  <p:cNvSpPr>
                    <a:spLocks noChangeShapeType="1"/>
                  </p:cNvSpPr>
                  <p:nvPr/>
                </p:nvSpPr>
                <p:spPr bwMode="auto">
                  <a:xfrm flipH="1" flipV="1">
                    <a:off x="3158" y="1818"/>
                    <a:ext cx="36" cy="279"/>
                  </a:xfrm>
                  <a:prstGeom prst="line">
                    <a:avLst/>
                  </a:prstGeom>
                  <a:noFill/>
                  <a:ln w="19050">
                    <a:solidFill>
                      <a:srgbClr val="CC0066"/>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grpSp>
          </p:grpSp>
          <p:grpSp>
            <p:nvGrpSpPr>
              <p:cNvPr id="51393" name="Group 74">
                <a:extLst>
                  <a:ext uri="{FF2B5EF4-FFF2-40B4-BE49-F238E27FC236}">
                    <a16:creationId xmlns:a16="http://schemas.microsoft.com/office/drawing/2014/main" id="{D33F5C40-5288-1748-5733-EE1ED04D4D49}"/>
                  </a:ext>
                </a:extLst>
              </p:cNvPr>
              <p:cNvGrpSpPr>
                <a:grpSpLocks/>
              </p:cNvGrpSpPr>
              <p:nvPr/>
            </p:nvGrpSpPr>
            <p:grpSpPr bwMode="auto">
              <a:xfrm>
                <a:off x="2711" y="504"/>
                <a:ext cx="156" cy="436"/>
                <a:chOff x="3038" y="1498"/>
                <a:chExt cx="156" cy="436"/>
              </a:xfrm>
            </p:grpSpPr>
            <p:sp>
              <p:nvSpPr>
                <p:cNvPr id="51394" name="Line 75">
                  <a:extLst>
                    <a:ext uri="{FF2B5EF4-FFF2-40B4-BE49-F238E27FC236}">
                      <a16:creationId xmlns:a16="http://schemas.microsoft.com/office/drawing/2014/main" id="{0CD1E9A6-DB8F-710E-C645-D12FDC2FADFA}"/>
                    </a:ext>
                  </a:extLst>
                </p:cNvPr>
                <p:cNvSpPr>
                  <a:spLocks noChangeShapeType="1"/>
                </p:cNvSpPr>
                <p:nvPr/>
              </p:nvSpPr>
              <p:spPr bwMode="auto">
                <a:xfrm flipH="1" flipV="1">
                  <a:off x="3038" y="1504"/>
                  <a:ext cx="42" cy="424"/>
                </a:xfrm>
                <a:prstGeom prst="line">
                  <a:avLst/>
                </a:prstGeom>
                <a:noFill/>
                <a:ln w="38100">
                  <a:solidFill>
                    <a:srgbClr val="CC0066"/>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51395" name="Line 76">
                  <a:extLst>
                    <a:ext uri="{FF2B5EF4-FFF2-40B4-BE49-F238E27FC236}">
                      <a16:creationId xmlns:a16="http://schemas.microsoft.com/office/drawing/2014/main" id="{AC3D7696-4D32-838A-4657-7F2A7D3FB0BE}"/>
                    </a:ext>
                  </a:extLst>
                </p:cNvPr>
                <p:cNvSpPr>
                  <a:spLocks noChangeShapeType="1"/>
                </p:cNvSpPr>
                <p:nvPr/>
              </p:nvSpPr>
              <p:spPr bwMode="auto">
                <a:xfrm flipV="1">
                  <a:off x="3116" y="1498"/>
                  <a:ext cx="0" cy="430"/>
                </a:xfrm>
                <a:prstGeom prst="line">
                  <a:avLst/>
                </a:prstGeom>
                <a:noFill/>
                <a:ln w="38100">
                  <a:solidFill>
                    <a:srgbClr val="CC0066"/>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51396" name="Line 77">
                  <a:extLst>
                    <a:ext uri="{FF2B5EF4-FFF2-40B4-BE49-F238E27FC236}">
                      <a16:creationId xmlns:a16="http://schemas.microsoft.com/office/drawing/2014/main" id="{287BF920-AC2B-96C2-12D9-B6FE302728FC}"/>
                    </a:ext>
                  </a:extLst>
                </p:cNvPr>
                <p:cNvSpPr>
                  <a:spLocks noChangeShapeType="1"/>
                </p:cNvSpPr>
                <p:nvPr/>
              </p:nvSpPr>
              <p:spPr bwMode="auto">
                <a:xfrm flipV="1">
                  <a:off x="3152" y="1510"/>
                  <a:ext cx="42" cy="424"/>
                </a:xfrm>
                <a:prstGeom prst="line">
                  <a:avLst/>
                </a:prstGeom>
                <a:noFill/>
                <a:ln w="38100">
                  <a:solidFill>
                    <a:srgbClr val="CC0066"/>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grpSp>
        </p:grpSp>
        <p:grpSp>
          <p:nvGrpSpPr>
            <p:cNvPr id="51336" name="Group 78">
              <a:extLst>
                <a:ext uri="{FF2B5EF4-FFF2-40B4-BE49-F238E27FC236}">
                  <a16:creationId xmlns:a16="http://schemas.microsoft.com/office/drawing/2014/main" id="{DE40DE77-3EF7-E936-CBA8-D4996012B5D3}"/>
                </a:ext>
              </a:extLst>
            </p:cNvPr>
            <p:cNvGrpSpPr>
              <a:grpSpLocks/>
            </p:cNvGrpSpPr>
            <p:nvPr/>
          </p:nvGrpSpPr>
          <p:grpSpPr bwMode="auto">
            <a:xfrm flipV="1">
              <a:off x="4000" y="1714"/>
              <a:ext cx="852" cy="630"/>
              <a:chOff x="2373" y="504"/>
              <a:chExt cx="852" cy="630"/>
            </a:xfrm>
          </p:grpSpPr>
          <p:grpSp>
            <p:nvGrpSpPr>
              <p:cNvPr id="51368" name="Group 79">
                <a:extLst>
                  <a:ext uri="{FF2B5EF4-FFF2-40B4-BE49-F238E27FC236}">
                    <a16:creationId xmlns:a16="http://schemas.microsoft.com/office/drawing/2014/main" id="{3DDE9E86-266E-EF1E-1AE8-D19014A92FA0}"/>
                  </a:ext>
                </a:extLst>
              </p:cNvPr>
              <p:cNvGrpSpPr>
                <a:grpSpLocks/>
              </p:cNvGrpSpPr>
              <p:nvPr/>
            </p:nvGrpSpPr>
            <p:grpSpPr bwMode="auto">
              <a:xfrm>
                <a:off x="2373" y="667"/>
                <a:ext cx="852" cy="467"/>
                <a:chOff x="2688" y="1679"/>
                <a:chExt cx="852" cy="467"/>
              </a:xfrm>
            </p:grpSpPr>
            <p:sp>
              <p:nvSpPr>
                <p:cNvPr id="51381" name="Line 80">
                  <a:extLst>
                    <a:ext uri="{FF2B5EF4-FFF2-40B4-BE49-F238E27FC236}">
                      <a16:creationId xmlns:a16="http://schemas.microsoft.com/office/drawing/2014/main" id="{758C9C78-B8F7-BF1F-5E8A-7EB9B4638F09}"/>
                    </a:ext>
                  </a:extLst>
                </p:cNvPr>
                <p:cNvSpPr>
                  <a:spLocks noChangeShapeType="1"/>
                </p:cNvSpPr>
                <p:nvPr/>
              </p:nvSpPr>
              <p:spPr bwMode="auto">
                <a:xfrm flipH="1" flipV="1">
                  <a:off x="2688" y="1680"/>
                  <a:ext cx="144" cy="336"/>
                </a:xfrm>
                <a:prstGeom prst="line">
                  <a:avLst/>
                </a:prstGeom>
                <a:noFill/>
                <a:ln w="9525">
                  <a:solidFill>
                    <a:srgbClr val="CC0066"/>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1382" name="Line 81">
                  <a:extLst>
                    <a:ext uri="{FF2B5EF4-FFF2-40B4-BE49-F238E27FC236}">
                      <a16:creationId xmlns:a16="http://schemas.microsoft.com/office/drawing/2014/main" id="{DF8CAD23-0ED8-C343-D3C6-64B10A4EC6F9}"/>
                    </a:ext>
                  </a:extLst>
                </p:cNvPr>
                <p:cNvSpPr>
                  <a:spLocks noChangeShapeType="1"/>
                </p:cNvSpPr>
                <p:nvPr/>
              </p:nvSpPr>
              <p:spPr bwMode="auto">
                <a:xfrm flipH="1" flipV="1">
                  <a:off x="2783" y="1752"/>
                  <a:ext cx="127" cy="333"/>
                </a:xfrm>
                <a:prstGeom prst="line">
                  <a:avLst/>
                </a:prstGeom>
                <a:noFill/>
                <a:ln w="9525">
                  <a:solidFill>
                    <a:srgbClr val="CC0066"/>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1383" name="Line 82">
                  <a:extLst>
                    <a:ext uri="{FF2B5EF4-FFF2-40B4-BE49-F238E27FC236}">
                      <a16:creationId xmlns:a16="http://schemas.microsoft.com/office/drawing/2014/main" id="{F01F5E8D-D38A-0268-899F-0E8B1AD5A92B}"/>
                    </a:ext>
                  </a:extLst>
                </p:cNvPr>
                <p:cNvSpPr>
                  <a:spLocks noChangeShapeType="1"/>
                </p:cNvSpPr>
                <p:nvPr/>
              </p:nvSpPr>
              <p:spPr bwMode="auto">
                <a:xfrm flipH="1" flipV="1">
                  <a:off x="2892" y="1801"/>
                  <a:ext cx="109" cy="315"/>
                </a:xfrm>
                <a:prstGeom prst="line">
                  <a:avLst/>
                </a:prstGeom>
                <a:noFill/>
                <a:ln w="9525">
                  <a:solidFill>
                    <a:srgbClr val="CC0066"/>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1384" name="Line 83">
                  <a:extLst>
                    <a:ext uri="{FF2B5EF4-FFF2-40B4-BE49-F238E27FC236}">
                      <a16:creationId xmlns:a16="http://schemas.microsoft.com/office/drawing/2014/main" id="{CF7BD18B-7453-4C10-DF83-C38513CB29B4}"/>
                    </a:ext>
                  </a:extLst>
                </p:cNvPr>
                <p:cNvSpPr>
                  <a:spLocks noChangeShapeType="1"/>
                </p:cNvSpPr>
                <p:nvPr/>
              </p:nvSpPr>
              <p:spPr bwMode="auto">
                <a:xfrm flipH="1" flipV="1">
                  <a:off x="3007" y="1867"/>
                  <a:ext cx="49" cy="261"/>
                </a:xfrm>
                <a:prstGeom prst="line">
                  <a:avLst/>
                </a:prstGeom>
                <a:noFill/>
                <a:ln w="9525">
                  <a:solidFill>
                    <a:srgbClr val="CC0066"/>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grpSp>
              <p:nvGrpSpPr>
                <p:cNvPr id="51385" name="Group 84">
                  <a:extLst>
                    <a:ext uri="{FF2B5EF4-FFF2-40B4-BE49-F238E27FC236}">
                      <a16:creationId xmlns:a16="http://schemas.microsoft.com/office/drawing/2014/main" id="{9D5516B6-AF3F-5B82-15EC-22E564FDD515}"/>
                    </a:ext>
                  </a:extLst>
                </p:cNvPr>
                <p:cNvGrpSpPr>
                  <a:grpSpLocks/>
                </p:cNvGrpSpPr>
                <p:nvPr/>
              </p:nvGrpSpPr>
              <p:grpSpPr bwMode="auto">
                <a:xfrm flipH="1">
                  <a:off x="3172" y="1679"/>
                  <a:ext cx="368" cy="448"/>
                  <a:chOff x="2784" y="1776"/>
                  <a:chExt cx="368" cy="448"/>
                </a:xfrm>
              </p:grpSpPr>
              <p:sp>
                <p:nvSpPr>
                  <p:cNvPr id="51387" name="Line 85">
                    <a:extLst>
                      <a:ext uri="{FF2B5EF4-FFF2-40B4-BE49-F238E27FC236}">
                        <a16:creationId xmlns:a16="http://schemas.microsoft.com/office/drawing/2014/main" id="{8444F543-3685-CD12-A83B-278612B32948}"/>
                      </a:ext>
                    </a:extLst>
                  </p:cNvPr>
                  <p:cNvSpPr>
                    <a:spLocks noChangeShapeType="1"/>
                  </p:cNvSpPr>
                  <p:nvPr/>
                </p:nvSpPr>
                <p:spPr bwMode="auto">
                  <a:xfrm flipH="1" flipV="1">
                    <a:off x="2784" y="1776"/>
                    <a:ext cx="144" cy="336"/>
                  </a:xfrm>
                  <a:prstGeom prst="line">
                    <a:avLst/>
                  </a:prstGeom>
                  <a:noFill/>
                  <a:ln w="9525">
                    <a:solidFill>
                      <a:srgbClr val="CC0066"/>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1388" name="Line 86">
                    <a:extLst>
                      <a:ext uri="{FF2B5EF4-FFF2-40B4-BE49-F238E27FC236}">
                        <a16:creationId xmlns:a16="http://schemas.microsoft.com/office/drawing/2014/main" id="{D62A30C5-DD3E-6D97-DE62-3947CBC0CD57}"/>
                      </a:ext>
                    </a:extLst>
                  </p:cNvPr>
                  <p:cNvSpPr>
                    <a:spLocks noChangeShapeType="1"/>
                  </p:cNvSpPr>
                  <p:nvPr/>
                </p:nvSpPr>
                <p:spPr bwMode="auto">
                  <a:xfrm flipH="1" flipV="1">
                    <a:off x="2879" y="1848"/>
                    <a:ext cx="127" cy="333"/>
                  </a:xfrm>
                  <a:prstGeom prst="line">
                    <a:avLst/>
                  </a:prstGeom>
                  <a:noFill/>
                  <a:ln w="9525">
                    <a:solidFill>
                      <a:srgbClr val="CC0066"/>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1389" name="Line 87">
                    <a:extLst>
                      <a:ext uri="{FF2B5EF4-FFF2-40B4-BE49-F238E27FC236}">
                        <a16:creationId xmlns:a16="http://schemas.microsoft.com/office/drawing/2014/main" id="{A5209A6A-B6C8-C8A5-099B-F62F9E5621A4}"/>
                      </a:ext>
                    </a:extLst>
                  </p:cNvPr>
                  <p:cNvSpPr>
                    <a:spLocks noChangeShapeType="1"/>
                  </p:cNvSpPr>
                  <p:nvPr/>
                </p:nvSpPr>
                <p:spPr bwMode="auto">
                  <a:xfrm flipH="1" flipV="1">
                    <a:off x="2988" y="1897"/>
                    <a:ext cx="109" cy="315"/>
                  </a:xfrm>
                  <a:prstGeom prst="line">
                    <a:avLst/>
                  </a:prstGeom>
                  <a:noFill/>
                  <a:ln w="9525">
                    <a:solidFill>
                      <a:srgbClr val="CC0066"/>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1390" name="Line 88">
                    <a:extLst>
                      <a:ext uri="{FF2B5EF4-FFF2-40B4-BE49-F238E27FC236}">
                        <a16:creationId xmlns:a16="http://schemas.microsoft.com/office/drawing/2014/main" id="{3BFF9C63-3CFE-D6C0-4E2C-CDD046932EDE}"/>
                      </a:ext>
                    </a:extLst>
                  </p:cNvPr>
                  <p:cNvSpPr>
                    <a:spLocks noChangeShapeType="1"/>
                  </p:cNvSpPr>
                  <p:nvPr/>
                </p:nvSpPr>
                <p:spPr bwMode="auto">
                  <a:xfrm flipH="1" flipV="1">
                    <a:off x="3103" y="1963"/>
                    <a:ext cx="49" cy="261"/>
                  </a:xfrm>
                  <a:prstGeom prst="line">
                    <a:avLst/>
                  </a:prstGeom>
                  <a:noFill/>
                  <a:ln w="9525">
                    <a:solidFill>
                      <a:srgbClr val="CC0066"/>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grpSp>
            <p:sp>
              <p:nvSpPr>
                <p:cNvPr id="51386" name="Line 89">
                  <a:extLst>
                    <a:ext uri="{FF2B5EF4-FFF2-40B4-BE49-F238E27FC236}">
                      <a16:creationId xmlns:a16="http://schemas.microsoft.com/office/drawing/2014/main" id="{B4786AF7-D418-33AC-C4F1-B3ED8B9C3675}"/>
                    </a:ext>
                  </a:extLst>
                </p:cNvPr>
                <p:cNvSpPr>
                  <a:spLocks noChangeShapeType="1"/>
                </p:cNvSpPr>
                <p:nvPr/>
              </p:nvSpPr>
              <p:spPr bwMode="auto">
                <a:xfrm flipV="1">
                  <a:off x="3110" y="1916"/>
                  <a:ext cx="0" cy="230"/>
                </a:xfrm>
                <a:prstGeom prst="line">
                  <a:avLst/>
                </a:prstGeom>
                <a:noFill/>
                <a:ln w="9525">
                  <a:solidFill>
                    <a:srgbClr val="CC0066"/>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grpSp>
          <p:grpSp>
            <p:nvGrpSpPr>
              <p:cNvPr id="51369" name="Group 90">
                <a:extLst>
                  <a:ext uri="{FF2B5EF4-FFF2-40B4-BE49-F238E27FC236}">
                    <a16:creationId xmlns:a16="http://schemas.microsoft.com/office/drawing/2014/main" id="{3E470C52-E8C5-5FF0-7892-729F90140BBC}"/>
                  </a:ext>
                </a:extLst>
              </p:cNvPr>
              <p:cNvGrpSpPr>
                <a:grpSpLocks/>
              </p:cNvGrpSpPr>
              <p:nvPr/>
            </p:nvGrpSpPr>
            <p:grpSpPr bwMode="auto">
              <a:xfrm>
                <a:off x="2570" y="607"/>
                <a:ext cx="464" cy="400"/>
                <a:chOff x="2880" y="1607"/>
                <a:chExt cx="464" cy="400"/>
              </a:xfrm>
            </p:grpSpPr>
            <p:sp>
              <p:nvSpPr>
                <p:cNvPr id="51374" name="Line 91">
                  <a:extLst>
                    <a:ext uri="{FF2B5EF4-FFF2-40B4-BE49-F238E27FC236}">
                      <a16:creationId xmlns:a16="http://schemas.microsoft.com/office/drawing/2014/main" id="{E1E1A130-7C11-C53D-A2E1-A81E6A39228C}"/>
                    </a:ext>
                  </a:extLst>
                </p:cNvPr>
                <p:cNvSpPr>
                  <a:spLocks noChangeShapeType="1"/>
                </p:cNvSpPr>
                <p:nvPr/>
              </p:nvSpPr>
              <p:spPr bwMode="auto">
                <a:xfrm flipH="1" flipV="1">
                  <a:off x="2880" y="1607"/>
                  <a:ext cx="91" cy="333"/>
                </a:xfrm>
                <a:prstGeom prst="line">
                  <a:avLst/>
                </a:prstGeom>
                <a:noFill/>
                <a:ln w="19050">
                  <a:solidFill>
                    <a:srgbClr val="CC0066"/>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51375" name="Line 92">
                  <a:extLst>
                    <a:ext uri="{FF2B5EF4-FFF2-40B4-BE49-F238E27FC236}">
                      <a16:creationId xmlns:a16="http://schemas.microsoft.com/office/drawing/2014/main" id="{C9EC5094-7E00-D0FF-7ECC-7439A8F0A4F6}"/>
                    </a:ext>
                  </a:extLst>
                </p:cNvPr>
                <p:cNvSpPr>
                  <a:spLocks noChangeShapeType="1"/>
                </p:cNvSpPr>
                <p:nvPr/>
              </p:nvSpPr>
              <p:spPr bwMode="auto">
                <a:xfrm flipH="1" flipV="1">
                  <a:off x="2971" y="1667"/>
                  <a:ext cx="67" cy="316"/>
                </a:xfrm>
                <a:prstGeom prst="line">
                  <a:avLst/>
                </a:prstGeom>
                <a:noFill/>
                <a:ln w="19050">
                  <a:solidFill>
                    <a:srgbClr val="CC0066"/>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51376" name="Line 93">
                  <a:extLst>
                    <a:ext uri="{FF2B5EF4-FFF2-40B4-BE49-F238E27FC236}">
                      <a16:creationId xmlns:a16="http://schemas.microsoft.com/office/drawing/2014/main" id="{EB2CDFF9-DF8E-82BF-F0E2-405FF700938B}"/>
                    </a:ext>
                  </a:extLst>
                </p:cNvPr>
                <p:cNvSpPr>
                  <a:spLocks noChangeShapeType="1"/>
                </p:cNvSpPr>
                <p:nvPr/>
              </p:nvSpPr>
              <p:spPr bwMode="auto">
                <a:xfrm flipH="1" flipV="1">
                  <a:off x="3062" y="1722"/>
                  <a:ext cx="36" cy="279"/>
                </a:xfrm>
                <a:prstGeom prst="line">
                  <a:avLst/>
                </a:prstGeom>
                <a:noFill/>
                <a:ln w="19050">
                  <a:solidFill>
                    <a:srgbClr val="CC0066"/>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grpSp>
              <p:nvGrpSpPr>
                <p:cNvPr id="51377" name="Group 94">
                  <a:extLst>
                    <a:ext uri="{FF2B5EF4-FFF2-40B4-BE49-F238E27FC236}">
                      <a16:creationId xmlns:a16="http://schemas.microsoft.com/office/drawing/2014/main" id="{37EBB6CE-F044-073B-FBCB-E437484744A4}"/>
                    </a:ext>
                  </a:extLst>
                </p:cNvPr>
                <p:cNvGrpSpPr>
                  <a:grpSpLocks/>
                </p:cNvGrpSpPr>
                <p:nvPr/>
              </p:nvGrpSpPr>
              <p:grpSpPr bwMode="auto">
                <a:xfrm flipH="1">
                  <a:off x="3126" y="1613"/>
                  <a:ext cx="218" cy="394"/>
                  <a:chOff x="2976" y="1703"/>
                  <a:chExt cx="218" cy="394"/>
                </a:xfrm>
              </p:grpSpPr>
              <p:sp>
                <p:nvSpPr>
                  <p:cNvPr id="51378" name="Line 95">
                    <a:extLst>
                      <a:ext uri="{FF2B5EF4-FFF2-40B4-BE49-F238E27FC236}">
                        <a16:creationId xmlns:a16="http://schemas.microsoft.com/office/drawing/2014/main" id="{1209031D-8354-A10D-759C-84D54FFAC888}"/>
                      </a:ext>
                    </a:extLst>
                  </p:cNvPr>
                  <p:cNvSpPr>
                    <a:spLocks noChangeShapeType="1"/>
                  </p:cNvSpPr>
                  <p:nvPr/>
                </p:nvSpPr>
                <p:spPr bwMode="auto">
                  <a:xfrm flipH="1" flipV="1">
                    <a:off x="2976" y="1703"/>
                    <a:ext cx="91" cy="333"/>
                  </a:xfrm>
                  <a:prstGeom prst="line">
                    <a:avLst/>
                  </a:prstGeom>
                  <a:noFill/>
                  <a:ln w="19050">
                    <a:solidFill>
                      <a:srgbClr val="CC0066"/>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51379" name="Line 96">
                    <a:extLst>
                      <a:ext uri="{FF2B5EF4-FFF2-40B4-BE49-F238E27FC236}">
                        <a16:creationId xmlns:a16="http://schemas.microsoft.com/office/drawing/2014/main" id="{A4278E4F-3886-D7EE-4C91-224F478A18F9}"/>
                      </a:ext>
                    </a:extLst>
                  </p:cNvPr>
                  <p:cNvSpPr>
                    <a:spLocks noChangeShapeType="1"/>
                  </p:cNvSpPr>
                  <p:nvPr/>
                </p:nvSpPr>
                <p:spPr bwMode="auto">
                  <a:xfrm flipH="1" flipV="1">
                    <a:off x="3067" y="1763"/>
                    <a:ext cx="67" cy="316"/>
                  </a:xfrm>
                  <a:prstGeom prst="line">
                    <a:avLst/>
                  </a:prstGeom>
                  <a:noFill/>
                  <a:ln w="19050">
                    <a:solidFill>
                      <a:srgbClr val="CC0066"/>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51380" name="Line 97">
                    <a:extLst>
                      <a:ext uri="{FF2B5EF4-FFF2-40B4-BE49-F238E27FC236}">
                        <a16:creationId xmlns:a16="http://schemas.microsoft.com/office/drawing/2014/main" id="{90937204-7FBE-BDAD-9172-80C4AF6DEDE6}"/>
                      </a:ext>
                    </a:extLst>
                  </p:cNvPr>
                  <p:cNvSpPr>
                    <a:spLocks noChangeShapeType="1"/>
                  </p:cNvSpPr>
                  <p:nvPr/>
                </p:nvSpPr>
                <p:spPr bwMode="auto">
                  <a:xfrm flipH="1" flipV="1">
                    <a:off x="3158" y="1818"/>
                    <a:ext cx="36" cy="279"/>
                  </a:xfrm>
                  <a:prstGeom prst="line">
                    <a:avLst/>
                  </a:prstGeom>
                  <a:noFill/>
                  <a:ln w="19050">
                    <a:solidFill>
                      <a:srgbClr val="CC0066"/>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grpSp>
          </p:grpSp>
          <p:grpSp>
            <p:nvGrpSpPr>
              <p:cNvPr id="51370" name="Group 98">
                <a:extLst>
                  <a:ext uri="{FF2B5EF4-FFF2-40B4-BE49-F238E27FC236}">
                    <a16:creationId xmlns:a16="http://schemas.microsoft.com/office/drawing/2014/main" id="{D0B93CB9-8B63-FBE2-E73F-03E88B15E8D5}"/>
                  </a:ext>
                </a:extLst>
              </p:cNvPr>
              <p:cNvGrpSpPr>
                <a:grpSpLocks/>
              </p:cNvGrpSpPr>
              <p:nvPr/>
            </p:nvGrpSpPr>
            <p:grpSpPr bwMode="auto">
              <a:xfrm>
                <a:off x="2711" y="504"/>
                <a:ext cx="156" cy="436"/>
                <a:chOff x="3038" y="1498"/>
                <a:chExt cx="156" cy="436"/>
              </a:xfrm>
            </p:grpSpPr>
            <p:sp>
              <p:nvSpPr>
                <p:cNvPr id="51371" name="Line 99">
                  <a:extLst>
                    <a:ext uri="{FF2B5EF4-FFF2-40B4-BE49-F238E27FC236}">
                      <a16:creationId xmlns:a16="http://schemas.microsoft.com/office/drawing/2014/main" id="{05FD0815-E1D6-B620-D16C-F42D7A1607E7}"/>
                    </a:ext>
                  </a:extLst>
                </p:cNvPr>
                <p:cNvSpPr>
                  <a:spLocks noChangeShapeType="1"/>
                </p:cNvSpPr>
                <p:nvPr/>
              </p:nvSpPr>
              <p:spPr bwMode="auto">
                <a:xfrm flipH="1" flipV="1">
                  <a:off x="3038" y="1504"/>
                  <a:ext cx="42" cy="424"/>
                </a:xfrm>
                <a:prstGeom prst="line">
                  <a:avLst/>
                </a:prstGeom>
                <a:noFill/>
                <a:ln w="38100">
                  <a:solidFill>
                    <a:srgbClr val="CC0066"/>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51372" name="Line 100">
                  <a:extLst>
                    <a:ext uri="{FF2B5EF4-FFF2-40B4-BE49-F238E27FC236}">
                      <a16:creationId xmlns:a16="http://schemas.microsoft.com/office/drawing/2014/main" id="{3C0BFA06-84F5-93FA-37B1-1CE490940B7F}"/>
                    </a:ext>
                  </a:extLst>
                </p:cNvPr>
                <p:cNvSpPr>
                  <a:spLocks noChangeShapeType="1"/>
                </p:cNvSpPr>
                <p:nvPr/>
              </p:nvSpPr>
              <p:spPr bwMode="auto">
                <a:xfrm flipV="1">
                  <a:off x="3116" y="1498"/>
                  <a:ext cx="0" cy="430"/>
                </a:xfrm>
                <a:prstGeom prst="line">
                  <a:avLst/>
                </a:prstGeom>
                <a:noFill/>
                <a:ln w="38100">
                  <a:solidFill>
                    <a:srgbClr val="CC0066"/>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51373" name="Line 101">
                  <a:extLst>
                    <a:ext uri="{FF2B5EF4-FFF2-40B4-BE49-F238E27FC236}">
                      <a16:creationId xmlns:a16="http://schemas.microsoft.com/office/drawing/2014/main" id="{C869D168-6795-B129-FE12-FABAE7A591E1}"/>
                    </a:ext>
                  </a:extLst>
                </p:cNvPr>
                <p:cNvSpPr>
                  <a:spLocks noChangeShapeType="1"/>
                </p:cNvSpPr>
                <p:nvPr/>
              </p:nvSpPr>
              <p:spPr bwMode="auto">
                <a:xfrm flipV="1">
                  <a:off x="3152" y="1510"/>
                  <a:ext cx="42" cy="424"/>
                </a:xfrm>
                <a:prstGeom prst="line">
                  <a:avLst/>
                </a:prstGeom>
                <a:noFill/>
                <a:ln w="38100">
                  <a:solidFill>
                    <a:srgbClr val="CC0066"/>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grpSp>
        </p:grpSp>
        <p:grpSp>
          <p:nvGrpSpPr>
            <p:cNvPr id="51337" name="Group 102">
              <a:extLst>
                <a:ext uri="{FF2B5EF4-FFF2-40B4-BE49-F238E27FC236}">
                  <a16:creationId xmlns:a16="http://schemas.microsoft.com/office/drawing/2014/main" id="{60722757-2439-D3CE-91F2-A58093B5D89F}"/>
                </a:ext>
              </a:extLst>
            </p:cNvPr>
            <p:cNvGrpSpPr>
              <a:grpSpLocks/>
            </p:cNvGrpSpPr>
            <p:nvPr/>
          </p:nvGrpSpPr>
          <p:grpSpPr bwMode="auto">
            <a:xfrm>
              <a:off x="3613" y="1394"/>
              <a:ext cx="1631" cy="214"/>
              <a:chOff x="3613" y="1394"/>
              <a:chExt cx="1631" cy="214"/>
            </a:xfrm>
          </p:grpSpPr>
          <p:grpSp>
            <p:nvGrpSpPr>
              <p:cNvPr id="51354" name="Group 103">
                <a:extLst>
                  <a:ext uri="{FF2B5EF4-FFF2-40B4-BE49-F238E27FC236}">
                    <a16:creationId xmlns:a16="http://schemas.microsoft.com/office/drawing/2014/main" id="{57C8F290-B111-35C8-81D8-4B7CB5E64105}"/>
                  </a:ext>
                </a:extLst>
              </p:cNvPr>
              <p:cNvGrpSpPr>
                <a:grpSpLocks/>
              </p:cNvGrpSpPr>
              <p:nvPr/>
            </p:nvGrpSpPr>
            <p:grpSpPr bwMode="auto">
              <a:xfrm>
                <a:off x="3613" y="1395"/>
                <a:ext cx="686" cy="213"/>
                <a:chOff x="3613" y="1395"/>
                <a:chExt cx="686" cy="213"/>
              </a:xfrm>
            </p:grpSpPr>
            <p:sp>
              <p:nvSpPr>
                <p:cNvPr id="51363" name="Line 104">
                  <a:extLst>
                    <a:ext uri="{FF2B5EF4-FFF2-40B4-BE49-F238E27FC236}">
                      <a16:creationId xmlns:a16="http://schemas.microsoft.com/office/drawing/2014/main" id="{2E05156B-F5DE-18C3-3CA8-8B21D78205E1}"/>
                    </a:ext>
                  </a:extLst>
                </p:cNvPr>
                <p:cNvSpPr>
                  <a:spLocks noChangeShapeType="1"/>
                </p:cNvSpPr>
                <p:nvPr/>
              </p:nvSpPr>
              <p:spPr bwMode="auto">
                <a:xfrm flipH="1">
                  <a:off x="3613" y="1395"/>
                  <a:ext cx="280" cy="24"/>
                </a:xfrm>
                <a:prstGeom prst="line">
                  <a:avLst/>
                </a:prstGeom>
                <a:noFill/>
                <a:ln w="28575">
                  <a:solidFill>
                    <a:srgbClr val="0066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364" name="Line 105">
                  <a:extLst>
                    <a:ext uri="{FF2B5EF4-FFF2-40B4-BE49-F238E27FC236}">
                      <a16:creationId xmlns:a16="http://schemas.microsoft.com/office/drawing/2014/main" id="{BEA30288-E8BF-E690-3BFE-649ED4FC6472}"/>
                    </a:ext>
                  </a:extLst>
                </p:cNvPr>
                <p:cNvSpPr>
                  <a:spLocks noChangeShapeType="1"/>
                </p:cNvSpPr>
                <p:nvPr/>
              </p:nvSpPr>
              <p:spPr bwMode="auto">
                <a:xfrm flipH="1">
                  <a:off x="3771" y="1419"/>
                  <a:ext cx="249" cy="97"/>
                </a:xfrm>
                <a:prstGeom prst="line">
                  <a:avLst/>
                </a:prstGeom>
                <a:noFill/>
                <a:ln w="28575">
                  <a:solidFill>
                    <a:srgbClr val="0066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365" name="Line 106">
                  <a:extLst>
                    <a:ext uri="{FF2B5EF4-FFF2-40B4-BE49-F238E27FC236}">
                      <a16:creationId xmlns:a16="http://schemas.microsoft.com/office/drawing/2014/main" id="{5FA065F3-D333-FED4-2828-A5968531BEE8}"/>
                    </a:ext>
                  </a:extLst>
                </p:cNvPr>
                <p:cNvSpPr>
                  <a:spLocks noChangeShapeType="1"/>
                </p:cNvSpPr>
                <p:nvPr/>
              </p:nvSpPr>
              <p:spPr bwMode="auto">
                <a:xfrm flipH="1">
                  <a:off x="3971" y="1437"/>
                  <a:ext cx="171" cy="114"/>
                </a:xfrm>
                <a:prstGeom prst="line">
                  <a:avLst/>
                </a:prstGeom>
                <a:noFill/>
                <a:ln w="28575">
                  <a:solidFill>
                    <a:srgbClr val="0066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366" name="Line 107">
                  <a:extLst>
                    <a:ext uri="{FF2B5EF4-FFF2-40B4-BE49-F238E27FC236}">
                      <a16:creationId xmlns:a16="http://schemas.microsoft.com/office/drawing/2014/main" id="{3EBEA03B-8A12-02C5-9A13-CC12758E5D13}"/>
                    </a:ext>
                  </a:extLst>
                </p:cNvPr>
                <p:cNvSpPr>
                  <a:spLocks noChangeShapeType="1"/>
                </p:cNvSpPr>
                <p:nvPr/>
              </p:nvSpPr>
              <p:spPr bwMode="auto">
                <a:xfrm flipH="1">
                  <a:off x="4117" y="1443"/>
                  <a:ext cx="109" cy="146"/>
                </a:xfrm>
                <a:prstGeom prst="line">
                  <a:avLst/>
                </a:prstGeom>
                <a:noFill/>
                <a:ln w="28575">
                  <a:solidFill>
                    <a:srgbClr val="0066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367" name="Line 108">
                  <a:extLst>
                    <a:ext uri="{FF2B5EF4-FFF2-40B4-BE49-F238E27FC236}">
                      <a16:creationId xmlns:a16="http://schemas.microsoft.com/office/drawing/2014/main" id="{07FBC225-C216-8BFE-8D46-EB0BCDA112BA}"/>
                    </a:ext>
                  </a:extLst>
                </p:cNvPr>
                <p:cNvSpPr>
                  <a:spLocks noChangeShapeType="1"/>
                </p:cNvSpPr>
                <p:nvPr/>
              </p:nvSpPr>
              <p:spPr bwMode="auto">
                <a:xfrm flipH="1">
                  <a:off x="4250" y="1449"/>
                  <a:ext cx="49" cy="159"/>
                </a:xfrm>
                <a:prstGeom prst="line">
                  <a:avLst/>
                </a:prstGeom>
                <a:noFill/>
                <a:ln w="28575">
                  <a:solidFill>
                    <a:srgbClr val="0066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51355" name="Group 109">
                <a:extLst>
                  <a:ext uri="{FF2B5EF4-FFF2-40B4-BE49-F238E27FC236}">
                    <a16:creationId xmlns:a16="http://schemas.microsoft.com/office/drawing/2014/main" id="{D68E9184-8C7D-BC55-C3AC-B6E2924CE71C}"/>
                  </a:ext>
                </a:extLst>
              </p:cNvPr>
              <p:cNvGrpSpPr>
                <a:grpSpLocks/>
              </p:cNvGrpSpPr>
              <p:nvPr/>
            </p:nvGrpSpPr>
            <p:grpSpPr bwMode="auto">
              <a:xfrm flipH="1">
                <a:off x="4558" y="1394"/>
                <a:ext cx="686" cy="213"/>
                <a:chOff x="3613" y="1395"/>
                <a:chExt cx="686" cy="213"/>
              </a:xfrm>
            </p:grpSpPr>
            <p:sp>
              <p:nvSpPr>
                <p:cNvPr id="51358" name="Line 110">
                  <a:extLst>
                    <a:ext uri="{FF2B5EF4-FFF2-40B4-BE49-F238E27FC236}">
                      <a16:creationId xmlns:a16="http://schemas.microsoft.com/office/drawing/2014/main" id="{0E295FF9-97DF-5B6F-9482-F90A786B5133}"/>
                    </a:ext>
                  </a:extLst>
                </p:cNvPr>
                <p:cNvSpPr>
                  <a:spLocks noChangeShapeType="1"/>
                </p:cNvSpPr>
                <p:nvPr/>
              </p:nvSpPr>
              <p:spPr bwMode="auto">
                <a:xfrm flipH="1">
                  <a:off x="3613" y="1395"/>
                  <a:ext cx="280" cy="24"/>
                </a:xfrm>
                <a:prstGeom prst="line">
                  <a:avLst/>
                </a:prstGeom>
                <a:noFill/>
                <a:ln w="28575">
                  <a:solidFill>
                    <a:srgbClr val="0066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359" name="Line 111">
                  <a:extLst>
                    <a:ext uri="{FF2B5EF4-FFF2-40B4-BE49-F238E27FC236}">
                      <a16:creationId xmlns:a16="http://schemas.microsoft.com/office/drawing/2014/main" id="{E642F7C2-CCA2-8337-6EC0-1C616E4AF141}"/>
                    </a:ext>
                  </a:extLst>
                </p:cNvPr>
                <p:cNvSpPr>
                  <a:spLocks noChangeShapeType="1"/>
                </p:cNvSpPr>
                <p:nvPr/>
              </p:nvSpPr>
              <p:spPr bwMode="auto">
                <a:xfrm flipH="1">
                  <a:off x="3771" y="1419"/>
                  <a:ext cx="249" cy="97"/>
                </a:xfrm>
                <a:prstGeom prst="line">
                  <a:avLst/>
                </a:prstGeom>
                <a:noFill/>
                <a:ln w="28575">
                  <a:solidFill>
                    <a:srgbClr val="0066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360" name="Line 112">
                  <a:extLst>
                    <a:ext uri="{FF2B5EF4-FFF2-40B4-BE49-F238E27FC236}">
                      <a16:creationId xmlns:a16="http://schemas.microsoft.com/office/drawing/2014/main" id="{1F907F12-6E9F-F157-9BBF-8BF0CBAF44C1}"/>
                    </a:ext>
                  </a:extLst>
                </p:cNvPr>
                <p:cNvSpPr>
                  <a:spLocks noChangeShapeType="1"/>
                </p:cNvSpPr>
                <p:nvPr/>
              </p:nvSpPr>
              <p:spPr bwMode="auto">
                <a:xfrm flipH="1">
                  <a:off x="3971" y="1437"/>
                  <a:ext cx="171" cy="114"/>
                </a:xfrm>
                <a:prstGeom prst="line">
                  <a:avLst/>
                </a:prstGeom>
                <a:noFill/>
                <a:ln w="28575">
                  <a:solidFill>
                    <a:srgbClr val="0066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361" name="Line 113">
                  <a:extLst>
                    <a:ext uri="{FF2B5EF4-FFF2-40B4-BE49-F238E27FC236}">
                      <a16:creationId xmlns:a16="http://schemas.microsoft.com/office/drawing/2014/main" id="{EAA27D76-4DDA-A57A-BEA4-98F1D465B138}"/>
                    </a:ext>
                  </a:extLst>
                </p:cNvPr>
                <p:cNvSpPr>
                  <a:spLocks noChangeShapeType="1"/>
                </p:cNvSpPr>
                <p:nvPr/>
              </p:nvSpPr>
              <p:spPr bwMode="auto">
                <a:xfrm flipH="1">
                  <a:off x="4117" y="1443"/>
                  <a:ext cx="109" cy="146"/>
                </a:xfrm>
                <a:prstGeom prst="line">
                  <a:avLst/>
                </a:prstGeom>
                <a:noFill/>
                <a:ln w="28575">
                  <a:solidFill>
                    <a:srgbClr val="0066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362" name="Line 114">
                  <a:extLst>
                    <a:ext uri="{FF2B5EF4-FFF2-40B4-BE49-F238E27FC236}">
                      <a16:creationId xmlns:a16="http://schemas.microsoft.com/office/drawing/2014/main" id="{688AC0C5-B81D-342E-CB75-849C57CD95E5}"/>
                    </a:ext>
                  </a:extLst>
                </p:cNvPr>
                <p:cNvSpPr>
                  <a:spLocks noChangeShapeType="1"/>
                </p:cNvSpPr>
                <p:nvPr/>
              </p:nvSpPr>
              <p:spPr bwMode="auto">
                <a:xfrm flipH="1">
                  <a:off x="4250" y="1449"/>
                  <a:ext cx="49" cy="159"/>
                </a:xfrm>
                <a:prstGeom prst="line">
                  <a:avLst/>
                </a:prstGeom>
                <a:noFill/>
                <a:ln w="28575">
                  <a:solidFill>
                    <a:srgbClr val="0066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51356" name="Line 115">
                <a:extLst>
                  <a:ext uri="{FF2B5EF4-FFF2-40B4-BE49-F238E27FC236}">
                    <a16:creationId xmlns:a16="http://schemas.microsoft.com/office/drawing/2014/main" id="{6876D24B-0BAB-8FD7-9611-0B8C404F8852}"/>
                  </a:ext>
                </a:extLst>
              </p:cNvPr>
              <p:cNvSpPr>
                <a:spLocks noChangeShapeType="1"/>
              </p:cNvSpPr>
              <p:nvPr/>
            </p:nvSpPr>
            <p:spPr bwMode="auto">
              <a:xfrm>
                <a:off x="4365" y="1449"/>
                <a:ext cx="0" cy="158"/>
              </a:xfrm>
              <a:prstGeom prst="line">
                <a:avLst/>
              </a:prstGeom>
              <a:noFill/>
              <a:ln w="28575">
                <a:solidFill>
                  <a:srgbClr val="0066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357" name="Line 116">
                <a:extLst>
                  <a:ext uri="{FF2B5EF4-FFF2-40B4-BE49-F238E27FC236}">
                    <a16:creationId xmlns:a16="http://schemas.microsoft.com/office/drawing/2014/main" id="{03C64F9F-FB13-EDAA-0701-C3E24DD1705D}"/>
                  </a:ext>
                </a:extLst>
              </p:cNvPr>
              <p:cNvSpPr>
                <a:spLocks noChangeShapeType="1"/>
              </p:cNvSpPr>
              <p:nvPr/>
            </p:nvSpPr>
            <p:spPr bwMode="auto">
              <a:xfrm>
                <a:off x="4461" y="1443"/>
                <a:ext cx="0" cy="158"/>
              </a:xfrm>
              <a:prstGeom prst="line">
                <a:avLst/>
              </a:prstGeom>
              <a:noFill/>
              <a:ln w="28575">
                <a:solidFill>
                  <a:srgbClr val="0066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51338" name="Group 117">
              <a:extLst>
                <a:ext uri="{FF2B5EF4-FFF2-40B4-BE49-F238E27FC236}">
                  <a16:creationId xmlns:a16="http://schemas.microsoft.com/office/drawing/2014/main" id="{012EB796-0182-49C1-33B2-1123925DCE40}"/>
                </a:ext>
              </a:extLst>
            </p:cNvPr>
            <p:cNvGrpSpPr>
              <a:grpSpLocks/>
            </p:cNvGrpSpPr>
            <p:nvPr/>
          </p:nvGrpSpPr>
          <p:grpSpPr bwMode="auto">
            <a:xfrm flipV="1">
              <a:off x="3618" y="1150"/>
              <a:ext cx="1631" cy="214"/>
              <a:chOff x="3613" y="1394"/>
              <a:chExt cx="1631" cy="214"/>
            </a:xfrm>
          </p:grpSpPr>
          <p:grpSp>
            <p:nvGrpSpPr>
              <p:cNvPr id="51340" name="Group 118">
                <a:extLst>
                  <a:ext uri="{FF2B5EF4-FFF2-40B4-BE49-F238E27FC236}">
                    <a16:creationId xmlns:a16="http://schemas.microsoft.com/office/drawing/2014/main" id="{2B1C8AF9-D6B9-4F3F-3A77-89563CD9F0BF}"/>
                  </a:ext>
                </a:extLst>
              </p:cNvPr>
              <p:cNvGrpSpPr>
                <a:grpSpLocks/>
              </p:cNvGrpSpPr>
              <p:nvPr/>
            </p:nvGrpSpPr>
            <p:grpSpPr bwMode="auto">
              <a:xfrm>
                <a:off x="3613" y="1395"/>
                <a:ext cx="686" cy="213"/>
                <a:chOff x="3613" y="1395"/>
                <a:chExt cx="686" cy="213"/>
              </a:xfrm>
            </p:grpSpPr>
            <p:sp>
              <p:nvSpPr>
                <p:cNvPr id="51349" name="Line 119">
                  <a:extLst>
                    <a:ext uri="{FF2B5EF4-FFF2-40B4-BE49-F238E27FC236}">
                      <a16:creationId xmlns:a16="http://schemas.microsoft.com/office/drawing/2014/main" id="{CF39AABE-DF3D-B088-8CCD-6CDC9A65A2ED}"/>
                    </a:ext>
                  </a:extLst>
                </p:cNvPr>
                <p:cNvSpPr>
                  <a:spLocks noChangeShapeType="1"/>
                </p:cNvSpPr>
                <p:nvPr/>
              </p:nvSpPr>
              <p:spPr bwMode="auto">
                <a:xfrm flipH="1">
                  <a:off x="3613" y="1395"/>
                  <a:ext cx="280" cy="24"/>
                </a:xfrm>
                <a:prstGeom prst="line">
                  <a:avLst/>
                </a:prstGeom>
                <a:noFill/>
                <a:ln w="28575">
                  <a:solidFill>
                    <a:srgbClr val="0066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350" name="Line 120">
                  <a:extLst>
                    <a:ext uri="{FF2B5EF4-FFF2-40B4-BE49-F238E27FC236}">
                      <a16:creationId xmlns:a16="http://schemas.microsoft.com/office/drawing/2014/main" id="{AB153302-1C6B-32B3-1B7D-9A3F045D92C7}"/>
                    </a:ext>
                  </a:extLst>
                </p:cNvPr>
                <p:cNvSpPr>
                  <a:spLocks noChangeShapeType="1"/>
                </p:cNvSpPr>
                <p:nvPr/>
              </p:nvSpPr>
              <p:spPr bwMode="auto">
                <a:xfrm flipH="1">
                  <a:off x="3771" y="1419"/>
                  <a:ext cx="249" cy="97"/>
                </a:xfrm>
                <a:prstGeom prst="line">
                  <a:avLst/>
                </a:prstGeom>
                <a:noFill/>
                <a:ln w="28575">
                  <a:solidFill>
                    <a:srgbClr val="0066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351" name="Line 121">
                  <a:extLst>
                    <a:ext uri="{FF2B5EF4-FFF2-40B4-BE49-F238E27FC236}">
                      <a16:creationId xmlns:a16="http://schemas.microsoft.com/office/drawing/2014/main" id="{C4D888FA-04BF-ACA2-3A59-99C15B841B10}"/>
                    </a:ext>
                  </a:extLst>
                </p:cNvPr>
                <p:cNvSpPr>
                  <a:spLocks noChangeShapeType="1"/>
                </p:cNvSpPr>
                <p:nvPr/>
              </p:nvSpPr>
              <p:spPr bwMode="auto">
                <a:xfrm flipH="1">
                  <a:off x="3971" y="1437"/>
                  <a:ext cx="171" cy="114"/>
                </a:xfrm>
                <a:prstGeom prst="line">
                  <a:avLst/>
                </a:prstGeom>
                <a:noFill/>
                <a:ln w="28575">
                  <a:solidFill>
                    <a:srgbClr val="0066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352" name="Line 122">
                  <a:extLst>
                    <a:ext uri="{FF2B5EF4-FFF2-40B4-BE49-F238E27FC236}">
                      <a16:creationId xmlns:a16="http://schemas.microsoft.com/office/drawing/2014/main" id="{BF784C06-77FA-29AD-3B5D-EFB5DE61F684}"/>
                    </a:ext>
                  </a:extLst>
                </p:cNvPr>
                <p:cNvSpPr>
                  <a:spLocks noChangeShapeType="1"/>
                </p:cNvSpPr>
                <p:nvPr/>
              </p:nvSpPr>
              <p:spPr bwMode="auto">
                <a:xfrm flipH="1">
                  <a:off x="4117" y="1443"/>
                  <a:ext cx="109" cy="146"/>
                </a:xfrm>
                <a:prstGeom prst="line">
                  <a:avLst/>
                </a:prstGeom>
                <a:noFill/>
                <a:ln w="28575">
                  <a:solidFill>
                    <a:srgbClr val="0066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353" name="Line 123">
                  <a:extLst>
                    <a:ext uri="{FF2B5EF4-FFF2-40B4-BE49-F238E27FC236}">
                      <a16:creationId xmlns:a16="http://schemas.microsoft.com/office/drawing/2014/main" id="{A05B703B-9B48-BB84-E211-733998020ABB}"/>
                    </a:ext>
                  </a:extLst>
                </p:cNvPr>
                <p:cNvSpPr>
                  <a:spLocks noChangeShapeType="1"/>
                </p:cNvSpPr>
                <p:nvPr/>
              </p:nvSpPr>
              <p:spPr bwMode="auto">
                <a:xfrm flipH="1">
                  <a:off x="4250" y="1449"/>
                  <a:ext cx="49" cy="159"/>
                </a:xfrm>
                <a:prstGeom prst="line">
                  <a:avLst/>
                </a:prstGeom>
                <a:noFill/>
                <a:ln w="28575">
                  <a:solidFill>
                    <a:srgbClr val="0066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51341" name="Group 124">
                <a:extLst>
                  <a:ext uri="{FF2B5EF4-FFF2-40B4-BE49-F238E27FC236}">
                    <a16:creationId xmlns:a16="http://schemas.microsoft.com/office/drawing/2014/main" id="{DFE1C393-A8C8-8008-7921-D9DD676FFAB7}"/>
                  </a:ext>
                </a:extLst>
              </p:cNvPr>
              <p:cNvGrpSpPr>
                <a:grpSpLocks/>
              </p:cNvGrpSpPr>
              <p:nvPr/>
            </p:nvGrpSpPr>
            <p:grpSpPr bwMode="auto">
              <a:xfrm flipH="1">
                <a:off x="4558" y="1394"/>
                <a:ext cx="686" cy="213"/>
                <a:chOff x="3613" y="1395"/>
                <a:chExt cx="686" cy="213"/>
              </a:xfrm>
            </p:grpSpPr>
            <p:sp>
              <p:nvSpPr>
                <p:cNvPr id="51344" name="Line 125">
                  <a:extLst>
                    <a:ext uri="{FF2B5EF4-FFF2-40B4-BE49-F238E27FC236}">
                      <a16:creationId xmlns:a16="http://schemas.microsoft.com/office/drawing/2014/main" id="{ED0AED52-C42E-CEF9-0832-3D84D834E57B}"/>
                    </a:ext>
                  </a:extLst>
                </p:cNvPr>
                <p:cNvSpPr>
                  <a:spLocks noChangeShapeType="1"/>
                </p:cNvSpPr>
                <p:nvPr/>
              </p:nvSpPr>
              <p:spPr bwMode="auto">
                <a:xfrm flipH="1">
                  <a:off x="3613" y="1395"/>
                  <a:ext cx="280" cy="24"/>
                </a:xfrm>
                <a:prstGeom prst="line">
                  <a:avLst/>
                </a:prstGeom>
                <a:noFill/>
                <a:ln w="28575">
                  <a:solidFill>
                    <a:srgbClr val="0066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345" name="Line 126">
                  <a:extLst>
                    <a:ext uri="{FF2B5EF4-FFF2-40B4-BE49-F238E27FC236}">
                      <a16:creationId xmlns:a16="http://schemas.microsoft.com/office/drawing/2014/main" id="{E90AF391-54FF-E97B-CFD8-5A9B507ED9AD}"/>
                    </a:ext>
                  </a:extLst>
                </p:cNvPr>
                <p:cNvSpPr>
                  <a:spLocks noChangeShapeType="1"/>
                </p:cNvSpPr>
                <p:nvPr/>
              </p:nvSpPr>
              <p:spPr bwMode="auto">
                <a:xfrm flipH="1">
                  <a:off x="3771" y="1419"/>
                  <a:ext cx="249" cy="97"/>
                </a:xfrm>
                <a:prstGeom prst="line">
                  <a:avLst/>
                </a:prstGeom>
                <a:noFill/>
                <a:ln w="28575">
                  <a:solidFill>
                    <a:srgbClr val="0066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346" name="Line 127">
                  <a:extLst>
                    <a:ext uri="{FF2B5EF4-FFF2-40B4-BE49-F238E27FC236}">
                      <a16:creationId xmlns:a16="http://schemas.microsoft.com/office/drawing/2014/main" id="{4D001C25-AB0D-DED6-AB8D-42D1466292FE}"/>
                    </a:ext>
                  </a:extLst>
                </p:cNvPr>
                <p:cNvSpPr>
                  <a:spLocks noChangeShapeType="1"/>
                </p:cNvSpPr>
                <p:nvPr/>
              </p:nvSpPr>
              <p:spPr bwMode="auto">
                <a:xfrm flipH="1">
                  <a:off x="3971" y="1437"/>
                  <a:ext cx="171" cy="114"/>
                </a:xfrm>
                <a:prstGeom prst="line">
                  <a:avLst/>
                </a:prstGeom>
                <a:noFill/>
                <a:ln w="28575">
                  <a:solidFill>
                    <a:srgbClr val="0066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347" name="Line 128">
                  <a:extLst>
                    <a:ext uri="{FF2B5EF4-FFF2-40B4-BE49-F238E27FC236}">
                      <a16:creationId xmlns:a16="http://schemas.microsoft.com/office/drawing/2014/main" id="{39F95B37-C0D1-76F9-657A-D904C6637FEA}"/>
                    </a:ext>
                  </a:extLst>
                </p:cNvPr>
                <p:cNvSpPr>
                  <a:spLocks noChangeShapeType="1"/>
                </p:cNvSpPr>
                <p:nvPr/>
              </p:nvSpPr>
              <p:spPr bwMode="auto">
                <a:xfrm flipH="1">
                  <a:off x="4117" y="1443"/>
                  <a:ext cx="109" cy="146"/>
                </a:xfrm>
                <a:prstGeom prst="line">
                  <a:avLst/>
                </a:prstGeom>
                <a:noFill/>
                <a:ln w="28575">
                  <a:solidFill>
                    <a:srgbClr val="0066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348" name="Line 129">
                  <a:extLst>
                    <a:ext uri="{FF2B5EF4-FFF2-40B4-BE49-F238E27FC236}">
                      <a16:creationId xmlns:a16="http://schemas.microsoft.com/office/drawing/2014/main" id="{8F7D142A-E53C-2FB3-CB19-CE168626C329}"/>
                    </a:ext>
                  </a:extLst>
                </p:cNvPr>
                <p:cNvSpPr>
                  <a:spLocks noChangeShapeType="1"/>
                </p:cNvSpPr>
                <p:nvPr/>
              </p:nvSpPr>
              <p:spPr bwMode="auto">
                <a:xfrm flipH="1">
                  <a:off x="4250" y="1449"/>
                  <a:ext cx="49" cy="159"/>
                </a:xfrm>
                <a:prstGeom prst="line">
                  <a:avLst/>
                </a:prstGeom>
                <a:noFill/>
                <a:ln w="28575">
                  <a:solidFill>
                    <a:srgbClr val="0066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51342" name="Line 130">
                <a:extLst>
                  <a:ext uri="{FF2B5EF4-FFF2-40B4-BE49-F238E27FC236}">
                    <a16:creationId xmlns:a16="http://schemas.microsoft.com/office/drawing/2014/main" id="{56C682EC-7C52-721A-F6AC-FF352C27485C}"/>
                  </a:ext>
                </a:extLst>
              </p:cNvPr>
              <p:cNvSpPr>
                <a:spLocks noChangeShapeType="1"/>
              </p:cNvSpPr>
              <p:nvPr/>
            </p:nvSpPr>
            <p:spPr bwMode="auto">
              <a:xfrm>
                <a:off x="4365" y="1449"/>
                <a:ext cx="0" cy="158"/>
              </a:xfrm>
              <a:prstGeom prst="line">
                <a:avLst/>
              </a:prstGeom>
              <a:noFill/>
              <a:ln w="28575">
                <a:solidFill>
                  <a:srgbClr val="0066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343" name="Line 131">
                <a:extLst>
                  <a:ext uri="{FF2B5EF4-FFF2-40B4-BE49-F238E27FC236}">
                    <a16:creationId xmlns:a16="http://schemas.microsoft.com/office/drawing/2014/main" id="{A3BD33E8-E062-688F-2C06-93D8E641863C}"/>
                  </a:ext>
                </a:extLst>
              </p:cNvPr>
              <p:cNvSpPr>
                <a:spLocks noChangeShapeType="1"/>
              </p:cNvSpPr>
              <p:nvPr/>
            </p:nvSpPr>
            <p:spPr bwMode="auto">
              <a:xfrm>
                <a:off x="4461" y="1443"/>
                <a:ext cx="0" cy="158"/>
              </a:xfrm>
              <a:prstGeom prst="line">
                <a:avLst/>
              </a:prstGeom>
              <a:noFill/>
              <a:ln w="28575">
                <a:solidFill>
                  <a:srgbClr val="0066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51339" name="Line 132">
              <a:extLst>
                <a:ext uri="{FF2B5EF4-FFF2-40B4-BE49-F238E27FC236}">
                  <a16:creationId xmlns:a16="http://schemas.microsoft.com/office/drawing/2014/main" id="{988004A3-4492-BD63-F1ED-E5EE7410BF80}"/>
                </a:ext>
              </a:extLst>
            </p:cNvPr>
            <p:cNvSpPr>
              <a:spLocks noChangeShapeType="1"/>
            </p:cNvSpPr>
            <p:nvPr/>
          </p:nvSpPr>
          <p:spPr bwMode="auto">
            <a:xfrm>
              <a:off x="3905" y="1382"/>
              <a:ext cx="1055" cy="0"/>
            </a:xfrm>
            <a:prstGeom prst="line">
              <a:avLst/>
            </a:prstGeom>
            <a:noFill/>
            <a:ln w="28575">
              <a:solidFill>
                <a:srgbClr val="006699"/>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1204" name="Rectangle 133">
            <a:extLst>
              <a:ext uri="{FF2B5EF4-FFF2-40B4-BE49-F238E27FC236}">
                <a16:creationId xmlns:a16="http://schemas.microsoft.com/office/drawing/2014/main" id="{4EE73215-E299-634E-A861-F0FD4865B65B}"/>
              </a:ext>
            </a:extLst>
          </p:cNvPr>
          <p:cNvSpPr>
            <a:spLocks noChangeArrowheads="1"/>
          </p:cNvSpPr>
          <p:nvPr/>
        </p:nvSpPr>
        <p:spPr bwMode="auto">
          <a:xfrm>
            <a:off x="33339" y="97632"/>
            <a:ext cx="88646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r>
              <a:rPr lang="en-US" altLang="en-US" sz="1800" b="1" dirty="0"/>
              <a:t>Representation of Crystallographic Texture : Pole Figures and Inverse Pole Figures</a:t>
            </a:r>
          </a:p>
        </p:txBody>
      </p:sp>
      <p:grpSp>
        <p:nvGrpSpPr>
          <p:cNvPr id="282698" name="Group 134">
            <a:extLst>
              <a:ext uri="{FF2B5EF4-FFF2-40B4-BE49-F238E27FC236}">
                <a16:creationId xmlns:a16="http://schemas.microsoft.com/office/drawing/2014/main" id="{D7324626-AE4D-9988-8286-665DB5E36F0F}"/>
              </a:ext>
            </a:extLst>
          </p:cNvPr>
          <p:cNvGrpSpPr>
            <a:grpSpLocks/>
          </p:cNvGrpSpPr>
          <p:nvPr/>
        </p:nvGrpSpPr>
        <p:grpSpPr bwMode="auto">
          <a:xfrm>
            <a:off x="7135813" y="622466"/>
            <a:ext cx="2252663" cy="2441575"/>
            <a:chOff x="1291" y="387"/>
            <a:chExt cx="1419" cy="1538"/>
          </a:xfrm>
        </p:grpSpPr>
        <p:sp>
          <p:nvSpPr>
            <p:cNvPr id="282759" name="Oval 135">
              <a:extLst>
                <a:ext uri="{FF2B5EF4-FFF2-40B4-BE49-F238E27FC236}">
                  <a16:creationId xmlns:a16="http://schemas.microsoft.com/office/drawing/2014/main" id="{1317EFFB-3243-1E49-CD14-08A0E4186C28}"/>
                </a:ext>
              </a:extLst>
            </p:cNvPr>
            <p:cNvSpPr>
              <a:spLocks noChangeArrowheads="1"/>
            </p:cNvSpPr>
            <p:nvPr/>
          </p:nvSpPr>
          <p:spPr bwMode="auto">
            <a:xfrm>
              <a:off x="1299" y="869"/>
              <a:ext cx="1056" cy="1056"/>
            </a:xfrm>
            <a:prstGeom prst="ellipse">
              <a:avLst/>
            </a:prstGeom>
            <a:gradFill rotWithShape="0">
              <a:gsLst>
                <a:gs pos="0">
                  <a:schemeClr val="accent6">
                    <a:lumMod val="40000"/>
                    <a:lumOff val="60000"/>
                  </a:schemeClr>
                </a:gs>
                <a:gs pos="100000">
                  <a:schemeClr val="accent6">
                    <a:lumMod val="50000"/>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330" name="Line 136">
              <a:extLst>
                <a:ext uri="{FF2B5EF4-FFF2-40B4-BE49-F238E27FC236}">
                  <a16:creationId xmlns:a16="http://schemas.microsoft.com/office/drawing/2014/main" id="{0A2D319E-E488-8276-9754-745C63DC8E28}"/>
                </a:ext>
              </a:extLst>
            </p:cNvPr>
            <p:cNvSpPr>
              <a:spLocks noChangeShapeType="1"/>
            </p:cNvSpPr>
            <p:nvPr/>
          </p:nvSpPr>
          <p:spPr bwMode="auto">
            <a:xfrm flipV="1">
              <a:off x="1825" y="570"/>
              <a:ext cx="0" cy="915"/>
            </a:xfrm>
            <a:prstGeom prst="line">
              <a:avLst/>
            </a:prstGeom>
            <a:noFill/>
            <a:ln w="2540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51331" name="Line 137">
              <a:extLst>
                <a:ext uri="{FF2B5EF4-FFF2-40B4-BE49-F238E27FC236}">
                  <a16:creationId xmlns:a16="http://schemas.microsoft.com/office/drawing/2014/main" id="{96013D21-E85C-E65A-1D12-1C2F165EE92B}"/>
                </a:ext>
              </a:extLst>
            </p:cNvPr>
            <p:cNvSpPr>
              <a:spLocks noChangeShapeType="1"/>
            </p:cNvSpPr>
            <p:nvPr/>
          </p:nvSpPr>
          <p:spPr bwMode="auto">
            <a:xfrm>
              <a:off x="1752" y="1419"/>
              <a:ext cx="691" cy="0"/>
            </a:xfrm>
            <a:prstGeom prst="line">
              <a:avLst/>
            </a:prstGeom>
            <a:noFill/>
            <a:ln w="2540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51332" name="Line 138">
              <a:extLst>
                <a:ext uri="{FF2B5EF4-FFF2-40B4-BE49-F238E27FC236}">
                  <a16:creationId xmlns:a16="http://schemas.microsoft.com/office/drawing/2014/main" id="{8DDFAFEE-7BEE-B25D-D3F6-8BB4EBF0C462}"/>
                </a:ext>
              </a:extLst>
            </p:cNvPr>
            <p:cNvSpPr>
              <a:spLocks noChangeShapeType="1"/>
            </p:cNvSpPr>
            <p:nvPr/>
          </p:nvSpPr>
          <p:spPr bwMode="auto">
            <a:xfrm flipH="1">
              <a:off x="1291" y="1389"/>
              <a:ext cx="595" cy="309"/>
            </a:xfrm>
            <a:prstGeom prst="line">
              <a:avLst/>
            </a:prstGeom>
            <a:noFill/>
            <a:ln w="2540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51333" name="Text Box 139">
              <a:extLst>
                <a:ext uri="{FF2B5EF4-FFF2-40B4-BE49-F238E27FC236}">
                  <a16:creationId xmlns:a16="http://schemas.microsoft.com/office/drawing/2014/main" id="{397BC924-A8CF-DF49-176F-7B889C1980F5}"/>
                </a:ext>
              </a:extLst>
            </p:cNvPr>
            <p:cNvSpPr txBox="1">
              <a:spLocks noChangeArrowheads="1"/>
            </p:cNvSpPr>
            <p:nvPr/>
          </p:nvSpPr>
          <p:spPr bwMode="auto">
            <a:xfrm>
              <a:off x="1743" y="387"/>
              <a:ext cx="96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b="1">
                  <a:solidFill>
                    <a:srgbClr val="006699"/>
                  </a:solidFill>
                </a:rPr>
                <a:t>Rolling Normal</a:t>
              </a:r>
            </a:p>
          </p:txBody>
        </p:sp>
      </p:grpSp>
      <p:sp>
        <p:nvSpPr>
          <p:cNvPr id="51206" name="Text Box 140">
            <a:extLst>
              <a:ext uri="{FF2B5EF4-FFF2-40B4-BE49-F238E27FC236}">
                <a16:creationId xmlns:a16="http://schemas.microsoft.com/office/drawing/2014/main" id="{86CA8425-4793-5C82-ECFA-3E3F47BDC9D8}"/>
              </a:ext>
            </a:extLst>
          </p:cNvPr>
          <p:cNvSpPr txBox="1">
            <a:spLocks noChangeArrowheads="1"/>
          </p:cNvSpPr>
          <p:nvPr/>
        </p:nvSpPr>
        <p:spPr bwMode="auto">
          <a:xfrm>
            <a:off x="1844675" y="5333779"/>
            <a:ext cx="8832850" cy="1438275"/>
          </a:xfrm>
          <a:prstGeom prst="rect">
            <a:avLst/>
          </a:prstGeom>
          <a:solidFill>
            <a:schemeClr val="bg1"/>
          </a:solidFill>
          <a:ln>
            <a:noFill/>
          </a:ln>
        </p:spPr>
        <p:txBody>
          <a:bodyPr wrap="none">
            <a:spAutoFit/>
          </a:bodyPr>
          <a:lstStyle>
            <a:lvl1pPr>
              <a:defRPr sz="1600">
                <a:solidFill>
                  <a:schemeClr val="tx1"/>
                </a:solidFill>
                <a:latin typeface="Times New Roman" panose="02020603050405020304" pitchFamily="18" charset="0"/>
              </a:defRPr>
            </a:lvl1pPr>
            <a:lvl2pPr>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spcBef>
                <a:spcPct val="30000"/>
              </a:spcBef>
              <a:buClr>
                <a:srgbClr val="CC0066"/>
              </a:buClr>
              <a:buFontTx/>
              <a:buChar char="•"/>
            </a:pPr>
            <a:r>
              <a:rPr lang="en-US" altLang="en-US" sz="1800" b="1" dirty="0"/>
              <a:t> Pole Figure :Density of a given {</a:t>
            </a:r>
            <a:r>
              <a:rPr lang="en-US" altLang="en-US" sz="1800" b="1" dirty="0" err="1"/>
              <a:t>hkl</a:t>
            </a:r>
            <a:r>
              <a:rPr lang="en-US" altLang="en-US" sz="1800" b="1" dirty="0"/>
              <a:t>} as a function of orientation relative to sample axis.</a:t>
            </a:r>
          </a:p>
          <a:p>
            <a:pPr lvl="1">
              <a:spcBef>
                <a:spcPct val="30000"/>
              </a:spcBef>
              <a:buClr>
                <a:srgbClr val="CC0066"/>
              </a:buClr>
              <a:buFontTx/>
              <a:buChar char="•"/>
            </a:pPr>
            <a:r>
              <a:rPr lang="en-US" altLang="en-US" sz="1800" b="1" dirty="0"/>
              <a:t> Measured directly with monochromatic x-ray or neutron diffraction.</a:t>
            </a:r>
          </a:p>
          <a:p>
            <a:pPr eaLnBrk="1" hangingPunct="1">
              <a:spcBef>
                <a:spcPct val="30000"/>
              </a:spcBef>
              <a:buClr>
                <a:srgbClr val="CC0066"/>
              </a:buClr>
              <a:buFontTx/>
              <a:buChar char="•"/>
            </a:pPr>
            <a:r>
              <a:rPr lang="en-US" altLang="en-US" sz="1800" b="1" dirty="0"/>
              <a:t> Density of all {</a:t>
            </a:r>
            <a:r>
              <a:rPr lang="en-US" altLang="en-US" sz="1800" b="1" dirty="0" err="1"/>
              <a:t>hkl</a:t>
            </a:r>
            <a:r>
              <a:rPr lang="en-US" altLang="en-US" sz="1800" b="1" dirty="0"/>
              <a:t>}’s on stereographic triangle along a given sample axis.</a:t>
            </a:r>
          </a:p>
          <a:p>
            <a:pPr lvl="1" eaLnBrk="1" hangingPunct="1">
              <a:spcBef>
                <a:spcPct val="30000"/>
              </a:spcBef>
              <a:buClr>
                <a:srgbClr val="CC0066"/>
              </a:buClr>
              <a:buFontTx/>
              <a:buChar char="•"/>
            </a:pPr>
            <a:r>
              <a:rPr lang="en-US" altLang="en-US" sz="1800" b="1" dirty="0"/>
              <a:t> Measured directly with TOF neutron diffraction</a:t>
            </a:r>
          </a:p>
        </p:txBody>
      </p:sp>
      <p:grpSp>
        <p:nvGrpSpPr>
          <p:cNvPr id="51207" name="Group 141">
            <a:extLst>
              <a:ext uri="{FF2B5EF4-FFF2-40B4-BE49-F238E27FC236}">
                <a16:creationId xmlns:a16="http://schemas.microsoft.com/office/drawing/2014/main" id="{F57E53C9-A55D-5B1A-6F16-7947AFE32AFD}"/>
              </a:ext>
            </a:extLst>
          </p:cNvPr>
          <p:cNvGrpSpPr>
            <a:grpSpLocks noChangeAspect="1"/>
          </p:cNvGrpSpPr>
          <p:nvPr/>
        </p:nvGrpSpPr>
        <p:grpSpPr bwMode="auto">
          <a:xfrm>
            <a:off x="2478089" y="744539"/>
            <a:ext cx="3387135" cy="2682875"/>
            <a:chOff x="520" y="388"/>
            <a:chExt cx="2508" cy="1987"/>
          </a:xfrm>
        </p:grpSpPr>
        <p:sp>
          <p:nvSpPr>
            <p:cNvPr id="51224" name="Oval 142">
              <a:extLst>
                <a:ext uri="{FF2B5EF4-FFF2-40B4-BE49-F238E27FC236}">
                  <a16:creationId xmlns:a16="http://schemas.microsoft.com/office/drawing/2014/main" id="{226A31F3-3378-B1EB-C8DA-1C331D669472}"/>
                </a:ext>
              </a:extLst>
            </p:cNvPr>
            <p:cNvSpPr>
              <a:spLocks noChangeAspect="1" noChangeArrowheads="1"/>
            </p:cNvSpPr>
            <p:nvPr/>
          </p:nvSpPr>
          <p:spPr bwMode="auto">
            <a:xfrm>
              <a:off x="520" y="1774"/>
              <a:ext cx="601" cy="601"/>
            </a:xfrm>
            <a:prstGeom prst="ellipse">
              <a:avLst/>
            </a:prstGeom>
            <a:solidFill>
              <a:schemeClr val="bg2"/>
            </a:solidFill>
            <a:ln w="9525">
              <a:round/>
              <a:headEnd/>
              <a:tailEnd/>
            </a:ln>
            <a:scene3d>
              <a:camera prst="legacyPerspectiveTopRight"/>
              <a:lightRig rig="legacyFlat3" dir="b"/>
            </a:scene3d>
            <a:sp3d extrusionH="1624000" prstMaterial="legacyMetal">
              <a:bevelT w="13500" h="13500" prst="angle"/>
              <a:bevelB w="13500" h="13500" prst="angle"/>
              <a:extrusionClr>
                <a:schemeClr val="bg2"/>
              </a:extrusionClr>
              <a:contourClr>
                <a:schemeClr val="bg2"/>
              </a:contourClr>
            </a:sp3d>
          </p:spPr>
          <p:txBody>
            <a:bodyPr wrap="none" anchor="ctr">
              <a:flatTx/>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grpSp>
          <p:nvGrpSpPr>
            <p:cNvPr id="51225" name="Group 143">
              <a:extLst>
                <a:ext uri="{FF2B5EF4-FFF2-40B4-BE49-F238E27FC236}">
                  <a16:creationId xmlns:a16="http://schemas.microsoft.com/office/drawing/2014/main" id="{9973F16D-E14C-DB45-4AB8-8C0448F8A214}"/>
                </a:ext>
              </a:extLst>
            </p:cNvPr>
            <p:cNvGrpSpPr>
              <a:grpSpLocks noChangeAspect="1"/>
            </p:cNvGrpSpPr>
            <p:nvPr/>
          </p:nvGrpSpPr>
          <p:grpSpPr bwMode="auto">
            <a:xfrm>
              <a:off x="819" y="823"/>
              <a:ext cx="2209" cy="953"/>
              <a:chOff x="1188" y="2533"/>
              <a:chExt cx="2209" cy="953"/>
            </a:xfrm>
          </p:grpSpPr>
          <p:grpSp>
            <p:nvGrpSpPr>
              <p:cNvPr id="51230" name="Group 145">
                <a:extLst>
                  <a:ext uri="{FF2B5EF4-FFF2-40B4-BE49-F238E27FC236}">
                    <a16:creationId xmlns:a16="http://schemas.microsoft.com/office/drawing/2014/main" id="{A1627B69-0739-F36F-62B0-9F6EEFEA0E1E}"/>
                  </a:ext>
                </a:extLst>
              </p:cNvPr>
              <p:cNvGrpSpPr>
                <a:grpSpLocks noChangeAspect="1"/>
              </p:cNvGrpSpPr>
              <p:nvPr/>
            </p:nvGrpSpPr>
            <p:grpSpPr bwMode="auto">
              <a:xfrm>
                <a:off x="1596" y="2996"/>
                <a:ext cx="144" cy="241"/>
                <a:chOff x="4609" y="1711"/>
                <a:chExt cx="144" cy="241"/>
              </a:xfrm>
            </p:grpSpPr>
            <p:sp>
              <p:nvSpPr>
                <p:cNvPr id="51324" name="Freeform 146">
                  <a:extLst>
                    <a:ext uri="{FF2B5EF4-FFF2-40B4-BE49-F238E27FC236}">
                      <a16:creationId xmlns:a16="http://schemas.microsoft.com/office/drawing/2014/main" id="{3B66EB60-4012-96B0-F0D1-DA22BFD5E718}"/>
                    </a:ext>
                  </a:extLst>
                </p:cNvPr>
                <p:cNvSpPr>
                  <a:spLocks noChangeAspect="1"/>
                </p:cNvSpPr>
                <p:nvPr/>
              </p:nvSpPr>
              <p:spPr bwMode="auto">
                <a:xfrm>
                  <a:off x="4611" y="1892"/>
                  <a:ext cx="141" cy="60"/>
                </a:xfrm>
                <a:custGeom>
                  <a:avLst/>
                  <a:gdLst>
                    <a:gd name="T0" fmla="*/ 0 w 453"/>
                    <a:gd name="T1" fmla="*/ 60 h 192"/>
                    <a:gd name="T2" fmla="*/ 183 w 453"/>
                    <a:gd name="T3" fmla="*/ 0 h 192"/>
                    <a:gd name="T4" fmla="*/ 372 w 453"/>
                    <a:gd name="T5" fmla="*/ 36 h 192"/>
                    <a:gd name="T6" fmla="*/ 453 w 453"/>
                    <a:gd name="T7" fmla="*/ 129 h 192"/>
                    <a:gd name="T8" fmla="*/ 273 w 453"/>
                    <a:gd name="T9" fmla="*/ 192 h 192"/>
                    <a:gd name="T10" fmla="*/ 84 w 453"/>
                    <a:gd name="T11" fmla="*/ 153 h 192"/>
                    <a:gd name="T12" fmla="*/ 0 w 453"/>
                    <a:gd name="T13" fmla="*/ 60 h 192"/>
                    <a:gd name="T14" fmla="*/ 0 60000 65536"/>
                    <a:gd name="T15" fmla="*/ 0 60000 65536"/>
                    <a:gd name="T16" fmla="*/ 0 60000 65536"/>
                    <a:gd name="T17" fmla="*/ 0 60000 65536"/>
                    <a:gd name="T18" fmla="*/ 0 60000 65536"/>
                    <a:gd name="T19" fmla="*/ 0 60000 65536"/>
                    <a:gd name="T20" fmla="*/ 0 60000 65536"/>
                    <a:gd name="T21" fmla="*/ 0 w 453"/>
                    <a:gd name="T22" fmla="*/ 0 h 192"/>
                    <a:gd name="T23" fmla="*/ 453 w 453"/>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3" h="192">
                      <a:moveTo>
                        <a:pt x="0" y="60"/>
                      </a:moveTo>
                      <a:lnTo>
                        <a:pt x="183" y="0"/>
                      </a:lnTo>
                      <a:lnTo>
                        <a:pt x="372" y="36"/>
                      </a:lnTo>
                      <a:lnTo>
                        <a:pt x="453" y="129"/>
                      </a:lnTo>
                      <a:lnTo>
                        <a:pt x="273" y="192"/>
                      </a:lnTo>
                      <a:lnTo>
                        <a:pt x="84" y="153"/>
                      </a:lnTo>
                      <a:lnTo>
                        <a:pt x="0" y="60"/>
                      </a:lnTo>
                      <a:close/>
                    </a:path>
                  </a:pathLst>
                </a:custGeom>
                <a:solidFill>
                  <a:schemeClr val="hlink"/>
                </a:solidFill>
                <a:ln w="952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325" name="Freeform 147">
                  <a:extLst>
                    <a:ext uri="{FF2B5EF4-FFF2-40B4-BE49-F238E27FC236}">
                      <a16:creationId xmlns:a16="http://schemas.microsoft.com/office/drawing/2014/main" id="{9FC85D6F-9C37-2AE1-E4BC-FC4862A6D918}"/>
                    </a:ext>
                  </a:extLst>
                </p:cNvPr>
                <p:cNvSpPr>
                  <a:spLocks noChangeAspect="1"/>
                </p:cNvSpPr>
                <p:nvPr/>
              </p:nvSpPr>
              <p:spPr bwMode="auto">
                <a:xfrm>
                  <a:off x="4611" y="1711"/>
                  <a:ext cx="142" cy="60"/>
                </a:xfrm>
                <a:custGeom>
                  <a:avLst/>
                  <a:gdLst>
                    <a:gd name="T0" fmla="*/ 0 w 453"/>
                    <a:gd name="T1" fmla="*/ 60 h 192"/>
                    <a:gd name="T2" fmla="*/ 183 w 453"/>
                    <a:gd name="T3" fmla="*/ 0 h 192"/>
                    <a:gd name="T4" fmla="*/ 372 w 453"/>
                    <a:gd name="T5" fmla="*/ 36 h 192"/>
                    <a:gd name="T6" fmla="*/ 453 w 453"/>
                    <a:gd name="T7" fmla="*/ 129 h 192"/>
                    <a:gd name="T8" fmla="*/ 273 w 453"/>
                    <a:gd name="T9" fmla="*/ 192 h 192"/>
                    <a:gd name="T10" fmla="*/ 84 w 453"/>
                    <a:gd name="T11" fmla="*/ 153 h 192"/>
                    <a:gd name="T12" fmla="*/ 0 w 453"/>
                    <a:gd name="T13" fmla="*/ 60 h 192"/>
                    <a:gd name="T14" fmla="*/ 0 60000 65536"/>
                    <a:gd name="T15" fmla="*/ 0 60000 65536"/>
                    <a:gd name="T16" fmla="*/ 0 60000 65536"/>
                    <a:gd name="T17" fmla="*/ 0 60000 65536"/>
                    <a:gd name="T18" fmla="*/ 0 60000 65536"/>
                    <a:gd name="T19" fmla="*/ 0 60000 65536"/>
                    <a:gd name="T20" fmla="*/ 0 60000 65536"/>
                    <a:gd name="T21" fmla="*/ 0 w 453"/>
                    <a:gd name="T22" fmla="*/ 0 h 192"/>
                    <a:gd name="T23" fmla="*/ 453 w 453"/>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3" h="192">
                      <a:moveTo>
                        <a:pt x="0" y="60"/>
                      </a:moveTo>
                      <a:lnTo>
                        <a:pt x="183" y="0"/>
                      </a:lnTo>
                      <a:lnTo>
                        <a:pt x="372" y="36"/>
                      </a:lnTo>
                      <a:lnTo>
                        <a:pt x="453" y="129"/>
                      </a:lnTo>
                      <a:lnTo>
                        <a:pt x="273" y="192"/>
                      </a:lnTo>
                      <a:lnTo>
                        <a:pt x="84" y="153"/>
                      </a:lnTo>
                      <a:lnTo>
                        <a:pt x="0" y="60"/>
                      </a:lnTo>
                      <a:close/>
                    </a:path>
                  </a:pathLst>
                </a:custGeom>
                <a:solidFill>
                  <a:srgbClr val="CC0066"/>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326" name="Freeform 148">
                  <a:extLst>
                    <a:ext uri="{FF2B5EF4-FFF2-40B4-BE49-F238E27FC236}">
                      <a16:creationId xmlns:a16="http://schemas.microsoft.com/office/drawing/2014/main" id="{FC914DED-2FB6-6EE8-BF6F-FAF73E634E78}"/>
                    </a:ext>
                  </a:extLst>
                </p:cNvPr>
                <p:cNvSpPr>
                  <a:spLocks noChangeAspect="1"/>
                </p:cNvSpPr>
                <p:nvPr/>
              </p:nvSpPr>
              <p:spPr bwMode="auto">
                <a:xfrm>
                  <a:off x="4697" y="1749"/>
                  <a:ext cx="54" cy="200"/>
                </a:xfrm>
                <a:custGeom>
                  <a:avLst/>
                  <a:gdLst>
                    <a:gd name="T0" fmla="*/ 0 w 132"/>
                    <a:gd name="T1" fmla="*/ 48 h 484"/>
                    <a:gd name="T2" fmla="*/ 132 w 132"/>
                    <a:gd name="T3" fmla="*/ 0 h 484"/>
                    <a:gd name="T4" fmla="*/ 132 w 132"/>
                    <a:gd name="T5" fmla="*/ 438 h 484"/>
                    <a:gd name="T6" fmla="*/ 4 w 132"/>
                    <a:gd name="T7" fmla="*/ 484 h 484"/>
                    <a:gd name="T8" fmla="*/ 0 w 132"/>
                    <a:gd name="T9" fmla="*/ 48 h 484"/>
                    <a:gd name="T10" fmla="*/ 0 60000 65536"/>
                    <a:gd name="T11" fmla="*/ 0 60000 65536"/>
                    <a:gd name="T12" fmla="*/ 0 60000 65536"/>
                    <a:gd name="T13" fmla="*/ 0 60000 65536"/>
                    <a:gd name="T14" fmla="*/ 0 60000 65536"/>
                    <a:gd name="T15" fmla="*/ 0 w 132"/>
                    <a:gd name="T16" fmla="*/ 0 h 484"/>
                    <a:gd name="T17" fmla="*/ 132 w 132"/>
                    <a:gd name="T18" fmla="*/ 484 h 484"/>
                  </a:gdLst>
                  <a:ahLst/>
                  <a:cxnLst>
                    <a:cxn ang="T10">
                      <a:pos x="T0" y="T1"/>
                    </a:cxn>
                    <a:cxn ang="T11">
                      <a:pos x="T2" y="T3"/>
                    </a:cxn>
                    <a:cxn ang="T12">
                      <a:pos x="T4" y="T5"/>
                    </a:cxn>
                    <a:cxn ang="T13">
                      <a:pos x="T6" y="T7"/>
                    </a:cxn>
                    <a:cxn ang="T14">
                      <a:pos x="T8" y="T9"/>
                    </a:cxn>
                  </a:cxnLst>
                  <a:rect l="T15" t="T16" r="T17" b="T18"/>
                  <a:pathLst>
                    <a:path w="132" h="484">
                      <a:moveTo>
                        <a:pt x="0" y="48"/>
                      </a:moveTo>
                      <a:lnTo>
                        <a:pt x="132" y="0"/>
                      </a:lnTo>
                      <a:lnTo>
                        <a:pt x="132" y="438"/>
                      </a:lnTo>
                      <a:lnTo>
                        <a:pt x="4" y="484"/>
                      </a:lnTo>
                      <a:lnTo>
                        <a:pt x="0" y="48"/>
                      </a:lnTo>
                      <a:close/>
                    </a:path>
                  </a:pathLst>
                </a:custGeom>
                <a:solidFill>
                  <a:srgbClr val="006699"/>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327" name="Freeform 149">
                  <a:extLst>
                    <a:ext uri="{FF2B5EF4-FFF2-40B4-BE49-F238E27FC236}">
                      <a16:creationId xmlns:a16="http://schemas.microsoft.com/office/drawing/2014/main" id="{78FF539F-9469-4252-456F-50EE8711DC6D}"/>
                    </a:ext>
                  </a:extLst>
                </p:cNvPr>
                <p:cNvSpPr>
                  <a:spLocks noChangeAspect="1"/>
                </p:cNvSpPr>
                <p:nvPr/>
              </p:nvSpPr>
              <p:spPr bwMode="auto">
                <a:xfrm>
                  <a:off x="4609" y="1731"/>
                  <a:ext cx="29" cy="211"/>
                </a:xfrm>
                <a:custGeom>
                  <a:avLst/>
                  <a:gdLst>
                    <a:gd name="T0" fmla="*/ 0 w 70"/>
                    <a:gd name="T1" fmla="*/ 0 h 513"/>
                    <a:gd name="T2" fmla="*/ 70 w 70"/>
                    <a:gd name="T3" fmla="*/ 72 h 513"/>
                    <a:gd name="T4" fmla="*/ 70 w 70"/>
                    <a:gd name="T5" fmla="*/ 513 h 513"/>
                    <a:gd name="T6" fmla="*/ 0 w 70"/>
                    <a:gd name="T7" fmla="*/ 433 h 513"/>
                    <a:gd name="T8" fmla="*/ 0 w 70"/>
                    <a:gd name="T9" fmla="*/ 0 h 513"/>
                    <a:gd name="T10" fmla="*/ 0 60000 65536"/>
                    <a:gd name="T11" fmla="*/ 0 60000 65536"/>
                    <a:gd name="T12" fmla="*/ 0 60000 65536"/>
                    <a:gd name="T13" fmla="*/ 0 60000 65536"/>
                    <a:gd name="T14" fmla="*/ 0 60000 65536"/>
                    <a:gd name="T15" fmla="*/ 0 w 70"/>
                    <a:gd name="T16" fmla="*/ 0 h 513"/>
                    <a:gd name="T17" fmla="*/ 70 w 70"/>
                    <a:gd name="T18" fmla="*/ 513 h 513"/>
                  </a:gdLst>
                  <a:ahLst/>
                  <a:cxnLst>
                    <a:cxn ang="T10">
                      <a:pos x="T0" y="T1"/>
                    </a:cxn>
                    <a:cxn ang="T11">
                      <a:pos x="T2" y="T3"/>
                    </a:cxn>
                    <a:cxn ang="T12">
                      <a:pos x="T4" y="T5"/>
                    </a:cxn>
                    <a:cxn ang="T13">
                      <a:pos x="T6" y="T7"/>
                    </a:cxn>
                    <a:cxn ang="T14">
                      <a:pos x="T8" y="T9"/>
                    </a:cxn>
                  </a:cxnLst>
                  <a:rect l="T15" t="T16" r="T17" b="T18"/>
                  <a:pathLst>
                    <a:path w="70" h="513">
                      <a:moveTo>
                        <a:pt x="0" y="0"/>
                      </a:moveTo>
                      <a:lnTo>
                        <a:pt x="70" y="72"/>
                      </a:lnTo>
                      <a:lnTo>
                        <a:pt x="70" y="513"/>
                      </a:lnTo>
                      <a:lnTo>
                        <a:pt x="0" y="433"/>
                      </a:lnTo>
                      <a:lnTo>
                        <a:pt x="0" y="0"/>
                      </a:lnTo>
                      <a:close/>
                    </a:path>
                  </a:pathLst>
                </a:custGeom>
                <a:solidFill>
                  <a:srgbClr val="006699"/>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328" name="Freeform 150">
                  <a:extLst>
                    <a:ext uri="{FF2B5EF4-FFF2-40B4-BE49-F238E27FC236}">
                      <a16:creationId xmlns:a16="http://schemas.microsoft.com/office/drawing/2014/main" id="{6C65A246-50F3-9245-1BFB-B40B2FA43DAD}"/>
                    </a:ext>
                  </a:extLst>
                </p:cNvPr>
                <p:cNvSpPr>
                  <a:spLocks noChangeAspect="1"/>
                </p:cNvSpPr>
                <p:nvPr/>
              </p:nvSpPr>
              <p:spPr bwMode="auto">
                <a:xfrm>
                  <a:off x="4641" y="1759"/>
                  <a:ext cx="56" cy="192"/>
                </a:xfrm>
                <a:custGeom>
                  <a:avLst/>
                  <a:gdLst>
                    <a:gd name="T0" fmla="*/ 0 w 135"/>
                    <a:gd name="T1" fmla="*/ 0 h 466"/>
                    <a:gd name="T2" fmla="*/ 135 w 135"/>
                    <a:gd name="T3" fmla="*/ 30 h 466"/>
                    <a:gd name="T4" fmla="*/ 135 w 135"/>
                    <a:gd name="T5" fmla="*/ 466 h 466"/>
                    <a:gd name="T6" fmla="*/ 1 w 135"/>
                    <a:gd name="T7" fmla="*/ 442 h 466"/>
                    <a:gd name="T8" fmla="*/ 0 w 135"/>
                    <a:gd name="T9" fmla="*/ 0 h 466"/>
                    <a:gd name="T10" fmla="*/ 0 60000 65536"/>
                    <a:gd name="T11" fmla="*/ 0 60000 65536"/>
                    <a:gd name="T12" fmla="*/ 0 60000 65536"/>
                    <a:gd name="T13" fmla="*/ 0 60000 65536"/>
                    <a:gd name="T14" fmla="*/ 0 60000 65536"/>
                    <a:gd name="T15" fmla="*/ 0 w 135"/>
                    <a:gd name="T16" fmla="*/ 0 h 466"/>
                    <a:gd name="T17" fmla="*/ 135 w 135"/>
                    <a:gd name="T18" fmla="*/ 466 h 466"/>
                  </a:gdLst>
                  <a:ahLst/>
                  <a:cxnLst>
                    <a:cxn ang="T10">
                      <a:pos x="T0" y="T1"/>
                    </a:cxn>
                    <a:cxn ang="T11">
                      <a:pos x="T2" y="T3"/>
                    </a:cxn>
                    <a:cxn ang="T12">
                      <a:pos x="T4" y="T5"/>
                    </a:cxn>
                    <a:cxn ang="T13">
                      <a:pos x="T6" y="T7"/>
                    </a:cxn>
                    <a:cxn ang="T14">
                      <a:pos x="T8" y="T9"/>
                    </a:cxn>
                  </a:cxnLst>
                  <a:rect l="T15" t="T16" r="T17" b="T18"/>
                  <a:pathLst>
                    <a:path w="135" h="466">
                      <a:moveTo>
                        <a:pt x="0" y="0"/>
                      </a:moveTo>
                      <a:lnTo>
                        <a:pt x="135" y="30"/>
                      </a:lnTo>
                      <a:lnTo>
                        <a:pt x="135" y="466"/>
                      </a:lnTo>
                      <a:lnTo>
                        <a:pt x="1" y="442"/>
                      </a:lnTo>
                      <a:lnTo>
                        <a:pt x="0" y="0"/>
                      </a:lnTo>
                      <a:close/>
                    </a:path>
                  </a:pathLst>
                </a:custGeom>
                <a:solidFill>
                  <a:srgbClr val="006699"/>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grpSp>
          <p:grpSp>
            <p:nvGrpSpPr>
              <p:cNvPr id="51231" name="Group 151">
                <a:extLst>
                  <a:ext uri="{FF2B5EF4-FFF2-40B4-BE49-F238E27FC236}">
                    <a16:creationId xmlns:a16="http://schemas.microsoft.com/office/drawing/2014/main" id="{A0F12821-3277-B9DF-4DB5-1E45073129E8}"/>
                  </a:ext>
                </a:extLst>
              </p:cNvPr>
              <p:cNvGrpSpPr>
                <a:grpSpLocks noChangeAspect="1"/>
              </p:cNvGrpSpPr>
              <p:nvPr/>
            </p:nvGrpSpPr>
            <p:grpSpPr bwMode="auto">
              <a:xfrm rot="-580301">
                <a:off x="1976" y="2844"/>
                <a:ext cx="144" cy="241"/>
                <a:chOff x="4609" y="1711"/>
                <a:chExt cx="144" cy="241"/>
              </a:xfrm>
            </p:grpSpPr>
            <p:sp>
              <p:nvSpPr>
                <p:cNvPr id="51319" name="Freeform 152">
                  <a:extLst>
                    <a:ext uri="{FF2B5EF4-FFF2-40B4-BE49-F238E27FC236}">
                      <a16:creationId xmlns:a16="http://schemas.microsoft.com/office/drawing/2014/main" id="{A0583BBE-CF1B-FF6F-AC2D-6C62546521EA}"/>
                    </a:ext>
                  </a:extLst>
                </p:cNvPr>
                <p:cNvSpPr>
                  <a:spLocks noChangeAspect="1"/>
                </p:cNvSpPr>
                <p:nvPr/>
              </p:nvSpPr>
              <p:spPr bwMode="auto">
                <a:xfrm>
                  <a:off x="4611" y="1892"/>
                  <a:ext cx="141" cy="60"/>
                </a:xfrm>
                <a:custGeom>
                  <a:avLst/>
                  <a:gdLst>
                    <a:gd name="T0" fmla="*/ 0 w 453"/>
                    <a:gd name="T1" fmla="*/ 60 h 192"/>
                    <a:gd name="T2" fmla="*/ 183 w 453"/>
                    <a:gd name="T3" fmla="*/ 0 h 192"/>
                    <a:gd name="T4" fmla="*/ 372 w 453"/>
                    <a:gd name="T5" fmla="*/ 36 h 192"/>
                    <a:gd name="T6" fmla="*/ 453 w 453"/>
                    <a:gd name="T7" fmla="*/ 129 h 192"/>
                    <a:gd name="T8" fmla="*/ 273 w 453"/>
                    <a:gd name="T9" fmla="*/ 192 h 192"/>
                    <a:gd name="T10" fmla="*/ 84 w 453"/>
                    <a:gd name="T11" fmla="*/ 153 h 192"/>
                    <a:gd name="T12" fmla="*/ 0 w 453"/>
                    <a:gd name="T13" fmla="*/ 60 h 192"/>
                    <a:gd name="T14" fmla="*/ 0 60000 65536"/>
                    <a:gd name="T15" fmla="*/ 0 60000 65536"/>
                    <a:gd name="T16" fmla="*/ 0 60000 65536"/>
                    <a:gd name="T17" fmla="*/ 0 60000 65536"/>
                    <a:gd name="T18" fmla="*/ 0 60000 65536"/>
                    <a:gd name="T19" fmla="*/ 0 60000 65536"/>
                    <a:gd name="T20" fmla="*/ 0 60000 65536"/>
                    <a:gd name="T21" fmla="*/ 0 w 453"/>
                    <a:gd name="T22" fmla="*/ 0 h 192"/>
                    <a:gd name="T23" fmla="*/ 453 w 453"/>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3" h="192">
                      <a:moveTo>
                        <a:pt x="0" y="60"/>
                      </a:moveTo>
                      <a:lnTo>
                        <a:pt x="183" y="0"/>
                      </a:lnTo>
                      <a:lnTo>
                        <a:pt x="372" y="36"/>
                      </a:lnTo>
                      <a:lnTo>
                        <a:pt x="453" y="129"/>
                      </a:lnTo>
                      <a:lnTo>
                        <a:pt x="273" y="192"/>
                      </a:lnTo>
                      <a:lnTo>
                        <a:pt x="84" y="153"/>
                      </a:lnTo>
                      <a:lnTo>
                        <a:pt x="0" y="60"/>
                      </a:lnTo>
                      <a:close/>
                    </a:path>
                  </a:pathLst>
                </a:custGeom>
                <a:solidFill>
                  <a:schemeClr val="hlink"/>
                </a:solidFill>
                <a:ln w="952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320" name="Freeform 153">
                  <a:extLst>
                    <a:ext uri="{FF2B5EF4-FFF2-40B4-BE49-F238E27FC236}">
                      <a16:creationId xmlns:a16="http://schemas.microsoft.com/office/drawing/2014/main" id="{24FE8284-5DE1-1163-8F18-5F2B539407C8}"/>
                    </a:ext>
                  </a:extLst>
                </p:cNvPr>
                <p:cNvSpPr>
                  <a:spLocks noChangeAspect="1"/>
                </p:cNvSpPr>
                <p:nvPr/>
              </p:nvSpPr>
              <p:spPr bwMode="auto">
                <a:xfrm>
                  <a:off x="4611" y="1711"/>
                  <a:ext cx="142" cy="60"/>
                </a:xfrm>
                <a:custGeom>
                  <a:avLst/>
                  <a:gdLst>
                    <a:gd name="T0" fmla="*/ 0 w 453"/>
                    <a:gd name="T1" fmla="*/ 60 h 192"/>
                    <a:gd name="T2" fmla="*/ 183 w 453"/>
                    <a:gd name="T3" fmla="*/ 0 h 192"/>
                    <a:gd name="T4" fmla="*/ 372 w 453"/>
                    <a:gd name="T5" fmla="*/ 36 h 192"/>
                    <a:gd name="T6" fmla="*/ 453 w 453"/>
                    <a:gd name="T7" fmla="*/ 129 h 192"/>
                    <a:gd name="T8" fmla="*/ 273 w 453"/>
                    <a:gd name="T9" fmla="*/ 192 h 192"/>
                    <a:gd name="T10" fmla="*/ 84 w 453"/>
                    <a:gd name="T11" fmla="*/ 153 h 192"/>
                    <a:gd name="T12" fmla="*/ 0 w 453"/>
                    <a:gd name="T13" fmla="*/ 60 h 192"/>
                    <a:gd name="T14" fmla="*/ 0 60000 65536"/>
                    <a:gd name="T15" fmla="*/ 0 60000 65536"/>
                    <a:gd name="T16" fmla="*/ 0 60000 65536"/>
                    <a:gd name="T17" fmla="*/ 0 60000 65536"/>
                    <a:gd name="T18" fmla="*/ 0 60000 65536"/>
                    <a:gd name="T19" fmla="*/ 0 60000 65536"/>
                    <a:gd name="T20" fmla="*/ 0 60000 65536"/>
                    <a:gd name="T21" fmla="*/ 0 w 453"/>
                    <a:gd name="T22" fmla="*/ 0 h 192"/>
                    <a:gd name="T23" fmla="*/ 453 w 453"/>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3" h="192">
                      <a:moveTo>
                        <a:pt x="0" y="60"/>
                      </a:moveTo>
                      <a:lnTo>
                        <a:pt x="183" y="0"/>
                      </a:lnTo>
                      <a:lnTo>
                        <a:pt x="372" y="36"/>
                      </a:lnTo>
                      <a:lnTo>
                        <a:pt x="453" y="129"/>
                      </a:lnTo>
                      <a:lnTo>
                        <a:pt x="273" y="192"/>
                      </a:lnTo>
                      <a:lnTo>
                        <a:pt x="84" y="153"/>
                      </a:lnTo>
                      <a:lnTo>
                        <a:pt x="0" y="60"/>
                      </a:lnTo>
                      <a:close/>
                    </a:path>
                  </a:pathLst>
                </a:custGeom>
                <a:solidFill>
                  <a:srgbClr val="CC0066"/>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321" name="Freeform 154">
                  <a:extLst>
                    <a:ext uri="{FF2B5EF4-FFF2-40B4-BE49-F238E27FC236}">
                      <a16:creationId xmlns:a16="http://schemas.microsoft.com/office/drawing/2014/main" id="{727C05F7-F34D-AF56-C735-A32C5517522B}"/>
                    </a:ext>
                  </a:extLst>
                </p:cNvPr>
                <p:cNvSpPr>
                  <a:spLocks noChangeAspect="1"/>
                </p:cNvSpPr>
                <p:nvPr/>
              </p:nvSpPr>
              <p:spPr bwMode="auto">
                <a:xfrm>
                  <a:off x="4697" y="1749"/>
                  <a:ext cx="54" cy="200"/>
                </a:xfrm>
                <a:custGeom>
                  <a:avLst/>
                  <a:gdLst>
                    <a:gd name="T0" fmla="*/ 0 w 132"/>
                    <a:gd name="T1" fmla="*/ 48 h 484"/>
                    <a:gd name="T2" fmla="*/ 132 w 132"/>
                    <a:gd name="T3" fmla="*/ 0 h 484"/>
                    <a:gd name="T4" fmla="*/ 132 w 132"/>
                    <a:gd name="T5" fmla="*/ 438 h 484"/>
                    <a:gd name="T6" fmla="*/ 4 w 132"/>
                    <a:gd name="T7" fmla="*/ 484 h 484"/>
                    <a:gd name="T8" fmla="*/ 0 w 132"/>
                    <a:gd name="T9" fmla="*/ 48 h 484"/>
                    <a:gd name="T10" fmla="*/ 0 60000 65536"/>
                    <a:gd name="T11" fmla="*/ 0 60000 65536"/>
                    <a:gd name="T12" fmla="*/ 0 60000 65536"/>
                    <a:gd name="T13" fmla="*/ 0 60000 65536"/>
                    <a:gd name="T14" fmla="*/ 0 60000 65536"/>
                    <a:gd name="T15" fmla="*/ 0 w 132"/>
                    <a:gd name="T16" fmla="*/ 0 h 484"/>
                    <a:gd name="T17" fmla="*/ 132 w 132"/>
                    <a:gd name="T18" fmla="*/ 484 h 484"/>
                  </a:gdLst>
                  <a:ahLst/>
                  <a:cxnLst>
                    <a:cxn ang="T10">
                      <a:pos x="T0" y="T1"/>
                    </a:cxn>
                    <a:cxn ang="T11">
                      <a:pos x="T2" y="T3"/>
                    </a:cxn>
                    <a:cxn ang="T12">
                      <a:pos x="T4" y="T5"/>
                    </a:cxn>
                    <a:cxn ang="T13">
                      <a:pos x="T6" y="T7"/>
                    </a:cxn>
                    <a:cxn ang="T14">
                      <a:pos x="T8" y="T9"/>
                    </a:cxn>
                  </a:cxnLst>
                  <a:rect l="T15" t="T16" r="T17" b="T18"/>
                  <a:pathLst>
                    <a:path w="132" h="484">
                      <a:moveTo>
                        <a:pt x="0" y="48"/>
                      </a:moveTo>
                      <a:lnTo>
                        <a:pt x="132" y="0"/>
                      </a:lnTo>
                      <a:lnTo>
                        <a:pt x="132" y="438"/>
                      </a:lnTo>
                      <a:lnTo>
                        <a:pt x="4" y="484"/>
                      </a:lnTo>
                      <a:lnTo>
                        <a:pt x="0" y="48"/>
                      </a:lnTo>
                      <a:close/>
                    </a:path>
                  </a:pathLst>
                </a:custGeom>
                <a:solidFill>
                  <a:srgbClr val="006699"/>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322" name="Freeform 155">
                  <a:extLst>
                    <a:ext uri="{FF2B5EF4-FFF2-40B4-BE49-F238E27FC236}">
                      <a16:creationId xmlns:a16="http://schemas.microsoft.com/office/drawing/2014/main" id="{0A685D5E-7732-7A68-D61E-3CC0A61588CE}"/>
                    </a:ext>
                  </a:extLst>
                </p:cNvPr>
                <p:cNvSpPr>
                  <a:spLocks noChangeAspect="1"/>
                </p:cNvSpPr>
                <p:nvPr/>
              </p:nvSpPr>
              <p:spPr bwMode="auto">
                <a:xfrm>
                  <a:off x="4609" y="1731"/>
                  <a:ext cx="29" cy="211"/>
                </a:xfrm>
                <a:custGeom>
                  <a:avLst/>
                  <a:gdLst>
                    <a:gd name="T0" fmla="*/ 0 w 70"/>
                    <a:gd name="T1" fmla="*/ 0 h 513"/>
                    <a:gd name="T2" fmla="*/ 70 w 70"/>
                    <a:gd name="T3" fmla="*/ 72 h 513"/>
                    <a:gd name="T4" fmla="*/ 70 w 70"/>
                    <a:gd name="T5" fmla="*/ 513 h 513"/>
                    <a:gd name="T6" fmla="*/ 0 w 70"/>
                    <a:gd name="T7" fmla="*/ 433 h 513"/>
                    <a:gd name="T8" fmla="*/ 0 w 70"/>
                    <a:gd name="T9" fmla="*/ 0 h 513"/>
                    <a:gd name="T10" fmla="*/ 0 60000 65536"/>
                    <a:gd name="T11" fmla="*/ 0 60000 65536"/>
                    <a:gd name="T12" fmla="*/ 0 60000 65536"/>
                    <a:gd name="T13" fmla="*/ 0 60000 65536"/>
                    <a:gd name="T14" fmla="*/ 0 60000 65536"/>
                    <a:gd name="T15" fmla="*/ 0 w 70"/>
                    <a:gd name="T16" fmla="*/ 0 h 513"/>
                    <a:gd name="T17" fmla="*/ 70 w 70"/>
                    <a:gd name="T18" fmla="*/ 513 h 513"/>
                  </a:gdLst>
                  <a:ahLst/>
                  <a:cxnLst>
                    <a:cxn ang="T10">
                      <a:pos x="T0" y="T1"/>
                    </a:cxn>
                    <a:cxn ang="T11">
                      <a:pos x="T2" y="T3"/>
                    </a:cxn>
                    <a:cxn ang="T12">
                      <a:pos x="T4" y="T5"/>
                    </a:cxn>
                    <a:cxn ang="T13">
                      <a:pos x="T6" y="T7"/>
                    </a:cxn>
                    <a:cxn ang="T14">
                      <a:pos x="T8" y="T9"/>
                    </a:cxn>
                  </a:cxnLst>
                  <a:rect l="T15" t="T16" r="T17" b="T18"/>
                  <a:pathLst>
                    <a:path w="70" h="513">
                      <a:moveTo>
                        <a:pt x="0" y="0"/>
                      </a:moveTo>
                      <a:lnTo>
                        <a:pt x="70" y="72"/>
                      </a:lnTo>
                      <a:lnTo>
                        <a:pt x="70" y="513"/>
                      </a:lnTo>
                      <a:lnTo>
                        <a:pt x="0" y="433"/>
                      </a:lnTo>
                      <a:lnTo>
                        <a:pt x="0" y="0"/>
                      </a:lnTo>
                      <a:close/>
                    </a:path>
                  </a:pathLst>
                </a:custGeom>
                <a:solidFill>
                  <a:srgbClr val="006699"/>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323" name="Freeform 156">
                  <a:extLst>
                    <a:ext uri="{FF2B5EF4-FFF2-40B4-BE49-F238E27FC236}">
                      <a16:creationId xmlns:a16="http://schemas.microsoft.com/office/drawing/2014/main" id="{51640B80-CF15-1D56-12A9-C95EA7E4350B}"/>
                    </a:ext>
                  </a:extLst>
                </p:cNvPr>
                <p:cNvSpPr>
                  <a:spLocks noChangeAspect="1"/>
                </p:cNvSpPr>
                <p:nvPr/>
              </p:nvSpPr>
              <p:spPr bwMode="auto">
                <a:xfrm>
                  <a:off x="4641" y="1759"/>
                  <a:ext cx="56" cy="192"/>
                </a:xfrm>
                <a:custGeom>
                  <a:avLst/>
                  <a:gdLst>
                    <a:gd name="T0" fmla="*/ 0 w 135"/>
                    <a:gd name="T1" fmla="*/ 0 h 466"/>
                    <a:gd name="T2" fmla="*/ 135 w 135"/>
                    <a:gd name="T3" fmla="*/ 30 h 466"/>
                    <a:gd name="T4" fmla="*/ 135 w 135"/>
                    <a:gd name="T5" fmla="*/ 466 h 466"/>
                    <a:gd name="T6" fmla="*/ 1 w 135"/>
                    <a:gd name="T7" fmla="*/ 442 h 466"/>
                    <a:gd name="T8" fmla="*/ 0 w 135"/>
                    <a:gd name="T9" fmla="*/ 0 h 466"/>
                    <a:gd name="T10" fmla="*/ 0 60000 65536"/>
                    <a:gd name="T11" fmla="*/ 0 60000 65536"/>
                    <a:gd name="T12" fmla="*/ 0 60000 65536"/>
                    <a:gd name="T13" fmla="*/ 0 60000 65536"/>
                    <a:gd name="T14" fmla="*/ 0 60000 65536"/>
                    <a:gd name="T15" fmla="*/ 0 w 135"/>
                    <a:gd name="T16" fmla="*/ 0 h 466"/>
                    <a:gd name="T17" fmla="*/ 135 w 135"/>
                    <a:gd name="T18" fmla="*/ 466 h 466"/>
                  </a:gdLst>
                  <a:ahLst/>
                  <a:cxnLst>
                    <a:cxn ang="T10">
                      <a:pos x="T0" y="T1"/>
                    </a:cxn>
                    <a:cxn ang="T11">
                      <a:pos x="T2" y="T3"/>
                    </a:cxn>
                    <a:cxn ang="T12">
                      <a:pos x="T4" y="T5"/>
                    </a:cxn>
                    <a:cxn ang="T13">
                      <a:pos x="T6" y="T7"/>
                    </a:cxn>
                    <a:cxn ang="T14">
                      <a:pos x="T8" y="T9"/>
                    </a:cxn>
                  </a:cxnLst>
                  <a:rect l="T15" t="T16" r="T17" b="T18"/>
                  <a:pathLst>
                    <a:path w="135" h="466">
                      <a:moveTo>
                        <a:pt x="0" y="0"/>
                      </a:moveTo>
                      <a:lnTo>
                        <a:pt x="135" y="30"/>
                      </a:lnTo>
                      <a:lnTo>
                        <a:pt x="135" y="466"/>
                      </a:lnTo>
                      <a:lnTo>
                        <a:pt x="1" y="442"/>
                      </a:lnTo>
                      <a:lnTo>
                        <a:pt x="0" y="0"/>
                      </a:lnTo>
                      <a:close/>
                    </a:path>
                  </a:pathLst>
                </a:custGeom>
                <a:solidFill>
                  <a:srgbClr val="006699"/>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grpSp>
          <p:grpSp>
            <p:nvGrpSpPr>
              <p:cNvPr id="51232" name="Group 157">
                <a:extLst>
                  <a:ext uri="{FF2B5EF4-FFF2-40B4-BE49-F238E27FC236}">
                    <a16:creationId xmlns:a16="http://schemas.microsoft.com/office/drawing/2014/main" id="{F65B21C3-1D3F-588D-8BC7-62CE79011E1F}"/>
                  </a:ext>
                </a:extLst>
              </p:cNvPr>
              <p:cNvGrpSpPr>
                <a:grpSpLocks noChangeAspect="1"/>
              </p:cNvGrpSpPr>
              <p:nvPr/>
            </p:nvGrpSpPr>
            <p:grpSpPr bwMode="auto">
              <a:xfrm rot="561770">
                <a:off x="2974" y="2637"/>
                <a:ext cx="144" cy="241"/>
                <a:chOff x="4609" y="1711"/>
                <a:chExt cx="144" cy="241"/>
              </a:xfrm>
            </p:grpSpPr>
            <p:sp>
              <p:nvSpPr>
                <p:cNvPr id="51314" name="Freeform 158">
                  <a:extLst>
                    <a:ext uri="{FF2B5EF4-FFF2-40B4-BE49-F238E27FC236}">
                      <a16:creationId xmlns:a16="http://schemas.microsoft.com/office/drawing/2014/main" id="{412ACF73-A382-5F29-4AC1-8326E54754EF}"/>
                    </a:ext>
                  </a:extLst>
                </p:cNvPr>
                <p:cNvSpPr>
                  <a:spLocks noChangeAspect="1"/>
                </p:cNvSpPr>
                <p:nvPr/>
              </p:nvSpPr>
              <p:spPr bwMode="auto">
                <a:xfrm>
                  <a:off x="4611" y="1892"/>
                  <a:ext cx="141" cy="60"/>
                </a:xfrm>
                <a:custGeom>
                  <a:avLst/>
                  <a:gdLst>
                    <a:gd name="T0" fmla="*/ 0 w 453"/>
                    <a:gd name="T1" fmla="*/ 60 h 192"/>
                    <a:gd name="T2" fmla="*/ 183 w 453"/>
                    <a:gd name="T3" fmla="*/ 0 h 192"/>
                    <a:gd name="T4" fmla="*/ 372 w 453"/>
                    <a:gd name="T5" fmla="*/ 36 h 192"/>
                    <a:gd name="T6" fmla="*/ 453 w 453"/>
                    <a:gd name="T7" fmla="*/ 129 h 192"/>
                    <a:gd name="T8" fmla="*/ 273 w 453"/>
                    <a:gd name="T9" fmla="*/ 192 h 192"/>
                    <a:gd name="T10" fmla="*/ 84 w 453"/>
                    <a:gd name="T11" fmla="*/ 153 h 192"/>
                    <a:gd name="T12" fmla="*/ 0 w 453"/>
                    <a:gd name="T13" fmla="*/ 60 h 192"/>
                    <a:gd name="T14" fmla="*/ 0 60000 65536"/>
                    <a:gd name="T15" fmla="*/ 0 60000 65536"/>
                    <a:gd name="T16" fmla="*/ 0 60000 65536"/>
                    <a:gd name="T17" fmla="*/ 0 60000 65536"/>
                    <a:gd name="T18" fmla="*/ 0 60000 65536"/>
                    <a:gd name="T19" fmla="*/ 0 60000 65536"/>
                    <a:gd name="T20" fmla="*/ 0 60000 65536"/>
                    <a:gd name="T21" fmla="*/ 0 w 453"/>
                    <a:gd name="T22" fmla="*/ 0 h 192"/>
                    <a:gd name="T23" fmla="*/ 453 w 453"/>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3" h="192">
                      <a:moveTo>
                        <a:pt x="0" y="60"/>
                      </a:moveTo>
                      <a:lnTo>
                        <a:pt x="183" y="0"/>
                      </a:lnTo>
                      <a:lnTo>
                        <a:pt x="372" y="36"/>
                      </a:lnTo>
                      <a:lnTo>
                        <a:pt x="453" y="129"/>
                      </a:lnTo>
                      <a:lnTo>
                        <a:pt x="273" y="192"/>
                      </a:lnTo>
                      <a:lnTo>
                        <a:pt x="84" y="153"/>
                      </a:lnTo>
                      <a:lnTo>
                        <a:pt x="0" y="60"/>
                      </a:lnTo>
                      <a:close/>
                    </a:path>
                  </a:pathLst>
                </a:custGeom>
                <a:solidFill>
                  <a:schemeClr val="hlink"/>
                </a:solidFill>
                <a:ln w="952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315" name="Freeform 159">
                  <a:extLst>
                    <a:ext uri="{FF2B5EF4-FFF2-40B4-BE49-F238E27FC236}">
                      <a16:creationId xmlns:a16="http://schemas.microsoft.com/office/drawing/2014/main" id="{599008A5-6939-8274-8EF2-3AE8094BC6DF}"/>
                    </a:ext>
                  </a:extLst>
                </p:cNvPr>
                <p:cNvSpPr>
                  <a:spLocks noChangeAspect="1"/>
                </p:cNvSpPr>
                <p:nvPr/>
              </p:nvSpPr>
              <p:spPr bwMode="auto">
                <a:xfrm>
                  <a:off x="4611" y="1711"/>
                  <a:ext cx="142" cy="60"/>
                </a:xfrm>
                <a:custGeom>
                  <a:avLst/>
                  <a:gdLst>
                    <a:gd name="T0" fmla="*/ 0 w 453"/>
                    <a:gd name="T1" fmla="*/ 60 h 192"/>
                    <a:gd name="T2" fmla="*/ 183 w 453"/>
                    <a:gd name="T3" fmla="*/ 0 h 192"/>
                    <a:gd name="T4" fmla="*/ 372 w 453"/>
                    <a:gd name="T5" fmla="*/ 36 h 192"/>
                    <a:gd name="T6" fmla="*/ 453 w 453"/>
                    <a:gd name="T7" fmla="*/ 129 h 192"/>
                    <a:gd name="T8" fmla="*/ 273 w 453"/>
                    <a:gd name="T9" fmla="*/ 192 h 192"/>
                    <a:gd name="T10" fmla="*/ 84 w 453"/>
                    <a:gd name="T11" fmla="*/ 153 h 192"/>
                    <a:gd name="T12" fmla="*/ 0 w 453"/>
                    <a:gd name="T13" fmla="*/ 60 h 192"/>
                    <a:gd name="T14" fmla="*/ 0 60000 65536"/>
                    <a:gd name="T15" fmla="*/ 0 60000 65536"/>
                    <a:gd name="T16" fmla="*/ 0 60000 65536"/>
                    <a:gd name="T17" fmla="*/ 0 60000 65536"/>
                    <a:gd name="T18" fmla="*/ 0 60000 65536"/>
                    <a:gd name="T19" fmla="*/ 0 60000 65536"/>
                    <a:gd name="T20" fmla="*/ 0 60000 65536"/>
                    <a:gd name="T21" fmla="*/ 0 w 453"/>
                    <a:gd name="T22" fmla="*/ 0 h 192"/>
                    <a:gd name="T23" fmla="*/ 453 w 453"/>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3" h="192">
                      <a:moveTo>
                        <a:pt x="0" y="60"/>
                      </a:moveTo>
                      <a:lnTo>
                        <a:pt x="183" y="0"/>
                      </a:lnTo>
                      <a:lnTo>
                        <a:pt x="372" y="36"/>
                      </a:lnTo>
                      <a:lnTo>
                        <a:pt x="453" y="129"/>
                      </a:lnTo>
                      <a:lnTo>
                        <a:pt x="273" y="192"/>
                      </a:lnTo>
                      <a:lnTo>
                        <a:pt x="84" y="153"/>
                      </a:lnTo>
                      <a:lnTo>
                        <a:pt x="0" y="60"/>
                      </a:lnTo>
                      <a:close/>
                    </a:path>
                  </a:pathLst>
                </a:custGeom>
                <a:solidFill>
                  <a:srgbClr val="CC0066"/>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316" name="Freeform 160">
                  <a:extLst>
                    <a:ext uri="{FF2B5EF4-FFF2-40B4-BE49-F238E27FC236}">
                      <a16:creationId xmlns:a16="http://schemas.microsoft.com/office/drawing/2014/main" id="{F8CECA5E-47D7-8649-3902-28589A6A19EE}"/>
                    </a:ext>
                  </a:extLst>
                </p:cNvPr>
                <p:cNvSpPr>
                  <a:spLocks noChangeAspect="1"/>
                </p:cNvSpPr>
                <p:nvPr/>
              </p:nvSpPr>
              <p:spPr bwMode="auto">
                <a:xfrm>
                  <a:off x="4697" y="1749"/>
                  <a:ext cx="54" cy="200"/>
                </a:xfrm>
                <a:custGeom>
                  <a:avLst/>
                  <a:gdLst>
                    <a:gd name="T0" fmla="*/ 0 w 132"/>
                    <a:gd name="T1" fmla="*/ 48 h 484"/>
                    <a:gd name="T2" fmla="*/ 132 w 132"/>
                    <a:gd name="T3" fmla="*/ 0 h 484"/>
                    <a:gd name="T4" fmla="*/ 132 w 132"/>
                    <a:gd name="T5" fmla="*/ 438 h 484"/>
                    <a:gd name="T6" fmla="*/ 4 w 132"/>
                    <a:gd name="T7" fmla="*/ 484 h 484"/>
                    <a:gd name="T8" fmla="*/ 0 w 132"/>
                    <a:gd name="T9" fmla="*/ 48 h 484"/>
                    <a:gd name="T10" fmla="*/ 0 60000 65536"/>
                    <a:gd name="T11" fmla="*/ 0 60000 65536"/>
                    <a:gd name="T12" fmla="*/ 0 60000 65536"/>
                    <a:gd name="T13" fmla="*/ 0 60000 65536"/>
                    <a:gd name="T14" fmla="*/ 0 60000 65536"/>
                    <a:gd name="T15" fmla="*/ 0 w 132"/>
                    <a:gd name="T16" fmla="*/ 0 h 484"/>
                    <a:gd name="T17" fmla="*/ 132 w 132"/>
                    <a:gd name="T18" fmla="*/ 484 h 484"/>
                  </a:gdLst>
                  <a:ahLst/>
                  <a:cxnLst>
                    <a:cxn ang="T10">
                      <a:pos x="T0" y="T1"/>
                    </a:cxn>
                    <a:cxn ang="T11">
                      <a:pos x="T2" y="T3"/>
                    </a:cxn>
                    <a:cxn ang="T12">
                      <a:pos x="T4" y="T5"/>
                    </a:cxn>
                    <a:cxn ang="T13">
                      <a:pos x="T6" y="T7"/>
                    </a:cxn>
                    <a:cxn ang="T14">
                      <a:pos x="T8" y="T9"/>
                    </a:cxn>
                  </a:cxnLst>
                  <a:rect l="T15" t="T16" r="T17" b="T18"/>
                  <a:pathLst>
                    <a:path w="132" h="484">
                      <a:moveTo>
                        <a:pt x="0" y="48"/>
                      </a:moveTo>
                      <a:lnTo>
                        <a:pt x="132" y="0"/>
                      </a:lnTo>
                      <a:lnTo>
                        <a:pt x="132" y="438"/>
                      </a:lnTo>
                      <a:lnTo>
                        <a:pt x="4" y="484"/>
                      </a:lnTo>
                      <a:lnTo>
                        <a:pt x="0" y="48"/>
                      </a:lnTo>
                      <a:close/>
                    </a:path>
                  </a:pathLst>
                </a:custGeom>
                <a:solidFill>
                  <a:srgbClr val="006699"/>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317" name="Freeform 161">
                  <a:extLst>
                    <a:ext uri="{FF2B5EF4-FFF2-40B4-BE49-F238E27FC236}">
                      <a16:creationId xmlns:a16="http://schemas.microsoft.com/office/drawing/2014/main" id="{45502D66-A15F-30AA-7434-3880C33FFE64}"/>
                    </a:ext>
                  </a:extLst>
                </p:cNvPr>
                <p:cNvSpPr>
                  <a:spLocks noChangeAspect="1"/>
                </p:cNvSpPr>
                <p:nvPr/>
              </p:nvSpPr>
              <p:spPr bwMode="auto">
                <a:xfrm>
                  <a:off x="4609" y="1731"/>
                  <a:ext cx="29" cy="211"/>
                </a:xfrm>
                <a:custGeom>
                  <a:avLst/>
                  <a:gdLst>
                    <a:gd name="T0" fmla="*/ 0 w 70"/>
                    <a:gd name="T1" fmla="*/ 0 h 513"/>
                    <a:gd name="T2" fmla="*/ 70 w 70"/>
                    <a:gd name="T3" fmla="*/ 72 h 513"/>
                    <a:gd name="T4" fmla="*/ 70 w 70"/>
                    <a:gd name="T5" fmla="*/ 513 h 513"/>
                    <a:gd name="T6" fmla="*/ 0 w 70"/>
                    <a:gd name="T7" fmla="*/ 433 h 513"/>
                    <a:gd name="T8" fmla="*/ 0 w 70"/>
                    <a:gd name="T9" fmla="*/ 0 h 513"/>
                    <a:gd name="T10" fmla="*/ 0 60000 65536"/>
                    <a:gd name="T11" fmla="*/ 0 60000 65536"/>
                    <a:gd name="T12" fmla="*/ 0 60000 65536"/>
                    <a:gd name="T13" fmla="*/ 0 60000 65536"/>
                    <a:gd name="T14" fmla="*/ 0 60000 65536"/>
                    <a:gd name="T15" fmla="*/ 0 w 70"/>
                    <a:gd name="T16" fmla="*/ 0 h 513"/>
                    <a:gd name="T17" fmla="*/ 70 w 70"/>
                    <a:gd name="T18" fmla="*/ 513 h 513"/>
                  </a:gdLst>
                  <a:ahLst/>
                  <a:cxnLst>
                    <a:cxn ang="T10">
                      <a:pos x="T0" y="T1"/>
                    </a:cxn>
                    <a:cxn ang="T11">
                      <a:pos x="T2" y="T3"/>
                    </a:cxn>
                    <a:cxn ang="T12">
                      <a:pos x="T4" y="T5"/>
                    </a:cxn>
                    <a:cxn ang="T13">
                      <a:pos x="T6" y="T7"/>
                    </a:cxn>
                    <a:cxn ang="T14">
                      <a:pos x="T8" y="T9"/>
                    </a:cxn>
                  </a:cxnLst>
                  <a:rect l="T15" t="T16" r="T17" b="T18"/>
                  <a:pathLst>
                    <a:path w="70" h="513">
                      <a:moveTo>
                        <a:pt x="0" y="0"/>
                      </a:moveTo>
                      <a:lnTo>
                        <a:pt x="70" y="72"/>
                      </a:lnTo>
                      <a:lnTo>
                        <a:pt x="70" y="513"/>
                      </a:lnTo>
                      <a:lnTo>
                        <a:pt x="0" y="433"/>
                      </a:lnTo>
                      <a:lnTo>
                        <a:pt x="0" y="0"/>
                      </a:lnTo>
                      <a:close/>
                    </a:path>
                  </a:pathLst>
                </a:custGeom>
                <a:solidFill>
                  <a:srgbClr val="006699"/>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318" name="Freeform 162">
                  <a:extLst>
                    <a:ext uri="{FF2B5EF4-FFF2-40B4-BE49-F238E27FC236}">
                      <a16:creationId xmlns:a16="http://schemas.microsoft.com/office/drawing/2014/main" id="{3C781570-E841-9E9B-AFE1-8C18F95F8522}"/>
                    </a:ext>
                  </a:extLst>
                </p:cNvPr>
                <p:cNvSpPr>
                  <a:spLocks noChangeAspect="1"/>
                </p:cNvSpPr>
                <p:nvPr/>
              </p:nvSpPr>
              <p:spPr bwMode="auto">
                <a:xfrm>
                  <a:off x="4641" y="1759"/>
                  <a:ext cx="56" cy="192"/>
                </a:xfrm>
                <a:custGeom>
                  <a:avLst/>
                  <a:gdLst>
                    <a:gd name="T0" fmla="*/ 0 w 135"/>
                    <a:gd name="T1" fmla="*/ 0 h 466"/>
                    <a:gd name="T2" fmla="*/ 135 w 135"/>
                    <a:gd name="T3" fmla="*/ 30 h 466"/>
                    <a:gd name="T4" fmla="*/ 135 w 135"/>
                    <a:gd name="T5" fmla="*/ 466 h 466"/>
                    <a:gd name="T6" fmla="*/ 1 w 135"/>
                    <a:gd name="T7" fmla="*/ 442 h 466"/>
                    <a:gd name="T8" fmla="*/ 0 w 135"/>
                    <a:gd name="T9" fmla="*/ 0 h 466"/>
                    <a:gd name="T10" fmla="*/ 0 60000 65536"/>
                    <a:gd name="T11" fmla="*/ 0 60000 65536"/>
                    <a:gd name="T12" fmla="*/ 0 60000 65536"/>
                    <a:gd name="T13" fmla="*/ 0 60000 65536"/>
                    <a:gd name="T14" fmla="*/ 0 60000 65536"/>
                    <a:gd name="T15" fmla="*/ 0 w 135"/>
                    <a:gd name="T16" fmla="*/ 0 h 466"/>
                    <a:gd name="T17" fmla="*/ 135 w 135"/>
                    <a:gd name="T18" fmla="*/ 466 h 466"/>
                  </a:gdLst>
                  <a:ahLst/>
                  <a:cxnLst>
                    <a:cxn ang="T10">
                      <a:pos x="T0" y="T1"/>
                    </a:cxn>
                    <a:cxn ang="T11">
                      <a:pos x="T2" y="T3"/>
                    </a:cxn>
                    <a:cxn ang="T12">
                      <a:pos x="T4" y="T5"/>
                    </a:cxn>
                    <a:cxn ang="T13">
                      <a:pos x="T6" y="T7"/>
                    </a:cxn>
                    <a:cxn ang="T14">
                      <a:pos x="T8" y="T9"/>
                    </a:cxn>
                  </a:cxnLst>
                  <a:rect l="T15" t="T16" r="T17" b="T18"/>
                  <a:pathLst>
                    <a:path w="135" h="466">
                      <a:moveTo>
                        <a:pt x="0" y="0"/>
                      </a:moveTo>
                      <a:lnTo>
                        <a:pt x="135" y="30"/>
                      </a:lnTo>
                      <a:lnTo>
                        <a:pt x="135" y="466"/>
                      </a:lnTo>
                      <a:lnTo>
                        <a:pt x="1" y="442"/>
                      </a:lnTo>
                      <a:lnTo>
                        <a:pt x="0" y="0"/>
                      </a:lnTo>
                      <a:close/>
                    </a:path>
                  </a:pathLst>
                </a:custGeom>
                <a:solidFill>
                  <a:srgbClr val="006699"/>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grpSp>
          <p:grpSp>
            <p:nvGrpSpPr>
              <p:cNvPr id="51233" name="Group 163">
                <a:extLst>
                  <a:ext uri="{FF2B5EF4-FFF2-40B4-BE49-F238E27FC236}">
                    <a16:creationId xmlns:a16="http://schemas.microsoft.com/office/drawing/2014/main" id="{A6F81193-7139-FC83-45EE-0D17C05F8E6E}"/>
                  </a:ext>
                </a:extLst>
              </p:cNvPr>
              <p:cNvGrpSpPr>
                <a:grpSpLocks noChangeAspect="1"/>
              </p:cNvGrpSpPr>
              <p:nvPr/>
            </p:nvGrpSpPr>
            <p:grpSpPr bwMode="auto">
              <a:xfrm rot="-580301">
                <a:off x="1720" y="2617"/>
                <a:ext cx="144" cy="241"/>
                <a:chOff x="4609" y="1711"/>
                <a:chExt cx="144" cy="241"/>
              </a:xfrm>
            </p:grpSpPr>
            <p:sp>
              <p:nvSpPr>
                <p:cNvPr id="51309" name="Freeform 164">
                  <a:extLst>
                    <a:ext uri="{FF2B5EF4-FFF2-40B4-BE49-F238E27FC236}">
                      <a16:creationId xmlns:a16="http://schemas.microsoft.com/office/drawing/2014/main" id="{9E802178-C9B8-14F0-04BE-F7A794D8BAAD}"/>
                    </a:ext>
                  </a:extLst>
                </p:cNvPr>
                <p:cNvSpPr>
                  <a:spLocks noChangeAspect="1"/>
                </p:cNvSpPr>
                <p:nvPr/>
              </p:nvSpPr>
              <p:spPr bwMode="auto">
                <a:xfrm>
                  <a:off x="4611" y="1892"/>
                  <a:ext cx="141" cy="60"/>
                </a:xfrm>
                <a:custGeom>
                  <a:avLst/>
                  <a:gdLst>
                    <a:gd name="T0" fmla="*/ 0 w 453"/>
                    <a:gd name="T1" fmla="*/ 60 h 192"/>
                    <a:gd name="T2" fmla="*/ 183 w 453"/>
                    <a:gd name="T3" fmla="*/ 0 h 192"/>
                    <a:gd name="T4" fmla="*/ 372 w 453"/>
                    <a:gd name="T5" fmla="*/ 36 h 192"/>
                    <a:gd name="T6" fmla="*/ 453 w 453"/>
                    <a:gd name="T7" fmla="*/ 129 h 192"/>
                    <a:gd name="T8" fmla="*/ 273 w 453"/>
                    <a:gd name="T9" fmla="*/ 192 h 192"/>
                    <a:gd name="T10" fmla="*/ 84 w 453"/>
                    <a:gd name="T11" fmla="*/ 153 h 192"/>
                    <a:gd name="T12" fmla="*/ 0 w 453"/>
                    <a:gd name="T13" fmla="*/ 60 h 192"/>
                    <a:gd name="T14" fmla="*/ 0 60000 65536"/>
                    <a:gd name="T15" fmla="*/ 0 60000 65536"/>
                    <a:gd name="T16" fmla="*/ 0 60000 65536"/>
                    <a:gd name="T17" fmla="*/ 0 60000 65536"/>
                    <a:gd name="T18" fmla="*/ 0 60000 65536"/>
                    <a:gd name="T19" fmla="*/ 0 60000 65536"/>
                    <a:gd name="T20" fmla="*/ 0 60000 65536"/>
                    <a:gd name="T21" fmla="*/ 0 w 453"/>
                    <a:gd name="T22" fmla="*/ 0 h 192"/>
                    <a:gd name="T23" fmla="*/ 453 w 453"/>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3" h="192">
                      <a:moveTo>
                        <a:pt x="0" y="60"/>
                      </a:moveTo>
                      <a:lnTo>
                        <a:pt x="183" y="0"/>
                      </a:lnTo>
                      <a:lnTo>
                        <a:pt x="372" y="36"/>
                      </a:lnTo>
                      <a:lnTo>
                        <a:pt x="453" y="129"/>
                      </a:lnTo>
                      <a:lnTo>
                        <a:pt x="273" y="192"/>
                      </a:lnTo>
                      <a:lnTo>
                        <a:pt x="84" y="153"/>
                      </a:lnTo>
                      <a:lnTo>
                        <a:pt x="0" y="60"/>
                      </a:lnTo>
                      <a:close/>
                    </a:path>
                  </a:pathLst>
                </a:custGeom>
                <a:solidFill>
                  <a:schemeClr val="hlink"/>
                </a:solidFill>
                <a:ln w="952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310" name="Freeform 165">
                  <a:extLst>
                    <a:ext uri="{FF2B5EF4-FFF2-40B4-BE49-F238E27FC236}">
                      <a16:creationId xmlns:a16="http://schemas.microsoft.com/office/drawing/2014/main" id="{6BA9E4DC-D091-C4FE-E45A-856FA1881FF3}"/>
                    </a:ext>
                  </a:extLst>
                </p:cNvPr>
                <p:cNvSpPr>
                  <a:spLocks noChangeAspect="1"/>
                </p:cNvSpPr>
                <p:nvPr/>
              </p:nvSpPr>
              <p:spPr bwMode="auto">
                <a:xfrm>
                  <a:off x="4611" y="1711"/>
                  <a:ext cx="142" cy="60"/>
                </a:xfrm>
                <a:custGeom>
                  <a:avLst/>
                  <a:gdLst>
                    <a:gd name="T0" fmla="*/ 0 w 453"/>
                    <a:gd name="T1" fmla="*/ 60 h 192"/>
                    <a:gd name="T2" fmla="*/ 183 w 453"/>
                    <a:gd name="T3" fmla="*/ 0 h 192"/>
                    <a:gd name="T4" fmla="*/ 372 w 453"/>
                    <a:gd name="T5" fmla="*/ 36 h 192"/>
                    <a:gd name="T6" fmla="*/ 453 w 453"/>
                    <a:gd name="T7" fmla="*/ 129 h 192"/>
                    <a:gd name="T8" fmla="*/ 273 w 453"/>
                    <a:gd name="T9" fmla="*/ 192 h 192"/>
                    <a:gd name="T10" fmla="*/ 84 w 453"/>
                    <a:gd name="T11" fmla="*/ 153 h 192"/>
                    <a:gd name="T12" fmla="*/ 0 w 453"/>
                    <a:gd name="T13" fmla="*/ 60 h 192"/>
                    <a:gd name="T14" fmla="*/ 0 60000 65536"/>
                    <a:gd name="T15" fmla="*/ 0 60000 65536"/>
                    <a:gd name="T16" fmla="*/ 0 60000 65536"/>
                    <a:gd name="T17" fmla="*/ 0 60000 65536"/>
                    <a:gd name="T18" fmla="*/ 0 60000 65536"/>
                    <a:gd name="T19" fmla="*/ 0 60000 65536"/>
                    <a:gd name="T20" fmla="*/ 0 60000 65536"/>
                    <a:gd name="T21" fmla="*/ 0 w 453"/>
                    <a:gd name="T22" fmla="*/ 0 h 192"/>
                    <a:gd name="T23" fmla="*/ 453 w 453"/>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3" h="192">
                      <a:moveTo>
                        <a:pt x="0" y="60"/>
                      </a:moveTo>
                      <a:lnTo>
                        <a:pt x="183" y="0"/>
                      </a:lnTo>
                      <a:lnTo>
                        <a:pt x="372" y="36"/>
                      </a:lnTo>
                      <a:lnTo>
                        <a:pt x="453" y="129"/>
                      </a:lnTo>
                      <a:lnTo>
                        <a:pt x="273" y="192"/>
                      </a:lnTo>
                      <a:lnTo>
                        <a:pt x="84" y="153"/>
                      </a:lnTo>
                      <a:lnTo>
                        <a:pt x="0" y="60"/>
                      </a:lnTo>
                      <a:close/>
                    </a:path>
                  </a:pathLst>
                </a:custGeom>
                <a:solidFill>
                  <a:srgbClr val="CC0066"/>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311" name="Freeform 166">
                  <a:extLst>
                    <a:ext uri="{FF2B5EF4-FFF2-40B4-BE49-F238E27FC236}">
                      <a16:creationId xmlns:a16="http://schemas.microsoft.com/office/drawing/2014/main" id="{649D1196-4711-D84A-D30F-3532AA57A3AF}"/>
                    </a:ext>
                  </a:extLst>
                </p:cNvPr>
                <p:cNvSpPr>
                  <a:spLocks noChangeAspect="1"/>
                </p:cNvSpPr>
                <p:nvPr/>
              </p:nvSpPr>
              <p:spPr bwMode="auto">
                <a:xfrm>
                  <a:off x="4697" y="1749"/>
                  <a:ext cx="54" cy="200"/>
                </a:xfrm>
                <a:custGeom>
                  <a:avLst/>
                  <a:gdLst>
                    <a:gd name="T0" fmla="*/ 0 w 132"/>
                    <a:gd name="T1" fmla="*/ 48 h 484"/>
                    <a:gd name="T2" fmla="*/ 132 w 132"/>
                    <a:gd name="T3" fmla="*/ 0 h 484"/>
                    <a:gd name="T4" fmla="*/ 132 w 132"/>
                    <a:gd name="T5" fmla="*/ 438 h 484"/>
                    <a:gd name="T6" fmla="*/ 4 w 132"/>
                    <a:gd name="T7" fmla="*/ 484 h 484"/>
                    <a:gd name="T8" fmla="*/ 0 w 132"/>
                    <a:gd name="T9" fmla="*/ 48 h 484"/>
                    <a:gd name="T10" fmla="*/ 0 60000 65536"/>
                    <a:gd name="T11" fmla="*/ 0 60000 65536"/>
                    <a:gd name="T12" fmla="*/ 0 60000 65536"/>
                    <a:gd name="T13" fmla="*/ 0 60000 65536"/>
                    <a:gd name="T14" fmla="*/ 0 60000 65536"/>
                    <a:gd name="T15" fmla="*/ 0 w 132"/>
                    <a:gd name="T16" fmla="*/ 0 h 484"/>
                    <a:gd name="T17" fmla="*/ 132 w 132"/>
                    <a:gd name="T18" fmla="*/ 484 h 484"/>
                  </a:gdLst>
                  <a:ahLst/>
                  <a:cxnLst>
                    <a:cxn ang="T10">
                      <a:pos x="T0" y="T1"/>
                    </a:cxn>
                    <a:cxn ang="T11">
                      <a:pos x="T2" y="T3"/>
                    </a:cxn>
                    <a:cxn ang="T12">
                      <a:pos x="T4" y="T5"/>
                    </a:cxn>
                    <a:cxn ang="T13">
                      <a:pos x="T6" y="T7"/>
                    </a:cxn>
                    <a:cxn ang="T14">
                      <a:pos x="T8" y="T9"/>
                    </a:cxn>
                  </a:cxnLst>
                  <a:rect l="T15" t="T16" r="T17" b="T18"/>
                  <a:pathLst>
                    <a:path w="132" h="484">
                      <a:moveTo>
                        <a:pt x="0" y="48"/>
                      </a:moveTo>
                      <a:lnTo>
                        <a:pt x="132" y="0"/>
                      </a:lnTo>
                      <a:lnTo>
                        <a:pt x="132" y="438"/>
                      </a:lnTo>
                      <a:lnTo>
                        <a:pt x="4" y="484"/>
                      </a:lnTo>
                      <a:lnTo>
                        <a:pt x="0" y="48"/>
                      </a:lnTo>
                      <a:close/>
                    </a:path>
                  </a:pathLst>
                </a:custGeom>
                <a:solidFill>
                  <a:srgbClr val="006699"/>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312" name="Freeform 167">
                  <a:extLst>
                    <a:ext uri="{FF2B5EF4-FFF2-40B4-BE49-F238E27FC236}">
                      <a16:creationId xmlns:a16="http://schemas.microsoft.com/office/drawing/2014/main" id="{184E8B60-E784-15DC-AD98-26F1533E0BCD}"/>
                    </a:ext>
                  </a:extLst>
                </p:cNvPr>
                <p:cNvSpPr>
                  <a:spLocks noChangeAspect="1"/>
                </p:cNvSpPr>
                <p:nvPr/>
              </p:nvSpPr>
              <p:spPr bwMode="auto">
                <a:xfrm>
                  <a:off x="4609" y="1731"/>
                  <a:ext cx="29" cy="211"/>
                </a:xfrm>
                <a:custGeom>
                  <a:avLst/>
                  <a:gdLst>
                    <a:gd name="T0" fmla="*/ 0 w 70"/>
                    <a:gd name="T1" fmla="*/ 0 h 513"/>
                    <a:gd name="T2" fmla="*/ 70 w 70"/>
                    <a:gd name="T3" fmla="*/ 72 h 513"/>
                    <a:gd name="T4" fmla="*/ 70 w 70"/>
                    <a:gd name="T5" fmla="*/ 513 h 513"/>
                    <a:gd name="T6" fmla="*/ 0 w 70"/>
                    <a:gd name="T7" fmla="*/ 433 h 513"/>
                    <a:gd name="T8" fmla="*/ 0 w 70"/>
                    <a:gd name="T9" fmla="*/ 0 h 513"/>
                    <a:gd name="T10" fmla="*/ 0 60000 65536"/>
                    <a:gd name="T11" fmla="*/ 0 60000 65536"/>
                    <a:gd name="T12" fmla="*/ 0 60000 65536"/>
                    <a:gd name="T13" fmla="*/ 0 60000 65536"/>
                    <a:gd name="T14" fmla="*/ 0 60000 65536"/>
                    <a:gd name="T15" fmla="*/ 0 w 70"/>
                    <a:gd name="T16" fmla="*/ 0 h 513"/>
                    <a:gd name="T17" fmla="*/ 70 w 70"/>
                    <a:gd name="T18" fmla="*/ 513 h 513"/>
                  </a:gdLst>
                  <a:ahLst/>
                  <a:cxnLst>
                    <a:cxn ang="T10">
                      <a:pos x="T0" y="T1"/>
                    </a:cxn>
                    <a:cxn ang="T11">
                      <a:pos x="T2" y="T3"/>
                    </a:cxn>
                    <a:cxn ang="T12">
                      <a:pos x="T4" y="T5"/>
                    </a:cxn>
                    <a:cxn ang="T13">
                      <a:pos x="T6" y="T7"/>
                    </a:cxn>
                    <a:cxn ang="T14">
                      <a:pos x="T8" y="T9"/>
                    </a:cxn>
                  </a:cxnLst>
                  <a:rect l="T15" t="T16" r="T17" b="T18"/>
                  <a:pathLst>
                    <a:path w="70" h="513">
                      <a:moveTo>
                        <a:pt x="0" y="0"/>
                      </a:moveTo>
                      <a:lnTo>
                        <a:pt x="70" y="72"/>
                      </a:lnTo>
                      <a:lnTo>
                        <a:pt x="70" y="513"/>
                      </a:lnTo>
                      <a:lnTo>
                        <a:pt x="0" y="433"/>
                      </a:lnTo>
                      <a:lnTo>
                        <a:pt x="0" y="0"/>
                      </a:lnTo>
                      <a:close/>
                    </a:path>
                  </a:pathLst>
                </a:custGeom>
                <a:solidFill>
                  <a:srgbClr val="006699"/>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313" name="Freeform 168">
                  <a:extLst>
                    <a:ext uri="{FF2B5EF4-FFF2-40B4-BE49-F238E27FC236}">
                      <a16:creationId xmlns:a16="http://schemas.microsoft.com/office/drawing/2014/main" id="{DA138600-F47B-A79C-F601-F1A0E52B3B07}"/>
                    </a:ext>
                  </a:extLst>
                </p:cNvPr>
                <p:cNvSpPr>
                  <a:spLocks noChangeAspect="1"/>
                </p:cNvSpPr>
                <p:nvPr/>
              </p:nvSpPr>
              <p:spPr bwMode="auto">
                <a:xfrm>
                  <a:off x="4641" y="1759"/>
                  <a:ext cx="56" cy="192"/>
                </a:xfrm>
                <a:custGeom>
                  <a:avLst/>
                  <a:gdLst>
                    <a:gd name="T0" fmla="*/ 0 w 135"/>
                    <a:gd name="T1" fmla="*/ 0 h 466"/>
                    <a:gd name="T2" fmla="*/ 135 w 135"/>
                    <a:gd name="T3" fmla="*/ 30 h 466"/>
                    <a:gd name="T4" fmla="*/ 135 w 135"/>
                    <a:gd name="T5" fmla="*/ 466 h 466"/>
                    <a:gd name="T6" fmla="*/ 1 w 135"/>
                    <a:gd name="T7" fmla="*/ 442 h 466"/>
                    <a:gd name="T8" fmla="*/ 0 w 135"/>
                    <a:gd name="T9" fmla="*/ 0 h 466"/>
                    <a:gd name="T10" fmla="*/ 0 60000 65536"/>
                    <a:gd name="T11" fmla="*/ 0 60000 65536"/>
                    <a:gd name="T12" fmla="*/ 0 60000 65536"/>
                    <a:gd name="T13" fmla="*/ 0 60000 65536"/>
                    <a:gd name="T14" fmla="*/ 0 60000 65536"/>
                    <a:gd name="T15" fmla="*/ 0 w 135"/>
                    <a:gd name="T16" fmla="*/ 0 h 466"/>
                    <a:gd name="T17" fmla="*/ 135 w 135"/>
                    <a:gd name="T18" fmla="*/ 466 h 466"/>
                  </a:gdLst>
                  <a:ahLst/>
                  <a:cxnLst>
                    <a:cxn ang="T10">
                      <a:pos x="T0" y="T1"/>
                    </a:cxn>
                    <a:cxn ang="T11">
                      <a:pos x="T2" y="T3"/>
                    </a:cxn>
                    <a:cxn ang="T12">
                      <a:pos x="T4" y="T5"/>
                    </a:cxn>
                    <a:cxn ang="T13">
                      <a:pos x="T6" y="T7"/>
                    </a:cxn>
                    <a:cxn ang="T14">
                      <a:pos x="T8" y="T9"/>
                    </a:cxn>
                  </a:cxnLst>
                  <a:rect l="T15" t="T16" r="T17" b="T18"/>
                  <a:pathLst>
                    <a:path w="135" h="466">
                      <a:moveTo>
                        <a:pt x="0" y="0"/>
                      </a:moveTo>
                      <a:lnTo>
                        <a:pt x="135" y="30"/>
                      </a:lnTo>
                      <a:lnTo>
                        <a:pt x="135" y="466"/>
                      </a:lnTo>
                      <a:lnTo>
                        <a:pt x="1" y="442"/>
                      </a:lnTo>
                      <a:lnTo>
                        <a:pt x="0" y="0"/>
                      </a:lnTo>
                      <a:close/>
                    </a:path>
                  </a:pathLst>
                </a:custGeom>
                <a:solidFill>
                  <a:srgbClr val="006699"/>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grpSp>
          <p:grpSp>
            <p:nvGrpSpPr>
              <p:cNvPr id="51234" name="Group 169">
                <a:extLst>
                  <a:ext uri="{FF2B5EF4-FFF2-40B4-BE49-F238E27FC236}">
                    <a16:creationId xmlns:a16="http://schemas.microsoft.com/office/drawing/2014/main" id="{7EC1B3AA-FD43-C62D-F2FA-813301EAEF8A}"/>
                  </a:ext>
                </a:extLst>
              </p:cNvPr>
              <p:cNvGrpSpPr>
                <a:grpSpLocks noChangeAspect="1"/>
              </p:cNvGrpSpPr>
              <p:nvPr/>
            </p:nvGrpSpPr>
            <p:grpSpPr bwMode="auto">
              <a:xfrm rot="-580301">
                <a:off x="3210" y="2732"/>
                <a:ext cx="144" cy="241"/>
                <a:chOff x="4609" y="1711"/>
                <a:chExt cx="144" cy="241"/>
              </a:xfrm>
            </p:grpSpPr>
            <p:sp>
              <p:nvSpPr>
                <p:cNvPr id="51304" name="Freeform 170">
                  <a:extLst>
                    <a:ext uri="{FF2B5EF4-FFF2-40B4-BE49-F238E27FC236}">
                      <a16:creationId xmlns:a16="http://schemas.microsoft.com/office/drawing/2014/main" id="{6309DEF0-B333-2130-F73B-9EADA6368036}"/>
                    </a:ext>
                  </a:extLst>
                </p:cNvPr>
                <p:cNvSpPr>
                  <a:spLocks noChangeAspect="1"/>
                </p:cNvSpPr>
                <p:nvPr/>
              </p:nvSpPr>
              <p:spPr bwMode="auto">
                <a:xfrm>
                  <a:off x="4611" y="1892"/>
                  <a:ext cx="141" cy="60"/>
                </a:xfrm>
                <a:custGeom>
                  <a:avLst/>
                  <a:gdLst>
                    <a:gd name="T0" fmla="*/ 0 w 453"/>
                    <a:gd name="T1" fmla="*/ 60 h 192"/>
                    <a:gd name="T2" fmla="*/ 183 w 453"/>
                    <a:gd name="T3" fmla="*/ 0 h 192"/>
                    <a:gd name="T4" fmla="*/ 372 w 453"/>
                    <a:gd name="T5" fmla="*/ 36 h 192"/>
                    <a:gd name="T6" fmla="*/ 453 w 453"/>
                    <a:gd name="T7" fmla="*/ 129 h 192"/>
                    <a:gd name="T8" fmla="*/ 273 w 453"/>
                    <a:gd name="T9" fmla="*/ 192 h 192"/>
                    <a:gd name="T10" fmla="*/ 84 w 453"/>
                    <a:gd name="T11" fmla="*/ 153 h 192"/>
                    <a:gd name="T12" fmla="*/ 0 w 453"/>
                    <a:gd name="T13" fmla="*/ 60 h 192"/>
                    <a:gd name="T14" fmla="*/ 0 60000 65536"/>
                    <a:gd name="T15" fmla="*/ 0 60000 65536"/>
                    <a:gd name="T16" fmla="*/ 0 60000 65536"/>
                    <a:gd name="T17" fmla="*/ 0 60000 65536"/>
                    <a:gd name="T18" fmla="*/ 0 60000 65536"/>
                    <a:gd name="T19" fmla="*/ 0 60000 65536"/>
                    <a:gd name="T20" fmla="*/ 0 60000 65536"/>
                    <a:gd name="T21" fmla="*/ 0 w 453"/>
                    <a:gd name="T22" fmla="*/ 0 h 192"/>
                    <a:gd name="T23" fmla="*/ 453 w 453"/>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3" h="192">
                      <a:moveTo>
                        <a:pt x="0" y="60"/>
                      </a:moveTo>
                      <a:lnTo>
                        <a:pt x="183" y="0"/>
                      </a:lnTo>
                      <a:lnTo>
                        <a:pt x="372" y="36"/>
                      </a:lnTo>
                      <a:lnTo>
                        <a:pt x="453" y="129"/>
                      </a:lnTo>
                      <a:lnTo>
                        <a:pt x="273" y="192"/>
                      </a:lnTo>
                      <a:lnTo>
                        <a:pt x="84" y="153"/>
                      </a:lnTo>
                      <a:lnTo>
                        <a:pt x="0" y="60"/>
                      </a:lnTo>
                      <a:close/>
                    </a:path>
                  </a:pathLst>
                </a:custGeom>
                <a:solidFill>
                  <a:schemeClr val="hlink"/>
                </a:solidFill>
                <a:ln w="952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305" name="Freeform 171">
                  <a:extLst>
                    <a:ext uri="{FF2B5EF4-FFF2-40B4-BE49-F238E27FC236}">
                      <a16:creationId xmlns:a16="http://schemas.microsoft.com/office/drawing/2014/main" id="{B9EFA719-7A99-54D0-6C24-1B9C286233BD}"/>
                    </a:ext>
                  </a:extLst>
                </p:cNvPr>
                <p:cNvSpPr>
                  <a:spLocks noChangeAspect="1"/>
                </p:cNvSpPr>
                <p:nvPr/>
              </p:nvSpPr>
              <p:spPr bwMode="auto">
                <a:xfrm>
                  <a:off x="4611" y="1711"/>
                  <a:ext cx="142" cy="60"/>
                </a:xfrm>
                <a:custGeom>
                  <a:avLst/>
                  <a:gdLst>
                    <a:gd name="T0" fmla="*/ 0 w 453"/>
                    <a:gd name="T1" fmla="*/ 60 h 192"/>
                    <a:gd name="T2" fmla="*/ 183 w 453"/>
                    <a:gd name="T3" fmla="*/ 0 h 192"/>
                    <a:gd name="T4" fmla="*/ 372 w 453"/>
                    <a:gd name="T5" fmla="*/ 36 h 192"/>
                    <a:gd name="T6" fmla="*/ 453 w 453"/>
                    <a:gd name="T7" fmla="*/ 129 h 192"/>
                    <a:gd name="T8" fmla="*/ 273 w 453"/>
                    <a:gd name="T9" fmla="*/ 192 h 192"/>
                    <a:gd name="T10" fmla="*/ 84 w 453"/>
                    <a:gd name="T11" fmla="*/ 153 h 192"/>
                    <a:gd name="T12" fmla="*/ 0 w 453"/>
                    <a:gd name="T13" fmla="*/ 60 h 192"/>
                    <a:gd name="T14" fmla="*/ 0 60000 65536"/>
                    <a:gd name="T15" fmla="*/ 0 60000 65536"/>
                    <a:gd name="T16" fmla="*/ 0 60000 65536"/>
                    <a:gd name="T17" fmla="*/ 0 60000 65536"/>
                    <a:gd name="T18" fmla="*/ 0 60000 65536"/>
                    <a:gd name="T19" fmla="*/ 0 60000 65536"/>
                    <a:gd name="T20" fmla="*/ 0 60000 65536"/>
                    <a:gd name="T21" fmla="*/ 0 w 453"/>
                    <a:gd name="T22" fmla="*/ 0 h 192"/>
                    <a:gd name="T23" fmla="*/ 453 w 453"/>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3" h="192">
                      <a:moveTo>
                        <a:pt x="0" y="60"/>
                      </a:moveTo>
                      <a:lnTo>
                        <a:pt x="183" y="0"/>
                      </a:lnTo>
                      <a:lnTo>
                        <a:pt x="372" y="36"/>
                      </a:lnTo>
                      <a:lnTo>
                        <a:pt x="453" y="129"/>
                      </a:lnTo>
                      <a:lnTo>
                        <a:pt x="273" y="192"/>
                      </a:lnTo>
                      <a:lnTo>
                        <a:pt x="84" y="153"/>
                      </a:lnTo>
                      <a:lnTo>
                        <a:pt x="0" y="60"/>
                      </a:lnTo>
                      <a:close/>
                    </a:path>
                  </a:pathLst>
                </a:custGeom>
                <a:solidFill>
                  <a:srgbClr val="CC0066"/>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306" name="Freeform 172">
                  <a:extLst>
                    <a:ext uri="{FF2B5EF4-FFF2-40B4-BE49-F238E27FC236}">
                      <a16:creationId xmlns:a16="http://schemas.microsoft.com/office/drawing/2014/main" id="{4911D8DE-DCDF-2810-B780-97EB2F772F3D}"/>
                    </a:ext>
                  </a:extLst>
                </p:cNvPr>
                <p:cNvSpPr>
                  <a:spLocks noChangeAspect="1"/>
                </p:cNvSpPr>
                <p:nvPr/>
              </p:nvSpPr>
              <p:spPr bwMode="auto">
                <a:xfrm>
                  <a:off x="4697" y="1749"/>
                  <a:ext cx="54" cy="200"/>
                </a:xfrm>
                <a:custGeom>
                  <a:avLst/>
                  <a:gdLst>
                    <a:gd name="T0" fmla="*/ 0 w 132"/>
                    <a:gd name="T1" fmla="*/ 48 h 484"/>
                    <a:gd name="T2" fmla="*/ 132 w 132"/>
                    <a:gd name="T3" fmla="*/ 0 h 484"/>
                    <a:gd name="T4" fmla="*/ 132 w 132"/>
                    <a:gd name="T5" fmla="*/ 438 h 484"/>
                    <a:gd name="T6" fmla="*/ 4 w 132"/>
                    <a:gd name="T7" fmla="*/ 484 h 484"/>
                    <a:gd name="T8" fmla="*/ 0 w 132"/>
                    <a:gd name="T9" fmla="*/ 48 h 484"/>
                    <a:gd name="T10" fmla="*/ 0 60000 65536"/>
                    <a:gd name="T11" fmla="*/ 0 60000 65536"/>
                    <a:gd name="T12" fmla="*/ 0 60000 65536"/>
                    <a:gd name="T13" fmla="*/ 0 60000 65536"/>
                    <a:gd name="T14" fmla="*/ 0 60000 65536"/>
                    <a:gd name="T15" fmla="*/ 0 w 132"/>
                    <a:gd name="T16" fmla="*/ 0 h 484"/>
                    <a:gd name="T17" fmla="*/ 132 w 132"/>
                    <a:gd name="T18" fmla="*/ 484 h 484"/>
                  </a:gdLst>
                  <a:ahLst/>
                  <a:cxnLst>
                    <a:cxn ang="T10">
                      <a:pos x="T0" y="T1"/>
                    </a:cxn>
                    <a:cxn ang="T11">
                      <a:pos x="T2" y="T3"/>
                    </a:cxn>
                    <a:cxn ang="T12">
                      <a:pos x="T4" y="T5"/>
                    </a:cxn>
                    <a:cxn ang="T13">
                      <a:pos x="T6" y="T7"/>
                    </a:cxn>
                    <a:cxn ang="T14">
                      <a:pos x="T8" y="T9"/>
                    </a:cxn>
                  </a:cxnLst>
                  <a:rect l="T15" t="T16" r="T17" b="T18"/>
                  <a:pathLst>
                    <a:path w="132" h="484">
                      <a:moveTo>
                        <a:pt x="0" y="48"/>
                      </a:moveTo>
                      <a:lnTo>
                        <a:pt x="132" y="0"/>
                      </a:lnTo>
                      <a:lnTo>
                        <a:pt x="132" y="438"/>
                      </a:lnTo>
                      <a:lnTo>
                        <a:pt x="4" y="484"/>
                      </a:lnTo>
                      <a:lnTo>
                        <a:pt x="0" y="48"/>
                      </a:lnTo>
                      <a:close/>
                    </a:path>
                  </a:pathLst>
                </a:custGeom>
                <a:solidFill>
                  <a:srgbClr val="006699"/>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307" name="Freeform 173">
                  <a:extLst>
                    <a:ext uri="{FF2B5EF4-FFF2-40B4-BE49-F238E27FC236}">
                      <a16:creationId xmlns:a16="http://schemas.microsoft.com/office/drawing/2014/main" id="{C04BF441-CF30-525F-EA49-B33389D6E188}"/>
                    </a:ext>
                  </a:extLst>
                </p:cNvPr>
                <p:cNvSpPr>
                  <a:spLocks noChangeAspect="1"/>
                </p:cNvSpPr>
                <p:nvPr/>
              </p:nvSpPr>
              <p:spPr bwMode="auto">
                <a:xfrm>
                  <a:off x="4609" y="1731"/>
                  <a:ext cx="29" cy="211"/>
                </a:xfrm>
                <a:custGeom>
                  <a:avLst/>
                  <a:gdLst>
                    <a:gd name="T0" fmla="*/ 0 w 70"/>
                    <a:gd name="T1" fmla="*/ 0 h 513"/>
                    <a:gd name="T2" fmla="*/ 70 w 70"/>
                    <a:gd name="T3" fmla="*/ 72 h 513"/>
                    <a:gd name="T4" fmla="*/ 70 w 70"/>
                    <a:gd name="T5" fmla="*/ 513 h 513"/>
                    <a:gd name="T6" fmla="*/ 0 w 70"/>
                    <a:gd name="T7" fmla="*/ 433 h 513"/>
                    <a:gd name="T8" fmla="*/ 0 w 70"/>
                    <a:gd name="T9" fmla="*/ 0 h 513"/>
                    <a:gd name="T10" fmla="*/ 0 60000 65536"/>
                    <a:gd name="T11" fmla="*/ 0 60000 65536"/>
                    <a:gd name="T12" fmla="*/ 0 60000 65536"/>
                    <a:gd name="T13" fmla="*/ 0 60000 65536"/>
                    <a:gd name="T14" fmla="*/ 0 60000 65536"/>
                    <a:gd name="T15" fmla="*/ 0 w 70"/>
                    <a:gd name="T16" fmla="*/ 0 h 513"/>
                    <a:gd name="T17" fmla="*/ 70 w 70"/>
                    <a:gd name="T18" fmla="*/ 513 h 513"/>
                  </a:gdLst>
                  <a:ahLst/>
                  <a:cxnLst>
                    <a:cxn ang="T10">
                      <a:pos x="T0" y="T1"/>
                    </a:cxn>
                    <a:cxn ang="T11">
                      <a:pos x="T2" y="T3"/>
                    </a:cxn>
                    <a:cxn ang="T12">
                      <a:pos x="T4" y="T5"/>
                    </a:cxn>
                    <a:cxn ang="T13">
                      <a:pos x="T6" y="T7"/>
                    </a:cxn>
                    <a:cxn ang="T14">
                      <a:pos x="T8" y="T9"/>
                    </a:cxn>
                  </a:cxnLst>
                  <a:rect l="T15" t="T16" r="T17" b="T18"/>
                  <a:pathLst>
                    <a:path w="70" h="513">
                      <a:moveTo>
                        <a:pt x="0" y="0"/>
                      </a:moveTo>
                      <a:lnTo>
                        <a:pt x="70" y="72"/>
                      </a:lnTo>
                      <a:lnTo>
                        <a:pt x="70" y="513"/>
                      </a:lnTo>
                      <a:lnTo>
                        <a:pt x="0" y="433"/>
                      </a:lnTo>
                      <a:lnTo>
                        <a:pt x="0" y="0"/>
                      </a:lnTo>
                      <a:close/>
                    </a:path>
                  </a:pathLst>
                </a:custGeom>
                <a:solidFill>
                  <a:srgbClr val="006699"/>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308" name="Freeform 174">
                  <a:extLst>
                    <a:ext uri="{FF2B5EF4-FFF2-40B4-BE49-F238E27FC236}">
                      <a16:creationId xmlns:a16="http://schemas.microsoft.com/office/drawing/2014/main" id="{9F2299E8-33F5-3273-CBDE-18D3F8E71BA0}"/>
                    </a:ext>
                  </a:extLst>
                </p:cNvPr>
                <p:cNvSpPr>
                  <a:spLocks noChangeAspect="1"/>
                </p:cNvSpPr>
                <p:nvPr/>
              </p:nvSpPr>
              <p:spPr bwMode="auto">
                <a:xfrm>
                  <a:off x="4641" y="1759"/>
                  <a:ext cx="56" cy="192"/>
                </a:xfrm>
                <a:custGeom>
                  <a:avLst/>
                  <a:gdLst>
                    <a:gd name="T0" fmla="*/ 0 w 135"/>
                    <a:gd name="T1" fmla="*/ 0 h 466"/>
                    <a:gd name="T2" fmla="*/ 135 w 135"/>
                    <a:gd name="T3" fmla="*/ 30 h 466"/>
                    <a:gd name="T4" fmla="*/ 135 w 135"/>
                    <a:gd name="T5" fmla="*/ 466 h 466"/>
                    <a:gd name="T6" fmla="*/ 1 w 135"/>
                    <a:gd name="T7" fmla="*/ 442 h 466"/>
                    <a:gd name="T8" fmla="*/ 0 w 135"/>
                    <a:gd name="T9" fmla="*/ 0 h 466"/>
                    <a:gd name="T10" fmla="*/ 0 60000 65536"/>
                    <a:gd name="T11" fmla="*/ 0 60000 65536"/>
                    <a:gd name="T12" fmla="*/ 0 60000 65536"/>
                    <a:gd name="T13" fmla="*/ 0 60000 65536"/>
                    <a:gd name="T14" fmla="*/ 0 60000 65536"/>
                    <a:gd name="T15" fmla="*/ 0 w 135"/>
                    <a:gd name="T16" fmla="*/ 0 h 466"/>
                    <a:gd name="T17" fmla="*/ 135 w 135"/>
                    <a:gd name="T18" fmla="*/ 466 h 466"/>
                  </a:gdLst>
                  <a:ahLst/>
                  <a:cxnLst>
                    <a:cxn ang="T10">
                      <a:pos x="T0" y="T1"/>
                    </a:cxn>
                    <a:cxn ang="T11">
                      <a:pos x="T2" y="T3"/>
                    </a:cxn>
                    <a:cxn ang="T12">
                      <a:pos x="T4" y="T5"/>
                    </a:cxn>
                    <a:cxn ang="T13">
                      <a:pos x="T6" y="T7"/>
                    </a:cxn>
                    <a:cxn ang="T14">
                      <a:pos x="T8" y="T9"/>
                    </a:cxn>
                  </a:cxnLst>
                  <a:rect l="T15" t="T16" r="T17" b="T18"/>
                  <a:pathLst>
                    <a:path w="135" h="466">
                      <a:moveTo>
                        <a:pt x="0" y="0"/>
                      </a:moveTo>
                      <a:lnTo>
                        <a:pt x="135" y="30"/>
                      </a:lnTo>
                      <a:lnTo>
                        <a:pt x="135" y="466"/>
                      </a:lnTo>
                      <a:lnTo>
                        <a:pt x="1" y="442"/>
                      </a:lnTo>
                      <a:lnTo>
                        <a:pt x="0" y="0"/>
                      </a:lnTo>
                      <a:close/>
                    </a:path>
                  </a:pathLst>
                </a:custGeom>
                <a:solidFill>
                  <a:srgbClr val="006699"/>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grpSp>
          <p:grpSp>
            <p:nvGrpSpPr>
              <p:cNvPr id="51235" name="Group 175">
                <a:extLst>
                  <a:ext uri="{FF2B5EF4-FFF2-40B4-BE49-F238E27FC236}">
                    <a16:creationId xmlns:a16="http://schemas.microsoft.com/office/drawing/2014/main" id="{2259292E-4CC7-404F-8E7E-D4D9FE5BAAFB}"/>
                  </a:ext>
                </a:extLst>
              </p:cNvPr>
              <p:cNvGrpSpPr>
                <a:grpSpLocks noChangeAspect="1"/>
              </p:cNvGrpSpPr>
              <p:nvPr/>
            </p:nvGrpSpPr>
            <p:grpSpPr bwMode="auto">
              <a:xfrm rot="-580301">
                <a:off x="2919" y="3089"/>
                <a:ext cx="144" cy="241"/>
                <a:chOff x="4609" y="1711"/>
                <a:chExt cx="144" cy="241"/>
              </a:xfrm>
            </p:grpSpPr>
            <p:sp>
              <p:nvSpPr>
                <p:cNvPr id="51299" name="Freeform 176">
                  <a:extLst>
                    <a:ext uri="{FF2B5EF4-FFF2-40B4-BE49-F238E27FC236}">
                      <a16:creationId xmlns:a16="http://schemas.microsoft.com/office/drawing/2014/main" id="{79A593E7-8B3C-AF49-38F1-EECECA3FB329}"/>
                    </a:ext>
                  </a:extLst>
                </p:cNvPr>
                <p:cNvSpPr>
                  <a:spLocks noChangeAspect="1"/>
                </p:cNvSpPr>
                <p:nvPr/>
              </p:nvSpPr>
              <p:spPr bwMode="auto">
                <a:xfrm>
                  <a:off x="4611" y="1892"/>
                  <a:ext cx="141" cy="60"/>
                </a:xfrm>
                <a:custGeom>
                  <a:avLst/>
                  <a:gdLst>
                    <a:gd name="T0" fmla="*/ 0 w 453"/>
                    <a:gd name="T1" fmla="*/ 60 h 192"/>
                    <a:gd name="T2" fmla="*/ 183 w 453"/>
                    <a:gd name="T3" fmla="*/ 0 h 192"/>
                    <a:gd name="T4" fmla="*/ 372 w 453"/>
                    <a:gd name="T5" fmla="*/ 36 h 192"/>
                    <a:gd name="T6" fmla="*/ 453 w 453"/>
                    <a:gd name="T7" fmla="*/ 129 h 192"/>
                    <a:gd name="T8" fmla="*/ 273 w 453"/>
                    <a:gd name="T9" fmla="*/ 192 h 192"/>
                    <a:gd name="T10" fmla="*/ 84 w 453"/>
                    <a:gd name="T11" fmla="*/ 153 h 192"/>
                    <a:gd name="T12" fmla="*/ 0 w 453"/>
                    <a:gd name="T13" fmla="*/ 60 h 192"/>
                    <a:gd name="T14" fmla="*/ 0 60000 65536"/>
                    <a:gd name="T15" fmla="*/ 0 60000 65536"/>
                    <a:gd name="T16" fmla="*/ 0 60000 65536"/>
                    <a:gd name="T17" fmla="*/ 0 60000 65536"/>
                    <a:gd name="T18" fmla="*/ 0 60000 65536"/>
                    <a:gd name="T19" fmla="*/ 0 60000 65536"/>
                    <a:gd name="T20" fmla="*/ 0 60000 65536"/>
                    <a:gd name="T21" fmla="*/ 0 w 453"/>
                    <a:gd name="T22" fmla="*/ 0 h 192"/>
                    <a:gd name="T23" fmla="*/ 453 w 453"/>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3" h="192">
                      <a:moveTo>
                        <a:pt x="0" y="60"/>
                      </a:moveTo>
                      <a:lnTo>
                        <a:pt x="183" y="0"/>
                      </a:lnTo>
                      <a:lnTo>
                        <a:pt x="372" y="36"/>
                      </a:lnTo>
                      <a:lnTo>
                        <a:pt x="453" y="129"/>
                      </a:lnTo>
                      <a:lnTo>
                        <a:pt x="273" y="192"/>
                      </a:lnTo>
                      <a:lnTo>
                        <a:pt x="84" y="153"/>
                      </a:lnTo>
                      <a:lnTo>
                        <a:pt x="0" y="60"/>
                      </a:lnTo>
                      <a:close/>
                    </a:path>
                  </a:pathLst>
                </a:custGeom>
                <a:solidFill>
                  <a:schemeClr val="hlink"/>
                </a:solidFill>
                <a:ln w="952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300" name="Freeform 177">
                  <a:extLst>
                    <a:ext uri="{FF2B5EF4-FFF2-40B4-BE49-F238E27FC236}">
                      <a16:creationId xmlns:a16="http://schemas.microsoft.com/office/drawing/2014/main" id="{4E73075C-8780-1A56-1ABB-D5F9CE1ADFA4}"/>
                    </a:ext>
                  </a:extLst>
                </p:cNvPr>
                <p:cNvSpPr>
                  <a:spLocks noChangeAspect="1"/>
                </p:cNvSpPr>
                <p:nvPr/>
              </p:nvSpPr>
              <p:spPr bwMode="auto">
                <a:xfrm>
                  <a:off x="4611" y="1711"/>
                  <a:ext cx="142" cy="60"/>
                </a:xfrm>
                <a:custGeom>
                  <a:avLst/>
                  <a:gdLst>
                    <a:gd name="T0" fmla="*/ 0 w 453"/>
                    <a:gd name="T1" fmla="*/ 60 h 192"/>
                    <a:gd name="T2" fmla="*/ 183 w 453"/>
                    <a:gd name="T3" fmla="*/ 0 h 192"/>
                    <a:gd name="T4" fmla="*/ 372 w 453"/>
                    <a:gd name="T5" fmla="*/ 36 h 192"/>
                    <a:gd name="T6" fmla="*/ 453 w 453"/>
                    <a:gd name="T7" fmla="*/ 129 h 192"/>
                    <a:gd name="T8" fmla="*/ 273 w 453"/>
                    <a:gd name="T9" fmla="*/ 192 h 192"/>
                    <a:gd name="T10" fmla="*/ 84 w 453"/>
                    <a:gd name="T11" fmla="*/ 153 h 192"/>
                    <a:gd name="T12" fmla="*/ 0 w 453"/>
                    <a:gd name="T13" fmla="*/ 60 h 192"/>
                    <a:gd name="T14" fmla="*/ 0 60000 65536"/>
                    <a:gd name="T15" fmla="*/ 0 60000 65536"/>
                    <a:gd name="T16" fmla="*/ 0 60000 65536"/>
                    <a:gd name="T17" fmla="*/ 0 60000 65536"/>
                    <a:gd name="T18" fmla="*/ 0 60000 65536"/>
                    <a:gd name="T19" fmla="*/ 0 60000 65536"/>
                    <a:gd name="T20" fmla="*/ 0 60000 65536"/>
                    <a:gd name="T21" fmla="*/ 0 w 453"/>
                    <a:gd name="T22" fmla="*/ 0 h 192"/>
                    <a:gd name="T23" fmla="*/ 453 w 453"/>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3" h="192">
                      <a:moveTo>
                        <a:pt x="0" y="60"/>
                      </a:moveTo>
                      <a:lnTo>
                        <a:pt x="183" y="0"/>
                      </a:lnTo>
                      <a:lnTo>
                        <a:pt x="372" y="36"/>
                      </a:lnTo>
                      <a:lnTo>
                        <a:pt x="453" y="129"/>
                      </a:lnTo>
                      <a:lnTo>
                        <a:pt x="273" y="192"/>
                      </a:lnTo>
                      <a:lnTo>
                        <a:pt x="84" y="153"/>
                      </a:lnTo>
                      <a:lnTo>
                        <a:pt x="0" y="60"/>
                      </a:lnTo>
                      <a:close/>
                    </a:path>
                  </a:pathLst>
                </a:custGeom>
                <a:solidFill>
                  <a:srgbClr val="CC0066"/>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301" name="Freeform 178">
                  <a:extLst>
                    <a:ext uri="{FF2B5EF4-FFF2-40B4-BE49-F238E27FC236}">
                      <a16:creationId xmlns:a16="http://schemas.microsoft.com/office/drawing/2014/main" id="{3A7086EF-90D8-7DF3-ED77-76CE4417DE36}"/>
                    </a:ext>
                  </a:extLst>
                </p:cNvPr>
                <p:cNvSpPr>
                  <a:spLocks noChangeAspect="1"/>
                </p:cNvSpPr>
                <p:nvPr/>
              </p:nvSpPr>
              <p:spPr bwMode="auto">
                <a:xfrm>
                  <a:off x="4697" y="1749"/>
                  <a:ext cx="54" cy="200"/>
                </a:xfrm>
                <a:custGeom>
                  <a:avLst/>
                  <a:gdLst>
                    <a:gd name="T0" fmla="*/ 0 w 132"/>
                    <a:gd name="T1" fmla="*/ 48 h 484"/>
                    <a:gd name="T2" fmla="*/ 132 w 132"/>
                    <a:gd name="T3" fmla="*/ 0 h 484"/>
                    <a:gd name="T4" fmla="*/ 132 w 132"/>
                    <a:gd name="T5" fmla="*/ 438 h 484"/>
                    <a:gd name="T6" fmla="*/ 4 w 132"/>
                    <a:gd name="T7" fmla="*/ 484 h 484"/>
                    <a:gd name="T8" fmla="*/ 0 w 132"/>
                    <a:gd name="T9" fmla="*/ 48 h 484"/>
                    <a:gd name="T10" fmla="*/ 0 60000 65536"/>
                    <a:gd name="T11" fmla="*/ 0 60000 65536"/>
                    <a:gd name="T12" fmla="*/ 0 60000 65536"/>
                    <a:gd name="T13" fmla="*/ 0 60000 65536"/>
                    <a:gd name="T14" fmla="*/ 0 60000 65536"/>
                    <a:gd name="T15" fmla="*/ 0 w 132"/>
                    <a:gd name="T16" fmla="*/ 0 h 484"/>
                    <a:gd name="T17" fmla="*/ 132 w 132"/>
                    <a:gd name="T18" fmla="*/ 484 h 484"/>
                  </a:gdLst>
                  <a:ahLst/>
                  <a:cxnLst>
                    <a:cxn ang="T10">
                      <a:pos x="T0" y="T1"/>
                    </a:cxn>
                    <a:cxn ang="T11">
                      <a:pos x="T2" y="T3"/>
                    </a:cxn>
                    <a:cxn ang="T12">
                      <a:pos x="T4" y="T5"/>
                    </a:cxn>
                    <a:cxn ang="T13">
                      <a:pos x="T6" y="T7"/>
                    </a:cxn>
                    <a:cxn ang="T14">
                      <a:pos x="T8" y="T9"/>
                    </a:cxn>
                  </a:cxnLst>
                  <a:rect l="T15" t="T16" r="T17" b="T18"/>
                  <a:pathLst>
                    <a:path w="132" h="484">
                      <a:moveTo>
                        <a:pt x="0" y="48"/>
                      </a:moveTo>
                      <a:lnTo>
                        <a:pt x="132" y="0"/>
                      </a:lnTo>
                      <a:lnTo>
                        <a:pt x="132" y="438"/>
                      </a:lnTo>
                      <a:lnTo>
                        <a:pt x="4" y="484"/>
                      </a:lnTo>
                      <a:lnTo>
                        <a:pt x="0" y="48"/>
                      </a:lnTo>
                      <a:close/>
                    </a:path>
                  </a:pathLst>
                </a:custGeom>
                <a:solidFill>
                  <a:srgbClr val="006699"/>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302" name="Freeform 179">
                  <a:extLst>
                    <a:ext uri="{FF2B5EF4-FFF2-40B4-BE49-F238E27FC236}">
                      <a16:creationId xmlns:a16="http://schemas.microsoft.com/office/drawing/2014/main" id="{A29F843E-07C2-12F2-5C24-F43FDFF7A88C}"/>
                    </a:ext>
                  </a:extLst>
                </p:cNvPr>
                <p:cNvSpPr>
                  <a:spLocks noChangeAspect="1"/>
                </p:cNvSpPr>
                <p:nvPr/>
              </p:nvSpPr>
              <p:spPr bwMode="auto">
                <a:xfrm>
                  <a:off x="4609" y="1731"/>
                  <a:ext cx="29" cy="211"/>
                </a:xfrm>
                <a:custGeom>
                  <a:avLst/>
                  <a:gdLst>
                    <a:gd name="T0" fmla="*/ 0 w 70"/>
                    <a:gd name="T1" fmla="*/ 0 h 513"/>
                    <a:gd name="T2" fmla="*/ 70 w 70"/>
                    <a:gd name="T3" fmla="*/ 72 h 513"/>
                    <a:gd name="T4" fmla="*/ 70 w 70"/>
                    <a:gd name="T5" fmla="*/ 513 h 513"/>
                    <a:gd name="T6" fmla="*/ 0 w 70"/>
                    <a:gd name="T7" fmla="*/ 433 h 513"/>
                    <a:gd name="T8" fmla="*/ 0 w 70"/>
                    <a:gd name="T9" fmla="*/ 0 h 513"/>
                    <a:gd name="T10" fmla="*/ 0 60000 65536"/>
                    <a:gd name="T11" fmla="*/ 0 60000 65536"/>
                    <a:gd name="T12" fmla="*/ 0 60000 65536"/>
                    <a:gd name="T13" fmla="*/ 0 60000 65536"/>
                    <a:gd name="T14" fmla="*/ 0 60000 65536"/>
                    <a:gd name="T15" fmla="*/ 0 w 70"/>
                    <a:gd name="T16" fmla="*/ 0 h 513"/>
                    <a:gd name="T17" fmla="*/ 70 w 70"/>
                    <a:gd name="T18" fmla="*/ 513 h 513"/>
                  </a:gdLst>
                  <a:ahLst/>
                  <a:cxnLst>
                    <a:cxn ang="T10">
                      <a:pos x="T0" y="T1"/>
                    </a:cxn>
                    <a:cxn ang="T11">
                      <a:pos x="T2" y="T3"/>
                    </a:cxn>
                    <a:cxn ang="T12">
                      <a:pos x="T4" y="T5"/>
                    </a:cxn>
                    <a:cxn ang="T13">
                      <a:pos x="T6" y="T7"/>
                    </a:cxn>
                    <a:cxn ang="T14">
                      <a:pos x="T8" y="T9"/>
                    </a:cxn>
                  </a:cxnLst>
                  <a:rect l="T15" t="T16" r="T17" b="T18"/>
                  <a:pathLst>
                    <a:path w="70" h="513">
                      <a:moveTo>
                        <a:pt x="0" y="0"/>
                      </a:moveTo>
                      <a:lnTo>
                        <a:pt x="70" y="72"/>
                      </a:lnTo>
                      <a:lnTo>
                        <a:pt x="70" y="513"/>
                      </a:lnTo>
                      <a:lnTo>
                        <a:pt x="0" y="433"/>
                      </a:lnTo>
                      <a:lnTo>
                        <a:pt x="0" y="0"/>
                      </a:lnTo>
                      <a:close/>
                    </a:path>
                  </a:pathLst>
                </a:custGeom>
                <a:solidFill>
                  <a:srgbClr val="006699"/>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303" name="Freeform 180">
                  <a:extLst>
                    <a:ext uri="{FF2B5EF4-FFF2-40B4-BE49-F238E27FC236}">
                      <a16:creationId xmlns:a16="http://schemas.microsoft.com/office/drawing/2014/main" id="{1AEA2A28-A877-130D-1A8E-B98D012591F8}"/>
                    </a:ext>
                  </a:extLst>
                </p:cNvPr>
                <p:cNvSpPr>
                  <a:spLocks noChangeAspect="1"/>
                </p:cNvSpPr>
                <p:nvPr/>
              </p:nvSpPr>
              <p:spPr bwMode="auto">
                <a:xfrm>
                  <a:off x="4641" y="1759"/>
                  <a:ext cx="56" cy="192"/>
                </a:xfrm>
                <a:custGeom>
                  <a:avLst/>
                  <a:gdLst>
                    <a:gd name="T0" fmla="*/ 0 w 135"/>
                    <a:gd name="T1" fmla="*/ 0 h 466"/>
                    <a:gd name="T2" fmla="*/ 135 w 135"/>
                    <a:gd name="T3" fmla="*/ 30 h 466"/>
                    <a:gd name="T4" fmla="*/ 135 w 135"/>
                    <a:gd name="T5" fmla="*/ 466 h 466"/>
                    <a:gd name="T6" fmla="*/ 1 w 135"/>
                    <a:gd name="T7" fmla="*/ 442 h 466"/>
                    <a:gd name="T8" fmla="*/ 0 w 135"/>
                    <a:gd name="T9" fmla="*/ 0 h 466"/>
                    <a:gd name="T10" fmla="*/ 0 60000 65536"/>
                    <a:gd name="T11" fmla="*/ 0 60000 65536"/>
                    <a:gd name="T12" fmla="*/ 0 60000 65536"/>
                    <a:gd name="T13" fmla="*/ 0 60000 65536"/>
                    <a:gd name="T14" fmla="*/ 0 60000 65536"/>
                    <a:gd name="T15" fmla="*/ 0 w 135"/>
                    <a:gd name="T16" fmla="*/ 0 h 466"/>
                    <a:gd name="T17" fmla="*/ 135 w 135"/>
                    <a:gd name="T18" fmla="*/ 466 h 466"/>
                  </a:gdLst>
                  <a:ahLst/>
                  <a:cxnLst>
                    <a:cxn ang="T10">
                      <a:pos x="T0" y="T1"/>
                    </a:cxn>
                    <a:cxn ang="T11">
                      <a:pos x="T2" y="T3"/>
                    </a:cxn>
                    <a:cxn ang="T12">
                      <a:pos x="T4" y="T5"/>
                    </a:cxn>
                    <a:cxn ang="T13">
                      <a:pos x="T6" y="T7"/>
                    </a:cxn>
                    <a:cxn ang="T14">
                      <a:pos x="T8" y="T9"/>
                    </a:cxn>
                  </a:cxnLst>
                  <a:rect l="T15" t="T16" r="T17" b="T18"/>
                  <a:pathLst>
                    <a:path w="135" h="466">
                      <a:moveTo>
                        <a:pt x="0" y="0"/>
                      </a:moveTo>
                      <a:lnTo>
                        <a:pt x="135" y="30"/>
                      </a:lnTo>
                      <a:lnTo>
                        <a:pt x="135" y="466"/>
                      </a:lnTo>
                      <a:lnTo>
                        <a:pt x="1" y="442"/>
                      </a:lnTo>
                      <a:lnTo>
                        <a:pt x="0" y="0"/>
                      </a:lnTo>
                      <a:close/>
                    </a:path>
                  </a:pathLst>
                </a:custGeom>
                <a:solidFill>
                  <a:srgbClr val="006699"/>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grpSp>
          <p:grpSp>
            <p:nvGrpSpPr>
              <p:cNvPr id="51236" name="Group 181">
                <a:extLst>
                  <a:ext uri="{FF2B5EF4-FFF2-40B4-BE49-F238E27FC236}">
                    <a16:creationId xmlns:a16="http://schemas.microsoft.com/office/drawing/2014/main" id="{C6D92E0A-758C-876A-D870-4CA7DC916438}"/>
                  </a:ext>
                </a:extLst>
              </p:cNvPr>
              <p:cNvGrpSpPr>
                <a:grpSpLocks noChangeAspect="1"/>
              </p:cNvGrpSpPr>
              <p:nvPr/>
            </p:nvGrpSpPr>
            <p:grpSpPr bwMode="auto">
              <a:xfrm rot="-580301">
                <a:off x="1929" y="3160"/>
                <a:ext cx="144" cy="241"/>
                <a:chOff x="4609" y="1711"/>
                <a:chExt cx="144" cy="241"/>
              </a:xfrm>
            </p:grpSpPr>
            <p:sp>
              <p:nvSpPr>
                <p:cNvPr id="51294" name="Freeform 182">
                  <a:extLst>
                    <a:ext uri="{FF2B5EF4-FFF2-40B4-BE49-F238E27FC236}">
                      <a16:creationId xmlns:a16="http://schemas.microsoft.com/office/drawing/2014/main" id="{A2C7626D-30F3-D83C-1777-05CB82BBD4EE}"/>
                    </a:ext>
                  </a:extLst>
                </p:cNvPr>
                <p:cNvSpPr>
                  <a:spLocks noChangeAspect="1"/>
                </p:cNvSpPr>
                <p:nvPr/>
              </p:nvSpPr>
              <p:spPr bwMode="auto">
                <a:xfrm>
                  <a:off x="4611" y="1892"/>
                  <a:ext cx="141" cy="60"/>
                </a:xfrm>
                <a:custGeom>
                  <a:avLst/>
                  <a:gdLst>
                    <a:gd name="T0" fmla="*/ 0 w 453"/>
                    <a:gd name="T1" fmla="*/ 60 h 192"/>
                    <a:gd name="T2" fmla="*/ 183 w 453"/>
                    <a:gd name="T3" fmla="*/ 0 h 192"/>
                    <a:gd name="T4" fmla="*/ 372 w 453"/>
                    <a:gd name="T5" fmla="*/ 36 h 192"/>
                    <a:gd name="T6" fmla="*/ 453 w 453"/>
                    <a:gd name="T7" fmla="*/ 129 h 192"/>
                    <a:gd name="T8" fmla="*/ 273 w 453"/>
                    <a:gd name="T9" fmla="*/ 192 h 192"/>
                    <a:gd name="T10" fmla="*/ 84 w 453"/>
                    <a:gd name="T11" fmla="*/ 153 h 192"/>
                    <a:gd name="T12" fmla="*/ 0 w 453"/>
                    <a:gd name="T13" fmla="*/ 60 h 192"/>
                    <a:gd name="T14" fmla="*/ 0 60000 65536"/>
                    <a:gd name="T15" fmla="*/ 0 60000 65536"/>
                    <a:gd name="T16" fmla="*/ 0 60000 65536"/>
                    <a:gd name="T17" fmla="*/ 0 60000 65536"/>
                    <a:gd name="T18" fmla="*/ 0 60000 65536"/>
                    <a:gd name="T19" fmla="*/ 0 60000 65536"/>
                    <a:gd name="T20" fmla="*/ 0 60000 65536"/>
                    <a:gd name="T21" fmla="*/ 0 w 453"/>
                    <a:gd name="T22" fmla="*/ 0 h 192"/>
                    <a:gd name="T23" fmla="*/ 453 w 453"/>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3" h="192">
                      <a:moveTo>
                        <a:pt x="0" y="60"/>
                      </a:moveTo>
                      <a:lnTo>
                        <a:pt x="183" y="0"/>
                      </a:lnTo>
                      <a:lnTo>
                        <a:pt x="372" y="36"/>
                      </a:lnTo>
                      <a:lnTo>
                        <a:pt x="453" y="129"/>
                      </a:lnTo>
                      <a:lnTo>
                        <a:pt x="273" y="192"/>
                      </a:lnTo>
                      <a:lnTo>
                        <a:pt x="84" y="153"/>
                      </a:lnTo>
                      <a:lnTo>
                        <a:pt x="0" y="60"/>
                      </a:lnTo>
                      <a:close/>
                    </a:path>
                  </a:pathLst>
                </a:custGeom>
                <a:solidFill>
                  <a:schemeClr val="hlink"/>
                </a:solidFill>
                <a:ln w="952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295" name="Freeform 183">
                  <a:extLst>
                    <a:ext uri="{FF2B5EF4-FFF2-40B4-BE49-F238E27FC236}">
                      <a16:creationId xmlns:a16="http://schemas.microsoft.com/office/drawing/2014/main" id="{20B06B37-FD50-6F82-48A3-1734810D0758}"/>
                    </a:ext>
                  </a:extLst>
                </p:cNvPr>
                <p:cNvSpPr>
                  <a:spLocks noChangeAspect="1"/>
                </p:cNvSpPr>
                <p:nvPr/>
              </p:nvSpPr>
              <p:spPr bwMode="auto">
                <a:xfrm>
                  <a:off x="4611" y="1711"/>
                  <a:ext cx="142" cy="60"/>
                </a:xfrm>
                <a:custGeom>
                  <a:avLst/>
                  <a:gdLst>
                    <a:gd name="T0" fmla="*/ 0 w 453"/>
                    <a:gd name="T1" fmla="*/ 60 h 192"/>
                    <a:gd name="T2" fmla="*/ 183 w 453"/>
                    <a:gd name="T3" fmla="*/ 0 h 192"/>
                    <a:gd name="T4" fmla="*/ 372 w 453"/>
                    <a:gd name="T5" fmla="*/ 36 h 192"/>
                    <a:gd name="T6" fmla="*/ 453 w 453"/>
                    <a:gd name="T7" fmla="*/ 129 h 192"/>
                    <a:gd name="T8" fmla="*/ 273 w 453"/>
                    <a:gd name="T9" fmla="*/ 192 h 192"/>
                    <a:gd name="T10" fmla="*/ 84 w 453"/>
                    <a:gd name="T11" fmla="*/ 153 h 192"/>
                    <a:gd name="T12" fmla="*/ 0 w 453"/>
                    <a:gd name="T13" fmla="*/ 60 h 192"/>
                    <a:gd name="T14" fmla="*/ 0 60000 65536"/>
                    <a:gd name="T15" fmla="*/ 0 60000 65536"/>
                    <a:gd name="T16" fmla="*/ 0 60000 65536"/>
                    <a:gd name="T17" fmla="*/ 0 60000 65536"/>
                    <a:gd name="T18" fmla="*/ 0 60000 65536"/>
                    <a:gd name="T19" fmla="*/ 0 60000 65536"/>
                    <a:gd name="T20" fmla="*/ 0 60000 65536"/>
                    <a:gd name="T21" fmla="*/ 0 w 453"/>
                    <a:gd name="T22" fmla="*/ 0 h 192"/>
                    <a:gd name="T23" fmla="*/ 453 w 453"/>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3" h="192">
                      <a:moveTo>
                        <a:pt x="0" y="60"/>
                      </a:moveTo>
                      <a:lnTo>
                        <a:pt x="183" y="0"/>
                      </a:lnTo>
                      <a:lnTo>
                        <a:pt x="372" y="36"/>
                      </a:lnTo>
                      <a:lnTo>
                        <a:pt x="453" y="129"/>
                      </a:lnTo>
                      <a:lnTo>
                        <a:pt x="273" y="192"/>
                      </a:lnTo>
                      <a:lnTo>
                        <a:pt x="84" y="153"/>
                      </a:lnTo>
                      <a:lnTo>
                        <a:pt x="0" y="60"/>
                      </a:lnTo>
                      <a:close/>
                    </a:path>
                  </a:pathLst>
                </a:custGeom>
                <a:solidFill>
                  <a:srgbClr val="CC0066"/>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296" name="Freeform 184">
                  <a:extLst>
                    <a:ext uri="{FF2B5EF4-FFF2-40B4-BE49-F238E27FC236}">
                      <a16:creationId xmlns:a16="http://schemas.microsoft.com/office/drawing/2014/main" id="{1C18337C-9CD2-C601-5BC8-505601B0526C}"/>
                    </a:ext>
                  </a:extLst>
                </p:cNvPr>
                <p:cNvSpPr>
                  <a:spLocks noChangeAspect="1"/>
                </p:cNvSpPr>
                <p:nvPr/>
              </p:nvSpPr>
              <p:spPr bwMode="auto">
                <a:xfrm>
                  <a:off x="4697" y="1749"/>
                  <a:ext cx="54" cy="200"/>
                </a:xfrm>
                <a:custGeom>
                  <a:avLst/>
                  <a:gdLst>
                    <a:gd name="T0" fmla="*/ 0 w 132"/>
                    <a:gd name="T1" fmla="*/ 48 h 484"/>
                    <a:gd name="T2" fmla="*/ 132 w 132"/>
                    <a:gd name="T3" fmla="*/ 0 h 484"/>
                    <a:gd name="T4" fmla="*/ 132 w 132"/>
                    <a:gd name="T5" fmla="*/ 438 h 484"/>
                    <a:gd name="T6" fmla="*/ 4 w 132"/>
                    <a:gd name="T7" fmla="*/ 484 h 484"/>
                    <a:gd name="T8" fmla="*/ 0 w 132"/>
                    <a:gd name="T9" fmla="*/ 48 h 484"/>
                    <a:gd name="T10" fmla="*/ 0 60000 65536"/>
                    <a:gd name="T11" fmla="*/ 0 60000 65536"/>
                    <a:gd name="T12" fmla="*/ 0 60000 65536"/>
                    <a:gd name="T13" fmla="*/ 0 60000 65536"/>
                    <a:gd name="T14" fmla="*/ 0 60000 65536"/>
                    <a:gd name="T15" fmla="*/ 0 w 132"/>
                    <a:gd name="T16" fmla="*/ 0 h 484"/>
                    <a:gd name="T17" fmla="*/ 132 w 132"/>
                    <a:gd name="T18" fmla="*/ 484 h 484"/>
                  </a:gdLst>
                  <a:ahLst/>
                  <a:cxnLst>
                    <a:cxn ang="T10">
                      <a:pos x="T0" y="T1"/>
                    </a:cxn>
                    <a:cxn ang="T11">
                      <a:pos x="T2" y="T3"/>
                    </a:cxn>
                    <a:cxn ang="T12">
                      <a:pos x="T4" y="T5"/>
                    </a:cxn>
                    <a:cxn ang="T13">
                      <a:pos x="T6" y="T7"/>
                    </a:cxn>
                    <a:cxn ang="T14">
                      <a:pos x="T8" y="T9"/>
                    </a:cxn>
                  </a:cxnLst>
                  <a:rect l="T15" t="T16" r="T17" b="T18"/>
                  <a:pathLst>
                    <a:path w="132" h="484">
                      <a:moveTo>
                        <a:pt x="0" y="48"/>
                      </a:moveTo>
                      <a:lnTo>
                        <a:pt x="132" y="0"/>
                      </a:lnTo>
                      <a:lnTo>
                        <a:pt x="132" y="438"/>
                      </a:lnTo>
                      <a:lnTo>
                        <a:pt x="4" y="484"/>
                      </a:lnTo>
                      <a:lnTo>
                        <a:pt x="0" y="48"/>
                      </a:lnTo>
                      <a:close/>
                    </a:path>
                  </a:pathLst>
                </a:custGeom>
                <a:solidFill>
                  <a:srgbClr val="006699"/>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297" name="Freeform 185">
                  <a:extLst>
                    <a:ext uri="{FF2B5EF4-FFF2-40B4-BE49-F238E27FC236}">
                      <a16:creationId xmlns:a16="http://schemas.microsoft.com/office/drawing/2014/main" id="{A639D594-0A96-9ED2-6219-9858009ED7BF}"/>
                    </a:ext>
                  </a:extLst>
                </p:cNvPr>
                <p:cNvSpPr>
                  <a:spLocks noChangeAspect="1"/>
                </p:cNvSpPr>
                <p:nvPr/>
              </p:nvSpPr>
              <p:spPr bwMode="auto">
                <a:xfrm>
                  <a:off x="4609" y="1731"/>
                  <a:ext cx="29" cy="211"/>
                </a:xfrm>
                <a:custGeom>
                  <a:avLst/>
                  <a:gdLst>
                    <a:gd name="T0" fmla="*/ 0 w 70"/>
                    <a:gd name="T1" fmla="*/ 0 h 513"/>
                    <a:gd name="T2" fmla="*/ 70 w 70"/>
                    <a:gd name="T3" fmla="*/ 72 h 513"/>
                    <a:gd name="T4" fmla="*/ 70 w 70"/>
                    <a:gd name="T5" fmla="*/ 513 h 513"/>
                    <a:gd name="T6" fmla="*/ 0 w 70"/>
                    <a:gd name="T7" fmla="*/ 433 h 513"/>
                    <a:gd name="T8" fmla="*/ 0 w 70"/>
                    <a:gd name="T9" fmla="*/ 0 h 513"/>
                    <a:gd name="T10" fmla="*/ 0 60000 65536"/>
                    <a:gd name="T11" fmla="*/ 0 60000 65536"/>
                    <a:gd name="T12" fmla="*/ 0 60000 65536"/>
                    <a:gd name="T13" fmla="*/ 0 60000 65536"/>
                    <a:gd name="T14" fmla="*/ 0 60000 65536"/>
                    <a:gd name="T15" fmla="*/ 0 w 70"/>
                    <a:gd name="T16" fmla="*/ 0 h 513"/>
                    <a:gd name="T17" fmla="*/ 70 w 70"/>
                    <a:gd name="T18" fmla="*/ 513 h 513"/>
                  </a:gdLst>
                  <a:ahLst/>
                  <a:cxnLst>
                    <a:cxn ang="T10">
                      <a:pos x="T0" y="T1"/>
                    </a:cxn>
                    <a:cxn ang="T11">
                      <a:pos x="T2" y="T3"/>
                    </a:cxn>
                    <a:cxn ang="T12">
                      <a:pos x="T4" y="T5"/>
                    </a:cxn>
                    <a:cxn ang="T13">
                      <a:pos x="T6" y="T7"/>
                    </a:cxn>
                    <a:cxn ang="T14">
                      <a:pos x="T8" y="T9"/>
                    </a:cxn>
                  </a:cxnLst>
                  <a:rect l="T15" t="T16" r="T17" b="T18"/>
                  <a:pathLst>
                    <a:path w="70" h="513">
                      <a:moveTo>
                        <a:pt x="0" y="0"/>
                      </a:moveTo>
                      <a:lnTo>
                        <a:pt x="70" y="72"/>
                      </a:lnTo>
                      <a:lnTo>
                        <a:pt x="70" y="513"/>
                      </a:lnTo>
                      <a:lnTo>
                        <a:pt x="0" y="433"/>
                      </a:lnTo>
                      <a:lnTo>
                        <a:pt x="0" y="0"/>
                      </a:lnTo>
                      <a:close/>
                    </a:path>
                  </a:pathLst>
                </a:custGeom>
                <a:solidFill>
                  <a:srgbClr val="006699"/>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298" name="Freeform 186">
                  <a:extLst>
                    <a:ext uri="{FF2B5EF4-FFF2-40B4-BE49-F238E27FC236}">
                      <a16:creationId xmlns:a16="http://schemas.microsoft.com/office/drawing/2014/main" id="{FBD6B4C6-C852-B871-A2EE-D602B18D495C}"/>
                    </a:ext>
                  </a:extLst>
                </p:cNvPr>
                <p:cNvSpPr>
                  <a:spLocks noChangeAspect="1"/>
                </p:cNvSpPr>
                <p:nvPr/>
              </p:nvSpPr>
              <p:spPr bwMode="auto">
                <a:xfrm>
                  <a:off x="4641" y="1759"/>
                  <a:ext cx="56" cy="192"/>
                </a:xfrm>
                <a:custGeom>
                  <a:avLst/>
                  <a:gdLst>
                    <a:gd name="T0" fmla="*/ 0 w 135"/>
                    <a:gd name="T1" fmla="*/ 0 h 466"/>
                    <a:gd name="T2" fmla="*/ 135 w 135"/>
                    <a:gd name="T3" fmla="*/ 30 h 466"/>
                    <a:gd name="T4" fmla="*/ 135 w 135"/>
                    <a:gd name="T5" fmla="*/ 466 h 466"/>
                    <a:gd name="T6" fmla="*/ 1 w 135"/>
                    <a:gd name="T7" fmla="*/ 442 h 466"/>
                    <a:gd name="T8" fmla="*/ 0 w 135"/>
                    <a:gd name="T9" fmla="*/ 0 h 466"/>
                    <a:gd name="T10" fmla="*/ 0 60000 65536"/>
                    <a:gd name="T11" fmla="*/ 0 60000 65536"/>
                    <a:gd name="T12" fmla="*/ 0 60000 65536"/>
                    <a:gd name="T13" fmla="*/ 0 60000 65536"/>
                    <a:gd name="T14" fmla="*/ 0 60000 65536"/>
                    <a:gd name="T15" fmla="*/ 0 w 135"/>
                    <a:gd name="T16" fmla="*/ 0 h 466"/>
                    <a:gd name="T17" fmla="*/ 135 w 135"/>
                    <a:gd name="T18" fmla="*/ 466 h 466"/>
                  </a:gdLst>
                  <a:ahLst/>
                  <a:cxnLst>
                    <a:cxn ang="T10">
                      <a:pos x="T0" y="T1"/>
                    </a:cxn>
                    <a:cxn ang="T11">
                      <a:pos x="T2" y="T3"/>
                    </a:cxn>
                    <a:cxn ang="T12">
                      <a:pos x="T4" y="T5"/>
                    </a:cxn>
                    <a:cxn ang="T13">
                      <a:pos x="T6" y="T7"/>
                    </a:cxn>
                    <a:cxn ang="T14">
                      <a:pos x="T8" y="T9"/>
                    </a:cxn>
                  </a:cxnLst>
                  <a:rect l="T15" t="T16" r="T17" b="T18"/>
                  <a:pathLst>
                    <a:path w="135" h="466">
                      <a:moveTo>
                        <a:pt x="0" y="0"/>
                      </a:moveTo>
                      <a:lnTo>
                        <a:pt x="135" y="30"/>
                      </a:lnTo>
                      <a:lnTo>
                        <a:pt x="135" y="466"/>
                      </a:lnTo>
                      <a:lnTo>
                        <a:pt x="1" y="442"/>
                      </a:lnTo>
                      <a:lnTo>
                        <a:pt x="0" y="0"/>
                      </a:lnTo>
                      <a:close/>
                    </a:path>
                  </a:pathLst>
                </a:custGeom>
                <a:solidFill>
                  <a:srgbClr val="006699"/>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grpSp>
          <p:grpSp>
            <p:nvGrpSpPr>
              <p:cNvPr id="51237" name="Group 187">
                <a:extLst>
                  <a:ext uri="{FF2B5EF4-FFF2-40B4-BE49-F238E27FC236}">
                    <a16:creationId xmlns:a16="http://schemas.microsoft.com/office/drawing/2014/main" id="{6F1E25D8-E9D2-A4D1-9868-EE0EA66ACCEF}"/>
                  </a:ext>
                </a:extLst>
              </p:cNvPr>
              <p:cNvGrpSpPr>
                <a:grpSpLocks noChangeAspect="1"/>
              </p:cNvGrpSpPr>
              <p:nvPr/>
            </p:nvGrpSpPr>
            <p:grpSpPr bwMode="auto">
              <a:xfrm rot="561770">
                <a:off x="1302" y="2770"/>
                <a:ext cx="144" cy="241"/>
                <a:chOff x="4609" y="1711"/>
                <a:chExt cx="144" cy="241"/>
              </a:xfrm>
            </p:grpSpPr>
            <p:sp>
              <p:nvSpPr>
                <p:cNvPr id="51289" name="Freeform 188">
                  <a:extLst>
                    <a:ext uri="{FF2B5EF4-FFF2-40B4-BE49-F238E27FC236}">
                      <a16:creationId xmlns:a16="http://schemas.microsoft.com/office/drawing/2014/main" id="{12ADF287-1E1D-5561-5688-40D908C4B55A}"/>
                    </a:ext>
                  </a:extLst>
                </p:cNvPr>
                <p:cNvSpPr>
                  <a:spLocks noChangeAspect="1"/>
                </p:cNvSpPr>
                <p:nvPr/>
              </p:nvSpPr>
              <p:spPr bwMode="auto">
                <a:xfrm>
                  <a:off x="4611" y="1892"/>
                  <a:ext cx="141" cy="60"/>
                </a:xfrm>
                <a:custGeom>
                  <a:avLst/>
                  <a:gdLst>
                    <a:gd name="T0" fmla="*/ 0 w 453"/>
                    <a:gd name="T1" fmla="*/ 60 h 192"/>
                    <a:gd name="T2" fmla="*/ 183 w 453"/>
                    <a:gd name="T3" fmla="*/ 0 h 192"/>
                    <a:gd name="T4" fmla="*/ 372 w 453"/>
                    <a:gd name="T5" fmla="*/ 36 h 192"/>
                    <a:gd name="T6" fmla="*/ 453 w 453"/>
                    <a:gd name="T7" fmla="*/ 129 h 192"/>
                    <a:gd name="T8" fmla="*/ 273 w 453"/>
                    <a:gd name="T9" fmla="*/ 192 h 192"/>
                    <a:gd name="T10" fmla="*/ 84 w 453"/>
                    <a:gd name="T11" fmla="*/ 153 h 192"/>
                    <a:gd name="T12" fmla="*/ 0 w 453"/>
                    <a:gd name="T13" fmla="*/ 60 h 192"/>
                    <a:gd name="T14" fmla="*/ 0 60000 65536"/>
                    <a:gd name="T15" fmla="*/ 0 60000 65536"/>
                    <a:gd name="T16" fmla="*/ 0 60000 65536"/>
                    <a:gd name="T17" fmla="*/ 0 60000 65536"/>
                    <a:gd name="T18" fmla="*/ 0 60000 65536"/>
                    <a:gd name="T19" fmla="*/ 0 60000 65536"/>
                    <a:gd name="T20" fmla="*/ 0 60000 65536"/>
                    <a:gd name="T21" fmla="*/ 0 w 453"/>
                    <a:gd name="T22" fmla="*/ 0 h 192"/>
                    <a:gd name="T23" fmla="*/ 453 w 453"/>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3" h="192">
                      <a:moveTo>
                        <a:pt x="0" y="60"/>
                      </a:moveTo>
                      <a:lnTo>
                        <a:pt x="183" y="0"/>
                      </a:lnTo>
                      <a:lnTo>
                        <a:pt x="372" y="36"/>
                      </a:lnTo>
                      <a:lnTo>
                        <a:pt x="453" y="129"/>
                      </a:lnTo>
                      <a:lnTo>
                        <a:pt x="273" y="192"/>
                      </a:lnTo>
                      <a:lnTo>
                        <a:pt x="84" y="153"/>
                      </a:lnTo>
                      <a:lnTo>
                        <a:pt x="0" y="60"/>
                      </a:lnTo>
                      <a:close/>
                    </a:path>
                  </a:pathLst>
                </a:custGeom>
                <a:solidFill>
                  <a:schemeClr val="hlink"/>
                </a:solidFill>
                <a:ln w="952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290" name="Freeform 189">
                  <a:extLst>
                    <a:ext uri="{FF2B5EF4-FFF2-40B4-BE49-F238E27FC236}">
                      <a16:creationId xmlns:a16="http://schemas.microsoft.com/office/drawing/2014/main" id="{EA5E2F4C-EC2D-FCB1-54DC-084B3FF3FB1C}"/>
                    </a:ext>
                  </a:extLst>
                </p:cNvPr>
                <p:cNvSpPr>
                  <a:spLocks noChangeAspect="1"/>
                </p:cNvSpPr>
                <p:nvPr/>
              </p:nvSpPr>
              <p:spPr bwMode="auto">
                <a:xfrm>
                  <a:off x="4611" y="1711"/>
                  <a:ext cx="142" cy="60"/>
                </a:xfrm>
                <a:custGeom>
                  <a:avLst/>
                  <a:gdLst>
                    <a:gd name="T0" fmla="*/ 0 w 453"/>
                    <a:gd name="T1" fmla="*/ 60 h 192"/>
                    <a:gd name="T2" fmla="*/ 183 w 453"/>
                    <a:gd name="T3" fmla="*/ 0 h 192"/>
                    <a:gd name="T4" fmla="*/ 372 w 453"/>
                    <a:gd name="T5" fmla="*/ 36 h 192"/>
                    <a:gd name="T6" fmla="*/ 453 w 453"/>
                    <a:gd name="T7" fmla="*/ 129 h 192"/>
                    <a:gd name="T8" fmla="*/ 273 w 453"/>
                    <a:gd name="T9" fmla="*/ 192 h 192"/>
                    <a:gd name="T10" fmla="*/ 84 w 453"/>
                    <a:gd name="T11" fmla="*/ 153 h 192"/>
                    <a:gd name="T12" fmla="*/ 0 w 453"/>
                    <a:gd name="T13" fmla="*/ 60 h 192"/>
                    <a:gd name="T14" fmla="*/ 0 60000 65536"/>
                    <a:gd name="T15" fmla="*/ 0 60000 65536"/>
                    <a:gd name="T16" fmla="*/ 0 60000 65536"/>
                    <a:gd name="T17" fmla="*/ 0 60000 65536"/>
                    <a:gd name="T18" fmla="*/ 0 60000 65536"/>
                    <a:gd name="T19" fmla="*/ 0 60000 65536"/>
                    <a:gd name="T20" fmla="*/ 0 60000 65536"/>
                    <a:gd name="T21" fmla="*/ 0 w 453"/>
                    <a:gd name="T22" fmla="*/ 0 h 192"/>
                    <a:gd name="T23" fmla="*/ 453 w 453"/>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3" h="192">
                      <a:moveTo>
                        <a:pt x="0" y="60"/>
                      </a:moveTo>
                      <a:lnTo>
                        <a:pt x="183" y="0"/>
                      </a:lnTo>
                      <a:lnTo>
                        <a:pt x="372" y="36"/>
                      </a:lnTo>
                      <a:lnTo>
                        <a:pt x="453" y="129"/>
                      </a:lnTo>
                      <a:lnTo>
                        <a:pt x="273" y="192"/>
                      </a:lnTo>
                      <a:lnTo>
                        <a:pt x="84" y="153"/>
                      </a:lnTo>
                      <a:lnTo>
                        <a:pt x="0" y="60"/>
                      </a:lnTo>
                      <a:close/>
                    </a:path>
                  </a:pathLst>
                </a:custGeom>
                <a:solidFill>
                  <a:srgbClr val="CC0066"/>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291" name="Freeform 190">
                  <a:extLst>
                    <a:ext uri="{FF2B5EF4-FFF2-40B4-BE49-F238E27FC236}">
                      <a16:creationId xmlns:a16="http://schemas.microsoft.com/office/drawing/2014/main" id="{A3C2A6C1-E19E-4A76-54BE-2EC9871D8376}"/>
                    </a:ext>
                  </a:extLst>
                </p:cNvPr>
                <p:cNvSpPr>
                  <a:spLocks noChangeAspect="1"/>
                </p:cNvSpPr>
                <p:nvPr/>
              </p:nvSpPr>
              <p:spPr bwMode="auto">
                <a:xfrm>
                  <a:off x="4697" y="1749"/>
                  <a:ext cx="54" cy="200"/>
                </a:xfrm>
                <a:custGeom>
                  <a:avLst/>
                  <a:gdLst>
                    <a:gd name="T0" fmla="*/ 0 w 132"/>
                    <a:gd name="T1" fmla="*/ 48 h 484"/>
                    <a:gd name="T2" fmla="*/ 132 w 132"/>
                    <a:gd name="T3" fmla="*/ 0 h 484"/>
                    <a:gd name="T4" fmla="*/ 132 w 132"/>
                    <a:gd name="T5" fmla="*/ 438 h 484"/>
                    <a:gd name="T6" fmla="*/ 4 w 132"/>
                    <a:gd name="T7" fmla="*/ 484 h 484"/>
                    <a:gd name="T8" fmla="*/ 0 w 132"/>
                    <a:gd name="T9" fmla="*/ 48 h 484"/>
                    <a:gd name="T10" fmla="*/ 0 60000 65536"/>
                    <a:gd name="T11" fmla="*/ 0 60000 65536"/>
                    <a:gd name="T12" fmla="*/ 0 60000 65536"/>
                    <a:gd name="T13" fmla="*/ 0 60000 65536"/>
                    <a:gd name="T14" fmla="*/ 0 60000 65536"/>
                    <a:gd name="T15" fmla="*/ 0 w 132"/>
                    <a:gd name="T16" fmla="*/ 0 h 484"/>
                    <a:gd name="T17" fmla="*/ 132 w 132"/>
                    <a:gd name="T18" fmla="*/ 484 h 484"/>
                  </a:gdLst>
                  <a:ahLst/>
                  <a:cxnLst>
                    <a:cxn ang="T10">
                      <a:pos x="T0" y="T1"/>
                    </a:cxn>
                    <a:cxn ang="T11">
                      <a:pos x="T2" y="T3"/>
                    </a:cxn>
                    <a:cxn ang="T12">
                      <a:pos x="T4" y="T5"/>
                    </a:cxn>
                    <a:cxn ang="T13">
                      <a:pos x="T6" y="T7"/>
                    </a:cxn>
                    <a:cxn ang="T14">
                      <a:pos x="T8" y="T9"/>
                    </a:cxn>
                  </a:cxnLst>
                  <a:rect l="T15" t="T16" r="T17" b="T18"/>
                  <a:pathLst>
                    <a:path w="132" h="484">
                      <a:moveTo>
                        <a:pt x="0" y="48"/>
                      </a:moveTo>
                      <a:lnTo>
                        <a:pt x="132" y="0"/>
                      </a:lnTo>
                      <a:lnTo>
                        <a:pt x="132" y="438"/>
                      </a:lnTo>
                      <a:lnTo>
                        <a:pt x="4" y="484"/>
                      </a:lnTo>
                      <a:lnTo>
                        <a:pt x="0" y="48"/>
                      </a:lnTo>
                      <a:close/>
                    </a:path>
                  </a:pathLst>
                </a:custGeom>
                <a:solidFill>
                  <a:srgbClr val="006699"/>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292" name="Freeform 191">
                  <a:extLst>
                    <a:ext uri="{FF2B5EF4-FFF2-40B4-BE49-F238E27FC236}">
                      <a16:creationId xmlns:a16="http://schemas.microsoft.com/office/drawing/2014/main" id="{025E1B00-9287-7309-68E6-CA8B6105B53F}"/>
                    </a:ext>
                  </a:extLst>
                </p:cNvPr>
                <p:cNvSpPr>
                  <a:spLocks noChangeAspect="1"/>
                </p:cNvSpPr>
                <p:nvPr/>
              </p:nvSpPr>
              <p:spPr bwMode="auto">
                <a:xfrm>
                  <a:off x="4609" y="1731"/>
                  <a:ext cx="29" cy="211"/>
                </a:xfrm>
                <a:custGeom>
                  <a:avLst/>
                  <a:gdLst>
                    <a:gd name="T0" fmla="*/ 0 w 70"/>
                    <a:gd name="T1" fmla="*/ 0 h 513"/>
                    <a:gd name="T2" fmla="*/ 70 w 70"/>
                    <a:gd name="T3" fmla="*/ 72 h 513"/>
                    <a:gd name="T4" fmla="*/ 70 w 70"/>
                    <a:gd name="T5" fmla="*/ 513 h 513"/>
                    <a:gd name="T6" fmla="*/ 0 w 70"/>
                    <a:gd name="T7" fmla="*/ 433 h 513"/>
                    <a:gd name="T8" fmla="*/ 0 w 70"/>
                    <a:gd name="T9" fmla="*/ 0 h 513"/>
                    <a:gd name="T10" fmla="*/ 0 60000 65536"/>
                    <a:gd name="T11" fmla="*/ 0 60000 65536"/>
                    <a:gd name="T12" fmla="*/ 0 60000 65536"/>
                    <a:gd name="T13" fmla="*/ 0 60000 65536"/>
                    <a:gd name="T14" fmla="*/ 0 60000 65536"/>
                    <a:gd name="T15" fmla="*/ 0 w 70"/>
                    <a:gd name="T16" fmla="*/ 0 h 513"/>
                    <a:gd name="T17" fmla="*/ 70 w 70"/>
                    <a:gd name="T18" fmla="*/ 513 h 513"/>
                  </a:gdLst>
                  <a:ahLst/>
                  <a:cxnLst>
                    <a:cxn ang="T10">
                      <a:pos x="T0" y="T1"/>
                    </a:cxn>
                    <a:cxn ang="T11">
                      <a:pos x="T2" y="T3"/>
                    </a:cxn>
                    <a:cxn ang="T12">
                      <a:pos x="T4" y="T5"/>
                    </a:cxn>
                    <a:cxn ang="T13">
                      <a:pos x="T6" y="T7"/>
                    </a:cxn>
                    <a:cxn ang="T14">
                      <a:pos x="T8" y="T9"/>
                    </a:cxn>
                  </a:cxnLst>
                  <a:rect l="T15" t="T16" r="T17" b="T18"/>
                  <a:pathLst>
                    <a:path w="70" h="513">
                      <a:moveTo>
                        <a:pt x="0" y="0"/>
                      </a:moveTo>
                      <a:lnTo>
                        <a:pt x="70" y="72"/>
                      </a:lnTo>
                      <a:lnTo>
                        <a:pt x="70" y="513"/>
                      </a:lnTo>
                      <a:lnTo>
                        <a:pt x="0" y="433"/>
                      </a:lnTo>
                      <a:lnTo>
                        <a:pt x="0" y="0"/>
                      </a:lnTo>
                      <a:close/>
                    </a:path>
                  </a:pathLst>
                </a:custGeom>
                <a:solidFill>
                  <a:srgbClr val="006699"/>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293" name="Freeform 192">
                  <a:extLst>
                    <a:ext uri="{FF2B5EF4-FFF2-40B4-BE49-F238E27FC236}">
                      <a16:creationId xmlns:a16="http://schemas.microsoft.com/office/drawing/2014/main" id="{222D6CBA-FF49-380F-4FE9-84A32D449607}"/>
                    </a:ext>
                  </a:extLst>
                </p:cNvPr>
                <p:cNvSpPr>
                  <a:spLocks noChangeAspect="1"/>
                </p:cNvSpPr>
                <p:nvPr/>
              </p:nvSpPr>
              <p:spPr bwMode="auto">
                <a:xfrm>
                  <a:off x="4641" y="1759"/>
                  <a:ext cx="56" cy="192"/>
                </a:xfrm>
                <a:custGeom>
                  <a:avLst/>
                  <a:gdLst>
                    <a:gd name="T0" fmla="*/ 0 w 135"/>
                    <a:gd name="T1" fmla="*/ 0 h 466"/>
                    <a:gd name="T2" fmla="*/ 135 w 135"/>
                    <a:gd name="T3" fmla="*/ 30 h 466"/>
                    <a:gd name="T4" fmla="*/ 135 w 135"/>
                    <a:gd name="T5" fmla="*/ 466 h 466"/>
                    <a:gd name="T6" fmla="*/ 1 w 135"/>
                    <a:gd name="T7" fmla="*/ 442 h 466"/>
                    <a:gd name="T8" fmla="*/ 0 w 135"/>
                    <a:gd name="T9" fmla="*/ 0 h 466"/>
                    <a:gd name="T10" fmla="*/ 0 60000 65536"/>
                    <a:gd name="T11" fmla="*/ 0 60000 65536"/>
                    <a:gd name="T12" fmla="*/ 0 60000 65536"/>
                    <a:gd name="T13" fmla="*/ 0 60000 65536"/>
                    <a:gd name="T14" fmla="*/ 0 60000 65536"/>
                    <a:gd name="T15" fmla="*/ 0 w 135"/>
                    <a:gd name="T16" fmla="*/ 0 h 466"/>
                    <a:gd name="T17" fmla="*/ 135 w 135"/>
                    <a:gd name="T18" fmla="*/ 466 h 466"/>
                  </a:gdLst>
                  <a:ahLst/>
                  <a:cxnLst>
                    <a:cxn ang="T10">
                      <a:pos x="T0" y="T1"/>
                    </a:cxn>
                    <a:cxn ang="T11">
                      <a:pos x="T2" y="T3"/>
                    </a:cxn>
                    <a:cxn ang="T12">
                      <a:pos x="T4" y="T5"/>
                    </a:cxn>
                    <a:cxn ang="T13">
                      <a:pos x="T6" y="T7"/>
                    </a:cxn>
                    <a:cxn ang="T14">
                      <a:pos x="T8" y="T9"/>
                    </a:cxn>
                  </a:cxnLst>
                  <a:rect l="T15" t="T16" r="T17" b="T18"/>
                  <a:pathLst>
                    <a:path w="135" h="466">
                      <a:moveTo>
                        <a:pt x="0" y="0"/>
                      </a:moveTo>
                      <a:lnTo>
                        <a:pt x="135" y="30"/>
                      </a:lnTo>
                      <a:lnTo>
                        <a:pt x="135" y="466"/>
                      </a:lnTo>
                      <a:lnTo>
                        <a:pt x="1" y="442"/>
                      </a:lnTo>
                      <a:lnTo>
                        <a:pt x="0" y="0"/>
                      </a:lnTo>
                      <a:close/>
                    </a:path>
                  </a:pathLst>
                </a:custGeom>
                <a:solidFill>
                  <a:srgbClr val="006699"/>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grpSp>
          <p:grpSp>
            <p:nvGrpSpPr>
              <p:cNvPr id="51238" name="Group 193">
                <a:extLst>
                  <a:ext uri="{FF2B5EF4-FFF2-40B4-BE49-F238E27FC236}">
                    <a16:creationId xmlns:a16="http://schemas.microsoft.com/office/drawing/2014/main" id="{419BD949-1DBA-4024-A7EA-15F19911210E}"/>
                  </a:ext>
                </a:extLst>
              </p:cNvPr>
              <p:cNvGrpSpPr>
                <a:grpSpLocks noChangeAspect="1"/>
              </p:cNvGrpSpPr>
              <p:nvPr/>
            </p:nvGrpSpPr>
            <p:grpSpPr bwMode="auto">
              <a:xfrm rot="561770">
                <a:off x="3253" y="3058"/>
                <a:ext cx="144" cy="241"/>
                <a:chOff x="4609" y="1711"/>
                <a:chExt cx="144" cy="241"/>
              </a:xfrm>
            </p:grpSpPr>
            <p:sp>
              <p:nvSpPr>
                <p:cNvPr id="51284" name="Freeform 194">
                  <a:extLst>
                    <a:ext uri="{FF2B5EF4-FFF2-40B4-BE49-F238E27FC236}">
                      <a16:creationId xmlns:a16="http://schemas.microsoft.com/office/drawing/2014/main" id="{2E955A29-F9BB-BC9E-9A12-5A3FE082C9E2}"/>
                    </a:ext>
                  </a:extLst>
                </p:cNvPr>
                <p:cNvSpPr>
                  <a:spLocks noChangeAspect="1"/>
                </p:cNvSpPr>
                <p:nvPr/>
              </p:nvSpPr>
              <p:spPr bwMode="auto">
                <a:xfrm>
                  <a:off x="4611" y="1892"/>
                  <a:ext cx="141" cy="60"/>
                </a:xfrm>
                <a:custGeom>
                  <a:avLst/>
                  <a:gdLst>
                    <a:gd name="T0" fmla="*/ 0 w 453"/>
                    <a:gd name="T1" fmla="*/ 60 h 192"/>
                    <a:gd name="T2" fmla="*/ 183 w 453"/>
                    <a:gd name="T3" fmla="*/ 0 h 192"/>
                    <a:gd name="T4" fmla="*/ 372 w 453"/>
                    <a:gd name="T5" fmla="*/ 36 h 192"/>
                    <a:gd name="T6" fmla="*/ 453 w 453"/>
                    <a:gd name="T7" fmla="*/ 129 h 192"/>
                    <a:gd name="T8" fmla="*/ 273 w 453"/>
                    <a:gd name="T9" fmla="*/ 192 h 192"/>
                    <a:gd name="T10" fmla="*/ 84 w 453"/>
                    <a:gd name="T11" fmla="*/ 153 h 192"/>
                    <a:gd name="T12" fmla="*/ 0 w 453"/>
                    <a:gd name="T13" fmla="*/ 60 h 192"/>
                    <a:gd name="T14" fmla="*/ 0 60000 65536"/>
                    <a:gd name="T15" fmla="*/ 0 60000 65536"/>
                    <a:gd name="T16" fmla="*/ 0 60000 65536"/>
                    <a:gd name="T17" fmla="*/ 0 60000 65536"/>
                    <a:gd name="T18" fmla="*/ 0 60000 65536"/>
                    <a:gd name="T19" fmla="*/ 0 60000 65536"/>
                    <a:gd name="T20" fmla="*/ 0 60000 65536"/>
                    <a:gd name="T21" fmla="*/ 0 w 453"/>
                    <a:gd name="T22" fmla="*/ 0 h 192"/>
                    <a:gd name="T23" fmla="*/ 453 w 453"/>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3" h="192">
                      <a:moveTo>
                        <a:pt x="0" y="60"/>
                      </a:moveTo>
                      <a:lnTo>
                        <a:pt x="183" y="0"/>
                      </a:lnTo>
                      <a:lnTo>
                        <a:pt x="372" y="36"/>
                      </a:lnTo>
                      <a:lnTo>
                        <a:pt x="453" y="129"/>
                      </a:lnTo>
                      <a:lnTo>
                        <a:pt x="273" y="192"/>
                      </a:lnTo>
                      <a:lnTo>
                        <a:pt x="84" y="153"/>
                      </a:lnTo>
                      <a:lnTo>
                        <a:pt x="0" y="60"/>
                      </a:lnTo>
                      <a:close/>
                    </a:path>
                  </a:pathLst>
                </a:custGeom>
                <a:solidFill>
                  <a:schemeClr val="hlink"/>
                </a:solidFill>
                <a:ln w="952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285" name="Freeform 195">
                  <a:extLst>
                    <a:ext uri="{FF2B5EF4-FFF2-40B4-BE49-F238E27FC236}">
                      <a16:creationId xmlns:a16="http://schemas.microsoft.com/office/drawing/2014/main" id="{D490FC04-317B-CF69-1E04-16D3A3E6D0A2}"/>
                    </a:ext>
                  </a:extLst>
                </p:cNvPr>
                <p:cNvSpPr>
                  <a:spLocks noChangeAspect="1"/>
                </p:cNvSpPr>
                <p:nvPr/>
              </p:nvSpPr>
              <p:spPr bwMode="auto">
                <a:xfrm>
                  <a:off x="4611" y="1711"/>
                  <a:ext cx="142" cy="60"/>
                </a:xfrm>
                <a:custGeom>
                  <a:avLst/>
                  <a:gdLst>
                    <a:gd name="T0" fmla="*/ 0 w 453"/>
                    <a:gd name="T1" fmla="*/ 60 h 192"/>
                    <a:gd name="T2" fmla="*/ 183 w 453"/>
                    <a:gd name="T3" fmla="*/ 0 h 192"/>
                    <a:gd name="T4" fmla="*/ 372 w 453"/>
                    <a:gd name="T5" fmla="*/ 36 h 192"/>
                    <a:gd name="T6" fmla="*/ 453 w 453"/>
                    <a:gd name="T7" fmla="*/ 129 h 192"/>
                    <a:gd name="T8" fmla="*/ 273 w 453"/>
                    <a:gd name="T9" fmla="*/ 192 h 192"/>
                    <a:gd name="T10" fmla="*/ 84 w 453"/>
                    <a:gd name="T11" fmla="*/ 153 h 192"/>
                    <a:gd name="T12" fmla="*/ 0 w 453"/>
                    <a:gd name="T13" fmla="*/ 60 h 192"/>
                    <a:gd name="T14" fmla="*/ 0 60000 65536"/>
                    <a:gd name="T15" fmla="*/ 0 60000 65536"/>
                    <a:gd name="T16" fmla="*/ 0 60000 65536"/>
                    <a:gd name="T17" fmla="*/ 0 60000 65536"/>
                    <a:gd name="T18" fmla="*/ 0 60000 65536"/>
                    <a:gd name="T19" fmla="*/ 0 60000 65536"/>
                    <a:gd name="T20" fmla="*/ 0 60000 65536"/>
                    <a:gd name="T21" fmla="*/ 0 w 453"/>
                    <a:gd name="T22" fmla="*/ 0 h 192"/>
                    <a:gd name="T23" fmla="*/ 453 w 453"/>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3" h="192">
                      <a:moveTo>
                        <a:pt x="0" y="60"/>
                      </a:moveTo>
                      <a:lnTo>
                        <a:pt x="183" y="0"/>
                      </a:lnTo>
                      <a:lnTo>
                        <a:pt x="372" y="36"/>
                      </a:lnTo>
                      <a:lnTo>
                        <a:pt x="453" y="129"/>
                      </a:lnTo>
                      <a:lnTo>
                        <a:pt x="273" y="192"/>
                      </a:lnTo>
                      <a:lnTo>
                        <a:pt x="84" y="153"/>
                      </a:lnTo>
                      <a:lnTo>
                        <a:pt x="0" y="60"/>
                      </a:lnTo>
                      <a:close/>
                    </a:path>
                  </a:pathLst>
                </a:custGeom>
                <a:solidFill>
                  <a:srgbClr val="CC0066"/>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286" name="Freeform 196">
                  <a:extLst>
                    <a:ext uri="{FF2B5EF4-FFF2-40B4-BE49-F238E27FC236}">
                      <a16:creationId xmlns:a16="http://schemas.microsoft.com/office/drawing/2014/main" id="{8B0A546E-859B-AC5E-E1E6-320D4603062F}"/>
                    </a:ext>
                  </a:extLst>
                </p:cNvPr>
                <p:cNvSpPr>
                  <a:spLocks noChangeAspect="1"/>
                </p:cNvSpPr>
                <p:nvPr/>
              </p:nvSpPr>
              <p:spPr bwMode="auto">
                <a:xfrm>
                  <a:off x="4697" y="1749"/>
                  <a:ext cx="54" cy="200"/>
                </a:xfrm>
                <a:custGeom>
                  <a:avLst/>
                  <a:gdLst>
                    <a:gd name="T0" fmla="*/ 0 w 132"/>
                    <a:gd name="T1" fmla="*/ 48 h 484"/>
                    <a:gd name="T2" fmla="*/ 132 w 132"/>
                    <a:gd name="T3" fmla="*/ 0 h 484"/>
                    <a:gd name="T4" fmla="*/ 132 w 132"/>
                    <a:gd name="T5" fmla="*/ 438 h 484"/>
                    <a:gd name="T6" fmla="*/ 4 w 132"/>
                    <a:gd name="T7" fmla="*/ 484 h 484"/>
                    <a:gd name="T8" fmla="*/ 0 w 132"/>
                    <a:gd name="T9" fmla="*/ 48 h 484"/>
                    <a:gd name="T10" fmla="*/ 0 60000 65536"/>
                    <a:gd name="T11" fmla="*/ 0 60000 65536"/>
                    <a:gd name="T12" fmla="*/ 0 60000 65536"/>
                    <a:gd name="T13" fmla="*/ 0 60000 65536"/>
                    <a:gd name="T14" fmla="*/ 0 60000 65536"/>
                    <a:gd name="T15" fmla="*/ 0 w 132"/>
                    <a:gd name="T16" fmla="*/ 0 h 484"/>
                    <a:gd name="T17" fmla="*/ 132 w 132"/>
                    <a:gd name="T18" fmla="*/ 484 h 484"/>
                  </a:gdLst>
                  <a:ahLst/>
                  <a:cxnLst>
                    <a:cxn ang="T10">
                      <a:pos x="T0" y="T1"/>
                    </a:cxn>
                    <a:cxn ang="T11">
                      <a:pos x="T2" y="T3"/>
                    </a:cxn>
                    <a:cxn ang="T12">
                      <a:pos x="T4" y="T5"/>
                    </a:cxn>
                    <a:cxn ang="T13">
                      <a:pos x="T6" y="T7"/>
                    </a:cxn>
                    <a:cxn ang="T14">
                      <a:pos x="T8" y="T9"/>
                    </a:cxn>
                  </a:cxnLst>
                  <a:rect l="T15" t="T16" r="T17" b="T18"/>
                  <a:pathLst>
                    <a:path w="132" h="484">
                      <a:moveTo>
                        <a:pt x="0" y="48"/>
                      </a:moveTo>
                      <a:lnTo>
                        <a:pt x="132" y="0"/>
                      </a:lnTo>
                      <a:lnTo>
                        <a:pt x="132" y="438"/>
                      </a:lnTo>
                      <a:lnTo>
                        <a:pt x="4" y="484"/>
                      </a:lnTo>
                      <a:lnTo>
                        <a:pt x="0" y="48"/>
                      </a:lnTo>
                      <a:close/>
                    </a:path>
                  </a:pathLst>
                </a:custGeom>
                <a:solidFill>
                  <a:srgbClr val="006699"/>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287" name="Freeform 197">
                  <a:extLst>
                    <a:ext uri="{FF2B5EF4-FFF2-40B4-BE49-F238E27FC236}">
                      <a16:creationId xmlns:a16="http://schemas.microsoft.com/office/drawing/2014/main" id="{4DC88522-2F39-A1A6-79F5-8A9864DCE9E3}"/>
                    </a:ext>
                  </a:extLst>
                </p:cNvPr>
                <p:cNvSpPr>
                  <a:spLocks noChangeAspect="1"/>
                </p:cNvSpPr>
                <p:nvPr/>
              </p:nvSpPr>
              <p:spPr bwMode="auto">
                <a:xfrm>
                  <a:off x="4609" y="1731"/>
                  <a:ext cx="29" cy="211"/>
                </a:xfrm>
                <a:custGeom>
                  <a:avLst/>
                  <a:gdLst>
                    <a:gd name="T0" fmla="*/ 0 w 70"/>
                    <a:gd name="T1" fmla="*/ 0 h 513"/>
                    <a:gd name="T2" fmla="*/ 70 w 70"/>
                    <a:gd name="T3" fmla="*/ 72 h 513"/>
                    <a:gd name="T4" fmla="*/ 70 w 70"/>
                    <a:gd name="T5" fmla="*/ 513 h 513"/>
                    <a:gd name="T6" fmla="*/ 0 w 70"/>
                    <a:gd name="T7" fmla="*/ 433 h 513"/>
                    <a:gd name="T8" fmla="*/ 0 w 70"/>
                    <a:gd name="T9" fmla="*/ 0 h 513"/>
                    <a:gd name="T10" fmla="*/ 0 60000 65536"/>
                    <a:gd name="T11" fmla="*/ 0 60000 65536"/>
                    <a:gd name="T12" fmla="*/ 0 60000 65536"/>
                    <a:gd name="T13" fmla="*/ 0 60000 65536"/>
                    <a:gd name="T14" fmla="*/ 0 60000 65536"/>
                    <a:gd name="T15" fmla="*/ 0 w 70"/>
                    <a:gd name="T16" fmla="*/ 0 h 513"/>
                    <a:gd name="T17" fmla="*/ 70 w 70"/>
                    <a:gd name="T18" fmla="*/ 513 h 513"/>
                  </a:gdLst>
                  <a:ahLst/>
                  <a:cxnLst>
                    <a:cxn ang="T10">
                      <a:pos x="T0" y="T1"/>
                    </a:cxn>
                    <a:cxn ang="T11">
                      <a:pos x="T2" y="T3"/>
                    </a:cxn>
                    <a:cxn ang="T12">
                      <a:pos x="T4" y="T5"/>
                    </a:cxn>
                    <a:cxn ang="T13">
                      <a:pos x="T6" y="T7"/>
                    </a:cxn>
                    <a:cxn ang="T14">
                      <a:pos x="T8" y="T9"/>
                    </a:cxn>
                  </a:cxnLst>
                  <a:rect l="T15" t="T16" r="T17" b="T18"/>
                  <a:pathLst>
                    <a:path w="70" h="513">
                      <a:moveTo>
                        <a:pt x="0" y="0"/>
                      </a:moveTo>
                      <a:lnTo>
                        <a:pt x="70" y="72"/>
                      </a:lnTo>
                      <a:lnTo>
                        <a:pt x="70" y="513"/>
                      </a:lnTo>
                      <a:lnTo>
                        <a:pt x="0" y="433"/>
                      </a:lnTo>
                      <a:lnTo>
                        <a:pt x="0" y="0"/>
                      </a:lnTo>
                      <a:close/>
                    </a:path>
                  </a:pathLst>
                </a:custGeom>
                <a:solidFill>
                  <a:srgbClr val="006699"/>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288" name="Freeform 198">
                  <a:extLst>
                    <a:ext uri="{FF2B5EF4-FFF2-40B4-BE49-F238E27FC236}">
                      <a16:creationId xmlns:a16="http://schemas.microsoft.com/office/drawing/2014/main" id="{05BC756D-241A-642E-9ED1-45AE537A4838}"/>
                    </a:ext>
                  </a:extLst>
                </p:cNvPr>
                <p:cNvSpPr>
                  <a:spLocks noChangeAspect="1"/>
                </p:cNvSpPr>
                <p:nvPr/>
              </p:nvSpPr>
              <p:spPr bwMode="auto">
                <a:xfrm>
                  <a:off x="4641" y="1759"/>
                  <a:ext cx="56" cy="192"/>
                </a:xfrm>
                <a:custGeom>
                  <a:avLst/>
                  <a:gdLst>
                    <a:gd name="T0" fmla="*/ 0 w 135"/>
                    <a:gd name="T1" fmla="*/ 0 h 466"/>
                    <a:gd name="T2" fmla="*/ 135 w 135"/>
                    <a:gd name="T3" fmla="*/ 30 h 466"/>
                    <a:gd name="T4" fmla="*/ 135 w 135"/>
                    <a:gd name="T5" fmla="*/ 466 h 466"/>
                    <a:gd name="T6" fmla="*/ 1 w 135"/>
                    <a:gd name="T7" fmla="*/ 442 h 466"/>
                    <a:gd name="T8" fmla="*/ 0 w 135"/>
                    <a:gd name="T9" fmla="*/ 0 h 466"/>
                    <a:gd name="T10" fmla="*/ 0 60000 65536"/>
                    <a:gd name="T11" fmla="*/ 0 60000 65536"/>
                    <a:gd name="T12" fmla="*/ 0 60000 65536"/>
                    <a:gd name="T13" fmla="*/ 0 60000 65536"/>
                    <a:gd name="T14" fmla="*/ 0 60000 65536"/>
                    <a:gd name="T15" fmla="*/ 0 w 135"/>
                    <a:gd name="T16" fmla="*/ 0 h 466"/>
                    <a:gd name="T17" fmla="*/ 135 w 135"/>
                    <a:gd name="T18" fmla="*/ 466 h 466"/>
                  </a:gdLst>
                  <a:ahLst/>
                  <a:cxnLst>
                    <a:cxn ang="T10">
                      <a:pos x="T0" y="T1"/>
                    </a:cxn>
                    <a:cxn ang="T11">
                      <a:pos x="T2" y="T3"/>
                    </a:cxn>
                    <a:cxn ang="T12">
                      <a:pos x="T4" y="T5"/>
                    </a:cxn>
                    <a:cxn ang="T13">
                      <a:pos x="T6" y="T7"/>
                    </a:cxn>
                    <a:cxn ang="T14">
                      <a:pos x="T8" y="T9"/>
                    </a:cxn>
                  </a:cxnLst>
                  <a:rect l="T15" t="T16" r="T17" b="T18"/>
                  <a:pathLst>
                    <a:path w="135" h="466">
                      <a:moveTo>
                        <a:pt x="0" y="0"/>
                      </a:moveTo>
                      <a:lnTo>
                        <a:pt x="135" y="30"/>
                      </a:lnTo>
                      <a:lnTo>
                        <a:pt x="135" y="466"/>
                      </a:lnTo>
                      <a:lnTo>
                        <a:pt x="1" y="442"/>
                      </a:lnTo>
                      <a:lnTo>
                        <a:pt x="0" y="0"/>
                      </a:lnTo>
                      <a:close/>
                    </a:path>
                  </a:pathLst>
                </a:custGeom>
                <a:solidFill>
                  <a:srgbClr val="006699"/>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grpSp>
          <p:grpSp>
            <p:nvGrpSpPr>
              <p:cNvPr id="51239" name="Group 199">
                <a:extLst>
                  <a:ext uri="{FF2B5EF4-FFF2-40B4-BE49-F238E27FC236}">
                    <a16:creationId xmlns:a16="http://schemas.microsoft.com/office/drawing/2014/main" id="{1C1AD69B-CB0A-BE36-5E1E-865782A8B6A5}"/>
                  </a:ext>
                </a:extLst>
              </p:cNvPr>
              <p:cNvGrpSpPr>
                <a:grpSpLocks noChangeAspect="1"/>
              </p:cNvGrpSpPr>
              <p:nvPr/>
            </p:nvGrpSpPr>
            <p:grpSpPr bwMode="auto">
              <a:xfrm rot="561770">
                <a:off x="2150" y="2580"/>
                <a:ext cx="144" cy="241"/>
                <a:chOff x="4609" y="1711"/>
                <a:chExt cx="144" cy="241"/>
              </a:xfrm>
            </p:grpSpPr>
            <p:sp>
              <p:nvSpPr>
                <p:cNvPr id="51279" name="Freeform 200">
                  <a:extLst>
                    <a:ext uri="{FF2B5EF4-FFF2-40B4-BE49-F238E27FC236}">
                      <a16:creationId xmlns:a16="http://schemas.microsoft.com/office/drawing/2014/main" id="{40D5021A-C07F-8220-F931-704A0D813CD6}"/>
                    </a:ext>
                  </a:extLst>
                </p:cNvPr>
                <p:cNvSpPr>
                  <a:spLocks noChangeAspect="1"/>
                </p:cNvSpPr>
                <p:nvPr/>
              </p:nvSpPr>
              <p:spPr bwMode="auto">
                <a:xfrm>
                  <a:off x="4611" y="1892"/>
                  <a:ext cx="141" cy="60"/>
                </a:xfrm>
                <a:custGeom>
                  <a:avLst/>
                  <a:gdLst>
                    <a:gd name="T0" fmla="*/ 0 w 453"/>
                    <a:gd name="T1" fmla="*/ 60 h 192"/>
                    <a:gd name="T2" fmla="*/ 183 w 453"/>
                    <a:gd name="T3" fmla="*/ 0 h 192"/>
                    <a:gd name="T4" fmla="*/ 372 w 453"/>
                    <a:gd name="T5" fmla="*/ 36 h 192"/>
                    <a:gd name="T6" fmla="*/ 453 w 453"/>
                    <a:gd name="T7" fmla="*/ 129 h 192"/>
                    <a:gd name="T8" fmla="*/ 273 w 453"/>
                    <a:gd name="T9" fmla="*/ 192 h 192"/>
                    <a:gd name="T10" fmla="*/ 84 w 453"/>
                    <a:gd name="T11" fmla="*/ 153 h 192"/>
                    <a:gd name="T12" fmla="*/ 0 w 453"/>
                    <a:gd name="T13" fmla="*/ 60 h 192"/>
                    <a:gd name="T14" fmla="*/ 0 60000 65536"/>
                    <a:gd name="T15" fmla="*/ 0 60000 65536"/>
                    <a:gd name="T16" fmla="*/ 0 60000 65536"/>
                    <a:gd name="T17" fmla="*/ 0 60000 65536"/>
                    <a:gd name="T18" fmla="*/ 0 60000 65536"/>
                    <a:gd name="T19" fmla="*/ 0 60000 65536"/>
                    <a:gd name="T20" fmla="*/ 0 60000 65536"/>
                    <a:gd name="T21" fmla="*/ 0 w 453"/>
                    <a:gd name="T22" fmla="*/ 0 h 192"/>
                    <a:gd name="T23" fmla="*/ 453 w 453"/>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3" h="192">
                      <a:moveTo>
                        <a:pt x="0" y="60"/>
                      </a:moveTo>
                      <a:lnTo>
                        <a:pt x="183" y="0"/>
                      </a:lnTo>
                      <a:lnTo>
                        <a:pt x="372" y="36"/>
                      </a:lnTo>
                      <a:lnTo>
                        <a:pt x="453" y="129"/>
                      </a:lnTo>
                      <a:lnTo>
                        <a:pt x="273" y="192"/>
                      </a:lnTo>
                      <a:lnTo>
                        <a:pt x="84" y="153"/>
                      </a:lnTo>
                      <a:lnTo>
                        <a:pt x="0" y="60"/>
                      </a:lnTo>
                      <a:close/>
                    </a:path>
                  </a:pathLst>
                </a:custGeom>
                <a:solidFill>
                  <a:schemeClr val="hlink"/>
                </a:solidFill>
                <a:ln w="952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280" name="Freeform 201">
                  <a:extLst>
                    <a:ext uri="{FF2B5EF4-FFF2-40B4-BE49-F238E27FC236}">
                      <a16:creationId xmlns:a16="http://schemas.microsoft.com/office/drawing/2014/main" id="{42759784-8D4A-1FFE-7461-E3E6D31DBA28}"/>
                    </a:ext>
                  </a:extLst>
                </p:cNvPr>
                <p:cNvSpPr>
                  <a:spLocks noChangeAspect="1"/>
                </p:cNvSpPr>
                <p:nvPr/>
              </p:nvSpPr>
              <p:spPr bwMode="auto">
                <a:xfrm>
                  <a:off x="4611" y="1711"/>
                  <a:ext cx="142" cy="60"/>
                </a:xfrm>
                <a:custGeom>
                  <a:avLst/>
                  <a:gdLst>
                    <a:gd name="T0" fmla="*/ 0 w 453"/>
                    <a:gd name="T1" fmla="*/ 60 h 192"/>
                    <a:gd name="T2" fmla="*/ 183 w 453"/>
                    <a:gd name="T3" fmla="*/ 0 h 192"/>
                    <a:gd name="T4" fmla="*/ 372 w 453"/>
                    <a:gd name="T5" fmla="*/ 36 h 192"/>
                    <a:gd name="T6" fmla="*/ 453 w 453"/>
                    <a:gd name="T7" fmla="*/ 129 h 192"/>
                    <a:gd name="T8" fmla="*/ 273 w 453"/>
                    <a:gd name="T9" fmla="*/ 192 h 192"/>
                    <a:gd name="T10" fmla="*/ 84 w 453"/>
                    <a:gd name="T11" fmla="*/ 153 h 192"/>
                    <a:gd name="T12" fmla="*/ 0 w 453"/>
                    <a:gd name="T13" fmla="*/ 60 h 192"/>
                    <a:gd name="T14" fmla="*/ 0 60000 65536"/>
                    <a:gd name="T15" fmla="*/ 0 60000 65536"/>
                    <a:gd name="T16" fmla="*/ 0 60000 65536"/>
                    <a:gd name="T17" fmla="*/ 0 60000 65536"/>
                    <a:gd name="T18" fmla="*/ 0 60000 65536"/>
                    <a:gd name="T19" fmla="*/ 0 60000 65536"/>
                    <a:gd name="T20" fmla="*/ 0 60000 65536"/>
                    <a:gd name="T21" fmla="*/ 0 w 453"/>
                    <a:gd name="T22" fmla="*/ 0 h 192"/>
                    <a:gd name="T23" fmla="*/ 453 w 453"/>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3" h="192">
                      <a:moveTo>
                        <a:pt x="0" y="60"/>
                      </a:moveTo>
                      <a:lnTo>
                        <a:pt x="183" y="0"/>
                      </a:lnTo>
                      <a:lnTo>
                        <a:pt x="372" y="36"/>
                      </a:lnTo>
                      <a:lnTo>
                        <a:pt x="453" y="129"/>
                      </a:lnTo>
                      <a:lnTo>
                        <a:pt x="273" y="192"/>
                      </a:lnTo>
                      <a:lnTo>
                        <a:pt x="84" y="153"/>
                      </a:lnTo>
                      <a:lnTo>
                        <a:pt x="0" y="60"/>
                      </a:lnTo>
                      <a:close/>
                    </a:path>
                  </a:pathLst>
                </a:custGeom>
                <a:solidFill>
                  <a:srgbClr val="CC0066"/>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281" name="Freeform 202">
                  <a:extLst>
                    <a:ext uri="{FF2B5EF4-FFF2-40B4-BE49-F238E27FC236}">
                      <a16:creationId xmlns:a16="http://schemas.microsoft.com/office/drawing/2014/main" id="{8300D023-B026-38B6-A6B5-3548C70CBEFE}"/>
                    </a:ext>
                  </a:extLst>
                </p:cNvPr>
                <p:cNvSpPr>
                  <a:spLocks noChangeAspect="1"/>
                </p:cNvSpPr>
                <p:nvPr/>
              </p:nvSpPr>
              <p:spPr bwMode="auto">
                <a:xfrm>
                  <a:off x="4697" y="1749"/>
                  <a:ext cx="54" cy="200"/>
                </a:xfrm>
                <a:custGeom>
                  <a:avLst/>
                  <a:gdLst>
                    <a:gd name="T0" fmla="*/ 0 w 132"/>
                    <a:gd name="T1" fmla="*/ 48 h 484"/>
                    <a:gd name="T2" fmla="*/ 132 w 132"/>
                    <a:gd name="T3" fmla="*/ 0 h 484"/>
                    <a:gd name="T4" fmla="*/ 132 w 132"/>
                    <a:gd name="T5" fmla="*/ 438 h 484"/>
                    <a:gd name="T6" fmla="*/ 4 w 132"/>
                    <a:gd name="T7" fmla="*/ 484 h 484"/>
                    <a:gd name="T8" fmla="*/ 0 w 132"/>
                    <a:gd name="T9" fmla="*/ 48 h 484"/>
                    <a:gd name="T10" fmla="*/ 0 60000 65536"/>
                    <a:gd name="T11" fmla="*/ 0 60000 65536"/>
                    <a:gd name="T12" fmla="*/ 0 60000 65536"/>
                    <a:gd name="T13" fmla="*/ 0 60000 65536"/>
                    <a:gd name="T14" fmla="*/ 0 60000 65536"/>
                    <a:gd name="T15" fmla="*/ 0 w 132"/>
                    <a:gd name="T16" fmla="*/ 0 h 484"/>
                    <a:gd name="T17" fmla="*/ 132 w 132"/>
                    <a:gd name="T18" fmla="*/ 484 h 484"/>
                  </a:gdLst>
                  <a:ahLst/>
                  <a:cxnLst>
                    <a:cxn ang="T10">
                      <a:pos x="T0" y="T1"/>
                    </a:cxn>
                    <a:cxn ang="T11">
                      <a:pos x="T2" y="T3"/>
                    </a:cxn>
                    <a:cxn ang="T12">
                      <a:pos x="T4" y="T5"/>
                    </a:cxn>
                    <a:cxn ang="T13">
                      <a:pos x="T6" y="T7"/>
                    </a:cxn>
                    <a:cxn ang="T14">
                      <a:pos x="T8" y="T9"/>
                    </a:cxn>
                  </a:cxnLst>
                  <a:rect l="T15" t="T16" r="T17" b="T18"/>
                  <a:pathLst>
                    <a:path w="132" h="484">
                      <a:moveTo>
                        <a:pt x="0" y="48"/>
                      </a:moveTo>
                      <a:lnTo>
                        <a:pt x="132" y="0"/>
                      </a:lnTo>
                      <a:lnTo>
                        <a:pt x="132" y="438"/>
                      </a:lnTo>
                      <a:lnTo>
                        <a:pt x="4" y="484"/>
                      </a:lnTo>
                      <a:lnTo>
                        <a:pt x="0" y="48"/>
                      </a:lnTo>
                      <a:close/>
                    </a:path>
                  </a:pathLst>
                </a:custGeom>
                <a:solidFill>
                  <a:srgbClr val="006699"/>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282" name="Freeform 203">
                  <a:extLst>
                    <a:ext uri="{FF2B5EF4-FFF2-40B4-BE49-F238E27FC236}">
                      <a16:creationId xmlns:a16="http://schemas.microsoft.com/office/drawing/2014/main" id="{8DD95669-B888-BD42-E7A5-62763F248D76}"/>
                    </a:ext>
                  </a:extLst>
                </p:cNvPr>
                <p:cNvSpPr>
                  <a:spLocks noChangeAspect="1"/>
                </p:cNvSpPr>
                <p:nvPr/>
              </p:nvSpPr>
              <p:spPr bwMode="auto">
                <a:xfrm>
                  <a:off x="4609" y="1731"/>
                  <a:ext cx="29" cy="211"/>
                </a:xfrm>
                <a:custGeom>
                  <a:avLst/>
                  <a:gdLst>
                    <a:gd name="T0" fmla="*/ 0 w 70"/>
                    <a:gd name="T1" fmla="*/ 0 h 513"/>
                    <a:gd name="T2" fmla="*/ 70 w 70"/>
                    <a:gd name="T3" fmla="*/ 72 h 513"/>
                    <a:gd name="T4" fmla="*/ 70 w 70"/>
                    <a:gd name="T5" fmla="*/ 513 h 513"/>
                    <a:gd name="T6" fmla="*/ 0 w 70"/>
                    <a:gd name="T7" fmla="*/ 433 h 513"/>
                    <a:gd name="T8" fmla="*/ 0 w 70"/>
                    <a:gd name="T9" fmla="*/ 0 h 513"/>
                    <a:gd name="T10" fmla="*/ 0 60000 65536"/>
                    <a:gd name="T11" fmla="*/ 0 60000 65536"/>
                    <a:gd name="T12" fmla="*/ 0 60000 65536"/>
                    <a:gd name="T13" fmla="*/ 0 60000 65536"/>
                    <a:gd name="T14" fmla="*/ 0 60000 65536"/>
                    <a:gd name="T15" fmla="*/ 0 w 70"/>
                    <a:gd name="T16" fmla="*/ 0 h 513"/>
                    <a:gd name="T17" fmla="*/ 70 w 70"/>
                    <a:gd name="T18" fmla="*/ 513 h 513"/>
                  </a:gdLst>
                  <a:ahLst/>
                  <a:cxnLst>
                    <a:cxn ang="T10">
                      <a:pos x="T0" y="T1"/>
                    </a:cxn>
                    <a:cxn ang="T11">
                      <a:pos x="T2" y="T3"/>
                    </a:cxn>
                    <a:cxn ang="T12">
                      <a:pos x="T4" y="T5"/>
                    </a:cxn>
                    <a:cxn ang="T13">
                      <a:pos x="T6" y="T7"/>
                    </a:cxn>
                    <a:cxn ang="T14">
                      <a:pos x="T8" y="T9"/>
                    </a:cxn>
                  </a:cxnLst>
                  <a:rect l="T15" t="T16" r="T17" b="T18"/>
                  <a:pathLst>
                    <a:path w="70" h="513">
                      <a:moveTo>
                        <a:pt x="0" y="0"/>
                      </a:moveTo>
                      <a:lnTo>
                        <a:pt x="70" y="72"/>
                      </a:lnTo>
                      <a:lnTo>
                        <a:pt x="70" y="513"/>
                      </a:lnTo>
                      <a:lnTo>
                        <a:pt x="0" y="433"/>
                      </a:lnTo>
                      <a:lnTo>
                        <a:pt x="0" y="0"/>
                      </a:lnTo>
                      <a:close/>
                    </a:path>
                  </a:pathLst>
                </a:custGeom>
                <a:solidFill>
                  <a:srgbClr val="006699"/>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283" name="Freeform 204">
                  <a:extLst>
                    <a:ext uri="{FF2B5EF4-FFF2-40B4-BE49-F238E27FC236}">
                      <a16:creationId xmlns:a16="http://schemas.microsoft.com/office/drawing/2014/main" id="{043D72C9-894C-6385-DEF1-BF4ACE71AADD}"/>
                    </a:ext>
                  </a:extLst>
                </p:cNvPr>
                <p:cNvSpPr>
                  <a:spLocks noChangeAspect="1"/>
                </p:cNvSpPr>
                <p:nvPr/>
              </p:nvSpPr>
              <p:spPr bwMode="auto">
                <a:xfrm>
                  <a:off x="4641" y="1759"/>
                  <a:ext cx="56" cy="192"/>
                </a:xfrm>
                <a:custGeom>
                  <a:avLst/>
                  <a:gdLst>
                    <a:gd name="T0" fmla="*/ 0 w 135"/>
                    <a:gd name="T1" fmla="*/ 0 h 466"/>
                    <a:gd name="T2" fmla="*/ 135 w 135"/>
                    <a:gd name="T3" fmla="*/ 30 h 466"/>
                    <a:gd name="T4" fmla="*/ 135 w 135"/>
                    <a:gd name="T5" fmla="*/ 466 h 466"/>
                    <a:gd name="T6" fmla="*/ 1 w 135"/>
                    <a:gd name="T7" fmla="*/ 442 h 466"/>
                    <a:gd name="T8" fmla="*/ 0 w 135"/>
                    <a:gd name="T9" fmla="*/ 0 h 466"/>
                    <a:gd name="T10" fmla="*/ 0 60000 65536"/>
                    <a:gd name="T11" fmla="*/ 0 60000 65536"/>
                    <a:gd name="T12" fmla="*/ 0 60000 65536"/>
                    <a:gd name="T13" fmla="*/ 0 60000 65536"/>
                    <a:gd name="T14" fmla="*/ 0 60000 65536"/>
                    <a:gd name="T15" fmla="*/ 0 w 135"/>
                    <a:gd name="T16" fmla="*/ 0 h 466"/>
                    <a:gd name="T17" fmla="*/ 135 w 135"/>
                    <a:gd name="T18" fmla="*/ 466 h 466"/>
                  </a:gdLst>
                  <a:ahLst/>
                  <a:cxnLst>
                    <a:cxn ang="T10">
                      <a:pos x="T0" y="T1"/>
                    </a:cxn>
                    <a:cxn ang="T11">
                      <a:pos x="T2" y="T3"/>
                    </a:cxn>
                    <a:cxn ang="T12">
                      <a:pos x="T4" y="T5"/>
                    </a:cxn>
                    <a:cxn ang="T13">
                      <a:pos x="T6" y="T7"/>
                    </a:cxn>
                    <a:cxn ang="T14">
                      <a:pos x="T8" y="T9"/>
                    </a:cxn>
                  </a:cxnLst>
                  <a:rect l="T15" t="T16" r="T17" b="T18"/>
                  <a:pathLst>
                    <a:path w="135" h="466">
                      <a:moveTo>
                        <a:pt x="0" y="0"/>
                      </a:moveTo>
                      <a:lnTo>
                        <a:pt x="135" y="30"/>
                      </a:lnTo>
                      <a:lnTo>
                        <a:pt x="135" y="466"/>
                      </a:lnTo>
                      <a:lnTo>
                        <a:pt x="1" y="442"/>
                      </a:lnTo>
                      <a:lnTo>
                        <a:pt x="0" y="0"/>
                      </a:lnTo>
                      <a:close/>
                    </a:path>
                  </a:pathLst>
                </a:custGeom>
                <a:solidFill>
                  <a:srgbClr val="006699"/>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grpSp>
          <p:grpSp>
            <p:nvGrpSpPr>
              <p:cNvPr id="51240" name="Group 205">
                <a:extLst>
                  <a:ext uri="{FF2B5EF4-FFF2-40B4-BE49-F238E27FC236}">
                    <a16:creationId xmlns:a16="http://schemas.microsoft.com/office/drawing/2014/main" id="{A13341CC-299E-8B24-0EDF-C1A202C35ADC}"/>
                  </a:ext>
                </a:extLst>
              </p:cNvPr>
              <p:cNvGrpSpPr>
                <a:grpSpLocks noChangeAspect="1"/>
              </p:cNvGrpSpPr>
              <p:nvPr/>
            </p:nvGrpSpPr>
            <p:grpSpPr bwMode="auto">
              <a:xfrm>
                <a:off x="2686" y="2947"/>
                <a:ext cx="144" cy="241"/>
                <a:chOff x="4609" y="1711"/>
                <a:chExt cx="144" cy="241"/>
              </a:xfrm>
            </p:grpSpPr>
            <p:sp>
              <p:nvSpPr>
                <p:cNvPr id="51274" name="Freeform 206">
                  <a:extLst>
                    <a:ext uri="{FF2B5EF4-FFF2-40B4-BE49-F238E27FC236}">
                      <a16:creationId xmlns:a16="http://schemas.microsoft.com/office/drawing/2014/main" id="{2A55F407-5ABB-1148-5E7C-401584F564A6}"/>
                    </a:ext>
                  </a:extLst>
                </p:cNvPr>
                <p:cNvSpPr>
                  <a:spLocks noChangeAspect="1"/>
                </p:cNvSpPr>
                <p:nvPr/>
              </p:nvSpPr>
              <p:spPr bwMode="auto">
                <a:xfrm>
                  <a:off x="4611" y="1892"/>
                  <a:ext cx="141" cy="60"/>
                </a:xfrm>
                <a:custGeom>
                  <a:avLst/>
                  <a:gdLst>
                    <a:gd name="T0" fmla="*/ 0 w 453"/>
                    <a:gd name="T1" fmla="*/ 60 h 192"/>
                    <a:gd name="T2" fmla="*/ 183 w 453"/>
                    <a:gd name="T3" fmla="*/ 0 h 192"/>
                    <a:gd name="T4" fmla="*/ 372 w 453"/>
                    <a:gd name="T5" fmla="*/ 36 h 192"/>
                    <a:gd name="T6" fmla="*/ 453 w 453"/>
                    <a:gd name="T7" fmla="*/ 129 h 192"/>
                    <a:gd name="T8" fmla="*/ 273 w 453"/>
                    <a:gd name="T9" fmla="*/ 192 h 192"/>
                    <a:gd name="T10" fmla="*/ 84 w 453"/>
                    <a:gd name="T11" fmla="*/ 153 h 192"/>
                    <a:gd name="T12" fmla="*/ 0 w 453"/>
                    <a:gd name="T13" fmla="*/ 60 h 192"/>
                    <a:gd name="T14" fmla="*/ 0 60000 65536"/>
                    <a:gd name="T15" fmla="*/ 0 60000 65536"/>
                    <a:gd name="T16" fmla="*/ 0 60000 65536"/>
                    <a:gd name="T17" fmla="*/ 0 60000 65536"/>
                    <a:gd name="T18" fmla="*/ 0 60000 65536"/>
                    <a:gd name="T19" fmla="*/ 0 60000 65536"/>
                    <a:gd name="T20" fmla="*/ 0 60000 65536"/>
                    <a:gd name="T21" fmla="*/ 0 w 453"/>
                    <a:gd name="T22" fmla="*/ 0 h 192"/>
                    <a:gd name="T23" fmla="*/ 453 w 453"/>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3" h="192">
                      <a:moveTo>
                        <a:pt x="0" y="60"/>
                      </a:moveTo>
                      <a:lnTo>
                        <a:pt x="183" y="0"/>
                      </a:lnTo>
                      <a:lnTo>
                        <a:pt x="372" y="36"/>
                      </a:lnTo>
                      <a:lnTo>
                        <a:pt x="453" y="129"/>
                      </a:lnTo>
                      <a:lnTo>
                        <a:pt x="273" y="192"/>
                      </a:lnTo>
                      <a:lnTo>
                        <a:pt x="84" y="153"/>
                      </a:lnTo>
                      <a:lnTo>
                        <a:pt x="0" y="60"/>
                      </a:lnTo>
                      <a:close/>
                    </a:path>
                  </a:pathLst>
                </a:custGeom>
                <a:solidFill>
                  <a:schemeClr val="hlink"/>
                </a:solidFill>
                <a:ln w="952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275" name="Freeform 207">
                  <a:extLst>
                    <a:ext uri="{FF2B5EF4-FFF2-40B4-BE49-F238E27FC236}">
                      <a16:creationId xmlns:a16="http://schemas.microsoft.com/office/drawing/2014/main" id="{371B2EDE-44D3-04B6-24A5-28A78F5F7B59}"/>
                    </a:ext>
                  </a:extLst>
                </p:cNvPr>
                <p:cNvSpPr>
                  <a:spLocks noChangeAspect="1"/>
                </p:cNvSpPr>
                <p:nvPr/>
              </p:nvSpPr>
              <p:spPr bwMode="auto">
                <a:xfrm>
                  <a:off x="4611" y="1711"/>
                  <a:ext cx="142" cy="60"/>
                </a:xfrm>
                <a:custGeom>
                  <a:avLst/>
                  <a:gdLst>
                    <a:gd name="T0" fmla="*/ 0 w 453"/>
                    <a:gd name="T1" fmla="*/ 60 h 192"/>
                    <a:gd name="T2" fmla="*/ 183 w 453"/>
                    <a:gd name="T3" fmla="*/ 0 h 192"/>
                    <a:gd name="T4" fmla="*/ 372 w 453"/>
                    <a:gd name="T5" fmla="*/ 36 h 192"/>
                    <a:gd name="T6" fmla="*/ 453 w 453"/>
                    <a:gd name="T7" fmla="*/ 129 h 192"/>
                    <a:gd name="T8" fmla="*/ 273 w 453"/>
                    <a:gd name="T9" fmla="*/ 192 h 192"/>
                    <a:gd name="T10" fmla="*/ 84 w 453"/>
                    <a:gd name="T11" fmla="*/ 153 h 192"/>
                    <a:gd name="T12" fmla="*/ 0 w 453"/>
                    <a:gd name="T13" fmla="*/ 60 h 192"/>
                    <a:gd name="T14" fmla="*/ 0 60000 65536"/>
                    <a:gd name="T15" fmla="*/ 0 60000 65536"/>
                    <a:gd name="T16" fmla="*/ 0 60000 65536"/>
                    <a:gd name="T17" fmla="*/ 0 60000 65536"/>
                    <a:gd name="T18" fmla="*/ 0 60000 65536"/>
                    <a:gd name="T19" fmla="*/ 0 60000 65536"/>
                    <a:gd name="T20" fmla="*/ 0 60000 65536"/>
                    <a:gd name="T21" fmla="*/ 0 w 453"/>
                    <a:gd name="T22" fmla="*/ 0 h 192"/>
                    <a:gd name="T23" fmla="*/ 453 w 453"/>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3" h="192">
                      <a:moveTo>
                        <a:pt x="0" y="60"/>
                      </a:moveTo>
                      <a:lnTo>
                        <a:pt x="183" y="0"/>
                      </a:lnTo>
                      <a:lnTo>
                        <a:pt x="372" y="36"/>
                      </a:lnTo>
                      <a:lnTo>
                        <a:pt x="453" y="129"/>
                      </a:lnTo>
                      <a:lnTo>
                        <a:pt x="273" y="192"/>
                      </a:lnTo>
                      <a:lnTo>
                        <a:pt x="84" y="153"/>
                      </a:lnTo>
                      <a:lnTo>
                        <a:pt x="0" y="60"/>
                      </a:lnTo>
                      <a:close/>
                    </a:path>
                  </a:pathLst>
                </a:custGeom>
                <a:solidFill>
                  <a:srgbClr val="CC0066"/>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276" name="Freeform 208">
                  <a:extLst>
                    <a:ext uri="{FF2B5EF4-FFF2-40B4-BE49-F238E27FC236}">
                      <a16:creationId xmlns:a16="http://schemas.microsoft.com/office/drawing/2014/main" id="{E50959ED-5808-180D-223B-87DF55BFE7EA}"/>
                    </a:ext>
                  </a:extLst>
                </p:cNvPr>
                <p:cNvSpPr>
                  <a:spLocks noChangeAspect="1"/>
                </p:cNvSpPr>
                <p:nvPr/>
              </p:nvSpPr>
              <p:spPr bwMode="auto">
                <a:xfrm>
                  <a:off x="4697" y="1749"/>
                  <a:ext cx="54" cy="200"/>
                </a:xfrm>
                <a:custGeom>
                  <a:avLst/>
                  <a:gdLst>
                    <a:gd name="T0" fmla="*/ 0 w 132"/>
                    <a:gd name="T1" fmla="*/ 48 h 484"/>
                    <a:gd name="T2" fmla="*/ 132 w 132"/>
                    <a:gd name="T3" fmla="*/ 0 h 484"/>
                    <a:gd name="T4" fmla="*/ 132 w 132"/>
                    <a:gd name="T5" fmla="*/ 438 h 484"/>
                    <a:gd name="T6" fmla="*/ 4 w 132"/>
                    <a:gd name="T7" fmla="*/ 484 h 484"/>
                    <a:gd name="T8" fmla="*/ 0 w 132"/>
                    <a:gd name="T9" fmla="*/ 48 h 484"/>
                    <a:gd name="T10" fmla="*/ 0 60000 65536"/>
                    <a:gd name="T11" fmla="*/ 0 60000 65536"/>
                    <a:gd name="T12" fmla="*/ 0 60000 65536"/>
                    <a:gd name="T13" fmla="*/ 0 60000 65536"/>
                    <a:gd name="T14" fmla="*/ 0 60000 65536"/>
                    <a:gd name="T15" fmla="*/ 0 w 132"/>
                    <a:gd name="T16" fmla="*/ 0 h 484"/>
                    <a:gd name="T17" fmla="*/ 132 w 132"/>
                    <a:gd name="T18" fmla="*/ 484 h 484"/>
                  </a:gdLst>
                  <a:ahLst/>
                  <a:cxnLst>
                    <a:cxn ang="T10">
                      <a:pos x="T0" y="T1"/>
                    </a:cxn>
                    <a:cxn ang="T11">
                      <a:pos x="T2" y="T3"/>
                    </a:cxn>
                    <a:cxn ang="T12">
                      <a:pos x="T4" y="T5"/>
                    </a:cxn>
                    <a:cxn ang="T13">
                      <a:pos x="T6" y="T7"/>
                    </a:cxn>
                    <a:cxn ang="T14">
                      <a:pos x="T8" y="T9"/>
                    </a:cxn>
                  </a:cxnLst>
                  <a:rect l="T15" t="T16" r="T17" b="T18"/>
                  <a:pathLst>
                    <a:path w="132" h="484">
                      <a:moveTo>
                        <a:pt x="0" y="48"/>
                      </a:moveTo>
                      <a:lnTo>
                        <a:pt x="132" y="0"/>
                      </a:lnTo>
                      <a:lnTo>
                        <a:pt x="132" y="438"/>
                      </a:lnTo>
                      <a:lnTo>
                        <a:pt x="4" y="484"/>
                      </a:lnTo>
                      <a:lnTo>
                        <a:pt x="0" y="48"/>
                      </a:lnTo>
                      <a:close/>
                    </a:path>
                  </a:pathLst>
                </a:custGeom>
                <a:solidFill>
                  <a:srgbClr val="006699"/>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277" name="Freeform 209">
                  <a:extLst>
                    <a:ext uri="{FF2B5EF4-FFF2-40B4-BE49-F238E27FC236}">
                      <a16:creationId xmlns:a16="http://schemas.microsoft.com/office/drawing/2014/main" id="{84925D7B-22A6-A4DA-2FFB-816E9C06C45E}"/>
                    </a:ext>
                  </a:extLst>
                </p:cNvPr>
                <p:cNvSpPr>
                  <a:spLocks noChangeAspect="1"/>
                </p:cNvSpPr>
                <p:nvPr/>
              </p:nvSpPr>
              <p:spPr bwMode="auto">
                <a:xfrm>
                  <a:off x="4609" y="1731"/>
                  <a:ext cx="29" cy="211"/>
                </a:xfrm>
                <a:custGeom>
                  <a:avLst/>
                  <a:gdLst>
                    <a:gd name="T0" fmla="*/ 0 w 70"/>
                    <a:gd name="T1" fmla="*/ 0 h 513"/>
                    <a:gd name="T2" fmla="*/ 70 w 70"/>
                    <a:gd name="T3" fmla="*/ 72 h 513"/>
                    <a:gd name="T4" fmla="*/ 70 w 70"/>
                    <a:gd name="T5" fmla="*/ 513 h 513"/>
                    <a:gd name="T6" fmla="*/ 0 w 70"/>
                    <a:gd name="T7" fmla="*/ 433 h 513"/>
                    <a:gd name="T8" fmla="*/ 0 w 70"/>
                    <a:gd name="T9" fmla="*/ 0 h 513"/>
                    <a:gd name="T10" fmla="*/ 0 60000 65536"/>
                    <a:gd name="T11" fmla="*/ 0 60000 65536"/>
                    <a:gd name="T12" fmla="*/ 0 60000 65536"/>
                    <a:gd name="T13" fmla="*/ 0 60000 65536"/>
                    <a:gd name="T14" fmla="*/ 0 60000 65536"/>
                    <a:gd name="T15" fmla="*/ 0 w 70"/>
                    <a:gd name="T16" fmla="*/ 0 h 513"/>
                    <a:gd name="T17" fmla="*/ 70 w 70"/>
                    <a:gd name="T18" fmla="*/ 513 h 513"/>
                  </a:gdLst>
                  <a:ahLst/>
                  <a:cxnLst>
                    <a:cxn ang="T10">
                      <a:pos x="T0" y="T1"/>
                    </a:cxn>
                    <a:cxn ang="T11">
                      <a:pos x="T2" y="T3"/>
                    </a:cxn>
                    <a:cxn ang="T12">
                      <a:pos x="T4" y="T5"/>
                    </a:cxn>
                    <a:cxn ang="T13">
                      <a:pos x="T6" y="T7"/>
                    </a:cxn>
                    <a:cxn ang="T14">
                      <a:pos x="T8" y="T9"/>
                    </a:cxn>
                  </a:cxnLst>
                  <a:rect l="T15" t="T16" r="T17" b="T18"/>
                  <a:pathLst>
                    <a:path w="70" h="513">
                      <a:moveTo>
                        <a:pt x="0" y="0"/>
                      </a:moveTo>
                      <a:lnTo>
                        <a:pt x="70" y="72"/>
                      </a:lnTo>
                      <a:lnTo>
                        <a:pt x="70" y="513"/>
                      </a:lnTo>
                      <a:lnTo>
                        <a:pt x="0" y="433"/>
                      </a:lnTo>
                      <a:lnTo>
                        <a:pt x="0" y="0"/>
                      </a:lnTo>
                      <a:close/>
                    </a:path>
                  </a:pathLst>
                </a:custGeom>
                <a:solidFill>
                  <a:srgbClr val="006699"/>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278" name="Freeform 210">
                  <a:extLst>
                    <a:ext uri="{FF2B5EF4-FFF2-40B4-BE49-F238E27FC236}">
                      <a16:creationId xmlns:a16="http://schemas.microsoft.com/office/drawing/2014/main" id="{3801C6D4-DD89-E20D-4710-42E9011924BE}"/>
                    </a:ext>
                  </a:extLst>
                </p:cNvPr>
                <p:cNvSpPr>
                  <a:spLocks noChangeAspect="1"/>
                </p:cNvSpPr>
                <p:nvPr/>
              </p:nvSpPr>
              <p:spPr bwMode="auto">
                <a:xfrm>
                  <a:off x="4641" y="1759"/>
                  <a:ext cx="56" cy="192"/>
                </a:xfrm>
                <a:custGeom>
                  <a:avLst/>
                  <a:gdLst>
                    <a:gd name="T0" fmla="*/ 0 w 135"/>
                    <a:gd name="T1" fmla="*/ 0 h 466"/>
                    <a:gd name="T2" fmla="*/ 135 w 135"/>
                    <a:gd name="T3" fmla="*/ 30 h 466"/>
                    <a:gd name="T4" fmla="*/ 135 w 135"/>
                    <a:gd name="T5" fmla="*/ 466 h 466"/>
                    <a:gd name="T6" fmla="*/ 1 w 135"/>
                    <a:gd name="T7" fmla="*/ 442 h 466"/>
                    <a:gd name="T8" fmla="*/ 0 w 135"/>
                    <a:gd name="T9" fmla="*/ 0 h 466"/>
                    <a:gd name="T10" fmla="*/ 0 60000 65536"/>
                    <a:gd name="T11" fmla="*/ 0 60000 65536"/>
                    <a:gd name="T12" fmla="*/ 0 60000 65536"/>
                    <a:gd name="T13" fmla="*/ 0 60000 65536"/>
                    <a:gd name="T14" fmla="*/ 0 60000 65536"/>
                    <a:gd name="T15" fmla="*/ 0 w 135"/>
                    <a:gd name="T16" fmla="*/ 0 h 466"/>
                    <a:gd name="T17" fmla="*/ 135 w 135"/>
                    <a:gd name="T18" fmla="*/ 466 h 466"/>
                  </a:gdLst>
                  <a:ahLst/>
                  <a:cxnLst>
                    <a:cxn ang="T10">
                      <a:pos x="T0" y="T1"/>
                    </a:cxn>
                    <a:cxn ang="T11">
                      <a:pos x="T2" y="T3"/>
                    </a:cxn>
                    <a:cxn ang="T12">
                      <a:pos x="T4" y="T5"/>
                    </a:cxn>
                    <a:cxn ang="T13">
                      <a:pos x="T6" y="T7"/>
                    </a:cxn>
                    <a:cxn ang="T14">
                      <a:pos x="T8" y="T9"/>
                    </a:cxn>
                  </a:cxnLst>
                  <a:rect l="T15" t="T16" r="T17" b="T18"/>
                  <a:pathLst>
                    <a:path w="135" h="466">
                      <a:moveTo>
                        <a:pt x="0" y="0"/>
                      </a:moveTo>
                      <a:lnTo>
                        <a:pt x="135" y="30"/>
                      </a:lnTo>
                      <a:lnTo>
                        <a:pt x="135" y="466"/>
                      </a:lnTo>
                      <a:lnTo>
                        <a:pt x="1" y="442"/>
                      </a:lnTo>
                      <a:lnTo>
                        <a:pt x="0" y="0"/>
                      </a:lnTo>
                      <a:close/>
                    </a:path>
                  </a:pathLst>
                </a:custGeom>
                <a:solidFill>
                  <a:srgbClr val="006699"/>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grpSp>
          <p:grpSp>
            <p:nvGrpSpPr>
              <p:cNvPr id="51241" name="Group 211">
                <a:extLst>
                  <a:ext uri="{FF2B5EF4-FFF2-40B4-BE49-F238E27FC236}">
                    <a16:creationId xmlns:a16="http://schemas.microsoft.com/office/drawing/2014/main" id="{5E425689-EA66-3848-9656-7BC866AA4C7E}"/>
                  </a:ext>
                </a:extLst>
              </p:cNvPr>
              <p:cNvGrpSpPr>
                <a:grpSpLocks noChangeAspect="1"/>
              </p:cNvGrpSpPr>
              <p:nvPr/>
            </p:nvGrpSpPr>
            <p:grpSpPr bwMode="auto">
              <a:xfrm>
                <a:off x="2437" y="3175"/>
                <a:ext cx="144" cy="241"/>
                <a:chOff x="4609" y="1711"/>
                <a:chExt cx="144" cy="241"/>
              </a:xfrm>
            </p:grpSpPr>
            <p:sp>
              <p:nvSpPr>
                <p:cNvPr id="51269" name="Freeform 212">
                  <a:extLst>
                    <a:ext uri="{FF2B5EF4-FFF2-40B4-BE49-F238E27FC236}">
                      <a16:creationId xmlns:a16="http://schemas.microsoft.com/office/drawing/2014/main" id="{16D41D08-22DE-B0F3-6ACA-C16D40A68C26}"/>
                    </a:ext>
                  </a:extLst>
                </p:cNvPr>
                <p:cNvSpPr>
                  <a:spLocks noChangeAspect="1"/>
                </p:cNvSpPr>
                <p:nvPr/>
              </p:nvSpPr>
              <p:spPr bwMode="auto">
                <a:xfrm>
                  <a:off x="4611" y="1892"/>
                  <a:ext cx="141" cy="60"/>
                </a:xfrm>
                <a:custGeom>
                  <a:avLst/>
                  <a:gdLst>
                    <a:gd name="T0" fmla="*/ 0 w 453"/>
                    <a:gd name="T1" fmla="*/ 60 h 192"/>
                    <a:gd name="T2" fmla="*/ 183 w 453"/>
                    <a:gd name="T3" fmla="*/ 0 h 192"/>
                    <a:gd name="T4" fmla="*/ 372 w 453"/>
                    <a:gd name="T5" fmla="*/ 36 h 192"/>
                    <a:gd name="T6" fmla="*/ 453 w 453"/>
                    <a:gd name="T7" fmla="*/ 129 h 192"/>
                    <a:gd name="T8" fmla="*/ 273 w 453"/>
                    <a:gd name="T9" fmla="*/ 192 h 192"/>
                    <a:gd name="T10" fmla="*/ 84 w 453"/>
                    <a:gd name="T11" fmla="*/ 153 h 192"/>
                    <a:gd name="T12" fmla="*/ 0 w 453"/>
                    <a:gd name="T13" fmla="*/ 60 h 192"/>
                    <a:gd name="T14" fmla="*/ 0 60000 65536"/>
                    <a:gd name="T15" fmla="*/ 0 60000 65536"/>
                    <a:gd name="T16" fmla="*/ 0 60000 65536"/>
                    <a:gd name="T17" fmla="*/ 0 60000 65536"/>
                    <a:gd name="T18" fmla="*/ 0 60000 65536"/>
                    <a:gd name="T19" fmla="*/ 0 60000 65536"/>
                    <a:gd name="T20" fmla="*/ 0 60000 65536"/>
                    <a:gd name="T21" fmla="*/ 0 w 453"/>
                    <a:gd name="T22" fmla="*/ 0 h 192"/>
                    <a:gd name="T23" fmla="*/ 453 w 453"/>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3" h="192">
                      <a:moveTo>
                        <a:pt x="0" y="60"/>
                      </a:moveTo>
                      <a:lnTo>
                        <a:pt x="183" y="0"/>
                      </a:lnTo>
                      <a:lnTo>
                        <a:pt x="372" y="36"/>
                      </a:lnTo>
                      <a:lnTo>
                        <a:pt x="453" y="129"/>
                      </a:lnTo>
                      <a:lnTo>
                        <a:pt x="273" y="192"/>
                      </a:lnTo>
                      <a:lnTo>
                        <a:pt x="84" y="153"/>
                      </a:lnTo>
                      <a:lnTo>
                        <a:pt x="0" y="60"/>
                      </a:lnTo>
                      <a:close/>
                    </a:path>
                  </a:pathLst>
                </a:custGeom>
                <a:solidFill>
                  <a:schemeClr val="hlink"/>
                </a:solidFill>
                <a:ln w="952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270" name="Freeform 213">
                  <a:extLst>
                    <a:ext uri="{FF2B5EF4-FFF2-40B4-BE49-F238E27FC236}">
                      <a16:creationId xmlns:a16="http://schemas.microsoft.com/office/drawing/2014/main" id="{E28DDB8F-5577-AED1-9806-2BE1C56285B0}"/>
                    </a:ext>
                  </a:extLst>
                </p:cNvPr>
                <p:cNvSpPr>
                  <a:spLocks noChangeAspect="1"/>
                </p:cNvSpPr>
                <p:nvPr/>
              </p:nvSpPr>
              <p:spPr bwMode="auto">
                <a:xfrm>
                  <a:off x="4611" y="1711"/>
                  <a:ext cx="142" cy="60"/>
                </a:xfrm>
                <a:custGeom>
                  <a:avLst/>
                  <a:gdLst>
                    <a:gd name="T0" fmla="*/ 0 w 453"/>
                    <a:gd name="T1" fmla="*/ 60 h 192"/>
                    <a:gd name="T2" fmla="*/ 183 w 453"/>
                    <a:gd name="T3" fmla="*/ 0 h 192"/>
                    <a:gd name="T4" fmla="*/ 372 w 453"/>
                    <a:gd name="T5" fmla="*/ 36 h 192"/>
                    <a:gd name="T6" fmla="*/ 453 w 453"/>
                    <a:gd name="T7" fmla="*/ 129 h 192"/>
                    <a:gd name="T8" fmla="*/ 273 w 453"/>
                    <a:gd name="T9" fmla="*/ 192 h 192"/>
                    <a:gd name="T10" fmla="*/ 84 w 453"/>
                    <a:gd name="T11" fmla="*/ 153 h 192"/>
                    <a:gd name="T12" fmla="*/ 0 w 453"/>
                    <a:gd name="T13" fmla="*/ 60 h 192"/>
                    <a:gd name="T14" fmla="*/ 0 60000 65536"/>
                    <a:gd name="T15" fmla="*/ 0 60000 65536"/>
                    <a:gd name="T16" fmla="*/ 0 60000 65536"/>
                    <a:gd name="T17" fmla="*/ 0 60000 65536"/>
                    <a:gd name="T18" fmla="*/ 0 60000 65536"/>
                    <a:gd name="T19" fmla="*/ 0 60000 65536"/>
                    <a:gd name="T20" fmla="*/ 0 60000 65536"/>
                    <a:gd name="T21" fmla="*/ 0 w 453"/>
                    <a:gd name="T22" fmla="*/ 0 h 192"/>
                    <a:gd name="T23" fmla="*/ 453 w 453"/>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3" h="192">
                      <a:moveTo>
                        <a:pt x="0" y="60"/>
                      </a:moveTo>
                      <a:lnTo>
                        <a:pt x="183" y="0"/>
                      </a:lnTo>
                      <a:lnTo>
                        <a:pt x="372" y="36"/>
                      </a:lnTo>
                      <a:lnTo>
                        <a:pt x="453" y="129"/>
                      </a:lnTo>
                      <a:lnTo>
                        <a:pt x="273" y="192"/>
                      </a:lnTo>
                      <a:lnTo>
                        <a:pt x="84" y="153"/>
                      </a:lnTo>
                      <a:lnTo>
                        <a:pt x="0" y="60"/>
                      </a:lnTo>
                      <a:close/>
                    </a:path>
                  </a:pathLst>
                </a:custGeom>
                <a:solidFill>
                  <a:srgbClr val="CC0066"/>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271" name="Freeform 214">
                  <a:extLst>
                    <a:ext uri="{FF2B5EF4-FFF2-40B4-BE49-F238E27FC236}">
                      <a16:creationId xmlns:a16="http://schemas.microsoft.com/office/drawing/2014/main" id="{940FF086-4259-F584-3CFB-09FF97796378}"/>
                    </a:ext>
                  </a:extLst>
                </p:cNvPr>
                <p:cNvSpPr>
                  <a:spLocks noChangeAspect="1"/>
                </p:cNvSpPr>
                <p:nvPr/>
              </p:nvSpPr>
              <p:spPr bwMode="auto">
                <a:xfrm>
                  <a:off x="4697" y="1749"/>
                  <a:ext cx="54" cy="200"/>
                </a:xfrm>
                <a:custGeom>
                  <a:avLst/>
                  <a:gdLst>
                    <a:gd name="T0" fmla="*/ 0 w 132"/>
                    <a:gd name="T1" fmla="*/ 48 h 484"/>
                    <a:gd name="T2" fmla="*/ 132 w 132"/>
                    <a:gd name="T3" fmla="*/ 0 h 484"/>
                    <a:gd name="T4" fmla="*/ 132 w 132"/>
                    <a:gd name="T5" fmla="*/ 438 h 484"/>
                    <a:gd name="T6" fmla="*/ 4 w 132"/>
                    <a:gd name="T7" fmla="*/ 484 h 484"/>
                    <a:gd name="T8" fmla="*/ 0 w 132"/>
                    <a:gd name="T9" fmla="*/ 48 h 484"/>
                    <a:gd name="T10" fmla="*/ 0 60000 65536"/>
                    <a:gd name="T11" fmla="*/ 0 60000 65536"/>
                    <a:gd name="T12" fmla="*/ 0 60000 65536"/>
                    <a:gd name="T13" fmla="*/ 0 60000 65536"/>
                    <a:gd name="T14" fmla="*/ 0 60000 65536"/>
                    <a:gd name="T15" fmla="*/ 0 w 132"/>
                    <a:gd name="T16" fmla="*/ 0 h 484"/>
                    <a:gd name="T17" fmla="*/ 132 w 132"/>
                    <a:gd name="T18" fmla="*/ 484 h 484"/>
                  </a:gdLst>
                  <a:ahLst/>
                  <a:cxnLst>
                    <a:cxn ang="T10">
                      <a:pos x="T0" y="T1"/>
                    </a:cxn>
                    <a:cxn ang="T11">
                      <a:pos x="T2" y="T3"/>
                    </a:cxn>
                    <a:cxn ang="T12">
                      <a:pos x="T4" y="T5"/>
                    </a:cxn>
                    <a:cxn ang="T13">
                      <a:pos x="T6" y="T7"/>
                    </a:cxn>
                    <a:cxn ang="T14">
                      <a:pos x="T8" y="T9"/>
                    </a:cxn>
                  </a:cxnLst>
                  <a:rect l="T15" t="T16" r="T17" b="T18"/>
                  <a:pathLst>
                    <a:path w="132" h="484">
                      <a:moveTo>
                        <a:pt x="0" y="48"/>
                      </a:moveTo>
                      <a:lnTo>
                        <a:pt x="132" y="0"/>
                      </a:lnTo>
                      <a:lnTo>
                        <a:pt x="132" y="438"/>
                      </a:lnTo>
                      <a:lnTo>
                        <a:pt x="4" y="484"/>
                      </a:lnTo>
                      <a:lnTo>
                        <a:pt x="0" y="48"/>
                      </a:lnTo>
                      <a:close/>
                    </a:path>
                  </a:pathLst>
                </a:custGeom>
                <a:solidFill>
                  <a:srgbClr val="006699"/>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272" name="Freeform 215">
                  <a:extLst>
                    <a:ext uri="{FF2B5EF4-FFF2-40B4-BE49-F238E27FC236}">
                      <a16:creationId xmlns:a16="http://schemas.microsoft.com/office/drawing/2014/main" id="{CAC354C7-2B25-FEC2-84FA-204BDE276FEB}"/>
                    </a:ext>
                  </a:extLst>
                </p:cNvPr>
                <p:cNvSpPr>
                  <a:spLocks noChangeAspect="1"/>
                </p:cNvSpPr>
                <p:nvPr/>
              </p:nvSpPr>
              <p:spPr bwMode="auto">
                <a:xfrm>
                  <a:off x="4609" y="1731"/>
                  <a:ext cx="29" cy="211"/>
                </a:xfrm>
                <a:custGeom>
                  <a:avLst/>
                  <a:gdLst>
                    <a:gd name="T0" fmla="*/ 0 w 70"/>
                    <a:gd name="T1" fmla="*/ 0 h 513"/>
                    <a:gd name="T2" fmla="*/ 70 w 70"/>
                    <a:gd name="T3" fmla="*/ 72 h 513"/>
                    <a:gd name="T4" fmla="*/ 70 w 70"/>
                    <a:gd name="T5" fmla="*/ 513 h 513"/>
                    <a:gd name="T6" fmla="*/ 0 w 70"/>
                    <a:gd name="T7" fmla="*/ 433 h 513"/>
                    <a:gd name="T8" fmla="*/ 0 w 70"/>
                    <a:gd name="T9" fmla="*/ 0 h 513"/>
                    <a:gd name="T10" fmla="*/ 0 60000 65536"/>
                    <a:gd name="T11" fmla="*/ 0 60000 65536"/>
                    <a:gd name="T12" fmla="*/ 0 60000 65536"/>
                    <a:gd name="T13" fmla="*/ 0 60000 65536"/>
                    <a:gd name="T14" fmla="*/ 0 60000 65536"/>
                    <a:gd name="T15" fmla="*/ 0 w 70"/>
                    <a:gd name="T16" fmla="*/ 0 h 513"/>
                    <a:gd name="T17" fmla="*/ 70 w 70"/>
                    <a:gd name="T18" fmla="*/ 513 h 513"/>
                  </a:gdLst>
                  <a:ahLst/>
                  <a:cxnLst>
                    <a:cxn ang="T10">
                      <a:pos x="T0" y="T1"/>
                    </a:cxn>
                    <a:cxn ang="T11">
                      <a:pos x="T2" y="T3"/>
                    </a:cxn>
                    <a:cxn ang="T12">
                      <a:pos x="T4" y="T5"/>
                    </a:cxn>
                    <a:cxn ang="T13">
                      <a:pos x="T6" y="T7"/>
                    </a:cxn>
                    <a:cxn ang="T14">
                      <a:pos x="T8" y="T9"/>
                    </a:cxn>
                  </a:cxnLst>
                  <a:rect l="T15" t="T16" r="T17" b="T18"/>
                  <a:pathLst>
                    <a:path w="70" h="513">
                      <a:moveTo>
                        <a:pt x="0" y="0"/>
                      </a:moveTo>
                      <a:lnTo>
                        <a:pt x="70" y="72"/>
                      </a:lnTo>
                      <a:lnTo>
                        <a:pt x="70" y="513"/>
                      </a:lnTo>
                      <a:lnTo>
                        <a:pt x="0" y="433"/>
                      </a:lnTo>
                      <a:lnTo>
                        <a:pt x="0" y="0"/>
                      </a:lnTo>
                      <a:close/>
                    </a:path>
                  </a:pathLst>
                </a:custGeom>
                <a:solidFill>
                  <a:srgbClr val="006699"/>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273" name="Freeform 216">
                  <a:extLst>
                    <a:ext uri="{FF2B5EF4-FFF2-40B4-BE49-F238E27FC236}">
                      <a16:creationId xmlns:a16="http://schemas.microsoft.com/office/drawing/2014/main" id="{7BC4A7B0-7F6F-E3D5-343E-64E43D956692}"/>
                    </a:ext>
                  </a:extLst>
                </p:cNvPr>
                <p:cNvSpPr>
                  <a:spLocks noChangeAspect="1"/>
                </p:cNvSpPr>
                <p:nvPr/>
              </p:nvSpPr>
              <p:spPr bwMode="auto">
                <a:xfrm>
                  <a:off x="4641" y="1759"/>
                  <a:ext cx="56" cy="192"/>
                </a:xfrm>
                <a:custGeom>
                  <a:avLst/>
                  <a:gdLst>
                    <a:gd name="T0" fmla="*/ 0 w 135"/>
                    <a:gd name="T1" fmla="*/ 0 h 466"/>
                    <a:gd name="T2" fmla="*/ 135 w 135"/>
                    <a:gd name="T3" fmla="*/ 30 h 466"/>
                    <a:gd name="T4" fmla="*/ 135 w 135"/>
                    <a:gd name="T5" fmla="*/ 466 h 466"/>
                    <a:gd name="T6" fmla="*/ 1 w 135"/>
                    <a:gd name="T7" fmla="*/ 442 h 466"/>
                    <a:gd name="T8" fmla="*/ 0 w 135"/>
                    <a:gd name="T9" fmla="*/ 0 h 466"/>
                    <a:gd name="T10" fmla="*/ 0 60000 65536"/>
                    <a:gd name="T11" fmla="*/ 0 60000 65536"/>
                    <a:gd name="T12" fmla="*/ 0 60000 65536"/>
                    <a:gd name="T13" fmla="*/ 0 60000 65536"/>
                    <a:gd name="T14" fmla="*/ 0 60000 65536"/>
                    <a:gd name="T15" fmla="*/ 0 w 135"/>
                    <a:gd name="T16" fmla="*/ 0 h 466"/>
                    <a:gd name="T17" fmla="*/ 135 w 135"/>
                    <a:gd name="T18" fmla="*/ 466 h 466"/>
                  </a:gdLst>
                  <a:ahLst/>
                  <a:cxnLst>
                    <a:cxn ang="T10">
                      <a:pos x="T0" y="T1"/>
                    </a:cxn>
                    <a:cxn ang="T11">
                      <a:pos x="T2" y="T3"/>
                    </a:cxn>
                    <a:cxn ang="T12">
                      <a:pos x="T4" y="T5"/>
                    </a:cxn>
                    <a:cxn ang="T13">
                      <a:pos x="T6" y="T7"/>
                    </a:cxn>
                    <a:cxn ang="T14">
                      <a:pos x="T8" y="T9"/>
                    </a:cxn>
                  </a:cxnLst>
                  <a:rect l="T15" t="T16" r="T17" b="T18"/>
                  <a:pathLst>
                    <a:path w="135" h="466">
                      <a:moveTo>
                        <a:pt x="0" y="0"/>
                      </a:moveTo>
                      <a:lnTo>
                        <a:pt x="135" y="30"/>
                      </a:lnTo>
                      <a:lnTo>
                        <a:pt x="135" y="466"/>
                      </a:lnTo>
                      <a:lnTo>
                        <a:pt x="1" y="442"/>
                      </a:lnTo>
                      <a:lnTo>
                        <a:pt x="0" y="0"/>
                      </a:lnTo>
                      <a:close/>
                    </a:path>
                  </a:pathLst>
                </a:custGeom>
                <a:solidFill>
                  <a:srgbClr val="006699"/>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grpSp>
          <p:grpSp>
            <p:nvGrpSpPr>
              <p:cNvPr id="51242" name="Group 217">
                <a:extLst>
                  <a:ext uri="{FF2B5EF4-FFF2-40B4-BE49-F238E27FC236}">
                    <a16:creationId xmlns:a16="http://schemas.microsoft.com/office/drawing/2014/main" id="{56674697-14F3-10D4-7882-D020DBCC9EC7}"/>
                  </a:ext>
                </a:extLst>
              </p:cNvPr>
              <p:cNvGrpSpPr>
                <a:grpSpLocks noChangeAspect="1"/>
              </p:cNvGrpSpPr>
              <p:nvPr/>
            </p:nvGrpSpPr>
            <p:grpSpPr bwMode="auto">
              <a:xfrm>
                <a:off x="2696" y="2533"/>
                <a:ext cx="144" cy="241"/>
                <a:chOff x="4609" y="1711"/>
                <a:chExt cx="144" cy="241"/>
              </a:xfrm>
            </p:grpSpPr>
            <p:sp>
              <p:nvSpPr>
                <p:cNvPr id="51264" name="Freeform 218">
                  <a:extLst>
                    <a:ext uri="{FF2B5EF4-FFF2-40B4-BE49-F238E27FC236}">
                      <a16:creationId xmlns:a16="http://schemas.microsoft.com/office/drawing/2014/main" id="{D5F3A896-4B34-2646-8CE2-3F1F04BD563F}"/>
                    </a:ext>
                  </a:extLst>
                </p:cNvPr>
                <p:cNvSpPr>
                  <a:spLocks noChangeAspect="1"/>
                </p:cNvSpPr>
                <p:nvPr/>
              </p:nvSpPr>
              <p:spPr bwMode="auto">
                <a:xfrm>
                  <a:off x="4611" y="1892"/>
                  <a:ext cx="141" cy="60"/>
                </a:xfrm>
                <a:custGeom>
                  <a:avLst/>
                  <a:gdLst>
                    <a:gd name="T0" fmla="*/ 0 w 453"/>
                    <a:gd name="T1" fmla="*/ 60 h 192"/>
                    <a:gd name="T2" fmla="*/ 183 w 453"/>
                    <a:gd name="T3" fmla="*/ 0 h 192"/>
                    <a:gd name="T4" fmla="*/ 372 w 453"/>
                    <a:gd name="T5" fmla="*/ 36 h 192"/>
                    <a:gd name="T6" fmla="*/ 453 w 453"/>
                    <a:gd name="T7" fmla="*/ 129 h 192"/>
                    <a:gd name="T8" fmla="*/ 273 w 453"/>
                    <a:gd name="T9" fmla="*/ 192 h 192"/>
                    <a:gd name="T10" fmla="*/ 84 w 453"/>
                    <a:gd name="T11" fmla="*/ 153 h 192"/>
                    <a:gd name="T12" fmla="*/ 0 w 453"/>
                    <a:gd name="T13" fmla="*/ 60 h 192"/>
                    <a:gd name="T14" fmla="*/ 0 60000 65536"/>
                    <a:gd name="T15" fmla="*/ 0 60000 65536"/>
                    <a:gd name="T16" fmla="*/ 0 60000 65536"/>
                    <a:gd name="T17" fmla="*/ 0 60000 65536"/>
                    <a:gd name="T18" fmla="*/ 0 60000 65536"/>
                    <a:gd name="T19" fmla="*/ 0 60000 65536"/>
                    <a:gd name="T20" fmla="*/ 0 60000 65536"/>
                    <a:gd name="T21" fmla="*/ 0 w 453"/>
                    <a:gd name="T22" fmla="*/ 0 h 192"/>
                    <a:gd name="T23" fmla="*/ 453 w 453"/>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3" h="192">
                      <a:moveTo>
                        <a:pt x="0" y="60"/>
                      </a:moveTo>
                      <a:lnTo>
                        <a:pt x="183" y="0"/>
                      </a:lnTo>
                      <a:lnTo>
                        <a:pt x="372" y="36"/>
                      </a:lnTo>
                      <a:lnTo>
                        <a:pt x="453" y="129"/>
                      </a:lnTo>
                      <a:lnTo>
                        <a:pt x="273" y="192"/>
                      </a:lnTo>
                      <a:lnTo>
                        <a:pt x="84" y="153"/>
                      </a:lnTo>
                      <a:lnTo>
                        <a:pt x="0" y="60"/>
                      </a:lnTo>
                      <a:close/>
                    </a:path>
                  </a:pathLst>
                </a:custGeom>
                <a:solidFill>
                  <a:schemeClr val="hlink"/>
                </a:solidFill>
                <a:ln w="952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265" name="Freeform 219">
                  <a:extLst>
                    <a:ext uri="{FF2B5EF4-FFF2-40B4-BE49-F238E27FC236}">
                      <a16:creationId xmlns:a16="http://schemas.microsoft.com/office/drawing/2014/main" id="{DE3D43A4-C1ED-A76F-D037-4E0B902AEAAA}"/>
                    </a:ext>
                  </a:extLst>
                </p:cNvPr>
                <p:cNvSpPr>
                  <a:spLocks noChangeAspect="1"/>
                </p:cNvSpPr>
                <p:nvPr/>
              </p:nvSpPr>
              <p:spPr bwMode="auto">
                <a:xfrm>
                  <a:off x="4611" y="1711"/>
                  <a:ext cx="142" cy="60"/>
                </a:xfrm>
                <a:custGeom>
                  <a:avLst/>
                  <a:gdLst>
                    <a:gd name="T0" fmla="*/ 0 w 453"/>
                    <a:gd name="T1" fmla="*/ 60 h 192"/>
                    <a:gd name="T2" fmla="*/ 183 w 453"/>
                    <a:gd name="T3" fmla="*/ 0 h 192"/>
                    <a:gd name="T4" fmla="*/ 372 w 453"/>
                    <a:gd name="T5" fmla="*/ 36 h 192"/>
                    <a:gd name="T6" fmla="*/ 453 w 453"/>
                    <a:gd name="T7" fmla="*/ 129 h 192"/>
                    <a:gd name="T8" fmla="*/ 273 w 453"/>
                    <a:gd name="T9" fmla="*/ 192 h 192"/>
                    <a:gd name="T10" fmla="*/ 84 w 453"/>
                    <a:gd name="T11" fmla="*/ 153 h 192"/>
                    <a:gd name="T12" fmla="*/ 0 w 453"/>
                    <a:gd name="T13" fmla="*/ 60 h 192"/>
                    <a:gd name="T14" fmla="*/ 0 60000 65536"/>
                    <a:gd name="T15" fmla="*/ 0 60000 65536"/>
                    <a:gd name="T16" fmla="*/ 0 60000 65536"/>
                    <a:gd name="T17" fmla="*/ 0 60000 65536"/>
                    <a:gd name="T18" fmla="*/ 0 60000 65536"/>
                    <a:gd name="T19" fmla="*/ 0 60000 65536"/>
                    <a:gd name="T20" fmla="*/ 0 60000 65536"/>
                    <a:gd name="T21" fmla="*/ 0 w 453"/>
                    <a:gd name="T22" fmla="*/ 0 h 192"/>
                    <a:gd name="T23" fmla="*/ 453 w 453"/>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3" h="192">
                      <a:moveTo>
                        <a:pt x="0" y="60"/>
                      </a:moveTo>
                      <a:lnTo>
                        <a:pt x="183" y="0"/>
                      </a:lnTo>
                      <a:lnTo>
                        <a:pt x="372" y="36"/>
                      </a:lnTo>
                      <a:lnTo>
                        <a:pt x="453" y="129"/>
                      </a:lnTo>
                      <a:lnTo>
                        <a:pt x="273" y="192"/>
                      </a:lnTo>
                      <a:lnTo>
                        <a:pt x="84" y="153"/>
                      </a:lnTo>
                      <a:lnTo>
                        <a:pt x="0" y="60"/>
                      </a:lnTo>
                      <a:close/>
                    </a:path>
                  </a:pathLst>
                </a:custGeom>
                <a:solidFill>
                  <a:srgbClr val="CC0066"/>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266" name="Freeform 220">
                  <a:extLst>
                    <a:ext uri="{FF2B5EF4-FFF2-40B4-BE49-F238E27FC236}">
                      <a16:creationId xmlns:a16="http://schemas.microsoft.com/office/drawing/2014/main" id="{866F8AB3-CB12-4746-58F2-C318CD0AA546}"/>
                    </a:ext>
                  </a:extLst>
                </p:cNvPr>
                <p:cNvSpPr>
                  <a:spLocks noChangeAspect="1"/>
                </p:cNvSpPr>
                <p:nvPr/>
              </p:nvSpPr>
              <p:spPr bwMode="auto">
                <a:xfrm>
                  <a:off x="4697" y="1749"/>
                  <a:ext cx="54" cy="200"/>
                </a:xfrm>
                <a:custGeom>
                  <a:avLst/>
                  <a:gdLst>
                    <a:gd name="T0" fmla="*/ 0 w 132"/>
                    <a:gd name="T1" fmla="*/ 48 h 484"/>
                    <a:gd name="T2" fmla="*/ 132 w 132"/>
                    <a:gd name="T3" fmla="*/ 0 h 484"/>
                    <a:gd name="T4" fmla="*/ 132 w 132"/>
                    <a:gd name="T5" fmla="*/ 438 h 484"/>
                    <a:gd name="T6" fmla="*/ 4 w 132"/>
                    <a:gd name="T7" fmla="*/ 484 h 484"/>
                    <a:gd name="T8" fmla="*/ 0 w 132"/>
                    <a:gd name="T9" fmla="*/ 48 h 484"/>
                    <a:gd name="T10" fmla="*/ 0 60000 65536"/>
                    <a:gd name="T11" fmla="*/ 0 60000 65536"/>
                    <a:gd name="T12" fmla="*/ 0 60000 65536"/>
                    <a:gd name="T13" fmla="*/ 0 60000 65536"/>
                    <a:gd name="T14" fmla="*/ 0 60000 65536"/>
                    <a:gd name="T15" fmla="*/ 0 w 132"/>
                    <a:gd name="T16" fmla="*/ 0 h 484"/>
                    <a:gd name="T17" fmla="*/ 132 w 132"/>
                    <a:gd name="T18" fmla="*/ 484 h 484"/>
                  </a:gdLst>
                  <a:ahLst/>
                  <a:cxnLst>
                    <a:cxn ang="T10">
                      <a:pos x="T0" y="T1"/>
                    </a:cxn>
                    <a:cxn ang="T11">
                      <a:pos x="T2" y="T3"/>
                    </a:cxn>
                    <a:cxn ang="T12">
                      <a:pos x="T4" y="T5"/>
                    </a:cxn>
                    <a:cxn ang="T13">
                      <a:pos x="T6" y="T7"/>
                    </a:cxn>
                    <a:cxn ang="T14">
                      <a:pos x="T8" y="T9"/>
                    </a:cxn>
                  </a:cxnLst>
                  <a:rect l="T15" t="T16" r="T17" b="T18"/>
                  <a:pathLst>
                    <a:path w="132" h="484">
                      <a:moveTo>
                        <a:pt x="0" y="48"/>
                      </a:moveTo>
                      <a:lnTo>
                        <a:pt x="132" y="0"/>
                      </a:lnTo>
                      <a:lnTo>
                        <a:pt x="132" y="438"/>
                      </a:lnTo>
                      <a:lnTo>
                        <a:pt x="4" y="484"/>
                      </a:lnTo>
                      <a:lnTo>
                        <a:pt x="0" y="48"/>
                      </a:lnTo>
                      <a:close/>
                    </a:path>
                  </a:pathLst>
                </a:custGeom>
                <a:solidFill>
                  <a:srgbClr val="006699"/>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267" name="Freeform 221">
                  <a:extLst>
                    <a:ext uri="{FF2B5EF4-FFF2-40B4-BE49-F238E27FC236}">
                      <a16:creationId xmlns:a16="http://schemas.microsoft.com/office/drawing/2014/main" id="{8E94EC75-38BB-F060-4147-92EF6641DD6D}"/>
                    </a:ext>
                  </a:extLst>
                </p:cNvPr>
                <p:cNvSpPr>
                  <a:spLocks noChangeAspect="1"/>
                </p:cNvSpPr>
                <p:nvPr/>
              </p:nvSpPr>
              <p:spPr bwMode="auto">
                <a:xfrm>
                  <a:off x="4609" y="1731"/>
                  <a:ext cx="29" cy="211"/>
                </a:xfrm>
                <a:custGeom>
                  <a:avLst/>
                  <a:gdLst>
                    <a:gd name="T0" fmla="*/ 0 w 70"/>
                    <a:gd name="T1" fmla="*/ 0 h 513"/>
                    <a:gd name="T2" fmla="*/ 70 w 70"/>
                    <a:gd name="T3" fmla="*/ 72 h 513"/>
                    <a:gd name="T4" fmla="*/ 70 w 70"/>
                    <a:gd name="T5" fmla="*/ 513 h 513"/>
                    <a:gd name="T6" fmla="*/ 0 w 70"/>
                    <a:gd name="T7" fmla="*/ 433 h 513"/>
                    <a:gd name="T8" fmla="*/ 0 w 70"/>
                    <a:gd name="T9" fmla="*/ 0 h 513"/>
                    <a:gd name="T10" fmla="*/ 0 60000 65536"/>
                    <a:gd name="T11" fmla="*/ 0 60000 65536"/>
                    <a:gd name="T12" fmla="*/ 0 60000 65536"/>
                    <a:gd name="T13" fmla="*/ 0 60000 65536"/>
                    <a:gd name="T14" fmla="*/ 0 60000 65536"/>
                    <a:gd name="T15" fmla="*/ 0 w 70"/>
                    <a:gd name="T16" fmla="*/ 0 h 513"/>
                    <a:gd name="T17" fmla="*/ 70 w 70"/>
                    <a:gd name="T18" fmla="*/ 513 h 513"/>
                  </a:gdLst>
                  <a:ahLst/>
                  <a:cxnLst>
                    <a:cxn ang="T10">
                      <a:pos x="T0" y="T1"/>
                    </a:cxn>
                    <a:cxn ang="T11">
                      <a:pos x="T2" y="T3"/>
                    </a:cxn>
                    <a:cxn ang="T12">
                      <a:pos x="T4" y="T5"/>
                    </a:cxn>
                    <a:cxn ang="T13">
                      <a:pos x="T6" y="T7"/>
                    </a:cxn>
                    <a:cxn ang="T14">
                      <a:pos x="T8" y="T9"/>
                    </a:cxn>
                  </a:cxnLst>
                  <a:rect l="T15" t="T16" r="T17" b="T18"/>
                  <a:pathLst>
                    <a:path w="70" h="513">
                      <a:moveTo>
                        <a:pt x="0" y="0"/>
                      </a:moveTo>
                      <a:lnTo>
                        <a:pt x="70" y="72"/>
                      </a:lnTo>
                      <a:lnTo>
                        <a:pt x="70" y="513"/>
                      </a:lnTo>
                      <a:lnTo>
                        <a:pt x="0" y="433"/>
                      </a:lnTo>
                      <a:lnTo>
                        <a:pt x="0" y="0"/>
                      </a:lnTo>
                      <a:close/>
                    </a:path>
                  </a:pathLst>
                </a:custGeom>
                <a:solidFill>
                  <a:srgbClr val="006699"/>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268" name="Freeform 222">
                  <a:extLst>
                    <a:ext uri="{FF2B5EF4-FFF2-40B4-BE49-F238E27FC236}">
                      <a16:creationId xmlns:a16="http://schemas.microsoft.com/office/drawing/2014/main" id="{17D6099F-336F-EEE5-6588-97F4342273F4}"/>
                    </a:ext>
                  </a:extLst>
                </p:cNvPr>
                <p:cNvSpPr>
                  <a:spLocks noChangeAspect="1"/>
                </p:cNvSpPr>
                <p:nvPr/>
              </p:nvSpPr>
              <p:spPr bwMode="auto">
                <a:xfrm>
                  <a:off x="4641" y="1759"/>
                  <a:ext cx="56" cy="192"/>
                </a:xfrm>
                <a:custGeom>
                  <a:avLst/>
                  <a:gdLst>
                    <a:gd name="T0" fmla="*/ 0 w 135"/>
                    <a:gd name="T1" fmla="*/ 0 h 466"/>
                    <a:gd name="T2" fmla="*/ 135 w 135"/>
                    <a:gd name="T3" fmla="*/ 30 h 466"/>
                    <a:gd name="T4" fmla="*/ 135 w 135"/>
                    <a:gd name="T5" fmla="*/ 466 h 466"/>
                    <a:gd name="T6" fmla="*/ 1 w 135"/>
                    <a:gd name="T7" fmla="*/ 442 h 466"/>
                    <a:gd name="T8" fmla="*/ 0 w 135"/>
                    <a:gd name="T9" fmla="*/ 0 h 466"/>
                    <a:gd name="T10" fmla="*/ 0 60000 65536"/>
                    <a:gd name="T11" fmla="*/ 0 60000 65536"/>
                    <a:gd name="T12" fmla="*/ 0 60000 65536"/>
                    <a:gd name="T13" fmla="*/ 0 60000 65536"/>
                    <a:gd name="T14" fmla="*/ 0 60000 65536"/>
                    <a:gd name="T15" fmla="*/ 0 w 135"/>
                    <a:gd name="T16" fmla="*/ 0 h 466"/>
                    <a:gd name="T17" fmla="*/ 135 w 135"/>
                    <a:gd name="T18" fmla="*/ 466 h 466"/>
                  </a:gdLst>
                  <a:ahLst/>
                  <a:cxnLst>
                    <a:cxn ang="T10">
                      <a:pos x="T0" y="T1"/>
                    </a:cxn>
                    <a:cxn ang="T11">
                      <a:pos x="T2" y="T3"/>
                    </a:cxn>
                    <a:cxn ang="T12">
                      <a:pos x="T4" y="T5"/>
                    </a:cxn>
                    <a:cxn ang="T13">
                      <a:pos x="T6" y="T7"/>
                    </a:cxn>
                    <a:cxn ang="T14">
                      <a:pos x="T8" y="T9"/>
                    </a:cxn>
                  </a:cxnLst>
                  <a:rect l="T15" t="T16" r="T17" b="T18"/>
                  <a:pathLst>
                    <a:path w="135" h="466">
                      <a:moveTo>
                        <a:pt x="0" y="0"/>
                      </a:moveTo>
                      <a:lnTo>
                        <a:pt x="135" y="30"/>
                      </a:lnTo>
                      <a:lnTo>
                        <a:pt x="135" y="466"/>
                      </a:lnTo>
                      <a:lnTo>
                        <a:pt x="1" y="442"/>
                      </a:lnTo>
                      <a:lnTo>
                        <a:pt x="0" y="0"/>
                      </a:lnTo>
                      <a:close/>
                    </a:path>
                  </a:pathLst>
                </a:custGeom>
                <a:solidFill>
                  <a:srgbClr val="006699"/>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grpSp>
          <p:grpSp>
            <p:nvGrpSpPr>
              <p:cNvPr id="51243" name="Group 223">
                <a:extLst>
                  <a:ext uri="{FF2B5EF4-FFF2-40B4-BE49-F238E27FC236}">
                    <a16:creationId xmlns:a16="http://schemas.microsoft.com/office/drawing/2014/main" id="{9618D087-77D0-DDA9-0E23-AA6A55E53F69}"/>
                  </a:ext>
                </a:extLst>
              </p:cNvPr>
              <p:cNvGrpSpPr>
                <a:grpSpLocks noChangeAspect="1"/>
              </p:cNvGrpSpPr>
              <p:nvPr/>
            </p:nvGrpSpPr>
            <p:grpSpPr bwMode="auto">
              <a:xfrm>
                <a:off x="1313" y="3156"/>
                <a:ext cx="144" cy="241"/>
                <a:chOff x="4609" y="1711"/>
                <a:chExt cx="144" cy="241"/>
              </a:xfrm>
            </p:grpSpPr>
            <p:sp>
              <p:nvSpPr>
                <p:cNvPr id="51259" name="Freeform 224">
                  <a:extLst>
                    <a:ext uri="{FF2B5EF4-FFF2-40B4-BE49-F238E27FC236}">
                      <a16:creationId xmlns:a16="http://schemas.microsoft.com/office/drawing/2014/main" id="{E89E073E-D4D1-8D5C-32E3-352272908848}"/>
                    </a:ext>
                  </a:extLst>
                </p:cNvPr>
                <p:cNvSpPr>
                  <a:spLocks noChangeAspect="1"/>
                </p:cNvSpPr>
                <p:nvPr/>
              </p:nvSpPr>
              <p:spPr bwMode="auto">
                <a:xfrm>
                  <a:off x="4611" y="1892"/>
                  <a:ext cx="141" cy="60"/>
                </a:xfrm>
                <a:custGeom>
                  <a:avLst/>
                  <a:gdLst>
                    <a:gd name="T0" fmla="*/ 0 w 453"/>
                    <a:gd name="T1" fmla="*/ 60 h 192"/>
                    <a:gd name="T2" fmla="*/ 183 w 453"/>
                    <a:gd name="T3" fmla="*/ 0 h 192"/>
                    <a:gd name="T4" fmla="*/ 372 w 453"/>
                    <a:gd name="T5" fmla="*/ 36 h 192"/>
                    <a:gd name="T6" fmla="*/ 453 w 453"/>
                    <a:gd name="T7" fmla="*/ 129 h 192"/>
                    <a:gd name="T8" fmla="*/ 273 w 453"/>
                    <a:gd name="T9" fmla="*/ 192 h 192"/>
                    <a:gd name="T10" fmla="*/ 84 w 453"/>
                    <a:gd name="T11" fmla="*/ 153 h 192"/>
                    <a:gd name="T12" fmla="*/ 0 w 453"/>
                    <a:gd name="T13" fmla="*/ 60 h 192"/>
                    <a:gd name="T14" fmla="*/ 0 60000 65536"/>
                    <a:gd name="T15" fmla="*/ 0 60000 65536"/>
                    <a:gd name="T16" fmla="*/ 0 60000 65536"/>
                    <a:gd name="T17" fmla="*/ 0 60000 65536"/>
                    <a:gd name="T18" fmla="*/ 0 60000 65536"/>
                    <a:gd name="T19" fmla="*/ 0 60000 65536"/>
                    <a:gd name="T20" fmla="*/ 0 60000 65536"/>
                    <a:gd name="T21" fmla="*/ 0 w 453"/>
                    <a:gd name="T22" fmla="*/ 0 h 192"/>
                    <a:gd name="T23" fmla="*/ 453 w 453"/>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3" h="192">
                      <a:moveTo>
                        <a:pt x="0" y="60"/>
                      </a:moveTo>
                      <a:lnTo>
                        <a:pt x="183" y="0"/>
                      </a:lnTo>
                      <a:lnTo>
                        <a:pt x="372" y="36"/>
                      </a:lnTo>
                      <a:lnTo>
                        <a:pt x="453" y="129"/>
                      </a:lnTo>
                      <a:lnTo>
                        <a:pt x="273" y="192"/>
                      </a:lnTo>
                      <a:lnTo>
                        <a:pt x="84" y="153"/>
                      </a:lnTo>
                      <a:lnTo>
                        <a:pt x="0" y="60"/>
                      </a:lnTo>
                      <a:close/>
                    </a:path>
                  </a:pathLst>
                </a:custGeom>
                <a:solidFill>
                  <a:schemeClr val="hlink"/>
                </a:solidFill>
                <a:ln w="952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260" name="Freeform 225">
                  <a:extLst>
                    <a:ext uri="{FF2B5EF4-FFF2-40B4-BE49-F238E27FC236}">
                      <a16:creationId xmlns:a16="http://schemas.microsoft.com/office/drawing/2014/main" id="{040D7872-E42C-9DE4-A014-B29DDEF07C75}"/>
                    </a:ext>
                  </a:extLst>
                </p:cNvPr>
                <p:cNvSpPr>
                  <a:spLocks noChangeAspect="1"/>
                </p:cNvSpPr>
                <p:nvPr/>
              </p:nvSpPr>
              <p:spPr bwMode="auto">
                <a:xfrm>
                  <a:off x="4611" y="1711"/>
                  <a:ext cx="142" cy="60"/>
                </a:xfrm>
                <a:custGeom>
                  <a:avLst/>
                  <a:gdLst>
                    <a:gd name="T0" fmla="*/ 0 w 453"/>
                    <a:gd name="T1" fmla="*/ 60 h 192"/>
                    <a:gd name="T2" fmla="*/ 183 w 453"/>
                    <a:gd name="T3" fmla="*/ 0 h 192"/>
                    <a:gd name="T4" fmla="*/ 372 w 453"/>
                    <a:gd name="T5" fmla="*/ 36 h 192"/>
                    <a:gd name="T6" fmla="*/ 453 w 453"/>
                    <a:gd name="T7" fmla="*/ 129 h 192"/>
                    <a:gd name="T8" fmla="*/ 273 w 453"/>
                    <a:gd name="T9" fmla="*/ 192 h 192"/>
                    <a:gd name="T10" fmla="*/ 84 w 453"/>
                    <a:gd name="T11" fmla="*/ 153 h 192"/>
                    <a:gd name="T12" fmla="*/ 0 w 453"/>
                    <a:gd name="T13" fmla="*/ 60 h 192"/>
                    <a:gd name="T14" fmla="*/ 0 60000 65536"/>
                    <a:gd name="T15" fmla="*/ 0 60000 65536"/>
                    <a:gd name="T16" fmla="*/ 0 60000 65536"/>
                    <a:gd name="T17" fmla="*/ 0 60000 65536"/>
                    <a:gd name="T18" fmla="*/ 0 60000 65536"/>
                    <a:gd name="T19" fmla="*/ 0 60000 65536"/>
                    <a:gd name="T20" fmla="*/ 0 60000 65536"/>
                    <a:gd name="T21" fmla="*/ 0 w 453"/>
                    <a:gd name="T22" fmla="*/ 0 h 192"/>
                    <a:gd name="T23" fmla="*/ 453 w 453"/>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3" h="192">
                      <a:moveTo>
                        <a:pt x="0" y="60"/>
                      </a:moveTo>
                      <a:lnTo>
                        <a:pt x="183" y="0"/>
                      </a:lnTo>
                      <a:lnTo>
                        <a:pt x="372" y="36"/>
                      </a:lnTo>
                      <a:lnTo>
                        <a:pt x="453" y="129"/>
                      </a:lnTo>
                      <a:lnTo>
                        <a:pt x="273" y="192"/>
                      </a:lnTo>
                      <a:lnTo>
                        <a:pt x="84" y="153"/>
                      </a:lnTo>
                      <a:lnTo>
                        <a:pt x="0" y="60"/>
                      </a:lnTo>
                      <a:close/>
                    </a:path>
                  </a:pathLst>
                </a:custGeom>
                <a:solidFill>
                  <a:srgbClr val="CC0066"/>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261" name="Freeform 226">
                  <a:extLst>
                    <a:ext uri="{FF2B5EF4-FFF2-40B4-BE49-F238E27FC236}">
                      <a16:creationId xmlns:a16="http://schemas.microsoft.com/office/drawing/2014/main" id="{B4D2A8F7-91D8-95C9-D16E-B18CF6C407FB}"/>
                    </a:ext>
                  </a:extLst>
                </p:cNvPr>
                <p:cNvSpPr>
                  <a:spLocks noChangeAspect="1"/>
                </p:cNvSpPr>
                <p:nvPr/>
              </p:nvSpPr>
              <p:spPr bwMode="auto">
                <a:xfrm>
                  <a:off x="4697" y="1749"/>
                  <a:ext cx="54" cy="200"/>
                </a:xfrm>
                <a:custGeom>
                  <a:avLst/>
                  <a:gdLst>
                    <a:gd name="T0" fmla="*/ 0 w 132"/>
                    <a:gd name="T1" fmla="*/ 48 h 484"/>
                    <a:gd name="T2" fmla="*/ 132 w 132"/>
                    <a:gd name="T3" fmla="*/ 0 h 484"/>
                    <a:gd name="T4" fmla="*/ 132 w 132"/>
                    <a:gd name="T5" fmla="*/ 438 h 484"/>
                    <a:gd name="T6" fmla="*/ 4 w 132"/>
                    <a:gd name="T7" fmla="*/ 484 h 484"/>
                    <a:gd name="T8" fmla="*/ 0 w 132"/>
                    <a:gd name="T9" fmla="*/ 48 h 484"/>
                    <a:gd name="T10" fmla="*/ 0 60000 65536"/>
                    <a:gd name="T11" fmla="*/ 0 60000 65536"/>
                    <a:gd name="T12" fmla="*/ 0 60000 65536"/>
                    <a:gd name="T13" fmla="*/ 0 60000 65536"/>
                    <a:gd name="T14" fmla="*/ 0 60000 65536"/>
                    <a:gd name="T15" fmla="*/ 0 w 132"/>
                    <a:gd name="T16" fmla="*/ 0 h 484"/>
                    <a:gd name="T17" fmla="*/ 132 w 132"/>
                    <a:gd name="T18" fmla="*/ 484 h 484"/>
                  </a:gdLst>
                  <a:ahLst/>
                  <a:cxnLst>
                    <a:cxn ang="T10">
                      <a:pos x="T0" y="T1"/>
                    </a:cxn>
                    <a:cxn ang="T11">
                      <a:pos x="T2" y="T3"/>
                    </a:cxn>
                    <a:cxn ang="T12">
                      <a:pos x="T4" y="T5"/>
                    </a:cxn>
                    <a:cxn ang="T13">
                      <a:pos x="T6" y="T7"/>
                    </a:cxn>
                    <a:cxn ang="T14">
                      <a:pos x="T8" y="T9"/>
                    </a:cxn>
                  </a:cxnLst>
                  <a:rect l="T15" t="T16" r="T17" b="T18"/>
                  <a:pathLst>
                    <a:path w="132" h="484">
                      <a:moveTo>
                        <a:pt x="0" y="48"/>
                      </a:moveTo>
                      <a:lnTo>
                        <a:pt x="132" y="0"/>
                      </a:lnTo>
                      <a:lnTo>
                        <a:pt x="132" y="438"/>
                      </a:lnTo>
                      <a:lnTo>
                        <a:pt x="4" y="484"/>
                      </a:lnTo>
                      <a:lnTo>
                        <a:pt x="0" y="48"/>
                      </a:lnTo>
                      <a:close/>
                    </a:path>
                  </a:pathLst>
                </a:custGeom>
                <a:solidFill>
                  <a:srgbClr val="006699"/>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262" name="Freeform 227">
                  <a:extLst>
                    <a:ext uri="{FF2B5EF4-FFF2-40B4-BE49-F238E27FC236}">
                      <a16:creationId xmlns:a16="http://schemas.microsoft.com/office/drawing/2014/main" id="{5C3273B5-5AA5-29DF-6EE6-FCD017C195C4}"/>
                    </a:ext>
                  </a:extLst>
                </p:cNvPr>
                <p:cNvSpPr>
                  <a:spLocks noChangeAspect="1"/>
                </p:cNvSpPr>
                <p:nvPr/>
              </p:nvSpPr>
              <p:spPr bwMode="auto">
                <a:xfrm>
                  <a:off x="4609" y="1731"/>
                  <a:ext cx="29" cy="211"/>
                </a:xfrm>
                <a:custGeom>
                  <a:avLst/>
                  <a:gdLst>
                    <a:gd name="T0" fmla="*/ 0 w 70"/>
                    <a:gd name="T1" fmla="*/ 0 h 513"/>
                    <a:gd name="T2" fmla="*/ 70 w 70"/>
                    <a:gd name="T3" fmla="*/ 72 h 513"/>
                    <a:gd name="T4" fmla="*/ 70 w 70"/>
                    <a:gd name="T5" fmla="*/ 513 h 513"/>
                    <a:gd name="T6" fmla="*/ 0 w 70"/>
                    <a:gd name="T7" fmla="*/ 433 h 513"/>
                    <a:gd name="T8" fmla="*/ 0 w 70"/>
                    <a:gd name="T9" fmla="*/ 0 h 513"/>
                    <a:gd name="T10" fmla="*/ 0 60000 65536"/>
                    <a:gd name="T11" fmla="*/ 0 60000 65536"/>
                    <a:gd name="T12" fmla="*/ 0 60000 65536"/>
                    <a:gd name="T13" fmla="*/ 0 60000 65536"/>
                    <a:gd name="T14" fmla="*/ 0 60000 65536"/>
                    <a:gd name="T15" fmla="*/ 0 w 70"/>
                    <a:gd name="T16" fmla="*/ 0 h 513"/>
                    <a:gd name="T17" fmla="*/ 70 w 70"/>
                    <a:gd name="T18" fmla="*/ 513 h 513"/>
                  </a:gdLst>
                  <a:ahLst/>
                  <a:cxnLst>
                    <a:cxn ang="T10">
                      <a:pos x="T0" y="T1"/>
                    </a:cxn>
                    <a:cxn ang="T11">
                      <a:pos x="T2" y="T3"/>
                    </a:cxn>
                    <a:cxn ang="T12">
                      <a:pos x="T4" y="T5"/>
                    </a:cxn>
                    <a:cxn ang="T13">
                      <a:pos x="T6" y="T7"/>
                    </a:cxn>
                    <a:cxn ang="T14">
                      <a:pos x="T8" y="T9"/>
                    </a:cxn>
                  </a:cxnLst>
                  <a:rect l="T15" t="T16" r="T17" b="T18"/>
                  <a:pathLst>
                    <a:path w="70" h="513">
                      <a:moveTo>
                        <a:pt x="0" y="0"/>
                      </a:moveTo>
                      <a:lnTo>
                        <a:pt x="70" y="72"/>
                      </a:lnTo>
                      <a:lnTo>
                        <a:pt x="70" y="513"/>
                      </a:lnTo>
                      <a:lnTo>
                        <a:pt x="0" y="433"/>
                      </a:lnTo>
                      <a:lnTo>
                        <a:pt x="0" y="0"/>
                      </a:lnTo>
                      <a:close/>
                    </a:path>
                  </a:pathLst>
                </a:custGeom>
                <a:solidFill>
                  <a:srgbClr val="006699"/>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263" name="Freeform 228">
                  <a:extLst>
                    <a:ext uri="{FF2B5EF4-FFF2-40B4-BE49-F238E27FC236}">
                      <a16:creationId xmlns:a16="http://schemas.microsoft.com/office/drawing/2014/main" id="{D28FE0F7-AB36-4717-8D97-3E9A6F733F7F}"/>
                    </a:ext>
                  </a:extLst>
                </p:cNvPr>
                <p:cNvSpPr>
                  <a:spLocks noChangeAspect="1"/>
                </p:cNvSpPr>
                <p:nvPr/>
              </p:nvSpPr>
              <p:spPr bwMode="auto">
                <a:xfrm>
                  <a:off x="4641" y="1759"/>
                  <a:ext cx="56" cy="192"/>
                </a:xfrm>
                <a:custGeom>
                  <a:avLst/>
                  <a:gdLst>
                    <a:gd name="T0" fmla="*/ 0 w 135"/>
                    <a:gd name="T1" fmla="*/ 0 h 466"/>
                    <a:gd name="T2" fmla="*/ 135 w 135"/>
                    <a:gd name="T3" fmla="*/ 30 h 466"/>
                    <a:gd name="T4" fmla="*/ 135 w 135"/>
                    <a:gd name="T5" fmla="*/ 466 h 466"/>
                    <a:gd name="T6" fmla="*/ 1 w 135"/>
                    <a:gd name="T7" fmla="*/ 442 h 466"/>
                    <a:gd name="T8" fmla="*/ 0 w 135"/>
                    <a:gd name="T9" fmla="*/ 0 h 466"/>
                    <a:gd name="T10" fmla="*/ 0 60000 65536"/>
                    <a:gd name="T11" fmla="*/ 0 60000 65536"/>
                    <a:gd name="T12" fmla="*/ 0 60000 65536"/>
                    <a:gd name="T13" fmla="*/ 0 60000 65536"/>
                    <a:gd name="T14" fmla="*/ 0 60000 65536"/>
                    <a:gd name="T15" fmla="*/ 0 w 135"/>
                    <a:gd name="T16" fmla="*/ 0 h 466"/>
                    <a:gd name="T17" fmla="*/ 135 w 135"/>
                    <a:gd name="T18" fmla="*/ 466 h 466"/>
                  </a:gdLst>
                  <a:ahLst/>
                  <a:cxnLst>
                    <a:cxn ang="T10">
                      <a:pos x="T0" y="T1"/>
                    </a:cxn>
                    <a:cxn ang="T11">
                      <a:pos x="T2" y="T3"/>
                    </a:cxn>
                    <a:cxn ang="T12">
                      <a:pos x="T4" y="T5"/>
                    </a:cxn>
                    <a:cxn ang="T13">
                      <a:pos x="T6" y="T7"/>
                    </a:cxn>
                    <a:cxn ang="T14">
                      <a:pos x="T8" y="T9"/>
                    </a:cxn>
                  </a:cxnLst>
                  <a:rect l="T15" t="T16" r="T17" b="T18"/>
                  <a:pathLst>
                    <a:path w="135" h="466">
                      <a:moveTo>
                        <a:pt x="0" y="0"/>
                      </a:moveTo>
                      <a:lnTo>
                        <a:pt x="135" y="30"/>
                      </a:lnTo>
                      <a:lnTo>
                        <a:pt x="135" y="466"/>
                      </a:lnTo>
                      <a:lnTo>
                        <a:pt x="1" y="442"/>
                      </a:lnTo>
                      <a:lnTo>
                        <a:pt x="0" y="0"/>
                      </a:lnTo>
                      <a:close/>
                    </a:path>
                  </a:pathLst>
                </a:custGeom>
                <a:solidFill>
                  <a:srgbClr val="006699"/>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grpSp>
          <p:grpSp>
            <p:nvGrpSpPr>
              <p:cNvPr id="51244" name="Group 229">
                <a:extLst>
                  <a:ext uri="{FF2B5EF4-FFF2-40B4-BE49-F238E27FC236}">
                    <a16:creationId xmlns:a16="http://schemas.microsoft.com/office/drawing/2014/main" id="{7FDC1504-3B09-4E36-5301-58AEAF89F059}"/>
                  </a:ext>
                </a:extLst>
              </p:cNvPr>
              <p:cNvGrpSpPr>
                <a:grpSpLocks noChangeAspect="1"/>
              </p:cNvGrpSpPr>
              <p:nvPr/>
            </p:nvGrpSpPr>
            <p:grpSpPr bwMode="auto">
              <a:xfrm>
                <a:off x="2294" y="2894"/>
                <a:ext cx="144" cy="241"/>
                <a:chOff x="4609" y="1711"/>
                <a:chExt cx="144" cy="241"/>
              </a:xfrm>
            </p:grpSpPr>
            <p:sp>
              <p:nvSpPr>
                <p:cNvPr id="51254" name="Freeform 230">
                  <a:extLst>
                    <a:ext uri="{FF2B5EF4-FFF2-40B4-BE49-F238E27FC236}">
                      <a16:creationId xmlns:a16="http://schemas.microsoft.com/office/drawing/2014/main" id="{F9EACBC3-3B20-AE36-7DA6-4841418C8F48}"/>
                    </a:ext>
                  </a:extLst>
                </p:cNvPr>
                <p:cNvSpPr>
                  <a:spLocks noChangeAspect="1"/>
                </p:cNvSpPr>
                <p:nvPr/>
              </p:nvSpPr>
              <p:spPr bwMode="auto">
                <a:xfrm>
                  <a:off x="4611" y="1892"/>
                  <a:ext cx="141" cy="60"/>
                </a:xfrm>
                <a:custGeom>
                  <a:avLst/>
                  <a:gdLst>
                    <a:gd name="T0" fmla="*/ 0 w 453"/>
                    <a:gd name="T1" fmla="*/ 60 h 192"/>
                    <a:gd name="T2" fmla="*/ 183 w 453"/>
                    <a:gd name="T3" fmla="*/ 0 h 192"/>
                    <a:gd name="T4" fmla="*/ 372 w 453"/>
                    <a:gd name="T5" fmla="*/ 36 h 192"/>
                    <a:gd name="T6" fmla="*/ 453 w 453"/>
                    <a:gd name="T7" fmla="*/ 129 h 192"/>
                    <a:gd name="T8" fmla="*/ 273 w 453"/>
                    <a:gd name="T9" fmla="*/ 192 h 192"/>
                    <a:gd name="T10" fmla="*/ 84 w 453"/>
                    <a:gd name="T11" fmla="*/ 153 h 192"/>
                    <a:gd name="T12" fmla="*/ 0 w 453"/>
                    <a:gd name="T13" fmla="*/ 60 h 192"/>
                    <a:gd name="T14" fmla="*/ 0 60000 65536"/>
                    <a:gd name="T15" fmla="*/ 0 60000 65536"/>
                    <a:gd name="T16" fmla="*/ 0 60000 65536"/>
                    <a:gd name="T17" fmla="*/ 0 60000 65536"/>
                    <a:gd name="T18" fmla="*/ 0 60000 65536"/>
                    <a:gd name="T19" fmla="*/ 0 60000 65536"/>
                    <a:gd name="T20" fmla="*/ 0 60000 65536"/>
                    <a:gd name="T21" fmla="*/ 0 w 453"/>
                    <a:gd name="T22" fmla="*/ 0 h 192"/>
                    <a:gd name="T23" fmla="*/ 453 w 453"/>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3" h="192">
                      <a:moveTo>
                        <a:pt x="0" y="60"/>
                      </a:moveTo>
                      <a:lnTo>
                        <a:pt x="183" y="0"/>
                      </a:lnTo>
                      <a:lnTo>
                        <a:pt x="372" y="36"/>
                      </a:lnTo>
                      <a:lnTo>
                        <a:pt x="453" y="129"/>
                      </a:lnTo>
                      <a:lnTo>
                        <a:pt x="273" y="192"/>
                      </a:lnTo>
                      <a:lnTo>
                        <a:pt x="84" y="153"/>
                      </a:lnTo>
                      <a:lnTo>
                        <a:pt x="0" y="60"/>
                      </a:lnTo>
                      <a:close/>
                    </a:path>
                  </a:pathLst>
                </a:custGeom>
                <a:solidFill>
                  <a:schemeClr val="hlink"/>
                </a:solidFill>
                <a:ln w="952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255" name="Freeform 231">
                  <a:extLst>
                    <a:ext uri="{FF2B5EF4-FFF2-40B4-BE49-F238E27FC236}">
                      <a16:creationId xmlns:a16="http://schemas.microsoft.com/office/drawing/2014/main" id="{FC758D01-1ACA-F004-810C-8A74F1A90394}"/>
                    </a:ext>
                  </a:extLst>
                </p:cNvPr>
                <p:cNvSpPr>
                  <a:spLocks noChangeAspect="1"/>
                </p:cNvSpPr>
                <p:nvPr/>
              </p:nvSpPr>
              <p:spPr bwMode="auto">
                <a:xfrm>
                  <a:off x="4611" y="1711"/>
                  <a:ext cx="142" cy="60"/>
                </a:xfrm>
                <a:custGeom>
                  <a:avLst/>
                  <a:gdLst>
                    <a:gd name="T0" fmla="*/ 0 w 453"/>
                    <a:gd name="T1" fmla="*/ 60 h 192"/>
                    <a:gd name="T2" fmla="*/ 183 w 453"/>
                    <a:gd name="T3" fmla="*/ 0 h 192"/>
                    <a:gd name="T4" fmla="*/ 372 w 453"/>
                    <a:gd name="T5" fmla="*/ 36 h 192"/>
                    <a:gd name="T6" fmla="*/ 453 w 453"/>
                    <a:gd name="T7" fmla="*/ 129 h 192"/>
                    <a:gd name="T8" fmla="*/ 273 w 453"/>
                    <a:gd name="T9" fmla="*/ 192 h 192"/>
                    <a:gd name="T10" fmla="*/ 84 w 453"/>
                    <a:gd name="T11" fmla="*/ 153 h 192"/>
                    <a:gd name="T12" fmla="*/ 0 w 453"/>
                    <a:gd name="T13" fmla="*/ 60 h 192"/>
                    <a:gd name="T14" fmla="*/ 0 60000 65536"/>
                    <a:gd name="T15" fmla="*/ 0 60000 65536"/>
                    <a:gd name="T16" fmla="*/ 0 60000 65536"/>
                    <a:gd name="T17" fmla="*/ 0 60000 65536"/>
                    <a:gd name="T18" fmla="*/ 0 60000 65536"/>
                    <a:gd name="T19" fmla="*/ 0 60000 65536"/>
                    <a:gd name="T20" fmla="*/ 0 60000 65536"/>
                    <a:gd name="T21" fmla="*/ 0 w 453"/>
                    <a:gd name="T22" fmla="*/ 0 h 192"/>
                    <a:gd name="T23" fmla="*/ 453 w 453"/>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3" h="192">
                      <a:moveTo>
                        <a:pt x="0" y="60"/>
                      </a:moveTo>
                      <a:lnTo>
                        <a:pt x="183" y="0"/>
                      </a:lnTo>
                      <a:lnTo>
                        <a:pt x="372" y="36"/>
                      </a:lnTo>
                      <a:lnTo>
                        <a:pt x="453" y="129"/>
                      </a:lnTo>
                      <a:lnTo>
                        <a:pt x="273" y="192"/>
                      </a:lnTo>
                      <a:lnTo>
                        <a:pt x="84" y="153"/>
                      </a:lnTo>
                      <a:lnTo>
                        <a:pt x="0" y="60"/>
                      </a:lnTo>
                      <a:close/>
                    </a:path>
                  </a:pathLst>
                </a:custGeom>
                <a:solidFill>
                  <a:srgbClr val="CC0066"/>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256" name="Freeform 232">
                  <a:extLst>
                    <a:ext uri="{FF2B5EF4-FFF2-40B4-BE49-F238E27FC236}">
                      <a16:creationId xmlns:a16="http://schemas.microsoft.com/office/drawing/2014/main" id="{F2F08A58-F58B-F5AE-30FB-4E882F3BF166}"/>
                    </a:ext>
                  </a:extLst>
                </p:cNvPr>
                <p:cNvSpPr>
                  <a:spLocks noChangeAspect="1"/>
                </p:cNvSpPr>
                <p:nvPr/>
              </p:nvSpPr>
              <p:spPr bwMode="auto">
                <a:xfrm>
                  <a:off x="4697" y="1749"/>
                  <a:ext cx="54" cy="200"/>
                </a:xfrm>
                <a:custGeom>
                  <a:avLst/>
                  <a:gdLst>
                    <a:gd name="T0" fmla="*/ 0 w 132"/>
                    <a:gd name="T1" fmla="*/ 48 h 484"/>
                    <a:gd name="T2" fmla="*/ 132 w 132"/>
                    <a:gd name="T3" fmla="*/ 0 h 484"/>
                    <a:gd name="T4" fmla="*/ 132 w 132"/>
                    <a:gd name="T5" fmla="*/ 438 h 484"/>
                    <a:gd name="T6" fmla="*/ 4 w 132"/>
                    <a:gd name="T7" fmla="*/ 484 h 484"/>
                    <a:gd name="T8" fmla="*/ 0 w 132"/>
                    <a:gd name="T9" fmla="*/ 48 h 484"/>
                    <a:gd name="T10" fmla="*/ 0 60000 65536"/>
                    <a:gd name="T11" fmla="*/ 0 60000 65536"/>
                    <a:gd name="T12" fmla="*/ 0 60000 65536"/>
                    <a:gd name="T13" fmla="*/ 0 60000 65536"/>
                    <a:gd name="T14" fmla="*/ 0 60000 65536"/>
                    <a:gd name="T15" fmla="*/ 0 w 132"/>
                    <a:gd name="T16" fmla="*/ 0 h 484"/>
                    <a:gd name="T17" fmla="*/ 132 w 132"/>
                    <a:gd name="T18" fmla="*/ 484 h 484"/>
                  </a:gdLst>
                  <a:ahLst/>
                  <a:cxnLst>
                    <a:cxn ang="T10">
                      <a:pos x="T0" y="T1"/>
                    </a:cxn>
                    <a:cxn ang="T11">
                      <a:pos x="T2" y="T3"/>
                    </a:cxn>
                    <a:cxn ang="T12">
                      <a:pos x="T4" y="T5"/>
                    </a:cxn>
                    <a:cxn ang="T13">
                      <a:pos x="T6" y="T7"/>
                    </a:cxn>
                    <a:cxn ang="T14">
                      <a:pos x="T8" y="T9"/>
                    </a:cxn>
                  </a:cxnLst>
                  <a:rect l="T15" t="T16" r="T17" b="T18"/>
                  <a:pathLst>
                    <a:path w="132" h="484">
                      <a:moveTo>
                        <a:pt x="0" y="48"/>
                      </a:moveTo>
                      <a:lnTo>
                        <a:pt x="132" y="0"/>
                      </a:lnTo>
                      <a:lnTo>
                        <a:pt x="132" y="438"/>
                      </a:lnTo>
                      <a:lnTo>
                        <a:pt x="4" y="484"/>
                      </a:lnTo>
                      <a:lnTo>
                        <a:pt x="0" y="48"/>
                      </a:lnTo>
                      <a:close/>
                    </a:path>
                  </a:pathLst>
                </a:custGeom>
                <a:solidFill>
                  <a:srgbClr val="006699"/>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257" name="Freeform 233">
                  <a:extLst>
                    <a:ext uri="{FF2B5EF4-FFF2-40B4-BE49-F238E27FC236}">
                      <a16:creationId xmlns:a16="http://schemas.microsoft.com/office/drawing/2014/main" id="{54E4FDB1-AA20-AD64-8F66-77CCC33572C1}"/>
                    </a:ext>
                  </a:extLst>
                </p:cNvPr>
                <p:cNvSpPr>
                  <a:spLocks noChangeAspect="1"/>
                </p:cNvSpPr>
                <p:nvPr/>
              </p:nvSpPr>
              <p:spPr bwMode="auto">
                <a:xfrm>
                  <a:off x="4609" y="1731"/>
                  <a:ext cx="29" cy="211"/>
                </a:xfrm>
                <a:custGeom>
                  <a:avLst/>
                  <a:gdLst>
                    <a:gd name="T0" fmla="*/ 0 w 70"/>
                    <a:gd name="T1" fmla="*/ 0 h 513"/>
                    <a:gd name="T2" fmla="*/ 70 w 70"/>
                    <a:gd name="T3" fmla="*/ 72 h 513"/>
                    <a:gd name="T4" fmla="*/ 70 w 70"/>
                    <a:gd name="T5" fmla="*/ 513 h 513"/>
                    <a:gd name="T6" fmla="*/ 0 w 70"/>
                    <a:gd name="T7" fmla="*/ 433 h 513"/>
                    <a:gd name="T8" fmla="*/ 0 w 70"/>
                    <a:gd name="T9" fmla="*/ 0 h 513"/>
                    <a:gd name="T10" fmla="*/ 0 60000 65536"/>
                    <a:gd name="T11" fmla="*/ 0 60000 65536"/>
                    <a:gd name="T12" fmla="*/ 0 60000 65536"/>
                    <a:gd name="T13" fmla="*/ 0 60000 65536"/>
                    <a:gd name="T14" fmla="*/ 0 60000 65536"/>
                    <a:gd name="T15" fmla="*/ 0 w 70"/>
                    <a:gd name="T16" fmla="*/ 0 h 513"/>
                    <a:gd name="T17" fmla="*/ 70 w 70"/>
                    <a:gd name="T18" fmla="*/ 513 h 513"/>
                  </a:gdLst>
                  <a:ahLst/>
                  <a:cxnLst>
                    <a:cxn ang="T10">
                      <a:pos x="T0" y="T1"/>
                    </a:cxn>
                    <a:cxn ang="T11">
                      <a:pos x="T2" y="T3"/>
                    </a:cxn>
                    <a:cxn ang="T12">
                      <a:pos x="T4" y="T5"/>
                    </a:cxn>
                    <a:cxn ang="T13">
                      <a:pos x="T6" y="T7"/>
                    </a:cxn>
                    <a:cxn ang="T14">
                      <a:pos x="T8" y="T9"/>
                    </a:cxn>
                  </a:cxnLst>
                  <a:rect l="T15" t="T16" r="T17" b="T18"/>
                  <a:pathLst>
                    <a:path w="70" h="513">
                      <a:moveTo>
                        <a:pt x="0" y="0"/>
                      </a:moveTo>
                      <a:lnTo>
                        <a:pt x="70" y="72"/>
                      </a:lnTo>
                      <a:lnTo>
                        <a:pt x="70" y="513"/>
                      </a:lnTo>
                      <a:lnTo>
                        <a:pt x="0" y="433"/>
                      </a:lnTo>
                      <a:lnTo>
                        <a:pt x="0" y="0"/>
                      </a:lnTo>
                      <a:close/>
                    </a:path>
                  </a:pathLst>
                </a:custGeom>
                <a:solidFill>
                  <a:srgbClr val="006699"/>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258" name="Freeform 234">
                  <a:extLst>
                    <a:ext uri="{FF2B5EF4-FFF2-40B4-BE49-F238E27FC236}">
                      <a16:creationId xmlns:a16="http://schemas.microsoft.com/office/drawing/2014/main" id="{2E0307F4-2367-61F9-0552-FC1BA625163F}"/>
                    </a:ext>
                  </a:extLst>
                </p:cNvPr>
                <p:cNvSpPr>
                  <a:spLocks noChangeAspect="1"/>
                </p:cNvSpPr>
                <p:nvPr/>
              </p:nvSpPr>
              <p:spPr bwMode="auto">
                <a:xfrm>
                  <a:off x="4641" y="1759"/>
                  <a:ext cx="56" cy="192"/>
                </a:xfrm>
                <a:custGeom>
                  <a:avLst/>
                  <a:gdLst>
                    <a:gd name="T0" fmla="*/ 0 w 135"/>
                    <a:gd name="T1" fmla="*/ 0 h 466"/>
                    <a:gd name="T2" fmla="*/ 135 w 135"/>
                    <a:gd name="T3" fmla="*/ 30 h 466"/>
                    <a:gd name="T4" fmla="*/ 135 w 135"/>
                    <a:gd name="T5" fmla="*/ 466 h 466"/>
                    <a:gd name="T6" fmla="*/ 1 w 135"/>
                    <a:gd name="T7" fmla="*/ 442 h 466"/>
                    <a:gd name="T8" fmla="*/ 0 w 135"/>
                    <a:gd name="T9" fmla="*/ 0 h 466"/>
                    <a:gd name="T10" fmla="*/ 0 60000 65536"/>
                    <a:gd name="T11" fmla="*/ 0 60000 65536"/>
                    <a:gd name="T12" fmla="*/ 0 60000 65536"/>
                    <a:gd name="T13" fmla="*/ 0 60000 65536"/>
                    <a:gd name="T14" fmla="*/ 0 60000 65536"/>
                    <a:gd name="T15" fmla="*/ 0 w 135"/>
                    <a:gd name="T16" fmla="*/ 0 h 466"/>
                    <a:gd name="T17" fmla="*/ 135 w 135"/>
                    <a:gd name="T18" fmla="*/ 466 h 466"/>
                  </a:gdLst>
                  <a:ahLst/>
                  <a:cxnLst>
                    <a:cxn ang="T10">
                      <a:pos x="T0" y="T1"/>
                    </a:cxn>
                    <a:cxn ang="T11">
                      <a:pos x="T2" y="T3"/>
                    </a:cxn>
                    <a:cxn ang="T12">
                      <a:pos x="T4" y="T5"/>
                    </a:cxn>
                    <a:cxn ang="T13">
                      <a:pos x="T6" y="T7"/>
                    </a:cxn>
                    <a:cxn ang="T14">
                      <a:pos x="T8" y="T9"/>
                    </a:cxn>
                  </a:cxnLst>
                  <a:rect l="T15" t="T16" r="T17" b="T18"/>
                  <a:pathLst>
                    <a:path w="135" h="466">
                      <a:moveTo>
                        <a:pt x="0" y="0"/>
                      </a:moveTo>
                      <a:lnTo>
                        <a:pt x="135" y="30"/>
                      </a:lnTo>
                      <a:lnTo>
                        <a:pt x="135" y="466"/>
                      </a:lnTo>
                      <a:lnTo>
                        <a:pt x="1" y="442"/>
                      </a:lnTo>
                      <a:lnTo>
                        <a:pt x="0" y="0"/>
                      </a:lnTo>
                      <a:close/>
                    </a:path>
                  </a:pathLst>
                </a:custGeom>
                <a:solidFill>
                  <a:srgbClr val="006699"/>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grpSp>
          <p:grpSp>
            <p:nvGrpSpPr>
              <p:cNvPr id="51246" name="Group 236">
                <a:extLst>
                  <a:ext uri="{FF2B5EF4-FFF2-40B4-BE49-F238E27FC236}">
                    <a16:creationId xmlns:a16="http://schemas.microsoft.com/office/drawing/2014/main" id="{3C9980C5-D1FD-E9FE-33D0-D1BC8FA5E4DD}"/>
                  </a:ext>
                </a:extLst>
              </p:cNvPr>
              <p:cNvGrpSpPr>
                <a:grpSpLocks noChangeAspect="1"/>
              </p:cNvGrpSpPr>
              <p:nvPr/>
            </p:nvGrpSpPr>
            <p:grpSpPr bwMode="auto">
              <a:xfrm rot="-580301">
                <a:off x="2430" y="2637"/>
                <a:ext cx="144" cy="241"/>
                <a:chOff x="4609" y="1711"/>
                <a:chExt cx="144" cy="241"/>
              </a:xfrm>
            </p:grpSpPr>
            <p:sp>
              <p:nvSpPr>
                <p:cNvPr id="51249" name="Freeform 237">
                  <a:extLst>
                    <a:ext uri="{FF2B5EF4-FFF2-40B4-BE49-F238E27FC236}">
                      <a16:creationId xmlns:a16="http://schemas.microsoft.com/office/drawing/2014/main" id="{5188BC47-0F26-7E89-7895-4A8F3324DB18}"/>
                    </a:ext>
                  </a:extLst>
                </p:cNvPr>
                <p:cNvSpPr>
                  <a:spLocks noChangeAspect="1"/>
                </p:cNvSpPr>
                <p:nvPr/>
              </p:nvSpPr>
              <p:spPr bwMode="auto">
                <a:xfrm>
                  <a:off x="4611" y="1892"/>
                  <a:ext cx="141" cy="60"/>
                </a:xfrm>
                <a:custGeom>
                  <a:avLst/>
                  <a:gdLst>
                    <a:gd name="T0" fmla="*/ 0 w 453"/>
                    <a:gd name="T1" fmla="*/ 60 h 192"/>
                    <a:gd name="T2" fmla="*/ 183 w 453"/>
                    <a:gd name="T3" fmla="*/ 0 h 192"/>
                    <a:gd name="T4" fmla="*/ 372 w 453"/>
                    <a:gd name="T5" fmla="*/ 36 h 192"/>
                    <a:gd name="T6" fmla="*/ 453 w 453"/>
                    <a:gd name="T7" fmla="*/ 129 h 192"/>
                    <a:gd name="T8" fmla="*/ 273 w 453"/>
                    <a:gd name="T9" fmla="*/ 192 h 192"/>
                    <a:gd name="T10" fmla="*/ 84 w 453"/>
                    <a:gd name="T11" fmla="*/ 153 h 192"/>
                    <a:gd name="T12" fmla="*/ 0 w 453"/>
                    <a:gd name="T13" fmla="*/ 60 h 192"/>
                    <a:gd name="T14" fmla="*/ 0 60000 65536"/>
                    <a:gd name="T15" fmla="*/ 0 60000 65536"/>
                    <a:gd name="T16" fmla="*/ 0 60000 65536"/>
                    <a:gd name="T17" fmla="*/ 0 60000 65536"/>
                    <a:gd name="T18" fmla="*/ 0 60000 65536"/>
                    <a:gd name="T19" fmla="*/ 0 60000 65536"/>
                    <a:gd name="T20" fmla="*/ 0 60000 65536"/>
                    <a:gd name="T21" fmla="*/ 0 w 453"/>
                    <a:gd name="T22" fmla="*/ 0 h 192"/>
                    <a:gd name="T23" fmla="*/ 453 w 453"/>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3" h="192">
                      <a:moveTo>
                        <a:pt x="0" y="60"/>
                      </a:moveTo>
                      <a:lnTo>
                        <a:pt x="183" y="0"/>
                      </a:lnTo>
                      <a:lnTo>
                        <a:pt x="372" y="36"/>
                      </a:lnTo>
                      <a:lnTo>
                        <a:pt x="453" y="129"/>
                      </a:lnTo>
                      <a:lnTo>
                        <a:pt x="273" y="192"/>
                      </a:lnTo>
                      <a:lnTo>
                        <a:pt x="84" y="153"/>
                      </a:lnTo>
                      <a:lnTo>
                        <a:pt x="0" y="60"/>
                      </a:lnTo>
                      <a:close/>
                    </a:path>
                  </a:pathLst>
                </a:custGeom>
                <a:solidFill>
                  <a:schemeClr val="hlink"/>
                </a:solidFill>
                <a:ln w="952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250" name="Freeform 238">
                  <a:extLst>
                    <a:ext uri="{FF2B5EF4-FFF2-40B4-BE49-F238E27FC236}">
                      <a16:creationId xmlns:a16="http://schemas.microsoft.com/office/drawing/2014/main" id="{F74396A1-313A-5A60-E700-36C69FA78F69}"/>
                    </a:ext>
                  </a:extLst>
                </p:cNvPr>
                <p:cNvSpPr>
                  <a:spLocks noChangeAspect="1"/>
                </p:cNvSpPr>
                <p:nvPr/>
              </p:nvSpPr>
              <p:spPr bwMode="auto">
                <a:xfrm>
                  <a:off x="4611" y="1711"/>
                  <a:ext cx="142" cy="60"/>
                </a:xfrm>
                <a:custGeom>
                  <a:avLst/>
                  <a:gdLst>
                    <a:gd name="T0" fmla="*/ 0 w 453"/>
                    <a:gd name="T1" fmla="*/ 60 h 192"/>
                    <a:gd name="T2" fmla="*/ 183 w 453"/>
                    <a:gd name="T3" fmla="*/ 0 h 192"/>
                    <a:gd name="T4" fmla="*/ 372 w 453"/>
                    <a:gd name="T5" fmla="*/ 36 h 192"/>
                    <a:gd name="T6" fmla="*/ 453 w 453"/>
                    <a:gd name="T7" fmla="*/ 129 h 192"/>
                    <a:gd name="T8" fmla="*/ 273 w 453"/>
                    <a:gd name="T9" fmla="*/ 192 h 192"/>
                    <a:gd name="T10" fmla="*/ 84 w 453"/>
                    <a:gd name="T11" fmla="*/ 153 h 192"/>
                    <a:gd name="T12" fmla="*/ 0 w 453"/>
                    <a:gd name="T13" fmla="*/ 60 h 192"/>
                    <a:gd name="T14" fmla="*/ 0 60000 65536"/>
                    <a:gd name="T15" fmla="*/ 0 60000 65536"/>
                    <a:gd name="T16" fmla="*/ 0 60000 65536"/>
                    <a:gd name="T17" fmla="*/ 0 60000 65536"/>
                    <a:gd name="T18" fmla="*/ 0 60000 65536"/>
                    <a:gd name="T19" fmla="*/ 0 60000 65536"/>
                    <a:gd name="T20" fmla="*/ 0 60000 65536"/>
                    <a:gd name="T21" fmla="*/ 0 w 453"/>
                    <a:gd name="T22" fmla="*/ 0 h 192"/>
                    <a:gd name="T23" fmla="*/ 453 w 453"/>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3" h="192">
                      <a:moveTo>
                        <a:pt x="0" y="60"/>
                      </a:moveTo>
                      <a:lnTo>
                        <a:pt x="183" y="0"/>
                      </a:lnTo>
                      <a:lnTo>
                        <a:pt x="372" y="36"/>
                      </a:lnTo>
                      <a:lnTo>
                        <a:pt x="453" y="129"/>
                      </a:lnTo>
                      <a:lnTo>
                        <a:pt x="273" y="192"/>
                      </a:lnTo>
                      <a:lnTo>
                        <a:pt x="84" y="153"/>
                      </a:lnTo>
                      <a:lnTo>
                        <a:pt x="0" y="60"/>
                      </a:lnTo>
                      <a:close/>
                    </a:path>
                  </a:pathLst>
                </a:custGeom>
                <a:solidFill>
                  <a:srgbClr val="CC0066"/>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251" name="Freeform 239">
                  <a:extLst>
                    <a:ext uri="{FF2B5EF4-FFF2-40B4-BE49-F238E27FC236}">
                      <a16:creationId xmlns:a16="http://schemas.microsoft.com/office/drawing/2014/main" id="{0CA7940B-64D3-6F31-986E-0D576478F7AC}"/>
                    </a:ext>
                  </a:extLst>
                </p:cNvPr>
                <p:cNvSpPr>
                  <a:spLocks noChangeAspect="1"/>
                </p:cNvSpPr>
                <p:nvPr/>
              </p:nvSpPr>
              <p:spPr bwMode="auto">
                <a:xfrm>
                  <a:off x="4697" y="1749"/>
                  <a:ext cx="54" cy="200"/>
                </a:xfrm>
                <a:custGeom>
                  <a:avLst/>
                  <a:gdLst>
                    <a:gd name="T0" fmla="*/ 0 w 132"/>
                    <a:gd name="T1" fmla="*/ 48 h 484"/>
                    <a:gd name="T2" fmla="*/ 132 w 132"/>
                    <a:gd name="T3" fmla="*/ 0 h 484"/>
                    <a:gd name="T4" fmla="*/ 132 w 132"/>
                    <a:gd name="T5" fmla="*/ 438 h 484"/>
                    <a:gd name="T6" fmla="*/ 4 w 132"/>
                    <a:gd name="T7" fmla="*/ 484 h 484"/>
                    <a:gd name="T8" fmla="*/ 0 w 132"/>
                    <a:gd name="T9" fmla="*/ 48 h 484"/>
                    <a:gd name="T10" fmla="*/ 0 60000 65536"/>
                    <a:gd name="T11" fmla="*/ 0 60000 65536"/>
                    <a:gd name="T12" fmla="*/ 0 60000 65536"/>
                    <a:gd name="T13" fmla="*/ 0 60000 65536"/>
                    <a:gd name="T14" fmla="*/ 0 60000 65536"/>
                    <a:gd name="T15" fmla="*/ 0 w 132"/>
                    <a:gd name="T16" fmla="*/ 0 h 484"/>
                    <a:gd name="T17" fmla="*/ 132 w 132"/>
                    <a:gd name="T18" fmla="*/ 484 h 484"/>
                  </a:gdLst>
                  <a:ahLst/>
                  <a:cxnLst>
                    <a:cxn ang="T10">
                      <a:pos x="T0" y="T1"/>
                    </a:cxn>
                    <a:cxn ang="T11">
                      <a:pos x="T2" y="T3"/>
                    </a:cxn>
                    <a:cxn ang="T12">
                      <a:pos x="T4" y="T5"/>
                    </a:cxn>
                    <a:cxn ang="T13">
                      <a:pos x="T6" y="T7"/>
                    </a:cxn>
                    <a:cxn ang="T14">
                      <a:pos x="T8" y="T9"/>
                    </a:cxn>
                  </a:cxnLst>
                  <a:rect l="T15" t="T16" r="T17" b="T18"/>
                  <a:pathLst>
                    <a:path w="132" h="484">
                      <a:moveTo>
                        <a:pt x="0" y="48"/>
                      </a:moveTo>
                      <a:lnTo>
                        <a:pt x="132" y="0"/>
                      </a:lnTo>
                      <a:lnTo>
                        <a:pt x="132" y="438"/>
                      </a:lnTo>
                      <a:lnTo>
                        <a:pt x="4" y="484"/>
                      </a:lnTo>
                      <a:lnTo>
                        <a:pt x="0" y="48"/>
                      </a:lnTo>
                      <a:close/>
                    </a:path>
                  </a:pathLst>
                </a:custGeom>
                <a:solidFill>
                  <a:srgbClr val="006699"/>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252" name="Freeform 240">
                  <a:extLst>
                    <a:ext uri="{FF2B5EF4-FFF2-40B4-BE49-F238E27FC236}">
                      <a16:creationId xmlns:a16="http://schemas.microsoft.com/office/drawing/2014/main" id="{36E570E7-285C-0AB0-0164-35321188B80E}"/>
                    </a:ext>
                  </a:extLst>
                </p:cNvPr>
                <p:cNvSpPr>
                  <a:spLocks noChangeAspect="1"/>
                </p:cNvSpPr>
                <p:nvPr/>
              </p:nvSpPr>
              <p:spPr bwMode="auto">
                <a:xfrm>
                  <a:off x="4609" y="1731"/>
                  <a:ext cx="29" cy="211"/>
                </a:xfrm>
                <a:custGeom>
                  <a:avLst/>
                  <a:gdLst>
                    <a:gd name="T0" fmla="*/ 0 w 70"/>
                    <a:gd name="T1" fmla="*/ 0 h 513"/>
                    <a:gd name="T2" fmla="*/ 70 w 70"/>
                    <a:gd name="T3" fmla="*/ 72 h 513"/>
                    <a:gd name="T4" fmla="*/ 70 w 70"/>
                    <a:gd name="T5" fmla="*/ 513 h 513"/>
                    <a:gd name="T6" fmla="*/ 0 w 70"/>
                    <a:gd name="T7" fmla="*/ 433 h 513"/>
                    <a:gd name="T8" fmla="*/ 0 w 70"/>
                    <a:gd name="T9" fmla="*/ 0 h 513"/>
                    <a:gd name="T10" fmla="*/ 0 60000 65536"/>
                    <a:gd name="T11" fmla="*/ 0 60000 65536"/>
                    <a:gd name="T12" fmla="*/ 0 60000 65536"/>
                    <a:gd name="T13" fmla="*/ 0 60000 65536"/>
                    <a:gd name="T14" fmla="*/ 0 60000 65536"/>
                    <a:gd name="T15" fmla="*/ 0 w 70"/>
                    <a:gd name="T16" fmla="*/ 0 h 513"/>
                    <a:gd name="T17" fmla="*/ 70 w 70"/>
                    <a:gd name="T18" fmla="*/ 513 h 513"/>
                  </a:gdLst>
                  <a:ahLst/>
                  <a:cxnLst>
                    <a:cxn ang="T10">
                      <a:pos x="T0" y="T1"/>
                    </a:cxn>
                    <a:cxn ang="T11">
                      <a:pos x="T2" y="T3"/>
                    </a:cxn>
                    <a:cxn ang="T12">
                      <a:pos x="T4" y="T5"/>
                    </a:cxn>
                    <a:cxn ang="T13">
                      <a:pos x="T6" y="T7"/>
                    </a:cxn>
                    <a:cxn ang="T14">
                      <a:pos x="T8" y="T9"/>
                    </a:cxn>
                  </a:cxnLst>
                  <a:rect l="T15" t="T16" r="T17" b="T18"/>
                  <a:pathLst>
                    <a:path w="70" h="513">
                      <a:moveTo>
                        <a:pt x="0" y="0"/>
                      </a:moveTo>
                      <a:lnTo>
                        <a:pt x="70" y="72"/>
                      </a:lnTo>
                      <a:lnTo>
                        <a:pt x="70" y="513"/>
                      </a:lnTo>
                      <a:lnTo>
                        <a:pt x="0" y="433"/>
                      </a:lnTo>
                      <a:lnTo>
                        <a:pt x="0" y="0"/>
                      </a:lnTo>
                      <a:close/>
                    </a:path>
                  </a:pathLst>
                </a:custGeom>
                <a:solidFill>
                  <a:srgbClr val="006699"/>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253" name="Freeform 241">
                  <a:extLst>
                    <a:ext uri="{FF2B5EF4-FFF2-40B4-BE49-F238E27FC236}">
                      <a16:creationId xmlns:a16="http://schemas.microsoft.com/office/drawing/2014/main" id="{2FA2FC8D-E16A-BF44-FD9F-B7F3043F2624}"/>
                    </a:ext>
                  </a:extLst>
                </p:cNvPr>
                <p:cNvSpPr>
                  <a:spLocks noChangeAspect="1"/>
                </p:cNvSpPr>
                <p:nvPr/>
              </p:nvSpPr>
              <p:spPr bwMode="auto">
                <a:xfrm>
                  <a:off x="4641" y="1759"/>
                  <a:ext cx="56" cy="192"/>
                </a:xfrm>
                <a:custGeom>
                  <a:avLst/>
                  <a:gdLst>
                    <a:gd name="T0" fmla="*/ 0 w 135"/>
                    <a:gd name="T1" fmla="*/ 0 h 466"/>
                    <a:gd name="T2" fmla="*/ 135 w 135"/>
                    <a:gd name="T3" fmla="*/ 30 h 466"/>
                    <a:gd name="T4" fmla="*/ 135 w 135"/>
                    <a:gd name="T5" fmla="*/ 466 h 466"/>
                    <a:gd name="T6" fmla="*/ 1 w 135"/>
                    <a:gd name="T7" fmla="*/ 442 h 466"/>
                    <a:gd name="T8" fmla="*/ 0 w 135"/>
                    <a:gd name="T9" fmla="*/ 0 h 466"/>
                    <a:gd name="T10" fmla="*/ 0 60000 65536"/>
                    <a:gd name="T11" fmla="*/ 0 60000 65536"/>
                    <a:gd name="T12" fmla="*/ 0 60000 65536"/>
                    <a:gd name="T13" fmla="*/ 0 60000 65536"/>
                    <a:gd name="T14" fmla="*/ 0 60000 65536"/>
                    <a:gd name="T15" fmla="*/ 0 w 135"/>
                    <a:gd name="T16" fmla="*/ 0 h 466"/>
                    <a:gd name="T17" fmla="*/ 135 w 135"/>
                    <a:gd name="T18" fmla="*/ 466 h 466"/>
                  </a:gdLst>
                  <a:ahLst/>
                  <a:cxnLst>
                    <a:cxn ang="T10">
                      <a:pos x="T0" y="T1"/>
                    </a:cxn>
                    <a:cxn ang="T11">
                      <a:pos x="T2" y="T3"/>
                    </a:cxn>
                    <a:cxn ang="T12">
                      <a:pos x="T4" y="T5"/>
                    </a:cxn>
                    <a:cxn ang="T13">
                      <a:pos x="T6" y="T7"/>
                    </a:cxn>
                    <a:cxn ang="T14">
                      <a:pos x="T8" y="T9"/>
                    </a:cxn>
                  </a:cxnLst>
                  <a:rect l="T15" t="T16" r="T17" b="T18"/>
                  <a:pathLst>
                    <a:path w="135" h="466">
                      <a:moveTo>
                        <a:pt x="0" y="0"/>
                      </a:moveTo>
                      <a:lnTo>
                        <a:pt x="135" y="30"/>
                      </a:lnTo>
                      <a:lnTo>
                        <a:pt x="135" y="466"/>
                      </a:lnTo>
                      <a:lnTo>
                        <a:pt x="1" y="442"/>
                      </a:lnTo>
                      <a:lnTo>
                        <a:pt x="0" y="0"/>
                      </a:lnTo>
                      <a:close/>
                    </a:path>
                  </a:pathLst>
                </a:custGeom>
                <a:solidFill>
                  <a:srgbClr val="006699"/>
                </a:solidFill>
                <a:ln w="28575">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grpSp>
          <p:sp>
            <p:nvSpPr>
              <p:cNvPr id="51229" name="Rectangle 144">
                <a:extLst>
                  <a:ext uri="{FF2B5EF4-FFF2-40B4-BE49-F238E27FC236}">
                    <a16:creationId xmlns:a16="http://schemas.microsoft.com/office/drawing/2014/main" id="{72DDF4BF-2191-05DE-7065-79A2268A3138}"/>
                  </a:ext>
                </a:extLst>
              </p:cNvPr>
              <p:cNvSpPr>
                <a:spLocks noChangeAspect="1" noChangeArrowheads="1"/>
              </p:cNvSpPr>
              <p:nvPr/>
            </p:nvSpPr>
            <p:spPr bwMode="auto">
              <a:xfrm rot="-5400000">
                <a:off x="1849" y="2043"/>
                <a:ext cx="782" cy="2103"/>
              </a:xfrm>
              <a:prstGeom prst="rect">
                <a:avLst/>
              </a:prstGeom>
              <a:solidFill>
                <a:schemeClr val="accent6">
                  <a:lumMod val="75000"/>
                </a:schemeClr>
              </a:solidFill>
              <a:ln w="9525">
                <a:solidFill>
                  <a:schemeClr val="tx1"/>
                </a:solidFill>
                <a:miter lim="800000"/>
                <a:headEnd/>
                <a:tailEnd/>
              </a:ln>
              <a:scene3d>
                <a:camera prst="legacyObliqueTopRight"/>
                <a:lightRig rig="legacyFlat3" dir="b"/>
              </a:scene3d>
              <a:sp3d extrusionH="887400" contourW="31750" prstMaterial="clear">
                <a:bevelT w="13500" h="13500" prst="angle"/>
                <a:bevelB w="13500" h="13500" prst="angle"/>
                <a:extrusionClr>
                  <a:schemeClr val="accent6">
                    <a:lumMod val="50000"/>
                  </a:schemeClr>
                </a:extrusionClr>
                <a:contourClr>
                  <a:schemeClr val="tx1"/>
                </a:contourClr>
              </a:sp3d>
            </p:spPr>
            <p:txBody>
              <a:bodyPr wrap="none" anchor="ctr">
                <a:flatTx/>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grpSp>
        <p:sp>
          <p:nvSpPr>
            <p:cNvPr id="51226" name="Oval 244">
              <a:extLst>
                <a:ext uri="{FF2B5EF4-FFF2-40B4-BE49-F238E27FC236}">
                  <a16:creationId xmlns:a16="http://schemas.microsoft.com/office/drawing/2014/main" id="{B45DCBAC-A934-9102-C386-630906969F79}"/>
                </a:ext>
              </a:extLst>
            </p:cNvPr>
            <p:cNvSpPr>
              <a:spLocks noChangeAspect="1" noChangeArrowheads="1"/>
            </p:cNvSpPr>
            <p:nvPr/>
          </p:nvSpPr>
          <p:spPr bwMode="auto">
            <a:xfrm>
              <a:off x="521" y="388"/>
              <a:ext cx="601" cy="601"/>
            </a:xfrm>
            <a:prstGeom prst="ellipse">
              <a:avLst/>
            </a:prstGeom>
            <a:solidFill>
              <a:schemeClr val="bg2"/>
            </a:solidFill>
            <a:ln w="9525">
              <a:round/>
              <a:headEnd/>
              <a:tailEnd/>
            </a:ln>
            <a:scene3d>
              <a:camera prst="legacyPerspectiveTopRight"/>
              <a:lightRig rig="legacyFlat3" dir="b"/>
            </a:scene3d>
            <a:sp3d extrusionH="1624000" prstMaterial="legacyMetal">
              <a:bevelT w="13500" h="13500" prst="angle"/>
              <a:bevelB w="13500" h="13500" prst="angle"/>
              <a:extrusionClr>
                <a:schemeClr val="bg2"/>
              </a:extrusionClr>
              <a:contourClr>
                <a:schemeClr val="bg2"/>
              </a:contourClr>
            </a:sp3d>
          </p:spPr>
          <p:txBody>
            <a:bodyPr wrap="none" anchor="ctr">
              <a:flatTx/>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227" name="AutoShape 245">
              <a:extLst>
                <a:ext uri="{FF2B5EF4-FFF2-40B4-BE49-F238E27FC236}">
                  <a16:creationId xmlns:a16="http://schemas.microsoft.com/office/drawing/2014/main" id="{511007C5-A254-A904-74BB-6538E2236014}"/>
                </a:ext>
              </a:extLst>
            </p:cNvPr>
            <p:cNvSpPr>
              <a:spLocks noChangeAspect="1" noChangeArrowheads="1"/>
            </p:cNvSpPr>
            <p:nvPr/>
          </p:nvSpPr>
          <p:spPr bwMode="auto">
            <a:xfrm rot="-5400000">
              <a:off x="593" y="1865"/>
              <a:ext cx="438" cy="438"/>
            </a:xfrm>
            <a:custGeom>
              <a:avLst/>
              <a:gdLst>
                <a:gd name="T0" fmla="*/ 219 w 21600"/>
                <a:gd name="T1" fmla="*/ 0 h 21600"/>
                <a:gd name="T2" fmla="*/ 55 w 21600"/>
                <a:gd name="T3" fmla="*/ 219 h 21600"/>
                <a:gd name="T4" fmla="*/ 219 w 21600"/>
                <a:gd name="T5" fmla="*/ 110 h 21600"/>
                <a:gd name="T6" fmla="*/ 493 w 21600"/>
                <a:gd name="T7" fmla="*/ 219 h 21600"/>
                <a:gd name="T8" fmla="*/ 383 w 21600"/>
                <a:gd name="T9" fmla="*/ 328 h 21600"/>
                <a:gd name="T10" fmla="*/ 274 w 21600"/>
                <a:gd name="T11" fmla="*/ 219 h 21600"/>
                <a:gd name="T12" fmla="*/ 0 60000 65536"/>
                <a:gd name="T13" fmla="*/ 0 60000 65536"/>
                <a:gd name="T14" fmla="*/ 0 60000 65536"/>
                <a:gd name="T15" fmla="*/ 0 60000 65536"/>
                <a:gd name="T16" fmla="*/ 0 60000 65536"/>
                <a:gd name="T17" fmla="*/ 0 60000 65536"/>
                <a:gd name="T18" fmla="*/ 3156 w 21600"/>
                <a:gd name="T19" fmla="*/ 3156 h 21600"/>
                <a:gd name="T20" fmla="*/ 18444 w 21600"/>
                <a:gd name="T21" fmla="*/ 18444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tx1"/>
            </a:solidFill>
            <a:ln w="9525">
              <a:solidFill>
                <a:schemeClr val="tx1"/>
              </a:solidFill>
              <a:miter lim="800000"/>
              <a:headEnd/>
              <a:tailEnd/>
            </a:ln>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sp>
          <p:nvSpPr>
            <p:cNvPr id="51228" name="AutoShape 246">
              <a:extLst>
                <a:ext uri="{FF2B5EF4-FFF2-40B4-BE49-F238E27FC236}">
                  <a16:creationId xmlns:a16="http://schemas.microsoft.com/office/drawing/2014/main" id="{8DFF36A7-CF22-80CD-F1B0-8140FEE0C766}"/>
                </a:ext>
              </a:extLst>
            </p:cNvPr>
            <p:cNvSpPr>
              <a:spLocks noChangeAspect="1" noChangeArrowheads="1"/>
            </p:cNvSpPr>
            <p:nvPr/>
          </p:nvSpPr>
          <p:spPr bwMode="auto">
            <a:xfrm rot="5400000" flipV="1">
              <a:off x="607" y="468"/>
              <a:ext cx="438" cy="438"/>
            </a:xfrm>
            <a:custGeom>
              <a:avLst/>
              <a:gdLst>
                <a:gd name="T0" fmla="*/ 219 w 21600"/>
                <a:gd name="T1" fmla="*/ 0 h 21600"/>
                <a:gd name="T2" fmla="*/ 55 w 21600"/>
                <a:gd name="T3" fmla="*/ 219 h 21600"/>
                <a:gd name="T4" fmla="*/ 219 w 21600"/>
                <a:gd name="T5" fmla="*/ 110 h 21600"/>
                <a:gd name="T6" fmla="*/ 493 w 21600"/>
                <a:gd name="T7" fmla="*/ 219 h 21600"/>
                <a:gd name="T8" fmla="*/ 383 w 21600"/>
                <a:gd name="T9" fmla="*/ 328 h 21600"/>
                <a:gd name="T10" fmla="*/ 274 w 21600"/>
                <a:gd name="T11" fmla="*/ 219 h 21600"/>
                <a:gd name="T12" fmla="*/ 0 60000 65536"/>
                <a:gd name="T13" fmla="*/ 0 60000 65536"/>
                <a:gd name="T14" fmla="*/ 0 60000 65536"/>
                <a:gd name="T15" fmla="*/ 0 60000 65536"/>
                <a:gd name="T16" fmla="*/ 0 60000 65536"/>
                <a:gd name="T17" fmla="*/ 0 60000 65536"/>
                <a:gd name="T18" fmla="*/ 3156 w 21600"/>
                <a:gd name="T19" fmla="*/ 3156 h 21600"/>
                <a:gd name="T20" fmla="*/ 18444 w 21600"/>
                <a:gd name="T21" fmla="*/ 18444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tx1"/>
            </a:solidFill>
            <a:ln w="9525">
              <a:solidFill>
                <a:schemeClr val="tx1"/>
              </a:solidFill>
              <a:miter lim="800000"/>
              <a:headEnd/>
              <a:tailEnd/>
            </a:ln>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endParaRPr lang="en-US" altLang="en-US"/>
            </a:p>
          </p:txBody>
        </p:sp>
      </p:grpSp>
      <p:grpSp>
        <p:nvGrpSpPr>
          <p:cNvPr id="282787" name="Group 247">
            <a:extLst>
              <a:ext uri="{FF2B5EF4-FFF2-40B4-BE49-F238E27FC236}">
                <a16:creationId xmlns:a16="http://schemas.microsoft.com/office/drawing/2014/main" id="{8B6577BB-F109-7975-CDB2-0D42F86E7AD2}"/>
              </a:ext>
            </a:extLst>
          </p:cNvPr>
          <p:cNvGrpSpPr>
            <a:grpSpLocks/>
          </p:cNvGrpSpPr>
          <p:nvPr/>
        </p:nvGrpSpPr>
        <p:grpSpPr bwMode="auto">
          <a:xfrm>
            <a:off x="8504238" y="4078289"/>
            <a:ext cx="1682750" cy="1309687"/>
            <a:chOff x="3456" y="2488"/>
            <a:chExt cx="1060" cy="825"/>
          </a:xfrm>
        </p:grpSpPr>
        <p:pic>
          <p:nvPicPr>
            <p:cNvPr id="51222" name="Picture 248" descr="7676ipf">
              <a:extLst>
                <a:ext uri="{FF2B5EF4-FFF2-40B4-BE49-F238E27FC236}">
                  <a16:creationId xmlns:a16="http://schemas.microsoft.com/office/drawing/2014/main" id="{23A94716-4970-92E0-3144-1AC1A095C7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4150" t="26401" r="20100" b="53400"/>
            <a:stretch>
              <a:fillRect/>
            </a:stretch>
          </p:blipFill>
          <p:spPr bwMode="auto">
            <a:xfrm>
              <a:off x="3489" y="2731"/>
              <a:ext cx="990"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3" name="Rectangle 249">
              <a:extLst>
                <a:ext uri="{FF2B5EF4-FFF2-40B4-BE49-F238E27FC236}">
                  <a16:creationId xmlns:a16="http://schemas.microsoft.com/office/drawing/2014/main" id="{8C652ECB-2E00-E0CB-9417-E79B1CC3F1AE}"/>
                </a:ext>
              </a:extLst>
            </p:cNvPr>
            <p:cNvSpPr>
              <a:spLocks noChangeArrowheads="1"/>
            </p:cNvSpPr>
            <p:nvPr/>
          </p:nvSpPr>
          <p:spPr bwMode="auto">
            <a:xfrm>
              <a:off x="3456" y="2488"/>
              <a:ext cx="106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b="1">
                  <a:solidFill>
                    <a:srgbClr val="006699"/>
                  </a:solidFill>
                </a:rPr>
                <a:t>Rolling Direction</a:t>
              </a:r>
            </a:p>
          </p:txBody>
        </p:sp>
      </p:grpSp>
      <p:grpSp>
        <p:nvGrpSpPr>
          <p:cNvPr id="282793" name="Group 250">
            <a:extLst>
              <a:ext uri="{FF2B5EF4-FFF2-40B4-BE49-F238E27FC236}">
                <a16:creationId xmlns:a16="http://schemas.microsoft.com/office/drawing/2014/main" id="{ED1E4028-E431-33B2-0316-43CED57D8E4B}"/>
              </a:ext>
            </a:extLst>
          </p:cNvPr>
          <p:cNvGrpSpPr>
            <a:grpSpLocks/>
          </p:cNvGrpSpPr>
          <p:nvPr/>
        </p:nvGrpSpPr>
        <p:grpSpPr bwMode="auto">
          <a:xfrm>
            <a:off x="4465639" y="3459164"/>
            <a:ext cx="1620837" cy="1946275"/>
            <a:chOff x="1853" y="2179"/>
            <a:chExt cx="1021" cy="1226"/>
          </a:xfrm>
        </p:grpSpPr>
        <p:pic>
          <p:nvPicPr>
            <p:cNvPr id="51220" name="Picture 251" descr="7676">
              <a:extLst>
                <a:ext uri="{FF2B5EF4-FFF2-40B4-BE49-F238E27FC236}">
                  <a16:creationId xmlns:a16="http://schemas.microsoft.com/office/drawing/2014/main" id="{836A6851-F05D-70E8-285D-F846D54702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167" t="6667" r="45833" b="58333"/>
            <a:stretch>
              <a:fillRect/>
            </a:stretch>
          </p:blipFill>
          <p:spPr bwMode="auto">
            <a:xfrm>
              <a:off x="1878" y="2397"/>
              <a:ext cx="960"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1" name="Rectangle 252">
              <a:extLst>
                <a:ext uri="{FF2B5EF4-FFF2-40B4-BE49-F238E27FC236}">
                  <a16:creationId xmlns:a16="http://schemas.microsoft.com/office/drawing/2014/main" id="{68AE5CC9-2E15-6300-239F-176868F0C1BF}"/>
                </a:ext>
              </a:extLst>
            </p:cNvPr>
            <p:cNvSpPr>
              <a:spLocks noChangeArrowheads="1"/>
            </p:cNvSpPr>
            <p:nvPr/>
          </p:nvSpPr>
          <p:spPr bwMode="auto">
            <a:xfrm>
              <a:off x="1853" y="2179"/>
              <a:ext cx="102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b="1">
                  <a:solidFill>
                    <a:srgbClr val="006699"/>
                  </a:solidFill>
                </a:rPr>
                <a:t>(100) Prism Pole</a:t>
              </a:r>
            </a:p>
          </p:txBody>
        </p:sp>
      </p:grpSp>
      <p:grpSp>
        <p:nvGrpSpPr>
          <p:cNvPr id="282799" name="Group 253">
            <a:extLst>
              <a:ext uri="{FF2B5EF4-FFF2-40B4-BE49-F238E27FC236}">
                <a16:creationId xmlns:a16="http://schemas.microsoft.com/office/drawing/2014/main" id="{94346CB2-4226-D5C6-A2C1-17B90729C6BB}"/>
              </a:ext>
            </a:extLst>
          </p:cNvPr>
          <p:cNvGrpSpPr>
            <a:grpSpLocks/>
          </p:cNvGrpSpPr>
          <p:nvPr/>
        </p:nvGrpSpPr>
        <p:grpSpPr bwMode="auto">
          <a:xfrm>
            <a:off x="2860676" y="3444876"/>
            <a:ext cx="1617663" cy="1954213"/>
            <a:chOff x="842" y="2170"/>
            <a:chExt cx="1019" cy="1231"/>
          </a:xfrm>
        </p:grpSpPr>
        <p:pic>
          <p:nvPicPr>
            <p:cNvPr id="51218" name="Picture 254" descr="7676">
              <a:extLst>
                <a:ext uri="{FF2B5EF4-FFF2-40B4-BE49-F238E27FC236}">
                  <a16:creationId xmlns:a16="http://schemas.microsoft.com/office/drawing/2014/main" id="{62849EE0-B356-784E-7ED3-EAB06123AF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51" t="6667" r="70494" b="58333"/>
            <a:stretch>
              <a:fillRect/>
            </a:stretch>
          </p:blipFill>
          <p:spPr bwMode="auto">
            <a:xfrm>
              <a:off x="872" y="2393"/>
              <a:ext cx="989"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9" name="Rectangle 255">
              <a:extLst>
                <a:ext uri="{FF2B5EF4-FFF2-40B4-BE49-F238E27FC236}">
                  <a16:creationId xmlns:a16="http://schemas.microsoft.com/office/drawing/2014/main" id="{073591DE-514B-4B8A-2039-8101E6299551}"/>
                </a:ext>
              </a:extLst>
            </p:cNvPr>
            <p:cNvSpPr>
              <a:spLocks noChangeArrowheads="1"/>
            </p:cNvSpPr>
            <p:nvPr/>
          </p:nvSpPr>
          <p:spPr bwMode="auto">
            <a:xfrm>
              <a:off x="842" y="2170"/>
              <a:ext cx="99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b="1">
                  <a:solidFill>
                    <a:srgbClr val="006699"/>
                  </a:solidFill>
                </a:rPr>
                <a:t>(002) Basal Pole</a:t>
              </a:r>
            </a:p>
          </p:txBody>
        </p:sp>
      </p:grpSp>
      <p:grpSp>
        <p:nvGrpSpPr>
          <p:cNvPr id="282805" name="Group 256">
            <a:extLst>
              <a:ext uri="{FF2B5EF4-FFF2-40B4-BE49-F238E27FC236}">
                <a16:creationId xmlns:a16="http://schemas.microsoft.com/office/drawing/2014/main" id="{202BF840-C531-A02B-6E9D-DD85A2FAD610}"/>
              </a:ext>
            </a:extLst>
          </p:cNvPr>
          <p:cNvGrpSpPr>
            <a:grpSpLocks/>
          </p:cNvGrpSpPr>
          <p:nvPr/>
        </p:nvGrpSpPr>
        <p:grpSpPr bwMode="auto">
          <a:xfrm>
            <a:off x="6470650" y="4079875"/>
            <a:ext cx="2084388" cy="1385888"/>
            <a:chOff x="3116" y="2570"/>
            <a:chExt cx="1313" cy="873"/>
          </a:xfrm>
        </p:grpSpPr>
        <p:grpSp>
          <p:nvGrpSpPr>
            <p:cNvPr id="51212" name="Group 257">
              <a:extLst>
                <a:ext uri="{FF2B5EF4-FFF2-40B4-BE49-F238E27FC236}">
                  <a16:creationId xmlns:a16="http://schemas.microsoft.com/office/drawing/2014/main" id="{F70B23FF-58B6-0256-6292-E4D59C5B0A6E}"/>
                </a:ext>
              </a:extLst>
            </p:cNvPr>
            <p:cNvGrpSpPr>
              <a:grpSpLocks/>
            </p:cNvGrpSpPr>
            <p:nvPr/>
          </p:nvGrpSpPr>
          <p:grpSpPr bwMode="auto">
            <a:xfrm>
              <a:off x="3412" y="2570"/>
              <a:ext cx="991" cy="834"/>
              <a:chOff x="4507" y="2481"/>
              <a:chExt cx="991" cy="834"/>
            </a:xfrm>
          </p:grpSpPr>
          <p:pic>
            <p:nvPicPr>
              <p:cNvPr id="51216" name="Picture 258" descr="7676ipf">
                <a:extLst>
                  <a:ext uri="{FF2B5EF4-FFF2-40B4-BE49-F238E27FC236}">
                    <a16:creationId xmlns:a16="http://schemas.microsoft.com/office/drawing/2014/main" id="{E1A53A10-E97B-EBE9-5C5E-8C947AD00B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250" t="26401" r="45000" b="53400"/>
              <a:stretch>
                <a:fillRect/>
              </a:stretch>
            </p:blipFill>
            <p:spPr bwMode="auto">
              <a:xfrm>
                <a:off x="4507" y="2733"/>
                <a:ext cx="990"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7" name="Rectangle 259">
                <a:extLst>
                  <a:ext uri="{FF2B5EF4-FFF2-40B4-BE49-F238E27FC236}">
                    <a16:creationId xmlns:a16="http://schemas.microsoft.com/office/drawing/2014/main" id="{7A549858-BE4E-B716-5B44-16B5D46B8EFC}"/>
                  </a:ext>
                </a:extLst>
              </p:cNvPr>
              <p:cNvSpPr>
                <a:spLocks noChangeArrowheads="1"/>
              </p:cNvSpPr>
              <p:nvPr/>
            </p:nvSpPr>
            <p:spPr bwMode="auto">
              <a:xfrm>
                <a:off x="4531" y="2481"/>
                <a:ext cx="96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en-US" b="1">
                    <a:solidFill>
                      <a:srgbClr val="006699"/>
                    </a:solidFill>
                  </a:rPr>
                  <a:t>Rolling Normal</a:t>
                </a:r>
              </a:p>
            </p:txBody>
          </p:sp>
        </p:grpSp>
        <p:sp>
          <p:nvSpPr>
            <p:cNvPr id="51213" name="Text Box 260">
              <a:extLst>
                <a:ext uri="{FF2B5EF4-FFF2-40B4-BE49-F238E27FC236}">
                  <a16:creationId xmlns:a16="http://schemas.microsoft.com/office/drawing/2014/main" id="{609316A1-3FBC-FCE7-0EC6-FAE08D5D4E40}"/>
                </a:ext>
              </a:extLst>
            </p:cNvPr>
            <p:cNvSpPr txBox="1">
              <a:spLocks noChangeArrowheads="1"/>
            </p:cNvSpPr>
            <p:nvPr/>
          </p:nvSpPr>
          <p:spPr bwMode="auto">
            <a:xfrm>
              <a:off x="3116" y="3221"/>
              <a:ext cx="32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ctr" eaLnBrk="1" hangingPunct="1"/>
              <a:r>
                <a:rPr lang="en-US" altLang="en-US" sz="1200" b="1"/>
                <a:t>(002)</a:t>
              </a:r>
            </a:p>
          </p:txBody>
        </p:sp>
        <p:sp>
          <p:nvSpPr>
            <p:cNvPr id="51214" name="Text Box 261">
              <a:extLst>
                <a:ext uri="{FF2B5EF4-FFF2-40B4-BE49-F238E27FC236}">
                  <a16:creationId xmlns:a16="http://schemas.microsoft.com/office/drawing/2014/main" id="{C6DE420C-6234-9556-69D6-7D73F703AE33}"/>
                </a:ext>
              </a:extLst>
            </p:cNvPr>
            <p:cNvSpPr txBox="1">
              <a:spLocks noChangeArrowheads="1"/>
            </p:cNvSpPr>
            <p:nvPr/>
          </p:nvSpPr>
          <p:spPr bwMode="auto">
            <a:xfrm>
              <a:off x="3998" y="2684"/>
              <a:ext cx="32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ctr" eaLnBrk="1" hangingPunct="1"/>
              <a:r>
                <a:rPr lang="en-US" altLang="en-US" sz="1200" b="1"/>
                <a:t>(110)</a:t>
              </a:r>
            </a:p>
          </p:txBody>
        </p:sp>
        <p:sp>
          <p:nvSpPr>
            <p:cNvPr id="51215" name="Text Box 262">
              <a:extLst>
                <a:ext uri="{FF2B5EF4-FFF2-40B4-BE49-F238E27FC236}">
                  <a16:creationId xmlns:a16="http://schemas.microsoft.com/office/drawing/2014/main" id="{D04C0F10-1E6C-916A-CC32-08B403957A15}"/>
                </a:ext>
              </a:extLst>
            </p:cNvPr>
            <p:cNvSpPr txBox="1">
              <a:spLocks noChangeArrowheads="1"/>
            </p:cNvSpPr>
            <p:nvPr/>
          </p:nvSpPr>
          <p:spPr bwMode="auto">
            <a:xfrm>
              <a:off x="4105" y="3270"/>
              <a:ext cx="32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ctr" eaLnBrk="1" hangingPunct="1"/>
              <a:r>
                <a:rPr lang="en-US" altLang="en-US" sz="1200" b="1">
                  <a:solidFill>
                    <a:schemeClr val="bg1"/>
                  </a:solidFill>
                </a:rPr>
                <a:t>(100)</a:t>
              </a:r>
            </a:p>
          </p:txBody>
        </p:sp>
      </p:grpSp>
      <p:sp>
        <p:nvSpPr>
          <p:cNvPr id="3" name="Rectangle 2">
            <a:extLst>
              <a:ext uri="{FF2B5EF4-FFF2-40B4-BE49-F238E27FC236}">
                <a16:creationId xmlns:a16="http://schemas.microsoft.com/office/drawing/2014/main" id="{7CEA62E3-FD5B-E4B7-4A52-384388C49651}"/>
              </a:ext>
            </a:extLst>
          </p:cNvPr>
          <p:cNvSpPr/>
          <p:nvPr/>
        </p:nvSpPr>
        <p:spPr>
          <a:xfrm>
            <a:off x="77725" y="489915"/>
            <a:ext cx="9397239" cy="45719"/>
          </a:xfrm>
          <a:prstGeom prst="rect">
            <a:avLst/>
          </a:prstGeom>
          <a:gradFill flip="none" rotWithShape="1">
            <a:gsLst>
              <a:gs pos="0">
                <a:srgbClr val="FF9933"/>
              </a:gs>
              <a:gs pos="50000">
                <a:schemeClr val="tx1"/>
              </a:gs>
              <a:gs pos="100000">
                <a:srgbClr val="FF993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panose="02020603050405020304" pitchFamily="18" charset="0"/>
              <a:cs typeface="Times"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82698"/>
                                        </p:tgtEl>
                                        <p:attrNameLst>
                                          <p:attrName>style.visibility</p:attrName>
                                        </p:attrNameLst>
                                      </p:cBhvr>
                                      <p:to>
                                        <p:strVal val="visible"/>
                                      </p:to>
                                    </p:set>
                                    <p:anim calcmode="lin" valueType="num">
                                      <p:cBhvr>
                                        <p:cTn id="7" dur="500" fill="hold"/>
                                        <p:tgtEl>
                                          <p:spTgt spid="282698"/>
                                        </p:tgtEl>
                                        <p:attrNameLst>
                                          <p:attrName>ppt_w</p:attrName>
                                        </p:attrNameLst>
                                      </p:cBhvr>
                                      <p:tavLst>
                                        <p:tav tm="0">
                                          <p:val>
                                            <p:fltVal val="0"/>
                                          </p:val>
                                        </p:tav>
                                        <p:tav tm="100000">
                                          <p:val>
                                            <p:strVal val="#ppt_w"/>
                                          </p:val>
                                        </p:tav>
                                      </p:tavLst>
                                    </p:anim>
                                    <p:anim calcmode="lin" valueType="num">
                                      <p:cBhvr>
                                        <p:cTn id="8" dur="500" fill="hold"/>
                                        <p:tgtEl>
                                          <p:spTgt spid="282698"/>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282698"/>
                                        </p:tgtEl>
                                        <p:attrNameLst>
                                          <p:attrName>style.visibility</p:attrName>
                                        </p:attrNameLst>
                                      </p:cBhvr>
                                      <p:to>
                                        <p:strVal val="hidden"/>
                                      </p:to>
                                    </p:set>
                                  </p:sub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282799"/>
                                        </p:tgtEl>
                                        <p:attrNameLst>
                                          <p:attrName>style.visibility</p:attrName>
                                        </p:attrNameLst>
                                      </p:cBhvr>
                                      <p:to>
                                        <p:strVal val="visible"/>
                                      </p:to>
                                    </p:set>
                                    <p:anim calcmode="lin" valueType="num">
                                      <p:cBhvr>
                                        <p:cTn id="25" dur="500" fill="hold"/>
                                        <p:tgtEl>
                                          <p:spTgt spid="282799"/>
                                        </p:tgtEl>
                                        <p:attrNameLst>
                                          <p:attrName>ppt_w</p:attrName>
                                        </p:attrNameLst>
                                      </p:cBhvr>
                                      <p:tavLst>
                                        <p:tav tm="0">
                                          <p:val>
                                            <p:fltVal val="0"/>
                                          </p:val>
                                        </p:tav>
                                        <p:tav tm="100000">
                                          <p:val>
                                            <p:strVal val="#ppt_w"/>
                                          </p:val>
                                        </p:tav>
                                      </p:tavLst>
                                    </p:anim>
                                    <p:anim calcmode="lin" valueType="num">
                                      <p:cBhvr>
                                        <p:cTn id="26" dur="500" fill="hold"/>
                                        <p:tgtEl>
                                          <p:spTgt spid="282799"/>
                                        </p:tgtEl>
                                        <p:attrNameLst>
                                          <p:attrName>ppt_h</p:attrName>
                                        </p:attrNameLst>
                                      </p:cBhvr>
                                      <p:tavLst>
                                        <p:tav tm="0">
                                          <p:val>
                                            <p:fltVal val="0"/>
                                          </p:val>
                                        </p:tav>
                                        <p:tav tm="100000">
                                          <p:val>
                                            <p:strVal val="#ppt_h"/>
                                          </p:val>
                                        </p:tav>
                                      </p:tavLst>
                                    </p:anim>
                                  </p:childTnLst>
                                </p:cTn>
                              </p:par>
                              <p:par>
                                <p:cTn id="27" presetID="23" presetClass="entr" presetSubtype="16" fill="hold" nodeType="withEffect">
                                  <p:stCondLst>
                                    <p:cond delay="0"/>
                                  </p:stCondLst>
                                  <p:childTnLst>
                                    <p:set>
                                      <p:cBhvr>
                                        <p:cTn id="28" dur="1" fill="hold">
                                          <p:stCondLst>
                                            <p:cond delay="0"/>
                                          </p:stCondLst>
                                        </p:cTn>
                                        <p:tgtEl>
                                          <p:spTgt spid="282793"/>
                                        </p:tgtEl>
                                        <p:attrNameLst>
                                          <p:attrName>style.visibility</p:attrName>
                                        </p:attrNameLst>
                                      </p:cBhvr>
                                      <p:to>
                                        <p:strVal val="visible"/>
                                      </p:to>
                                    </p:set>
                                    <p:anim calcmode="lin" valueType="num">
                                      <p:cBhvr>
                                        <p:cTn id="29" dur="500" fill="hold"/>
                                        <p:tgtEl>
                                          <p:spTgt spid="282793"/>
                                        </p:tgtEl>
                                        <p:attrNameLst>
                                          <p:attrName>ppt_w</p:attrName>
                                        </p:attrNameLst>
                                      </p:cBhvr>
                                      <p:tavLst>
                                        <p:tav tm="0">
                                          <p:val>
                                            <p:fltVal val="0"/>
                                          </p:val>
                                        </p:tav>
                                        <p:tav tm="100000">
                                          <p:val>
                                            <p:strVal val="#ppt_w"/>
                                          </p:val>
                                        </p:tav>
                                      </p:tavLst>
                                    </p:anim>
                                    <p:anim calcmode="lin" valueType="num">
                                      <p:cBhvr>
                                        <p:cTn id="30" dur="500" fill="hold"/>
                                        <p:tgtEl>
                                          <p:spTgt spid="282793"/>
                                        </p:tgtEl>
                                        <p:attrNameLst>
                                          <p:attrName>ppt_h</p:attrName>
                                        </p:attrNameLst>
                                      </p:cBhvr>
                                      <p:tavLst>
                                        <p:tav tm="0">
                                          <p:val>
                                            <p:fltVal val="0"/>
                                          </p:val>
                                        </p:tav>
                                        <p:tav tm="100000">
                                          <p:val>
                                            <p:strVal val="#ppt_h"/>
                                          </p:val>
                                        </p:tav>
                                      </p:tavLst>
                                    </p:anim>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51206">
                                            <p:bg/>
                                          </p:spTgt>
                                        </p:tgtEl>
                                        <p:attrNameLst>
                                          <p:attrName>style.visibility</p:attrName>
                                        </p:attrNameLst>
                                      </p:cBhvr>
                                      <p:to>
                                        <p:strVal val="visible"/>
                                      </p:to>
                                    </p:set>
                                    <p:animEffect transition="in" filter="fade">
                                      <p:cBhvr>
                                        <p:cTn id="34" dur="500"/>
                                        <p:tgtEl>
                                          <p:spTgt spid="51206">
                                            <p:bg/>
                                          </p:spTgt>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51206">
                                            <p:txEl>
                                              <p:pRg st="0" end="0"/>
                                            </p:txEl>
                                          </p:spTgt>
                                        </p:tgtEl>
                                        <p:attrNameLst>
                                          <p:attrName>style.visibility</p:attrName>
                                        </p:attrNameLst>
                                      </p:cBhvr>
                                      <p:to>
                                        <p:strVal val="visible"/>
                                      </p:to>
                                    </p:set>
                                    <p:animEffect transition="in" filter="fade">
                                      <p:cBhvr>
                                        <p:cTn id="38" dur="500"/>
                                        <p:tgtEl>
                                          <p:spTgt spid="51206">
                                            <p:txEl>
                                              <p:pRg st="0" end="0"/>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1206">
                                            <p:txEl>
                                              <p:pRg st="1" end="1"/>
                                            </p:txEl>
                                          </p:spTgt>
                                        </p:tgtEl>
                                        <p:attrNameLst>
                                          <p:attrName>style.visibility</p:attrName>
                                        </p:attrNameLst>
                                      </p:cBhvr>
                                      <p:to>
                                        <p:strVal val="visible"/>
                                      </p:to>
                                    </p:set>
                                    <p:animEffect transition="in" filter="fade">
                                      <p:cBhvr>
                                        <p:cTn id="41" dur="500"/>
                                        <p:tgtEl>
                                          <p:spTgt spid="51206">
                                            <p:txEl>
                                              <p:pRg st="1" end="1"/>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3" presetClass="entr" presetSubtype="16" fill="hold" nodeType="clickEffect">
                                  <p:stCondLst>
                                    <p:cond delay="0"/>
                                  </p:stCondLst>
                                  <p:childTnLst>
                                    <p:set>
                                      <p:cBhvr>
                                        <p:cTn id="45" dur="1" fill="hold">
                                          <p:stCondLst>
                                            <p:cond delay="0"/>
                                          </p:stCondLst>
                                        </p:cTn>
                                        <p:tgtEl>
                                          <p:spTgt spid="282805"/>
                                        </p:tgtEl>
                                        <p:attrNameLst>
                                          <p:attrName>style.visibility</p:attrName>
                                        </p:attrNameLst>
                                      </p:cBhvr>
                                      <p:to>
                                        <p:strVal val="visible"/>
                                      </p:to>
                                    </p:set>
                                    <p:anim calcmode="lin" valueType="num">
                                      <p:cBhvr>
                                        <p:cTn id="46" dur="500" fill="hold"/>
                                        <p:tgtEl>
                                          <p:spTgt spid="282805"/>
                                        </p:tgtEl>
                                        <p:attrNameLst>
                                          <p:attrName>ppt_w</p:attrName>
                                        </p:attrNameLst>
                                      </p:cBhvr>
                                      <p:tavLst>
                                        <p:tav tm="0">
                                          <p:val>
                                            <p:fltVal val="0"/>
                                          </p:val>
                                        </p:tav>
                                        <p:tav tm="100000">
                                          <p:val>
                                            <p:strVal val="#ppt_w"/>
                                          </p:val>
                                        </p:tav>
                                      </p:tavLst>
                                    </p:anim>
                                    <p:anim calcmode="lin" valueType="num">
                                      <p:cBhvr>
                                        <p:cTn id="47" dur="500" fill="hold"/>
                                        <p:tgtEl>
                                          <p:spTgt spid="282805"/>
                                        </p:tgtEl>
                                        <p:attrNameLst>
                                          <p:attrName>ppt_h</p:attrName>
                                        </p:attrNameLst>
                                      </p:cBhvr>
                                      <p:tavLst>
                                        <p:tav tm="0">
                                          <p:val>
                                            <p:fltVal val="0"/>
                                          </p:val>
                                        </p:tav>
                                        <p:tav tm="100000">
                                          <p:val>
                                            <p:strVal val="#ppt_h"/>
                                          </p:val>
                                        </p:tav>
                                      </p:tavLst>
                                    </p:anim>
                                  </p:childTnLst>
                                </p:cTn>
                              </p:par>
                            </p:childTnLst>
                          </p:cTn>
                        </p:par>
                        <p:par>
                          <p:cTn id="48" fill="hold" nodeType="withGroup">
                            <p:stCondLst>
                              <p:cond delay="500"/>
                            </p:stCondLst>
                            <p:childTnLst>
                              <p:par>
                                <p:cTn id="49" presetID="23" presetClass="entr" presetSubtype="16" fill="hold" nodeType="afterEffect">
                                  <p:stCondLst>
                                    <p:cond delay="0"/>
                                  </p:stCondLst>
                                  <p:childTnLst>
                                    <p:set>
                                      <p:cBhvr>
                                        <p:cTn id="50" dur="1" fill="hold">
                                          <p:stCondLst>
                                            <p:cond delay="0"/>
                                          </p:stCondLst>
                                        </p:cTn>
                                        <p:tgtEl>
                                          <p:spTgt spid="282787"/>
                                        </p:tgtEl>
                                        <p:attrNameLst>
                                          <p:attrName>style.visibility</p:attrName>
                                        </p:attrNameLst>
                                      </p:cBhvr>
                                      <p:to>
                                        <p:strVal val="visible"/>
                                      </p:to>
                                    </p:set>
                                    <p:anim calcmode="lin" valueType="num">
                                      <p:cBhvr>
                                        <p:cTn id="51" dur="500" fill="hold"/>
                                        <p:tgtEl>
                                          <p:spTgt spid="282787"/>
                                        </p:tgtEl>
                                        <p:attrNameLst>
                                          <p:attrName>ppt_w</p:attrName>
                                        </p:attrNameLst>
                                      </p:cBhvr>
                                      <p:tavLst>
                                        <p:tav tm="0">
                                          <p:val>
                                            <p:fltVal val="0"/>
                                          </p:val>
                                        </p:tav>
                                        <p:tav tm="100000">
                                          <p:val>
                                            <p:strVal val="#ppt_w"/>
                                          </p:val>
                                        </p:tav>
                                      </p:tavLst>
                                    </p:anim>
                                    <p:anim calcmode="lin" valueType="num">
                                      <p:cBhvr>
                                        <p:cTn id="52" dur="500" fill="hold"/>
                                        <p:tgtEl>
                                          <p:spTgt spid="282787"/>
                                        </p:tgtEl>
                                        <p:attrNameLst>
                                          <p:attrName>ppt_h</p:attrName>
                                        </p:attrNameLst>
                                      </p:cBhvr>
                                      <p:tavLst>
                                        <p:tav tm="0">
                                          <p:val>
                                            <p:fltVal val="0"/>
                                          </p:val>
                                        </p:tav>
                                        <p:tav tm="100000">
                                          <p:val>
                                            <p:strVal val="#ppt_h"/>
                                          </p:val>
                                        </p:tav>
                                      </p:tavLst>
                                    </p:anim>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51206">
                                            <p:txEl>
                                              <p:pRg st="2" end="2"/>
                                            </p:txEl>
                                          </p:spTgt>
                                        </p:tgtEl>
                                        <p:attrNameLst>
                                          <p:attrName>style.visibility</p:attrName>
                                        </p:attrNameLst>
                                      </p:cBhvr>
                                      <p:to>
                                        <p:strVal val="visible"/>
                                      </p:to>
                                    </p:set>
                                    <p:animEffect transition="in" filter="fade">
                                      <p:cBhvr>
                                        <p:cTn id="56" dur="500"/>
                                        <p:tgtEl>
                                          <p:spTgt spid="51206">
                                            <p:txEl>
                                              <p:pRg st="2" end="2"/>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1206">
                                            <p:txEl>
                                              <p:pRg st="3" end="3"/>
                                            </p:txEl>
                                          </p:spTgt>
                                        </p:tgtEl>
                                        <p:attrNameLst>
                                          <p:attrName>style.visibility</p:attrName>
                                        </p:attrNameLst>
                                      </p:cBhvr>
                                      <p:to>
                                        <p:strVal val="visible"/>
                                      </p:to>
                                    </p:set>
                                    <p:animEffect transition="in" filter="fade">
                                      <p:cBhvr>
                                        <p:cTn id="59" dur="500"/>
                                        <p:tgtEl>
                                          <p:spTgt spid="5120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6"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16877" y="148342"/>
            <a:ext cx="6706772" cy="400110"/>
          </a:xfrm>
          <a:prstGeom prst="rect">
            <a:avLst/>
          </a:prstGeom>
          <a:noFill/>
          <a:ln w="9525">
            <a:noFill/>
            <a:miter lim="800000"/>
            <a:headEnd/>
            <a:tailEnd/>
          </a:ln>
        </p:spPr>
        <p:txBody>
          <a:bodyPr wrap="none">
            <a:spAutoFit/>
          </a:bodyPr>
          <a:lstStyle/>
          <a:p>
            <a:pPr eaLnBrk="1" hangingPunct="1"/>
            <a:r>
              <a:rPr lang="en-US" sz="2000" b="1" dirty="0">
                <a:latin typeface="Times" panose="02020603050405020304" pitchFamily="18" charset="0"/>
                <a:cs typeface="Times" panose="02020603050405020304" pitchFamily="18" charset="0"/>
              </a:rPr>
              <a:t>Peak Intensities Relate Directly to Crystallographic Texture</a:t>
            </a:r>
          </a:p>
        </p:txBody>
      </p:sp>
      <p:grpSp>
        <p:nvGrpSpPr>
          <p:cNvPr id="2" name="Group 24"/>
          <p:cNvGrpSpPr>
            <a:grpSpLocks/>
          </p:cNvGrpSpPr>
          <p:nvPr/>
        </p:nvGrpSpPr>
        <p:grpSpPr bwMode="auto">
          <a:xfrm>
            <a:off x="590454" y="687570"/>
            <a:ext cx="4371975" cy="3351213"/>
            <a:chOff x="766763" y="469900"/>
            <a:chExt cx="4371975" cy="3351213"/>
          </a:xfrm>
        </p:grpSpPr>
        <p:pic>
          <p:nvPicPr>
            <p:cNvPr id="34840" name="Picture 3"/>
            <p:cNvPicPr>
              <a:picLocks noChangeAspect="1" noChangeArrowheads="1"/>
            </p:cNvPicPr>
            <p:nvPr/>
          </p:nvPicPr>
          <p:blipFill>
            <a:blip r:embed="rId3" cstate="print"/>
            <a:srcRect t="1831" r="19553" b="9154"/>
            <a:stretch>
              <a:fillRect/>
            </a:stretch>
          </p:blipFill>
          <p:spPr bwMode="auto">
            <a:xfrm>
              <a:off x="766763" y="800100"/>
              <a:ext cx="4371975" cy="3021013"/>
            </a:xfrm>
            <a:prstGeom prst="rect">
              <a:avLst/>
            </a:prstGeom>
            <a:noFill/>
            <a:ln w="9525">
              <a:noFill/>
              <a:miter lim="800000"/>
              <a:headEnd/>
              <a:tailEnd/>
            </a:ln>
          </p:spPr>
        </p:pic>
        <p:sp>
          <p:nvSpPr>
            <p:cNvPr id="34841" name="Text Box 5"/>
            <p:cNvSpPr txBox="1">
              <a:spLocks noChangeArrowheads="1"/>
            </p:cNvSpPr>
            <p:nvPr/>
          </p:nvSpPr>
          <p:spPr bwMode="auto">
            <a:xfrm>
              <a:off x="1857375" y="469900"/>
              <a:ext cx="2037737" cy="369332"/>
            </a:xfrm>
            <a:prstGeom prst="rect">
              <a:avLst/>
            </a:prstGeom>
            <a:noFill/>
            <a:ln w="9525">
              <a:noFill/>
              <a:miter lim="800000"/>
              <a:headEnd/>
              <a:tailEnd/>
            </a:ln>
          </p:spPr>
          <p:txBody>
            <a:bodyPr wrap="none">
              <a:spAutoFit/>
            </a:bodyPr>
            <a:lstStyle/>
            <a:p>
              <a:pPr eaLnBrk="1" hangingPunct="1"/>
              <a:r>
                <a:rPr lang="en-US" b="1" dirty="0">
                  <a:solidFill>
                    <a:srgbClr val="006699"/>
                  </a:solidFill>
                  <a:latin typeface="Times" panose="02020603050405020304" pitchFamily="18" charset="0"/>
                  <a:cs typeface="Times" panose="02020603050405020304" pitchFamily="18" charset="0"/>
                </a:rPr>
                <a:t>Rolled Magnesium</a:t>
              </a:r>
            </a:p>
          </p:txBody>
        </p:sp>
      </p:grpSp>
      <p:grpSp>
        <p:nvGrpSpPr>
          <p:cNvPr id="3" name="Group 25"/>
          <p:cNvGrpSpPr>
            <a:grpSpLocks/>
          </p:cNvGrpSpPr>
          <p:nvPr/>
        </p:nvGrpSpPr>
        <p:grpSpPr bwMode="auto">
          <a:xfrm>
            <a:off x="3349528" y="4391207"/>
            <a:ext cx="3810000" cy="1866344"/>
            <a:chOff x="3514725" y="4195763"/>
            <a:chExt cx="3810000" cy="1866344"/>
          </a:xfrm>
        </p:grpSpPr>
        <p:pic>
          <p:nvPicPr>
            <p:cNvPr id="34838" name="Picture 6"/>
            <p:cNvPicPr>
              <a:picLocks noChangeAspect="1" noChangeArrowheads="1"/>
            </p:cNvPicPr>
            <p:nvPr/>
          </p:nvPicPr>
          <p:blipFill>
            <a:blip r:embed="rId4" cstate="print"/>
            <a:srcRect t="45125" b="9500"/>
            <a:stretch>
              <a:fillRect/>
            </a:stretch>
          </p:blipFill>
          <p:spPr bwMode="auto">
            <a:xfrm>
              <a:off x="3514725" y="4195763"/>
              <a:ext cx="3810000" cy="1728787"/>
            </a:xfrm>
            <a:prstGeom prst="rect">
              <a:avLst/>
            </a:prstGeom>
            <a:noFill/>
            <a:ln w="9525">
              <a:noFill/>
              <a:miter lim="800000"/>
              <a:headEnd/>
              <a:tailEnd/>
            </a:ln>
          </p:spPr>
        </p:pic>
        <p:sp>
          <p:nvSpPr>
            <p:cNvPr id="34839" name="Text Box 7"/>
            <p:cNvSpPr txBox="1">
              <a:spLocks noChangeArrowheads="1"/>
            </p:cNvSpPr>
            <p:nvPr/>
          </p:nvSpPr>
          <p:spPr bwMode="auto">
            <a:xfrm>
              <a:off x="4754563" y="5692775"/>
              <a:ext cx="2549525" cy="369332"/>
            </a:xfrm>
            <a:prstGeom prst="rect">
              <a:avLst/>
            </a:prstGeom>
            <a:noFill/>
            <a:ln w="9525">
              <a:noFill/>
              <a:miter lim="800000"/>
              <a:headEnd/>
              <a:tailEnd/>
            </a:ln>
          </p:spPr>
          <p:txBody>
            <a:bodyPr>
              <a:spAutoFit/>
            </a:bodyPr>
            <a:lstStyle/>
            <a:p>
              <a:pPr eaLnBrk="1" hangingPunct="1"/>
              <a:r>
                <a:rPr lang="en-US" b="1" dirty="0">
                  <a:solidFill>
                    <a:srgbClr val="006699"/>
                  </a:solidFill>
                  <a:latin typeface="Times" panose="02020603050405020304" pitchFamily="18" charset="0"/>
                  <a:cs typeface="Times" panose="02020603050405020304" pitchFamily="18" charset="0"/>
                </a:rPr>
                <a:t>Rolling Direction</a:t>
              </a:r>
            </a:p>
          </p:txBody>
        </p:sp>
      </p:grpSp>
      <p:grpSp>
        <p:nvGrpSpPr>
          <p:cNvPr id="4" name="Group 8"/>
          <p:cNvGrpSpPr>
            <a:grpSpLocks/>
          </p:cNvGrpSpPr>
          <p:nvPr/>
        </p:nvGrpSpPr>
        <p:grpSpPr bwMode="auto">
          <a:xfrm>
            <a:off x="4324253" y="1392420"/>
            <a:ext cx="4103686" cy="4627563"/>
            <a:chOff x="2828" y="754"/>
            <a:chExt cx="2585" cy="2915"/>
          </a:xfrm>
        </p:grpSpPr>
        <p:sp>
          <p:nvSpPr>
            <p:cNvPr id="34835" name="Text Box 9"/>
            <p:cNvSpPr txBox="1">
              <a:spLocks noChangeArrowheads="1"/>
            </p:cNvSpPr>
            <p:nvPr/>
          </p:nvSpPr>
          <p:spPr bwMode="auto">
            <a:xfrm rot="16200000">
              <a:off x="2729" y="853"/>
              <a:ext cx="431" cy="233"/>
            </a:xfrm>
            <a:prstGeom prst="rect">
              <a:avLst/>
            </a:prstGeom>
            <a:noFill/>
            <a:ln w="9525">
              <a:noFill/>
              <a:miter lim="800000"/>
              <a:headEnd/>
              <a:tailEnd/>
            </a:ln>
          </p:spPr>
          <p:txBody>
            <a:bodyPr wrap="none">
              <a:spAutoFit/>
            </a:bodyPr>
            <a:lstStyle/>
            <a:p>
              <a:pPr eaLnBrk="1" hangingPunct="1"/>
              <a:r>
                <a:rPr lang="en-US" b="1">
                  <a:solidFill>
                    <a:srgbClr val="006699"/>
                  </a:solidFill>
                  <a:latin typeface="Times" panose="02020603050405020304" pitchFamily="18" charset="0"/>
                  <a:cs typeface="Times" panose="02020603050405020304" pitchFamily="18" charset="0"/>
                </a:rPr>
                <a:t>(100)</a:t>
              </a:r>
            </a:p>
          </p:txBody>
        </p:sp>
        <p:sp>
          <p:nvSpPr>
            <p:cNvPr id="34836" name="Text Box 10"/>
            <p:cNvSpPr txBox="1">
              <a:spLocks noChangeArrowheads="1"/>
            </p:cNvSpPr>
            <p:nvPr/>
          </p:nvSpPr>
          <p:spPr bwMode="auto">
            <a:xfrm>
              <a:off x="4402" y="3436"/>
              <a:ext cx="431" cy="233"/>
            </a:xfrm>
            <a:prstGeom prst="rect">
              <a:avLst/>
            </a:prstGeom>
            <a:noFill/>
            <a:ln w="9525">
              <a:noFill/>
              <a:miter lim="800000"/>
              <a:headEnd/>
              <a:tailEnd/>
            </a:ln>
          </p:spPr>
          <p:txBody>
            <a:bodyPr wrap="none">
              <a:spAutoFit/>
            </a:bodyPr>
            <a:lstStyle/>
            <a:p>
              <a:pPr eaLnBrk="1" hangingPunct="1"/>
              <a:r>
                <a:rPr lang="en-US" b="1">
                  <a:solidFill>
                    <a:srgbClr val="006699"/>
                  </a:solidFill>
                  <a:latin typeface="Times" panose="02020603050405020304" pitchFamily="18" charset="0"/>
                  <a:cs typeface="Times" panose="02020603050405020304" pitchFamily="18" charset="0"/>
                </a:rPr>
                <a:t>(100)</a:t>
              </a:r>
            </a:p>
          </p:txBody>
        </p:sp>
        <p:sp>
          <p:nvSpPr>
            <p:cNvPr id="34837" name="Freeform 11"/>
            <p:cNvSpPr>
              <a:spLocks/>
            </p:cNvSpPr>
            <p:nvPr/>
          </p:nvSpPr>
          <p:spPr bwMode="auto">
            <a:xfrm>
              <a:off x="3070" y="935"/>
              <a:ext cx="2343" cy="2535"/>
            </a:xfrm>
            <a:custGeom>
              <a:avLst/>
              <a:gdLst>
                <a:gd name="T0" fmla="*/ 0 w 2294"/>
                <a:gd name="T1" fmla="*/ 0 h 2514"/>
                <a:gd name="T2" fmla="*/ 2019 w 2294"/>
                <a:gd name="T3" fmla="*/ 1091 h 2514"/>
                <a:gd name="T4" fmla="*/ 1653 w 2294"/>
                <a:gd name="T5" fmla="*/ 2514 h 2514"/>
                <a:gd name="T6" fmla="*/ 0 60000 65536"/>
                <a:gd name="T7" fmla="*/ 0 60000 65536"/>
                <a:gd name="T8" fmla="*/ 0 60000 65536"/>
                <a:gd name="T9" fmla="*/ 0 w 2294"/>
                <a:gd name="T10" fmla="*/ 0 h 2514"/>
                <a:gd name="T11" fmla="*/ 2294 w 2294"/>
                <a:gd name="T12" fmla="*/ 2514 h 2514"/>
              </a:gdLst>
              <a:ahLst/>
              <a:cxnLst>
                <a:cxn ang="T6">
                  <a:pos x="T0" y="T1"/>
                </a:cxn>
                <a:cxn ang="T7">
                  <a:pos x="T2" y="T3"/>
                </a:cxn>
                <a:cxn ang="T8">
                  <a:pos x="T4" y="T5"/>
                </a:cxn>
              </a:cxnLst>
              <a:rect l="T9" t="T10" r="T11" b="T12"/>
              <a:pathLst>
                <a:path w="2294" h="2514">
                  <a:moveTo>
                    <a:pt x="0" y="0"/>
                  </a:moveTo>
                  <a:cubicBezTo>
                    <a:pt x="872" y="336"/>
                    <a:pt x="1744" y="672"/>
                    <a:pt x="2019" y="1091"/>
                  </a:cubicBezTo>
                  <a:cubicBezTo>
                    <a:pt x="2294" y="1510"/>
                    <a:pt x="1973" y="2012"/>
                    <a:pt x="1653" y="2514"/>
                  </a:cubicBezTo>
                </a:path>
              </a:pathLst>
            </a:custGeom>
            <a:noFill/>
            <a:ln w="38100">
              <a:solidFill>
                <a:srgbClr val="006699"/>
              </a:solidFill>
              <a:round/>
              <a:headEnd/>
              <a:tailEnd type="stealth" w="lg" len="lg"/>
            </a:ln>
          </p:spPr>
          <p:txBody>
            <a:bodyPr/>
            <a:lstStyle/>
            <a:p>
              <a:endParaRPr lang="en-US">
                <a:latin typeface="Times" panose="02020603050405020304" pitchFamily="18" charset="0"/>
                <a:cs typeface="Times" panose="02020603050405020304" pitchFamily="18" charset="0"/>
              </a:endParaRPr>
            </a:p>
          </p:txBody>
        </p:sp>
      </p:grpSp>
      <p:grpSp>
        <p:nvGrpSpPr>
          <p:cNvPr id="5" name="Group 12"/>
          <p:cNvGrpSpPr>
            <a:grpSpLocks/>
          </p:cNvGrpSpPr>
          <p:nvPr/>
        </p:nvGrpSpPr>
        <p:grpSpPr bwMode="auto">
          <a:xfrm>
            <a:off x="2058891" y="1781358"/>
            <a:ext cx="4789488" cy="2692399"/>
            <a:chOff x="1401" y="999"/>
            <a:chExt cx="3017" cy="1696"/>
          </a:xfrm>
        </p:grpSpPr>
        <p:sp>
          <p:nvSpPr>
            <p:cNvPr id="34832" name="Text Box 13"/>
            <p:cNvSpPr txBox="1">
              <a:spLocks noChangeArrowheads="1"/>
            </p:cNvSpPr>
            <p:nvPr/>
          </p:nvSpPr>
          <p:spPr bwMode="auto">
            <a:xfrm rot="16200000">
              <a:off x="1306" y="1094"/>
              <a:ext cx="423" cy="233"/>
            </a:xfrm>
            <a:prstGeom prst="rect">
              <a:avLst/>
            </a:prstGeom>
            <a:noFill/>
            <a:ln w="9525">
              <a:noFill/>
              <a:miter lim="800000"/>
              <a:headEnd/>
              <a:tailEnd/>
            </a:ln>
          </p:spPr>
          <p:txBody>
            <a:bodyPr wrap="none">
              <a:spAutoFit/>
            </a:bodyPr>
            <a:lstStyle/>
            <a:p>
              <a:pPr eaLnBrk="1" hangingPunct="1"/>
              <a:r>
                <a:rPr lang="en-US" b="1">
                  <a:solidFill>
                    <a:srgbClr val="006699"/>
                  </a:solidFill>
                  <a:latin typeface="Times" panose="02020603050405020304" pitchFamily="18" charset="0"/>
                  <a:cs typeface="Times" panose="02020603050405020304" pitchFamily="18" charset="0"/>
                </a:rPr>
                <a:t>(110)</a:t>
              </a:r>
            </a:p>
          </p:txBody>
        </p:sp>
        <p:sp>
          <p:nvSpPr>
            <p:cNvPr id="34833" name="Text Box 14"/>
            <p:cNvSpPr txBox="1">
              <a:spLocks noChangeArrowheads="1"/>
            </p:cNvSpPr>
            <p:nvPr/>
          </p:nvSpPr>
          <p:spPr bwMode="auto">
            <a:xfrm>
              <a:off x="3995" y="2462"/>
              <a:ext cx="423" cy="233"/>
            </a:xfrm>
            <a:prstGeom prst="rect">
              <a:avLst/>
            </a:prstGeom>
            <a:noFill/>
            <a:ln w="9525">
              <a:noFill/>
              <a:miter lim="800000"/>
              <a:headEnd/>
              <a:tailEnd/>
            </a:ln>
          </p:spPr>
          <p:txBody>
            <a:bodyPr wrap="none">
              <a:spAutoFit/>
            </a:bodyPr>
            <a:lstStyle/>
            <a:p>
              <a:pPr eaLnBrk="1" hangingPunct="1"/>
              <a:r>
                <a:rPr lang="en-US" b="1">
                  <a:solidFill>
                    <a:srgbClr val="006699"/>
                  </a:solidFill>
                  <a:latin typeface="Times" panose="02020603050405020304" pitchFamily="18" charset="0"/>
                  <a:cs typeface="Times" panose="02020603050405020304" pitchFamily="18" charset="0"/>
                </a:rPr>
                <a:t>(110)</a:t>
              </a:r>
            </a:p>
          </p:txBody>
        </p:sp>
        <p:sp>
          <p:nvSpPr>
            <p:cNvPr id="34834" name="Freeform 15"/>
            <p:cNvSpPr>
              <a:spLocks/>
            </p:cNvSpPr>
            <p:nvPr/>
          </p:nvSpPr>
          <p:spPr bwMode="auto">
            <a:xfrm>
              <a:off x="1596" y="1351"/>
              <a:ext cx="2456" cy="1337"/>
            </a:xfrm>
            <a:custGeom>
              <a:avLst/>
              <a:gdLst>
                <a:gd name="T0" fmla="*/ 0 w 2456"/>
                <a:gd name="T1" fmla="*/ 0 h 1337"/>
                <a:gd name="T2" fmla="*/ 827 w 2456"/>
                <a:gd name="T3" fmla="*/ 1032 h 1337"/>
                <a:gd name="T4" fmla="*/ 2456 w 2456"/>
                <a:gd name="T5" fmla="*/ 1337 h 1337"/>
                <a:gd name="T6" fmla="*/ 0 60000 65536"/>
                <a:gd name="T7" fmla="*/ 0 60000 65536"/>
                <a:gd name="T8" fmla="*/ 0 60000 65536"/>
                <a:gd name="T9" fmla="*/ 0 w 2456"/>
                <a:gd name="T10" fmla="*/ 0 h 1337"/>
                <a:gd name="T11" fmla="*/ 2456 w 2456"/>
                <a:gd name="T12" fmla="*/ 1337 h 1337"/>
              </a:gdLst>
              <a:ahLst/>
              <a:cxnLst>
                <a:cxn ang="T6">
                  <a:pos x="T0" y="T1"/>
                </a:cxn>
                <a:cxn ang="T7">
                  <a:pos x="T2" y="T3"/>
                </a:cxn>
                <a:cxn ang="T8">
                  <a:pos x="T4" y="T5"/>
                </a:cxn>
              </a:cxnLst>
              <a:rect l="T9" t="T10" r="T11" b="T12"/>
              <a:pathLst>
                <a:path w="2456" h="1337">
                  <a:moveTo>
                    <a:pt x="0" y="0"/>
                  </a:moveTo>
                  <a:cubicBezTo>
                    <a:pt x="209" y="404"/>
                    <a:pt x="418" y="809"/>
                    <a:pt x="827" y="1032"/>
                  </a:cubicBezTo>
                  <a:cubicBezTo>
                    <a:pt x="1236" y="1255"/>
                    <a:pt x="1846" y="1296"/>
                    <a:pt x="2456" y="1337"/>
                  </a:cubicBezTo>
                </a:path>
              </a:pathLst>
            </a:custGeom>
            <a:noFill/>
            <a:ln w="38100" cmpd="sng">
              <a:solidFill>
                <a:srgbClr val="006699"/>
              </a:solidFill>
              <a:round/>
              <a:headEnd/>
              <a:tailEnd type="stealth" w="lg" len="lg"/>
            </a:ln>
          </p:spPr>
          <p:txBody>
            <a:bodyPr/>
            <a:lstStyle/>
            <a:p>
              <a:endParaRPr lang="en-US">
                <a:latin typeface="Times" panose="02020603050405020304" pitchFamily="18" charset="0"/>
                <a:cs typeface="Times" panose="02020603050405020304" pitchFamily="18" charset="0"/>
              </a:endParaRPr>
            </a:p>
          </p:txBody>
        </p:sp>
      </p:grpSp>
      <p:grpSp>
        <p:nvGrpSpPr>
          <p:cNvPr id="6" name="Group 16"/>
          <p:cNvGrpSpPr>
            <a:grpSpLocks/>
          </p:cNvGrpSpPr>
          <p:nvPr/>
        </p:nvGrpSpPr>
        <p:grpSpPr bwMode="auto">
          <a:xfrm>
            <a:off x="944466" y="2429058"/>
            <a:ext cx="6503988" cy="2838449"/>
            <a:chOff x="699" y="1407"/>
            <a:chExt cx="4097" cy="1788"/>
          </a:xfrm>
        </p:grpSpPr>
        <p:sp>
          <p:nvSpPr>
            <p:cNvPr id="34829" name="Text Box 17"/>
            <p:cNvSpPr txBox="1">
              <a:spLocks noChangeArrowheads="1"/>
            </p:cNvSpPr>
            <p:nvPr/>
          </p:nvSpPr>
          <p:spPr bwMode="auto">
            <a:xfrm rot="16200000">
              <a:off x="600" y="1506"/>
              <a:ext cx="431" cy="233"/>
            </a:xfrm>
            <a:prstGeom prst="rect">
              <a:avLst/>
            </a:prstGeom>
            <a:noFill/>
            <a:ln w="9525">
              <a:noFill/>
              <a:miter lim="800000"/>
              <a:headEnd/>
              <a:tailEnd/>
            </a:ln>
          </p:spPr>
          <p:txBody>
            <a:bodyPr wrap="none">
              <a:spAutoFit/>
            </a:bodyPr>
            <a:lstStyle/>
            <a:p>
              <a:pPr eaLnBrk="1" hangingPunct="1"/>
              <a:r>
                <a:rPr lang="en-US" b="1">
                  <a:solidFill>
                    <a:srgbClr val="006699"/>
                  </a:solidFill>
                  <a:latin typeface="Times" panose="02020603050405020304" pitchFamily="18" charset="0"/>
                  <a:cs typeface="Times" panose="02020603050405020304" pitchFamily="18" charset="0"/>
                </a:rPr>
                <a:t>(210)</a:t>
              </a:r>
            </a:p>
          </p:txBody>
        </p:sp>
        <p:sp>
          <p:nvSpPr>
            <p:cNvPr id="34830" name="Text Box 18"/>
            <p:cNvSpPr txBox="1">
              <a:spLocks noChangeArrowheads="1"/>
            </p:cNvSpPr>
            <p:nvPr/>
          </p:nvSpPr>
          <p:spPr bwMode="auto">
            <a:xfrm>
              <a:off x="4365" y="2962"/>
              <a:ext cx="431" cy="233"/>
            </a:xfrm>
            <a:prstGeom prst="rect">
              <a:avLst/>
            </a:prstGeom>
            <a:noFill/>
            <a:ln w="9525">
              <a:noFill/>
              <a:miter lim="800000"/>
              <a:headEnd/>
              <a:tailEnd/>
            </a:ln>
          </p:spPr>
          <p:txBody>
            <a:bodyPr wrap="none">
              <a:spAutoFit/>
            </a:bodyPr>
            <a:lstStyle/>
            <a:p>
              <a:pPr eaLnBrk="1" hangingPunct="1"/>
              <a:r>
                <a:rPr lang="en-US" b="1">
                  <a:solidFill>
                    <a:srgbClr val="006699"/>
                  </a:solidFill>
                  <a:latin typeface="Times" panose="02020603050405020304" pitchFamily="18" charset="0"/>
                  <a:cs typeface="Times" panose="02020603050405020304" pitchFamily="18" charset="0"/>
                </a:rPr>
                <a:t>(210)</a:t>
              </a:r>
            </a:p>
          </p:txBody>
        </p:sp>
        <p:sp>
          <p:nvSpPr>
            <p:cNvPr id="34831" name="Freeform 19"/>
            <p:cNvSpPr>
              <a:spLocks/>
            </p:cNvSpPr>
            <p:nvPr/>
          </p:nvSpPr>
          <p:spPr bwMode="auto">
            <a:xfrm>
              <a:off x="907" y="1682"/>
              <a:ext cx="3383" cy="1483"/>
            </a:xfrm>
            <a:custGeom>
              <a:avLst/>
              <a:gdLst>
                <a:gd name="T0" fmla="*/ 0 w 3383"/>
                <a:gd name="T1" fmla="*/ 0 h 1483"/>
                <a:gd name="T2" fmla="*/ 1225 w 3383"/>
                <a:gd name="T3" fmla="*/ 966 h 1483"/>
                <a:gd name="T4" fmla="*/ 3383 w 3383"/>
                <a:gd name="T5" fmla="*/ 1483 h 1483"/>
                <a:gd name="T6" fmla="*/ 0 60000 65536"/>
                <a:gd name="T7" fmla="*/ 0 60000 65536"/>
                <a:gd name="T8" fmla="*/ 0 60000 65536"/>
                <a:gd name="T9" fmla="*/ 0 w 3383"/>
                <a:gd name="T10" fmla="*/ 0 h 1483"/>
                <a:gd name="T11" fmla="*/ 3383 w 3383"/>
                <a:gd name="T12" fmla="*/ 1483 h 1483"/>
              </a:gdLst>
              <a:ahLst/>
              <a:cxnLst>
                <a:cxn ang="T6">
                  <a:pos x="T0" y="T1"/>
                </a:cxn>
                <a:cxn ang="T7">
                  <a:pos x="T2" y="T3"/>
                </a:cxn>
                <a:cxn ang="T8">
                  <a:pos x="T4" y="T5"/>
                </a:cxn>
              </a:cxnLst>
              <a:rect l="T9" t="T10" r="T11" b="T12"/>
              <a:pathLst>
                <a:path w="3383" h="1483">
                  <a:moveTo>
                    <a:pt x="0" y="0"/>
                  </a:moveTo>
                  <a:cubicBezTo>
                    <a:pt x="330" y="359"/>
                    <a:pt x="661" y="719"/>
                    <a:pt x="1225" y="966"/>
                  </a:cubicBezTo>
                  <a:cubicBezTo>
                    <a:pt x="1789" y="1213"/>
                    <a:pt x="2586" y="1348"/>
                    <a:pt x="3383" y="1483"/>
                  </a:cubicBezTo>
                </a:path>
              </a:pathLst>
            </a:custGeom>
            <a:noFill/>
            <a:ln w="38100" cmpd="sng">
              <a:solidFill>
                <a:srgbClr val="006699"/>
              </a:solidFill>
              <a:round/>
              <a:headEnd/>
              <a:tailEnd type="stealth" w="lg" len="lg"/>
            </a:ln>
          </p:spPr>
          <p:txBody>
            <a:bodyPr/>
            <a:lstStyle/>
            <a:p>
              <a:endParaRPr lang="en-US">
                <a:latin typeface="Times" panose="02020603050405020304" pitchFamily="18" charset="0"/>
                <a:cs typeface="Times" panose="02020603050405020304" pitchFamily="18" charset="0"/>
              </a:endParaRPr>
            </a:p>
          </p:txBody>
        </p:sp>
      </p:grpSp>
      <p:grpSp>
        <p:nvGrpSpPr>
          <p:cNvPr id="7" name="Group 20"/>
          <p:cNvGrpSpPr>
            <a:grpSpLocks/>
          </p:cNvGrpSpPr>
          <p:nvPr/>
        </p:nvGrpSpPr>
        <p:grpSpPr bwMode="auto">
          <a:xfrm>
            <a:off x="3533680" y="2695758"/>
            <a:ext cx="684213" cy="3187699"/>
            <a:chOff x="2330" y="1575"/>
            <a:chExt cx="431" cy="2008"/>
          </a:xfrm>
        </p:grpSpPr>
        <p:sp>
          <p:nvSpPr>
            <p:cNvPr id="34826" name="Text Box 21"/>
            <p:cNvSpPr txBox="1">
              <a:spLocks noChangeArrowheads="1"/>
            </p:cNvSpPr>
            <p:nvPr/>
          </p:nvSpPr>
          <p:spPr bwMode="auto">
            <a:xfrm rot="16200000">
              <a:off x="2418" y="1674"/>
              <a:ext cx="431" cy="233"/>
            </a:xfrm>
            <a:prstGeom prst="rect">
              <a:avLst/>
            </a:prstGeom>
            <a:noFill/>
            <a:ln w="9525">
              <a:noFill/>
              <a:miter lim="800000"/>
              <a:headEnd/>
              <a:tailEnd/>
            </a:ln>
          </p:spPr>
          <p:txBody>
            <a:bodyPr wrap="none">
              <a:spAutoFit/>
            </a:bodyPr>
            <a:lstStyle/>
            <a:p>
              <a:pPr eaLnBrk="1" hangingPunct="1"/>
              <a:r>
                <a:rPr lang="en-US" b="1">
                  <a:solidFill>
                    <a:srgbClr val="CC0000"/>
                  </a:solidFill>
                  <a:latin typeface="Times" panose="02020603050405020304" pitchFamily="18" charset="0"/>
                  <a:cs typeface="Times" panose="02020603050405020304" pitchFamily="18" charset="0"/>
                </a:rPr>
                <a:t>(002)</a:t>
              </a:r>
            </a:p>
          </p:txBody>
        </p:sp>
        <p:sp>
          <p:nvSpPr>
            <p:cNvPr id="34827" name="Text Box 22"/>
            <p:cNvSpPr txBox="1">
              <a:spLocks noChangeArrowheads="1"/>
            </p:cNvSpPr>
            <p:nvPr/>
          </p:nvSpPr>
          <p:spPr bwMode="auto">
            <a:xfrm>
              <a:off x="2330" y="3350"/>
              <a:ext cx="431" cy="233"/>
            </a:xfrm>
            <a:prstGeom prst="rect">
              <a:avLst/>
            </a:prstGeom>
            <a:noFill/>
            <a:ln w="9525">
              <a:noFill/>
              <a:miter lim="800000"/>
              <a:headEnd/>
              <a:tailEnd/>
            </a:ln>
          </p:spPr>
          <p:txBody>
            <a:bodyPr wrap="none">
              <a:spAutoFit/>
            </a:bodyPr>
            <a:lstStyle/>
            <a:p>
              <a:pPr eaLnBrk="1" hangingPunct="1"/>
              <a:r>
                <a:rPr lang="en-US" b="1">
                  <a:solidFill>
                    <a:srgbClr val="CC0000"/>
                  </a:solidFill>
                  <a:latin typeface="Times" panose="02020603050405020304" pitchFamily="18" charset="0"/>
                  <a:cs typeface="Times" panose="02020603050405020304" pitchFamily="18" charset="0"/>
                </a:rPr>
                <a:t>(002)</a:t>
              </a:r>
            </a:p>
          </p:txBody>
        </p:sp>
        <p:sp>
          <p:nvSpPr>
            <p:cNvPr id="34828" name="Line 23"/>
            <p:cNvSpPr>
              <a:spLocks noChangeShapeType="1"/>
            </p:cNvSpPr>
            <p:nvPr/>
          </p:nvSpPr>
          <p:spPr bwMode="auto">
            <a:xfrm>
              <a:off x="2635" y="2099"/>
              <a:ext cx="106" cy="1397"/>
            </a:xfrm>
            <a:prstGeom prst="line">
              <a:avLst/>
            </a:prstGeom>
            <a:noFill/>
            <a:ln w="38100">
              <a:solidFill>
                <a:srgbClr val="CC0000"/>
              </a:solidFill>
              <a:round/>
              <a:headEnd/>
              <a:tailEnd type="stealth" w="lg" len="lg"/>
            </a:ln>
          </p:spPr>
          <p:txBody>
            <a:bodyPr/>
            <a:lstStyle/>
            <a:p>
              <a:endParaRPr lang="en-US">
                <a:latin typeface="Times" panose="02020603050405020304" pitchFamily="18" charset="0"/>
                <a:cs typeface="Times" panose="02020603050405020304" pitchFamily="18" charset="0"/>
              </a:endParaRPr>
            </a:p>
          </p:txBody>
        </p:sp>
      </p:grpSp>
      <p:pic>
        <p:nvPicPr>
          <p:cNvPr id="34825" name="Picture 24"/>
          <p:cNvPicPr>
            <a:picLocks noChangeAspect="1" noChangeArrowheads="1"/>
          </p:cNvPicPr>
          <p:nvPr/>
        </p:nvPicPr>
        <p:blipFill>
          <a:blip r:embed="rId5" cstate="print"/>
          <a:srcRect/>
          <a:stretch>
            <a:fillRect/>
          </a:stretch>
        </p:blipFill>
        <p:spPr bwMode="auto">
          <a:xfrm>
            <a:off x="8294593" y="1153501"/>
            <a:ext cx="3535363" cy="2749550"/>
          </a:xfrm>
          <a:prstGeom prst="rect">
            <a:avLst/>
          </a:prstGeom>
          <a:noFill/>
          <a:ln w="38100">
            <a:noFill/>
            <a:miter lim="800000"/>
            <a:headEnd/>
            <a:tailEnd type="none" w="lg" len="lg"/>
          </a:ln>
        </p:spPr>
      </p:pic>
      <p:sp>
        <p:nvSpPr>
          <p:cNvPr id="8" name="Rectangle 7">
            <a:extLst>
              <a:ext uri="{FF2B5EF4-FFF2-40B4-BE49-F238E27FC236}">
                <a16:creationId xmlns:a16="http://schemas.microsoft.com/office/drawing/2014/main" id="{0B063438-C58F-0780-8640-7563A2929C73}"/>
              </a:ext>
            </a:extLst>
          </p:cNvPr>
          <p:cNvSpPr/>
          <p:nvPr/>
        </p:nvSpPr>
        <p:spPr>
          <a:xfrm>
            <a:off x="77725" y="489915"/>
            <a:ext cx="9397239" cy="45719"/>
          </a:xfrm>
          <a:prstGeom prst="rect">
            <a:avLst/>
          </a:prstGeom>
          <a:gradFill flip="none" rotWithShape="1">
            <a:gsLst>
              <a:gs pos="0">
                <a:srgbClr val="FF9933"/>
              </a:gs>
              <a:gs pos="50000">
                <a:schemeClr val="tx1"/>
              </a:gs>
              <a:gs pos="100000">
                <a:srgbClr val="FF993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panose="02020603050405020304" pitchFamily="18" charset="0"/>
              <a:cs typeface="Times"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3" presetClass="entr" presetSubtype="0" fill="hold" nodeType="afterEffect">
                                  <p:stCondLst>
                                    <p:cond delay="100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Effect transition="in" filter="fade">
                                      <p:cBhvr>
                                        <p:cTn id="15" dur="1000"/>
                                        <p:tgtEl>
                                          <p:spTgt spid="5"/>
                                        </p:tgtEl>
                                      </p:cBhvr>
                                    </p:animEffect>
                                  </p:childTnLst>
                                </p:cTn>
                              </p:par>
                            </p:childTnLst>
                          </p:cTn>
                        </p:par>
                        <p:par>
                          <p:cTn id="16" fill="hold">
                            <p:stCondLst>
                              <p:cond delay="3000"/>
                            </p:stCondLst>
                            <p:childTnLst>
                              <p:par>
                                <p:cTn id="17" presetID="53" presetClass="entr" presetSubtype="0" fill="hold" nodeType="afterEffect">
                                  <p:stCondLst>
                                    <p:cond delay="100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Effect transition="in" filter="fade">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0" fill="hold" nodeType="clickEffect">
                                  <p:stCondLst>
                                    <p:cond delay="0"/>
                                  </p:stCondLst>
                                  <p:childTnLst>
                                    <p:anim calcmode="lin" valueType="num">
                                      <p:cBhvr>
                                        <p:cTn id="25" dur="500"/>
                                        <p:tgtEl>
                                          <p:spTgt spid="4"/>
                                        </p:tgtEl>
                                        <p:attrNameLst>
                                          <p:attrName>ppt_w</p:attrName>
                                        </p:attrNameLst>
                                      </p:cBhvr>
                                      <p:tavLst>
                                        <p:tav tm="0">
                                          <p:val>
                                            <p:strVal val="ppt_w"/>
                                          </p:val>
                                        </p:tav>
                                        <p:tav tm="100000">
                                          <p:val>
                                            <p:fltVal val="0"/>
                                          </p:val>
                                        </p:tav>
                                      </p:tavLst>
                                    </p:anim>
                                    <p:anim calcmode="lin" valueType="num">
                                      <p:cBhvr>
                                        <p:cTn id="26" dur="500"/>
                                        <p:tgtEl>
                                          <p:spTgt spid="4"/>
                                        </p:tgtEl>
                                        <p:attrNameLst>
                                          <p:attrName>ppt_h</p:attrName>
                                        </p:attrNameLst>
                                      </p:cBhvr>
                                      <p:tavLst>
                                        <p:tav tm="0">
                                          <p:val>
                                            <p:strVal val="ppt_h"/>
                                          </p:val>
                                        </p:tav>
                                        <p:tav tm="100000">
                                          <p:val>
                                            <p:fltVal val="0"/>
                                          </p:val>
                                        </p:tav>
                                      </p:tavLst>
                                    </p:anim>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par>
                                <p:cTn id="29" presetID="53" presetClass="exit" presetSubtype="0" fill="hold" nodeType="withEffect">
                                  <p:stCondLst>
                                    <p:cond delay="0"/>
                                  </p:stCondLst>
                                  <p:childTnLst>
                                    <p:anim calcmode="lin" valueType="num">
                                      <p:cBhvr>
                                        <p:cTn id="30" dur="500"/>
                                        <p:tgtEl>
                                          <p:spTgt spid="5"/>
                                        </p:tgtEl>
                                        <p:attrNameLst>
                                          <p:attrName>ppt_w</p:attrName>
                                        </p:attrNameLst>
                                      </p:cBhvr>
                                      <p:tavLst>
                                        <p:tav tm="0">
                                          <p:val>
                                            <p:strVal val="ppt_w"/>
                                          </p:val>
                                        </p:tav>
                                        <p:tav tm="100000">
                                          <p:val>
                                            <p:fltVal val="0"/>
                                          </p:val>
                                        </p:tav>
                                      </p:tavLst>
                                    </p:anim>
                                    <p:anim calcmode="lin" valueType="num">
                                      <p:cBhvr>
                                        <p:cTn id="31" dur="500"/>
                                        <p:tgtEl>
                                          <p:spTgt spid="5"/>
                                        </p:tgtEl>
                                        <p:attrNameLst>
                                          <p:attrName>ppt_h</p:attrName>
                                        </p:attrNameLst>
                                      </p:cBhvr>
                                      <p:tavLst>
                                        <p:tav tm="0">
                                          <p:val>
                                            <p:strVal val="ppt_h"/>
                                          </p:val>
                                        </p:tav>
                                        <p:tav tm="100000">
                                          <p:val>
                                            <p:fltVal val="0"/>
                                          </p:val>
                                        </p:tav>
                                      </p:tavLst>
                                    </p:anim>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par>
                                <p:cTn id="34" presetID="53" presetClass="exit" presetSubtype="0" fill="hold" nodeType="withEffect">
                                  <p:stCondLst>
                                    <p:cond delay="0"/>
                                  </p:stCondLst>
                                  <p:childTnLst>
                                    <p:anim calcmode="lin" valueType="num">
                                      <p:cBhvr>
                                        <p:cTn id="35" dur="500"/>
                                        <p:tgtEl>
                                          <p:spTgt spid="6"/>
                                        </p:tgtEl>
                                        <p:attrNameLst>
                                          <p:attrName>ppt_w</p:attrName>
                                        </p:attrNameLst>
                                      </p:cBhvr>
                                      <p:tavLst>
                                        <p:tav tm="0">
                                          <p:val>
                                            <p:strVal val="ppt_w"/>
                                          </p:val>
                                        </p:tav>
                                        <p:tav tm="100000">
                                          <p:val>
                                            <p:fltVal val="0"/>
                                          </p:val>
                                        </p:tav>
                                      </p:tavLst>
                                    </p:anim>
                                    <p:anim calcmode="lin" valueType="num">
                                      <p:cBhvr>
                                        <p:cTn id="36" dur="500"/>
                                        <p:tgtEl>
                                          <p:spTgt spid="6"/>
                                        </p:tgtEl>
                                        <p:attrNameLst>
                                          <p:attrName>ppt_h</p:attrName>
                                        </p:attrNameLst>
                                      </p:cBhvr>
                                      <p:tavLst>
                                        <p:tav tm="0">
                                          <p:val>
                                            <p:strVal val="ppt_h"/>
                                          </p:val>
                                        </p:tav>
                                        <p:tav tm="100000">
                                          <p:val>
                                            <p:fltVal val="0"/>
                                          </p:val>
                                        </p:tav>
                                      </p:tavLst>
                                    </p:anim>
                                    <p:animEffect transition="out" filter="fade">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childTnLst>
                          </p:cTn>
                        </p:par>
                        <p:par>
                          <p:cTn id="39" fill="hold">
                            <p:stCondLst>
                              <p:cond delay="500"/>
                            </p:stCondLst>
                            <p:childTnLst>
                              <p:par>
                                <p:cTn id="40" presetID="53" presetClass="entr" presetSubtype="0" fill="hold" nodeType="afterEffect">
                                  <p:stCondLst>
                                    <p:cond delay="1000"/>
                                  </p:stCondLst>
                                  <p:childTnLst>
                                    <p:set>
                                      <p:cBhvr>
                                        <p:cTn id="41" dur="1" fill="hold">
                                          <p:stCondLst>
                                            <p:cond delay="0"/>
                                          </p:stCondLst>
                                        </p:cTn>
                                        <p:tgtEl>
                                          <p:spTgt spid="7"/>
                                        </p:tgtEl>
                                        <p:attrNameLst>
                                          <p:attrName>style.visibility</p:attrName>
                                        </p:attrNameLst>
                                      </p:cBhvr>
                                      <p:to>
                                        <p:strVal val="visible"/>
                                      </p:to>
                                    </p:set>
                                    <p:anim calcmode="lin" valueType="num">
                                      <p:cBhvr>
                                        <p:cTn id="42" dur="1000" fill="hold"/>
                                        <p:tgtEl>
                                          <p:spTgt spid="7"/>
                                        </p:tgtEl>
                                        <p:attrNameLst>
                                          <p:attrName>ppt_w</p:attrName>
                                        </p:attrNameLst>
                                      </p:cBhvr>
                                      <p:tavLst>
                                        <p:tav tm="0">
                                          <p:val>
                                            <p:fltVal val="0"/>
                                          </p:val>
                                        </p:tav>
                                        <p:tav tm="100000">
                                          <p:val>
                                            <p:strVal val="#ppt_w"/>
                                          </p:val>
                                        </p:tav>
                                      </p:tavLst>
                                    </p:anim>
                                    <p:anim calcmode="lin" valueType="num">
                                      <p:cBhvr>
                                        <p:cTn id="43" dur="1000" fill="hold"/>
                                        <p:tgtEl>
                                          <p:spTgt spid="7"/>
                                        </p:tgtEl>
                                        <p:attrNameLst>
                                          <p:attrName>ppt_h</p:attrName>
                                        </p:attrNameLst>
                                      </p:cBhvr>
                                      <p:tavLst>
                                        <p:tav tm="0">
                                          <p:val>
                                            <p:fltVal val="0"/>
                                          </p:val>
                                        </p:tav>
                                        <p:tav tm="100000">
                                          <p:val>
                                            <p:strVal val="#ppt_h"/>
                                          </p:val>
                                        </p:tav>
                                      </p:tavLst>
                                    </p:anim>
                                    <p:animEffect transition="in" filter="fade">
                                      <p:cBhvr>
                                        <p:cTn id="4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8"/>
          <p:cNvSpPr txBox="1">
            <a:spLocks noChangeArrowheads="1"/>
          </p:cNvSpPr>
          <p:nvPr/>
        </p:nvSpPr>
        <p:spPr bwMode="auto">
          <a:xfrm>
            <a:off x="408233" y="3462265"/>
            <a:ext cx="9397238" cy="3485570"/>
          </a:xfrm>
          <a:prstGeom prst="rect">
            <a:avLst/>
          </a:prstGeom>
          <a:solidFill>
            <a:schemeClr val="bg1"/>
          </a:solidFill>
          <a:ln w="9525">
            <a:noFill/>
            <a:miter lim="800000"/>
            <a:headEnd/>
            <a:tailEnd/>
          </a:ln>
        </p:spPr>
        <p:txBody>
          <a:bodyPr wrap="square">
            <a:spAutoFit/>
          </a:bodyPr>
          <a:lstStyle/>
          <a:p>
            <a:pPr>
              <a:spcBef>
                <a:spcPct val="25000"/>
              </a:spcBef>
              <a:buClr>
                <a:srgbClr val="CC0000"/>
              </a:buClr>
              <a:buFontTx/>
              <a:buChar char="•"/>
            </a:pPr>
            <a:r>
              <a:rPr lang="en-US" b="1" dirty="0">
                <a:latin typeface="Times" panose="02020603050405020304" pitchFamily="18" charset="0"/>
                <a:cs typeface="Times" panose="02020603050405020304" pitchFamily="18" charset="0"/>
              </a:rPr>
              <a:t> Moderately high resolution </a:t>
            </a:r>
            <a:r>
              <a:rPr lang="en-US" b="1" dirty="0" err="1">
                <a:latin typeface="Times" panose="02020603050405020304" pitchFamily="18" charset="0"/>
                <a:cs typeface="Times" panose="02020603050405020304" pitchFamily="18" charset="0"/>
              </a:rPr>
              <a:t>diffractometer</a:t>
            </a:r>
            <a:r>
              <a:rPr lang="en-US" b="1" dirty="0">
                <a:latin typeface="Times" panose="02020603050405020304" pitchFamily="18" charset="0"/>
                <a:cs typeface="Times" panose="02020603050405020304" pitchFamily="18" charset="0"/>
              </a:rPr>
              <a:t>.</a:t>
            </a:r>
          </a:p>
          <a:p>
            <a:pPr lvl="1">
              <a:spcBef>
                <a:spcPct val="25000"/>
              </a:spcBef>
              <a:buClr>
                <a:srgbClr val="CC0000"/>
              </a:buClr>
              <a:buFont typeface="Times New Roman" pitchFamily="18" charset="0"/>
              <a:buChar char="–"/>
            </a:pPr>
            <a:r>
              <a:rPr lang="en-US" b="1" dirty="0">
                <a:latin typeface="Times" panose="02020603050405020304" pitchFamily="18" charset="0"/>
                <a:cs typeface="Times" panose="02020603050405020304" pitchFamily="18" charset="0"/>
              </a:rPr>
              <a:t> Can determine lattice strain to 1 part in 10</a:t>
            </a:r>
            <a:r>
              <a:rPr lang="en-US" b="1" baseline="30000" dirty="0">
                <a:latin typeface="Times" panose="02020603050405020304" pitchFamily="18" charset="0"/>
                <a:cs typeface="Times" panose="02020603050405020304" pitchFamily="18" charset="0"/>
              </a:rPr>
              <a:t>5</a:t>
            </a:r>
            <a:r>
              <a:rPr lang="en-US" b="1" dirty="0">
                <a:latin typeface="Times" panose="02020603050405020304" pitchFamily="18" charset="0"/>
                <a:cs typeface="Times" panose="02020603050405020304" pitchFamily="18" charset="0"/>
              </a:rPr>
              <a:t>.</a:t>
            </a:r>
          </a:p>
          <a:p>
            <a:pPr>
              <a:spcBef>
                <a:spcPct val="25000"/>
              </a:spcBef>
              <a:buClr>
                <a:srgbClr val="CC0000"/>
              </a:buClr>
              <a:buFontTx/>
              <a:buChar char="•"/>
            </a:pPr>
            <a:r>
              <a:rPr lang="en-US" b="1" dirty="0">
                <a:latin typeface="Times" panose="02020603050405020304" pitchFamily="18" charset="0"/>
                <a:cs typeface="Times" panose="02020603050405020304" pitchFamily="18" charset="0"/>
              </a:rPr>
              <a:t> 250 </a:t>
            </a:r>
            <a:r>
              <a:rPr lang="en-US" b="1" dirty="0" err="1">
                <a:latin typeface="Times" panose="02020603050405020304" pitchFamily="18" charset="0"/>
                <a:cs typeface="Times" panose="02020603050405020304" pitchFamily="18" charset="0"/>
              </a:rPr>
              <a:t>kN</a:t>
            </a:r>
            <a:r>
              <a:rPr lang="en-US" b="1" dirty="0">
                <a:latin typeface="Times" panose="02020603050405020304" pitchFamily="18" charset="0"/>
                <a:cs typeface="Times" panose="02020603050405020304" pitchFamily="18" charset="0"/>
              </a:rPr>
              <a:t> tension or compression, 100 </a:t>
            </a:r>
            <a:r>
              <a:rPr lang="en-US" b="1" dirty="0" err="1">
                <a:latin typeface="Times" panose="02020603050405020304" pitchFamily="18" charset="0"/>
                <a:cs typeface="Times" panose="02020603050405020304" pitchFamily="18" charset="0"/>
              </a:rPr>
              <a:t>kN</a:t>
            </a:r>
            <a:r>
              <a:rPr lang="en-US" b="1" dirty="0">
                <a:latin typeface="Times" panose="02020603050405020304" pitchFamily="18" charset="0"/>
                <a:cs typeface="Times" panose="02020603050405020304" pitchFamily="18" charset="0"/>
              </a:rPr>
              <a:t> T-C cycling.</a:t>
            </a:r>
          </a:p>
          <a:p>
            <a:pPr>
              <a:spcBef>
                <a:spcPct val="25000"/>
              </a:spcBef>
              <a:buClr>
                <a:srgbClr val="CC0000"/>
              </a:buClr>
              <a:buFontTx/>
              <a:buChar char="•"/>
            </a:pPr>
            <a:r>
              <a:rPr lang="en-US" b="1" dirty="0">
                <a:latin typeface="Times" panose="02020603050405020304" pitchFamily="18" charset="0"/>
                <a:cs typeface="Times" panose="02020603050405020304" pitchFamily="18" charset="0"/>
              </a:rPr>
              <a:t> 90-2000K (1700K with loading).</a:t>
            </a:r>
          </a:p>
          <a:p>
            <a:pPr>
              <a:spcBef>
                <a:spcPct val="25000"/>
              </a:spcBef>
              <a:buClr>
                <a:srgbClr val="CC0000"/>
              </a:buClr>
              <a:buFontTx/>
              <a:buChar char="•"/>
            </a:pPr>
            <a:r>
              <a:rPr lang="en-US" b="1" dirty="0">
                <a:latin typeface="Times" panose="02020603050405020304" pitchFamily="18" charset="0"/>
                <a:cs typeface="Times" panose="02020603050405020304" pitchFamily="18" charset="0"/>
              </a:rPr>
              <a:t> Quenching furnace (&gt;20C/sec).</a:t>
            </a:r>
          </a:p>
          <a:p>
            <a:pPr>
              <a:spcBef>
                <a:spcPct val="25000"/>
              </a:spcBef>
              <a:buClr>
                <a:srgbClr val="CC0000"/>
              </a:buClr>
              <a:buFontTx/>
              <a:buChar char="•"/>
            </a:pPr>
            <a:r>
              <a:rPr lang="en-US" b="1" dirty="0">
                <a:latin typeface="Times" panose="02020603050405020304" pitchFamily="18" charset="0"/>
                <a:cs typeface="Times" panose="02020603050405020304" pitchFamily="18" charset="0"/>
              </a:rPr>
              <a:t> Best spatial resolution of 1mm.</a:t>
            </a:r>
          </a:p>
          <a:p>
            <a:pPr>
              <a:spcBef>
                <a:spcPct val="25000"/>
              </a:spcBef>
              <a:buClr>
                <a:srgbClr val="CC0000"/>
              </a:buClr>
              <a:buFontTx/>
              <a:buChar char="•"/>
            </a:pPr>
            <a:r>
              <a:rPr lang="en-US" b="1" dirty="0">
                <a:latin typeface="Times" panose="02020603050405020304" pitchFamily="18" charset="0"/>
                <a:cs typeface="Times" panose="02020603050405020304" pitchFamily="18" charset="0"/>
              </a:rPr>
              <a:t> Sample table : horizontal travel ±30 cm, vertical ±60 cm, 370º rotation, 1500 Kg capacity.</a:t>
            </a:r>
          </a:p>
          <a:p>
            <a:pPr>
              <a:spcBef>
                <a:spcPct val="25000"/>
              </a:spcBef>
              <a:buClr>
                <a:srgbClr val="CC0000"/>
              </a:buClr>
              <a:buFont typeface="Arial" pitchFamily="34" charset="0"/>
              <a:buChar char="•"/>
            </a:pPr>
            <a:r>
              <a:rPr lang="en-US" b="1" dirty="0">
                <a:latin typeface="Times" panose="02020603050405020304" pitchFamily="18" charset="0"/>
                <a:cs typeface="Times" panose="02020603050405020304" pitchFamily="18" charset="0"/>
              </a:rPr>
              <a:t> Radioactive samples are easy.</a:t>
            </a:r>
          </a:p>
          <a:p>
            <a:pPr>
              <a:spcBef>
                <a:spcPct val="25000"/>
              </a:spcBef>
              <a:buClr>
                <a:srgbClr val="CC0000"/>
              </a:buClr>
              <a:buFont typeface="Arial" pitchFamily="34" charset="0"/>
              <a:buChar char="•"/>
            </a:pPr>
            <a:r>
              <a:rPr lang="en-US" b="1" dirty="0">
                <a:latin typeface="Times" panose="02020603050405020304" pitchFamily="18" charset="0"/>
                <a:cs typeface="Times" panose="02020603050405020304" pitchFamily="18" charset="0"/>
              </a:rPr>
              <a:t> ~1 minute time scales, 1 mm length scales.</a:t>
            </a:r>
          </a:p>
          <a:p>
            <a:pPr>
              <a:spcBef>
                <a:spcPct val="25000"/>
              </a:spcBef>
              <a:buClr>
                <a:srgbClr val="CC0066"/>
              </a:buClr>
              <a:buFontTx/>
              <a:buChar char="•"/>
            </a:pPr>
            <a:r>
              <a:rPr lang="en-US" b="1" dirty="0">
                <a:latin typeface="Times" panose="02020603050405020304" pitchFamily="18" charset="0"/>
                <a:cs typeface="Times" panose="02020603050405020304" pitchFamily="18" charset="0"/>
              </a:rPr>
              <a:t> dbrown@lanl.gov</a:t>
            </a:r>
          </a:p>
        </p:txBody>
      </p:sp>
      <p:grpSp>
        <p:nvGrpSpPr>
          <p:cNvPr id="2" name="Group 2"/>
          <p:cNvGrpSpPr>
            <a:grpSpLocks noChangeAspect="1"/>
          </p:cNvGrpSpPr>
          <p:nvPr/>
        </p:nvGrpSpPr>
        <p:grpSpPr bwMode="auto">
          <a:xfrm>
            <a:off x="2281872" y="356455"/>
            <a:ext cx="4444047" cy="3283736"/>
            <a:chOff x="-352" y="1033"/>
            <a:chExt cx="3438" cy="2541"/>
          </a:xfrm>
        </p:grpSpPr>
        <p:pic>
          <p:nvPicPr>
            <p:cNvPr id="2054" name="Picture 3"/>
            <p:cNvPicPr>
              <a:picLocks noChangeAspect="1" noChangeArrowheads="1"/>
            </p:cNvPicPr>
            <p:nvPr/>
          </p:nvPicPr>
          <p:blipFill>
            <a:blip r:embed="rId2" cstate="print"/>
            <a:srcRect/>
            <a:stretch>
              <a:fillRect/>
            </a:stretch>
          </p:blipFill>
          <p:spPr bwMode="auto">
            <a:xfrm>
              <a:off x="-352" y="1033"/>
              <a:ext cx="3438" cy="2408"/>
            </a:xfrm>
            <a:prstGeom prst="rect">
              <a:avLst/>
            </a:prstGeom>
            <a:noFill/>
            <a:ln w="9525">
              <a:noFill/>
              <a:miter lim="800000"/>
              <a:headEnd/>
              <a:tailEnd/>
            </a:ln>
          </p:spPr>
        </p:pic>
        <p:sp>
          <p:nvSpPr>
            <p:cNvPr id="2055" name="Text Box 4"/>
            <p:cNvSpPr txBox="1">
              <a:spLocks noChangeAspect="1" noChangeArrowheads="1"/>
            </p:cNvSpPr>
            <p:nvPr/>
          </p:nvSpPr>
          <p:spPr bwMode="auto">
            <a:xfrm>
              <a:off x="-331" y="1131"/>
              <a:ext cx="719" cy="255"/>
            </a:xfrm>
            <a:prstGeom prst="rect">
              <a:avLst/>
            </a:prstGeom>
            <a:solidFill>
              <a:schemeClr val="bg1"/>
            </a:solidFill>
            <a:ln w="9525">
              <a:noFill/>
              <a:miter lim="800000"/>
              <a:headEnd/>
              <a:tailEnd/>
            </a:ln>
          </p:spPr>
          <p:txBody>
            <a:bodyPr>
              <a:spAutoFit/>
            </a:bodyPr>
            <a:lstStyle/>
            <a:p>
              <a:endParaRPr lang="en-US" sz="1400"/>
            </a:p>
          </p:txBody>
        </p:sp>
        <p:sp>
          <p:nvSpPr>
            <p:cNvPr id="2056" name="Text Box 5"/>
            <p:cNvSpPr txBox="1">
              <a:spLocks noChangeAspect="1" noChangeArrowheads="1"/>
            </p:cNvSpPr>
            <p:nvPr/>
          </p:nvSpPr>
          <p:spPr bwMode="auto">
            <a:xfrm>
              <a:off x="1086" y="3381"/>
              <a:ext cx="588" cy="193"/>
            </a:xfrm>
            <a:prstGeom prst="rect">
              <a:avLst/>
            </a:prstGeom>
            <a:noFill/>
            <a:ln w="9525">
              <a:noFill/>
              <a:miter lim="800000"/>
              <a:headEnd/>
              <a:tailEnd/>
            </a:ln>
          </p:spPr>
          <p:txBody>
            <a:bodyPr wrap="none">
              <a:spAutoFit/>
            </a:bodyPr>
            <a:lstStyle/>
            <a:p>
              <a:r>
                <a:rPr lang="en-US" sz="900">
                  <a:latin typeface="Helvetica" pitchFamily="34" charset="0"/>
                </a:rPr>
                <a:t>Translator</a:t>
              </a:r>
            </a:p>
          </p:txBody>
        </p:sp>
      </p:grpSp>
      <p:graphicFrame>
        <p:nvGraphicFramePr>
          <p:cNvPr id="2050" name="Object 2"/>
          <p:cNvGraphicFramePr>
            <a:graphicFrameLocks noChangeAspect="1"/>
          </p:cNvGraphicFramePr>
          <p:nvPr>
            <p:extLst>
              <p:ext uri="{D42A27DB-BD31-4B8C-83A1-F6EECF244321}">
                <p14:modId xmlns:p14="http://schemas.microsoft.com/office/powerpoint/2010/main" val="1474208179"/>
              </p:ext>
            </p:extLst>
          </p:nvPr>
        </p:nvGraphicFramePr>
        <p:xfrm>
          <a:off x="7411090" y="1750061"/>
          <a:ext cx="4114800" cy="2976563"/>
        </p:xfrm>
        <a:graphic>
          <a:graphicData uri="http://schemas.openxmlformats.org/presentationml/2006/ole">
            <mc:AlternateContent xmlns:mc="http://schemas.openxmlformats.org/markup-compatibility/2006">
              <mc:Choice xmlns:v="urn:schemas-microsoft-com:vml" Requires="v">
                <p:oleObj name="Photo Editor Photo" r:id="rId3" imgW="16666667" imgH="11038095" progId="">
                  <p:embed/>
                </p:oleObj>
              </mc:Choice>
              <mc:Fallback>
                <p:oleObj name="Photo Editor Photo" r:id="rId3" imgW="16666667" imgH="11038095" progId="">
                  <p:embed/>
                  <p:pic>
                    <p:nvPicPr>
                      <p:cNvPr id="2050" name="Object 2"/>
                      <p:cNvPicPr>
                        <a:picLocks noChangeAspect="1" noChangeArrowheads="1"/>
                      </p:cNvPicPr>
                      <p:nvPr/>
                    </p:nvPicPr>
                    <p:blipFill>
                      <a:blip r:embed="rId4">
                        <a:extLst>
                          <a:ext uri="{28A0092B-C50C-407E-A947-70E740481C1C}">
                            <a14:useLocalDpi xmlns:a14="http://schemas.microsoft.com/office/drawing/2010/main" val="0"/>
                          </a:ext>
                        </a:extLst>
                      </a:blip>
                      <a:srcRect l="8475"/>
                      <a:stretch>
                        <a:fillRect/>
                      </a:stretch>
                    </p:blipFill>
                    <p:spPr bwMode="auto">
                      <a:xfrm>
                        <a:off x="7411090" y="1750061"/>
                        <a:ext cx="4114800" cy="297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3" name="Rectangle 9"/>
          <p:cNvSpPr>
            <a:spLocks noChangeArrowheads="1"/>
          </p:cNvSpPr>
          <p:nvPr/>
        </p:nvSpPr>
        <p:spPr bwMode="auto">
          <a:xfrm>
            <a:off x="243900" y="138328"/>
            <a:ext cx="9024937" cy="471488"/>
          </a:xfrm>
          <a:prstGeom prst="rect">
            <a:avLst/>
          </a:prstGeom>
          <a:noFill/>
          <a:ln w="9525">
            <a:noFill/>
            <a:miter lim="800000"/>
            <a:headEnd/>
            <a:tailEnd/>
          </a:ln>
        </p:spPr>
        <p:txBody>
          <a:bodyPr anchor="ctr"/>
          <a:lstStyle/>
          <a:p>
            <a:r>
              <a:rPr lang="en-US" sz="2400" b="1" dirty="0">
                <a:latin typeface="Times" panose="02020603050405020304" pitchFamily="18" charset="0"/>
                <a:cs typeface="Times" panose="02020603050405020304" pitchFamily="18" charset="0"/>
              </a:rPr>
              <a:t>SMARTS Designed to Study Engineering Materials Under Operating Conditions </a:t>
            </a:r>
          </a:p>
        </p:txBody>
      </p:sp>
      <p:sp>
        <p:nvSpPr>
          <p:cNvPr id="3" name="Rectangle 2">
            <a:extLst>
              <a:ext uri="{FF2B5EF4-FFF2-40B4-BE49-F238E27FC236}">
                <a16:creationId xmlns:a16="http://schemas.microsoft.com/office/drawing/2014/main" id="{85C89143-3DBA-962F-AD8E-93D9B6514A02}"/>
              </a:ext>
            </a:extLst>
          </p:cNvPr>
          <p:cNvSpPr/>
          <p:nvPr/>
        </p:nvSpPr>
        <p:spPr>
          <a:xfrm>
            <a:off x="106711" y="691892"/>
            <a:ext cx="9397239" cy="45719"/>
          </a:xfrm>
          <a:prstGeom prst="rect">
            <a:avLst/>
          </a:prstGeom>
          <a:gradFill flip="none" rotWithShape="1">
            <a:gsLst>
              <a:gs pos="0">
                <a:srgbClr val="FF9933"/>
              </a:gs>
              <a:gs pos="50000">
                <a:srgbClr val="0066CC"/>
              </a:gs>
              <a:gs pos="100000">
                <a:srgbClr val="FF993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Rectangle 3">
            <a:extLst>
              <a:ext uri="{FF2B5EF4-FFF2-40B4-BE49-F238E27FC236}">
                <a16:creationId xmlns:a16="http://schemas.microsoft.com/office/drawing/2014/main" id="{8FB5F9D1-2063-D8E6-0ACB-A0054A54481D}"/>
              </a:ext>
            </a:extLst>
          </p:cNvPr>
          <p:cNvSpPr/>
          <p:nvPr/>
        </p:nvSpPr>
        <p:spPr>
          <a:xfrm>
            <a:off x="102610" y="688335"/>
            <a:ext cx="9397239" cy="45719"/>
          </a:xfrm>
          <a:prstGeom prst="rect">
            <a:avLst/>
          </a:prstGeom>
          <a:gradFill flip="none" rotWithShape="1">
            <a:gsLst>
              <a:gs pos="0">
                <a:srgbClr val="FF9933"/>
              </a:gs>
              <a:gs pos="50000">
                <a:schemeClr val="tx1"/>
              </a:gs>
              <a:gs pos="100000">
                <a:srgbClr val="FF993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906397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1" name="Rectangle 9240">
            <a:extLst>
              <a:ext uri="{FF2B5EF4-FFF2-40B4-BE49-F238E27FC236}">
                <a16:creationId xmlns:a16="http://schemas.microsoft.com/office/drawing/2014/main" id="{C3DB5A4B-684C-CDDA-25C6-BDC53556ED6F}"/>
              </a:ext>
            </a:extLst>
          </p:cNvPr>
          <p:cNvSpPr/>
          <p:nvPr/>
        </p:nvSpPr>
        <p:spPr>
          <a:xfrm>
            <a:off x="2855410" y="5815385"/>
            <a:ext cx="2330639" cy="534812"/>
          </a:xfrm>
          <a:prstGeom prst="rect">
            <a:avLst/>
          </a:prstGeom>
          <a:solidFill>
            <a:schemeClr val="bg1">
              <a:lumMod val="85000"/>
              <a:alpha val="30000"/>
            </a:schemeClr>
          </a:solidFill>
          <a:ln>
            <a:solidFill>
              <a:schemeClr val="tx1"/>
            </a:solidFill>
          </a:ln>
          <a:scene3d>
            <a:camera prst="obliqueBottomLeft">
              <a:rot lat="900000" lon="1200000" rev="0"/>
            </a:camera>
            <a:lightRig rig="morning" dir="t"/>
          </a:scene3d>
          <a:sp3d extrusionH="3810000" contourW="25400" prstMaterial="softEdge">
            <a:extrusionClr>
              <a:schemeClr val="bg1">
                <a:lumMod val="8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8" name="Rectangle 2"/>
          <p:cNvSpPr>
            <a:spLocks noChangeArrowheads="1"/>
          </p:cNvSpPr>
          <p:nvPr/>
        </p:nvSpPr>
        <p:spPr bwMode="auto">
          <a:xfrm>
            <a:off x="102610" y="102956"/>
            <a:ext cx="8131243" cy="533400"/>
          </a:xfrm>
          <a:prstGeom prst="rect">
            <a:avLst/>
          </a:prstGeom>
          <a:noFill/>
          <a:ln w="9525">
            <a:noFill/>
            <a:miter lim="800000"/>
            <a:headEnd/>
            <a:tailEnd/>
          </a:ln>
        </p:spPr>
        <p:txBody>
          <a:bodyPr anchor="ctr"/>
          <a:lstStyle/>
          <a:p>
            <a:pPr eaLnBrk="0" fontAlgn="base" hangingPunct="0">
              <a:spcBef>
                <a:spcPct val="0"/>
              </a:spcBef>
              <a:spcAft>
                <a:spcPct val="0"/>
              </a:spcAft>
            </a:pPr>
            <a:r>
              <a:rPr lang="en-US" sz="2400" b="1" dirty="0">
                <a:latin typeface="Times New Roman" panose="02020603050405020304" pitchFamily="18" charset="0"/>
                <a:cs typeface="Times New Roman" panose="02020603050405020304" pitchFamily="18" charset="0"/>
              </a:rPr>
              <a:t>Sequential Deformation And Recovery Experiments on Tantalum Completed on SMARTS</a:t>
            </a:r>
          </a:p>
        </p:txBody>
      </p:sp>
      <p:sp>
        <p:nvSpPr>
          <p:cNvPr id="12" name="Rectangle 2">
            <a:extLst>
              <a:ext uri="{FF2B5EF4-FFF2-40B4-BE49-F238E27FC236}">
                <a16:creationId xmlns:a16="http://schemas.microsoft.com/office/drawing/2014/main" id="{143456AB-1E54-CA16-D9FD-DFFEE92B508D}"/>
              </a:ext>
            </a:extLst>
          </p:cNvPr>
          <p:cNvSpPr>
            <a:spLocks noChangeArrowheads="1"/>
          </p:cNvSpPr>
          <p:nvPr/>
        </p:nvSpPr>
        <p:spPr bwMode="auto">
          <a:xfrm>
            <a:off x="2106835" y="4234737"/>
            <a:ext cx="4393810" cy="1281989"/>
          </a:xfrm>
          <a:prstGeom prst="rect">
            <a:avLst/>
          </a:prstGeom>
          <a:noFill/>
          <a:ln w="9525">
            <a:noFill/>
            <a:miter lim="800000"/>
            <a:headEnd/>
            <a:tailEnd/>
          </a:ln>
        </p:spPr>
        <p:txBody>
          <a:bodyPr anchor="ctr"/>
          <a:lstStyle/>
          <a:p>
            <a:pPr marL="114300" indent="-114300" eaLnBrk="0" fontAlgn="base" hangingPunct="0">
              <a:spcBef>
                <a:spcPts val="600"/>
              </a:spcBef>
              <a:spcAft>
                <a:spcPct val="0"/>
              </a:spcAft>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Rolled and annealed plate Tantalum</a:t>
            </a:r>
          </a:p>
          <a:p>
            <a:pPr marL="114300" indent="-114300" eaLnBrk="0" fontAlgn="base" hangingPunct="0">
              <a:spcBef>
                <a:spcPts val="600"/>
              </a:spcBef>
              <a:spcAft>
                <a:spcPct val="0"/>
              </a:spcAft>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Grain size of roughly 35 </a:t>
            </a:r>
            <a:r>
              <a:rPr lang="en-US" b="1" dirty="0">
                <a:latin typeface="Symbol" panose="05050102010706020507" pitchFamily="18" charset="2"/>
                <a:cs typeface="Times New Roman" panose="02020603050405020304" pitchFamily="18" charset="0"/>
              </a:rPr>
              <a:t></a:t>
            </a:r>
            <a:r>
              <a:rPr lang="en-US" b="1" dirty="0">
                <a:latin typeface="Times New Roman" panose="02020603050405020304" pitchFamily="18" charset="0"/>
                <a:cs typeface="Times New Roman" panose="02020603050405020304" pitchFamily="18" charset="0"/>
              </a:rPr>
              <a:t>m </a:t>
            </a:r>
          </a:p>
          <a:p>
            <a:pPr marL="114300" indent="-114300" eaLnBrk="0" fontAlgn="base" hangingPunct="0">
              <a:spcBef>
                <a:spcPts val="600"/>
              </a:spcBef>
              <a:spcAft>
                <a:spcPct val="0"/>
              </a:spcAft>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Samples from the through-thickness and in-plane directions</a:t>
            </a:r>
          </a:p>
        </p:txBody>
      </p:sp>
      <p:pic>
        <p:nvPicPr>
          <p:cNvPr id="15" name="Picture 14">
            <a:extLst>
              <a:ext uri="{FF2B5EF4-FFF2-40B4-BE49-F238E27FC236}">
                <a16:creationId xmlns:a16="http://schemas.microsoft.com/office/drawing/2014/main" id="{3C501E13-6FDF-5A3D-4352-1B9DAF5D3980}"/>
              </a:ext>
            </a:extLst>
          </p:cNvPr>
          <p:cNvPicPr>
            <a:picLocks noChangeAspect="1"/>
          </p:cNvPicPr>
          <p:nvPr/>
        </p:nvPicPr>
        <p:blipFill rotWithShape="1">
          <a:blip r:embed="rId3"/>
          <a:srcRect r="43160"/>
          <a:stretch/>
        </p:blipFill>
        <p:spPr>
          <a:xfrm rot="16200000">
            <a:off x="-1785321" y="2726668"/>
            <a:ext cx="5536109" cy="1949750"/>
          </a:xfrm>
          <a:prstGeom prst="rect">
            <a:avLst/>
          </a:prstGeom>
        </p:spPr>
      </p:pic>
      <p:sp>
        <p:nvSpPr>
          <p:cNvPr id="17" name="TextBox 16">
            <a:extLst>
              <a:ext uri="{FF2B5EF4-FFF2-40B4-BE49-F238E27FC236}">
                <a16:creationId xmlns:a16="http://schemas.microsoft.com/office/drawing/2014/main" id="{94A3FCCD-6E6D-02B1-B0D3-834717BAA72D}"/>
              </a:ext>
            </a:extLst>
          </p:cNvPr>
          <p:cNvSpPr txBox="1"/>
          <p:nvPr/>
        </p:nvSpPr>
        <p:spPr>
          <a:xfrm>
            <a:off x="102610" y="6370453"/>
            <a:ext cx="3922350" cy="400110"/>
          </a:xfrm>
          <a:prstGeom prst="rect">
            <a:avLst/>
          </a:prstGeom>
          <a:solidFill>
            <a:schemeClr val="bg1"/>
          </a:solidFill>
        </p:spPr>
        <p:txBody>
          <a:bodyPr wrap="square">
            <a:spAutoFit/>
          </a:bodyPr>
          <a:lstStyle/>
          <a:p>
            <a:r>
              <a:rPr lang="en-US" sz="1000" dirty="0">
                <a:effectLst/>
                <a:latin typeface="Times" panose="02020603050405020304" pitchFamily="18" charset="0"/>
                <a:ea typeface="Calibri" panose="020F0502020204030204" pitchFamily="34" charset="0"/>
                <a:cs typeface="Times" panose="02020603050405020304" pitchFamily="18" charset="0"/>
              </a:rPr>
              <a:t>T.E. </a:t>
            </a:r>
            <a:r>
              <a:rPr lang="en-US" sz="1000" dirty="0" err="1">
                <a:effectLst/>
                <a:latin typeface="Times" panose="02020603050405020304" pitchFamily="18" charset="0"/>
                <a:ea typeface="Calibri" panose="020F0502020204030204" pitchFamily="34" charset="0"/>
                <a:cs typeface="Times" panose="02020603050405020304" pitchFamily="18" charset="0"/>
              </a:rPr>
              <a:t>Buchheit</a:t>
            </a:r>
            <a:r>
              <a:rPr lang="en-US" sz="1000" dirty="0">
                <a:effectLst/>
                <a:latin typeface="Times" panose="02020603050405020304" pitchFamily="18" charset="0"/>
                <a:ea typeface="Calibri" panose="020F0502020204030204" pitchFamily="34" charset="0"/>
                <a:cs typeface="Times" panose="02020603050405020304" pitchFamily="18" charset="0"/>
              </a:rPr>
              <a:t>, E.K. Cerreta, L. </a:t>
            </a:r>
            <a:r>
              <a:rPr lang="en-US" sz="1000" dirty="0" err="1">
                <a:effectLst/>
                <a:latin typeface="Times" panose="02020603050405020304" pitchFamily="18" charset="0"/>
                <a:ea typeface="Calibri" panose="020F0502020204030204" pitchFamily="34" charset="0"/>
                <a:cs typeface="Times" panose="02020603050405020304" pitchFamily="18" charset="0"/>
              </a:rPr>
              <a:t>Diebler</a:t>
            </a:r>
            <a:r>
              <a:rPr lang="en-US" sz="1000" dirty="0">
                <a:effectLst/>
                <a:latin typeface="Times" panose="02020603050405020304" pitchFamily="18" charset="0"/>
                <a:ea typeface="Calibri" panose="020F0502020204030204" pitchFamily="34" charset="0"/>
                <a:cs typeface="Times" panose="02020603050405020304" pitchFamily="18" charset="0"/>
              </a:rPr>
              <a:t>, S.-R. Chen, J.R. Michael (2014). Report SAND2014-17645</a:t>
            </a:r>
            <a:r>
              <a:rPr lang="en-US" sz="1000" i="1" dirty="0">
                <a:effectLst/>
                <a:latin typeface="Times" panose="02020603050405020304" pitchFamily="18" charset="0"/>
                <a:ea typeface="Calibri" panose="020F0502020204030204" pitchFamily="34" charset="0"/>
                <a:cs typeface="Times" panose="02020603050405020304" pitchFamily="18" charset="0"/>
              </a:rPr>
              <a:t>.</a:t>
            </a:r>
            <a:r>
              <a:rPr lang="en-US" sz="1000" dirty="0">
                <a:effectLst/>
                <a:latin typeface="Times" panose="02020603050405020304" pitchFamily="18" charset="0"/>
                <a:ea typeface="Calibri" panose="020F0502020204030204" pitchFamily="34" charset="0"/>
                <a:cs typeface="Times" panose="02020603050405020304" pitchFamily="18" charset="0"/>
              </a:rPr>
              <a:t> Sandia National Laboratory.</a:t>
            </a:r>
            <a:endParaRPr lang="en-US" sz="1000" dirty="0">
              <a:latin typeface="Times" panose="02020603050405020304" pitchFamily="18" charset="0"/>
              <a:cs typeface="Times" panose="02020603050405020304" pitchFamily="18" charset="0"/>
            </a:endParaRPr>
          </a:p>
        </p:txBody>
      </p:sp>
      <p:grpSp>
        <p:nvGrpSpPr>
          <p:cNvPr id="52" name="Group 51">
            <a:extLst>
              <a:ext uri="{FF2B5EF4-FFF2-40B4-BE49-F238E27FC236}">
                <a16:creationId xmlns:a16="http://schemas.microsoft.com/office/drawing/2014/main" id="{12CE7C1D-68E1-4816-CBB8-9C7E9988D329}"/>
              </a:ext>
            </a:extLst>
          </p:cNvPr>
          <p:cNvGrpSpPr/>
          <p:nvPr/>
        </p:nvGrpSpPr>
        <p:grpSpPr>
          <a:xfrm>
            <a:off x="3612971" y="771154"/>
            <a:ext cx="4125450" cy="3356069"/>
            <a:chOff x="749628" y="1072316"/>
            <a:chExt cx="4125450" cy="3356069"/>
          </a:xfrm>
        </p:grpSpPr>
        <p:sp>
          <p:nvSpPr>
            <p:cNvPr id="53" name="Freeform 107">
              <a:extLst>
                <a:ext uri="{FF2B5EF4-FFF2-40B4-BE49-F238E27FC236}">
                  <a16:creationId xmlns:a16="http://schemas.microsoft.com/office/drawing/2014/main" id="{6BB2E882-5BA1-9372-EE43-B28637D60775}"/>
                </a:ext>
              </a:extLst>
            </p:cNvPr>
            <p:cNvSpPr/>
            <p:nvPr/>
          </p:nvSpPr>
          <p:spPr>
            <a:xfrm rot="16200000" flipH="1">
              <a:off x="1953322" y="1880969"/>
              <a:ext cx="1848861" cy="849086"/>
            </a:xfrm>
            <a:custGeom>
              <a:avLst/>
              <a:gdLst>
                <a:gd name="connsiteX0" fmla="*/ 0 w 1789612"/>
                <a:gd name="connsiteY0" fmla="*/ 0 h 849086"/>
                <a:gd name="connsiteX1" fmla="*/ 1789612 w 1789612"/>
                <a:gd name="connsiteY1" fmla="*/ 418011 h 849086"/>
                <a:gd name="connsiteX2" fmla="*/ 0 w 1789612"/>
                <a:gd name="connsiteY2" fmla="*/ 849086 h 849086"/>
                <a:gd name="connsiteX3" fmla="*/ 0 w 1789612"/>
                <a:gd name="connsiteY3" fmla="*/ 0 h 849086"/>
              </a:gdLst>
              <a:ahLst/>
              <a:cxnLst>
                <a:cxn ang="0">
                  <a:pos x="connsiteX0" y="connsiteY0"/>
                </a:cxn>
                <a:cxn ang="0">
                  <a:pos x="connsiteX1" y="connsiteY1"/>
                </a:cxn>
                <a:cxn ang="0">
                  <a:pos x="connsiteX2" y="connsiteY2"/>
                </a:cxn>
                <a:cxn ang="0">
                  <a:pos x="connsiteX3" y="connsiteY3"/>
                </a:cxn>
              </a:cxnLst>
              <a:rect l="l" t="t" r="r" b="b"/>
              <a:pathLst>
                <a:path w="1789612" h="849086">
                  <a:moveTo>
                    <a:pt x="0" y="0"/>
                  </a:moveTo>
                  <a:lnTo>
                    <a:pt x="1789612" y="418011"/>
                  </a:lnTo>
                  <a:lnTo>
                    <a:pt x="0" y="849086"/>
                  </a:lnTo>
                  <a:cubicBezTo>
                    <a:pt x="2177" y="570412"/>
                    <a:pt x="4355" y="291737"/>
                    <a:pt x="0" y="0"/>
                  </a:cubicBezTo>
                  <a:close/>
                </a:path>
              </a:pathLst>
            </a:custGeom>
            <a:solidFill>
              <a:srgbClr val="FFC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105">
              <a:extLst>
                <a:ext uri="{FF2B5EF4-FFF2-40B4-BE49-F238E27FC236}">
                  <a16:creationId xmlns:a16="http://schemas.microsoft.com/office/drawing/2014/main" id="{45537BEE-65CE-711F-23C9-080DA5E1D82E}"/>
                </a:ext>
              </a:extLst>
            </p:cNvPr>
            <p:cNvSpPr/>
            <p:nvPr/>
          </p:nvSpPr>
          <p:spPr>
            <a:xfrm flipH="1">
              <a:off x="2899462" y="2803032"/>
              <a:ext cx="1805696" cy="849086"/>
            </a:xfrm>
            <a:custGeom>
              <a:avLst/>
              <a:gdLst>
                <a:gd name="connsiteX0" fmla="*/ 0 w 1789612"/>
                <a:gd name="connsiteY0" fmla="*/ 0 h 849086"/>
                <a:gd name="connsiteX1" fmla="*/ 1789612 w 1789612"/>
                <a:gd name="connsiteY1" fmla="*/ 418011 h 849086"/>
                <a:gd name="connsiteX2" fmla="*/ 0 w 1789612"/>
                <a:gd name="connsiteY2" fmla="*/ 849086 h 849086"/>
                <a:gd name="connsiteX3" fmla="*/ 0 w 1789612"/>
                <a:gd name="connsiteY3" fmla="*/ 0 h 849086"/>
              </a:gdLst>
              <a:ahLst/>
              <a:cxnLst>
                <a:cxn ang="0">
                  <a:pos x="connsiteX0" y="connsiteY0"/>
                </a:cxn>
                <a:cxn ang="0">
                  <a:pos x="connsiteX1" y="connsiteY1"/>
                </a:cxn>
                <a:cxn ang="0">
                  <a:pos x="connsiteX2" y="connsiteY2"/>
                </a:cxn>
                <a:cxn ang="0">
                  <a:pos x="connsiteX3" y="connsiteY3"/>
                </a:cxn>
              </a:cxnLst>
              <a:rect l="l" t="t" r="r" b="b"/>
              <a:pathLst>
                <a:path w="1789612" h="849086">
                  <a:moveTo>
                    <a:pt x="0" y="0"/>
                  </a:moveTo>
                  <a:lnTo>
                    <a:pt x="1789612" y="418011"/>
                  </a:lnTo>
                  <a:lnTo>
                    <a:pt x="0" y="849086"/>
                  </a:lnTo>
                  <a:cubicBezTo>
                    <a:pt x="2177" y="570412"/>
                    <a:pt x="4355" y="291737"/>
                    <a:pt x="0" y="0"/>
                  </a:cubicBezTo>
                  <a:close/>
                </a:path>
              </a:pathLst>
            </a:custGeom>
            <a:solidFill>
              <a:srgbClr val="FFC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104">
              <a:extLst>
                <a:ext uri="{FF2B5EF4-FFF2-40B4-BE49-F238E27FC236}">
                  <a16:creationId xmlns:a16="http://schemas.microsoft.com/office/drawing/2014/main" id="{47B59822-13B1-9C65-B57F-7BB33F5EC7D3}"/>
                </a:ext>
              </a:extLst>
            </p:cNvPr>
            <p:cNvSpPr/>
            <p:nvPr/>
          </p:nvSpPr>
          <p:spPr>
            <a:xfrm>
              <a:off x="1048539" y="2801983"/>
              <a:ext cx="1805696" cy="849086"/>
            </a:xfrm>
            <a:custGeom>
              <a:avLst/>
              <a:gdLst>
                <a:gd name="connsiteX0" fmla="*/ 0 w 1789612"/>
                <a:gd name="connsiteY0" fmla="*/ 0 h 849086"/>
                <a:gd name="connsiteX1" fmla="*/ 1789612 w 1789612"/>
                <a:gd name="connsiteY1" fmla="*/ 418011 h 849086"/>
                <a:gd name="connsiteX2" fmla="*/ 0 w 1789612"/>
                <a:gd name="connsiteY2" fmla="*/ 849086 h 849086"/>
                <a:gd name="connsiteX3" fmla="*/ 0 w 1789612"/>
                <a:gd name="connsiteY3" fmla="*/ 0 h 849086"/>
              </a:gdLst>
              <a:ahLst/>
              <a:cxnLst>
                <a:cxn ang="0">
                  <a:pos x="connsiteX0" y="connsiteY0"/>
                </a:cxn>
                <a:cxn ang="0">
                  <a:pos x="connsiteX1" y="connsiteY1"/>
                </a:cxn>
                <a:cxn ang="0">
                  <a:pos x="connsiteX2" y="connsiteY2"/>
                </a:cxn>
                <a:cxn ang="0">
                  <a:pos x="connsiteX3" y="connsiteY3"/>
                </a:cxn>
              </a:cxnLst>
              <a:rect l="l" t="t" r="r" b="b"/>
              <a:pathLst>
                <a:path w="1789612" h="849086">
                  <a:moveTo>
                    <a:pt x="0" y="0"/>
                  </a:moveTo>
                  <a:lnTo>
                    <a:pt x="1789612" y="418011"/>
                  </a:lnTo>
                  <a:lnTo>
                    <a:pt x="0" y="849086"/>
                  </a:lnTo>
                  <a:cubicBezTo>
                    <a:pt x="2177" y="570412"/>
                    <a:pt x="4355" y="291737"/>
                    <a:pt x="0" y="0"/>
                  </a:cubicBezTo>
                  <a:close/>
                </a:path>
              </a:pathLst>
            </a:custGeom>
            <a:solidFill>
              <a:srgbClr val="FFC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18">
              <a:extLst>
                <a:ext uri="{FF2B5EF4-FFF2-40B4-BE49-F238E27FC236}">
                  <a16:creationId xmlns:a16="http://schemas.microsoft.com/office/drawing/2014/main" id="{57AE8EA1-639A-8593-A258-DB07C51B6917}"/>
                </a:ext>
              </a:extLst>
            </p:cNvPr>
            <p:cNvSpPr>
              <a:spLocks noChangeArrowheads="1"/>
            </p:cNvSpPr>
            <p:nvPr/>
          </p:nvSpPr>
          <p:spPr bwMode="auto">
            <a:xfrm>
              <a:off x="4700271" y="2768555"/>
              <a:ext cx="63500" cy="914400"/>
            </a:xfrm>
            <a:prstGeom prst="rect">
              <a:avLst/>
            </a:prstGeom>
            <a:solidFill>
              <a:schemeClr val="tx1"/>
            </a:solidFill>
            <a:ln w="9525">
              <a:solidFill>
                <a:schemeClr val="tx1"/>
              </a:solidFill>
              <a:miter lim="800000"/>
              <a:headEnd/>
              <a:tailEnd/>
            </a:ln>
          </p:spPr>
          <p:txBody>
            <a:bodyPr/>
            <a:lstStyle/>
            <a:p>
              <a:endParaRPr lang="en-US" sz="1200">
                <a:latin typeface="Times" panose="02020603050405020304" pitchFamily="18" charset="0"/>
                <a:cs typeface="Times" panose="02020603050405020304" pitchFamily="18" charset="0"/>
              </a:endParaRPr>
            </a:p>
          </p:txBody>
        </p:sp>
        <p:sp>
          <p:nvSpPr>
            <p:cNvPr id="57" name="Rectangle 19">
              <a:extLst>
                <a:ext uri="{FF2B5EF4-FFF2-40B4-BE49-F238E27FC236}">
                  <a16:creationId xmlns:a16="http://schemas.microsoft.com/office/drawing/2014/main" id="{EE2C3D84-B577-FCC3-5503-7926B8A9D1EF}"/>
                </a:ext>
              </a:extLst>
            </p:cNvPr>
            <p:cNvSpPr>
              <a:spLocks noChangeArrowheads="1"/>
            </p:cNvSpPr>
            <p:nvPr/>
          </p:nvSpPr>
          <p:spPr bwMode="auto">
            <a:xfrm>
              <a:off x="983933" y="2768555"/>
              <a:ext cx="63500" cy="914400"/>
            </a:xfrm>
            <a:prstGeom prst="rect">
              <a:avLst/>
            </a:prstGeom>
            <a:solidFill>
              <a:schemeClr val="tx1"/>
            </a:solidFill>
            <a:ln w="9525">
              <a:solidFill>
                <a:schemeClr val="tx1"/>
              </a:solidFill>
              <a:miter lim="800000"/>
              <a:headEnd/>
              <a:tailEnd/>
            </a:ln>
          </p:spPr>
          <p:txBody>
            <a:bodyPr/>
            <a:lstStyle/>
            <a:p>
              <a:endParaRPr lang="en-US" sz="1200">
                <a:latin typeface="Times" panose="02020603050405020304" pitchFamily="18" charset="0"/>
                <a:cs typeface="Times" panose="02020603050405020304" pitchFamily="18" charset="0"/>
              </a:endParaRPr>
            </a:p>
          </p:txBody>
        </p:sp>
        <p:sp>
          <p:nvSpPr>
            <p:cNvPr id="58" name="Rectangle 30">
              <a:extLst>
                <a:ext uri="{FF2B5EF4-FFF2-40B4-BE49-F238E27FC236}">
                  <a16:creationId xmlns:a16="http://schemas.microsoft.com/office/drawing/2014/main" id="{273578A4-2F81-6298-00DB-6DEB477B7700}"/>
                </a:ext>
              </a:extLst>
            </p:cNvPr>
            <p:cNvSpPr>
              <a:spLocks noChangeArrowheads="1"/>
            </p:cNvSpPr>
            <p:nvPr/>
          </p:nvSpPr>
          <p:spPr bwMode="auto">
            <a:xfrm>
              <a:off x="749628" y="3686928"/>
              <a:ext cx="1136363" cy="369332"/>
            </a:xfrm>
            <a:prstGeom prst="rect">
              <a:avLst/>
            </a:prstGeom>
            <a:noFill/>
            <a:ln w="9525">
              <a:noFill/>
              <a:miter lim="800000"/>
              <a:headEnd/>
              <a:tailEnd/>
            </a:ln>
          </p:spPr>
          <p:txBody>
            <a:bodyPr wrap="square" lIns="0" tIns="0" rIns="0" bIns="0">
              <a:spAutoFit/>
            </a:bodyPr>
            <a:lstStyle/>
            <a:p>
              <a:r>
                <a:rPr lang="en-US" sz="1200" dirty="0">
                  <a:solidFill>
                    <a:srgbClr val="000000"/>
                  </a:solidFill>
                  <a:latin typeface="Times" panose="02020603050405020304" pitchFamily="18" charset="0"/>
                  <a:cs typeface="Times" panose="02020603050405020304" pitchFamily="18" charset="0"/>
                </a:rPr>
                <a:t>-90° Detector Bank (2)</a:t>
              </a:r>
              <a:endParaRPr lang="en-US" sz="1200" dirty="0">
                <a:latin typeface="Times" panose="02020603050405020304" pitchFamily="18" charset="0"/>
                <a:cs typeface="Times" panose="02020603050405020304" pitchFamily="18" charset="0"/>
              </a:endParaRPr>
            </a:p>
          </p:txBody>
        </p:sp>
        <p:sp>
          <p:nvSpPr>
            <p:cNvPr id="59" name="Rectangle 44">
              <a:extLst>
                <a:ext uri="{FF2B5EF4-FFF2-40B4-BE49-F238E27FC236}">
                  <a16:creationId xmlns:a16="http://schemas.microsoft.com/office/drawing/2014/main" id="{D5B4A139-2B51-3DEC-C36D-67D514D0AB3C}"/>
                </a:ext>
              </a:extLst>
            </p:cNvPr>
            <p:cNvSpPr>
              <a:spLocks noChangeArrowheads="1"/>
            </p:cNvSpPr>
            <p:nvPr/>
          </p:nvSpPr>
          <p:spPr bwMode="auto">
            <a:xfrm>
              <a:off x="3279458" y="2624093"/>
              <a:ext cx="384175" cy="312738"/>
            </a:xfrm>
            <a:prstGeom prst="rect">
              <a:avLst/>
            </a:prstGeom>
            <a:noFill/>
            <a:ln w="9525">
              <a:noFill/>
              <a:miter lim="800000"/>
              <a:headEnd/>
              <a:tailEnd/>
            </a:ln>
          </p:spPr>
          <p:txBody>
            <a:bodyPr/>
            <a:lstStyle/>
            <a:p>
              <a:endParaRPr lang="en-US" sz="1200">
                <a:latin typeface="Times" panose="02020603050405020304" pitchFamily="18" charset="0"/>
                <a:cs typeface="Times" panose="02020603050405020304" pitchFamily="18" charset="0"/>
              </a:endParaRPr>
            </a:p>
          </p:txBody>
        </p:sp>
        <p:sp>
          <p:nvSpPr>
            <p:cNvPr id="60" name="Rectangle 45">
              <a:extLst>
                <a:ext uri="{FF2B5EF4-FFF2-40B4-BE49-F238E27FC236}">
                  <a16:creationId xmlns:a16="http://schemas.microsoft.com/office/drawing/2014/main" id="{AD16E315-1BA9-89E8-BCEE-755140F02D6E}"/>
                </a:ext>
              </a:extLst>
            </p:cNvPr>
            <p:cNvSpPr>
              <a:spLocks noChangeArrowheads="1"/>
            </p:cNvSpPr>
            <p:nvPr/>
          </p:nvSpPr>
          <p:spPr bwMode="auto">
            <a:xfrm>
              <a:off x="3217087" y="2541473"/>
              <a:ext cx="161904" cy="184666"/>
            </a:xfrm>
            <a:prstGeom prst="rect">
              <a:avLst/>
            </a:prstGeom>
            <a:noFill/>
            <a:ln w="9525">
              <a:noFill/>
              <a:miter lim="800000"/>
              <a:headEnd/>
              <a:tailEnd/>
            </a:ln>
          </p:spPr>
          <p:txBody>
            <a:bodyPr wrap="none" lIns="0" tIns="0" rIns="0" bIns="0">
              <a:spAutoFit/>
            </a:bodyPr>
            <a:lstStyle/>
            <a:p>
              <a:pPr eaLnBrk="1" hangingPunct="1"/>
              <a:r>
                <a:rPr lang="en-US" sz="1200" dirty="0">
                  <a:solidFill>
                    <a:srgbClr val="000000"/>
                  </a:solidFill>
                  <a:latin typeface="Times" panose="02020603050405020304" pitchFamily="18" charset="0"/>
                  <a:cs typeface="Times" panose="02020603050405020304" pitchFamily="18" charset="0"/>
                </a:rPr>
                <a:t>Q</a:t>
              </a:r>
              <a:r>
                <a:rPr lang="en-US" sz="1200" baseline="-25000" dirty="0">
                  <a:solidFill>
                    <a:srgbClr val="000000"/>
                  </a:solidFill>
                  <a:latin typeface="Times" panose="02020603050405020304" pitchFamily="18" charset="0"/>
                  <a:cs typeface="Times" panose="02020603050405020304" pitchFamily="18" charset="0"/>
                </a:rPr>
                <a:t>1</a:t>
              </a:r>
              <a:endParaRPr lang="en-US" sz="1200" baseline="-25000" dirty="0">
                <a:latin typeface="Times" panose="02020603050405020304" pitchFamily="18" charset="0"/>
                <a:cs typeface="Times" panose="02020603050405020304" pitchFamily="18" charset="0"/>
              </a:endParaRPr>
            </a:p>
          </p:txBody>
        </p:sp>
        <p:sp>
          <p:nvSpPr>
            <p:cNvPr id="61" name="Rectangle 47">
              <a:extLst>
                <a:ext uri="{FF2B5EF4-FFF2-40B4-BE49-F238E27FC236}">
                  <a16:creationId xmlns:a16="http://schemas.microsoft.com/office/drawing/2014/main" id="{AEBD376F-C6C3-3BE5-E802-3F75F115C132}"/>
                </a:ext>
              </a:extLst>
            </p:cNvPr>
            <p:cNvSpPr>
              <a:spLocks noChangeArrowheads="1"/>
            </p:cNvSpPr>
            <p:nvPr/>
          </p:nvSpPr>
          <p:spPr bwMode="auto">
            <a:xfrm>
              <a:off x="2495233" y="2468518"/>
              <a:ext cx="354013" cy="312738"/>
            </a:xfrm>
            <a:prstGeom prst="rect">
              <a:avLst/>
            </a:prstGeom>
            <a:noFill/>
            <a:ln w="9525">
              <a:noFill/>
              <a:miter lim="800000"/>
              <a:headEnd/>
              <a:tailEnd/>
            </a:ln>
          </p:spPr>
          <p:txBody>
            <a:bodyPr/>
            <a:lstStyle/>
            <a:p>
              <a:endParaRPr lang="en-US" sz="1200">
                <a:latin typeface="Times" panose="02020603050405020304" pitchFamily="18" charset="0"/>
                <a:cs typeface="Times" panose="02020603050405020304" pitchFamily="18" charset="0"/>
              </a:endParaRPr>
            </a:p>
          </p:txBody>
        </p:sp>
        <p:sp>
          <p:nvSpPr>
            <p:cNvPr id="62" name="Rectangle 48">
              <a:extLst>
                <a:ext uri="{FF2B5EF4-FFF2-40B4-BE49-F238E27FC236}">
                  <a16:creationId xmlns:a16="http://schemas.microsoft.com/office/drawing/2014/main" id="{72A0BDDF-0D20-F9A7-8202-AF368660C0E3}"/>
                </a:ext>
              </a:extLst>
            </p:cNvPr>
            <p:cNvSpPr>
              <a:spLocks noChangeArrowheads="1"/>
            </p:cNvSpPr>
            <p:nvPr/>
          </p:nvSpPr>
          <p:spPr bwMode="auto">
            <a:xfrm>
              <a:off x="2188750" y="2644731"/>
              <a:ext cx="161904" cy="184666"/>
            </a:xfrm>
            <a:prstGeom prst="rect">
              <a:avLst/>
            </a:prstGeom>
            <a:noFill/>
            <a:ln w="9525">
              <a:noFill/>
              <a:miter lim="800000"/>
              <a:headEnd/>
              <a:tailEnd/>
            </a:ln>
          </p:spPr>
          <p:txBody>
            <a:bodyPr wrap="none" lIns="0" tIns="0" rIns="0" bIns="0">
              <a:spAutoFit/>
            </a:bodyPr>
            <a:lstStyle/>
            <a:p>
              <a:pPr eaLnBrk="1" hangingPunct="1"/>
              <a:r>
                <a:rPr lang="en-US" sz="1200" dirty="0">
                  <a:solidFill>
                    <a:srgbClr val="000000"/>
                  </a:solidFill>
                  <a:latin typeface="Times" panose="02020603050405020304" pitchFamily="18" charset="0"/>
                  <a:cs typeface="Times" panose="02020603050405020304" pitchFamily="18" charset="0"/>
                </a:rPr>
                <a:t>Q</a:t>
              </a:r>
              <a:r>
                <a:rPr lang="en-US" sz="1200" baseline="-25000" dirty="0">
                  <a:solidFill>
                    <a:srgbClr val="000000"/>
                  </a:solidFill>
                  <a:latin typeface="Times" panose="02020603050405020304" pitchFamily="18" charset="0"/>
                  <a:cs typeface="Times" panose="02020603050405020304" pitchFamily="18" charset="0"/>
                </a:rPr>
                <a:t>2</a:t>
              </a:r>
              <a:endParaRPr lang="en-US" sz="1200" baseline="-25000" dirty="0">
                <a:latin typeface="Times" panose="02020603050405020304" pitchFamily="18" charset="0"/>
                <a:cs typeface="Times" panose="02020603050405020304" pitchFamily="18" charset="0"/>
              </a:endParaRPr>
            </a:p>
          </p:txBody>
        </p:sp>
        <p:sp>
          <p:nvSpPr>
            <p:cNvPr id="63" name="Rectangle 18">
              <a:extLst>
                <a:ext uri="{FF2B5EF4-FFF2-40B4-BE49-F238E27FC236}">
                  <a16:creationId xmlns:a16="http://schemas.microsoft.com/office/drawing/2014/main" id="{D88571D2-56A3-5032-553E-85E9BBD1748C}"/>
                </a:ext>
              </a:extLst>
            </p:cNvPr>
            <p:cNvSpPr>
              <a:spLocks noChangeArrowheads="1"/>
            </p:cNvSpPr>
            <p:nvPr/>
          </p:nvSpPr>
          <p:spPr bwMode="auto">
            <a:xfrm rot="16200000">
              <a:off x="2833372" y="892131"/>
              <a:ext cx="63500" cy="914400"/>
            </a:xfrm>
            <a:prstGeom prst="rect">
              <a:avLst/>
            </a:prstGeom>
            <a:solidFill>
              <a:schemeClr val="tx1"/>
            </a:solidFill>
            <a:ln w="9525">
              <a:solidFill>
                <a:schemeClr val="tx1"/>
              </a:solidFill>
              <a:miter lim="800000"/>
              <a:headEnd/>
              <a:tailEnd/>
            </a:ln>
          </p:spPr>
          <p:txBody>
            <a:bodyPr/>
            <a:lstStyle/>
            <a:p>
              <a:endParaRPr lang="en-US" sz="1200">
                <a:latin typeface="Times" panose="02020603050405020304" pitchFamily="18" charset="0"/>
                <a:cs typeface="Times" panose="02020603050405020304" pitchFamily="18" charset="0"/>
              </a:endParaRPr>
            </a:p>
          </p:txBody>
        </p:sp>
        <p:sp>
          <p:nvSpPr>
            <p:cNvPr id="9216" name="Rectangle 30">
              <a:extLst>
                <a:ext uri="{FF2B5EF4-FFF2-40B4-BE49-F238E27FC236}">
                  <a16:creationId xmlns:a16="http://schemas.microsoft.com/office/drawing/2014/main" id="{AC37A433-E126-60D0-D7CE-ED60D5DC1A70}"/>
                </a:ext>
              </a:extLst>
            </p:cNvPr>
            <p:cNvSpPr>
              <a:spLocks noChangeArrowheads="1"/>
            </p:cNvSpPr>
            <p:nvPr/>
          </p:nvSpPr>
          <p:spPr bwMode="auto">
            <a:xfrm>
              <a:off x="1398308" y="1383693"/>
              <a:ext cx="1353736" cy="553998"/>
            </a:xfrm>
            <a:prstGeom prst="rect">
              <a:avLst/>
            </a:prstGeom>
            <a:noFill/>
            <a:ln w="9525">
              <a:noFill/>
              <a:miter lim="800000"/>
              <a:headEnd/>
              <a:tailEnd/>
            </a:ln>
          </p:spPr>
          <p:txBody>
            <a:bodyPr wrap="square" lIns="0" tIns="0" rIns="0" bIns="0">
              <a:spAutoFit/>
            </a:bodyPr>
            <a:lstStyle/>
            <a:p>
              <a:r>
                <a:rPr lang="en-US" sz="1200" dirty="0">
                  <a:solidFill>
                    <a:srgbClr val="000000"/>
                  </a:solidFill>
                  <a:latin typeface="Times" panose="02020603050405020304" pitchFamily="18" charset="0"/>
                  <a:cs typeface="Times" panose="02020603050405020304" pitchFamily="18" charset="0"/>
                </a:rPr>
                <a:t>High Resolution Detector Bank (3) (under incident beam)</a:t>
              </a:r>
              <a:endParaRPr lang="en-US" sz="1200" dirty="0">
                <a:latin typeface="Times" panose="02020603050405020304" pitchFamily="18" charset="0"/>
                <a:cs typeface="Times" panose="02020603050405020304" pitchFamily="18" charset="0"/>
              </a:endParaRPr>
            </a:p>
          </p:txBody>
        </p:sp>
        <p:sp>
          <p:nvSpPr>
            <p:cNvPr id="9217" name="Oval 9216">
              <a:extLst>
                <a:ext uri="{FF2B5EF4-FFF2-40B4-BE49-F238E27FC236}">
                  <a16:creationId xmlns:a16="http://schemas.microsoft.com/office/drawing/2014/main" id="{4DFF75C9-DF28-A59B-E258-069793E83203}"/>
                </a:ext>
              </a:extLst>
            </p:cNvPr>
            <p:cNvSpPr>
              <a:spLocks noChangeAspect="1"/>
            </p:cNvSpPr>
            <p:nvPr/>
          </p:nvSpPr>
          <p:spPr>
            <a:xfrm>
              <a:off x="2688963" y="3049247"/>
              <a:ext cx="365760" cy="365760"/>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219" name="Oval 9218">
              <a:extLst>
                <a:ext uri="{FF2B5EF4-FFF2-40B4-BE49-F238E27FC236}">
                  <a16:creationId xmlns:a16="http://schemas.microsoft.com/office/drawing/2014/main" id="{21624CF4-BC31-B0EC-678A-E4F5201EA1E7}"/>
                </a:ext>
              </a:extLst>
            </p:cNvPr>
            <p:cNvSpPr>
              <a:spLocks noChangeAspect="1"/>
            </p:cNvSpPr>
            <p:nvPr/>
          </p:nvSpPr>
          <p:spPr>
            <a:xfrm>
              <a:off x="2414643" y="2774927"/>
              <a:ext cx="914400"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220" name="Oval 9219">
              <a:extLst>
                <a:ext uri="{FF2B5EF4-FFF2-40B4-BE49-F238E27FC236}">
                  <a16:creationId xmlns:a16="http://schemas.microsoft.com/office/drawing/2014/main" id="{1EB58614-E222-20AC-E8FD-F01AB278C8C1}"/>
                </a:ext>
              </a:extLst>
            </p:cNvPr>
            <p:cNvSpPr>
              <a:spLocks noChangeAspect="1"/>
            </p:cNvSpPr>
            <p:nvPr/>
          </p:nvSpPr>
          <p:spPr>
            <a:xfrm>
              <a:off x="2643243" y="3003527"/>
              <a:ext cx="457200" cy="457200"/>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221" name="Rectangle 30">
              <a:extLst>
                <a:ext uri="{FF2B5EF4-FFF2-40B4-BE49-F238E27FC236}">
                  <a16:creationId xmlns:a16="http://schemas.microsoft.com/office/drawing/2014/main" id="{40B141ED-00F8-CE93-1727-6F2E2537BF51}"/>
                </a:ext>
              </a:extLst>
            </p:cNvPr>
            <p:cNvSpPr>
              <a:spLocks noChangeArrowheads="1"/>
            </p:cNvSpPr>
            <p:nvPr/>
          </p:nvSpPr>
          <p:spPr bwMode="auto">
            <a:xfrm>
              <a:off x="3132517" y="3855250"/>
              <a:ext cx="1136363" cy="184666"/>
            </a:xfrm>
            <a:prstGeom prst="rect">
              <a:avLst/>
            </a:prstGeom>
            <a:noFill/>
            <a:ln w="9525">
              <a:noFill/>
              <a:miter lim="800000"/>
              <a:headEnd/>
              <a:tailEnd/>
            </a:ln>
          </p:spPr>
          <p:txBody>
            <a:bodyPr wrap="square" lIns="0" tIns="0" rIns="0" bIns="0">
              <a:spAutoFit/>
            </a:bodyPr>
            <a:lstStyle/>
            <a:p>
              <a:r>
                <a:rPr lang="en-US" sz="1200" dirty="0">
                  <a:solidFill>
                    <a:srgbClr val="000000"/>
                  </a:solidFill>
                  <a:latin typeface="Times" panose="02020603050405020304" pitchFamily="18" charset="0"/>
                  <a:cs typeface="Times" panose="02020603050405020304" pitchFamily="18" charset="0"/>
                </a:rPr>
                <a:t>Furnace</a:t>
              </a:r>
              <a:endParaRPr lang="en-US" sz="1200" dirty="0">
                <a:latin typeface="Times" panose="02020603050405020304" pitchFamily="18" charset="0"/>
                <a:cs typeface="Times" panose="02020603050405020304" pitchFamily="18" charset="0"/>
              </a:endParaRPr>
            </a:p>
          </p:txBody>
        </p:sp>
        <p:sp>
          <p:nvSpPr>
            <p:cNvPr id="9222" name="Rectangle 30">
              <a:extLst>
                <a:ext uri="{FF2B5EF4-FFF2-40B4-BE49-F238E27FC236}">
                  <a16:creationId xmlns:a16="http://schemas.microsoft.com/office/drawing/2014/main" id="{72DF63D7-1D69-B605-7C97-1954499DCBEA}"/>
                </a:ext>
              </a:extLst>
            </p:cNvPr>
            <p:cNvSpPr>
              <a:spLocks noChangeArrowheads="1"/>
            </p:cNvSpPr>
            <p:nvPr/>
          </p:nvSpPr>
          <p:spPr bwMode="auto">
            <a:xfrm>
              <a:off x="1605533" y="4059053"/>
              <a:ext cx="1136363" cy="369332"/>
            </a:xfrm>
            <a:prstGeom prst="rect">
              <a:avLst/>
            </a:prstGeom>
            <a:noFill/>
            <a:ln w="9525">
              <a:noFill/>
              <a:miter lim="800000"/>
              <a:headEnd/>
              <a:tailEnd/>
            </a:ln>
          </p:spPr>
          <p:txBody>
            <a:bodyPr wrap="square" lIns="0" tIns="0" rIns="0" bIns="0">
              <a:spAutoFit/>
            </a:bodyPr>
            <a:lstStyle/>
            <a:p>
              <a:r>
                <a:rPr lang="en-US" sz="1200" dirty="0">
                  <a:solidFill>
                    <a:srgbClr val="000000"/>
                  </a:solidFill>
                  <a:latin typeface="Times" panose="02020603050405020304" pitchFamily="18" charset="0"/>
                  <a:cs typeface="Times" panose="02020603050405020304" pitchFamily="18" charset="0"/>
                </a:rPr>
                <a:t>Double Containment</a:t>
              </a:r>
              <a:endParaRPr lang="en-US" sz="1200" dirty="0">
                <a:latin typeface="Times" panose="02020603050405020304" pitchFamily="18" charset="0"/>
                <a:cs typeface="Times" panose="02020603050405020304" pitchFamily="18" charset="0"/>
              </a:endParaRPr>
            </a:p>
          </p:txBody>
        </p:sp>
        <p:sp>
          <p:nvSpPr>
            <p:cNvPr id="9223" name="Rectangle 9222">
              <a:extLst>
                <a:ext uri="{FF2B5EF4-FFF2-40B4-BE49-F238E27FC236}">
                  <a16:creationId xmlns:a16="http://schemas.microsoft.com/office/drawing/2014/main" id="{B7A31735-19B9-4A11-1DDC-ADB6295CE66F}"/>
                </a:ext>
              </a:extLst>
            </p:cNvPr>
            <p:cNvSpPr/>
            <p:nvPr/>
          </p:nvSpPr>
          <p:spPr>
            <a:xfrm>
              <a:off x="2825851" y="1072316"/>
              <a:ext cx="85976" cy="213969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224" name="Rectangle 18">
              <a:extLst>
                <a:ext uri="{FF2B5EF4-FFF2-40B4-BE49-F238E27FC236}">
                  <a16:creationId xmlns:a16="http://schemas.microsoft.com/office/drawing/2014/main" id="{6C53159A-E2FA-8AA2-F5C8-06E2AB4324B7}"/>
                </a:ext>
              </a:extLst>
            </p:cNvPr>
            <p:cNvSpPr>
              <a:spLocks noChangeArrowheads="1"/>
            </p:cNvSpPr>
            <p:nvPr/>
          </p:nvSpPr>
          <p:spPr bwMode="auto">
            <a:xfrm rot="8100000">
              <a:off x="2834446" y="3096108"/>
              <a:ext cx="63500" cy="274320"/>
            </a:xfrm>
            <a:prstGeom prst="rect">
              <a:avLst/>
            </a:prstGeom>
            <a:solidFill>
              <a:schemeClr val="accent1">
                <a:lumMod val="60000"/>
                <a:lumOff val="40000"/>
              </a:schemeClr>
            </a:solidFill>
            <a:ln w="9525">
              <a:solidFill>
                <a:schemeClr val="tx1"/>
              </a:solidFill>
              <a:miter lim="800000"/>
              <a:headEnd/>
              <a:tailEnd/>
            </a:ln>
          </p:spPr>
          <p:txBody>
            <a:bodyPr/>
            <a:lstStyle/>
            <a:p>
              <a:endParaRPr lang="en-US" sz="1200">
                <a:latin typeface="Times" panose="02020603050405020304" pitchFamily="18" charset="0"/>
                <a:cs typeface="Times" panose="02020603050405020304" pitchFamily="18" charset="0"/>
              </a:endParaRPr>
            </a:p>
          </p:txBody>
        </p:sp>
        <p:cxnSp>
          <p:nvCxnSpPr>
            <p:cNvPr id="9225" name="Straight Arrow Connector 9224">
              <a:extLst>
                <a:ext uri="{FF2B5EF4-FFF2-40B4-BE49-F238E27FC236}">
                  <a16:creationId xmlns:a16="http://schemas.microsoft.com/office/drawing/2014/main" id="{573E037A-7F0A-C3B3-8C87-D4440CCEB03B}"/>
                </a:ext>
              </a:extLst>
            </p:cNvPr>
            <p:cNvCxnSpPr/>
            <p:nvPr/>
          </p:nvCxnSpPr>
          <p:spPr>
            <a:xfrm flipV="1">
              <a:off x="1039796" y="2794524"/>
              <a:ext cx="3648820" cy="849904"/>
            </a:xfrm>
            <a:prstGeom prst="straightConnector1">
              <a:avLst/>
            </a:prstGeom>
            <a:ln w="9525">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226" name="Straight Arrow Connector 9225">
              <a:extLst>
                <a:ext uri="{FF2B5EF4-FFF2-40B4-BE49-F238E27FC236}">
                  <a16:creationId xmlns:a16="http://schemas.microsoft.com/office/drawing/2014/main" id="{1E3E6405-F299-C17A-A1AC-428800DC8BB7}"/>
                </a:ext>
              </a:extLst>
            </p:cNvPr>
            <p:cNvCxnSpPr/>
            <p:nvPr/>
          </p:nvCxnSpPr>
          <p:spPr>
            <a:xfrm flipH="1" flipV="1">
              <a:off x="2418982" y="2784085"/>
              <a:ext cx="448678" cy="448678"/>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227" name="Straight Arrow Connector 9226">
              <a:extLst>
                <a:ext uri="{FF2B5EF4-FFF2-40B4-BE49-F238E27FC236}">
                  <a16:creationId xmlns:a16="http://schemas.microsoft.com/office/drawing/2014/main" id="{FBFC6A7E-8B4F-90A0-0E02-2C1C8B52FFC2}"/>
                </a:ext>
              </a:extLst>
            </p:cNvPr>
            <p:cNvCxnSpPr/>
            <p:nvPr/>
          </p:nvCxnSpPr>
          <p:spPr>
            <a:xfrm flipV="1">
              <a:off x="2867012" y="2785235"/>
              <a:ext cx="448678" cy="448678"/>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228" name="Freeform 61">
              <a:extLst>
                <a:ext uri="{FF2B5EF4-FFF2-40B4-BE49-F238E27FC236}">
                  <a16:creationId xmlns:a16="http://schemas.microsoft.com/office/drawing/2014/main" id="{88BE85AA-2C2F-E749-FA78-7650B7700467}"/>
                </a:ext>
              </a:extLst>
            </p:cNvPr>
            <p:cNvSpPr/>
            <p:nvPr/>
          </p:nvSpPr>
          <p:spPr>
            <a:xfrm>
              <a:off x="1933303" y="3324498"/>
              <a:ext cx="718457" cy="757646"/>
            </a:xfrm>
            <a:custGeom>
              <a:avLst/>
              <a:gdLst>
                <a:gd name="connsiteX0" fmla="*/ 0 w 718457"/>
                <a:gd name="connsiteY0" fmla="*/ 757646 h 757646"/>
                <a:gd name="connsiteX1" fmla="*/ 248194 w 718457"/>
                <a:gd name="connsiteY1" fmla="*/ 267789 h 757646"/>
                <a:gd name="connsiteX2" fmla="*/ 718457 w 718457"/>
                <a:gd name="connsiteY2" fmla="*/ 0 h 757646"/>
              </a:gdLst>
              <a:ahLst/>
              <a:cxnLst>
                <a:cxn ang="0">
                  <a:pos x="connsiteX0" y="connsiteY0"/>
                </a:cxn>
                <a:cxn ang="0">
                  <a:pos x="connsiteX1" y="connsiteY1"/>
                </a:cxn>
                <a:cxn ang="0">
                  <a:pos x="connsiteX2" y="connsiteY2"/>
                </a:cxn>
              </a:cxnLst>
              <a:rect l="l" t="t" r="r" b="b"/>
              <a:pathLst>
                <a:path w="718457" h="757646">
                  <a:moveTo>
                    <a:pt x="0" y="757646"/>
                  </a:moveTo>
                  <a:cubicBezTo>
                    <a:pt x="64225" y="575854"/>
                    <a:pt x="128451" y="394063"/>
                    <a:pt x="248194" y="267789"/>
                  </a:cubicBezTo>
                  <a:cubicBezTo>
                    <a:pt x="367937" y="141515"/>
                    <a:pt x="543197" y="70757"/>
                    <a:pt x="718457" y="0"/>
                  </a:cubicBezTo>
                </a:path>
              </a:pathLst>
            </a:custGeom>
            <a:noFill/>
            <a:ln>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229" name="Freeform 62">
              <a:extLst>
                <a:ext uri="{FF2B5EF4-FFF2-40B4-BE49-F238E27FC236}">
                  <a16:creationId xmlns:a16="http://schemas.microsoft.com/office/drawing/2014/main" id="{B5F3CF18-0CAC-486A-CA1E-86A28B0B741C}"/>
                </a:ext>
              </a:extLst>
            </p:cNvPr>
            <p:cNvSpPr/>
            <p:nvPr/>
          </p:nvSpPr>
          <p:spPr>
            <a:xfrm flipH="1">
              <a:off x="3233893" y="3541680"/>
              <a:ext cx="110230" cy="369875"/>
            </a:xfrm>
            <a:custGeom>
              <a:avLst/>
              <a:gdLst>
                <a:gd name="connsiteX0" fmla="*/ 0 w 718457"/>
                <a:gd name="connsiteY0" fmla="*/ 757646 h 757646"/>
                <a:gd name="connsiteX1" fmla="*/ 248194 w 718457"/>
                <a:gd name="connsiteY1" fmla="*/ 267789 h 757646"/>
                <a:gd name="connsiteX2" fmla="*/ 718457 w 718457"/>
                <a:gd name="connsiteY2" fmla="*/ 0 h 757646"/>
              </a:gdLst>
              <a:ahLst/>
              <a:cxnLst>
                <a:cxn ang="0">
                  <a:pos x="connsiteX0" y="connsiteY0"/>
                </a:cxn>
                <a:cxn ang="0">
                  <a:pos x="connsiteX1" y="connsiteY1"/>
                </a:cxn>
                <a:cxn ang="0">
                  <a:pos x="connsiteX2" y="connsiteY2"/>
                </a:cxn>
              </a:cxnLst>
              <a:rect l="l" t="t" r="r" b="b"/>
              <a:pathLst>
                <a:path w="718457" h="757646">
                  <a:moveTo>
                    <a:pt x="0" y="757646"/>
                  </a:moveTo>
                  <a:cubicBezTo>
                    <a:pt x="64225" y="575854"/>
                    <a:pt x="128451" y="394063"/>
                    <a:pt x="248194" y="267789"/>
                  </a:cubicBezTo>
                  <a:cubicBezTo>
                    <a:pt x="367937" y="141515"/>
                    <a:pt x="543197" y="70757"/>
                    <a:pt x="718457" y="0"/>
                  </a:cubicBezTo>
                </a:path>
              </a:pathLst>
            </a:custGeom>
            <a:noFill/>
            <a:ln>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230" name="Rectangle 30">
              <a:extLst>
                <a:ext uri="{FF2B5EF4-FFF2-40B4-BE49-F238E27FC236}">
                  <a16:creationId xmlns:a16="http://schemas.microsoft.com/office/drawing/2014/main" id="{6745739E-783A-1B6E-73BB-FA6416CDAE94}"/>
                </a:ext>
              </a:extLst>
            </p:cNvPr>
            <p:cNvSpPr>
              <a:spLocks noChangeArrowheads="1"/>
            </p:cNvSpPr>
            <p:nvPr/>
          </p:nvSpPr>
          <p:spPr bwMode="auto">
            <a:xfrm>
              <a:off x="2799808" y="4207543"/>
              <a:ext cx="1136363" cy="184666"/>
            </a:xfrm>
            <a:prstGeom prst="rect">
              <a:avLst/>
            </a:prstGeom>
            <a:noFill/>
            <a:ln w="9525">
              <a:noFill/>
              <a:miter lim="800000"/>
              <a:headEnd/>
              <a:tailEnd/>
            </a:ln>
          </p:spPr>
          <p:txBody>
            <a:bodyPr wrap="square" lIns="0" tIns="0" rIns="0" bIns="0">
              <a:spAutoFit/>
            </a:bodyPr>
            <a:lstStyle/>
            <a:p>
              <a:r>
                <a:rPr lang="en-US" sz="1200" dirty="0">
                  <a:solidFill>
                    <a:srgbClr val="000000"/>
                  </a:solidFill>
                  <a:latin typeface="Times" panose="02020603050405020304" pitchFamily="18" charset="0"/>
                  <a:cs typeface="Times" panose="02020603050405020304" pitchFamily="18" charset="0"/>
                </a:rPr>
                <a:t>Sample</a:t>
              </a:r>
              <a:endParaRPr lang="en-US" sz="1200" dirty="0">
                <a:latin typeface="Times" panose="02020603050405020304" pitchFamily="18" charset="0"/>
                <a:cs typeface="Times" panose="02020603050405020304" pitchFamily="18" charset="0"/>
              </a:endParaRPr>
            </a:p>
          </p:txBody>
        </p:sp>
        <p:sp>
          <p:nvSpPr>
            <p:cNvPr id="9231" name="Freeform 64">
              <a:extLst>
                <a:ext uri="{FF2B5EF4-FFF2-40B4-BE49-F238E27FC236}">
                  <a16:creationId xmlns:a16="http://schemas.microsoft.com/office/drawing/2014/main" id="{D899282D-1A43-3425-0DC5-218FDDF56B1A}"/>
                </a:ext>
              </a:extLst>
            </p:cNvPr>
            <p:cNvSpPr/>
            <p:nvPr/>
          </p:nvSpPr>
          <p:spPr>
            <a:xfrm>
              <a:off x="2803957" y="3265715"/>
              <a:ext cx="149545" cy="913018"/>
            </a:xfrm>
            <a:custGeom>
              <a:avLst/>
              <a:gdLst>
                <a:gd name="connsiteX0" fmla="*/ 468750 w 468750"/>
                <a:gd name="connsiteY0" fmla="*/ 862149 h 862149"/>
                <a:gd name="connsiteX1" fmla="*/ 24613 w 468750"/>
                <a:gd name="connsiteY1" fmla="*/ 320040 h 862149"/>
                <a:gd name="connsiteX2" fmla="*/ 96459 w 468750"/>
                <a:gd name="connsiteY2" fmla="*/ 0 h 862149"/>
              </a:gdLst>
              <a:ahLst/>
              <a:cxnLst>
                <a:cxn ang="0">
                  <a:pos x="connsiteX0" y="connsiteY0"/>
                </a:cxn>
                <a:cxn ang="0">
                  <a:pos x="connsiteX1" y="connsiteY1"/>
                </a:cxn>
                <a:cxn ang="0">
                  <a:pos x="connsiteX2" y="connsiteY2"/>
                </a:cxn>
              </a:cxnLst>
              <a:rect l="l" t="t" r="r" b="b"/>
              <a:pathLst>
                <a:path w="468750" h="862149">
                  <a:moveTo>
                    <a:pt x="468750" y="862149"/>
                  </a:moveTo>
                  <a:cubicBezTo>
                    <a:pt x="277705" y="662940"/>
                    <a:pt x="86661" y="463731"/>
                    <a:pt x="24613" y="320040"/>
                  </a:cubicBezTo>
                  <a:cubicBezTo>
                    <a:pt x="-37436" y="176348"/>
                    <a:pt x="29511" y="88174"/>
                    <a:pt x="96459" y="0"/>
                  </a:cubicBezTo>
                </a:path>
              </a:pathLst>
            </a:custGeom>
            <a:noFill/>
            <a:ln>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2" name="Rectangle 30">
              <a:extLst>
                <a:ext uri="{FF2B5EF4-FFF2-40B4-BE49-F238E27FC236}">
                  <a16:creationId xmlns:a16="http://schemas.microsoft.com/office/drawing/2014/main" id="{DC6B37EB-3205-C0D2-F620-68E9D5B592D9}"/>
                </a:ext>
              </a:extLst>
            </p:cNvPr>
            <p:cNvSpPr>
              <a:spLocks noChangeArrowheads="1"/>
            </p:cNvSpPr>
            <p:nvPr/>
          </p:nvSpPr>
          <p:spPr bwMode="auto">
            <a:xfrm>
              <a:off x="4250327" y="1736584"/>
              <a:ext cx="624751" cy="184666"/>
            </a:xfrm>
            <a:prstGeom prst="rect">
              <a:avLst/>
            </a:prstGeom>
            <a:solidFill>
              <a:schemeClr val="bg1"/>
            </a:solidFill>
            <a:ln w="9525">
              <a:noFill/>
              <a:miter lim="800000"/>
              <a:headEnd/>
              <a:tailEnd/>
            </a:ln>
          </p:spPr>
          <p:txBody>
            <a:bodyPr wrap="square" lIns="0" tIns="0" rIns="0" bIns="0">
              <a:spAutoFit/>
            </a:bodyPr>
            <a:lstStyle/>
            <a:p>
              <a:r>
                <a:rPr lang="en-US" sz="1200" dirty="0">
                  <a:solidFill>
                    <a:srgbClr val="000000"/>
                  </a:solidFill>
                  <a:latin typeface="Times" panose="02020603050405020304" pitchFamily="18" charset="0"/>
                  <a:cs typeface="Times" panose="02020603050405020304" pitchFamily="18" charset="0"/>
                </a:rPr>
                <a:t>Shielding</a:t>
              </a:r>
              <a:endParaRPr lang="en-US" sz="1200" dirty="0">
                <a:latin typeface="Times" panose="02020603050405020304" pitchFamily="18" charset="0"/>
                <a:cs typeface="Times" panose="02020603050405020304" pitchFamily="18" charset="0"/>
              </a:endParaRPr>
            </a:p>
          </p:txBody>
        </p:sp>
        <p:sp>
          <p:nvSpPr>
            <p:cNvPr id="9233" name="Rectangle 18">
              <a:extLst>
                <a:ext uri="{FF2B5EF4-FFF2-40B4-BE49-F238E27FC236}">
                  <a16:creationId xmlns:a16="http://schemas.microsoft.com/office/drawing/2014/main" id="{EA5E32CD-465D-2502-A592-0BD6A75BA7A3}"/>
                </a:ext>
              </a:extLst>
            </p:cNvPr>
            <p:cNvSpPr>
              <a:spLocks noChangeArrowheads="1"/>
            </p:cNvSpPr>
            <p:nvPr/>
          </p:nvSpPr>
          <p:spPr bwMode="auto">
            <a:xfrm>
              <a:off x="3454185" y="2808516"/>
              <a:ext cx="27432" cy="274320"/>
            </a:xfrm>
            <a:prstGeom prst="rect">
              <a:avLst/>
            </a:prstGeom>
            <a:solidFill>
              <a:schemeClr val="tx1"/>
            </a:solidFill>
            <a:ln w="9525">
              <a:solidFill>
                <a:schemeClr val="tx1"/>
              </a:solidFill>
              <a:miter lim="800000"/>
              <a:headEnd/>
              <a:tailEnd/>
            </a:ln>
          </p:spPr>
          <p:txBody>
            <a:bodyPr/>
            <a:lstStyle/>
            <a:p>
              <a:endParaRPr lang="en-US" sz="1200">
                <a:latin typeface="Times" panose="02020603050405020304" pitchFamily="18" charset="0"/>
                <a:cs typeface="Times" panose="02020603050405020304" pitchFamily="18" charset="0"/>
              </a:endParaRPr>
            </a:p>
          </p:txBody>
        </p:sp>
        <p:sp>
          <p:nvSpPr>
            <p:cNvPr id="9234" name="Rectangle 18">
              <a:extLst>
                <a:ext uri="{FF2B5EF4-FFF2-40B4-BE49-F238E27FC236}">
                  <a16:creationId xmlns:a16="http://schemas.microsoft.com/office/drawing/2014/main" id="{91CB8D9D-1378-8FDD-4041-DE6440B895A3}"/>
                </a:ext>
              </a:extLst>
            </p:cNvPr>
            <p:cNvSpPr>
              <a:spLocks noChangeArrowheads="1"/>
            </p:cNvSpPr>
            <p:nvPr/>
          </p:nvSpPr>
          <p:spPr bwMode="auto">
            <a:xfrm>
              <a:off x="3456368" y="3378916"/>
              <a:ext cx="27432" cy="274320"/>
            </a:xfrm>
            <a:prstGeom prst="rect">
              <a:avLst/>
            </a:prstGeom>
            <a:solidFill>
              <a:schemeClr val="tx1"/>
            </a:solidFill>
            <a:ln w="9525">
              <a:solidFill>
                <a:schemeClr val="tx1"/>
              </a:solidFill>
              <a:miter lim="800000"/>
              <a:headEnd/>
              <a:tailEnd/>
            </a:ln>
          </p:spPr>
          <p:txBody>
            <a:bodyPr/>
            <a:lstStyle/>
            <a:p>
              <a:endParaRPr lang="en-US" sz="1200">
                <a:latin typeface="Times" panose="02020603050405020304" pitchFamily="18" charset="0"/>
                <a:cs typeface="Times" panose="02020603050405020304" pitchFamily="18" charset="0"/>
              </a:endParaRPr>
            </a:p>
          </p:txBody>
        </p:sp>
        <p:cxnSp>
          <p:nvCxnSpPr>
            <p:cNvPr id="9235" name="Straight Arrow Connector 9234">
              <a:extLst>
                <a:ext uri="{FF2B5EF4-FFF2-40B4-BE49-F238E27FC236}">
                  <a16:creationId xmlns:a16="http://schemas.microsoft.com/office/drawing/2014/main" id="{2BBEC262-A137-6DA7-EF35-A3C44346D814}"/>
                </a:ext>
              </a:extLst>
            </p:cNvPr>
            <p:cNvCxnSpPr/>
            <p:nvPr/>
          </p:nvCxnSpPr>
          <p:spPr>
            <a:xfrm>
              <a:off x="1039796" y="2794524"/>
              <a:ext cx="3648820" cy="849904"/>
            </a:xfrm>
            <a:prstGeom prst="straightConnector1">
              <a:avLst/>
            </a:prstGeom>
            <a:ln w="9525">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9236" name="Freeform 106">
              <a:extLst>
                <a:ext uri="{FF2B5EF4-FFF2-40B4-BE49-F238E27FC236}">
                  <a16:creationId xmlns:a16="http://schemas.microsoft.com/office/drawing/2014/main" id="{BAC243A9-FA7F-CDAC-EA33-59EF6016D8B9}"/>
                </a:ext>
              </a:extLst>
            </p:cNvPr>
            <p:cNvSpPr/>
            <p:nvPr/>
          </p:nvSpPr>
          <p:spPr>
            <a:xfrm>
              <a:off x="3494314" y="1913709"/>
              <a:ext cx="744583" cy="849085"/>
            </a:xfrm>
            <a:custGeom>
              <a:avLst/>
              <a:gdLst>
                <a:gd name="connsiteX0" fmla="*/ 744583 w 744583"/>
                <a:gd name="connsiteY0" fmla="*/ 0 h 849085"/>
                <a:gd name="connsiteX1" fmla="*/ 274320 w 744583"/>
                <a:gd name="connsiteY1" fmla="*/ 313508 h 849085"/>
                <a:gd name="connsiteX2" fmla="*/ 0 w 744583"/>
                <a:gd name="connsiteY2" fmla="*/ 849085 h 849085"/>
              </a:gdLst>
              <a:ahLst/>
              <a:cxnLst>
                <a:cxn ang="0">
                  <a:pos x="connsiteX0" y="connsiteY0"/>
                </a:cxn>
                <a:cxn ang="0">
                  <a:pos x="connsiteX1" y="connsiteY1"/>
                </a:cxn>
                <a:cxn ang="0">
                  <a:pos x="connsiteX2" y="connsiteY2"/>
                </a:cxn>
              </a:cxnLst>
              <a:rect l="l" t="t" r="r" b="b"/>
              <a:pathLst>
                <a:path w="744583" h="849085">
                  <a:moveTo>
                    <a:pt x="744583" y="0"/>
                  </a:moveTo>
                  <a:cubicBezTo>
                    <a:pt x="571500" y="85997"/>
                    <a:pt x="398417" y="171994"/>
                    <a:pt x="274320" y="313508"/>
                  </a:cubicBezTo>
                  <a:cubicBezTo>
                    <a:pt x="150223" y="455022"/>
                    <a:pt x="75111" y="652053"/>
                    <a:pt x="0" y="849085"/>
                  </a:cubicBezTo>
                </a:path>
              </a:pathLst>
            </a:custGeom>
            <a:noFill/>
            <a:ln>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37" name="Straight Arrow Connector 9236">
              <a:extLst>
                <a:ext uri="{FF2B5EF4-FFF2-40B4-BE49-F238E27FC236}">
                  <a16:creationId xmlns:a16="http://schemas.microsoft.com/office/drawing/2014/main" id="{1024AFE0-298C-0C8F-AF37-B03F1DD21482}"/>
                </a:ext>
              </a:extLst>
            </p:cNvPr>
            <p:cNvCxnSpPr/>
            <p:nvPr/>
          </p:nvCxnSpPr>
          <p:spPr>
            <a:xfrm flipV="1">
              <a:off x="2882116" y="1381081"/>
              <a:ext cx="413649" cy="1829736"/>
            </a:xfrm>
            <a:prstGeom prst="straightConnector1">
              <a:avLst/>
            </a:prstGeom>
            <a:ln w="952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238" name="Straight Arrow Connector 9237">
              <a:extLst>
                <a:ext uri="{FF2B5EF4-FFF2-40B4-BE49-F238E27FC236}">
                  <a16:creationId xmlns:a16="http://schemas.microsoft.com/office/drawing/2014/main" id="{1B3F5A1F-A012-99F8-5826-0CFF62831C75}"/>
                </a:ext>
              </a:extLst>
            </p:cNvPr>
            <p:cNvCxnSpPr/>
            <p:nvPr/>
          </p:nvCxnSpPr>
          <p:spPr>
            <a:xfrm flipH="1" flipV="1">
              <a:off x="2450783" y="1381081"/>
              <a:ext cx="413649" cy="1829736"/>
            </a:xfrm>
            <a:prstGeom prst="straightConnector1">
              <a:avLst/>
            </a:prstGeom>
            <a:ln w="952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pic>
        <p:nvPicPr>
          <p:cNvPr id="9239" name="Picture 9238">
            <a:extLst>
              <a:ext uri="{FF2B5EF4-FFF2-40B4-BE49-F238E27FC236}">
                <a16:creationId xmlns:a16="http://schemas.microsoft.com/office/drawing/2014/main" id="{73D914EE-923E-05C7-1080-99A5EA0772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3451" y="2826140"/>
            <a:ext cx="4393809" cy="3295357"/>
          </a:xfrm>
          <a:prstGeom prst="rect">
            <a:avLst/>
          </a:prstGeom>
        </p:spPr>
      </p:pic>
      <p:sp>
        <p:nvSpPr>
          <p:cNvPr id="9242" name="Oval 9241">
            <a:extLst>
              <a:ext uri="{FF2B5EF4-FFF2-40B4-BE49-F238E27FC236}">
                <a16:creationId xmlns:a16="http://schemas.microsoft.com/office/drawing/2014/main" id="{D05312CF-CF11-776B-2C3B-06C6990D0515}"/>
              </a:ext>
            </a:extLst>
          </p:cNvPr>
          <p:cNvSpPr/>
          <p:nvPr/>
        </p:nvSpPr>
        <p:spPr>
          <a:xfrm>
            <a:off x="3725782" y="6022738"/>
            <a:ext cx="237036" cy="237036"/>
          </a:xfrm>
          <a:prstGeom prst="ellipse">
            <a:avLst/>
          </a:prstGeom>
          <a:scene3d>
            <a:camera prst="obliqueTopRight">
              <a:rot lat="21180000" lon="0" rev="0"/>
            </a:camera>
            <a:lightRig rig="threePt" dir="t"/>
          </a:scene3d>
          <a:sp3d extrusionH="1270000" contour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43" name="Oval 9242">
            <a:extLst>
              <a:ext uri="{FF2B5EF4-FFF2-40B4-BE49-F238E27FC236}">
                <a16:creationId xmlns:a16="http://schemas.microsoft.com/office/drawing/2014/main" id="{AEBBC8CD-6DF5-BF18-3738-49E99980C9AE}"/>
              </a:ext>
            </a:extLst>
          </p:cNvPr>
          <p:cNvSpPr/>
          <p:nvPr/>
        </p:nvSpPr>
        <p:spPr>
          <a:xfrm>
            <a:off x="4860761" y="5767173"/>
            <a:ext cx="237036" cy="237036"/>
          </a:xfrm>
          <a:prstGeom prst="ellipse">
            <a:avLst/>
          </a:prstGeom>
          <a:solidFill>
            <a:srgbClr val="C00000"/>
          </a:solidFill>
          <a:ln>
            <a:solidFill>
              <a:srgbClr val="C00000"/>
            </a:solidFill>
          </a:ln>
          <a:scene3d>
            <a:camera prst="obliqueBottomRight">
              <a:rot lat="18000000" lon="0" rev="21000000"/>
            </a:camera>
            <a:lightRig rig="threePt" dir="t"/>
          </a:scene3d>
          <a:sp3d extrusionH="381000" contour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45" name="Rectangle 2">
            <a:extLst>
              <a:ext uri="{FF2B5EF4-FFF2-40B4-BE49-F238E27FC236}">
                <a16:creationId xmlns:a16="http://schemas.microsoft.com/office/drawing/2014/main" id="{BB7AB1CE-740B-CD1E-110A-336AD11339B5}"/>
              </a:ext>
            </a:extLst>
          </p:cNvPr>
          <p:cNvSpPr>
            <a:spLocks noChangeArrowheads="1"/>
          </p:cNvSpPr>
          <p:nvPr/>
        </p:nvSpPr>
        <p:spPr bwMode="auto">
          <a:xfrm>
            <a:off x="4360691" y="5772115"/>
            <a:ext cx="621343" cy="533400"/>
          </a:xfrm>
          <a:prstGeom prst="rect">
            <a:avLst/>
          </a:prstGeom>
          <a:noFill/>
          <a:ln w="9525">
            <a:noFill/>
            <a:miter lim="800000"/>
            <a:headEnd/>
            <a:tailEnd/>
          </a:ln>
        </p:spPr>
        <p:txBody>
          <a:bodyPr anchor="ctr"/>
          <a:lstStyle/>
          <a:p>
            <a:pPr eaLnBrk="0" fontAlgn="base" hangingPunct="0">
              <a:spcBef>
                <a:spcPct val="0"/>
              </a:spcBef>
              <a:spcAft>
                <a:spcPct val="0"/>
              </a:spcAft>
            </a:pPr>
            <a:r>
              <a:rPr lang="en-US" sz="1600" b="1" dirty="0">
                <a:solidFill>
                  <a:srgbClr val="C00000"/>
                </a:solidFill>
                <a:latin typeface="Times New Roman" panose="02020603050405020304" pitchFamily="18" charset="0"/>
                <a:cs typeface="Times New Roman" panose="02020603050405020304" pitchFamily="18" charset="0"/>
              </a:rPr>
              <a:t>TT</a:t>
            </a:r>
          </a:p>
        </p:txBody>
      </p:sp>
      <p:sp>
        <p:nvSpPr>
          <p:cNvPr id="9246" name="Rectangle 2">
            <a:extLst>
              <a:ext uri="{FF2B5EF4-FFF2-40B4-BE49-F238E27FC236}">
                <a16:creationId xmlns:a16="http://schemas.microsoft.com/office/drawing/2014/main" id="{968E7345-036F-3597-C428-935701AF3D0A}"/>
              </a:ext>
            </a:extLst>
          </p:cNvPr>
          <p:cNvSpPr>
            <a:spLocks noChangeArrowheads="1"/>
          </p:cNvSpPr>
          <p:nvPr/>
        </p:nvSpPr>
        <p:spPr bwMode="auto">
          <a:xfrm>
            <a:off x="3390583" y="5694004"/>
            <a:ext cx="621343" cy="533400"/>
          </a:xfrm>
          <a:prstGeom prst="rect">
            <a:avLst/>
          </a:prstGeom>
          <a:noFill/>
          <a:ln w="9525">
            <a:noFill/>
            <a:miter lim="800000"/>
            <a:headEnd/>
            <a:tailEnd/>
          </a:ln>
        </p:spPr>
        <p:txBody>
          <a:bodyPr anchor="ctr"/>
          <a:lstStyle/>
          <a:p>
            <a:pPr eaLnBrk="0" fontAlgn="base" hangingPunct="0">
              <a:spcBef>
                <a:spcPct val="0"/>
              </a:spcBef>
              <a:spcAft>
                <a:spcPct val="0"/>
              </a:spcAft>
            </a:pPr>
            <a:r>
              <a:rPr lang="en-US" sz="1600" b="1" dirty="0">
                <a:solidFill>
                  <a:srgbClr val="006699"/>
                </a:solidFill>
                <a:latin typeface="Times New Roman" panose="02020603050405020304" pitchFamily="18" charset="0"/>
                <a:cs typeface="Times New Roman" panose="02020603050405020304" pitchFamily="18" charset="0"/>
              </a:rPr>
              <a:t>IP</a:t>
            </a:r>
          </a:p>
        </p:txBody>
      </p:sp>
      <p:sp>
        <p:nvSpPr>
          <p:cNvPr id="2" name="Rectangle 1">
            <a:extLst>
              <a:ext uri="{FF2B5EF4-FFF2-40B4-BE49-F238E27FC236}">
                <a16:creationId xmlns:a16="http://schemas.microsoft.com/office/drawing/2014/main" id="{17D4148D-F2F1-BEEA-C437-65B6A5F5692E}"/>
              </a:ext>
            </a:extLst>
          </p:cNvPr>
          <p:cNvSpPr/>
          <p:nvPr/>
        </p:nvSpPr>
        <p:spPr>
          <a:xfrm>
            <a:off x="102610" y="688335"/>
            <a:ext cx="9397239" cy="45719"/>
          </a:xfrm>
          <a:prstGeom prst="rect">
            <a:avLst/>
          </a:prstGeom>
          <a:gradFill flip="none" rotWithShape="1">
            <a:gsLst>
              <a:gs pos="0">
                <a:srgbClr val="FF9933"/>
              </a:gs>
              <a:gs pos="50000">
                <a:schemeClr val="tx1"/>
              </a:gs>
              <a:gs pos="100000">
                <a:srgbClr val="FF993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panose="02020603050405020304" pitchFamily="18" charset="0"/>
              <a:cs typeface="Times" panose="02020603050405020304" pitchFamily="18" charset="0"/>
            </a:endParaRPr>
          </a:p>
        </p:txBody>
      </p:sp>
      <p:pic>
        <p:nvPicPr>
          <p:cNvPr id="9240" name="Picture 177">
            <a:extLst>
              <a:ext uri="{FF2B5EF4-FFF2-40B4-BE49-F238E27FC236}">
                <a16:creationId xmlns:a16="http://schemas.microsoft.com/office/drawing/2014/main" id="{C5A40CBD-CCC0-CD98-274A-D439A31819E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98448" y="277269"/>
            <a:ext cx="3809838" cy="286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CDBD21D0-839C-E57F-75D3-550CC45C1511}"/>
              </a:ext>
            </a:extLst>
          </p:cNvPr>
          <p:cNvPicPr>
            <a:picLocks noChangeAspect="1"/>
          </p:cNvPicPr>
          <p:nvPr/>
        </p:nvPicPr>
        <p:blipFill rotWithShape="1">
          <a:blip r:embed="rId6"/>
          <a:srcRect l="51963" t="9997" r="8214" b="68127"/>
          <a:stretch/>
        </p:blipFill>
        <p:spPr>
          <a:xfrm>
            <a:off x="18424" y="716244"/>
            <a:ext cx="3316895" cy="1370691"/>
          </a:xfrm>
          <a:prstGeom prst="rect">
            <a:avLst/>
          </a:prstGeom>
        </p:spPr>
      </p:pic>
    </p:spTree>
    <p:extLst>
      <p:ext uri="{BB962C8B-B14F-4D97-AF65-F5344CB8AC3E}">
        <p14:creationId xmlns:p14="http://schemas.microsoft.com/office/powerpoint/2010/main" val="1428224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Rectangle 2">
            <a:extLst>
              <a:ext uri="{FF2B5EF4-FFF2-40B4-BE49-F238E27FC236}">
                <a16:creationId xmlns:a16="http://schemas.microsoft.com/office/drawing/2014/main" id="{45EEEFB9-8A9F-79D6-54C0-CB154A5A1925}"/>
              </a:ext>
            </a:extLst>
          </p:cNvPr>
          <p:cNvSpPr>
            <a:spLocks noChangeArrowheads="1"/>
          </p:cNvSpPr>
          <p:nvPr/>
        </p:nvSpPr>
        <p:spPr bwMode="auto">
          <a:xfrm>
            <a:off x="606416" y="5690569"/>
            <a:ext cx="9716143" cy="859257"/>
          </a:xfrm>
          <a:prstGeom prst="rect">
            <a:avLst/>
          </a:prstGeom>
          <a:solidFill>
            <a:schemeClr val="bg1"/>
          </a:solidFill>
          <a:ln w="9525">
            <a:noFill/>
            <a:miter lim="800000"/>
            <a:headEnd/>
            <a:tailEnd/>
          </a:ln>
        </p:spPr>
        <p:txBody>
          <a:bodyPr anchor="ctr"/>
          <a:lstStyle/>
          <a:p>
            <a:pPr marL="285750" indent="-285750" eaLnBrk="0" fontAlgn="base" hangingPunct="0">
              <a:spcBef>
                <a:spcPts val="600"/>
              </a:spcBef>
              <a:spcAft>
                <a:spcPct val="0"/>
              </a:spcAft>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In-Situ measurements limited to about 8% strain before buckling typically occurs.</a:t>
            </a:r>
          </a:p>
          <a:p>
            <a:pPr marL="285750" indent="-285750" eaLnBrk="0" fontAlgn="base" hangingPunct="0">
              <a:spcBef>
                <a:spcPts val="600"/>
              </a:spcBef>
              <a:spcAft>
                <a:spcPct val="0"/>
              </a:spcAft>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Significant relaxation occurs while neutron data is collected.</a:t>
            </a:r>
          </a:p>
        </p:txBody>
      </p:sp>
      <p:graphicFrame>
        <p:nvGraphicFramePr>
          <p:cNvPr id="5" name="Object 4">
            <a:extLst>
              <a:ext uri="{FF2B5EF4-FFF2-40B4-BE49-F238E27FC236}">
                <a16:creationId xmlns:a16="http://schemas.microsoft.com/office/drawing/2014/main" id="{E5497F04-5C5A-B47D-114E-D1A9C4E771BC}"/>
              </a:ext>
            </a:extLst>
          </p:cNvPr>
          <p:cNvGraphicFramePr>
            <a:graphicFrameLocks noChangeAspect="1"/>
          </p:cNvGraphicFramePr>
          <p:nvPr>
            <p:extLst>
              <p:ext uri="{D42A27DB-BD31-4B8C-83A1-F6EECF244321}">
                <p14:modId xmlns:p14="http://schemas.microsoft.com/office/powerpoint/2010/main" val="2472767068"/>
              </p:ext>
            </p:extLst>
          </p:nvPr>
        </p:nvGraphicFramePr>
        <p:xfrm>
          <a:off x="32542" y="1098159"/>
          <a:ext cx="3759200" cy="4330700"/>
        </p:xfrm>
        <a:graphic>
          <a:graphicData uri="http://schemas.openxmlformats.org/presentationml/2006/ole">
            <mc:AlternateContent xmlns:mc="http://schemas.openxmlformats.org/markup-compatibility/2006">
              <mc:Choice xmlns:v="urn:schemas-microsoft-com:vml" Requires="v">
                <p:oleObj name="KGPlot" r:id="rId2" imgW="3759120" imgH="4330440" progId="KGraph_Plot">
                  <p:embed/>
                </p:oleObj>
              </mc:Choice>
              <mc:Fallback>
                <p:oleObj name="KGPlot" r:id="rId2" imgW="3759120" imgH="4330440" progId="KGraph_Plot">
                  <p:embed/>
                  <p:pic>
                    <p:nvPicPr>
                      <p:cNvPr id="0" name=""/>
                      <p:cNvPicPr/>
                      <p:nvPr/>
                    </p:nvPicPr>
                    <p:blipFill>
                      <a:blip r:embed="rId3"/>
                      <a:stretch>
                        <a:fillRect/>
                      </a:stretch>
                    </p:blipFill>
                    <p:spPr>
                      <a:xfrm>
                        <a:off x="32542" y="1098159"/>
                        <a:ext cx="3759200" cy="43307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89E6D850-04C5-528F-8855-AE087BAE08D0}"/>
              </a:ext>
            </a:extLst>
          </p:cNvPr>
          <p:cNvGraphicFramePr>
            <a:graphicFrameLocks noChangeAspect="1"/>
          </p:cNvGraphicFramePr>
          <p:nvPr>
            <p:extLst>
              <p:ext uri="{D42A27DB-BD31-4B8C-83A1-F6EECF244321}">
                <p14:modId xmlns:p14="http://schemas.microsoft.com/office/powerpoint/2010/main" val="813517954"/>
              </p:ext>
            </p:extLst>
          </p:nvPr>
        </p:nvGraphicFramePr>
        <p:xfrm>
          <a:off x="32542" y="1098159"/>
          <a:ext cx="3759200" cy="4330700"/>
        </p:xfrm>
        <a:graphic>
          <a:graphicData uri="http://schemas.openxmlformats.org/presentationml/2006/ole">
            <mc:AlternateContent xmlns:mc="http://schemas.openxmlformats.org/markup-compatibility/2006">
              <mc:Choice xmlns:v="urn:schemas-microsoft-com:vml" Requires="v">
                <p:oleObj name="KGPlot" r:id="rId4" imgW="3759120" imgH="4330440" progId="KGraph_Plot">
                  <p:embed/>
                </p:oleObj>
              </mc:Choice>
              <mc:Fallback>
                <p:oleObj name="KGPlot" r:id="rId4" imgW="3759120" imgH="4330440" progId="KGraph_Plot">
                  <p:embed/>
                  <p:pic>
                    <p:nvPicPr>
                      <p:cNvPr id="6" name="Object 5">
                        <a:extLst>
                          <a:ext uri="{FF2B5EF4-FFF2-40B4-BE49-F238E27FC236}">
                            <a16:creationId xmlns:a16="http://schemas.microsoft.com/office/drawing/2014/main" id="{89E6D850-04C5-528F-8855-AE087BAE08D0}"/>
                          </a:ext>
                        </a:extLst>
                      </p:cNvPr>
                      <p:cNvPicPr/>
                      <p:nvPr/>
                    </p:nvPicPr>
                    <p:blipFill>
                      <a:blip r:embed="rId5"/>
                      <a:stretch>
                        <a:fillRect/>
                      </a:stretch>
                    </p:blipFill>
                    <p:spPr>
                      <a:xfrm>
                        <a:off x="32542" y="1098159"/>
                        <a:ext cx="3759200" cy="43307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227BAB4F-2C55-231E-4B0C-29C5F60F2AB4}"/>
              </a:ext>
            </a:extLst>
          </p:cNvPr>
          <p:cNvGraphicFramePr>
            <a:graphicFrameLocks noChangeAspect="1"/>
          </p:cNvGraphicFramePr>
          <p:nvPr>
            <p:extLst>
              <p:ext uri="{D42A27DB-BD31-4B8C-83A1-F6EECF244321}">
                <p14:modId xmlns:p14="http://schemas.microsoft.com/office/powerpoint/2010/main" val="2113404239"/>
              </p:ext>
            </p:extLst>
          </p:nvPr>
        </p:nvGraphicFramePr>
        <p:xfrm>
          <a:off x="1489192" y="2269926"/>
          <a:ext cx="1835230" cy="2587374"/>
        </p:xfrm>
        <a:graphic>
          <a:graphicData uri="http://schemas.openxmlformats.org/presentationml/2006/ole">
            <mc:AlternateContent xmlns:mc="http://schemas.openxmlformats.org/markup-compatibility/2006">
              <mc:Choice xmlns:v="urn:schemas-microsoft-com:vml" Requires="v">
                <p:oleObj name="KGPlot" r:id="rId6" imgW="2323800" imgH="3276360" progId="KGraph_Plot">
                  <p:embed/>
                </p:oleObj>
              </mc:Choice>
              <mc:Fallback>
                <p:oleObj name="KGPlot" r:id="rId6" imgW="2323800" imgH="3276360" progId="KGraph_Plot">
                  <p:embed/>
                  <p:pic>
                    <p:nvPicPr>
                      <p:cNvPr id="7" name="Object 6">
                        <a:extLst>
                          <a:ext uri="{FF2B5EF4-FFF2-40B4-BE49-F238E27FC236}">
                            <a16:creationId xmlns:a16="http://schemas.microsoft.com/office/drawing/2014/main" id="{227BAB4F-2C55-231E-4B0C-29C5F60F2AB4}"/>
                          </a:ext>
                        </a:extLst>
                      </p:cNvPr>
                      <p:cNvPicPr/>
                      <p:nvPr/>
                    </p:nvPicPr>
                    <p:blipFill>
                      <a:blip r:embed="rId7"/>
                      <a:stretch>
                        <a:fillRect/>
                      </a:stretch>
                    </p:blipFill>
                    <p:spPr>
                      <a:xfrm>
                        <a:off x="1489192" y="2269926"/>
                        <a:ext cx="1835230" cy="2587374"/>
                      </a:xfrm>
                      <a:prstGeom prst="rect">
                        <a:avLst/>
                      </a:prstGeom>
                    </p:spPr>
                  </p:pic>
                </p:oleObj>
              </mc:Fallback>
            </mc:AlternateContent>
          </a:graphicData>
        </a:graphic>
      </p:graphicFrame>
      <p:sp>
        <p:nvSpPr>
          <p:cNvPr id="78" name="Rectangle 2">
            <a:extLst>
              <a:ext uri="{FF2B5EF4-FFF2-40B4-BE49-F238E27FC236}">
                <a16:creationId xmlns:a16="http://schemas.microsoft.com/office/drawing/2014/main" id="{F8B1D35A-1CC7-069B-91E2-60CF77509A3B}"/>
              </a:ext>
            </a:extLst>
          </p:cNvPr>
          <p:cNvSpPr>
            <a:spLocks noChangeArrowheads="1"/>
          </p:cNvSpPr>
          <p:nvPr/>
        </p:nvSpPr>
        <p:spPr bwMode="auto">
          <a:xfrm>
            <a:off x="102610" y="223555"/>
            <a:ext cx="9144000" cy="533400"/>
          </a:xfrm>
          <a:prstGeom prst="rect">
            <a:avLst/>
          </a:prstGeom>
          <a:noFill/>
          <a:ln w="9525">
            <a:noFill/>
            <a:miter lim="800000"/>
            <a:headEnd/>
            <a:tailEnd/>
          </a:ln>
        </p:spPr>
        <p:txBody>
          <a:bodyPr anchor="ctr"/>
          <a:lstStyle/>
          <a:p>
            <a:pPr eaLnBrk="0" fontAlgn="base" hangingPunct="0">
              <a:spcBef>
                <a:spcPct val="0"/>
              </a:spcBef>
              <a:spcAft>
                <a:spcPct val="0"/>
              </a:spcAft>
            </a:pPr>
            <a:r>
              <a:rPr lang="en-US" sz="2400" b="1" dirty="0">
                <a:latin typeface="Times New Roman" panose="02020603050405020304" pitchFamily="18" charset="0"/>
                <a:cs typeface="Times New Roman" panose="02020603050405020304" pitchFamily="18" charset="0"/>
              </a:rPr>
              <a:t>Sequential Deformation And Recovery Experiments on Ta Completed on SMARTS</a:t>
            </a:r>
          </a:p>
        </p:txBody>
      </p:sp>
      <p:grpSp>
        <p:nvGrpSpPr>
          <p:cNvPr id="155" name="Group 154">
            <a:extLst>
              <a:ext uri="{FF2B5EF4-FFF2-40B4-BE49-F238E27FC236}">
                <a16:creationId xmlns:a16="http://schemas.microsoft.com/office/drawing/2014/main" id="{A391C251-DE6F-377E-0D26-52BFA16DA4DB}"/>
              </a:ext>
            </a:extLst>
          </p:cNvPr>
          <p:cNvGrpSpPr/>
          <p:nvPr/>
        </p:nvGrpSpPr>
        <p:grpSpPr>
          <a:xfrm>
            <a:off x="2955851" y="1479941"/>
            <a:ext cx="5376147" cy="4307629"/>
            <a:chOff x="2955851" y="1479941"/>
            <a:chExt cx="5376147" cy="4307629"/>
          </a:xfrm>
        </p:grpSpPr>
        <p:pic>
          <p:nvPicPr>
            <p:cNvPr id="149" name="Picture 148">
              <a:extLst>
                <a:ext uri="{FF2B5EF4-FFF2-40B4-BE49-F238E27FC236}">
                  <a16:creationId xmlns:a16="http://schemas.microsoft.com/office/drawing/2014/main" id="{26A5B42B-3DC7-D829-6F99-161357E7487E}"/>
                </a:ext>
              </a:extLst>
            </p:cNvPr>
            <p:cNvPicPr>
              <a:picLocks noChangeAspect="1"/>
            </p:cNvPicPr>
            <p:nvPr/>
          </p:nvPicPr>
          <p:blipFill>
            <a:blip r:embed="rId8"/>
            <a:stretch>
              <a:fillRect/>
            </a:stretch>
          </p:blipFill>
          <p:spPr>
            <a:xfrm>
              <a:off x="3758403" y="1479941"/>
              <a:ext cx="4573595" cy="3440601"/>
            </a:xfrm>
            <a:prstGeom prst="rect">
              <a:avLst/>
            </a:prstGeom>
          </p:spPr>
        </p:pic>
        <p:sp>
          <p:nvSpPr>
            <p:cNvPr id="152" name="Freeform: Shape 151">
              <a:extLst>
                <a:ext uri="{FF2B5EF4-FFF2-40B4-BE49-F238E27FC236}">
                  <a16:creationId xmlns:a16="http://schemas.microsoft.com/office/drawing/2014/main" id="{BCFCD30B-2A4F-D706-0C85-BECE068C9134}"/>
                </a:ext>
              </a:extLst>
            </p:cNvPr>
            <p:cNvSpPr/>
            <p:nvPr/>
          </p:nvSpPr>
          <p:spPr>
            <a:xfrm>
              <a:off x="2955851" y="4780398"/>
              <a:ext cx="2738947" cy="1007172"/>
            </a:xfrm>
            <a:custGeom>
              <a:avLst/>
              <a:gdLst>
                <a:gd name="connsiteX0" fmla="*/ 0 w 2738947"/>
                <a:gd name="connsiteY0" fmla="*/ 765544 h 1007172"/>
                <a:gd name="connsiteX1" fmla="*/ 986702 w 2738947"/>
                <a:gd name="connsiteY1" fmla="*/ 961183 h 1007172"/>
                <a:gd name="connsiteX2" fmla="*/ 2738947 w 2738947"/>
                <a:gd name="connsiteY2" fmla="*/ 0 h 1007172"/>
              </a:gdLst>
              <a:ahLst/>
              <a:cxnLst>
                <a:cxn ang="0">
                  <a:pos x="connsiteX0" y="connsiteY0"/>
                </a:cxn>
                <a:cxn ang="0">
                  <a:pos x="connsiteX1" y="connsiteY1"/>
                </a:cxn>
                <a:cxn ang="0">
                  <a:pos x="connsiteX2" y="connsiteY2"/>
                </a:cxn>
              </a:cxnLst>
              <a:rect l="l" t="t" r="r" b="b"/>
              <a:pathLst>
                <a:path w="2738947" h="1007172">
                  <a:moveTo>
                    <a:pt x="0" y="765544"/>
                  </a:moveTo>
                  <a:cubicBezTo>
                    <a:pt x="265105" y="927159"/>
                    <a:pt x="530211" y="1088774"/>
                    <a:pt x="986702" y="961183"/>
                  </a:cubicBezTo>
                  <a:cubicBezTo>
                    <a:pt x="1443193" y="833592"/>
                    <a:pt x="2091070" y="416796"/>
                    <a:pt x="2738947" y="0"/>
                  </a:cubicBezTo>
                </a:path>
              </a:pathLst>
            </a:custGeom>
            <a:noFill/>
            <a:ln w="38100">
              <a:solidFill>
                <a:srgbClr val="4F81BD"/>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6" name="Group 155">
            <a:extLst>
              <a:ext uri="{FF2B5EF4-FFF2-40B4-BE49-F238E27FC236}">
                <a16:creationId xmlns:a16="http://schemas.microsoft.com/office/drawing/2014/main" id="{9B871AA2-45DB-9E13-2011-C7B353FDBF53}"/>
              </a:ext>
            </a:extLst>
          </p:cNvPr>
          <p:cNvGrpSpPr/>
          <p:nvPr/>
        </p:nvGrpSpPr>
        <p:grpSpPr>
          <a:xfrm>
            <a:off x="6843114" y="1148959"/>
            <a:ext cx="5316344" cy="4728963"/>
            <a:chOff x="6843114" y="1148959"/>
            <a:chExt cx="5316344" cy="4728963"/>
          </a:xfrm>
        </p:grpSpPr>
        <p:graphicFrame>
          <p:nvGraphicFramePr>
            <p:cNvPr id="77" name="Object 76">
              <a:extLst>
                <a:ext uri="{FF2B5EF4-FFF2-40B4-BE49-F238E27FC236}">
                  <a16:creationId xmlns:a16="http://schemas.microsoft.com/office/drawing/2014/main" id="{C5235632-7F5E-E7B9-7DFC-1E40650CFD28}"/>
                </a:ext>
              </a:extLst>
            </p:cNvPr>
            <p:cNvGraphicFramePr>
              <a:graphicFrameLocks noChangeAspect="1"/>
            </p:cNvGraphicFramePr>
            <p:nvPr>
              <p:extLst>
                <p:ext uri="{D42A27DB-BD31-4B8C-83A1-F6EECF244321}">
                  <p14:modId xmlns:p14="http://schemas.microsoft.com/office/powerpoint/2010/main" val="1724023361"/>
                </p:ext>
              </p:extLst>
            </p:nvPr>
          </p:nvGraphicFramePr>
          <p:xfrm>
            <a:off x="8298658" y="1148959"/>
            <a:ext cx="3860800" cy="4229100"/>
          </p:xfrm>
          <a:graphic>
            <a:graphicData uri="http://schemas.openxmlformats.org/presentationml/2006/ole">
              <mc:AlternateContent xmlns:mc="http://schemas.openxmlformats.org/markup-compatibility/2006">
                <mc:Choice xmlns:v="urn:schemas-microsoft-com:vml" Requires="v">
                  <p:oleObj name="KGPlot" r:id="rId9" imgW="3860640" imgH="4228920" progId="KGraph_Plot">
                    <p:embed/>
                  </p:oleObj>
                </mc:Choice>
                <mc:Fallback>
                  <p:oleObj name="KGPlot" r:id="rId9" imgW="3860640" imgH="4228920" progId="KGraph_Plot">
                    <p:embed/>
                    <p:pic>
                      <p:nvPicPr>
                        <p:cNvPr id="4" name="Object 3">
                          <a:extLst>
                            <a:ext uri="{FF2B5EF4-FFF2-40B4-BE49-F238E27FC236}">
                              <a16:creationId xmlns:a16="http://schemas.microsoft.com/office/drawing/2014/main" id="{21A0B9D1-8E52-DD95-51C9-113E2D495864}"/>
                            </a:ext>
                          </a:extLst>
                        </p:cNvPr>
                        <p:cNvPicPr/>
                        <p:nvPr/>
                      </p:nvPicPr>
                      <p:blipFill>
                        <a:blip r:embed="rId10"/>
                        <a:stretch>
                          <a:fillRect/>
                        </a:stretch>
                      </p:blipFill>
                      <p:spPr>
                        <a:xfrm>
                          <a:off x="8298658" y="1148959"/>
                          <a:ext cx="3860800" cy="4229100"/>
                        </a:xfrm>
                        <a:prstGeom prst="rect">
                          <a:avLst/>
                        </a:prstGeom>
                      </p:spPr>
                    </p:pic>
                  </p:oleObj>
                </mc:Fallback>
              </mc:AlternateContent>
            </a:graphicData>
          </a:graphic>
        </p:graphicFrame>
        <p:sp>
          <p:nvSpPr>
            <p:cNvPr id="154" name="Freeform: Shape 153">
              <a:extLst>
                <a:ext uri="{FF2B5EF4-FFF2-40B4-BE49-F238E27FC236}">
                  <a16:creationId xmlns:a16="http://schemas.microsoft.com/office/drawing/2014/main" id="{1C19BE5A-1BC4-ACE4-8534-AF4A9EC10988}"/>
                </a:ext>
              </a:extLst>
            </p:cNvPr>
            <p:cNvSpPr/>
            <p:nvPr/>
          </p:nvSpPr>
          <p:spPr>
            <a:xfrm>
              <a:off x="6843114" y="4780398"/>
              <a:ext cx="2283874" cy="1097524"/>
            </a:xfrm>
            <a:custGeom>
              <a:avLst/>
              <a:gdLst>
                <a:gd name="connsiteX0" fmla="*/ 0 w 2283874"/>
                <a:gd name="connsiteY0" fmla="*/ 0 h 1097524"/>
                <a:gd name="connsiteX1" fmla="*/ 969690 w 2283874"/>
                <a:gd name="connsiteY1" fmla="*/ 1093027 h 1097524"/>
                <a:gd name="connsiteX2" fmla="*/ 2283874 w 2283874"/>
                <a:gd name="connsiteY2" fmla="*/ 314724 h 1097524"/>
              </a:gdLst>
              <a:ahLst/>
              <a:cxnLst>
                <a:cxn ang="0">
                  <a:pos x="connsiteX0" y="connsiteY0"/>
                </a:cxn>
                <a:cxn ang="0">
                  <a:pos x="connsiteX1" y="connsiteY1"/>
                </a:cxn>
                <a:cxn ang="0">
                  <a:pos x="connsiteX2" y="connsiteY2"/>
                </a:cxn>
              </a:cxnLst>
              <a:rect l="l" t="t" r="r" b="b"/>
              <a:pathLst>
                <a:path w="2283874" h="1097524">
                  <a:moveTo>
                    <a:pt x="0" y="0"/>
                  </a:moveTo>
                  <a:cubicBezTo>
                    <a:pt x="294522" y="520286"/>
                    <a:pt x="589044" y="1040573"/>
                    <a:pt x="969690" y="1093027"/>
                  </a:cubicBezTo>
                  <a:cubicBezTo>
                    <a:pt x="1350336" y="1145481"/>
                    <a:pt x="1817105" y="730102"/>
                    <a:pt x="2283874" y="314724"/>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572F8DD5-98C6-B9D9-9AF0-0B78C9DC7BA9}"/>
              </a:ext>
            </a:extLst>
          </p:cNvPr>
          <p:cNvSpPr/>
          <p:nvPr/>
        </p:nvSpPr>
        <p:spPr>
          <a:xfrm>
            <a:off x="194050" y="799067"/>
            <a:ext cx="9397239" cy="45719"/>
          </a:xfrm>
          <a:prstGeom prst="rect">
            <a:avLst/>
          </a:prstGeom>
          <a:gradFill flip="none" rotWithShape="1">
            <a:gsLst>
              <a:gs pos="0">
                <a:srgbClr val="FF9933"/>
              </a:gs>
              <a:gs pos="50000">
                <a:schemeClr val="tx1"/>
              </a:gs>
              <a:gs pos="100000">
                <a:srgbClr val="FF993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1937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57"/>
                                        </p:tgtEl>
                                        <p:attrNameLst>
                                          <p:attrName>style.visibility</p:attrName>
                                        </p:attrNameLst>
                                      </p:cBhvr>
                                      <p:to>
                                        <p:strVal val="visible"/>
                                      </p:to>
                                    </p:set>
                                    <p:anim calcmode="lin" valueType="num">
                                      <p:cBhvr>
                                        <p:cTn id="19" dur="500" fill="hold"/>
                                        <p:tgtEl>
                                          <p:spTgt spid="157"/>
                                        </p:tgtEl>
                                        <p:attrNameLst>
                                          <p:attrName>ppt_w</p:attrName>
                                        </p:attrNameLst>
                                      </p:cBhvr>
                                      <p:tavLst>
                                        <p:tav tm="0">
                                          <p:val>
                                            <p:fltVal val="0"/>
                                          </p:val>
                                        </p:tav>
                                        <p:tav tm="100000">
                                          <p:val>
                                            <p:strVal val="#ppt_w"/>
                                          </p:val>
                                        </p:tav>
                                      </p:tavLst>
                                    </p:anim>
                                    <p:anim calcmode="lin" valueType="num">
                                      <p:cBhvr>
                                        <p:cTn id="20" dur="500" fill="hold"/>
                                        <p:tgtEl>
                                          <p:spTgt spid="157"/>
                                        </p:tgtEl>
                                        <p:attrNameLst>
                                          <p:attrName>ppt_h</p:attrName>
                                        </p:attrNameLst>
                                      </p:cBhvr>
                                      <p:tavLst>
                                        <p:tav tm="0">
                                          <p:val>
                                            <p:fltVal val="0"/>
                                          </p:val>
                                        </p:tav>
                                        <p:tav tm="100000">
                                          <p:val>
                                            <p:strVal val="#ppt_h"/>
                                          </p:val>
                                        </p:tav>
                                      </p:tavLst>
                                    </p:anim>
                                    <p:animEffect transition="in" filter="fade">
                                      <p:cBhvr>
                                        <p:cTn id="21" dur="500"/>
                                        <p:tgtEl>
                                          <p:spTgt spid="15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55"/>
                                        </p:tgtEl>
                                        <p:attrNameLst>
                                          <p:attrName>style.visibility</p:attrName>
                                        </p:attrNameLst>
                                      </p:cBhvr>
                                      <p:to>
                                        <p:strVal val="visible"/>
                                      </p:to>
                                    </p:set>
                                    <p:animEffect transition="in" filter="wipe(left)">
                                      <p:cBhvr>
                                        <p:cTn id="26" dur="500"/>
                                        <p:tgtEl>
                                          <p:spTgt spid="15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56"/>
                                        </p:tgtEl>
                                        <p:attrNameLst>
                                          <p:attrName>style.visibility</p:attrName>
                                        </p:attrNameLst>
                                      </p:cBhvr>
                                      <p:to>
                                        <p:strVal val="visible"/>
                                      </p:to>
                                    </p:set>
                                    <p:animEffect transition="in" filter="wipe(left)">
                                      <p:cBhvr>
                                        <p:cTn id="31"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32">
            <a:extLst>
              <a:ext uri="{FF2B5EF4-FFF2-40B4-BE49-F238E27FC236}">
                <a16:creationId xmlns:a16="http://schemas.microsoft.com/office/drawing/2014/main" id="{5EF62A48-4F25-CE6C-07BC-FD92808718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7858" y="3152238"/>
            <a:ext cx="3457739" cy="361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1AA718FA-5469-1977-3697-3B6A1F60C455}"/>
              </a:ext>
            </a:extLst>
          </p:cNvPr>
          <p:cNvSpPr>
            <a:spLocks noChangeArrowheads="1"/>
          </p:cNvSpPr>
          <p:nvPr/>
        </p:nvSpPr>
        <p:spPr bwMode="auto">
          <a:xfrm>
            <a:off x="47491" y="197315"/>
            <a:ext cx="9144000" cy="759201"/>
          </a:xfrm>
          <a:prstGeom prst="rect">
            <a:avLst/>
          </a:prstGeom>
          <a:noFill/>
          <a:ln w="9525">
            <a:noFill/>
            <a:miter lim="800000"/>
            <a:headEnd/>
            <a:tailEnd/>
          </a:ln>
        </p:spPr>
        <p:txBody>
          <a:bodyPr anchor="ctr"/>
          <a:lstStyle/>
          <a:p>
            <a:pPr eaLnBrk="0" fontAlgn="base" hangingPunct="0">
              <a:spcBef>
                <a:spcPct val="0"/>
              </a:spcBef>
              <a:spcAft>
                <a:spcPct val="0"/>
              </a:spcAft>
            </a:pPr>
            <a:r>
              <a:rPr lang="en-US" sz="2400" b="1" dirty="0">
                <a:latin typeface="Times New Roman" panose="02020603050405020304" pitchFamily="18" charset="0"/>
                <a:cs typeface="Times New Roman" panose="02020603050405020304" pitchFamily="18" charset="0"/>
              </a:rPr>
              <a:t>Diffraction Measurements on SMARTS Reveal Stress Information at Multiple Length Scales</a:t>
            </a:r>
          </a:p>
        </p:txBody>
      </p:sp>
      <p:graphicFrame>
        <p:nvGraphicFramePr>
          <p:cNvPr id="4" name="Object 3">
            <a:extLst>
              <a:ext uri="{FF2B5EF4-FFF2-40B4-BE49-F238E27FC236}">
                <a16:creationId xmlns:a16="http://schemas.microsoft.com/office/drawing/2014/main" id="{51692BDB-D2F0-2B4B-940A-BE350D0174A1}"/>
              </a:ext>
            </a:extLst>
          </p:cNvPr>
          <p:cNvGraphicFramePr>
            <a:graphicFrameLocks noChangeAspect="1"/>
          </p:cNvGraphicFramePr>
          <p:nvPr>
            <p:extLst>
              <p:ext uri="{D42A27DB-BD31-4B8C-83A1-F6EECF244321}">
                <p14:modId xmlns:p14="http://schemas.microsoft.com/office/powerpoint/2010/main" val="1099509042"/>
              </p:ext>
            </p:extLst>
          </p:nvPr>
        </p:nvGraphicFramePr>
        <p:xfrm>
          <a:off x="-57062" y="1573828"/>
          <a:ext cx="4114800" cy="4381500"/>
        </p:xfrm>
        <a:graphic>
          <a:graphicData uri="http://schemas.openxmlformats.org/presentationml/2006/ole">
            <mc:AlternateContent xmlns:mc="http://schemas.openxmlformats.org/markup-compatibility/2006">
              <mc:Choice xmlns:v="urn:schemas-microsoft-com:vml" Requires="v">
                <p:oleObj name="KGPlot" r:id="rId3" imgW="4114800" imgH="4381200" progId="KGraph_Plot">
                  <p:embed/>
                </p:oleObj>
              </mc:Choice>
              <mc:Fallback>
                <p:oleObj name="KGPlot" r:id="rId3" imgW="4114800" imgH="4381200" progId="KGraph_Plot">
                  <p:embed/>
                  <p:pic>
                    <p:nvPicPr>
                      <p:cNvPr id="0" name=""/>
                      <p:cNvPicPr/>
                      <p:nvPr/>
                    </p:nvPicPr>
                    <p:blipFill>
                      <a:blip r:embed="rId4"/>
                      <a:stretch>
                        <a:fillRect/>
                      </a:stretch>
                    </p:blipFill>
                    <p:spPr>
                      <a:xfrm>
                        <a:off x="-57062" y="1573828"/>
                        <a:ext cx="4114800" cy="4381500"/>
                      </a:xfrm>
                      <a:prstGeom prst="rect">
                        <a:avLst/>
                      </a:prstGeom>
                    </p:spPr>
                  </p:pic>
                </p:oleObj>
              </mc:Fallback>
            </mc:AlternateContent>
          </a:graphicData>
        </a:graphic>
      </p:graphicFrame>
      <p:grpSp>
        <p:nvGrpSpPr>
          <p:cNvPr id="21" name="Group 20">
            <a:extLst>
              <a:ext uri="{FF2B5EF4-FFF2-40B4-BE49-F238E27FC236}">
                <a16:creationId xmlns:a16="http://schemas.microsoft.com/office/drawing/2014/main" id="{19F648D3-0F7E-3F33-E82F-86AFA2042829}"/>
              </a:ext>
            </a:extLst>
          </p:cNvPr>
          <p:cNvGrpSpPr/>
          <p:nvPr/>
        </p:nvGrpSpPr>
        <p:grpSpPr>
          <a:xfrm>
            <a:off x="3644842" y="2145262"/>
            <a:ext cx="7855334" cy="533400"/>
            <a:chOff x="4065891" y="2246837"/>
            <a:chExt cx="7855334" cy="533400"/>
          </a:xfrm>
        </p:grpSpPr>
        <p:cxnSp>
          <p:nvCxnSpPr>
            <p:cNvPr id="14" name="Straight Arrow Connector 13">
              <a:extLst>
                <a:ext uri="{FF2B5EF4-FFF2-40B4-BE49-F238E27FC236}">
                  <a16:creationId xmlns:a16="http://schemas.microsoft.com/office/drawing/2014/main" id="{DE7B2F14-0C25-D7EE-6268-A79EBE4D024A}"/>
                </a:ext>
              </a:extLst>
            </p:cNvPr>
            <p:cNvCxnSpPr/>
            <p:nvPr/>
          </p:nvCxnSpPr>
          <p:spPr>
            <a:xfrm>
              <a:off x="4065891" y="2513537"/>
              <a:ext cx="2220078"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Rectangle 2">
              <a:extLst>
                <a:ext uri="{FF2B5EF4-FFF2-40B4-BE49-F238E27FC236}">
                  <a16:creationId xmlns:a16="http://schemas.microsoft.com/office/drawing/2014/main" id="{262C588E-1C22-BF69-07EF-C85ED757D34C}"/>
                </a:ext>
              </a:extLst>
            </p:cNvPr>
            <p:cNvSpPr>
              <a:spLocks noChangeArrowheads="1"/>
            </p:cNvSpPr>
            <p:nvPr/>
          </p:nvSpPr>
          <p:spPr bwMode="auto">
            <a:xfrm>
              <a:off x="6285969" y="2246837"/>
              <a:ext cx="5635256" cy="533400"/>
            </a:xfrm>
            <a:prstGeom prst="rect">
              <a:avLst/>
            </a:prstGeom>
            <a:noFill/>
            <a:ln w="9525">
              <a:noFill/>
              <a:miter lim="800000"/>
              <a:headEnd/>
              <a:tailEnd/>
            </a:ln>
          </p:spPr>
          <p:txBody>
            <a:bodyPr anchor="ctr"/>
            <a:lstStyle/>
            <a:p>
              <a:pPr eaLnBrk="0" fontAlgn="base" hangingPunct="0">
                <a:spcBef>
                  <a:spcPct val="0"/>
                </a:spcBef>
                <a:spcAft>
                  <a:spcPct val="0"/>
                </a:spcAft>
              </a:pPr>
              <a:r>
                <a:rPr lang="en-US" sz="1600" b="1" dirty="0">
                  <a:latin typeface="Times New Roman" panose="02020603050405020304" pitchFamily="18" charset="0"/>
                  <a:cs typeface="Times New Roman" panose="02020603050405020304" pitchFamily="18" charset="0"/>
                </a:rPr>
                <a:t>The strain from the lattice parameter (averaged over all grain orientations) is representative of the macroscopic strain.</a:t>
              </a:r>
            </a:p>
          </p:txBody>
        </p:sp>
      </p:grpSp>
      <p:grpSp>
        <p:nvGrpSpPr>
          <p:cNvPr id="20" name="Group 19">
            <a:extLst>
              <a:ext uri="{FF2B5EF4-FFF2-40B4-BE49-F238E27FC236}">
                <a16:creationId xmlns:a16="http://schemas.microsoft.com/office/drawing/2014/main" id="{B25155F4-1E68-59D5-D087-CB60AEA9D636}"/>
              </a:ext>
            </a:extLst>
          </p:cNvPr>
          <p:cNvGrpSpPr/>
          <p:nvPr/>
        </p:nvGrpSpPr>
        <p:grpSpPr>
          <a:xfrm>
            <a:off x="3880885" y="1307128"/>
            <a:ext cx="7758932" cy="1466341"/>
            <a:chOff x="4301934" y="1408703"/>
            <a:chExt cx="7758932" cy="1466341"/>
          </a:xfrm>
        </p:grpSpPr>
        <p:cxnSp>
          <p:nvCxnSpPr>
            <p:cNvPr id="10" name="Straight Connector 9">
              <a:extLst>
                <a:ext uri="{FF2B5EF4-FFF2-40B4-BE49-F238E27FC236}">
                  <a16:creationId xmlns:a16="http://schemas.microsoft.com/office/drawing/2014/main" id="{4FBAB94F-4E2C-2721-222F-8197374ED90C}"/>
                </a:ext>
              </a:extLst>
            </p:cNvPr>
            <p:cNvCxnSpPr>
              <a:cxnSpLocks/>
            </p:cNvCxnSpPr>
            <p:nvPr/>
          </p:nvCxnSpPr>
          <p:spPr>
            <a:xfrm>
              <a:off x="4301934" y="1915852"/>
              <a:ext cx="63511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FF6B36C-111C-7367-011C-3E7F766D4DF4}"/>
                </a:ext>
              </a:extLst>
            </p:cNvPr>
            <p:cNvCxnSpPr>
              <a:cxnSpLocks/>
            </p:cNvCxnSpPr>
            <p:nvPr/>
          </p:nvCxnSpPr>
          <p:spPr>
            <a:xfrm>
              <a:off x="4301934" y="2867820"/>
              <a:ext cx="63511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Freeform: Shape 15">
              <a:extLst>
                <a:ext uri="{FF2B5EF4-FFF2-40B4-BE49-F238E27FC236}">
                  <a16:creationId xmlns:a16="http://schemas.microsoft.com/office/drawing/2014/main" id="{4387D095-02E7-2153-0696-F9B182E5080B}"/>
                </a:ext>
              </a:extLst>
            </p:cNvPr>
            <p:cNvSpPr/>
            <p:nvPr/>
          </p:nvSpPr>
          <p:spPr>
            <a:xfrm>
              <a:off x="4937760" y="1649709"/>
              <a:ext cx="1531088" cy="1225335"/>
            </a:xfrm>
            <a:custGeom>
              <a:avLst/>
              <a:gdLst>
                <a:gd name="connsiteX0" fmla="*/ 0 w 1531088"/>
                <a:gd name="connsiteY0" fmla="*/ 1225335 h 1225335"/>
                <a:gd name="connsiteX1" fmla="*/ 370013 w 1531088"/>
                <a:gd name="connsiteY1" fmla="*/ 608646 h 1225335"/>
                <a:gd name="connsiteX2" fmla="*/ 812327 w 1531088"/>
                <a:gd name="connsiteY2" fmla="*/ 98284 h 1225335"/>
                <a:gd name="connsiteX3" fmla="*/ 1531088 w 1531088"/>
                <a:gd name="connsiteY3" fmla="*/ 464 h 1225335"/>
              </a:gdLst>
              <a:ahLst/>
              <a:cxnLst>
                <a:cxn ang="0">
                  <a:pos x="connsiteX0" y="connsiteY0"/>
                </a:cxn>
                <a:cxn ang="0">
                  <a:pos x="connsiteX1" y="connsiteY1"/>
                </a:cxn>
                <a:cxn ang="0">
                  <a:pos x="connsiteX2" y="connsiteY2"/>
                </a:cxn>
                <a:cxn ang="0">
                  <a:pos x="connsiteX3" y="connsiteY3"/>
                </a:cxn>
              </a:cxnLst>
              <a:rect l="l" t="t" r="r" b="b"/>
              <a:pathLst>
                <a:path w="1531088" h="1225335">
                  <a:moveTo>
                    <a:pt x="0" y="1225335"/>
                  </a:moveTo>
                  <a:cubicBezTo>
                    <a:pt x="117312" y="1010911"/>
                    <a:pt x="234625" y="796488"/>
                    <a:pt x="370013" y="608646"/>
                  </a:cubicBezTo>
                  <a:cubicBezTo>
                    <a:pt x="505401" y="420804"/>
                    <a:pt x="618815" y="199648"/>
                    <a:pt x="812327" y="98284"/>
                  </a:cubicBezTo>
                  <a:cubicBezTo>
                    <a:pt x="1005840" y="-3080"/>
                    <a:pt x="1268464" y="-1308"/>
                    <a:pt x="1531088" y="464"/>
                  </a:cubicBezTo>
                </a:path>
              </a:pathLst>
            </a:custGeom>
            <a:noFill/>
            <a:ln w="38100">
              <a:solidFill>
                <a:srgbClr val="4F81BD"/>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DF56935E-83FA-6D87-2E69-F34300170270}"/>
                </a:ext>
              </a:extLst>
            </p:cNvPr>
            <p:cNvSpPr/>
            <p:nvPr/>
          </p:nvSpPr>
          <p:spPr>
            <a:xfrm>
              <a:off x="4925001" y="1653962"/>
              <a:ext cx="1531088" cy="266143"/>
            </a:xfrm>
            <a:custGeom>
              <a:avLst/>
              <a:gdLst>
                <a:gd name="connsiteX0" fmla="*/ 0 w 1531088"/>
                <a:gd name="connsiteY0" fmla="*/ 1225335 h 1225335"/>
                <a:gd name="connsiteX1" fmla="*/ 370013 w 1531088"/>
                <a:gd name="connsiteY1" fmla="*/ 608646 h 1225335"/>
                <a:gd name="connsiteX2" fmla="*/ 812327 w 1531088"/>
                <a:gd name="connsiteY2" fmla="*/ 98284 h 1225335"/>
                <a:gd name="connsiteX3" fmla="*/ 1531088 w 1531088"/>
                <a:gd name="connsiteY3" fmla="*/ 464 h 1225335"/>
              </a:gdLst>
              <a:ahLst/>
              <a:cxnLst>
                <a:cxn ang="0">
                  <a:pos x="connsiteX0" y="connsiteY0"/>
                </a:cxn>
                <a:cxn ang="0">
                  <a:pos x="connsiteX1" y="connsiteY1"/>
                </a:cxn>
                <a:cxn ang="0">
                  <a:pos x="connsiteX2" y="connsiteY2"/>
                </a:cxn>
                <a:cxn ang="0">
                  <a:pos x="connsiteX3" y="connsiteY3"/>
                </a:cxn>
              </a:cxnLst>
              <a:rect l="l" t="t" r="r" b="b"/>
              <a:pathLst>
                <a:path w="1531088" h="1225335">
                  <a:moveTo>
                    <a:pt x="0" y="1225335"/>
                  </a:moveTo>
                  <a:cubicBezTo>
                    <a:pt x="117312" y="1010911"/>
                    <a:pt x="234625" y="796488"/>
                    <a:pt x="370013" y="608646"/>
                  </a:cubicBezTo>
                  <a:cubicBezTo>
                    <a:pt x="505401" y="420804"/>
                    <a:pt x="618815" y="199648"/>
                    <a:pt x="812327" y="98284"/>
                  </a:cubicBezTo>
                  <a:cubicBezTo>
                    <a:pt x="1005840" y="-3080"/>
                    <a:pt x="1268464" y="-1308"/>
                    <a:pt x="1531088" y="464"/>
                  </a:cubicBezTo>
                </a:path>
              </a:pathLst>
            </a:custGeom>
            <a:noFill/>
            <a:ln w="38100">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2">
              <a:extLst>
                <a:ext uri="{FF2B5EF4-FFF2-40B4-BE49-F238E27FC236}">
                  <a16:creationId xmlns:a16="http://schemas.microsoft.com/office/drawing/2014/main" id="{61CFD2D3-8477-1CD5-83C3-4AE42093E78D}"/>
                </a:ext>
              </a:extLst>
            </p:cNvPr>
            <p:cNvSpPr>
              <a:spLocks noChangeArrowheads="1"/>
            </p:cNvSpPr>
            <p:nvPr/>
          </p:nvSpPr>
          <p:spPr bwMode="auto">
            <a:xfrm>
              <a:off x="6425610" y="1408703"/>
              <a:ext cx="5635256" cy="533400"/>
            </a:xfrm>
            <a:prstGeom prst="rect">
              <a:avLst/>
            </a:prstGeom>
            <a:noFill/>
            <a:ln w="9525">
              <a:noFill/>
              <a:miter lim="800000"/>
              <a:headEnd/>
              <a:tailEnd/>
            </a:ln>
          </p:spPr>
          <p:txBody>
            <a:bodyPr anchor="ctr"/>
            <a:lstStyle/>
            <a:p>
              <a:pPr eaLnBrk="0" fontAlgn="base" hangingPunct="0">
                <a:spcBef>
                  <a:spcPct val="0"/>
                </a:spcBef>
                <a:spcAft>
                  <a:spcPct val="0"/>
                </a:spcAft>
              </a:pPr>
              <a:r>
                <a:rPr lang="en-US" sz="1600" b="1" dirty="0">
                  <a:solidFill>
                    <a:srgbClr val="4F81BD"/>
                  </a:solidFill>
                  <a:latin typeface="Times New Roman" panose="02020603050405020304" pitchFamily="18" charset="0"/>
                  <a:cs typeface="Times New Roman" panose="02020603050405020304" pitchFamily="18" charset="0"/>
                </a:rPr>
                <a:t>This spread represents the response to intergranular stresses, called anisotropy strain.</a:t>
              </a:r>
            </a:p>
          </p:txBody>
        </p:sp>
      </p:grpSp>
      <p:graphicFrame>
        <p:nvGraphicFramePr>
          <p:cNvPr id="22" name="Object 86">
            <a:extLst>
              <a:ext uri="{FF2B5EF4-FFF2-40B4-BE49-F238E27FC236}">
                <a16:creationId xmlns:a16="http://schemas.microsoft.com/office/drawing/2014/main" id="{AFFBCE8A-C2CB-0AA3-5B59-6C3DC0B1EE7B}"/>
              </a:ext>
            </a:extLst>
          </p:cNvPr>
          <p:cNvGraphicFramePr>
            <a:graphicFrameLocks noChangeAspect="1"/>
          </p:cNvGraphicFramePr>
          <p:nvPr>
            <p:extLst>
              <p:ext uri="{D42A27DB-BD31-4B8C-83A1-F6EECF244321}">
                <p14:modId xmlns:p14="http://schemas.microsoft.com/office/powerpoint/2010/main" val="2217449270"/>
              </p:ext>
            </p:extLst>
          </p:nvPr>
        </p:nvGraphicFramePr>
        <p:xfrm>
          <a:off x="1558734" y="1145203"/>
          <a:ext cx="1354137" cy="428625"/>
        </p:xfrm>
        <a:graphic>
          <a:graphicData uri="http://schemas.openxmlformats.org/presentationml/2006/ole">
            <mc:AlternateContent xmlns:mc="http://schemas.openxmlformats.org/markup-compatibility/2006">
              <mc:Choice xmlns:v="urn:schemas-microsoft-com:vml" Requires="v">
                <p:oleObj name="Equation" r:id="rId5" imgW="748975" imgH="241195" progId="Equation.3">
                  <p:embed/>
                </p:oleObj>
              </mc:Choice>
              <mc:Fallback>
                <p:oleObj name="Equation" r:id="rId5" imgW="748975" imgH="241195" progId="Equation.3">
                  <p:embed/>
                  <p:pic>
                    <p:nvPicPr>
                      <p:cNvPr id="7171" name="Object 8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8734" y="1145203"/>
                        <a:ext cx="1354137" cy="428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 name="Object 24">
            <a:extLst>
              <a:ext uri="{FF2B5EF4-FFF2-40B4-BE49-F238E27FC236}">
                <a16:creationId xmlns:a16="http://schemas.microsoft.com/office/drawing/2014/main" id="{517E13A3-F6E4-D4C9-481D-EE5D4D394164}"/>
              </a:ext>
            </a:extLst>
          </p:cNvPr>
          <p:cNvGraphicFramePr>
            <a:graphicFrameLocks noChangeAspect="1"/>
          </p:cNvGraphicFramePr>
          <p:nvPr>
            <p:extLst>
              <p:ext uri="{D42A27DB-BD31-4B8C-83A1-F6EECF244321}">
                <p14:modId xmlns:p14="http://schemas.microsoft.com/office/powerpoint/2010/main" val="3113699051"/>
              </p:ext>
            </p:extLst>
          </p:nvPr>
        </p:nvGraphicFramePr>
        <p:xfrm>
          <a:off x="4178300" y="3845113"/>
          <a:ext cx="3835400" cy="2921000"/>
        </p:xfrm>
        <a:graphic>
          <a:graphicData uri="http://schemas.openxmlformats.org/presentationml/2006/ole">
            <mc:AlternateContent xmlns:mc="http://schemas.openxmlformats.org/markup-compatibility/2006">
              <mc:Choice xmlns:v="urn:schemas-microsoft-com:vml" Requires="v">
                <p:oleObj name="KGPlot" r:id="rId7" imgW="3835440" imgH="2921040" progId="KGraph_Plot">
                  <p:embed/>
                </p:oleObj>
              </mc:Choice>
              <mc:Fallback>
                <p:oleObj name="KGPlot" r:id="rId7" imgW="3835440" imgH="2921040" progId="KGraph_Plot">
                  <p:embed/>
                  <p:pic>
                    <p:nvPicPr>
                      <p:cNvPr id="0" name=""/>
                      <p:cNvPicPr/>
                      <p:nvPr/>
                    </p:nvPicPr>
                    <p:blipFill>
                      <a:blip r:embed="rId8"/>
                      <a:stretch>
                        <a:fillRect/>
                      </a:stretch>
                    </p:blipFill>
                    <p:spPr>
                      <a:xfrm>
                        <a:off x="4178300" y="3845113"/>
                        <a:ext cx="3835400" cy="2921000"/>
                      </a:xfrm>
                      <a:prstGeom prst="rect">
                        <a:avLst/>
                      </a:prstGeom>
                    </p:spPr>
                  </p:pic>
                </p:oleObj>
              </mc:Fallback>
            </mc:AlternateContent>
          </a:graphicData>
        </a:graphic>
      </p:graphicFrame>
      <p:grpSp>
        <p:nvGrpSpPr>
          <p:cNvPr id="28" name="Group 27">
            <a:extLst>
              <a:ext uri="{FF2B5EF4-FFF2-40B4-BE49-F238E27FC236}">
                <a16:creationId xmlns:a16="http://schemas.microsoft.com/office/drawing/2014/main" id="{61845A51-1FD4-E033-6050-C127F4FB2B01}"/>
              </a:ext>
            </a:extLst>
          </p:cNvPr>
          <p:cNvGrpSpPr/>
          <p:nvPr/>
        </p:nvGrpSpPr>
        <p:grpSpPr>
          <a:xfrm>
            <a:off x="5487109" y="2808225"/>
            <a:ext cx="6190983" cy="2191932"/>
            <a:chOff x="5487109" y="2808225"/>
            <a:chExt cx="6190983" cy="2191932"/>
          </a:xfrm>
        </p:grpSpPr>
        <p:sp>
          <p:nvSpPr>
            <p:cNvPr id="26" name="Freeform: Shape 25">
              <a:extLst>
                <a:ext uri="{FF2B5EF4-FFF2-40B4-BE49-F238E27FC236}">
                  <a16:creationId xmlns:a16="http://schemas.microsoft.com/office/drawing/2014/main" id="{9B56D19E-C2D9-BA5D-19F4-3E6F0DF2385E}"/>
                </a:ext>
              </a:extLst>
            </p:cNvPr>
            <p:cNvSpPr/>
            <p:nvPr/>
          </p:nvSpPr>
          <p:spPr>
            <a:xfrm>
              <a:off x="5487109" y="3100201"/>
              <a:ext cx="1282995" cy="1899956"/>
            </a:xfrm>
            <a:custGeom>
              <a:avLst/>
              <a:gdLst>
                <a:gd name="connsiteX0" fmla="*/ 0 w 1531088"/>
                <a:gd name="connsiteY0" fmla="*/ 1225335 h 1225335"/>
                <a:gd name="connsiteX1" fmla="*/ 370013 w 1531088"/>
                <a:gd name="connsiteY1" fmla="*/ 608646 h 1225335"/>
                <a:gd name="connsiteX2" fmla="*/ 812327 w 1531088"/>
                <a:gd name="connsiteY2" fmla="*/ 98284 h 1225335"/>
                <a:gd name="connsiteX3" fmla="*/ 1531088 w 1531088"/>
                <a:gd name="connsiteY3" fmla="*/ 464 h 1225335"/>
              </a:gdLst>
              <a:ahLst/>
              <a:cxnLst>
                <a:cxn ang="0">
                  <a:pos x="connsiteX0" y="connsiteY0"/>
                </a:cxn>
                <a:cxn ang="0">
                  <a:pos x="connsiteX1" y="connsiteY1"/>
                </a:cxn>
                <a:cxn ang="0">
                  <a:pos x="connsiteX2" y="connsiteY2"/>
                </a:cxn>
                <a:cxn ang="0">
                  <a:pos x="connsiteX3" y="connsiteY3"/>
                </a:cxn>
              </a:cxnLst>
              <a:rect l="l" t="t" r="r" b="b"/>
              <a:pathLst>
                <a:path w="1531088" h="1225335">
                  <a:moveTo>
                    <a:pt x="0" y="1225335"/>
                  </a:moveTo>
                  <a:cubicBezTo>
                    <a:pt x="117312" y="1010911"/>
                    <a:pt x="234625" y="796488"/>
                    <a:pt x="370013" y="608646"/>
                  </a:cubicBezTo>
                  <a:cubicBezTo>
                    <a:pt x="505401" y="420804"/>
                    <a:pt x="618815" y="199648"/>
                    <a:pt x="812327" y="98284"/>
                  </a:cubicBezTo>
                  <a:cubicBezTo>
                    <a:pt x="1005840" y="-3080"/>
                    <a:pt x="1268464" y="-1308"/>
                    <a:pt x="1531088" y="464"/>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7" name="Rectangle 2">
              <a:extLst>
                <a:ext uri="{FF2B5EF4-FFF2-40B4-BE49-F238E27FC236}">
                  <a16:creationId xmlns:a16="http://schemas.microsoft.com/office/drawing/2014/main" id="{3CB8085E-DABD-35A6-0885-8928BA54C088}"/>
                </a:ext>
              </a:extLst>
            </p:cNvPr>
            <p:cNvSpPr>
              <a:spLocks noChangeArrowheads="1"/>
            </p:cNvSpPr>
            <p:nvPr/>
          </p:nvSpPr>
          <p:spPr bwMode="auto">
            <a:xfrm>
              <a:off x="6704891" y="2808225"/>
              <a:ext cx="4973201" cy="533400"/>
            </a:xfrm>
            <a:prstGeom prst="rect">
              <a:avLst/>
            </a:prstGeom>
            <a:noFill/>
            <a:ln w="9525">
              <a:noFill/>
              <a:miter lim="800000"/>
              <a:headEnd/>
              <a:tailEnd/>
            </a:ln>
          </p:spPr>
          <p:txBody>
            <a:bodyPr anchor="ctr"/>
            <a:lstStyle/>
            <a:p>
              <a:pPr eaLnBrk="0" fontAlgn="base" hangingPunct="0">
                <a:spcBef>
                  <a:spcPct val="0"/>
                </a:spcBef>
                <a:spcAft>
                  <a:spcPct val="0"/>
                </a:spcAft>
              </a:pPr>
              <a:r>
                <a:rPr lang="en-US" sz="1600" b="1" dirty="0">
                  <a:solidFill>
                    <a:srgbClr val="C00000"/>
                  </a:solidFill>
                  <a:latin typeface="Times New Roman" panose="02020603050405020304" pitchFamily="18" charset="0"/>
                  <a:cs typeface="Times New Roman" panose="02020603050405020304" pitchFamily="18" charset="0"/>
                </a:rPr>
                <a:t>Increase in peak breadth is indicative of intragranular strains and is linked to dislocation density</a:t>
              </a:r>
            </a:p>
          </p:txBody>
        </p:sp>
      </p:grpSp>
      <p:sp>
        <p:nvSpPr>
          <p:cNvPr id="5" name="Rectangle 4">
            <a:extLst>
              <a:ext uri="{FF2B5EF4-FFF2-40B4-BE49-F238E27FC236}">
                <a16:creationId xmlns:a16="http://schemas.microsoft.com/office/drawing/2014/main" id="{CAA62C6A-D271-FA9D-A659-6706E1B363AA}"/>
              </a:ext>
            </a:extLst>
          </p:cNvPr>
          <p:cNvSpPr/>
          <p:nvPr/>
        </p:nvSpPr>
        <p:spPr>
          <a:xfrm>
            <a:off x="102610" y="881375"/>
            <a:ext cx="9397239" cy="45719"/>
          </a:xfrm>
          <a:prstGeom prst="rect">
            <a:avLst/>
          </a:prstGeom>
          <a:gradFill flip="none" rotWithShape="1">
            <a:gsLst>
              <a:gs pos="0">
                <a:srgbClr val="FF9933"/>
              </a:gs>
              <a:gs pos="50000">
                <a:schemeClr val="tx1"/>
              </a:gs>
              <a:gs pos="100000">
                <a:srgbClr val="FF993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panose="02020603050405020304" pitchFamily="18" charset="0"/>
              <a:cs typeface="Times" panose="02020603050405020304" pitchFamily="18" charset="0"/>
            </a:endParaRPr>
          </a:p>
        </p:txBody>
      </p:sp>
      <p:graphicFrame>
        <p:nvGraphicFramePr>
          <p:cNvPr id="3" name="Object 2">
            <a:extLst>
              <a:ext uri="{FF2B5EF4-FFF2-40B4-BE49-F238E27FC236}">
                <a16:creationId xmlns:a16="http://schemas.microsoft.com/office/drawing/2014/main" id="{87931291-5915-B041-088E-582A4EACAA8A}"/>
              </a:ext>
            </a:extLst>
          </p:cNvPr>
          <p:cNvGraphicFramePr>
            <a:graphicFrameLocks noChangeAspect="1"/>
          </p:cNvGraphicFramePr>
          <p:nvPr>
            <p:extLst>
              <p:ext uri="{D42A27DB-BD31-4B8C-83A1-F6EECF244321}">
                <p14:modId xmlns:p14="http://schemas.microsoft.com/office/powerpoint/2010/main" val="503346017"/>
              </p:ext>
            </p:extLst>
          </p:nvPr>
        </p:nvGraphicFramePr>
        <p:xfrm>
          <a:off x="-62240" y="1571641"/>
          <a:ext cx="4114800" cy="4381500"/>
        </p:xfrm>
        <a:graphic>
          <a:graphicData uri="http://schemas.openxmlformats.org/presentationml/2006/ole">
            <mc:AlternateContent xmlns:mc="http://schemas.openxmlformats.org/markup-compatibility/2006">
              <mc:Choice xmlns:v="urn:schemas-microsoft-com:vml" Requires="v">
                <p:oleObj name="KGPlot" r:id="rId9" imgW="4114800" imgH="4381200" progId="KGraph_Plot">
                  <p:embed/>
                </p:oleObj>
              </mc:Choice>
              <mc:Fallback>
                <p:oleObj name="KGPlot" r:id="rId9" imgW="4114800" imgH="4381200" progId="KGraph_Plot">
                  <p:embed/>
                  <p:pic>
                    <p:nvPicPr>
                      <p:cNvPr id="4" name="Object 3">
                        <a:extLst>
                          <a:ext uri="{FF2B5EF4-FFF2-40B4-BE49-F238E27FC236}">
                            <a16:creationId xmlns:a16="http://schemas.microsoft.com/office/drawing/2014/main" id="{51692BDB-D2F0-2B4B-940A-BE350D0174A1}"/>
                          </a:ext>
                        </a:extLst>
                      </p:cNvPr>
                      <p:cNvPicPr/>
                      <p:nvPr/>
                    </p:nvPicPr>
                    <p:blipFill>
                      <a:blip r:embed="rId10"/>
                      <a:stretch>
                        <a:fillRect/>
                      </a:stretch>
                    </p:blipFill>
                    <p:spPr>
                      <a:xfrm>
                        <a:off x="-62240" y="1571641"/>
                        <a:ext cx="4114800" cy="4381500"/>
                      </a:xfrm>
                      <a:prstGeom prst="rect">
                        <a:avLst/>
                      </a:prstGeom>
                    </p:spPr>
                  </p:pic>
                </p:oleObj>
              </mc:Fallback>
            </mc:AlternateContent>
          </a:graphicData>
        </a:graphic>
      </p:graphicFrame>
    </p:spTree>
    <p:extLst>
      <p:ext uri="{BB962C8B-B14F-4D97-AF65-F5344CB8AC3E}">
        <p14:creationId xmlns:p14="http://schemas.microsoft.com/office/powerpoint/2010/main" val="56451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fltVal val="0"/>
                                          </p:val>
                                        </p:tav>
                                        <p:tav tm="100000">
                                          <p:val>
                                            <p:strVal val="#ppt_h"/>
                                          </p:val>
                                        </p:tav>
                                      </p:tavLst>
                                    </p:anim>
                                    <p:animEffect transition="in" filter="fade">
                                      <p:cBhvr>
                                        <p:cTn id="26" dur="500"/>
                                        <p:tgtEl>
                                          <p:spTgt spid="25"/>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B645E49B-71A0-9845-C4A7-77BD9D3CBAC5}"/>
              </a:ext>
            </a:extLst>
          </p:cNvPr>
          <p:cNvGraphicFramePr>
            <a:graphicFrameLocks noChangeAspect="1"/>
          </p:cNvGraphicFramePr>
          <p:nvPr>
            <p:extLst>
              <p:ext uri="{D42A27DB-BD31-4B8C-83A1-F6EECF244321}">
                <p14:modId xmlns:p14="http://schemas.microsoft.com/office/powerpoint/2010/main" val="1025963366"/>
              </p:ext>
            </p:extLst>
          </p:nvPr>
        </p:nvGraphicFramePr>
        <p:xfrm>
          <a:off x="102610" y="1003727"/>
          <a:ext cx="3784600" cy="4267200"/>
        </p:xfrm>
        <a:graphic>
          <a:graphicData uri="http://schemas.openxmlformats.org/presentationml/2006/ole">
            <mc:AlternateContent xmlns:mc="http://schemas.openxmlformats.org/markup-compatibility/2006">
              <mc:Choice xmlns:v="urn:schemas-microsoft-com:vml" Requires="v">
                <p:oleObj name="KGPlot" r:id="rId2" imgW="3784320" imgH="4267080" progId="KGraph_Plot">
                  <p:embed/>
                </p:oleObj>
              </mc:Choice>
              <mc:Fallback>
                <p:oleObj name="KGPlot" r:id="rId2" imgW="3784320" imgH="4267080" progId="KGraph_Plot">
                  <p:embed/>
                  <p:pic>
                    <p:nvPicPr>
                      <p:cNvPr id="7" name="Object 6">
                        <a:extLst>
                          <a:ext uri="{FF2B5EF4-FFF2-40B4-BE49-F238E27FC236}">
                            <a16:creationId xmlns:a16="http://schemas.microsoft.com/office/drawing/2014/main" id="{B645E49B-71A0-9845-C4A7-77BD9D3CBAC5}"/>
                          </a:ext>
                        </a:extLst>
                      </p:cNvPr>
                      <p:cNvPicPr/>
                      <p:nvPr/>
                    </p:nvPicPr>
                    <p:blipFill>
                      <a:blip r:embed="rId3"/>
                      <a:stretch>
                        <a:fillRect/>
                      </a:stretch>
                    </p:blipFill>
                    <p:spPr>
                      <a:xfrm>
                        <a:off x="102610" y="1003727"/>
                        <a:ext cx="3784600" cy="4267200"/>
                      </a:xfrm>
                      <a:prstGeom prst="rect">
                        <a:avLst/>
                      </a:prstGeom>
                    </p:spPr>
                  </p:pic>
                </p:oleObj>
              </mc:Fallback>
            </mc:AlternateContent>
          </a:graphicData>
        </a:graphic>
      </p:graphicFrame>
      <p:sp>
        <p:nvSpPr>
          <p:cNvPr id="2" name="Rectangle 2">
            <a:extLst>
              <a:ext uri="{FF2B5EF4-FFF2-40B4-BE49-F238E27FC236}">
                <a16:creationId xmlns:a16="http://schemas.microsoft.com/office/drawing/2014/main" id="{8C2C0333-30BC-8F2D-5B23-2FBB6072CF7A}"/>
              </a:ext>
            </a:extLst>
          </p:cNvPr>
          <p:cNvSpPr>
            <a:spLocks noChangeArrowheads="1"/>
          </p:cNvSpPr>
          <p:nvPr/>
        </p:nvSpPr>
        <p:spPr bwMode="auto">
          <a:xfrm>
            <a:off x="102610" y="254405"/>
            <a:ext cx="9144000" cy="533400"/>
          </a:xfrm>
          <a:prstGeom prst="rect">
            <a:avLst/>
          </a:prstGeom>
          <a:noFill/>
          <a:ln w="9525">
            <a:noFill/>
            <a:miter lim="800000"/>
            <a:headEnd/>
            <a:tailEnd/>
          </a:ln>
        </p:spPr>
        <p:txBody>
          <a:bodyPr anchor="ctr"/>
          <a:lstStyle/>
          <a:p>
            <a:pPr eaLnBrk="0" fontAlgn="base" hangingPunct="0">
              <a:spcBef>
                <a:spcPct val="0"/>
              </a:spcBef>
              <a:spcAft>
                <a:spcPct val="0"/>
              </a:spcAft>
            </a:pPr>
            <a:r>
              <a:rPr lang="en-US" sz="2400" b="1" dirty="0">
                <a:latin typeface="Times New Roman" panose="02020603050405020304" pitchFamily="18" charset="0"/>
                <a:cs typeface="Times New Roman" panose="02020603050405020304" pitchFamily="18" charset="0"/>
              </a:rPr>
              <a:t>Ex-Situ Measurements Extend to Larger Strains</a:t>
            </a:r>
          </a:p>
        </p:txBody>
      </p:sp>
      <p:sp>
        <p:nvSpPr>
          <p:cNvPr id="4" name="TextBox 3">
            <a:extLst>
              <a:ext uri="{FF2B5EF4-FFF2-40B4-BE49-F238E27FC236}">
                <a16:creationId xmlns:a16="http://schemas.microsoft.com/office/drawing/2014/main" id="{9D25BEA9-47EA-1754-048A-3FEE5A32458C}"/>
              </a:ext>
            </a:extLst>
          </p:cNvPr>
          <p:cNvSpPr txBox="1"/>
          <p:nvPr/>
        </p:nvSpPr>
        <p:spPr>
          <a:xfrm>
            <a:off x="1466197" y="2390199"/>
            <a:ext cx="1200970" cy="307777"/>
          </a:xfrm>
          <a:prstGeom prst="rect">
            <a:avLst/>
          </a:prstGeom>
          <a:noFill/>
        </p:spPr>
        <p:txBody>
          <a:bodyPr wrap="none" rtlCol="0">
            <a:spAutoFit/>
          </a:bodyPr>
          <a:lstStyle/>
          <a:p>
            <a:r>
              <a:rPr lang="en-US" sz="1400" dirty="0">
                <a:latin typeface="Times" panose="02020603050405020304" pitchFamily="18" charset="0"/>
                <a:cs typeface="Times" panose="02020603050405020304" pitchFamily="18" charset="0"/>
              </a:rPr>
              <a:t>x In-Situ data</a:t>
            </a:r>
          </a:p>
        </p:txBody>
      </p:sp>
      <p:sp>
        <p:nvSpPr>
          <p:cNvPr id="5" name="Freeform: Shape 4">
            <a:extLst>
              <a:ext uri="{FF2B5EF4-FFF2-40B4-BE49-F238E27FC236}">
                <a16:creationId xmlns:a16="http://schemas.microsoft.com/office/drawing/2014/main" id="{0AEE99F8-B5BC-E257-2950-9B7805F4A0C1}"/>
              </a:ext>
            </a:extLst>
          </p:cNvPr>
          <p:cNvSpPr/>
          <p:nvPr/>
        </p:nvSpPr>
        <p:spPr>
          <a:xfrm>
            <a:off x="947578" y="2577332"/>
            <a:ext cx="575385" cy="1012220"/>
          </a:xfrm>
          <a:custGeom>
            <a:avLst/>
            <a:gdLst>
              <a:gd name="connsiteX0" fmla="*/ 575385 w 575385"/>
              <a:gd name="connsiteY0" fmla="*/ 0 h 1012220"/>
              <a:gd name="connsiteX1" fmla="*/ 82034 w 575385"/>
              <a:gd name="connsiteY1" fmla="*/ 578411 h 1012220"/>
              <a:gd name="connsiteX2" fmla="*/ 5480 w 575385"/>
              <a:gd name="connsiteY2" fmla="*/ 1012220 h 1012220"/>
            </a:gdLst>
            <a:ahLst/>
            <a:cxnLst>
              <a:cxn ang="0">
                <a:pos x="connsiteX0" y="connsiteY0"/>
              </a:cxn>
              <a:cxn ang="0">
                <a:pos x="connsiteX1" y="connsiteY1"/>
              </a:cxn>
              <a:cxn ang="0">
                <a:pos x="connsiteX2" y="connsiteY2"/>
              </a:cxn>
            </a:cxnLst>
            <a:rect l="l" t="t" r="r" b="b"/>
            <a:pathLst>
              <a:path w="575385" h="1012220">
                <a:moveTo>
                  <a:pt x="575385" y="0"/>
                </a:moveTo>
                <a:cubicBezTo>
                  <a:pt x="376201" y="204854"/>
                  <a:pt x="177018" y="409708"/>
                  <a:pt x="82034" y="578411"/>
                </a:cubicBezTo>
                <a:cubicBezTo>
                  <a:pt x="-12950" y="747114"/>
                  <a:pt x="-3735" y="879667"/>
                  <a:pt x="5480" y="1012220"/>
                </a:cubicBezTo>
              </a:path>
            </a:pathLst>
          </a:custGeom>
          <a:ln w="28575">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694E17F5-9000-844E-D137-3C203738099E}"/>
              </a:ext>
            </a:extLst>
          </p:cNvPr>
          <p:cNvSpPr txBox="1"/>
          <p:nvPr/>
        </p:nvSpPr>
        <p:spPr>
          <a:xfrm>
            <a:off x="1291114" y="4464966"/>
            <a:ext cx="1204176" cy="307777"/>
          </a:xfrm>
          <a:prstGeom prst="rect">
            <a:avLst/>
          </a:prstGeom>
          <a:noFill/>
        </p:spPr>
        <p:txBody>
          <a:bodyPr wrap="none" rtlCol="0">
            <a:spAutoFit/>
          </a:bodyPr>
          <a:lstStyle/>
          <a:p>
            <a:r>
              <a:rPr lang="en-US" sz="1400" dirty="0">
                <a:latin typeface="Times" panose="02020603050405020304" pitchFamily="18" charset="0"/>
                <a:cs typeface="Times" panose="02020603050405020304" pitchFamily="18" charset="0"/>
                <a:sym typeface="Symbol" panose="05050102010706020507" pitchFamily="18" charset="2"/>
              </a:rPr>
              <a:t></a:t>
            </a:r>
            <a:r>
              <a:rPr lang="en-US" sz="1400" dirty="0">
                <a:latin typeface="Times" panose="02020603050405020304" pitchFamily="18" charset="0"/>
                <a:cs typeface="Times" panose="02020603050405020304" pitchFamily="18" charset="0"/>
              </a:rPr>
              <a:t> Ex-Situ data</a:t>
            </a:r>
          </a:p>
        </p:txBody>
      </p:sp>
      <p:sp>
        <p:nvSpPr>
          <p:cNvPr id="15" name="TextBox 14">
            <a:extLst>
              <a:ext uri="{FF2B5EF4-FFF2-40B4-BE49-F238E27FC236}">
                <a16:creationId xmlns:a16="http://schemas.microsoft.com/office/drawing/2014/main" id="{73E31600-0496-A64C-3F42-893EF00B2F9E}"/>
              </a:ext>
            </a:extLst>
          </p:cNvPr>
          <p:cNvSpPr txBox="1"/>
          <p:nvPr/>
        </p:nvSpPr>
        <p:spPr>
          <a:xfrm>
            <a:off x="896896" y="5351565"/>
            <a:ext cx="2196114" cy="369332"/>
          </a:xfrm>
          <a:prstGeom prst="rect">
            <a:avLst/>
          </a:prstGeom>
          <a:noFill/>
        </p:spPr>
        <p:txBody>
          <a:bodyPr wrap="none" rtlCol="0">
            <a:spAutoFit/>
          </a:bodyPr>
          <a:lstStyle/>
          <a:p>
            <a:r>
              <a:rPr lang="en-US" b="1" dirty="0">
                <a:latin typeface="Times" panose="02020603050405020304" pitchFamily="18" charset="0"/>
                <a:cs typeface="Times" panose="02020603050405020304" pitchFamily="18" charset="0"/>
              </a:rPr>
              <a:t>Intergranular Stress</a:t>
            </a:r>
          </a:p>
        </p:txBody>
      </p:sp>
      <p:grpSp>
        <p:nvGrpSpPr>
          <p:cNvPr id="19" name="Group 18">
            <a:extLst>
              <a:ext uri="{FF2B5EF4-FFF2-40B4-BE49-F238E27FC236}">
                <a16:creationId xmlns:a16="http://schemas.microsoft.com/office/drawing/2014/main" id="{A507A4E0-CD70-D10A-9C35-9578D459E852}"/>
              </a:ext>
            </a:extLst>
          </p:cNvPr>
          <p:cNvGrpSpPr/>
          <p:nvPr/>
        </p:nvGrpSpPr>
        <p:grpSpPr>
          <a:xfrm>
            <a:off x="4030754" y="1058965"/>
            <a:ext cx="3886200" cy="4985805"/>
            <a:chOff x="4030754" y="1058965"/>
            <a:chExt cx="3886200" cy="4985805"/>
          </a:xfrm>
        </p:grpSpPr>
        <p:graphicFrame>
          <p:nvGraphicFramePr>
            <p:cNvPr id="6" name="Object 5">
              <a:extLst>
                <a:ext uri="{FF2B5EF4-FFF2-40B4-BE49-F238E27FC236}">
                  <a16:creationId xmlns:a16="http://schemas.microsoft.com/office/drawing/2014/main" id="{682CB0A7-CE5C-1EB7-8937-C76CBFC469AD}"/>
                </a:ext>
              </a:extLst>
            </p:cNvPr>
            <p:cNvGraphicFramePr>
              <a:graphicFrameLocks noChangeAspect="1"/>
            </p:cNvGraphicFramePr>
            <p:nvPr>
              <p:extLst>
                <p:ext uri="{D42A27DB-BD31-4B8C-83A1-F6EECF244321}">
                  <p14:modId xmlns:p14="http://schemas.microsoft.com/office/powerpoint/2010/main" val="748197660"/>
                </p:ext>
              </p:extLst>
            </p:nvPr>
          </p:nvGraphicFramePr>
          <p:xfrm>
            <a:off x="4030754" y="1058965"/>
            <a:ext cx="3886200" cy="4292600"/>
          </p:xfrm>
          <a:graphic>
            <a:graphicData uri="http://schemas.openxmlformats.org/presentationml/2006/ole">
              <mc:AlternateContent xmlns:mc="http://schemas.openxmlformats.org/markup-compatibility/2006">
                <mc:Choice xmlns:v="urn:schemas-microsoft-com:vml" Requires="v">
                  <p:oleObj name="KGPlot" r:id="rId4" imgW="3886200" imgH="4292640" progId="KGraph_Plot">
                    <p:embed/>
                  </p:oleObj>
                </mc:Choice>
                <mc:Fallback>
                  <p:oleObj name="KGPlot" r:id="rId4" imgW="3886200" imgH="4292640" progId="KGraph_Plot">
                    <p:embed/>
                    <p:pic>
                      <p:nvPicPr>
                        <p:cNvPr id="6" name="Object 5">
                          <a:extLst>
                            <a:ext uri="{FF2B5EF4-FFF2-40B4-BE49-F238E27FC236}">
                              <a16:creationId xmlns:a16="http://schemas.microsoft.com/office/drawing/2014/main" id="{682CB0A7-CE5C-1EB7-8937-C76CBFC469AD}"/>
                            </a:ext>
                          </a:extLst>
                        </p:cNvPr>
                        <p:cNvPicPr/>
                        <p:nvPr/>
                      </p:nvPicPr>
                      <p:blipFill>
                        <a:blip r:embed="rId5"/>
                        <a:stretch>
                          <a:fillRect/>
                        </a:stretch>
                      </p:blipFill>
                      <p:spPr>
                        <a:xfrm>
                          <a:off x="4030754" y="1058965"/>
                          <a:ext cx="3886200" cy="4292600"/>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5302354A-93F4-CC27-E503-52FE7A947A62}"/>
                </a:ext>
              </a:extLst>
            </p:cNvPr>
            <p:cNvSpPr txBox="1"/>
            <p:nvPr/>
          </p:nvSpPr>
          <p:spPr>
            <a:xfrm>
              <a:off x="5469221" y="1729975"/>
              <a:ext cx="1200970" cy="307777"/>
            </a:xfrm>
            <a:prstGeom prst="rect">
              <a:avLst/>
            </a:prstGeom>
            <a:noFill/>
          </p:spPr>
          <p:txBody>
            <a:bodyPr wrap="none" rtlCol="0">
              <a:spAutoFit/>
            </a:bodyPr>
            <a:lstStyle/>
            <a:p>
              <a:r>
                <a:rPr lang="en-US" sz="1400" dirty="0">
                  <a:latin typeface="Times" panose="02020603050405020304" pitchFamily="18" charset="0"/>
                  <a:cs typeface="Times" panose="02020603050405020304" pitchFamily="18" charset="0"/>
                </a:rPr>
                <a:t>x In-Situ data</a:t>
              </a:r>
            </a:p>
          </p:txBody>
        </p:sp>
        <p:sp>
          <p:nvSpPr>
            <p:cNvPr id="12" name="Freeform: Shape 11">
              <a:extLst>
                <a:ext uri="{FF2B5EF4-FFF2-40B4-BE49-F238E27FC236}">
                  <a16:creationId xmlns:a16="http://schemas.microsoft.com/office/drawing/2014/main" id="{FB98B07E-C48A-9B5E-5B3D-4073F840C54B}"/>
                </a:ext>
              </a:extLst>
            </p:cNvPr>
            <p:cNvSpPr/>
            <p:nvPr/>
          </p:nvSpPr>
          <p:spPr>
            <a:xfrm>
              <a:off x="5073939" y="2037752"/>
              <a:ext cx="546323" cy="1219304"/>
            </a:xfrm>
            <a:custGeom>
              <a:avLst/>
              <a:gdLst>
                <a:gd name="connsiteX0" fmla="*/ 575385 w 575385"/>
                <a:gd name="connsiteY0" fmla="*/ 0 h 1012220"/>
                <a:gd name="connsiteX1" fmla="*/ 82034 w 575385"/>
                <a:gd name="connsiteY1" fmla="*/ 578411 h 1012220"/>
                <a:gd name="connsiteX2" fmla="*/ 5480 w 575385"/>
                <a:gd name="connsiteY2" fmla="*/ 1012220 h 1012220"/>
              </a:gdLst>
              <a:ahLst/>
              <a:cxnLst>
                <a:cxn ang="0">
                  <a:pos x="connsiteX0" y="connsiteY0"/>
                </a:cxn>
                <a:cxn ang="0">
                  <a:pos x="connsiteX1" y="connsiteY1"/>
                </a:cxn>
                <a:cxn ang="0">
                  <a:pos x="connsiteX2" y="connsiteY2"/>
                </a:cxn>
              </a:cxnLst>
              <a:rect l="l" t="t" r="r" b="b"/>
              <a:pathLst>
                <a:path w="575385" h="1012220">
                  <a:moveTo>
                    <a:pt x="575385" y="0"/>
                  </a:moveTo>
                  <a:cubicBezTo>
                    <a:pt x="376201" y="204854"/>
                    <a:pt x="177018" y="409708"/>
                    <a:pt x="82034" y="578411"/>
                  </a:cubicBezTo>
                  <a:cubicBezTo>
                    <a:pt x="-12950" y="747114"/>
                    <a:pt x="-3735" y="879667"/>
                    <a:pt x="5480" y="1012220"/>
                  </a:cubicBezTo>
                </a:path>
              </a:pathLst>
            </a:custGeom>
            <a:ln w="28575">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23BAABAB-8D1C-DD47-6D26-905E08F98CF1}"/>
                </a:ext>
              </a:extLst>
            </p:cNvPr>
            <p:cNvSpPr txBox="1"/>
            <p:nvPr/>
          </p:nvSpPr>
          <p:spPr>
            <a:xfrm>
              <a:off x="5984521" y="2752599"/>
              <a:ext cx="1204176" cy="307777"/>
            </a:xfrm>
            <a:prstGeom prst="rect">
              <a:avLst/>
            </a:prstGeom>
            <a:noFill/>
          </p:spPr>
          <p:txBody>
            <a:bodyPr wrap="none" rtlCol="0">
              <a:spAutoFit/>
            </a:bodyPr>
            <a:lstStyle/>
            <a:p>
              <a:r>
                <a:rPr lang="en-US" sz="1400" dirty="0">
                  <a:latin typeface="Times" panose="02020603050405020304" pitchFamily="18" charset="0"/>
                  <a:cs typeface="Times" panose="02020603050405020304" pitchFamily="18" charset="0"/>
                  <a:sym typeface="Symbol" panose="05050102010706020507" pitchFamily="18" charset="2"/>
                </a:rPr>
                <a:t></a:t>
              </a:r>
              <a:r>
                <a:rPr lang="en-US" sz="1400" dirty="0">
                  <a:latin typeface="Times" panose="02020603050405020304" pitchFamily="18" charset="0"/>
                  <a:cs typeface="Times" panose="02020603050405020304" pitchFamily="18" charset="0"/>
                </a:rPr>
                <a:t> Ex-Situ data</a:t>
              </a:r>
            </a:p>
          </p:txBody>
        </p:sp>
        <p:sp>
          <p:nvSpPr>
            <p:cNvPr id="14" name="Freeform: Shape 13">
              <a:extLst>
                <a:ext uri="{FF2B5EF4-FFF2-40B4-BE49-F238E27FC236}">
                  <a16:creationId xmlns:a16="http://schemas.microsoft.com/office/drawing/2014/main" id="{3BB0A1BB-FD5F-5213-4809-1644935EB7E8}"/>
                </a:ext>
              </a:extLst>
            </p:cNvPr>
            <p:cNvSpPr/>
            <p:nvPr/>
          </p:nvSpPr>
          <p:spPr>
            <a:xfrm rot="10421234">
              <a:off x="6627221" y="1974019"/>
              <a:ext cx="388749" cy="760127"/>
            </a:xfrm>
            <a:custGeom>
              <a:avLst/>
              <a:gdLst>
                <a:gd name="connsiteX0" fmla="*/ 575385 w 575385"/>
                <a:gd name="connsiteY0" fmla="*/ 0 h 1012220"/>
                <a:gd name="connsiteX1" fmla="*/ 82034 w 575385"/>
                <a:gd name="connsiteY1" fmla="*/ 578411 h 1012220"/>
                <a:gd name="connsiteX2" fmla="*/ 5480 w 575385"/>
                <a:gd name="connsiteY2" fmla="*/ 1012220 h 1012220"/>
              </a:gdLst>
              <a:ahLst/>
              <a:cxnLst>
                <a:cxn ang="0">
                  <a:pos x="connsiteX0" y="connsiteY0"/>
                </a:cxn>
                <a:cxn ang="0">
                  <a:pos x="connsiteX1" y="connsiteY1"/>
                </a:cxn>
                <a:cxn ang="0">
                  <a:pos x="connsiteX2" y="connsiteY2"/>
                </a:cxn>
              </a:cxnLst>
              <a:rect l="l" t="t" r="r" b="b"/>
              <a:pathLst>
                <a:path w="575385" h="1012220">
                  <a:moveTo>
                    <a:pt x="575385" y="0"/>
                  </a:moveTo>
                  <a:cubicBezTo>
                    <a:pt x="376201" y="204854"/>
                    <a:pt x="177018" y="409708"/>
                    <a:pt x="82034" y="578411"/>
                  </a:cubicBezTo>
                  <a:cubicBezTo>
                    <a:pt x="-12950" y="747114"/>
                    <a:pt x="-3735" y="879667"/>
                    <a:pt x="5480" y="1012220"/>
                  </a:cubicBezTo>
                </a:path>
              </a:pathLst>
            </a:custGeom>
            <a:ln w="28575">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6BD7ADD1-8C55-328C-6903-003E1BF0066F}"/>
                </a:ext>
              </a:extLst>
            </p:cNvPr>
            <p:cNvSpPr txBox="1"/>
            <p:nvPr/>
          </p:nvSpPr>
          <p:spPr>
            <a:xfrm>
              <a:off x="5172113" y="5398439"/>
              <a:ext cx="2208938" cy="646331"/>
            </a:xfrm>
            <a:prstGeom prst="rect">
              <a:avLst/>
            </a:prstGeom>
            <a:noFill/>
          </p:spPr>
          <p:txBody>
            <a:bodyPr wrap="none" rtlCol="0">
              <a:spAutoFit/>
            </a:bodyPr>
            <a:lstStyle/>
            <a:p>
              <a:r>
                <a:rPr lang="en-US" b="1" dirty="0">
                  <a:latin typeface="Times" panose="02020603050405020304" pitchFamily="18" charset="0"/>
                  <a:cs typeface="Times" panose="02020603050405020304" pitchFamily="18" charset="0"/>
                </a:rPr>
                <a:t>Intragranular Stress</a:t>
              </a:r>
            </a:p>
            <a:p>
              <a:r>
                <a:rPr lang="en-US" b="1" dirty="0">
                  <a:latin typeface="Times" panose="02020603050405020304" pitchFamily="18" charset="0"/>
                  <a:cs typeface="Times" panose="02020603050405020304" pitchFamily="18" charset="0"/>
                </a:rPr>
                <a:t>Dislocation Density</a:t>
              </a:r>
            </a:p>
          </p:txBody>
        </p:sp>
      </p:grpSp>
      <p:sp>
        <p:nvSpPr>
          <p:cNvPr id="8" name="Rectangle 7">
            <a:extLst>
              <a:ext uri="{FF2B5EF4-FFF2-40B4-BE49-F238E27FC236}">
                <a16:creationId xmlns:a16="http://schemas.microsoft.com/office/drawing/2014/main" id="{A4FF53F0-C1AA-16AE-57D6-C66CA0EAC5C2}"/>
              </a:ext>
            </a:extLst>
          </p:cNvPr>
          <p:cNvSpPr/>
          <p:nvPr/>
        </p:nvSpPr>
        <p:spPr>
          <a:xfrm>
            <a:off x="102610" y="688335"/>
            <a:ext cx="9397239" cy="45719"/>
          </a:xfrm>
          <a:prstGeom prst="rect">
            <a:avLst/>
          </a:prstGeom>
          <a:gradFill flip="none" rotWithShape="1">
            <a:gsLst>
              <a:gs pos="0">
                <a:srgbClr val="FF9933"/>
              </a:gs>
              <a:gs pos="50000">
                <a:schemeClr val="tx1"/>
              </a:gs>
              <a:gs pos="100000">
                <a:srgbClr val="FF993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panose="02020603050405020304" pitchFamily="18" charset="0"/>
              <a:cs typeface="Times" panose="02020603050405020304" pitchFamily="18" charset="0"/>
            </a:endParaRPr>
          </a:p>
        </p:txBody>
      </p:sp>
      <p:sp>
        <p:nvSpPr>
          <p:cNvPr id="3" name="Freeform: Shape 2">
            <a:extLst>
              <a:ext uri="{FF2B5EF4-FFF2-40B4-BE49-F238E27FC236}">
                <a16:creationId xmlns:a16="http://schemas.microsoft.com/office/drawing/2014/main" id="{B5AD5EEC-3558-A222-DF58-904D6A60B3BE}"/>
              </a:ext>
            </a:extLst>
          </p:cNvPr>
          <p:cNvSpPr/>
          <p:nvPr/>
        </p:nvSpPr>
        <p:spPr>
          <a:xfrm>
            <a:off x="2078194" y="2913898"/>
            <a:ext cx="837618" cy="1581320"/>
          </a:xfrm>
          <a:custGeom>
            <a:avLst/>
            <a:gdLst>
              <a:gd name="connsiteX0" fmla="*/ 0 w 844598"/>
              <a:gd name="connsiteY0" fmla="*/ 1549594 h 1549594"/>
              <a:gd name="connsiteX1" fmla="*/ 579352 w 844598"/>
              <a:gd name="connsiteY1" fmla="*/ 718956 h 1549594"/>
              <a:gd name="connsiteX2" fmla="*/ 844598 w 844598"/>
              <a:gd name="connsiteY2" fmla="*/ 0 h 1549594"/>
            </a:gdLst>
            <a:ahLst/>
            <a:cxnLst>
              <a:cxn ang="0">
                <a:pos x="connsiteX0" y="connsiteY0"/>
              </a:cxn>
              <a:cxn ang="0">
                <a:pos x="connsiteX1" y="connsiteY1"/>
              </a:cxn>
              <a:cxn ang="0">
                <a:pos x="connsiteX2" y="connsiteY2"/>
              </a:cxn>
            </a:cxnLst>
            <a:rect l="l" t="t" r="r" b="b"/>
            <a:pathLst>
              <a:path w="844598" h="1549594">
                <a:moveTo>
                  <a:pt x="0" y="1549594"/>
                </a:moveTo>
                <a:cubicBezTo>
                  <a:pt x="219293" y="1263408"/>
                  <a:pt x="438586" y="977222"/>
                  <a:pt x="579352" y="718956"/>
                </a:cubicBezTo>
                <a:cubicBezTo>
                  <a:pt x="720118" y="460690"/>
                  <a:pt x="782358" y="230345"/>
                  <a:pt x="844598" y="0"/>
                </a:cubicBezTo>
              </a:path>
            </a:pathLst>
          </a:custGeom>
          <a:noFill/>
          <a:ln>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3DF5F6D-8D81-1075-2E00-B103DF11CCAF}"/>
              </a:ext>
            </a:extLst>
          </p:cNvPr>
          <p:cNvSpPr/>
          <p:nvPr/>
        </p:nvSpPr>
        <p:spPr>
          <a:xfrm>
            <a:off x="2078194" y="3589476"/>
            <a:ext cx="837618" cy="875490"/>
          </a:xfrm>
          <a:custGeom>
            <a:avLst/>
            <a:gdLst>
              <a:gd name="connsiteX0" fmla="*/ 0 w 844598"/>
              <a:gd name="connsiteY0" fmla="*/ 1549594 h 1549594"/>
              <a:gd name="connsiteX1" fmla="*/ 579352 w 844598"/>
              <a:gd name="connsiteY1" fmla="*/ 718956 h 1549594"/>
              <a:gd name="connsiteX2" fmla="*/ 844598 w 844598"/>
              <a:gd name="connsiteY2" fmla="*/ 0 h 1549594"/>
            </a:gdLst>
            <a:ahLst/>
            <a:cxnLst>
              <a:cxn ang="0">
                <a:pos x="connsiteX0" y="connsiteY0"/>
              </a:cxn>
              <a:cxn ang="0">
                <a:pos x="connsiteX1" y="connsiteY1"/>
              </a:cxn>
              <a:cxn ang="0">
                <a:pos x="connsiteX2" y="connsiteY2"/>
              </a:cxn>
            </a:cxnLst>
            <a:rect l="l" t="t" r="r" b="b"/>
            <a:pathLst>
              <a:path w="844598" h="1549594">
                <a:moveTo>
                  <a:pt x="0" y="1549594"/>
                </a:moveTo>
                <a:cubicBezTo>
                  <a:pt x="219293" y="1263408"/>
                  <a:pt x="438586" y="977222"/>
                  <a:pt x="579352" y="718956"/>
                </a:cubicBezTo>
                <a:cubicBezTo>
                  <a:pt x="720118" y="460690"/>
                  <a:pt x="782358" y="230345"/>
                  <a:pt x="844598" y="0"/>
                </a:cubicBezTo>
              </a:path>
            </a:pathLst>
          </a:custGeom>
          <a:noFill/>
          <a:ln>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32">
            <a:extLst>
              <a:ext uri="{FF2B5EF4-FFF2-40B4-BE49-F238E27FC236}">
                <a16:creationId xmlns:a16="http://schemas.microsoft.com/office/drawing/2014/main" id="{CDF8FB78-5885-8AF9-55DE-3CFC113977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87858" y="3152238"/>
            <a:ext cx="3457739" cy="361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268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9C586252-58D0-B4C9-AC65-21286EEBE1E7}"/>
              </a:ext>
            </a:extLst>
          </p:cNvPr>
          <p:cNvGraphicFramePr>
            <a:graphicFrameLocks noChangeAspect="1"/>
          </p:cNvGraphicFramePr>
          <p:nvPr>
            <p:extLst>
              <p:ext uri="{D42A27DB-BD31-4B8C-83A1-F6EECF244321}">
                <p14:modId xmlns:p14="http://schemas.microsoft.com/office/powerpoint/2010/main" val="471384229"/>
              </p:ext>
            </p:extLst>
          </p:nvPr>
        </p:nvGraphicFramePr>
        <p:xfrm>
          <a:off x="1749425" y="1060450"/>
          <a:ext cx="3848100" cy="4343400"/>
        </p:xfrm>
        <a:graphic>
          <a:graphicData uri="http://schemas.openxmlformats.org/presentationml/2006/ole">
            <mc:AlternateContent xmlns:mc="http://schemas.openxmlformats.org/markup-compatibility/2006">
              <mc:Choice xmlns:v="urn:schemas-microsoft-com:vml" Requires="v">
                <p:oleObj name="KGPlot" r:id="rId2" imgW="3848040" imgH="4343400" progId="KGraph_Plot">
                  <p:embed/>
                </p:oleObj>
              </mc:Choice>
              <mc:Fallback>
                <p:oleObj name="KGPlot" r:id="rId2" imgW="3848040" imgH="4343400" progId="KGraph_Plot">
                  <p:embed/>
                  <p:pic>
                    <p:nvPicPr>
                      <p:cNvPr id="5" name="Object 4">
                        <a:extLst>
                          <a:ext uri="{FF2B5EF4-FFF2-40B4-BE49-F238E27FC236}">
                            <a16:creationId xmlns:a16="http://schemas.microsoft.com/office/drawing/2014/main" id="{9C586252-58D0-B4C9-AC65-21286EEBE1E7}"/>
                          </a:ext>
                        </a:extLst>
                      </p:cNvPr>
                      <p:cNvPicPr/>
                      <p:nvPr/>
                    </p:nvPicPr>
                    <p:blipFill>
                      <a:blip r:embed="rId3"/>
                      <a:stretch>
                        <a:fillRect/>
                      </a:stretch>
                    </p:blipFill>
                    <p:spPr>
                      <a:xfrm>
                        <a:off x="1749425" y="1060450"/>
                        <a:ext cx="3848100" cy="4343400"/>
                      </a:xfrm>
                      <a:prstGeom prst="rect">
                        <a:avLst/>
                      </a:prstGeom>
                    </p:spPr>
                  </p:pic>
                </p:oleObj>
              </mc:Fallback>
            </mc:AlternateContent>
          </a:graphicData>
        </a:graphic>
      </p:graphicFrame>
      <p:sp>
        <p:nvSpPr>
          <p:cNvPr id="2" name="Rectangle 2">
            <a:extLst>
              <a:ext uri="{FF2B5EF4-FFF2-40B4-BE49-F238E27FC236}">
                <a16:creationId xmlns:a16="http://schemas.microsoft.com/office/drawing/2014/main" id="{8A8F79ED-2C70-CAD7-5E7C-1BFFF50EC9E5}"/>
              </a:ext>
            </a:extLst>
          </p:cNvPr>
          <p:cNvSpPr>
            <a:spLocks noChangeArrowheads="1"/>
          </p:cNvSpPr>
          <p:nvPr/>
        </p:nvSpPr>
        <p:spPr bwMode="auto">
          <a:xfrm>
            <a:off x="102610" y="260622"/>
            <a:ext cx="9144000" cy="533400"/>
          </a:xfrm>
          <a:prstGeom prst="rect">
            <a:avLst/>
          </a:prstGeom>
          <a:noFill/>
          <a:ln w="9525">
            <a:noFill/>
            <a:miter lim="800000"/>
            <a:headEnd/>
            <a:tailEnd/>
          </a:ln>
        </p:spPr>
        <p:txBody>
          <a:bodyPr anchor="ctr"/>
          <a:lstStyle/>
          <a:p>
            <a:pPr eaLnBrk="0" fontAlgn="base" hangingPunct="0">
              <a:spcBef>
                <a:spcPct val="0"/>
              </a:spcBef>
              <a:spcAft>
                <a:spcPct val="0"/>
              </a:spcAft>
            </a:pPr>
            <a:r>
              <a:rPr lang="en-US" sz="2400" b="1" dirty="0">
                <a:latin typeface="Times New Roman" panose="02020603050405020304" pitchFamily="18" charset="0"/>
                <a:cs typeface="Times New Roman" panose="02020603050405020304" pitchFamily="18" charset="0"/>
              </a:rPr>
              <a:t>Dislocation Density Determined From the Diffraction Data</a:t>
            </a:r>
          </a:p>
        </p:txBody>
      </p:sp>
      <p:sp>
        <p:nvSpPr>
          <p:cNvPr id="7" name="Rectangle 2">
            <a:extLst>
              <a:ext uri="{FF2B5EF4-FFF2-40B4-BE49-F238E27FC236}">
                <a16:creationId xmlns:a16="http://schemas.microsoft.com/office/drawing/2014/main" id="{9D65ABE2-0672-4BAE-9F8D-8D3A37031D1F}"/>
              </a:ext>
            </a:extLst>
          </p:cNvPr>
          <p:cNvSpPr>
            <a:spLocks noChangeArrowheads="1"/>
          </p:cNvSpPr>
          <p:nvPr/>
        </p:nvSpPr>
        <p:spPr bwMode="auto">
          <a:xfrm>
            <a:off x="5949979" y="5346343"/>
            <a:ext cx="1977656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pSp>
        <p:nvGrpSpPr>
          <p:cNvPr id="3" name="Group 2">
            <a:extLst>
              <a:ext uri="{FF2B5EF4-FFF2-40B4-BE49-F238E27FC236}">
                <a16:creationId xmlns:a16="http://schemas.microsoft.com/office/drawing/2014/main" id="{94AC3134-057C-7C1F-39E2-ED3910415749}"/>
              </a:ext>
            </a:extLst>
          </p:cNvPr>
          <p:cNvGrpSpPr/>
          <p:nvPr/>
        </p:nvGrpSpPr>
        <p:grpSpPr>
          <a:xfrm>
            <a:off x="5600700" y="1016000"/>
            <a:ext cx="4011437" cy="5131440"/>
            <a:chOff x="5600700" y="1016000"/>
            <a:chExt cx="4011437" cy="5131440"/>
          </a:xfrm>
        </p:grpSpPr>
        <p:graphicFrame>
          <p:nvGraphicFramePr>
            <p:cNvPr id="6" name="Object 5">
              <a:extLst>
                <a:ext uri="{FF2B5EF4-FFF2-40B4-BE49-F238E27FC236}">
                  <a16:creationId xmlns:a16="http://schemas.microsoft.com/office/drawing/2014/main" id="{482C2A12-0BB1-5217-F875-4E8A269F9236}"/>
                </a:ext>
              </a:extLst>
            </p:cNvPr>
            <p:cNvGraphicFramePr>
              <a:graphicFrameLocks noChangeAspect="1"/>
            </p:cNvGraphicFramePr>
            <p:nvPr>
              <p:extLst>
                <p:ext uri="{D42A27DB-BD31-4B8C-83A1-F6EECF244321}">
                  <p14:modId xmlns:p14="http://schemas.microsoft.com/office/powerpoint/2010/main" val="988109700"/>
                </p:ext>
              </p:extLst>
            </p:nvPr>
          </p:nvGraphicFramePr>
          <p:xfrm>
            <a:off x="5600700" y="1016000"/>
            <a:ext cx="3987800" cy="4419600"/>
          </p:xfrm>
          <a:graphic>
            <a:graphicData uri="http://schemas.openxmlformats.org/presentationml/2006/ole">
              <mc:AlternateContent xmlns:mc="http://schemas.openxmlformats.org/markup-compatibility/2006">
                <mc:Choice xmlns:v="urn:schemas-microsoft-com:vml" Requires="v">
                  <p:oleObj name="KGPlot" r:id="rId4" imgW="3987720" imgH="4419360" progId="KGraph_Plot">
                    <p:embed/>
                  </p:oleObj>
                </mc:Choice>
                <mc:Fallback>
                  <p:oleObj name="KGPlot" r:id="rId4" imgW="3987720" imgH="4419360" progId="KGraph_Plot">
                    <p:embed/>
                    <p:pic>
                      <p:nvPicPr>
                        <p:cNvPr id="6" name="Object 5">
                          <a:extLst>
                            <a:ext uri="{FF2B5EF4-FFF2-40B4-BE49-F238E27FC236}">
                              <a16:creationId xmlns:a16="http://schemas.microsoft.com/office/drawing/2014/main" id="{482C2A12-0BB1-5217-F875-4E8A269F9236}"/>
                            </a:ext>
                          </a:extLst>
                        </p:cNvPr>
                        <p:cNvPicPr/>
                        <p:nvPr/>
                      </p:nvPicPr>
                      <p:blipFill>
                        <a:blip r:embed="rId5"/>
                        <a:stretch>
                          <a:fillRect/>
                        </a:stretch>
                      </p:blipFill>
                      <p:spPr>
                        <a:xfrm>
                          <a:off x="5600700" y="1016000"/>
                          <a:ext cx="3987800" cy="44196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6A417EAF-E222-D709-0153-348E5C57E65D}"/>
                </a:ext>
              </a:extLst>
            </p:cNvPr>
            <p:cNvGraphicFramePr>
              <a:graphicFrameLocks noChangeAspect="1"/>
            </p:cNvGraphicFramePr>
            <p:nvPr>
              <p:extLst>
                <p:ext uri="{D42A27DB-BD31-4B8C-83A1-F6EECF244321}">
                  <p14:modId xmlns:p14="http://schemas.microsoft.com/office/powerpoint/2010/main" val="2708211198"/>
                </p:ext>
              </p:extLst>
            </p:nvPr>
          </p:nvGraphicFramePr>
          <p:xfrm>
            <a:off x="5949979" y="5346343"/>
            <a:ext cx="3662158" cy="801097"/>
          </p:xfrm>
          <a:graphic>
            <a:graphicData uri="http://schemas.openxmlformats.org/presentationml/2006/ole">
              <mc:AlternateContent xmlns:mc="http://schemas.openxmlformats.org/markup-compatibility/2006">
                <mc:Choice xmlns:v="urn:schemas-microsoft-com:vml" Requires="v">
                  <p:oleObj r:id="rId6" imgW="1231366" imgH="266584" progId="Equation.3">
                    <p:embed/>
                  </p:oleObj>
                </mc:Choice>
                <mc:Fallback>
                  <p:oleObj r:id="rId6" imgW="1231366" imgH="266584" progId="Equation.3">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9979" y="5346343"/>
                          <a:ext cx="3662158" cy="801097"/>
                        </a:xfrm>
                        <a:prstGeom prst="rect">
                          <a:avLst/>
                        </a:prstGeom>
                        <a:noFill/>
                      </p:spPr>
                    </p:pic>
                  </p:oleObj>
                </mc:Fallback>
              </mc:AlternateContent>
            </a:graphicData>
          </a:graphic>
        </p:graphicFrame>
      </p:grpSp>
      <p:sp>
        <p:nvSpPr>
          <p:cNvPr id="4" name="Rectangle 3">
            <a:extLst>
              <a:ext uri="{FF2B5EF4-FFF2-40B4-BE49-F238E27FC236}">
                <a16:creationId xmlns:a16="http://schemas.microsoft.com/office/drawing/2014/main" id="{F36DBC67-C115-0628-C2D9-64616E632B48}"/>
              </a:ext>
            </a:extLst>
          </p:cNvPr>
          <p:cNvSpPr/>
          <p:nvPr/>
        </p:nvSpPr>
        <p:spPr>
          <a:xfrm>
            <a:off x="102610" y="688335"/>
            <a:ext cx="9397239" cy="45719"/>
          </a:xfrm>
          <a:prstGeom prst="rect">
            <a:avLst/>
          </a:prstGeom>
          <a:gradFill flip="none" rotWithShape="1">
            <a:gsLst>
              <a:gs pos="0">
                <a:srgbClr val="FF9933"/>
              </a:gs>
              <a:gs pos="50000">
                <a:schemeClr val="tx1"/>
              </a:gs>
              <a:gs pos="100000">
                <a:srgbClr val="FF993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402878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3EB92C82-C87B-0618-EC82-362D6978F878}"/>
              </a:ext>
            </a:extLst>
          </p:cNvPr>
          <p:cNvGraphicFramePr>
            <a:graphicFrameLocks noChangeAspect="1"/>
          </p:cNvGraphicFramePr>
          <p:nvPr/>
        </p:nvGraphicFramePr>
        <p:xfrm>
          <a:off x="7913457" y="1104758"/>
          <a:ext cx="3289300" cy="4229100"/>
        </p:xfrm>
        <a:graphic>
          <a:graphicData uri="http://schemas.openxmlformats.org/presentationml/2006/ole">
            <mc:AlternateContent xmlns:mc="http://schemas.openxmlformats.org/markup-compatibility/2006">
              <mc:Choice xmlns:v="urn:schemas-microsoft-com:vml" Requires="v">
                <p:oleObj name="KGPlot" r:id="rId2" imgW="3289320" imgH="4228920" progId="KGraph_Plot">
                  <p:embed/>
                </p:oleObj>
              </mc:Choice>
              <mc:Fallback>
                <p:oleObj name="KGPlot" r:id="rId2" imgW="3289320" imgH="4228920" progId="KGraph_Plot">
                  <p:embed/>
                  <p:pic>
                    <p:nvPicPr>
                      <p:cNvPr id="2" name="Object 1">
                        <a:extLst>
                          <a:ext uri="{FF2B5EF4-FFF2-40B4-BE49-F238E27FC236}">
                            <a16:creationId xmlns:a16="http://schemas.microsoft.com/office/drawing/2014/main" id="{3EB92C82-C87B-0618-EC82-362D6978F878}"/>
                          </a:ext>
                        </a:extLst>
                      </p:cNvPr>
                      <p:cNvPicPr/>
                      <p:nvPr/>
                    </p:nvPicPr>
                    <p:blipFill>
                      <a:blip r:embed="rId3"/>
                      <a:stretch>
                        <a:fillRect/>
                      </a:stretch>
                    </p:blipFill>
                    <p:spPr>
                      <a:xfrm>
                        <a:off x="7913457" y="1104758"/>
                        <a:ext cx="3289300" cy="422910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94068A35-D052-A2A6-425A-D8B7BE6BB4AE}"/>
              </a:ext>
            </a:extLst>
          </p:cNvPr>
          <p:cNvGraphicFramePr>
            <a:graphicFrameLocks noChangeAspect="1"/>
          </p:cNvGraphicFramePr>
          <p:nvPr>
            <p:extLst>
              <p:ext uri="{D42A27DB-BD31-4B8C-83A1-F6EECF244321}">
                <p14:modId xmlns:p14="http://schemas.microsoft.com/office/powerpoint/2010/main" val="701111319"/>
              </p:ext>
            </p:extLst>
          </p:nvPr>
        </p:nvGraphicFramePr>
        <p:xfrm>
          <a:off x="744015" y="1016296"/>
          <a:ext cx="2933700" cy="4216400"/>
        </p:xfrm>
        <a:graphic>
          <a:graphicData uri="http://schemas.openxmlformats.org/presentationml/2006/ole">
            <mc:AlternateContent xmlns:mc="http://schemas.openxmlformats.org/markup-compatibility/2006">
              <mc:Choice xmlns:v="urn:schemas-microsoft-com:vml" Requires="v">
                <p:oleObj name="KGPlot" r:id="rId4" imgW="2933640" imgH="4216320" progId="KGraph_Plot">
                  <p:embed/>
                </p:oleObj>
              </mc:Choice>
              <mc:Fallback>
                <p:oleObj name="KGPlot" r:id="rId4" imgW="2933640" imgH="4216320" progId="KGraph_Plot">
                  <p:embed/>
                  <p:pic>
                    <p:nvPicPr>
                      <p:cNvPr id="4" name="Object 3">
                        <a:extLst>
                          <a:ext uri="{FF2B5EF4-FFF2-40B4-BE49-F238E27FC236}">
                            <a16:creationId xmlns:a16="http://schemas.microsoft.com/office/drawing/2014/main" id="{94068A35-D052-A2A6-425A-D8B7BE6BB4AE}"/>
                          </a:ext>
                        </a:extLst>
                      </p:cNvPr>
                      <p:cNvPicPr/>
                      <p:nvPr/>
                    </p:nvPicPr>
                    <p:blipFill>
                      <a:blip r:embed="rId5"/>
                      <a:stretch>
                        <a:fillRect/>
                      </a:stretch>
                    </p:blipFill>
                    <p:spPr>
                      <a:xfrm>
                        <a:off x="744015" y="1016296"/>
                        <a:ext cx="2933700" cy="42164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D723EBD5-A724-DB8E-D701-CB6B679AACD6}"/>
              </a:ext>
            </a:extLst>
          </p:cNvPr>
          <p:cNvGraphicFramePr>
            <a:graphicFrameLocks noChangeAspect="1"/>
          </p:cNvGraphicFramePr>
          <p:nvPr>
            <p:extLst>
              <p:ext uri="{D42A27DB-BD31-4B8C-83A1-F6EECF244321}">
                <p14:modId xmlns:p14="http://schemas.microsoft.com/office/powerpoint/2010/main" val="1928959176"/>
              </p:ext>
            </p:extLst>
          </p:nvPr>
        </p:nvGraphicFramePr>
        <p:xfrm>
          <a:off x="4309686" y="1104758"/>
          <a:ext cx="2971800" cy="4203700"/>
        </p:xfrm>
        <a:graphic>
          <a:graphicData uri="http://schemas.openxmlformats.org/presentationml/2006/ole">
            <mc:AlternateContent xmlns:mc="http://schemas.openxmlformats.org/markup-compatibility/2006">
              <mc:Choice xmlns:v="urn:schemas-microsoft-com:vml" Requires="v">
                <p:oleObj name="KGPlot" r:id="rId6" imgW="2971800" imgH="4203720" progId="KGraph_Plot">
                  <p:embed/>
                </p:oleObj>
              </mc:Choice>
              <mc:Fallback>
                <p:oleObj name="KGPlot" r:id="rId6" imgW="2971800" imgH="4203720" progId="KGraph_Plot">
                  <p:embed/>
                  <p:pic>
                    <p:nvPicPr>
                      <p:cNvPr id="7" name="Object 6">
                        <a:extLst>
                          <a:ext uri="{FF2B5EF4-FFF2-40B4-BE49-F238E27FC236}">
                            <a16:creationId xmlns:a16="http://schemas.microsoft.com/office/drawing/2014/main" id="{D723EBD5-A724-DB8E-D701-CB6B679AACD6}"/>
                          </a:ext>
                        </a:extLst>
                      </p:cNvPr>
                      <p:cNvPicPr/>
                      <p:nvPr/>
                    </p:nvPicPr>
                    <p:blipFill>
                      <a:blip r:embed="rId7"/>
                      <a:stretch>
                        <a:fillRect/>
                      </a:stretch>
                    </p:blipFill>
                    <p:spPr>
                      <a:xfrm>
                        <a:off x="4309686" y="1104758"/>
                        <a:ext cx="2971800" cy="4203700"/>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B2B07188-6522-8CF9-988F-83D4A57E437A}"/>
              </a:ext>
            </a:extLst>
          </p:cNvPr>
          <p:cNvSpPr>
            <a:spLocks noChangeArrowheads="1"/>
          </p:cNvSpPr>
          <p:nvPr/>
        </p:nvSpPr>
        <p:spPr bwMode="auto">
          <a:xfrm>
            <a:off x="102610" y="223555"/>
            <a:ext cx="9144000" cy="533400"/>
          </a:xfrm>
          <a:prstGeom prst="rect">
            <a:avLst/>
          </a:prstGeom>
          <a:noFill/>
          <a:ln w="9525">
            <a:noFill/>
            <a:miter lim="800000"/>
            <a:headEnd/>
            <a:tailEnd/>
          </a:ln>
        </p:spPr>
        <p:txBody>
          <a:bodyPr anchor="ctr"/>
          <a:lstStyle/>
          <a:p>
            <a:pPr eaLnBrk="0" fontAlgn="base" hangingPunct="0">
              <a:spcBef>
                <a:spcPct val="0"/>
              </a:spcBef>
              <a:spcAft>
                <a:spcPct val="0"/>
              </a:spcAft>
            </a:pPr>
            <a:r>
              <a:rPr lang="en-US" sz="2400" b="1" dirty="0">
                <a:latin typeface="Times New Roman" panose="02020603050405020304" pitchFamily="18" charset="0"/>
                <a:cs typeface="Times New Roman" panose="02020603050405020304" pitchFamily="18" charset="0"/>
              </a:rPr>
              <a:t>Recovery of Dislocations in Deformed Tantalum Initiates at 700K</a:t>
            </a:r>
          </a:p>
        </p:txBody>
      </p:sp>
      <p:sp>
        <p:nvSpPr>
          <p:cNvPr id="6" name="TextBox 5">
            <a:extLst>
              <a:ext uri="{FF2B5EF4-FFF2-40B4-BE49-F238E27FC236}">
                <a16:creationId xmlns:a16="http://schemas.microsoft.com/office/drawing/2014/main" id="{79DB160F-6198-CC6F-0FF0-D77AF77AAA1A}"/>
              </a:ext>
            </a:extLst>
          </p:cNvPr>
          <p:cNvSpPr txBox="1"/>
          <p:nvPr/>
        </p:nvSpPr>
        <p:spPr>
          <a:xfrm>
            <a:off x="4914259" y="5367834"/>
            <a:ext cx="2208938" cy="369332"/>
          </a:xfrm>
          <a:prstGeom prst="rect">
            <a:avLst/>
          </a:prstGeom>
          <a:noFill/>
        </p:spPr>
        <p:txBody>
          <a:bodyPr wrap="none" rtlCol="0">
            <a:spAutoFit/>
          </a:bodyPr>
          <a:lstStyle/>
          <a:p>
            <a:r>
              <a:rPr lang="en-US" b="1" dirty="0">
                <a:latin typeface="Times" panose="02020603050405020304" pitchFamily="18" charset="0"/>
                <a:cs typeface="Times" panose="02020603050405020304" pitchFamily="18" charset="0"/>
              </a:rPr>
              <a:t>Intragranular Stress</a:t>
            </a:r>
          </a:p>
        </p:txBody>
      </p:sp>
      <p:sp>
        <p:nvSpPr>
          <p:cNvPr id="9" name="TextBox 8">
            <a:extLst>
              <a:ext uri="{FF2B5EF4-FFF2-40B4-BE49-F238E27FC236}">
                <a16:creationId xmlns:a16="http://schemas.microsoft.com/office/drawing/2014/main" id="{D3F909BD-23CC-4F47-47AD-AB6E088A5E1F}"/>
              </a:ext>
            </a:extLst>
          </p:cNvPr>
          <p:cNvSpPr txBox="1"/>
          <p:nvPr/>
        </p:nvSpPr>
        <p:spPr>
          <a:xfrm>
            <a:off x="1219252" y="5229010"/>
            <a:ext cx="2196114" cy="369332"/>
          </a:xfrm>
          <a:prstGeom prst="rect">
            <a:avLst/>
          </a:prstGeom>
          <a:noFill/>
        </p:spPr>
        <p:txBody>
          <a:bodyPr wrap="none" rtlCol="0">
            <a:spAutoFit/>
          </a:bodyPr>
          <a:lstStyle/>
          <a:p>
            <a:r>
              <a:rPr lang="en-US" b="1" dirty="0">
                <a:latin typeface="Times" panose="02020603050405020304" pitchFamily="18" charset="0"/>
                <a:cs typeface="Times" panose="02020603050405020304" pitchFamily="18" charset="0"/>
              </a:rPr>
              <a:t>Intergranular Stress</a:t>
            </a:r>
          </a:p>
        </p:txBody>
      </p:sp>
      <p:sp>
        <p:nvSpPr>
          <p:cNvPr id="8" name="Rectangle 7">
            <a:extLst>
              <a:ext uri="{FF2B5EF4-FFF2-40B4-BE49-F238E27FC236}">
                <a16:creationId xmlns:a16="http://schemas.microsoft.com/office/drawing/2014/main" id="{6943FFA1-8CF0-ED7D-727F-25FBE176EC1D}"/>
              </a:ext>
            </a:extLst>
          </p:cNvPr>
          <p:cNvSpPr/>
          <p:nvPr/>
        </p:nvSpPr>
        <p:spPr>
          <a:xfrm>
            <a:off x="102610" y="697571"/>
            <a:ext cx="9397239" cy="45719"/>
          </a:xfrm>
          <a:prstGeom prst="rect">
            <a:avLst/>
          </a:prstGeom>
          <a:gradFill flip="none" rotWithShape="1">
            <a:gsLst>
              <a:gs pos="0">
                <a:srgbClr val="FF9933"/>
              </a:gs>
              <a:gs pos="50000">
                <a:schemeClr val="tx1"/>
              </a:gs>
              <a:gs pos="100000">
                <a:srgbClr val="FF993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panose="02020603050405020304" pitchFamily="18" charset="0"/>
              <a:cs typeface="Times" panose="02020603050405020304" pitchFamily="18" charset="0"/>
            </a:endParaRPr>
          </a:p>
        </p:txBody>
      </p:sp>
      <p:sp>
        <p:nvSpPr>
          <p:cNvPr id="5" name="Rectangle 4">
            <a:extLst>
              <a:ext uri="{FF2B5EF4-FFF2-40B4-BE49-F238E27FC236}">
                <a16:creationId xmlns:a16="http://schemas.microsoft.com/office/drawing/2014/main" id="{1CB36DEA-F33F-B859-7DC2-1752E59003B3}"/>
              </a:ext>
            </a:extLst>
          </p:cNvPr>
          <p:cNvSpPr>
            <a:spLocks noChangeArrowheads="1"/>
          </p:cNvSpPr>
          <p:nvPr/>
        </p:nvSpPr>
        <p:spPr bwMode="auto">
          <a:xfrm>
            <a:off x="993919" y="6101045"/>
            <a:ext cx="9144000" cy="533400"/>
          </a:xfrm>
          <a:prstGeom prst="rect">
            <a:avLst/>
          </a:prstGeom>
          <a:solidFill>
            <a:schemeClr val="bg1"/>
          </a:solidFill>
          <a:ln w="9525">
            <a:noFill/>
            <a:miter lim="800000"/>
            <a:headEnd/>
            <a:tailEnd/>
          </a:ln>
        </p:spPr>
        <p:txBody>
          <a:bodyPr anchor="ctr"/>
          <a:lstStyle/>
          <a:p>
            <a:pPr eaLnBrk="0" fontAlgn="base" hangingPunct="0">
              <a:spcBef>
                <a:spcPct val="0"/>
              </a:spcBef>
              <a:spcAft>
                <a:spcPct val="0"/>
              </a:spcAft>
            </a:pPr>
            <a:r>
              <a:rPr lang="en-US" sz="2400" b="1" dirty="0">
                <a:latin typeface="Times New Roman" panose="02020603050405020304" pitchFamily="18" charset="0"/>
                <a:cs typeface="Times New Roman" panose="02020603050405020304" pitchFamily="18" charset="0"/>
              </a:rPr>
              <a:t>Independent of the initial dislocation density (stored energy).</a:t>
            </a:r>
          </a:p>
        </p:txBody>
      </p:sp>
    </p:spTree>
    <p:extLst>
      <p:ext uri="{BB962C8B-B14F-4D97-AF65-F5344CB8AC3E}">
        <p14:creationId xmlns:p14="http://schemas.microsoft.com/office/powerpoint/2010/main" val="38383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9D52AE2-442B-4096-B41F-3E6D110592F2}" type="slidenum">
              <a:rPr lang="en-US" smtClean="0"/>
              <a:t>2</a:t>
            </a:fld>
            <a:endParaRPr lang="en-US"/>
          </a:p>
        </p:txBody>
      </p:sp>
      <p:sp>
        <p:nvSpPr>
          <p:cNvPr id="7" name="Rectangle 6"/>
          <p:cNvSpPr>
            <a:spLocks noChangeArrowheads="1"/>
          </p:cNvSpPr>
          <p:nvPr/>
        </p:nvSpPr>
        <p:spPr bwMode="auto">
          <a:xfrm>
            <a:off x="0" y="436020"/>
            <a:ext cx="8789987" cy="226925"/>
          </a:xfrm>
          <a:prstGeom prst="rect">
            <a:avLst/>
          </a:prstGeom>
          <a:noFill/>
          <a:ln w="9525">
            <a:noFill/>
            <a:miter lim="800000"/>
            <a:headEnd/>
            <a:tailEnd/>
          </a:ln>
          <a:effectLst/>
        </p:spPr>
        <p:txBody>
          <a:bodyPr anchor="ctr"/>
          <a:lstStyle/>
          <a:p>
            <a:r>
              <a:rPr lang="en-US" sz="2400" b="1" dirty="0">
                <a:latin typeface="Times" panose="02020603050405020304" pitchFamily="18" charset="0"/>
                <a:cs typeface="Times" panose="02020603050405020304" pitchFamily="18" charset="0"/>
              </a:rPr>
              <a:t>Flour, Water, Salt, Yeast…</a:t>
            </a:r>
          </a:p>
        </p:txBody>
      </p:sp>
      <p:sp>
        <p:nvSpPr>
          <p:cNvPr id="9" name="Rectangle 8"/>
          <p:cNvSpPr>
            <a:spLocks noChangeArrowheads="1"/>
          </p:cNvSpPr>
          <p:nvPr/>
        </p:nvSpPr>
        <p:spPr bwMode="auto">
          <a:xfrm>
            <a:off x="6305510" y="5565643"/>
            <a:ext cx="3504784" cy="507686"/>
          </a:xfrm>
          <a:prstGeom prst="rect">
            <a:avLst/>
          </a:prstGeom>
          <a:solidFill>
            <a:srgbClr val="CC0000">
              <a:alpha val="25098"/>
            </a:srgbClr>
          </a:solidFill>
          <a:ln w="9525">
            <a:noFill/>
            <a:miter lim="800000"/>
            <a:headEnd/>
            <a:tailEnd/>
          </a:ln>
          <a:effectLst/>
        </p:spPr>
        <p:txBody>
          <a:bodyPr anchor="ctr"/>
          <a:lstStyle/>
          <a:p>
            <a:r>
              <a:rPr lang="en-US" sz="2400" b="1" dirty="0">
                <a:latin typeface="Times" panose="02020603050405020304" pitchFamily="18" charset="0"/>
                <a:cs typeface="Times" panose="02020603050405020304" pitchFamily="18" charset="0"/>
              </a:rPr>
              <a:t>Microstructure Matters!</a:t>
            </a:r>
          </a:p>
        </p:txBody>
      </p:sp>
      <p:sp>
        <p:nvSpPr>
          <p:cNvPr id="13" name="Rectangle 12"/>
          <p:cNvSpPr>
            <a:spLocks noChangeArrowheads="1"/>
          </p:cNvSpPr>
          <p:nvPr/>
        </p:nvSpPr>
        <p:spPr bwMode="auto">
          <a:xfrm>
            <a:off x="268225" y="4435131"/>
            <a:ext cx="9440985" cy="677433"/>
          </a:xfrm>
          <a:prstGeom prst="rect">
            <a:avLst/>
          </a:prstGeom>
          <a:noFill/>
          <a:ln w="9525">
            <a:noFill/>
            <a:miter lim="800000"/>
            <a:headEnd/>
            <a:tailEnd/>
          </a:ln>
          <a:effectLst/>
        </p:spPr>
        <p:txBody>
          <a:bodyPr anchor="ctr"/>
          <a:lstStyle/>
          <a:p>
            <a:r>
              <a:rPr lang="en-US" sz="2400" b="1" dirty="0">
                <a:latin typeface="Times" panose="02020603050405020304" pitchFamily="18" charset="0"/>
                <a:cs typeface="Times" panose="02020603050405020304" pitchFamily="18" charset="0"/>
              </a:rPr>
              <a:t>The ingredients are the same, the Properties (taste, texture, density, </a:t>
            </a:r>
            <a:r>
              <a:rPr lang="en-US" sz="2400" b="1" dirty="0" err="1">
                <a:latin typeface="Times" panose="02020603050405020304" pitchFamily="18" charset="0"/>
                <a:cs typeface="Times" panose="02020603050405020304" pitchFamily="18" charset="0"/>
              </a:rPr>
              <a:t>etc</a:t>
            </a:r>
            <a:r>
              <a:rPr lang="en-US" sz="2400" b="1" dirty="0">
                <a:latin typeface="Times" panose="02020603050405020304" pitchFamily="18" charset="0"/>
                <a:cs typeface="Times" panose="02020603050405020304" pitchFamily="18" charset="0"/>
              </a:rPr>
              <a:t>) are different. These are set by the Processing.</a:t>
            </a:r>
          </a:p>
        </p:txBody>
      </p:sp>
      <p:pic>
        <p:nvPicPr>
          <p:cNvPr id="10" name="Picture 9" descr="A picture containing food, bread, sandwich, slice&#10;&#10;Description automatically generated">
            <a:extLst>
              <a:ext uri="{FF2B5EF4-FFF2-40B4-BE49-F238E27FC236}">
                <a16:creationId xmlns:a16="http://schemas.microsoft.com/office/drawing/2014/main" id="{A81E8807-CB2A-25ED-E754-A34B9D6705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5596" y="916820"/>
            <a:ext cx="2966781" cy="2963073"/>
          </a:xfrm>
          <a:prstGeom prst="rect">
            <a:avLst/>
          </a:prstGeom>
        </p:spPr>
      </p:pic>
      <p:pic>
        <p:nvPicPr>
          <p:cNvPr id="16" name="Picture 15" descr="A picture containing food, bread&#10;&#10;Description automatically generated">
            <a:extLst>
              <a:ext uri="{FF2B5EF4-FFF2-40B4-BE49-F238E27FC236}">
                <a16:creationId xmlns:a16="http://schemas.microsoft.com/office/drawing/2014/main" id="{F6FC9164-C96F-A9C8-2492-2BEECAF14967}"/>
              </a:ext>
            </a:extLst>
          </p:cNvPr>
          <p:cNvPicPr>
            <a:picLocks noChangeAspect="1"/>
          </p:cNvPicPr>
          <p:nvPr/>
        </p:nvPicPr>
        <p:blipFill rotWithShape="1">
          <a:blip r:embed="rId3">
            <a:extLst>
              <a:ext uri="{28A0092B-C50C-407E-A947-70E740481C1C}">
                <a14:useLocalDpi xmlns:a14="http://schemas.microsoft.com/office/drawing/2010/main" val="0"/>
              </a:ext>
            </a:extLst>
          </a:blip>
          <a:srcRect l="8624" t="1624" r="6889" b="14575"/>
          <a:stretch/>
        </p:blipFill>
        <p:spPr>
          <a:xfrm>
            <a:off x="287144" y="1022376"/>
            <a:ext cx="2352215" cy="2913468"/>
          </a:xfrm>
          <a:prstGeom prst="rect">
            <a:avLst/>
          </a:prstGeom>
        </p:spPr>
      </p:pic>
      <p:pic>
        <p:nvPicPr>
          <p:cNvPr id="18" name="Picture 17" descr="A picture containing food, bread, sliced, arranged&#10;&#10;Description automatically generated">
            <a:extLst>
              <a:ext uri="{FF2B5EF4-FFF2-40B4-BE49-F238E27FC236}">
                <a16:creationId xmlns:a16="http://schemas.microsoft.com/office/drawing/2014/main" id="{608EF214-FCDA-66D4-AAA9-B73E79C605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6813" y="1105742"/>
            <a:ext cx="4226962" cy="3170221"/>
          </a:xfrm>
          <a:prstGeom prst="rect">
            <a:avLst/>
          </a:prstGeom>
        </p:spPr>
      </p:pic>
      <p:pic>
        <p:nvPicPr>
          <p:cNvPr id="21" name="Picture 20" descr="Text&#10;&#10;Description automatically generated with medium confidence">
            <a:extLst>
              <a:ext uri="{FF2B5EF4-FFF2-40B4-BE49-F238E27FC236}">
                <a16:creationId xmlns:a16="http://schemas.microsoft.com/office/drawing/2014/main" id="{50A9A468-443E-11C5-6D20-0A1F3643F05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8786"/>
          <a:stretch/>
        </p:blipFill>
        <p:spPr>
          <a:xfrm>
            <a:off x="10068690" y="4275963"/>
            <a:ext cx="1855085" cy="2353441"/>
          </a:xfrm>
          <a:prstGeom prst="rect">
            <a:avLst/>
          </a:prstGeom>
        </p:spPr>
      </p:pic>
      <p:sp>
        <p:nvSpPr>
          <p:cNvPr id="3" name="Rectangle 2">
            <a:extLst>
              <a:ext uri="{FF2B5EF4-FFF2-40B4-BE49-F238E27FC236}">
                <a16:creationId xmlns:a16="http://schemas.microsoft.com/office/drawing/2014/main" id="{D40B9351-FA8A-3256-AA19-3730BB17DE34}"/>
              </a:ext>
            </a:extLst>
          </p:cNvPr>
          <p:cNvSpPr/>
          <p:nvPr/>
        </p:nvSpPr>
        <p:spPr>
          <a:xfrm>
            <a:off x="95199" y="694322"/>
            <a:ext cx="9403951" cy="52274"/>
          </a:xfrm>
          <a:prstGeom prst="rect">
            <a:avLst/>
          </a:prstGeom>
          <a:gradFill flip="none" rotWithShape="1">
            <a:gsLst>
              <a:gs pos="0">
                <a:srgbClr val="FF9933"/>
              </a:gs>
              <a:gs pos="50000">
                <a:srgbClr val="000000"/>
              </a:gs>
              <a:gs pos="100000">
                <a:srgbClr val="FF993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0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81665B-8FAC-D6E8-C2F8-2F0AFE263F56}"/>
              </a:ext>
            </a:extLst>
          </p:cNvPr>
          <p:cNvSpPr>
            <a:spLocks noGrp="1"/>
          </p:cNvSpPr>
          <p:nvPr>
            <p:ph type="sldNum" sz="quarter" idx="12"/>
          </p:nvPr>
        </p:nvSpPr>
        <p:spPr>
          <a:xfrm>
            <a:off x="9900815" y="6030442"/>
            <a:ext cx="934388" cy="246888"/>
          </a:xfrm>
        </p:spPr>
        <p:txBody>
          <a:bodyPr/>
          <a:lstStyle/>
          <a:p>
            <a:fld id="{09D52AE2-442B-4096-B41F-3E6D110592F2}" type="slidenum">
              <a:rPr lang="en-US" sz="1800" smtClean="0">
                <a:solidFill>
                  <a:schemeClr val="tx1"/>
                </a:solidFill>
              </a:rPr>
              <a:t>20</a:t>
            </a:fld>
            <a:endParaRPr lang="en-US" sz="1800">
              <a:solidFill>
                <a:schemeClr val="tx1"/>
              </a:solidFill>
            </a:endParaRPr>
          </a:p>
        </p:txBody>
      </p:sp>
      <p:sp>
        <p:nvSpPr>
          <p:cNvPr id="3" name="Rectangle 2">
            <a:extLst>
              <a:ext uri="{FF2B5EF4-FFF2-40B4-BE49-F238E27FC236}">
                <a16:creationId xmlns:a16="http://schemas.microsoft.com/office/drawing/2014/main" id="{F98094E1-DD48-E356-AB32-992EC20F1A72}"/>
              </a:ext>
            </a:extLst>
          </p:cNvPr>
          <p:cNvSpPr>
            <a:spLocks noChangeArrowheads="1"/>
          </p:cNvSpPr>
          <p:nvPr/>
        </p:nvSpPr>
        <p:spPr bwMode="auto">
          <a:xfrm>
            <a:off x="70539" y="265914"/>
            <a:ext cx="9650990" cy="533400"/>
          </a:xfrm>
          <a:prstGeom prst="rect">
            <a:avLst/>
          </a:prstGeom>
          <a:noFill/>
          <a:ln w="9525">
            <a:noFill/>
            <a:miter lim="800000"/>
            <a:headEnd/>
            <a:tailEnd/>
          </a:ln>
        </p:spPr>
        <p:txBody>
          <a:bodyPr anchor="ctr"/>
          <a:lstStyle/>
          <a:p>
            <a:pPr eaLnBrk="0" fontAlgn="base" hangingPunct="0">
              <a:spcBef>
                <a:spcPct val="0"/>
              </a:spcBef>
              <a:spcAft>
                <a:spcPct val="0"/>
              </a:spcAft>
            </a:pPr>
            <a:r>
              <a:rPr lang="en-US" sz="2400" b="1" dirty="0">
                <a:latin typeface="Times New Roman" panose="02020603050405020304" pitchFamily="18" charset="0"/>
                <a:cs typeface="Times New Roman" panose="02020603050405020304" pitchFamily="18" charset="0"/>
              </a:rPr>
              <a:t>Recrystallization Manifests as a Texture Change at Higher Temperature</a:t>
            </a:r>
          </a:p>
        </p:txBody>
      </p:sp>
      <p:grpSp>
        <p:nvGrpSpPr>
          <p:cNvPr id="13" name="Group 12">
            <a:extLst>
              <a:ext uri="{FF2B5EF4-FFF2-40B4-BE49-F238E27FC236}">
                <a16:creationId xmlns:a16="http://schemas.microsoft.com/office/drawing/2014/main" id="{7D57ABF7-C54B-0288-1282-959F7AFED435}"/>
              </a:ext>
            </a:extLst>
          </p:cNvPr>
          <p:cNvGrpSpPr/>
          <p:nvPr/>
        </p:nvGrpSpPr>
        <p:grpSpPr>
          <a:xfrm>
            <a:off x="617385" y="1737842"/>
            <a:ext cx="2882900" cy="4659394"/>
            <a:chOff x="1452718" y="1375110"/>
            <a:chExt cx="2882900" cy="4659394"/>
          </a:xfrm>
        </p:grpSpPr>
        <p:graphicFrame>
          <p:nvGraphicFramePr>
            <p:cNvPr id="5" name="Object 4">
              <a:extLst>
                <a:ext uri="{FF2B5EF4-FFF2-40B4-BE49-F238E27FC236}">
                  <a16:creationId xmlns:a16="http://schemas.microsoft.com/office/drawing/2014/main" id="{2187CD97-30D1-9D9D-7CAA-DAE58EED5F32}"/>
                </a:ext>
              </a:extLst>
            </p:cNvPr>
            <p:cNvGraphicFramePr>
              <a:graphicFrameLocks noChangeAspect="1"/>
            </p:cNvGraphicFramePr>
            <p:nvPr>
              <p:extLst>
                <p:ext uri="{D42A27DB-BD31-4B8C-83A1-F6EECF244321}">
                  <p14:modId xmlns:p14="http://schemas.microsoft.com/office/powerpoint/2010/main" val="3932493338"/>
                </p:ext>
              </p:extLst>
            </p:nvPr>
          </p:nvGraphicFramePr>
          <p:xfrm>
            <a:off x="1452718" y="1375110"/>
            <a:ext cx="2882900" cy="4292600"/>
          </p:xfrm>
          <a:graphic>
            <a:graphicData uri="http://schemas.openxmlformats.org/presentationml/2006/ole">
              <mc:AlternateContent xmlns:mc="http://schemas.openxmlformats.org/markup-compatibility/2006">
                <mc:Choice xmlns:v="urn:schemas-microsoft-com:vml" Requires="v">
                  <p:oleObj name="KGPlot" r:id="rId2" imgW="2882880" imgH="4292640" progId="KGraph_Plot">
                    <p:embed/>
                  </p:oleObj>
                </mc:Choice>
                <mc:Fallback>
                  <p:oleObj name="KGPlot" r:id="rId2" imgW="2882880" imgH="4292640" progId="KGraph_Plot">
                    <p:embed/>
                    <p:pic>
                      <p:nvPicPr>
                        <p:cNvPr id="2" name="Object 1">
                          <a:extLst>
                            <a:ext uri="{FF2B5EF4-FFF2-40B4-BE49-F238E27FC236}">
                              <a16:creationId xmlns:a16="http://schemas.microsoft.com/office/drawing/2014/main" id="{B471E495-A768-DBB0-3D57-DD74D79F846F}"/>
                            </a:ext>
                          </a:extLst>
                        </p:cNvPr>
                        <p:cNvPicPr/>
                        <p:nvPr/>
                      </p:nvPicPr>
                      <p:blipFill>
                        <a:blip r:embed="rId3"/>
                        <a:stretch>
                          <a:fillRect/>
                        </a:stretch>
                      </p:blipFill>
                      <p:spPr>
                        <a:xfrm>
                          <a:off x="1452718" y="1375110"/>
                          <a:ext cx="2882900" cy="4292600"/>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9D9FADA1-007B-4A50-2F9C-8191F80C4BD1}"/>
                </a:ext>
              </a:extLst>
            </p:cNvPr>
            <p:cNvSpPr txBox="1"/>
            <p:nvPr/>
          </p:nvSpPr>
          <p:spPr>
            <a:xfrm>
              <a:off x="2661879" y="5665172"/>
              <a:ext cx="1101584" cy="369332"/>
            </a:xfrm>
            <a:prstGeom prst="rect">
              <a:avLst/>
            </a:prstGeom>
            <a:noFill/>
          </p:spPr>
          <p:txBody>
            <a:bodyPr wrap="none" rtlCol="0">
              <a:spAutoFit/>
            </a:bodyPr>
            <a:lstStyle/>
            <a:p>
              <a:r>
                <a:rPr lang="en-US" dirty="0">
                  <a:latin typeface="Times" panose="02020603050405020304" pitchFamily="18" charset="0"/>
                  <a:cs typeface="Times" panose="02020603050405020304" pitchFamily="18" charset="0"/>
                </a:rPr>
                <a:t>8% Strain</a:t>
              </a:r>
            </a:p>
          </p:txBody>
        </p:sp>
      </p:grpSp>
      <p:grpSp>
        <p:nvGrpSpPr>
          <p:cNvPr id="11" name="Group 10">
            <a:extLst>
              <a:ext uri="{FF2B5EF4-FFF2-40B4-BE49-F238E27FC236}">
                <a16:creationId xmlns:a16="http://schemas.microsoft.com/office/drawing/2014/main" id="{6A3AFDF6-EB08-584D-DF7F-1A51F3FFCF8C}"/>
              </a:ext>
            </a:extLst>
          </p:cNvPr>
          <p:cNvGrpSpPr/>
          <p:nvPr/>
        </p:nvGrpSpPr>
        <p:grpSpPr>
          <a:xfrm>
            <a:off x="3410652" y="1697204"/>
            <a:ext cx="2527300" cy="4700032"/>
            <a:chOff x="4245985" y="1334472"/>
            <a:chExt cx="2527300" cy="4700032"/>
          </a:xfrm>
        </p:grpSpPr>
        <p:graphicFrame>
          <p:nvGraphicFramePr>
            <p:cNvPr id="6" name="Object 5">
              <a:extLst>
                <a:ext uri="{FF2B5EF4-FFF2-40B4-BE49-F238E27FC236}">
                  <a16:creationId xmlns:a16="http://schemas.microsoft.com/office/drawing/2014/main" id="{2855A6C0-3BA2-C94B-98A6-1C8B1B47B6FD}"/>
                </a:ext>
              </a:extLst>
            </p:cNvPr>
            <p:cNvGraphicFramePr>
              <a:graphicFrameLocks noChangeAspect="1"/>
            </p:cNvGraphicFramePr>
            <p:nvPr>
              <p:extLst>
                <p:ext uri="{D42A27DB-BD31-4B8C-83A1-F6EECF244321}">
                  <p14:modId xmlns:p14="http://schemas.microsoft.com/office/powerpoint/2010/main" val="2977113450"/>
                </p:ext>
              </p:extLst>
            </p:nvPr>
          </p:nvGraphicFramePr>
          <p:xfrm>
            <a:off x="4245985" y="1334472"/>
            <a:ext cx="2527300" cy="4330700"/>
          </p:xfrm>
          <a:graphic>
            <a:graphicData uri="http://schemas.openxmlformats.org/presentationml/2006/ole">
              <mc:AlternateContent xmlns:mc="http://schemas.openxmlformats.org/markup-compatibility/2006">
                <mc:Choice xmlns:v="urn:schemas-microsoft-com:vml" Requires="v">
                  <p:oleObj name="KGPlot" r:id="rId4" imgW="2527200" imgH="4330440" progId="KGraph_Plot">
                    <p:embed/>
                  </p:oleObj>
                </mc:Choice>
                <mc:Fallback>
                  <p:oleObj name="KGPlot" r:id="rId4" imgW="2527200" imgH="4330440" progId="KGraph_Plot">
                    <p:embed/>
                    <p:pic>
                      <p:nvPicPr>
                        <p:cNvPr id="3" name="Object 2">
                          <a:extLst>
                            <a:ext uri="{FF2B5EF4-FFF2-40B4-BE49-F238E27FC236}">
                              <a16:creationId xmlns:a16="http://schemas.microsoft.com/office/drawing/2014/main" id="{93530838-D7AA-0087-BF66-D93093EFF1D1}"/>
                            </a:ext>
                          </a:extLst>
                        </p:cNvPr>
                        <p:cNvPicPr/>
                        <p:nvPr/>
                      </p:nvPicPr>
                      <p:blipFill>
                        <a:blip r:embed="rId5"/>
                        <a:stretch>
                          <a:fillRect/>
                        </a:stretch>
                      </p:blipFill>
                      <p:spPr>
                        <a:xfrm>
                          <a:off x="4245985" y="1334472"/>
                          <a:ext cx="2527300" cy="4330700"/>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B6878E0C-CB73-9EBD-E242-CC9DDFF3E158}"/>
                </a:ext>
              </a:extLst>
            </p:cNvPr>
            <p:cNvSpPr txBox="1"/>
            <p:nvPr/>
          </p:nvSpPr>
          <p:spPr>
            <a:xfrm>
              <a:off x="5032611" y="5665172"/>
              <a:ext cx="1217000" cy="369332"/>
            </a:xfrm>
            <a:prstGeom prst="rect">
              <a:avLst/>
            </a:prstGeom>
            <a:noFill/>
          </p:spPr>
          <p:txBody>
            <a:bodyPr wrap="none" rtlCol="0">
              <a:spAutoFit/>
            </a:bodyPr>
            <a:lstStyle/>
            <a:p>
              <a:r>
                <a:rPr lang="en-US" dirty="0">
                  <a:latin typeface="Times" panose="02020603050405020304" pitchFamily="18" charset="0"/>
                  <a:cs typeface="Times" panose="02020603050405020304" pitchFamily="18" charset="0"/>
                </a:rPr>
                <a:t>20% Strain</a:t>
              </a:r>
            </a:p>
          </p:txBody>
        </p:sp>
      </p:grpSp>
      <p:grpSp>
        <p:nvGrpSpPr>
          <p:cNvPr id="12" name="Group 11">
            <a:extLst>
              <a:ext uri="{FF2B5EF4-FFF2-40B4-BE49-F238E27FC236}">
                <a16:creationId xmlns:a16="http://schemas.microsoft.com/office/drawing/2014/main" id="{65BAAEDC-BA89-A728-8959-6A5CE80CF762}"/>
              </a:ext>
            </a:extLst>
          </p:cNvPr>
          <p:cNvGrpSpPr/>
          <p:nvPr/>
        </p:nvGrpSpPr>
        <p:grpSpPr>
          <a:xfrm>
            <a:off x="5883977" y="1733005"/>
            <a:ext cx="2527300" cy="4627796"/>
            <a:chOff x="6719310" y="1361564"/>
            <a:chExt cx="2527300" cy="4627796"/>
          </a:xfrm>
        </p:grpSpPr>
        <p:graphicFrame>
          <p:nvGraphicFramePr>
            <p:cNvPr id="7" name="Object 6">
              <a:extLst>
                <a:ext uri="{FF2B5EF4-FFF2-40B4-BE49-F238E27FC236}">
                  <a16:creationId xmlns:a16="http://schemas.microsoft.com/office/drawing/2014/main" id="{A90F093B-3498-B117-51B8-5872587CD783}"/>
                </a:ext>
              </a:extLst>
            </p:cNvPr>
            <p:cNvGraphicFramePr>
              <a:graphicFrameLocks noChangeAspect="1"/>
            </p:cNvGraphicFramePr>
            <p:nvPr>
              <p:extLst>
                <p:ext uri="{D42A27DB-BD31-4B8C-83A1-F6EECF244321}">
                  <p14:modId xmlns:p14="http://schemas.microsoft.com/office/powerpoint/2010/main" val="2381289991"/>
                </p:ext>
              </p:extLst>
            </p:nvPr>
          </p:nvGraphicFramePr>
          <p:xfrm>
            <a:off x="6719310" y="1361564"/>
            <a:ext cx="2527300" cy="4305300"/>
          </p:xfrm>
          <a:graphic>
            <a:graphicData uri="http://schemas.openxmlformats.org/presentationml/2006/ole">
              <mc:AlternateContent xmlns:mc="http://schemas.openxmlformats.org/markup-compatibility/2006">
                <mc:Choice xmlns:v="urn:schemas-microsoft-com:vml" Requires="v">
                  <p:oleObj name="KGPlot" r:id="rId6" imgW="2527200" imgH="4305240" progId="KGraph_Plot">
                    <p:embed/>
                  </p:oleObj>
                </mc:Choice>
                <mc:Fallback>
                  <p:oleObj name="KGPlot" r:id="rId6" imgW="2527200" imgH="4305240" progId="KGraph_Plot">
                    <p:embed/>
                    <p:pic>
                      <p:nvPicPr>
                        <p:cNvPr id="4" name="Object 3">
                          <a:extLst>
                            <a:ext uri="{FF2B5EF4-FFF2-40B4-BE49-F238E27FC236}">
                              <a16:creationId xmlns:a16="http://schemas.microsoft.com/office/drawing/2014/main" id="{E72D7B03-49A6-7A85-3DEC-77B8DFBD5153}"/>
                            </a:ext>
                          </a:extLst>
                        </p:cNvPr>
                        <p:cNvPicPr/>
                        <p:nvPr/>
                      </p:nvPicPr>
                      <p:blipFill>
                        <a:blip r:embed="rId7"/>
                        <a:stretch>
                          <a:fillRect/>
                        </a:stretch>
                      </p:blipFill>
                      <p:spPr>
                        <a:xfrm>
                          <a:off x="6719310" y="1361564"/>
                          <a:ext cx="2527300" cy="4305300"/>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C2BBAAC0-F191-5B16-A89E-310880FA15C6}"/>
                </a:ext>
              </a:extLst>
            </p:cNvPr>
            <p:cNvSpPr txBox="1"/>
            <p:nvPr/>
          </p:nvSpPr>
          <p:spPr>
            <a:xfrm>
              <a:off x="7457552" y="5620028"/>
              <a:ext cx="1217000" cy="369332"/>
            </a:xfrm>
            <a:prstGeom prst="rect">
              <a:avLst/>
            </a:prstGeom>
            <a:noFill/>
          </p:spPr>
          <p:txBody>
            <a:bodyPr wrap="none" rtlCol="0">
              <a:spAutoFit/>
            </a:bodyPr>
            <a:lstStyle/>
            <a:p>
              <a:r>
                <a:rPr lang="en-US" dirty="0">
                  <a:latin typeface="Times" panose="02020603050405020304" pitchFamily="18" charset="0"/>
                  <a:cs typeface="Times" panose="02020603050405020304" pitchFamily="18" charset="0"/>
                </a:rPr>
                <a:t>40% Strain</a:t>
              </a:r>
            </a:p>
          </p:txBody>
        </p:sp>
      </p:grpSp>
      <p:grpSp>
        <p:nvGrpSpPr>
          <p:cNvPr id="17" name="Group 16">
            <a:extLst>
              <a:ext uri="{FF2B5EF4-FFF2-40B4-BE49-F238E27FC236}">
                <a16:creationId xmlns:a16="http://schemas.microsoft.com/office/drawing/2014/main" id="{FF10F9F4-2893-C80C-6AFD-D6836B4DB286}"/>
              </a:ext>
            </a:extLst>
          </p:cNvPr>
          <p:cNvGrpSpPr/>
          <p:nvPr/>
        </p:nvGrpSpPr>
        <p:grpSpPr>
          <a:xfrm>
            <a:off x="3259908" y="976658"/>
            <a:ext cx="5107375" cy="2287605"/>
            <a:chOff x="4348480" y="933115"/>
            <a:chExt cx="5107375" cy="2287605"/>
          </a:xfrm>
        </p:grpSpPr>
        <p:sp>
          <p:nvSpPr>
            <p:cNvPr id="15" name="TextBox 14">
              <a:extLst>
                <a:ext uri="{FF2B5EF4-FFF2-40B4-BE49-F238E27FC236}">
                  <a16:creationId xmlns:a16="http://schemas.microsoft.com/office/drawing/2014/main" id="{E8B63BE4-FBEE-E7AE-122F-03C0D309288D}"/>
                </a:ext>
              </a:extLst>
            </p:cNvPr>
            <p:cNvSpPr txBox="1"/>
            <p:nvPr/>
          </p:nvSpPr>
          <p:spPr>
            <a:xfrm>
              <a:off x="5170638" y="933115"/>
              <a:ext cx="4285217" cy="584775"/>
            </a:xfrm>
            <a:prstGeom prst="rect">
              <a:avLst/>
            </a:prstGeom>
            <a:noFill/>
          </p:spPr>
          <p:txBody>
            <a:bodyPr wrap="square" rtlCol="0">
              <a:spAutoFit/>
            </a:bodyPr>
            <a:lstStyle/>
            <a:p>
              <a:r>
                <a:rPr lang="en-US" sz="1600" dirty="0">
                  <a:latin typeface="Times" panose="02020603050405020304" pitchFamily="18" charset="0"/>
                  <a:cs typeface="Times" panose="02020603050405020304" pitchFamily="18" charset="0"/>
                </a:rPr>
                <a:t>q dependent reduction in intensity is a response to the increase of the Debye-Waller factor</a:t>
              </a:r>
            </a:p>
          </p:txBody>
        </p:sp>
        <p:sp>
          <p:nvSpPr>
            <p:cNvPr id="16" name="Freeform: Shape 15">
              <a:extLst>
                <a:ext uri="{FF2B5EF4-FFF2-40B4-BE49-F238E27FC236}">
                  <a16:creationId xmlns:a16="http://schemas.microsoft.com/office/drawing/2014/main" id="{9287B845-6F8A-B381-B4A3-08FA171925B7}"/>
                </a:ext>
              </a:extLst>
            </p:cNvPr>
            <p:cNvSpPr/>
            <p:nvPr/>
          </p:nvSpPr>
          <p:spPr>
            <a:xfrm>
              <a:off x="4348480" y="1463040"/>
              <a:ext cx="2042160" cy="1757680"/>
            </a:xfrm>
            <a:custGeom>
              <a:avLst/>
              <a:gdLst>
                <a:gd name="connsiteX0" fmla="*/ 2042160 w 2042160"/>
                <a:gd name="connsiteY0" fmla="*/ 0 h 1757680"/>
                <a:gd name="connsiteX1" fmla="*/ 1087120 w 2042160"/>
                <a:gd name="connsiteY1" fmla="*/ 1046480 h 1757680"/>
                <a:gd name="connsiteX2" fmla="*/ 0 w 2042160"/>
                <a:gd name="connsiteY2" fmla="*/ 1757680 h 1757680"/>
              </a:gdLst>
              <a:ahLst/>
              <a:cxnLst>
                <a:cxn ang="0">
                  <a:pos x="connsiteX0" y="connsiteY0"/>
                </a:cxn>
                <a:cxn ang="0">
                  <a:pos x="connsiteX1" y="connsiteY1"/>
                </a:cxn>
                <a:cxn ang="0">
                  <a:pos x="connsiteX2" y="connsiteY2"/>
                </a:cxn>
              </a:cxnLst>
              <a:rect l="l" t="t" r="r" b="b"/>
              <a:pathLst>
                <a:path w="2042160" h="1757680">
                  <a:moveTo>
                    <a:pt x="2042160" y="0"/>
                  </a:moveTo>
                  <a:cubicBezTo>
                    <a:pt x="1734820" y="376766"/>
                    <a:pt x="1427480" y="753533"/>
                    <a:pt x="1087120" y="1046480"/>
                  </a:cubicBezTo>
                  <a:cubicBezTo>
                    <a:pt x="746760" y="1339427"/>
                    <a:pt x="373380" y="1548553"/>
                    <a:pt x="0" y="1757680"/>
                  </a:cubicBezTo>
                </a:path>
              </a:pathLst>
            </a:custGeom>
            <a:noFill/>
            <a:ln>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8" name="Group 17">
            <a:extLst>
              <a:ext uri="{FF2B5EF4-FFF2-40B4-BE49-F238E27FC236}">
                <a16:creationId xmlns:a16="http://schemas.microsoft.com/office/drawing/2014/main" id="{8297308D-86F3-CB31-B99A-4B60A006F7B6}"/>
              </a:ext>
            </a:extLst>
          </p:cNvPr>
          <p:cNvGrpSpPr/>
          <p:nvPr/>
        </p:nvGrpSpPr>
        <p:grpSpPr>
          <a:xfrm>
            <a:off x="5671222" y="3243943"/>
            <a:ext cx="4334927" cy="1812530"/>
            <a:chOff x="4534754" y="-294640"/>
            <a:chExt cx="4334927" cy="1812530"/>
          </a:xfrm>
        </p:grpSpPr>
        <p:sp>
          <p:nvSpPr>
            <p:cNvPr id="19" name="TextBox 18">
              <a:extLst>
                <a:ext uri="{FF2B5EF4-FFF2-40B4-BE49-F238E27FC236}">
                  <a16:creationId xmlns:a16="http://schemas.microsoft.com/office/drawing/2014/main" id="{625B03D2-9E67-0ADF-99BF-BF90A0EC4EB8}"/>
                </a:ext>
              </a:extLst>
            </p:cNvPr>
            <p:cNvSpPr txBox="1"/>
            <p:nvPr/>
          </p:nvSpPr>
          <p:spPr>
            <a:xfrm>
              <a:off x="5170639" y="933115"/>
              <a:ext cx="3699042" cy="584775"/>
            </a:xfrm>
            <a:prstGeom prst="rect">
              <a:avLst/>
            </a:prstGeom>
            <a:noFill/>
          </p:spPr>
          <p:txBody>
            <a:bodyPr wrap="square" rtlCol="0">
              <a:spAutoFit/>
            </a:bodyPr>
            <a:lstStyle/>
            <a:p>
              <a:r>
                <a:rPr lang="en-US" sz="1600" dirty="0">
                  <a:latin typeface="Times" panose="02020603050405020304" pitchFamily="18" charset="0"/>
                  <a:cs typeface="Times" panose="02020603050405020304" pitchFamily="18" charset="0"/>
                </a:rPr>
                <a:t>Orientation dependent intensity change is indicative of texture </a:t>
              </a:r>
              <a:r>
                <a:rPr lang="en-US" sz="1600" dirty="0" err="1">
                  <a:latin typeface="Times" panose="02020603050405020304" pitchFamily="18" charset="0"/>
                  <a:cs typeface="Times" panose="02020603050405020304" pitchFamily="18" charset="0"/>
                </a:rPr>
                <a:t>ramdomization</a:t>
              </a:r>
              <a:endParaRPr lang="en-US" sz="1600" dirty="0">
                <a:latin typeface="Times" panose="02020603050405020304" pitchFamily="18" charset="0"/>
                <a:cs typeface="Times" panose="02020603050405020304" pitchFamily="18" charset="0"/>
              </a:endParaRPr>
            </a:p>
          </p:txBody>
        </p:sp>
        <p:sp>
          <p:nvSpPr>
            <p:cNvPr id="20" name="Freeform: Shape 19">
              <a:extLst>
                <a:ext uri="{FF2B5EF4-FFF2-40B4-BE49-F238E27FC236}">
                  <a16:creationId xmlns:a16="http://schemas.microsoft.com/office/drawing/2014/main" id="{76D25D57-17C1-22F6-52C4-B3FA088BC006}"/>
                </a:ext>
              </a:extLst>
            </p:cNvPr>
            <p:cNvSpPr/>
            <p:nvPr/>
          </p:nvSpPr>
          <p:spPr>
            <a:xfrm flipV="1">
              <a:off x="4534754" y="-294640"/>
              <a:ext cx="1713646" cy="1225217"/>
            </a:xfrm>
            <a:custGeom>
              <a:avLst/>
              <a:gdLst>
                <a:gd name="connsiteX0" fmla="*/ 2042160 w 2042160"/>
                <a:gd name="connsiteY0" fmla="*/ 0 h 1757680"/>
                <a:gd name="connsiteX1" fmla="*/ 1087120 w 2042160"/>
                <a:gd name="connsiteY1" fmla="*/ 1046480 h 1757680"/>
                <a:gd name="connsiteX2" fmla="*/ 0 w 2042160"/>
                <a:gd name="connsiteY2" fmla="*/ 1757680 h 1757680"/>
              </a:gdLst>
              <a:ahLst/>
              <a:cxnLst>
                <a:cxn ang="0">
                  <a:pos x="connsiteX0" y="connsiteY0"/>
                </a:cxn>
                <a:cxn ang="0">
                  <a:pos x="connsiteX1" y="connsiteY1"/>
                </a:cxn>
                <a:cxn ang="0">
                  <a:pos x="connsiteX2" y="connsiteY2"/>
                </a:cxn>
              </a:cxnLst>
              <a:rect l="l" t="t" r="r" b="b"/>
              <a:pathLst>
                <a:path w="2042160" h="1757680">
                  <a:moveTo>
                    <a:pt x="2042160" y="0"/>
                  </a:moveTo>
                  <a:cubicBezTo>
                    <a:pt x="1734820" y="376766"/>
                    <a:pt x="1427480" y="753533"/>
                    <a:pt x="1087120" y="1046480"/>
                  </a:cubicBezTo>
                  <a:cubicBezTo>
                    <a:pt x="746760" y="1339427"/>
                    <a:pt x="373380" y="1548553"/>
                    <a:pt x="0" y="1757680"/>
                  </a:cubicBezTo>
                </a:path>
              </a:pathLst>
            </a:custGeom>
            <a:noFill/>
            <a:ln>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8" name="Group 27">
            <a:extLst>
              <a:ext uri="{FF2B5EF4-FFF2-40B4-BE49-F238E27FC236}">
                <a16:creationId xmlns:a16="http://schemas.microsoft.com/office/drawing/2014/main" id="{02EA5C49-D7F2-8B2E-73AE-E8F2613AB881}"/>
              </a:ext>
            </a:extLst>
          </p:cNvPr>
          <p:cNvGrpSpPr/>
          <p:nvPr/>
        </p:nvGrpSpPr>
        <p:grpSpPr>
          <a:xfrm>
            <a:off x="7793962" y="1988748"/>
            <a:ext cx="3477306" cy="2141615"/>
            <a:chOff x="4598890" y="903755"/>
            <a:chExt cx="5646284" cy="2141615"/>
          </a:xfrm>
        </p:grpSpPr>
        <p:sp>
          <p:nvSpPr>
            <p:cNvPr id="29" name="TextBox 28">
              <a:extLst>
                <a:ext uri="{FF2B5EF4-FFF2-40B4-BE49-F238E27FC236}">
                  <a16:creationId xmlns:a16="http://schemas.microsoft.com/office/drawing/2014/main" id="{EE5E4063-E3D2-340F-39F9-C0DE0BE97FA0}"/>
                </a:ext>
              </a:extLst>
            </p:cNvPr>
            <p:cNvSpPr txBox="1"/>
            <p:nvPr/>
          </p:nvSpPr>
          <p:spPr>
            <a:xfrm>
              <a:off x="6546133" y="2460595"/>
              <a:ext cx="3699041" cy="584775"/>
            </a:xfrm>
            <a:prstGeom prst="rect">
              <a:avLst/>
            </a:prstGeom>
            <a:noFill/>
          </p:spPr>
          <p:txBody>
            <a:bodyPr wrap="square" rtlCol="0">
              <a:spAutoFit/>
            </a:bodyPr>
            <a:lstStyle/>
            <a:p>
              <a:r>
                <a:rPr lang="en-US" sz="1600" dirty="0">
                  <a:latin typeface="Times" panose="02020603050405020304" pitchFamily="18" charset="0"/>
                  <a:cs typeface="Times" panose="02020603050405020304" pitchFamily="18" charset="0"/>
                </a:rPr>
                <a:t>Occurs earlier with increased deformation</a:t>
              </a:r>
            </a:p>
          </p:txBody>
        </p:sp>
        <p:sp>
          <p:nvSpPr>
            <p:cNvPr id="30" name="Freeform: Shape 29">
              <a:extLst>
                <a:ext uri="{FF2B5EF4-FFF2-40B4-BE49-F238E27FC236}">
                  <a16:creationId xmlns:a16="http://schemas.microsoft.com/office/drawing/2014/main" id="{677CB74D-5902-84FD-5F1E-1D1D1E4758FE}"/>
                </a:ext>
              </a:extLst>
            </p:cNvPr>
            <p:cNvSpPr/>
            <p:nvPr/>
          </p:nvSpPr>
          <p:spPr>
            <a:xfrm flipV="1">
              <a:off x="4598890" y="903755"/>
              <a:ext cx="2644623" cy="1611775"/>
            </a:xfrm>
            <a:custGeom>
              <a:avLst/>
              <a:gdLst>
                <a:gd name="connsiteX0" fmla="*/ 2042160 w 2042160"/>
                <a:gd name="connsiteY0" fmla="*/ 0 h 1757680"/>
                <a:gd name="connsiteX1" fmla="*/ 1087120 w 2042160"/>
                <a:gd name="connsiteY1" fmla="*/ 1046480 h 1757680"/>
                <a:gd name="connsiteX2" fmla="*/ 0 w 2042160"/>
                <a:gd name="connsiteY2" fmla="*/ 1757680 h 1757680"/>
              </a:gdLst>
              <a:ahLst/>
              <a:cxnLst>
                <a:cxn ang="0">
                  <a:pos x="connsiteX0" y="connsiteY0"/>
                </a:cxn>
                <a:cxn ang="0">
                  <a:pos x="connsiteX1" y="connsiteY1"/>
                </a:cxn>
                <a:cxn ang="0">
                  <a:pos x="connsiteX2" y="connsiteY2"/>
                </a:cxn>
              </a:cxnLst>
              <a:rect l="l" t="t" r="r" b="b"/>
              <a:pathLst>
                <a:path w="2042160" h="1757680">
                  <a:moveTo>
                    <a:pt x="2042160" y="0"/>
                  </a:moveTo>
                  <a:cubicBezTo>
                    <a:pt x="1734820" y="376766"/>
                    <a:pt x="1427480" y="753533"/>
                    <a:pt x="1087120" y="1046480"/>
                  </a:cubicBezTo>
                  <a:cubicBezTo>
                    <a:pt x="746760" y="1339427"/>
                    <a:pt x="373380" y="1548553"/>
                    <a:pt x="0" y="1757680"/>
                  </a:cubicBezTo>
                </a:path>
              </a:pathLst>
            </a:custGeom>
            <a:noFill/>
            <a:ln>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1" name="Rectangle 30">
            <a:extLst>
              <a:ext uri="{FF2B5EF4-FFF2-40B4-BE49-F238E27FC236}">
                <a16:creationId xmlns:a16="http://schemas.microsoft.com/office/drawing/2014/main" id="{A7B92CB2-D28B-9B20-DF33-403B766A3210}"/>
              </a:ext>
            </a:extLst>
          </p:cNvPr>
          <p:cNvSpPr/>
          <p:nvPr/>
        </p:nvSpPr>
        <p:spPr>
          <a:xfrm>
            <a:off x="102610" y="688335"/>
            <a:ext cx="9397239" cy="45719"/>
          </a:xfrm>
          <a:prstGeom prst="rect">
            <a:avLst/>
          </a:prstGeom>
          <a:gradFill flip="none" rotWithShape="1">
            <a:gsLst>
              <a:gs pos="0">
                <a:srgbClr val="FF9933"/>
              </a:gs>
              <a:gs pos="50000">
                <a:schemeClr val="tx1"/>
              </a:gs>
              <a:gs pos="100000">
                <a:srgbClr val="FF993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48805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nodeType="clickEffect">
                                  <p:stCondLst>
                                    <p:cond delay="0"/>
                                  </p:stCondLst>
                                  <p:childTnLst>
                                    <p:animEffect transition="out" filter="wipe(right)">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1000"/>
                            </p:stCondLst>
                            <p:childTnLst>
                              <p:par>
                                <p:cTn id="18" presetID="22" presetClass="entr" presetSubtype="2"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righ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xit" presetSubtype="2" fill="hold" nodeType="clickEffect">
                                  <p:stCondLst>
                                    <p:cond delay="0"/>
                                  </p:stCondLst>
                                  <p:childTnLst>
                                    <p:animEffect transition="out" filter="wipe(right)">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par>
                          <p:cTn id="30" fill="hold">
                            <p:stCondLst>
                              <p:cond delay="1000"/>
                            </p:stCondLst>
                            <p:childTnLst>
                              <p:par>
                                <p:cTn id="31" presetID="22" presetClass="entr" presetSubtype="4" fill="hold"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1547D923-F7F4-5797-55A1-77ACCEDB7025}"/>
              </a:ext>
            </a:extLst>
          </p:cNvPr>
          <p:cNvGraphicFramePr>
            <a:graphicFrameLocks noChangeAspect="1"/>
          </p:cNvGraphicFramePr>
          <p:nvPr>
            <p:extLst>
              <p:ext uri="{D42A27DB-BD31-4B8C-83A1-F6EECF244321}">
                <p14:modId xmlns:p14="http://schemas.microsoft.com/office/powerpoint/2010/main" val="3493353737"/>
              </p:ext>
            </p:extLst>
          </p:nvPr>
        </p:nvGraphicFramePr>
        <p:xfrm>
          <a:off x="961520" y="1517631"/>
          <a:ext cx="6413500" cy="4533900"/>
        </p:xfrm>
        <a:graphic>
          <a:graphicData uri="http://schemas.openxmlformats.org/presentationml/2006/ole">
            <mc:AlternateContent xmlns:mc="http://schemas.openxmlformats.org/markup-compatibility/2006">
              <mc:Choice xmlns:v="urn:schemas-microsoft-com:vml" Requires="v">
                <p:oleObj name="KGPlot" r:id="rId2" imgW="6413400" imgH="4533840" progId="KGraph_Plot">
                  <p:embed/>
                </p:oleObj>
              </mc:Choice>
              <mc:Fallback>
                <p:oleObj name="KGPlot" r:id="rId2" imgW="6413400" imgH="4533840" progId="KGraph_Plot">
                  <p:embed/>
                  <p:pic>
                    <p:nvPicPr>
                      <p:cNvPr id="0" name=""/>
                      <p:cNvPicPr/>
                      <p:nvPr/>
                    </p:nvPicPr>
                    <p:blipFill>
                      <a:blip r:embed="rId3"/>
                      <a:stretch>
                        <a:fillRect/>
                      </a:stretch>
                    </p:blipFill>
                    <p:spPr>
                      <a:xfrm>
                        <a:off x="961520" y="1517631"/>
                        <a:ext cx="6413500" cy="453390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2E55F5F9-2ADC-98C0-F1D9-C10594629D12}"/>
              </a:ext>
            </a:extLst>
          </p:cNvPr>
          <p:cNvGraphicFramePr>
            <a:graphicFrameLocks noChangeAspect="1"/>
          </p:cNvGraphicFramePr>
          <p:nvPr>
            <p:extLst>
              <p:ext uri="{D42A27DB-BD31-4B8C-83A1-F6EECF244321}">
                <p14:modId xmlns:p14="http://schemas.microsoft.com/office/powerpoint/2010/main" val="3214347947"/>
              </p:ext>
            </p:extLst>
          </p:nvPr>
        </p:nvGraphicFramePr>
        <p:xfrm>
          <a:off x="961520" y="897036"/>
          <a:ext cx="6413500" cy="6248400"/>
        </p:xfrm>
        <a:graphic>
          <a:graphicData uri="http://schemas.openxmlformats.org/presentationml/2006/ole">
            <mc:AlternateContent xmlns:mc="http://schemas.openxmlformats.org/markup-compatibility/2006">
              <mc:Choice xmlns:v="urn:schemas-microsoft-com:vml" Requires="v">
                <p:oleObj name="KGPlot" r:id="rId4" imgW="6413400" imgH="6248160" progId="KGraph_Plot">
                  <p:embed/>
                </p:oleObj>
              </mc:Choice>
              <mc:Fallback>
                <p:oleObj name="KGPlot" r:id="rId4" imgW="6413400" imgH="6248160" progId="KGraph_Plot">
                  <p:embed/>
                  <p:pic>
                    <p:nvPicPr>
                      <p:cNvPr id="0" name=""/>
                      <p:cNvPicPr/>
                      <p:nvPr/>
                    </p:nvPicPr>
                    <p:blipFill>
                      <a:blip r:embed="rId5"/>
                      <a:stretch>
                        <a:fillRect/>
                      </a:stretch>
                    </p:blipFill>
                    <p:spPr>
                      <a:xfrm>
                        <a:off x="961520" y="897036"/>
                        <a:ext cx="6413500" cy="6248400"/>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B2D187F2-5654-36F4-2C80-13CC826CC8E5}"/>
              </a:ext>
            </a:extLst>
          </p:cNvPr>
          <p:cNvGraphicFramePr>
            <a:graphicFrameLocks noChangeAspect="1"/>
          </p:cNvGraphicFramePr>
          <p:nvPr>
            <p:extLst>
              <p:ext uri="{D42A27DB-BD31-4B8C-83A1-F6EECF244321}">
                <p14:modId xmlns:p14="http://schemas.microsoft.com/office/powerpoint/2010/main" val="252412179"/>
              </p:ext>
            </p:extLst>
          </p:nvPr>
        </p:nvGraphicFramePr>
        <p:xfrm>
          <a:off x="961520" y="895331"/>
          <a:ext cx="6413500" cy="5156200"/>
        </p:xfrm>
        <a:graphic>
          <a:graphicData uri="http://schemas.openxmlformats.org/presentationml/2006/ole">
            <mc:AlternateContent xmlns:mc="http://schemas.openxmlformats.org/markup-compatibility/2006">
              <mc:Choice xmlns:v="urn:schemas-microsoft-com:vml" Requires="v">
                <p:oleObj name="KGPlot" r:id="rId6" imgW="6413400" imgH="5155920" progId="KGraph_Plot">
                  <p:embed/>
                </p:oleObj>
              </mc:Choice>
              <mc:Fallback>
                <p:oleObj name="KGPlot" r:id="rId6" imgW="6413400" imgH="5155920" progId="KGraph_Plot">
                  <p:embed/>
                  <p:pic>
                    <p:nvPicPr>
                      <p:cNvPr id="0" name=""/>
                      <p:cNvPicPr/>
                      <p:nvPr/>
                    </p:nvPicPr>
                    <p:blipFill>
                      <a:blip r:embed="rId7"/>
                      <a:stretch>
                        <a:fillRect/>
                      </a:stretch>
                    </p:blipFill>
                    <p:spPr>
                      <a:xfrm>
                        <a:off x="961520" y="895331"/>
                        <a:ext cx="6413500" cy="5156200"/>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35A0AD58-443A-6717-F3E5-21961FC3161E}"/>
              </a:ext>
            </a:extLst>
          </p:cNvPr>
          <p:cNvSpPr txBox="1"/>
          <p:nvPr/>
        </p:nvSpPr>
        <p:spPr>
          <a:xfrm>
            <a:off x="614665" y="5589902"/>
            <a:ext cx="607859" cy="369332"/>
          </a:xfrm>
          <a:prstGeom prst="rect">
            <a:avLst/>
          </a:prstGeom>
          <a:noFill/>
        </p:spPr>
        <p:txBody>
          <a:bodyPr wrap="none" rtlCol="0">
            <a:spAutoFit/>
          </a:bodyPr>
          <a:lstStyle/>
          <a:p>
            <a:r>
              <a:rPr lang="en-US" dirty="0">
                <a:latin typeface="Times" panose="02020603050405020304" pitchFamily="18" charset="0"/>
                <a:cs typeface="Times" panose="02020603050405020304" pitchFamily="18" charset="0"/>
              </a:rPr>
              <a:t>40%</a:t>
            </a:r>
          </a:p>
        </p:txBody>
      </p:sp>
      <p:sp>
        <p:nvSpPr>
          <p:cNvPr id="11" name="TextBox 10">
            <a:extLst>
              <a:ext uri="{FF2B5EF4-FFF2-40B4-BE49-F238E27FC236}">
                <a16:creationId xmlns:a16="http://schemas.microsoft.com/office/drawing/2014/main" id="{B57F4BD0-7430-8367-8B8D-0741AC90EA70}"/>
              </a:ext>
            </a:extLst>
          </p:cNvPr>
          <p:cNvSpPr txBox="1"/>
          <p:nvPr/>
        </p:nvSpPr>
        <p:spPr>
          <a:xfrm>
            <a:off x="317241" y="5620680"/>
            <a:ext cx="295274" cy="307777"/>
          </a:xfrm>
          <a:prstGeom prst="rect">
            <a:avLst/>
          </a:prstGeom>
          <a:noFill/>
        </p:spPr>
        <p:txBody>
          <a:bodyPr wrap="none" rtlCol="0">
            <a:spAutoFit/>
          </a:bodyPr>
          <a:lstStyle/>
          <a:p>
            <a:r>
              <a:rPr lang="en-US" sz="1400" dirty="0"/>
              <a:t>∆</a:t>
            </a:r>
          </a:p>
        </p:txBody>
      </p:sp>
      <p:sp>
        <p:nvSpPr>
          <p:cNvPr id="9" name="TextBox 8">
            <a:extLst>
              <a:ext uri="{FF2B5EF4-FFF2-40B4-BE49-F238E27FC236}">
                <a16:creationId xmlns:a16="http://schemas.microsoft.com/office/drawing/2014/main" id="{8EF9F0AF-D416-5648-2A4D-C2DCEF782116}"/>
              </a:ext>
            </a:extLst>
          </p:cNvPr>
          <p:cNvSpPr txBox="1"/>
          <p:nvPr/>
        </p:nvSpPr>
        <p:spPr>
          <a:xfrm>
            <a:off x="603890" y="5267382"/>
            <a:ext cx="607859" cy="369332"/>
          </a:xfrm>
          <a:prstGeom prst="rect">
            <a:avLst/>
          </a:prstGeom>
          <a:noFill/>
        </p:spPr>
        <p:txBody>
          <a:bodyPr wrap="none" rtlCol="0">
            <a:spAutoFit/>
          </a:bodyPr>
          <a:lstStyle/>
          <a:p>
            <a:r>
              <a:rPr lang="en-US" dirty="0">
                <a:latin typeface="Times" panose="02020603050405020304" pitchFamily="18" charset="0"/>
                <a:cs typeface="Times" panose="02020603050405020304" pitchFamily="18" charset="0"/>
              </a:rPr>
              <a:t>20%</a:t>
            </a:r>
          </a:p>
        </p:txBody>
      </p:sp>
      <p:sp>
        <p:nvSpPr>
          <p:cNvPr id="12" name="TextBox 11">
            <a:extLst>
              <a:ext uri="{FF2B5EF4-FFF2-40B4-BE49-F238E27FC236}">
                <a16:creationId xmlns:a16="http://schemas.microsoft.com/office/drawing/2014/main" id="{D4EE4C6A-B61C-B6CD-6ED8-3E10638E82BA}"/>
              </a:ext>
            </a:extLst>
          </p:cNvPr>
          <p:cNvSpPr txBox="1"/>
          <p:nvPr/>
        </p:nvSpPr>
        <p:spPr>
          <a:xfrm>
            <a:off x="316886" y="5298160"/>
            <a:ext cx="274434" cy="307777"/>
          </a:xfrm>
          <a:prstGeom prst="rect">
            <a:avLst/>
          </a:prstGeom>
          <a:noFill/>
        </p:spPr>
        <p:txBody>
          <a:bodyPr wrap="none" rtlCol="0">
            <a:spAutoFit/>
          </a:bodyPr>
          <a:lstStyle/>
          <a:p>
            <a:r>
              <a:rPr lang="en-US" sz="1400" dirty="0"/>
              <a:t>x</a:t>
            </a:r>
          </a:p>
        </p:txBody>
      </p:sp>
      <p:sp>
        <p:nvSpPr>
          <p:cNvPr id="3" name="Rectangle 2">
            <a:extLst>
              <a:ext uri="{FF2B5EF4-FFF2-40B4-BE49-F238E27FC236}">
                <a16:creationId xmlns:a16="http://schemas.microsoft.com/office/drawing/2014/main" id="{F98094E1-DD48-E356-AB32-992EC20F1A72}"/>
              </a:ext>
            </a:extLst>
          </p:cNvPr>
          <p:cNvSpPr>
            <a:spLocks noChangeArrowheads="1"/>
          </p:cNvSpPr>
          <p:nvPr/>
        </p:nvSpPr>
        <p:spPr bwMode="auto">
          <a:xfrm>
            <a:off x="77519" y="269634"/>
            <a:ext cx="9650990" cy="533400"/>
          </a:xfrm>
          <a:prstGeom prst="rect">
            <a:avLst/>
          </a:prstGeom>
          <a:noFill/>
          <a:ln w="9525">
            <a:noFill/>
            <a:miter lim="800000"/>
            <a:headEnd/>
            <a:tailEnd/>
          </a:ln>
        </p:spPr>
        <p:txBody>
          <a:bodyPr anchor="ctr"/>
          <a:lstStyle/>
          <a:p>
            <a:pPr eaLnBrk="0" fontAlgn="base" hangingPunct="0">
              <a:spcBef>
                <a:spcPct val="0"/>
              </a:spcBef>
              <a:spcAft>
                <a:spcPct val="0"/>
              </a:spcAft>
            </a:pPr>
            <a:r>
              <a:rPr lang="en-US" sz="2400" b="1" dirty="0">
                <a:latin typeface="Times New Roman" panose="02020603050405020304" pitchFamily="18" charset="0"/>
                <a:cs typeface="Times New Roman" panose="02020603050405020304" pitchFamily="18" charset="0"/>
              </a:rPr>
              <a:t>Increased Dislocation Density (Stored Energy) Drive RX at Lower Temperatures</a:t>
            </a:r>
          </a:p>
        </p:txBody>
      </p:sp>
      <p:sp>
        <p:nvSpPr>
          <p:cNvPr id="31" name="Rectangle 30">
            <a:extLst>
              <a:ext uri="{FF2B5EF4-FFF2-40B4-BE49-F238E27FC236}">
                <a16:creationId xmlns:a16="http://schemas.microsoft.com/office/drawing/2014/main" id="{A7B92CB2-D28B-9B20-DF33-403B766A3210}"/>
              </a:ext>
            </a:extLst>
          </p:cNvPr>
          <p:cNvSpPr/>
          <p:nvPr/>
        </p:nvSpPr>
        <p:spPr>
          <a:xfrm>
            <a:off x="204394" y="866805"/>
            <a:ext cx="9397239" cy="45719"/>
          </a:xfrm>
          <a:prstGeom prst="rect">
            <a:avLst/>
          </a:prstGeom>
          <a:gradFill flip="none" rotWithShape="1">
            <a:gsLst>
              <a:gs pos="0">
                <a:srgbClr val="FF9933"/>
              </a:gs>
              <a:gs pos="50000">
                <a:schemeClr val="tx1"/>
              </a:gs>
              <a:gs pos="100000">
                <a:srgbClr val="FF993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panose="02020603050405020304" pitchFamily="18" charset="0"/>
              <a:cs typeface="Times" panose="02020603050405020304" pitchFamily="18" charset="0"/>
            </a:endParaRPr>
          </a:p>
        </p:txBody>
      </p:sp>
      <p:sp>
        <p:nvSpPr>
          <p:cNvPr id="7" name="Oval 6">
            <a:extLst>
              <a:ext uri="{FF2B5EF4-FFF2-40B4-BE49-F238E27FC236}">
                <a16:creationId xmlns:a16="http://schemas.microsoft.com/office/drawing/2014/main" id="{2DF06E3B-49EF-DDB5-6949-7B7E2416319F}"/>
              </a:ext>
            </a:extLst>
          </p:cNvPr>
          <p:cNvSpPr/>
          <p:nvPr/>
        </p:nvSpPr>
        <p:spPr>
          <a:xfrm>
            <a:off x="423539" y="5074305"/>
            <a:ext cx="78378" cy="7837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D597F59-A6D8-8EE0-1AC1-BF5145EEA02E}"/>
              </a:ext>
            </a:extLst>
          </p:cNvPr>
          <p:cNvSpPr txBox="1"/>
          <p:nvPr/>
        </p:nvSpPr>
        <p:spPr>
          <a:xfrm>
            <a:off x="612515" y="4928828"/>
            <a:ext cx="492443" cy="369332"/>
          </a:xfrm>
          <a:prstGeom prst="rect">
            <a:avLst/>
          </a:prstGeom>
          <a:noFill/>
        </p:spPr>
        <p:txBody>
          <a:bodyPr wrap="none" rtlCol="0">
            <a:spAutoFit/>
          </a:bodyPr>
          <a:lstStyle/>
          <a:p>
            <a:r>
              <a:rPr lang="en-US" dirty="0">
                <a:latin typeface="Times" panose="02020603050405020304" pitchFamily="18" charset="0"/>
                <a:cs typeface="Times" panose="02020603050405020304" pitchFamily="18" charset="0"/>
              </a:rPr>
              <a:t>8%</a:t>
            </a:r>
          </a:p>
        </p:txBody>
      </p:sp>
      <p:pic>
        <p:nvPicPr>
          <p:cNvPr id="4" name="Picture 3" descr="Chart, surface chart&#10;&#10;Description automatically generated">
            <a:extLst>
              <a:ext uri="{FF2B5EF4-FFF2-40B4-BE49-F238E27FC236}">
                <a16:creationId xmlns:a16="http://schemas.microsoft.com/office/drawing/2014/main" id="{EB413DB4-9B2D-BCDD-12D9-7308258F52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40230" y="1132879"/>
            <a:ext cx="1688595" cy="1349048"/>
          </a:xfrm>
          <a:prstGeom prst="rect">
            <a:avLst/>
          </a:prstGeom>
        </p:spPr>
      </p:pic>
      <p:pic>
        <p:nvPicPr>
          <p:cNvPr id="13" name="Picture 12" descr="Chart, surface chart&#10;&#10;Description automatically generated">
            <a:extLst>
              <a:ext uri="{FF2B5EF4-FFF2-40B4-BE49-F238E27FC236}">
                <a16:creationId xmlns:a16="http://schemas.microsoft.com/office/drawing/2014/main" id="{4F44071B-97DA-C487-6F83-00F9B3CC6BD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99515" y="1132879"/>
            <a:ext cx="1688595" cy="1349048"/>
          </a:xfrm>
          <a:prstGeom prst="rect">
            <a:avLst/>
          </a:prstGeom>
        </p:spPr>
      </p:pic>
      <p:grpSp>
        <p:nvGrpSpPr>
          <p:cNvPr id="25" name="Group 24">
            <a:extLst>
              <a:ext uri="{FF2B5EF4-FFF2-40B4-BE49-F238E27FC236}">
                <a16:creationId xmlns:a16="http://schemas.microsoft.com/office/drawing/2014/main" id="{5DBB0C7F-F401-A65E-010A-A51AC98E296A}"/>
              </a:ext>
            </a:extLst>
          </p:cNvPr>
          <p:cNvGrpSpPr/>
          <p:nvPr/>
        </p:nvGrpSpPr>
        <p:grpSpPr>
          <a:xfrm>
            <a:off x="8040230" y="2754476"/>
            <a:ext cx="3547880" cy="1349048"/>
            <a:chOff x="8040230" y="2754476"/>
            <a:chExt cx="3547880" cy="1349048"/>
          </a:xfrm>
        </p:grpSpPr>
        <p:pic>
          <p:nvPicPr>
            <p:cNvPr id="16" name="Picture 15" descr="Chart, diagram&#10;&#10;Description automatically generated">
              <a:extLst>
                <a:ext uri="{FF2B5EF4-FFF2-40B4-BE49-F238E27FC236}">
                  <a16:creationId xmlns:a16="http://schemas.microsoft.com/office/drawing/2014/main" id="{E7821346-0CEA-D869-3FE0-30C2DBEC138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99515" y="2754476"/>
              <a:ext cx="1688595" cy="1349048"/>
            </a:xfrm>
            <a:prstGeom prst="rect">
              <a:avLst/>
            </a:prstGeom>
          </p:spPr>
        </p:pic>
        <p:pic>
          <p:nvPicPr>
            <p:cNvPr id="20" name="Picture 19" descr="Chart, surface chart&#10;&#10;Description automatically generated">
              <a:extLst>
                <a:ext uri="{FF2B5EF4-FFF2-40B4-BE49-F238E27FC236}">
                  <a16:creationId xmlns:a16="http://schemas.microsoft.com/office/drawing/2014/main" id="{271EDEE5-182C-CAD7-AD97-81788084819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40230" y="2754476"/>
              <a:ext cx="1688595" cy="1349048"/>
            </a:xfrm>
            <a:prstGeom prst="rect">
              <a:avLst/>
            </a:prstGeom>
          </p:spPr>
        </p:pic>
      </p:grpSp>
      <p:grpSp>
        <p:nvGrpSpPr>
          <p:cNvPr id="26" name="Group 25">
            <a:extLst>
              <a:ext uri="{FF2B5EF4-FFF2-40B4-BE49-F238E27FC236}">
                <a16:creationId xmlns:a16="http://schemas.microsoft.com/office/drawing/2014/main" id="{2C983FE6-6B71-1D25-DF1D-B06F2FA7B137}"/>
              </a:ext>
            </a:extLst>
          </p:cNvPr>
          <p:cNvGrpSpPr/>
          <p:nvPr/>
        </p:nvGrpSpPr>
        <p:grpSpPr>
          <a:xfrm>
            <a:off x="8040230" y="4376073"/>
            <a:ext cx="3547880" cy="1349048"/>
            <a:chOff x="8040230" y="4376073"/>
            <a:chExt cx="3547880" cy="1349048"/>
          </a:xfrm>
        </p:grpSpPr>
        <p:pic>
          <p:nvPicPr>
            <p:cNvPr id="22" name="Picture 21" descr="Chart&#10;&#10;Description automatically generated with low confidence">
              <a:extLst>
                <a:ext uri="{FF2B5EF4-FFF2-40B4-BE49-F238E27FC236}">
                  <a16:creationId xmlns:a16="http://schemas.microsoft.com/office/drawing/2014/main" id="{89535505-E5B3-791A-5788-94761C432F3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99515" y="4376073"/>
              <a:ext cx="1688595" cy="1349048"/>
            </a:xfrm>
            <a:prstGeom prst="rect">
              <a:avLst/>
            </a:prstGeom>
          </p:spPr>
        </p:pic>
        <p:pic>
          <p:nvPicPr>
            <p:cNvPr id="24" name="Picture 23" descr="Chart, surface chart&#10;&#10;Description automatically generated">
              <a:extLst>
                <a:ext uri="{FF2B5EF4-FFF2-40B4-BE49-F238E27FC236}">
                  <a16:creationId xmlns:a16="http://schemas.microsoft.com/office/drawing/2014/main" id="{C2A18F01-8712-26FF-C1C5-972DEE8C438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0230" y="4376073"/>
              <a:ext cx="1688595" cy="1349048"/>
            </a:xfrm>
            <a:prstGeom prst="rect">
              <a:avLst/>
            </a:prstGeom>
          </p:spPr>
        </p:pic>
      </p:grpSp>
    </p:spTree>
    <p:extLst>
      <p:ext uri="{BB962C8B-B14F-4D97-AF65-F5344CB8AC3E}">
        <p14:creationId xmlns:p14="http://schemas.microsoft.com/office/powerpoint/2010/main" val="241135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9"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573" y="316623"/>
            <a:ext cx="1776448" cy="461665"/>
          </a:xfrm>
          <a:prstGeom prst="rect">
            <a:avLst/>
          </a:prstGeom>
          <a:noFill/>
        </p:spPr>
        <p:txBody>
          <a:bodyPr wrap="none" rtlCol="0">
            <a:spAutoFit/>
          </a:bodyPr>
          <a:lstStyle/>
          <a:p>
            <a:r>
              <a:rPr lang="en-US" sz="2400" b="1" dirty="0">
                <a:latin typeface="Times New Roman" pitchFamily="18" charset="0"/>
                <a:cs typeface="Times New Roman" pitchFamily="18" charset="0"/>
              </a:rPr>
              <a:t>Conclusions</a:t>
            </a:r>
          </a:p>
        </p:txBody>
      </p:sp>
      <p:sp>
        <p:nvSpPr>
          <p:cNvPr id="5" name="TextBox 4"/>
          <p:cNvSpPr txBox="1"/>
          <p:nvPr/>
        </p:nvSpPr>
        <p:spPr>
          <a:xfrm>
            <a:off x="877103" y="1104691"/>
            <a:ext cx="10593537" cy="4247317"/>
          </a:xfrm>
          <a:prstGeom prst="rect">
            <a:avLst/>
          </a:prstGeom>
          <a:noFill/>
        </p:spPr>
        <p:txBody>
          <a:bodyPr wrap="square" rtlCol="0">
            <a:spAutoFit/>
          </a:bodyPr>
          <a:lstStyle/>
          <a:p>
            <a:pPr>
              <a:spcBef>
                <a:spcPts val="600"/>
              </a:spcBef>
              <a:buClr>
                <a:srgbClr val="CC0000"/>
              </a:buClr>
              <a:buFont typeface="Arial" pitchFamily="34" charset="0"/>
              <a:buChar char="•"/>
            </a:pPr>
            <a:r>
              <a:rPr lang="en-US" sz="2400" b="1" dirty="0">
                <a:latin typeface="Times New Roman" panose="02020603050405020304" pitchFamily="18" charset="0"/>
                <a:cs typeface="Times New Roman" panose="02020603050405020304" pitchFamily="18" charset="0"/>
              </a:rPr>
              <a:t> Neutrons (and X-rays) provide a convenient, quantitative, non-contact probe of the microstructure. </a:t>
            </a:r>
          </a:p>
          <a:p>
            <a:pPr lvl="1">
              <a:spcBef>
                <a:spcPts val="600"/>
              </a:spcBef>
              <a:buClr>
                <a:srgbClr val="CC0000"/>
              </a:buClr>
              <a:buFont typeface="Arial" pitchFamily="34" charset="0"/>
              <a:buChar char="•"/>
            </a:pPr>
            <a:r>
              <a:rPr lang="en-US" sz="2400" b="1" dirty="0">
                <a:latin typeface="Times New Roman" panose="02020603050405020304" pitchFamily="18" charset="0"/>
                <a:cs typeface="Times New Roman" panose="02020603050405020304" pitchFamily="18" charset="0"/>
              </a:rPr>
              <a:t> Phase, texture, stress, dislocation density, solute chemistry.</a:t>
            </a:r>
          </a:p>
          <a:p>
            <a:pPr>
              <a:spcBef>
                <a:spcPts val="600"/>
              </a:spcBef>
              <a:buClr>
                <a:srgbClr val="CC0000"/>
              </a:buClr>
              <a:buFont typeface="Arial" pitchFamily="34" charset="0"/>
              <a:buChar char="•"/>
            </a:pPr>
            <a:r>
              <a:rPr lang="en-US" sz="2400" b="1" dirty="0">
                <a:latin typeface="Times New Roman" panose="02020603050405020304" pitchFamily="18" charset="0"/>
                <a:cs typeface="Times New Roman" panose="02020603050405020304" pitchFamily="18" charset="0"/>
              </a:rPr>
              <a:t> In careful measurements, can separate stresses by length scale.</a:t>
            </a:r>
          </a:p>
          <a:p>
            <a:pPr>
              <a:spcBef>
                <a:spcPts val="600"/>
              </a:spcBef>
              <a:buClr>
                <a:srgbClr val="CC0000"/>
              </a:buClr>
              <a:buFont typeface="Arial" pitchFamily="34" charset="0"/>
              <a:buChar char="•"/>
            </a:pPr>
            <a:r>
              <a:rPr lang="en-US" sz="2400" b="1" dirty="0">
                <a:latin typeface="Times New Roman" panose="02020603050405020304" pitchFamily="18" charset="0"/>
                <a:cs typeface="Times New Roman" panose="02020603050405020304" pitchFamily="18" charset="0"/>
              </a:rPr>
              <a:t> The increase in dislocation density during deformation is easy to observe, but difficult to quantify. </a:t>
            </a:r>
          </a:p>
          <a:p>
            <a:pPr>
              <a:spcBef>
                <a:spcPts val="600"/>
              </a:spcBef>
              <a:buClr>
                <a:srgbClr val="CC0000"/>
              </a:buClr>
              <a:buFont typeface="Arial" pitchFamily="34" charset="0"/>
              <a:buChar char="•"/>
            </a:pPr>
            <a:r>
              <a:rPr lang="en-US" sz="2400" b="1" dirty="0">
                <a:latin typeface="Times New Roman" panose="02020603050405020304" pitchFamily="18" charset="0"/>
                <a:cs typeface="Times New Roman" panose="02020603050405020304" pitchFamily="18" charset="0"/>
              </a:rPr>
              <a:t> Recovery and RX are observable as distinct events during heat treating</a:t>
            </a:r>
          </a:p>
          <a:p>
            <a:pPr>
              <a:spcBef>
                <a:spcPts val="600"/>
              </a:spcBef>
              <a:buClr>
                <a:srgbClr val="CC0000"/>
              </a:buClr>
              <a:buFont typeface="Arial" pitchFamily="34" charset="0"/>
              <a:buChar char="•"/>
            </a:pPr>
            <a:r>
              <a:rPr lang="en-US" sz="2400" b="1" dirty="0">
                <a:latin typeface="Times New Roman" panose="02020603050405020304" pitchFamily="18" charset="0"/>
                <a:cs typeface="Times New Roman" panose="02020603050405020304" pitchFamily="18" charset="0"/>
              </a:rPr>
              <a:t> Study element Ta as a step toward complex BCC alloys. </a:t>
            </a:r>
          </a:p>
          <a:p>
            <a:pPr>
              <a:spcBef>
                <a:spcPts val="600"/>
              </a:spcBef>
              <a:buClr>
                <a:srgbClr val="CC0000"/>
              </a:buClr>
              <a:buFont typeface="Arial" pitchFamily="34" charset="0"/>
              <a:buChar char="•"/>
            </a:pPr>
            <a:r>
              <a:rPr lang="en-US" sz="2400" b="1" dirty="0">
                <a:latin typeface="Times New Roman" panose="02020603050405020304" pitchFamily="18" charset="0"/>
                <a:cs typeface="Times New Roman" panose="02020603050405020304" pitchFamily="18" charset="0"/>
              </a:rPr>
              <a:t> This data can be used to develop predictive process/structure/property relationships and enable “materials by design”.</a:t>
            </a:r>
          </a:p>
        </p:txBody>
      </p:sp>
      <p:sp>
        <p:nvSpPr>
          <p:cNvPr id="2" name="Rectangle 1">
            <a:extLst>
              <a:ext uri="{FF2B5EF4-FFF2-40B4-BE49-F238E27FC236}">
                <a16:creationId xmlns:a16="http://schemas.microsoft.com/office/drawing/2014/main" id="{42C4091F-BE9E-D6EF-C220-99B4F71B7CBD}"/>
              </a:ext>
            </a:extLst>
          </p:cNvPr>
          <p:cNvSpPr/>
          <p:nvPr/>
        </p:nvSpPr>
        <p:spPr>
          <a:xfrm>
            <a:off x="172183" y="732569"/>
            <a:ext cx="9397239" cy="45719"/>
          </a:xfrm>
          <a:prstGeom prst="rect">
            <a:avLst/>
          </a:prstGeom>
          <a:gradFill flip="none" rotWithShape="1">
            <a:gsLst>
              <a:gs pos="0">
                <a:srgbClr val="FF9933"/>
              </a:gs>
              <a:gs pos="50000">
                <a:schemeClr val="tx1"/>
              </a:gs>
              <a:gs pos="100000">
                <a:srgbClr val="FF993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panose="02020603050405020304" pitchFamily="18" charset="0"/>
              <a:cs typeface="Times"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4CF61B7B-D99C-175A-BD8E-C7445A8B48F1}"/>
              </a:ext>
            </a:extLst>
          </p:cNvPr>
          <p:cNvGraphicFramePr>
            <a:graphicFrameLocks noChangeAspect="1"/>
          </p:cNvGraphicFramePr>
          <p:nvPr/>
        </p:nvGraphicFramePr>
        <p:xfrm>
          <a:off x="4140200" y="1312863"/>
          <a:ext cx="3911600" cy="4229100"/>
        </p:xfrm>
        <a:graphic>
          <a:graphicData uri="http://schemas.openxmlformats.org/presentationml/2006/ole">
            <mc:AlternateContent xmlns:mc="http://schemas.openxmlformats.org/markup-compatibility/2006">
              <mc:Choice xmlns:v="urn:schemas-microsoft-com:vml" Requires="v">
                <p:oleObj name="KGPlot" r:id="rId2" imgW="3911400" imgH="4228920" progId="KGraph_Plot">
                  <p:embed/>
                </p:oleObj>
              </mc:Choice>
              <mc:Fallback>
                <p:oleObj name="KGPlot" r:id="rId2" imgW="3911400" imgH="4228920" progId="KGraph_Plot">
                  <p:embed/>
                  <p:pic>
                    <p:nvPicPr>
                      <p:cNvPr id="3" name="Object 2">
                        <a:extLst>
                          <a:ext uri="{FF2B5EF4-FFF2-40B4-BE49-F238E27FC236}">
                            <a16:creationId xmlns:a16="http://schemas.microsoft.com/office/drawing/2014/main" id="{4CF61B7B-D99C-175A-BD8E-C7445A8B48F1}"/>
                          </a:ext>
                        </a:extLst>
                      </p:cNvPr>
                      <p:cNvPicPr/>
                      <p:nvPr/>
                    </p:nvPicPr>
                    <p:blipFill>
                      <a:blip r:embed="rId3"/>
                      <a:stretch>
                        <a:fillRect/>
                      </a:stretch>
                    </p:blipFill>
                    <p:spPr>
                      <a:xfrm>
                        <a:off x="4140200" y="1312863"/>
                        <a:ext cx="3911600" cy="4229100"/>
                      </a:xfrm>
                      <a:prstGeom prst="rect">
                        <a:avLst/>
                      </a:prstGeom>
                    </p:spPr>
                  </p:pic>
                </p:oleObj>
              </mc:Fallback>
            </mc:AlternateContent>
          </a:graphicData>
        </a:graphic>
      </p:graphicFrame>
      <p:sp>
        <p:nvSpPr>
          <p:cNvPr id="2" name="Rectangle 2">
            <a:extLst>
              <a:ext uri="{FF2B5EF4-FFF2-40B4-BE49-F238E27FC236}">
                <a16:creationId xmlns:a16="http://schemas.microsoft.com/office/drawing/2014/main" id="{E5D39162-4FFF-79CE-FA88-62078F68F9D9}"/>
              </a:ext>
            </a:extLst>
          </p:cNvPr>
          <p:cNvSpPr>
            <a:spLocks noChangeArrowheads="1"/>
          </p:cNvSpPr>
          <p:nvPr/>
        </p:nvSpPr>
        <p:spPr bwMode="auto">
          <a:xfrm>
            <a:off x="102610" y="191271"/>
            <a:ext cx="9144000" cy="533400"/>
          </a:xfrm>
          <a:prstGeom prst="rect">
            <a:avLst/>
          </a:prstGeom>
          <a:noFill/>
          <a:ln w="9525">
            <a:noFill/>
            <a:miter lim="800000"/>
            <a:headEnd/>
            <a:tailEnd/>
          </a:ln>
        </p:spPr>
        <p:txBody>
          <a:bodyPr anchor="ctr"/>
          <a:lstStyle/>
          <a:p>
            <a:pPr eaLnBrk="0" fontAlgn="base" hangingPunct="0">
              <a:spcBef>
                <a:spcPct val="0"/>
              </a:spcBef>
              <a:spcAft>
                <a:spcPct val="0"/>
              </a:spcAft>
            </a:pPr>
            <a:r>
              <a:rPr lang="en-US" sz="2400" b="1" dirty="0">
                <a:latin typeface="Times New Roman" panose="02020603050405020304" pitchFamily="18" charset="0"/>
                <a:cs typeface="Times New Roman" panose="02020603050405020304" pitchFamily="18" charset="0"/>
              </a:rPr>
              <a:t>The Rate at Which Dislocations Decrease is Independent of the Initial Dislocation Density</a:t>
            </a:r>
          </a:p>
        </p:txBody>
      </p:sp>
      <p:sp>
        <p:nvSpPr>
          <p:cNvPr id="6" name="Rectangle 2">
            <a:extLst>
              <a:ext uri="{FF2B5EF4-FFF2-40B4-BE49-F238E27FC236}">
                <a16:creationId xmlns:a16="http://schemas.microsoft.com/office/drawing/2014/main" id="{EBF08B1C-B2BB-EF56-A4D0-821320B2BAC9}"/>
              </a:ext>
            </a:extLst>
          </p:cNvPr>
          <p:cNvSpPr>
            <a:spLocks noChangeArrowheads="1"/>
          </p:cNvSpPr>
          <p:nvPr/>
        </p:nvSpPr>
        <p:spPr bwMode="auto">
          <a:xfrm>
            <a:off x="850433" y="5932455"/>
            <a:ext cx="9144000" cy="695683"/>
          </a:xfrm>
          <a:prstGeom prst="rect">
            <a:avLst/>
          </a:prstGeom>
          <a:solidFill>
            <a:schemeClr val="bg1"/>
          </a:solidFill>
          <a:ln w="9525">
            <a:noFill/>
            <a:miter lim="800000"/>
            <a:headEnd/>
            <a:tailEnd/>
          </a:ln>
        </p:spPr>
        <p:txBody>
          <a:bodyPr anchor="ctr"/>
          <a:lstStyle/>
          <a:p>
            <a:pPr eaLnBrk="0" fontAlgn="base" hangingPunct="0">
              <a:spcBef>
                <a:spcPct val="0"/>
              </a:spcBef>
              <a:spcAft>
                <a:spcPct val="0"/>
              </a:spcAft>
            </a:pPr>
            <a:r>
              <a:rPr lang="en-US" sz="2400" b="1" dirty="0">
                <a:solidFill>
                  <a:srgbClr val="006699"/>
                </a:solidFill>
                <a:latin typeface="Times New Roman" panose="02020603050405020304" pitchFamily="18" charset="0"/>
                <a:cs typeface="Times New Roman" panose="02020603050405020304" pitchFamily="18" charset="0"/>
              </a:rPr>
              <a:t>The next steps are to develop the deformation and recovery models, and to get irradiated samples from Idaho National Laboratory</a:t>
            </a:r>
          </a:p>
        </p:txBody>
      </p:sp>
      <p:sp>
        <p:nvSpPr>
          <p:cNvPr id="4" name="Rectangle 3">
            <a:extLst>
              <a:ext uri="{FF2B5EF4-FFF2-40B4-BE49-F238E27FC236}">
                <a16:creationId xmlns:a16="http://schemas.microsoft.com/office/drawing/2014/main" id="{180EC602-729A-64BD-F801-577450064B02}"/>
              </a:ext>
            </a:extLst>
          </p:cNvPr>
          <p:cNvSpPr/>
          <p:nvPr/>
        </p:nvSpPr>
        <p:spPr>
          <a:xfrm>
            <a:off x="102610" y="845347"/>
            <a:ext cx="9397239" cy="45719"/>
          </a:xfrm>
          <a:prstGeom prst="rect">
            <a:avLst/>
          </a:prstGeom>
          <a:gradFill flip="none" rotWithShape="1">
            <a:gsLst>
              <a:gs pos="0">
                <a:srgbClr val="FF9933"/>
              </a:gs>
              <a:gs pos="50000">
                <a:schemeClr val="tx1"/>
              </a:gs>
              <a:gs pos="100000">
                <a:srgbClr val="FF993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7975663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txBox="1">
            <a:spLocks noChangeArrowheads="1"/>
          </p:cNvSpPr>
          <p:nvPr/>
        </p:nvSpPr>
        <p:spPr>
          <a:xfrm>
            <a:off x="284460" y="5555851"/>
            <a:ext cx="10053743" cy="1117742"/>
          </a:xfrm>
          <a:prstGeom prst="rect">
            <a:avLst/>
          </a:prstGeom>
          <a:solidFill>
            <a:schemeClr val="bg1"/>
          </a:solidFill>
        </p:spPr>
        <p:txBody>
          <a:bodyPr/>
          <a:lstStyle>
            <a:lvl1pPr algn="ctr" rtl="0" eaLnBrk="0" fontAlgn="base" hangingPunct="0">
              <a:spcBef>
                <a:spcPct val="0"/>
              </a:spcBef>
              <a:spcAft>
                <a:spcPct val="0"/>
              </a:spcAft>
              <a:defRPr sz="2400" b="1">
                <a:solidFill>
                  <a:srgbClr val="004080"/>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2400" b="1">
                <a:solidFill>
                  <a:srgbClr val="004080"/>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2400" b="1">
                <a:solidFill>
                  <a:srgbClr val="004080"/>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2400" b="1">
                <a:solidFill>
                  <a:srgbClr val="004080"/>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2400" b="1">
                <a:solidFill>
                  <a:srgbClr val="004080"/>
                </a:solidFill>
                <a:latin typeface="Arial" pitchFamily="-112" charset="0"/>
                <a:ea typeface="ＭＳ Ｐゴシック" pitchFamily="-112" charset="-128"/>
                <a:cs typeface="ＭＳ Ｐゴシック" pitchFamily="-112" charset="-128"/>
              </a:defRPr>
            </a:lvl5pPr>
            <a:lvl6pPr marL="457200" algn="l" rtl="0" fontAlgn="base">
              <a:spcBef>
                <a:spcPct val="0"/>
              </a:spcBef>
              <a:spcAft>
                <a:spcPct val="0"/>
              </a:spcAft>
              <a:defRPr sz="2400" b="1">
                <a:solidFill>
                  <a:srgbClr val="004080"/>
                </a:solidFill>
                <a:latin typeface="Arial" pitchFamily="-112" charset="0"/>
              </a:defRPr>
            </a:lvl6pPr>
            <a:lvl7pPr marL="914400" algn="l" rtl="0" fontAlgn="base">
              <a:spcBef>
                <a:spcPct val="0"/>
              </a:spcBef>
              <a:spcAft>
                <a:spcPct val="0"/>
              </a:spcAft>
              <a:defRPr sz="2400" b="1">
                <a:solidFill>
                  <a:srgbClr val="004080"/>
                </a:solidFill>
                <a:latin typeface="Arial" pitchFamily="-112" charset="0"/>
              </a:defRPr>
            </a:lvl7pPr>
            <a:lvl8pPr marL="1371600" algn="l" rtl="0" fontAlgn="base">
              <a:spcBef>
                <a:spcPct val="0"/>
              </a:spcBef>
              <a:spcAft>
                <a:spcPct val="0"/>
              </a:spcAft>
              <a:defRPr sz="2400" b="1">
                <a:solidFill>
                  <a:srgbClr val="004080"/>
                </a:solidFill>
                <a:latin typeface="Arial" pitchFamily="-112" charset="0"/>
              </a:defRPr>
            </a:lvl8pPr>
            <a:lvl9pPr marL="1828800" algn="l" rtl="0" fontAlgn="base">
              <a:spcBef>
                <a:spcPct val="0"/>
              </a:spcBef>
              <a:spcAft>
                <a:spcPct val="0"/>
              </a:spcAft>
              <a:defRPr sz="2400" b="1">
                <a:solidFill>
                  <a:srgbClr val="004080"/>
                </a:solidFill>
                <a:latin typeface="Arial" pitchFamily="-112" charset="0"/>
              </a:defRPr>
            </a:lvl9pPr>
          </a:lstStyle>
          <a:p>
            <a:pPr marL="342900" indent="-342900" algn="l" eaLnBrk="1" hangingPunct="1">
              <a:buFont typeface="Arial" panose="020B0604020202020204" pitchFamily="34" charset="0"/>
              <a:buChar char="•"/>
              <a:defRPr/>
            </a:pPr>
            <a:r>
              <a:rPr lang="en-US" altLang="en-US" kern="0"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Advanced models are critical for science-based qualification.</a:t>
            </a:r>
          </a:p>
          <a:p>
            <a:pPr marL="800100" lvl="1" indent="-342900" algn="l" eaLnBrk="1" hangingPunct="1">
              <a:buFont typeface="Times New Roman" panose="02020603050405020304" pitchFamily="18" charset="0"/>
              <a:buChar char="−"/>
              <a:defRPr/>
            </a:pPr>
            <a:r>
              <a:rPr lang="en-US" altLang="en-US" kern="0"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Models and data must bridge length and time scales. </a:t>
            </a:r>
          </a:p>
          <a:p>
            <a:pPr marL="800100" lvl="1" indent="-342900" algn="l" eaLnBrk="1" hangingPunct="1">
              <a:buFont typeface="Times New Roman" panose="02020603050405020304" pitchFamily="18" charset="0"/>
              <a:buChar char="−"/>
              <a:defRPr/>
            </a:pPr>
            <a:r>
              <a:rPr lang="en-US" altLang="en-US" kern="0"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Quantitative microstructural data is necessary. </a:t>
            </a:r>
          </a:p>
        </p:txBody>
      </p:sp>
      <p:sp>
        <p:nvSpPr>
          <p:cNvPr id="4" name="Slide Number Placeholder 3"/>
          <p:cNvSpPr>
            <a:spLocks noGrp="1"/>
          </p:cNvSpPr>
          <p:nvPr>
            <p:ph type="sldNum" sz="quarter" idx="12"/>
          </p:nvPr>
        </p:nvSpPr>
        <p:spPr/>
        <p:txBody>
          <a:bodyPr/>
          <a:lstStyle/>
          <a:p>
            <a:pPr>
              <a:defRPr/>
            </a:pPr>
            <a:fld id="{38BE3F08-F48D-0147-8D17-C627B0A79550}" type="slidenum">
              <a:rPr lang="en-US" smtClean="0">
                <a:solidFill>
                  <a:srgbClr val="4F81BD"/>
                </a:solidFill>
              </a:rPr>
              <a:pPr>
                <a:defRPr/>
              </a:pPr>
              <a:t>24</a:t>
            </a:fld>
            <a:endParaRPr lang="en-US">
              <a:solidFill>
                <a:srgbClr val="4F81BD"/>
              </a:solidFill>
            </a:endParaRPr>
          </a:p>
        </p:txBody>
      </p:sp>
      <p:pic>
        <p:nvPicPr>
          <p:cNvPr id="5" name="Picture 4"/>
          <p:cNvPicPr>
            <a:picLocks noChangeAspect="1"/>
          </p:cNvPicPr>
          <p:nvPr/>
        </p:nvPicPr>
        <p:blipFill>
          <a:blip r:embed="rId2"/>
          <a:stretch>
            <a:fillRect/>
          </a:stretch>
        </p:blipFill>
        <p:spPr>
          <a:xfrm>
            <a:off x="2511057" y="1590785"/>
            <a:ext cx="6867721" cy="4182437"/>
          </a:xfrm>
          <a:prstGeom prst="rect">
            <a:avLst/>
          </a:prstGeom>
        </p:spPr>
      </p:pic>
      <p:sp>
        <p:nvSpPr>
          <p:cNvPr id="6" name="Rectangle 2"/>
          <p:cNvSpPr txBox="1">
            <a:spLocks noChangeArrowheads="1"/>
          </p:cNvSpPr>
          <p:nvPr/>
        </p:nvSpPr>
        <p:spPr>
          <a:xfrm>
            <a:off x="144365" y="143205"/>
            <a:ext cx="9509843" cy="386063"/>
          </a:xfrm>
          <a:prstGeom prst="rect">
            <a:avLst/>
          </a:prstGeom>
        </p:spPr>
        <p:txBody>
          <a:bodyPr/>
          <a:lstStyle>
            <a:lvl1pPr algn="ctr" rtl="0" eaLnBrk="0" fontAlgn="base" hangingPunct="0">
              <a:spcBef>
                <a:spcPct val="0"/>
              </a:spcBef>
              <a:spcAft>
                <a:spcPct val="0"/>
              </a:spcAft>
              <a:defRPr sz="2400" b="1">
                <a:solidFill>
                  <a:srgbClr val="004080"/>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2400" b="1">
                <a:solidFill>
                  <a:srgbClr val="004080"/>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2400" b="1">
                <a:solidFill>
                  <a:srgbClr val="004080"/>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2400" b="1">
                <a:solidFill>
                  <a:srgbClr val="004080"/>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2400" b="1">
                <a:solidFill>
                  <a:srgbClr val="004080"/>
                </a:solidFill>
                <a:latin typeface="Arial" pitchFamily="-112" charset="0"/>
                <a:ea typeface="ＭＳ Ｐゴシック" pitchFamily="-112" charset="-128"/>
                <a:cs typeface="ＭＳ Ｐゴシック" pitchFamily="-112" charset="-128"/>
              </a:defRPr>
            </a:lvl5pPr>
            <a:lvl6pPr marL="457200" algn="l" rtl="0" fontAlgn="base">
              <a:spcBef>
                <a:spcPct val="0"/>
              </a:spcBef>
              <a:spcAft>
                <a:spcPct val="0"/>
              </a:spcAft>
              <a:defRPr sz="2400" b="1">
                <a:solidFill>
                  <a:srgbClr val="004080"/>
                </a:solidFill>
                <a:latin typeface="Arial" pitchFamily="-112" charset="0"/>
              </a:defRPr>
            </a:lvl6pPr>
            <a:lvl7pPr marL="914400" algn="l" rtl="0" fontAlgn="base">
              <a:spcBef>
                <a:spcPct val="0"/>
              </a:spcBef>
              <a:spcAft>
                <a:spcPct val="0"/>
              </a:spcAft>
              <a:defRPr sz="2400" b="1">
                <a:solidFill>
                  <a:srgbClr val="004080"/>
                </a:solidFill>
                <a:latin typeface="Arial" pitchFamily="-112" charset="0"/>
              </a:defRPr>
            </a:lvl7pPr>
            <a:lvl8pPr marL="1371600" algn="l" rtl="0" fontAlgn="base">
              <a:spcBef>
                <a:spcPct val="0"/>
              </a:spcBef>
              <a:spcAft>
                <a:spcPct val="0"/>
              </a:spcAft>
              <a:defRPr sz="2400" b="1">
                <a:solidFill>
                  <a:srgbClr val="004080"/>
                </a:solidFill>
                <a:latin typeface="Arial" pitchFamily="-112" charset="0"/>
              </a:defRPr>
            </a:lvl8pPr>
            <a:lvl9pPr marL="1828800" algn="l" rtl="0" fontAlgn="base">
              <a:spcBef>
                <a:spcPct val="0"/>
              </a:spcBef>
              <a:spcAft>
                <a:spcPct val="0"/>
              </a:spcAft>
              <a:defRPr sz="2400" b="1">
                <a:solidFill>
                  <a:srgbClr val="004080"/>
                </a:solidFill>
                <a:latin typeface="Arial" pitchFamily="-112" charset="0"/>
              </a:defRPr>
            </a:lvl9pPr>
          </a:lstStyle>
          <a:p>
            <a:pPr algn="l" eaLnBrk="1" hangingPunct="1">
              <a:defRPr/>
            </a:pPr>
            <a:r>
              <a:rPr lang="en-US" altLang="en-US" kern="0"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Goal of the Materials Scattering Team is to Provide Experimental Support of Model Development Across the PSPP Relationship </a:t>
            </a:r>
          </a:p>
        </p:txBody>
      </p:sp>
      <p:grpSp>
        <p:nvGrpSpPr>
          <p:cNvPr id="2" name="Group 1"/>
          <p:cNvGrpSpPr/>
          <p:nvPr/>
        </p:nvGrpSpPr>
        <p:grpSpPr>
          <a:xfrm>
            <a:off x="895694" y="1137530"/>
            <a:ext cx="7073494" cy="3356945"/>
            <a:chOff x="895694" y="1137530"/>
            <a:chExt cx="7073494" cy="3356945"/>
          </a:xfrm>
        </p:grpSpPr>
        <p:grpSp>
          <p:nvGrpSpPr>
            <p:cNvPr id="8" name="Group 7"/>
            <p:cNvGrpSpPr/>
            <p:nvPr/>
          </p:nvGrpSpPr>
          <p:grpSpPr>
            <a:xfrm>
              <a:off x="895694" y="1137530"/>
              <a:ext cx="3593450" cy="3356945"/>
              <a:chOff x="-628307" y="1406021"/>
              <a:chExt cx="3593450" cy="3356945"/>
            </a:xfrm>
          </p:grpSpPr>
          <p:sp>
            <p:nvSpPr>
              <p:cNvPr id="9" name="TextBox 8"/>
              <p:cNvSpPr txBox="1"/>
              <p:nvPr/>
            </p:nvSpPr>
            <p:spPr>
              <a:xfrm>
                <a:off x="-150736" y="1406021"/>
                <a:ext cx="3045041" cy="646331"/>
              </a:xfrm>
              <a:prstGeom prst="rect">
                <a:avLst/>
              </a:prstGeom>
              <a:noFill/>
            </p:spPr>
            <p:txBody>
              <a:bodyPr wrap="square" rtlCol="0">
                <a:spAutoFit/>
              </a:bodyPr>
              <a:lstStyle/>
              <a:p>
                <a:r>
                  <a:rPr lang="en-US" dirty="0">
                    <a:solidFill>
                      <a:srgbClr val="006699"/>
                    </a:solidFill>
                    <a:latin typeface="Times" panose="02020603050405020304" pitchFamily="18" charset="0"/>
                    <a:cs typeface="Times" panose="02020603050405020304" pitchFamily="18" charset="0"/>
                  </a:rPr>
                  <a:t>High Energy X-ray and Neutron Diffraction/Imaging</a:t>
                </a:r>
              </a:p>
            </p:txBody>
          </p:sp>
          <p:pic>
            <p:nvPicPr>
              <p:cNvPr id="10" name="Picture 9"/>
              <p:cNvPicPr>
                <a:picLocks noChangeAspect="1"/>
              </p:cNvPicPr>
              <p:nvPr/>
            </p:nvPicPr>
            <p:blipFill>
              <a:blip r:embed="rId3"/>
              <a:stretch>
                <a:fillRect/>
              </a:stretch>
            </p:blipFill>
            <p:spPr>
              <a:xfrm>
                <a:off x="-628307" y="2126117"/>
                <a:ext cx="3593450" cy="2636849"/>
              </a:xfrm>
              <a:prstGeom prst="rect">
                <a:avLst/>
              </a:prstGeom>
            </p:spPr>
          </p:pic>
        </p:grpSp>
        <p:sp>
          <p:nvSpPr>
            <p:cNvPr id="12" name="Oval 11"/>
            <p:cNvSpPr/>
            <p:nvPr/>
          </p:nvSpPr>
          <p:spPr>
            <a:xfrm>
              <a:off x="5225988" y="1356123"/>
              <a:ext cx="2743200" cy="1349405"/>
            </a:xfrm>
            <a:prstGeom prst="ellipse">
              <a:avLst/>
            </a:prstGeom>
            <a:noFill/>
            <a:ln w="571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6699"/>
                </a:solidFill>
              </a:endParaRPr>
            </a:p>
          </p:txBody>
        </p:sp>
        <p:cxnSp>
          <p:nvCxnSpPr>
            <p:cNvPr id="13" name="Straight Connector 12"/>
            <p:cNvCxnSpPr/>
            <p:nvPr/>
          </p:nvCxnSpPr>
          <p:spPr>
            <a:xfrm flipH="1">
              <a:off x="4489142" y="2288278"/>
              <a:ext cx="822190" cy="26633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3" name="Group 2"/>
          <p:cNvGrpSpPr/>
          <p:nvPr/>
        </p:nvGrpSpPr>
        <p:grpSpPr>
          <a:xfrm>
            <a:off x="7806586" y="910080"/>
            <a:ext cx="3187556" cy="1785104"/>
            <a:chOff x="7806586" y="910080"/>
            <a:chExt cx="3187556" cy="1785104"/>
          </a:xfrm>
        </p:grpSpPr>
        <p:cxnSp>
          <p:nvCxnSpPr>
            <p:cNvPr id="14" name="Straight Connector 13"/>
            <p:cNvCxnSpPr/>
            <p:nvPr/>
          </p:nvCxnSpPr>
          <p:spPr>
            <a:xfrm flipH="1">
              <a:off x="7806586" y="1457620"/>
              <a:ext cx="822190" cy="26633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8706034" y="910080"/>
              <a:ext cx="2288108" cy="1785104"/>
            </a:xfrm>
            <a:prstGeom prst="rect">
              <a:avLst/>
            </a:prstGeom>
            <a:noFill/>
          </p:spPr>
          <p:txBody>
            <a:bodyPr wrap="square" rtlCol="0">
              <a:spAutoFit/>
            </a:bodyPr>
            <a:lstStyle/>
            <a:p>
              <a:pPr marL="115888" indent="-115888">
                <a:spcBef>
                  <a:spcPts val="600"/>
                </a:spcBef>
                <a:buFont typeface="+mj-lt"/>
                <a:buAutoNum type="arabicPeriod"/>
              </a:pPr>
              <a:r>
                <a:rPr lang="en-US" dirty="0">
                  <a:solidFill>
                    <a:srgbClr val="006699"/>
                  </a:solidFill>
                  <a:latin typeface="Times" panose="02020603050405020304" pitchFamily="18" charset="0"/>
                  <a:cs typeface="Times" panose="02020603050405020304" pitchFamily="18" charset="0"/>
                </a:rPr>
                <a:t>Phase</a:t>
              </a:r>
            </a:p>
            <a:p>
              <a:pPr marL="115888" indent="-115888">
                <a:spcBef>
                  <a:spcPts val="600"/>
                </a:spcBef>
                <a:buFont typeface="+mj-lt"/>
                <a:buAutoNum type="arabicPeriod"/>
              </a:pPr>
              <a:r>
                <a:rPr lang="en-US" dirty="0">
                  <a:solidFill>
                    <a:srgbClr val="006699"/>
                  </a:solidFill>
                  <a:latin typeface="Times" panose="02020603050405020304" pitchFamily="18" charset="0"/>
                  <a:cs typeface="Times" panose="02020603050405020304" pitchFamily="18" charset="0"/>
                </a:rPr>
                <a:t>Defects</a:t>
              </a:r>
            </a:p>
            <a:p>
              <a:pPr marL="115888" indent="-115888">
                <a:spcBef>
                  <a:spcPts val="600"/>
                </a:spcBef>
                <a:buFont typeface="+mj-lt"/>
                <a:buAutoNum type="arabicPeriod"/>
              </a:pPr>
              <a:r>
                <a:rPr lang="en-US" dirty="0">
                  <a:solidFill>
                    <a:srgbClr val="006699"/>
                  </a:solidFill>
                  <a:latin typeface="Times" panose="02020603050405020304" pitchFamily="18" charset="0"/>
                  <a:cs typeface="Times" panose="02020603050405020304" pitchFamily="18" charset="0"/>
                </a:rPr>
                <a:t>Texture</a:t>
              </a:r>
            </a:p>
            <a:p>
              <a:pPr marL="115888" indent="-115888">
                <a:spcBef>
                  <a:spcPts val="600"/>
                </a:spcBef>
                <a:buFont typeface="+mj-lt"/>
                <a:buAutoNum type="arabicPeriod"/>
              </a:pPr>
              <a:r>
                <a:rPr lang="en-US" dirty="0">
                  <a:solidFill>
                    <a:srgbClr val="006699"/>
                  </a:solidFill>
                  <a:latin typeface="Times" panose="02020603050405020304" pitchFamily="18" charset="0"/>
                  <a:cs typeface="Times" panose="02020603050405020304" pitchFamily="18" charset="0"/>
                </a:rPr>
                <a:t>Internal Stress</a:t>
              </a:r>
            </a:p>
            <a:p>
              <a:pPr marL="115888" indent="-115888">
                <a:spcBef>
                  <a:spcPts val="600"/>
                </a:spcBef>
                <a:buFont typeface="+mj-lt"/>
                <a:buAutoNum type="arabicPeriod"/>
              </a:pPr>
              <a:r>
                <a:rPr lang="en-US" dirty="0">
                  <a:solidFill>
                    <a:srgbClr val="006699"/>
                  </a:solidFill>
                  <a:latin typeface="Times" panose="02020603050405020304" pitchFamily="18" charset="0"/>
                  <a:cs typeface="Times" panose="02020603050405020304" pitchFamily="18" charset="0"/>
                </a:rPr>
                <a:t>Chemistry</a:t>
              </a:r>
            </a:p>
          </p:txBody>
        </p:sp>
      </p:grpSp>
      <p:sp>
        <p:nvSpPr>
          <p:cNvPr id="7" name="Rectangle 6">
            <a:extLst>
              <a:ext uri="{FF2B5EF4-FFF2-40B4-BE49-F238E27FC236}">
                <a16:creationId xmlns:a16="http://schemas.microsoft.com/office/drawing/2014/main" id="{8E7113C4-6CB0-2875-F82E-E3BD62122C4D}"/>
              </a:ext>
            </a:extLst>
          </p:cNvPr>
          <p:cNvSpPr/>
          <p:nvPr/>
        </p:nvSpPr>
        <p:spPr>
          <a:xfrm>
            <a:off x="144366" y="910875"/>
            <a:ext cx="9397239" cy="45719"/>
          </a:xfrm>
          <a:prstGeom prst="rect">
            <a:avLst/>
          </a:prstGeom>
          <a:gradFill flip="none" rotWithShape="1">
            <a:gsLst>
              <a:gs pos="0">
                <a:srgbClr val="FF9933"/>
              </a:gs>
              <a:gs pos="50000">
                <a:schemeClr val="tx1"/>
              </a:gs>
              <a:gs pos="100000">
                <a:srgbClr val="FF993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64496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9D52AE2-442B-4096-B41F-3E6D110592F2}" type="slidenum">
              <a:rPr lang="en-US" smtClean="0"/>
              <a:t>3</a:t>
            </a:fld>
            <a:endParaRPr lang="en-US"/>
          </a:p>
        </p:txBody>
      </p:sp>
      <p:pic>
        <p:nvPicPr>
          <p:cNvPr id="3" name="Picture 2"/>
          <p:cNvPicPr>
            <a:picLocks noChangeAspect="1" noChangeArrowheads="1"/>
          </p:cNvPicPr>
          <p:nvPr/>
        </p:nvPicPr>
        <p:blipFill>
          <a:blip r:embed="rId2" cstate="print"/>
          <a:srcRect r="68063" b="62514"/>
          <a:stretch>
            <a:fillRect/>
          </a:stretch>
        </p:blipFill>
        <p:spPr bwMode="auto">
          <a:xfrm>
            <a:off x="1" y="897235"/>
            <a:ext cx="4932967" cy="3076093"/>
          </a:xfrm>
          <a:prstGeom prst="rect">
            <a:avLst/>
          </a:prstGeom>
          <a:noFill/>
          <a:ln w="9525">
            <a:noFill/>
            <a:miter lim="800000"/>
            <a:headEnd/>
            <a:tailEnd/>
          </a:ln>
        </p:spPr>
      </p:pic>
      <p:pic>
        <p:nvPicPr>
          <p:cNvPr id="4" name="Picture 3"/>
          <p:cNvPicPr>
            <a:picLocks noChangeAspect="1" noChangeArrowheads="1"/>
          </p:cNvPicPr>
          <p:nvPr/>
        </p:nvPicPr>
        <p:blipFill>
          <a:blip r:embed="rId2" cstate="print"/>
          <a:srcRect l="35243" r="36884" b="62514"/>
          <a:stretch>
            <a:fillRect/>
          </a:stretch>
        </p:blipFill>
        <p:spPr bwMode="auto">
          <a:xfrm>
            <a:off x="4378804" y="879304"/>
            <a:ext cx="4305244" cy="3076093"/>
          </a:xfrm>
          <a:prstGeom prst="rect">
            <a:avLst/>
          </a:prstGeom>
          <a:noFill/>
          <a:ln w="9525">
            <a:noFill/>
            <a:miter lim="800000"/>
            <a:headEnd/>
            <a:tailEnd/>
          </a:ln>
        </p:spPr>
      </p:pic>
      <p:sp>
        <p:nvSpPr>
          <p:cNvPr id="5" name="Rectangle 4"/>
          <p:cNvSpPr>
            <a:spLocks noChangeArrowheads="1"/>
          </p:cNvSpPr>
          <p:nvPr/>
        </p:nvSpPr>
        <p:spPr bwMode="auto">
          <a:xfrm>
            <a:off x="58223" y="296986"/>
            <a:ext cx="9640669" cy="342582"/>
          </a:xfrm>
          <a:prstGeom prst="rect">
            <a:avLst/>
          </a:prstGeom>
          <a:noFill/>
          <a:ln w="9525">
            <a:noFill/>
            <a:miter lim="800000"/>
            <a:headEnd/>
            <a:tailEnd/>
          </a:ln>
          <a:effectLst/>
        </p:spPr>
        <p:txBody>
          <a:bodyPr anchor="ctr"/>
          <a:lstStyle/>
          <a:p>
            <a:r>
              <a:rPr lang="en-US" sz="2400" b="1" dirty="0">
                <a:latin typeface="Times" panose="02020603050405020304" pitchFamily="18" charset="0"/>
                <a:cs typeface="Times" panose="02020603050405020304" pitchFamily="18" charset="0"/>
              </a:rPr>
              <a:t>In Materials, We Call This The Process/Structure/Property Relationship.  </a:t>
            </a:r>
          </a:p>
        </p:txBody>
      </p:sp>
      <p:sp>
        <p:nvSpPr>
          <p:cNvPr id="7" name="TextBox 6"/>
          <p:cNvSpPr txBox="1"/>
          <p:nvPr/>
        </p:nvSpPr>
        <p:spPr>
          <a:xfrm>
            <a:off x="1310982" y="3973328"/>
            <a:ext cx="2431115" cy="369332"/>
          </a:xfrm>
          <a:prstGeom prst="rect">
            <a:avLst/>
          </a:prstGeom>
          <a:noFill/>
        </p:spPr>
        <p:txBody>
          <a:bodyPr wrap="none" rtlCol="0">
            <a:spAutoFit/>
          </a:bodyPr>
          <a:lstStyle/>
          <a:p>
            <a:r>
              <a:rPr lang="en-US" b="1" dirty="0">
                <a:solidFill>
                  <a:srgbClr val="0066CC"/>
                </a:solidFill>
                <a:latin typeface="Times" panose="02020603050405020304" pitchFamily="18" charset="0"/>
                <a:cs typeface="Times" panose="02020603050405020304" pitchFamily="18" charset="0"/>
              </a:rPr>
              <a:t>Hot-Pressed Beryllium</a:t>
            </a:r>
          </a:p>
        </p:txBody>
      </p:sp>
      <p:sp>
        <p:nvSpPr>
          <p:cNvPr id="8" name="TextBox 7"/>
          <p:cNvSpPr txBox="1"/>
          <p:nvPr/>
        </p:nvSpPr>
        <p:spPr>
          <a:xfrm>
            <a:off x="4885392" y="3973328"/>
            <a:ext cx="2912016" cy="369332"/>
          </a:xfrm>
          <a:prstGeom prst="rect">
            <a:avLst/>
          </a:prstGeom>
          <a:noFill/>
        </p:spPr>
        <p:txBody>
          <a:bodyPr wrap="none" rtlCol="0">
            <a:spAutoFit/>
          </a:bodyPr>
          <a:lstStyle/>
          <a:p>
            <a:r>
              <a:rPr lang="en-US" b="1" dirty="0">
                <a:solidFill>
                  <a:srgbClr val="0066CC"/>
                </a:solidFill>
                <a:latin typeface="Times" panose="02020603050405020304" pitchFamily="18" charset="0"/>
                <a:cs typeface="Times" panose="02020603050405020304" pitchFamily="18" charset="0"/>
              </a:rPr>
              <a:t>Rolled (wrought) Beryllium</a:t>
            </a:r>
          </a:p>
        </p:txBody>
      </p:sp>
      <p:pic>
        <p:nvPicPr>
          <p:cNvPr id="20" name="Picture 19"/>
          <p:cNvPicPr>
            <a:picLocks noChangeAspect="1"/>
          </p:cNvPicPr>
          <p:nvPr/>
        </p:nvPicPr>
        <p:blipFill>
          <a:blip r:embed="rId3"/>
          <a:stretch>
            <a:fillRect/>
          </a:stretch>
        </p:blipFill>
        <p:spPr>
          <a:xfrm>
            <a:off x="6448427" y="2898247"/>
            <a:ext cx="5726687" cy="3834247"/>
          </a:xfrm>
          <a:prstGeom prst="rect">
            <a:avLst/>
          </a:prstGeom>
        </p:spPr>
      </p:pic>
      <p:sp>
        <p:nvSpPr>
          <p:cNvPr id="9" name="Rectangle 8">
            <a:extLst>
              <a:ext uri="{FF2B5EF4-FFF2-40B4-BE49-F238E27FC236}">
                <a16:creationId xmlns:a16="http://schemas.microsoft.com/office/drawing/2014/main" id="{05879F1C-C5D3-0D96-D1BF-D04E27097B58}"/>
              </a:ext>
            </a:extLst>
          </p:cNvPr>
          <p:cNvSpPr/>
          <p:nvPr/>
        </p:nvSpPr>
        <p:spPr>
          <a:xfrm>
            <a:off x="186772" y="639568"/>
            <a:ext cx="9397239" cy="45719"/>
          </a:xfrm>
          <a:prstGeom prst="rect">
            <a:avLst/>
          </a:prstGeom>
          <a:gradFill flip="none" rotWithShape="1">
            <a:gsLst>
              <a:gs pos="0">
                <a:srgbClr val="FF9933"/>
              </a:gs>
              <a:gs pos="50000">
                <a:schemeClr val="tx1"/>
              </a:gs>
              <a:gs pos="100000">
                <a:srgbClr val="FF993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61592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9D52AE2-442B-4096-B41F-3E6D110592F2}" type="slidenum">
              <a:rPr lang="en-US" smtClean="0"/>
              <a:t>4</a:t>
            </a:fld>
            <a:endParaRPr lang="en-US"/>
          </a:p>
        </p:txBody>
      </p:sp>
      <p:sp>
        <p:nvSpPr>
          <p:cNvPr id="7" name="Rectangle 6"/>
          <p:cNvSpPr>
            <a:spLocks noChangeArrowheads="1"/>
          </p:cNvSpPr>
          <p:nvPr/>
        </p:nvSpPr>
        <p:spPr bwMode="auto">
          <a:xfrm>
            <a:off x="0" y="153044"/>
            <a:ext cx="9192126" cy="509901"/>
          </a:xfrm>
          <a:prstGeom prst="rect">
            <a:avLst/>
          </a:prstGeom>
          <a:noFill/>
          <a:ln w="9525">
            <a:noFill/>
            <a:miter lim="800000"/>
            <a:headEnd/>
            <a:tailEnd/>
          </a:ln>
          <a:effectLst/>
        </p:spPr>
        <p:txBody>
          <a:bodyPr anchor="ctr"/>
          <a:lstStyle/>
          <a:p>
            <a:r>
              <a:rPr lang="en-US" sz="2400" b="1" dirty="0">
                <a:latin typeface="Times" panose="02020603050405020304" pitchFamily="18" charset="0"/>
                <a:cs typeface="Times" panose="02020603050405020304" pitchFamily="18" charset="0"/>
              </a:rPr>
              <a:t>Bottom Line: Scattering Can Be Used to Quantitatively Determine Some Microstructural Features in Engineering Materials</a:t>
            </a:r>
          </a:p>
        </p:txBody>
      </p:sp>
      <p:sp>
        <p:nvSpPr>
          <p:cNvPr id="3" name="Rectangle 2">
            <a:extLst>
              <a:ext uri="{FF2B5EF4-FFF2-40B4-BE49-F238E27FC236}">
                <a16:creationId xmlns:a16="http://schemas.microsoft.com/office/drawing/2014/main" id="{D40B9351-FA8A-3256-AA19-3730BB17DE34}"/>
              </a:ext>
            </a:extLst>
          </p:cNvPr>
          <p:cNvSpPr/>
          <p:nvPr/>
        </p:nvSpPr>
        <p:spPr>
          <a:xfrm>
            <a:off x="95199" y="708282"/>
            <a:ext cx="9403951" cy="52274"/>
          </a:xfrm>
          <a:prstGeom prst="rect">
            <a:avLst/>
          </a:prstGeom>
          <a:gradFill flip="none" rotWithShape="1">
            <a:gsLst>
              <a:gs pos="0">
                <a:srgbClr val="FF9933"/>
              </a:gs>
              <a:gs pos="50000">
                <a:srgbClr val="000000"/>
              </a:gs>
              <a:gs pos="100000">
                <a:srgbClr val="FF993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9">
            <a:extLst>
              <a:ext uri="{FF2B5EF4-FFF2-40B4-BE49-F238E27FC236}">
                <a16:creationId xmlns:a16="http://schemas.microsoft.com/office/drawing/2014/main" id="{37183DC8-A4D7-BA69-9E9E-F381A6FBDF35}"/>
              </a:ext>
            </a:extLst>
          </p:cNvPr>
          <p:cNvGraphicFramePr>
            <a:graphicFrameLocks noGrp="1"/>
          </p:cNvGraphicFramePr>
          <p:nvPr>
            <p:extLst>
              <p:ext uri="{D42A27DB-BD31-4B8C-83A1-F6EECF244321}">
                <p14:modId xmlns:p14="http://schemas.microsoft.com/office/powerpoint/2010/main" val="4111008912"/>
              </p:ext>
            </p:extLst>
          </p:nvPr>
        </p:nvGraphicFramePr>
        <p:xfrm>
          <a:off x="292648" y="922754"/>
          <a:ext cx="9009051" cy="4145280"/>
        </p:xfrm>
        <a:graphic>
          <a:graphicData uri="http://schemas.openxmlformats.org/drawingml/2006/table">
            <a:tbl>
              <a:tblPr firstRow="1" bandRow="1">
                <a:tableStyleId>{5C22544A-7EE6-4342-B048-85BDC9FD1C3A}</a:tableStyleId>
              </a:tblPr>
              <a:tblGrid>
                <a:gridCol w="2252262">
                  <a:extLst>
                    <a:ext uri="{9D8B030D-6E8A-4147-A177-3AD203B41FA5}">
                      <a16:colId xmlns:a16="http://schemas.microsoft.com/office/drawing/2014/main" val="1368104393"/>
                    </a:ext>
                  </a:extLst>
                </a:gridCol>
                <a:gridCol w="3643640">
                  <a:extLst>
                    <a:ext uri="{9D8B030D-6E8A-4147-A177-3AD203B41FA5}">
                      <a16:colId xmlns:a16="http://schemas.microsoft.com/office/drawing/2014/main" val="1624119173"/>
                    </a:ext>
                  </a:extLst>
                </a:gridCol>
                <a:gridCol w="1354150">
                  <a:extLst>
                    <a:ext uri="{9D8B030D-6E8A-4147-A177-3AD203B41FA5}">
                      <a16:colId xmlns:a16="http://schemas.microsoft.com/office/drawing/2014/main" val="595052524"/>
                    </a:ext>
                  </a:extLst>
                </a:gridCol>
                <a:gridCol w="1758999">
                  <a:extLst>
                    <a:ext uri="{9D8B030D-6E8A-4147-A177-3AD203B41FA5}">
                      <a16:colId xmlns:a16="http://schemas.microsoft.com/office/drawing/2014/main" val="290710107"/>
                    </a:ext>
                  </a:extLst>
                </a:gridCol>
              </a:tblGrid>
              <a:tr h="533824">
                <a:tc>
                  <a:txBody>
                    <a:bodyPr/>
                    <a:lstStyle/>
                    <a:p>
                      <a:r>
                        <a:rPr lang="en-US" sz="1600" dirty="0">
                          <a:latin typeface="Times" panose="02020603050405020304" pitchFamily="18" charset="0"/>
                          <a:cs typeface="Times" panose="02020603050405020304" pitchFamily="18" charset="0"/>
                        </a:rPr>
                        <a:t>Microstructural Feature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50021"/>
                    </a:solidFill>
                  </a:tcPr>
                </a:tc>
                <a:tc>
                  <a:txBody>
                    <a:bodyPr/>
                    <a:lstStyle/>
                    <a:p>
                      <a:r>
                        <a:rPr lang="en-US" sz="1600" dirty="0">
                          <a:latin typeface="Times" panose="02020603050405020304" pitchFamily="18" charset="0"/>
                          <a:cs typeface="Times" panose="02020603050405020304" pitchFamily="18" charset="0"/>
                        </a:rPr>
                        <a:t>Property Effects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50021"/>
                    </a:solidFill>
                  </a:tcPr>
                </a:tc>
                <a:tc>
                  <a:txBody>
                    <a:bodyPr/>
                    <a:lstStyle/>
                    <a:p>
                      <a:r>
                        <a:rPr lang="en-US" sz="1600" dirty="0">
                          <a:latin typeface="Times" panose="02020603050405020304" pitchFamily="18" charset="0"/>
                          <a:cs typeface="Times" panose="02020603050405020304" pitchFamily="18" charset="0"/>
                        </a:rPr>
                        <a:t>Accessible to Scattering?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50021"/>
                    </a:solidFill>
                  </a:tcPr>
                </a:tc>
                <a:tc>
                  <a:txBody>
                    <a:bodyPr/>
                    <a:lstStyle/>
                    <a:p>
                      <a:r>
                        <a:rPr lang="en-US" sz="1600" dirty="0">
                          <a:latin typeface="Times" panose="02020603050405020304" pitchFamily="18" charset="0"/>
                          <a:cs typeface="Times" panose="02020603050405020304" pitchFamily="18" charset="0"/>
                        </a:rPr>
                        <a:t>Observable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50021"/>
                    </a:solidFill>
                  </a:tcPr>
                </a:tc>
                <a:extLst>
                  <a:ext uri="{0D108BD9-81ED-4DB2-BD59-A6C34878D82A}">
                    <a16:rowId xmlns:a16="http://schemas.microsoft.com/office/drawing/2014/main" val="1660316143"/>
                  </a:ext>
                </a:extLst>
              </a:tr>
              <a:tr h="370840">
                <a:tc>
                  <a:txBody>
                    <a:bodyPr/>
                    <a:lstStyle/>
                    <a:p>
                      <a:r>
                        <a:rPr lang="en-US" sz="1600" dirty="0">
                          <a:latin typeface="Times" panose="02020603050405020304" pitchFamily="18" charset="0"/>
                          <a:cs typeface="Times" panose="02020603050405020304" pitchFamily="18" charset="0"/>
                        </a:rPr>
                        <a:t>Phase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Times" panose="02020603050405020304" pitchFamily="18" charset="0"/>
                          <a:cs typeface="Times" panose="02020603050405020304" pitchFamily="18" charset="0"/>
                        </a:rPr>
                        <a:t>Strength, Ductility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kern="1200" dirty="0">
                          <a:solidFill>
                            <a:srgbClr val="006600"/>
                          </a:solidFill>
                          <a:effectLst/>
                          <a:latin typeface="+mn-lt"/>
                          <a:ea typeface="+mn-ea"/>
                          <a:cs typeface="+mn-cs"/>
                          <a:sym typeface="Wingdings" panose="05000000000000000000" pitchFamily="2" charset="2"/>
                        </a:rPr>
                        <a:t></a:t>
                      </a:r>
                      <a:endParaRPr lang="en-US" sz="2400" kern="1200" dirty="0">
                        <a:solidFill>
                          <a:srgbClr val="006600"/>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Times" panose="02020603050405020304" pitchFamily="18" charset="0"/>
                          <a:ea typeface="+mn-ea"/>
                          <a:cs typeface="Times" panose="02020603050405020304" pitchFamily="18" charset="0"/>
                        </a:rPr>
                        <a:t>Unique Diffraction Peaks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9609948"/>
                  </a:ext>
                </a:extLst>
              </a:tr>
              <a:tr h="370840">
                <a:tc>
                  <a:txBody>
                    <a:bodyPr/>
                    <a:lstStyle/>
                    <a:p>
                      <a:r>
                        <a:rPr lang="en-US" sz="1600" dirty="0">
                          <a:latin typeface="Times" panose="02020603050405020304" pitchFamily="18" charset="0"/>
                          <a:cs typeface="Times" panose="02020603050405020304" pitchFamily="18" charset="0"/>
                        </a:rPr>
                        <a:t>Texture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Times" panose="02020603050405020304" pitchFamily="18" charset="0"/>
                          <a:cs typeface="Times" panose="02020603050405020304" pitchFamily="18" charset="0"/>
                        </a:rPr>
                        <a:t>Elastic Modulus, Speed of Sound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kern="1200" dirty="0">
                          <a:solidFill>
                            <a:srgbClr val="006600"/>
                          </a:solidFill>
                          <a:effectLst/>
                          <a:latin typeface="+mn-lt"/>
                          <a:ea typeface="+mn-ea"/>
                          <a:cs typeface="+mn-cs"/>
                          <a:sym typeface="Wingdings" panose="05000000000000000000" pitchFamily="2" charset="2"/>
                        </a:rPr>
                        <a:t></a:t>
                      </a:r>
                      <a:endParaRPr lang="en-US" sz="2400" kern="1200" dirty="0">
                        <a:solidFill>
                          <a:srgbClr val="006600"/>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Times" panose="02020603050405020304" pitchFamily="18" charset="0"/>
                          <a:ea typeface="+mn-ea"/>
                          <a:cs typeface="Times" panose="02020603050405020304" pitchFamily="18" charset="0"/>
                        </a:rPr>
                        <a:t>Peak Intensity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39704"/>
                  </a:ext>
                </a:extLst>
              </a:tr>
              <a:tr h="370840">
                <a:tc>
                  <a:txBody>
                    <a:bodyPr/>
                    <a:lstStyle/>
                    <a:p>
                      <a:r>
                        <a:rPr lang="en-US" sz="1600" dirty="0">
                          <a:latin typeface="Times" panose="02020603050405020304" pitchFamily="18" charset="0"/>
                          <a:cs typeface="Times" panose="02020603050405020304" pitchFamily="18" charset="0"/>
                        </a:rPr>
                        <a:t>Defects/</a:t>
                      </a:r>
                    </a:p>
                    <a:p>
                      <a:r>
                        <a:rPr lang="en-US" sz="1600" dirty="0">
                          <a:latin typeface="Times" panose="02020603050405020304" pitchFamily="18" charset="0"/>
                          <a:cs typeface="Times" panose="02020603050405020304" pitchFamily="18" charset="0"/>
                        </a:rPr>
                        <a:t>Dislocations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Times" panose="02020603050405020304" pitchFamily="18" charset="0"/>
                          <a:cs typeface="Times" panose="02020603050405020304" pitchFamily="18" charset="0"/>
                        </a:rPr>
                        <a:t>Strength, Phase Stability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kern="1200" dirty="0">
                          <a:solidFill>
                            <a:srgbClr val="006600"/>
                          </a:solidFill>
                          <a:effectLst/>
                          <a:latin typeface="+mn-lt"/>
                          <a:ea typeface="+mn-ea"/>
                          <a:cs typeface="+mn-cs"/>
                          <a:sym typeface="Wingdings" panose="05000000000000000000" pitchFamily="2" charset="2"/>
                        </a:rPr>
                        <a:t></a:t>
                      </a:r>
                      <a:endParaRPr lang="en-US" sz="2400" kern="1200" dirty="0">
                        <a:solidFill>
                          <a:srgbClr val="006600"/>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Times" panose="02020603050405020304" pitchFamily="18" charset="0"/>
                          <a:ea typeface="+mn-ea"/>
                          <a:cs typeface="Times" panose="02020603050405020304" pitchFamily="18" charset="0"/>
                        </a:rPr>
                        <a:t>Peak Width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4371580"/>
                  </a:ext>
                </a:extLst>
              </a:tr>
              <a:tr h="370840">
                <a:tc>
                  <a:txBody>
                    <a:bodyPr/>
                    <a:lstStyle/>
                    <a:p>
                      <a:r>
                        <a:rPr lang="en-US" sz="1600" dirty="0">
                          <a:latin typeface="Times" panose="02020603050405020304" pitchFamily="18" charset="0"/>
                          <a:cs typeface="Times" panose="02020603050405020304" pitchFamily="18" charset="0"/>
                        </a:rPr>
                        <a:t>Solute Distribution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Times" panose="02020603050405020304" pitchFamily="18" charset="0"/>
                          <a:cs typeface="Times" panose="02020603050405020304" pitchFamily="18" charset="0"/>
                        </a:rPr>
                        <a:t>Phase Stability, Strength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kern="1200" dirty="0">
                          <a:solidFill>
                            <a:srgbClr val="006600"/>
                          </a:solidFill>
                          <a:effectLst/>
                          <a:latin typeface="+mn-lt"/>
                          <a:ea typeface="+mn-ea"/>
                          <a:cs typeface="+mn-cs"/>
                          <a:sym typeface="Wingdings" panose="05000000000000000000" pitchFamily="2" charset="2"/>
                        </a:rPr>
                        <a:t></a:t>
                      </a:r>
                      <a:endParaRPr lang="en-US" sz="2400" kern="1200" dirty="0">
                        <a:solidFill>
                          <a:srgbClr val="006600"/>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Times" panose="02020603050405020304" pitchFamily="18" charset="0"/>
                          <a:ea typeface="+mn-ea"/>
                          <a:cs typeface="Times" panose="02020603050405020304" pitchFamily="18" charset="0"/>
                        </a:rPr>
                        <a:t>Peak Shift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1311844"/>
                  </a:ext>
                </a:extLst>
              </a:tr>
              <a:tr h="370840">
                <a:tc>
                  <a:txBody>
                    <a:bodyPr/>
                    <a:lstStyle/>
                    <a:p>
                      <a:r>
                        <a:rPr lang="en-US" sz="1600" dirty="0">
                          <a:latin typeface="Times" panose="02020603050405020304" pitchFamily="18" charset="0"/>
                          <a:cs typeface="Times" panose="02020603050405020304" pitchFamily="18" charset="0"/>
                        </a:rPr>
                        <a:t>Residual Stress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Times" panose="02020603050405020304" pitchFamily="18" charset="0"/>
                          <a:cs typeface="Times" panose="02020603050405020304" pitchFamily="18" charset="0"/>
                        </a:rPr>
                        <a:t>Lifetime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kern="1200" dirty="0">
                          <a:solidFill>
                            <a:srgbClr val="006600"/>
                          </a:solidFill>
                          <a:effectLst/>
                          <a:latin typeface="+mn-lt"/>
                          <a:ea typeface="+mn-ea"/>
                          <a:cs typeface="+mn-cs"/>
                          <a:sym typeface="Wingdings" panose="05000000000000000000" pitchFamily="2" charset="2"/>
                        </a:rPr>
                        <a:t></a:t>
                      </a:r>
                      <a:endParaRPr lang="en-US" sz="2400" kern="1200" dirty="0">
                        <a:solidFill>
                          <a:srgbClr val="006600"/>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Times" panose="02020603050405020304" pitchFamily="18" charset="0"/>
                          <a:ea typeface="+mn-ea"/>
                          <a:cs typeface="Times" panose="02020603050405020304" pitchFamily="18" charset="0"/>
                        </a:rPr>
                        <a:t>Peak Shift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3824552"/>
                  </a:ext>
                </a:extLst>
              </a:tr>
              <a:tr h="370840">
                <a:tc>
                  <a:txBody>
                    <a:bodyPr/>
                    <a:lstStyle/>
                    <a:p>
                      <a:r>
                        <a:rPr lang="en-US" sz="1600" dirty="0">
                          <a:latin typeface="Times" panose="02020603050405020304" pitchFamily="18" charset="0"/>
                          <a:cs typeface="Times" panose="02020603050405020304" pitchFamily="18" charset="0"/>
                        </a:rPr>
                        <a:t>Density Fluctuations (pores, phases, </a:t>
                      </a:r>
                      <a:r>
                        <a:rPr lang="en-US" sz="1600" dirty="0" err="1">
                          <a:latin typeface="Times" panose="02020603050405020304" pitchFamily="18" charset="0"/>
                          <a:cs typeface="Times" panose="02020603050405020304" pitchFamily="18" charset="0"/>
                        </a:rPr>
                        <a:t>etc</a:t>
                      </a:r>
                      <a:r>
                        <a:rPr lang="en-US" sz="1600" dirty="0">
                          <a:latin typeface="Times" panose="02020603050405020304" pitchFamily="18" charset="0"/>
                          <a:cs typeface="Times"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Times" panose="02020603050405020304" pitchFamily="18" charset="0"/>
                          <a:cs typeface="Times" panose="02020603050405020304" pitchFamily="18" charset="0"/>
                        </a:rPr>
                        <a:t>Mechanical Stability, Shock Propagation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kern="1200" dirty="0">
                          <a:solidFill>
                            <a:srgbClr val="006600"/>
                          </a:solidFill>
                          <a:effectLst/>
                          <a:latin typeface="+mn-lt"/>
                          <a:ea typeface="+mn-ea"/>
                          <a:cs typeface="+mn-cs"/>
                          <a:sym typeface="Wingdings" panose="05000000000000000000" pitchFamily="2" charset="2"/>
                        </a:rPr>
                        <a:t></a:t>
                      </a:r>
                      <a:endParaRPr lang="en-US" sz="2400" kern="1200" dirty="0">
                        <a:solidFill>
                          <a:srgbClr val="006600"/>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Times" panose="02020603050405020304" pitchFamily="18" charset="0"/>
                          <a:ea typeface="+mn-ea"/>
                          <a:cs typeface="Times" panose="02020603050405020304" pitchFamily="18" charset="0"/>
                        </a:rPr>
                        <a:t>Increase in SAS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0068919"/>
                  </a:ext>
                </a:extLst>
              </a:tr>
              <a:tr h="370840">
                <a:tc>
                  <a:txBody>
                    <a:bodyPr/>
                    <a:lstStyle/>
                    <a:p>
                      <a:r>
                        <a:rPr lang="en-US" sz="1600" dirty="0">
                          <a:latin typeface="Times" panose="02020603050405020304" pitchFamily="18" charset="0"/>
                          <a:cs typeface="Times" panose="02020603050405020304" pitchFamily="18" charset="0"/>
                        </a:rPr>
                        <a:t>Grain Size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Times" panose="02020603050405020304" pitchFamily="18" charset="0"/>
                          <a:cs typeface="Times" panose="02020603050405020304" pitchFamily="18" charset="0"/>
                        </a:rPr>
                        <a:t>Strength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kern="1200" dirty="0">
                          <a:solidFill>
                            <a:srgbClr val="C00000"/>
                          </a:solidFill>
                          <a:effectLst/>
                          <a:latin typeface="+mn-lt"/>
                          <a:ea typeface="+mn-ea"/>
                          <a:cs typeface="+mn-cs"/>
                          <a:sym typeface="Wingdings 2" panose="05020102010507070707" pitchFamily="18" charset="2"/>
                        </a:rPr>
                        <a:t></a:t>
                      </a:r>
                      <a:endParaRPr lang="en-US" sz="2400" kern="1200" dirty="0">
                        <a:solidFill>
                          <a:srgbClr val="C00000"/>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Times" panose="02020603050405020304" pitchFamily="18" charset="0"/>
                          <a:ea typeface="+mn-ea"/>
                          <a:cs typeface="Times" panose="02020603050405020304" pitchFamily="18" charset="0"/>
                        </a:rPr>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0231589"/>
                  </a:ext>
                </a:extLst>
              </a:tr>
            </a:tbl>
          </a:graphicData>
        </a:graphic>
      </p:graphicFrame>
      <p:sp>
        <p:nvSpPr>
          <p:cNvPr id="8" name="TextBox 7">
            <a:extLst>
              <a:ext uri="{FF2B5EF4-FFF2-40B4-BE49-F238E27FC236}">
                <a16:creationId xmlns:a16="http://schemas.microsoft.com/office/drawing/2014/main" id="{B6ED08BE-EBDC-E385-1D5C-FB955D91BE4C}"/>
              </a:ext>
            </a:extLst>
          </p:cNvPr>
          <p:cNvSpPr txBox="1"/>
          <p:nvPr/>
        </p:nvSpPr>
        <p:spPr>
          <a:xfrm>
            <a:off x="809699" y="5525234"/>
            <a:ext cx="7524604" cy="369332"/>
          </a:xfrm>
          <a:prstGeom prst="rect">
            <a:avLst/>
          </a:prstGeom>
          <a:solidFill>
            <a:schemeClr val="accent6">
              <a:lumMod val="20000"/>
              <a:lumOff val="80000"/>
            </a:schemeClr>
          </a:solidFill>
        </p:spPr>
        <p:txBody>
          <a:bodyPr wrap="square" rtlCol="0">
            <a:spAutoFit/>
          </a:bodyPr>
          <a:lstStyle/>
          <a:p>
            <a:pPr marL="285750" indent="-285750">
              <a:spcAft>
                <a:spcPts val="1200"/>
              </a:spcAft>
              <a:buFont typeface="Arial" panose="020B0604020202020204" pitchFamily="34" charset="0"/>
              <a:buChar char="•"/>
            </a:pPr>
            <a:r>
              <a:rPr lang="en-US" dirty="0">
                <a:latin typeface="Times" panose="02020603050405020304" pitchFamily="18" charset="0"/>
                <a:cs typeface="Times" panose="02020603050405020304" pitchFamily="18" charset="0"/>
              </a:rPr>
              <a:t>So far this is agnostic to Neutrons or HEXRD (&gt;35keV keV).</a:t>
            </a:r>
          </a:p>
        </p:txBody>
      </p:sp>
    </p:spTree>
    <p:extLst>
      <p:ext uri="{BB962C8B-B14F-4D97-AF65-F5344CB8AC3E}">
        <p14:creationId xmlns:p14="http://schemas.microsoft.com/office/powerpoint/2010/main" val="2962835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0" name="Picture 2" descr="RN89050037.eps                                                 00000013PowerMac G4                    B4AD076F:"/>
          <p:cNvPicPr>
            <a:picLocks noChangeAspect="1" noChangeArrowheads="1"/>
          </p:cNvPicPr>
          <p:nvPr/>
        </p:nvPicPr>
        <p:blipFill>
          <a:blip r:embed="rId2" cstate="print"/>
          <a:srcRect/>
          <a:stretch>
            <a:fillRect/>
          </a:stretch>
        </p:blipFill>
        <p:spPr bwMode="auto">
          <a:xfrm>
            <a:off x="370899" y="1536689"/>
            <a:ext cx="7705725" cy="4237038"/>
          </a:xfrm>
          <a:prstGeom prst="rect">
            <a:avLst/>
          </a:prstGeom>
          <a:solidFill>
            <a:schemeClr val="folHlink"/>
          </a:solidFill>
          <a:ln w="9525">
            <a:noFill/>
            <a:miter lim="800000"/>
            <a:headEnd/>
            <a:tailEnd/>
          </a:ln>
          <a:effectLst/>
        </p:spPr>
      </p:pic>
      <p:grpSp>
        <p:nvGrpSpPr>
          <p:cNvPr id="2" name="Group 19"/>
          <p:cNvGrpSpPr>
            <a:grpSpLocks/>
          </p:cNvGrpSpPr>
          <p:nvPr/>
        </p:nvGrpSpPr>
        <p:grpSpPr bwMode="auto">
          <a:xfrm>
            <a:off x="826511" y="4464039"/>
            <a:ext cx="3082925" cy="1646238"/>
            <a:chOff x="776" y="2938"/>
            <a:chExt cx="1942" cy="1037"/>
          </a:xfrm>
        </p:grpSpPr>
        <p:sp>
          <p:nvSpPr>
            <p:cNvPr id="329733" name="Text Box 5"/>
            <p:cNvSpPr txBox="1">
              <a:spLocks noChangeArrowheads="1"/>
            </p:cNvSpPr>
            <p:nvPr/>
          </p:nvSpPr>
          <p:spPr bwMode="auto">
            <a:xfrm>
              <a:off x="776" y="3744"/>
              <a:ext cx="1500" cy="231"/>
            </a:xfrm>
            <a:prstGeom prst="rect">
              <a:avLst/>
            </a:prstGeom>
            <a:noFill/>
            <a:ln w="9525">
              <a:noFill/>
              <a:miter lim="800000"/>
              <a:headEnd/>
              <a:tailEnd/>
            </a:ln>
            <a:effectLst/>
          </p:spPr>
          <p:txBody>
            <a:bodyPr>
              <a:spAutoFit/>
            </a:bodyPr>
            <a:lstStyle/>
            <a:p>
              <a:pPr algn="ctr"/>
              <a:r>
                <a:rPr lang="en-US" b="1">
                  <a:latin typeface="Times" panose="02020603050405020304" pitchFamily="18" charset="0"/>
                  <a:cs typeface="Times" panose="02020603050405020304" pitchFamily="18" charset="0"/>
                </a:rPr>
                <a:t>Proton Radiography</a:t>
              </a:r>
            </a:p>
          </p:txBody>
        </p:sp>
        <p:sp>
          <p:nvSpPr>
            <p:cNvPr id="329734" name="Line 6"/>
            <p:cNvSpPr>
              <a:spLocks noChangeShapeType="1"/>
            </p:cNvSpPr>
            <p:nvPr/>
          </p:nvSpPr>
          <p:spPr bwMode="auto">
            <a:xfrm flipV="1">
              <a:off x="1672" y="2938"/>
              <a:ext cx="1046" cy="862"/>
            </a:xfrm>
            <a:prstGeom prst="line">
              <a:avLst/>
            </a:prstGeom>
            <a:noFill/>
            <a:ln w="76200">
              <a:solidFill>
                <a:srgbClr val="CC0000"/>
              </a:solidFill>
              <a:round/>
              <a:headEnd/>
              <a:tailEnd type="stealth" w="med" len="med"/>
            </a:ln>
            <a:effectLst/>
          </p:spPr>
          <p:txBody>
            <a:bodyPr wrap="none" anchor="ctr"/>
            <a:lstStyle/>
            <a:p>
              <a:endParaRPr lang="en-US">
                <a:latin typeface="Times" panose="02020603050405020304" pitchFamily="18" charset="0"/>
                <a:cs typeface="Times" panose="02020603050405020304" pitchFamily="18" charset="0"/>
              </a:endParaRPr>
            </a:p>
          </p:txBody>
        </p:sp>
      </p:grpSp>
      <p:grpSp>
        <p:nvGrpSpPr>
          <p:cNvPr id="3" name="Group 16"/>
          <p:cNvGrpSpPr>
            <a:grpSpLocks/>
          </p:cNvGrpSpPr>
          <p:nvPr/>
        </p:nvGrpSpPr>
        <p:grpSpPr bwMode="auto">
          <a:xfrm>
            <a:off x="102610" y="752464"/>
            <a:ext cx="2800350" cy="2857500"/>
            <a:chOff x="320" y="600"/>
            <a:chExt cx="1764" cy="1800"/>
          </a:xfrm>
        </p:grpSpPr>
        <p:sp>
          <p:nvSpPr>
            <p:cNvPr id="329731" name="Text Box 3"/>
            <p:cNvSpPr txBox="1">
              <a:spLocks noChangeArrowheads="1"/>
            </p:cNvSpPr>
            <p:nvPr/>
          </p:nvSpPr>
          <p:spPr bwMode="auto">
            <a:xfrm>
              <a:off x="320" y="600"/>
              <a:ext cx="1764" cy="404"/>
            </a:xfrm>
            <a:prstGeom prst="rect">
              <a:avLst/>
            </a:prstGeom>
            <a:noFill/>
            <a:ln w="9525">
              <a:noFill/>
              <a:miter lim="800000"/>
              <a:headEnd/>
              <a:tailEnd/>
            </a:ln>
            <a:effectLst/>
          </p:spPr>
          <p:txBody>
            <a:bodyPr>
              <a:spAutoFit/>
            </a:bodyPr>
            <a:lstStyle/>
            <a:p>
              <a:pPr algn="ctr"/>
              <a:r>
                <a:rPr lang="en-US" b="1">
                  <a:latin typeface="Times" panose="02020603050405020304" pitchFamily="18" charset="0"/>
                  <a:cs typeface="Times" panose="02020603050405020304" pitchFamily="18" charset="0"/>
                </a:rPr>
                <a:t>Lujan  Neutron Scattering Center</a:t>
              </a:r>
              <a:endParaRPr lang="en-US" sz="1600">
                <a:latin typeface="Times" panose="02020603050405020304" pitchFamily="18" charset="0"/>
                <a:cs typeface="Times" panose="02020603050405020304" pitchFamily="18" charset="0"/>
              </a:endParaRPr>
            </a:p>
          </p:txBody>
        </p:sp>
        <p:sp>
          <p:nvSpPr>
            <p:cNvPr id="329735" name="Line 7"/>
            <p:cNvSpPr>
              <a:spLocks noChangeShapeType="1"/>
            </p:cNvSpPr>
            <p:nvPr/>
          </p:nvSpPr>
          <p:spPr bwMode="auto">
            <a:xfrm>
              <a:off x="1298" y="980"/>
              <a:ext cx="46" cy="1420"/>
            </a:xfrm>
            <a:prstGeom prst="line">
              <a:avLst/>
            </a:prstGeom>
            <a:noFill/>
            <a:ln w="76200">
              <a:solidFill>
                <a:srgbClr val="CC0000"/>
              </a:solidFill>
              <a:round/>
              <a:headEnd/>
              <a:tailEnd type="stealth" w="med" len="med"/>
            </a:ln>
            <a:effectLst/>
          </p:spPr>
          <p:txBody>
            <a:bodyPr wrap="none" anchor="ctr"/>
            <a:lstStyle/>
            <a:p>
              <a:endParaRPr lang="en-US">
                <a:latin typeface="Times" panose="02020603050405020304" pitchFamily="18" charset="0"/>
                <a:cs typeface="Times" panose="02020603050405020304" pitchFamily="18" charset="0"/>
              </a:endParaRPr>
            </a:p>
          </p:txBody>
        </p:sp>
      </p:grpSp>
      <p:grpSp>
        <p:nvGrpSpPr>
          <p:cNvPr id="4" name="Group 17"/>
          <p:cNvGrpSpPr>
            <a:grpSpLocks/>
          </p:cNvGrpSpPr>
          <p:nvPr/>
        </p:nvGrpSpPr>
        <p:grpSpPr bwMode="auto">
          <a:xfrm>
            <a:off x="2109210" y="803264"/>
            <a:ext cx="3867150" cy="2463800"/>
            <a:chOff x="1584" y="632"/>
            <a:chExt cx="2436" cy="1552"/>
          </a:xfrm>
        </p:grpSpPr>
        <p:sp>
          <p:nvSpPr>
            <p:cNvPr id="329732" name="Text Box 4"/>
            <p:cNvSpPr txBox="1">
              <a:spLocks noChangeArrowheads="1"/>
            </p:cNvSpPr>
            <p:nvPr/>
          </p:nvSpPr>
          <p:spPr bwMode="auto">
            <a:xfrm>
              <a:off x="1984" y="632"/>
              <a:ext cx="2036" cy="404"/>
            </a:xfrm>
            <a:prstGeom prst="rect">
              <a:avLst/>
            </a:prstGeom>
            <a:noFill/>
            <a:ln w="9525">
              <a:noFill/>
              <a:miter lim="800000"/>
              <a:headEnd/>
              <a:tailEnd/>
            </a:ln>
            <a:effectLst/>
          </p:spPr>
          <p:txBody>
            <a:bodyPr>
              <a:spAutoFit/>
            </a:bodyPr>
            <a:lstStyle/>
            <a:p>
              <a:pPr algn="ctr"/>
              <a:r>
                <a:rPr lang="en-US" b="1">
                  <a:latin typeface="Times" panose="02020603050405020304" pitchFamily="18" charset="0"/>
                  <a:cs typeface="Times" panose="02020603050405020304" pitchFamily="18" charset="0"/>
                </a:rPr>
                <a:t>Weapons Neutron Research</a:t>
              </a:r>
            </a:p>
            <a:p>
              <a:pPr algn="ctr"/>
              <a:r>
                <a:rPr lang="en-US" b="1">
                  <a:latin typeface="Times" panose="02020603050405020304" pitchFamily="18" charset="0"/>
                  <a:cs typeface="Times" panose="02020603050405020304" pitchFamily="18" charset="0"/>
                </a:rPr>
                <a:t>Facility</a:t>
              </a:r>
            </a:p>
          </p:txBody>
        </p:sp>
        <p:sp>
          <p:nvSpPr>
            <p:cNvPr id="329736" name="Line 8"/>
            <p:cNvSpPr>
              <a:spLocks noChangeShapeType="1"/>
            </p:cNvSpPr>
            <p:nvPr/>
          </p:nvSpPr>
          <p:spPr bwMode="auto">
            <a:xfrm flipH="1">
              <a:off x="1584" y="981"/>
              <a:ext cx="1341" cy="1203"/>
            </a:xfrm>
            <a:prstGeom prst="line">
              <a:avLst/>
            </a:prstGeom>
            <a:noFill/>
            <a:ln w="76200">
              <a:solidFill>
                <a:srgbClr val="CC0000"/>
              </a:solidFill>
              <a:round/>
              <a:headEnd/>
              <a:tailEnd type="stealth" w="med" len="med"/>
            </a:ln>
            <a:effectLst/>
          </p:spPr>
          <p:txBody>
            <a:bodyPr wrap="none" anchor="ctr"/>
            <a:lstStyle/>
            <a:p>
              <a:endParaRPr lang="en-US">
                <a:latin typeface="Times" panose="02020603050405020304" pitchFamily="18" charset="0"/>
                <a:cs typeface="Times" panose="02020603050405020304" pitchFamily="18" charset="0"/>
              </a:endParaRPr>
            </a:p>
          </p:txBody>
        </p:sp>
      </p:grpSp>
      <p:grpSp>
        <p:nvGrpSpPr>
          <p:cNvPr id="5" name="Group 20"/>
          <p:cNvGrpSpPr>
            <a:grpSpLocks/>
          </p:cNvGrpSpPr>
          <p:nvPr/>
        </p:nvGrpSpPr>
        <p:grpSpPr bwMode="auto">
          <a:xfrm>
            <a:off x="4061835" y="2924165"/>
            <a:ext cx="3435350" cy="3446463"/>
            <a:chOff x="2814" y="1968"/>
            <a:chExt cx="2164" cy="2171"/>
          </a:xfrm>
        </p:grpSpPr>
        <p:sp>
          <p:nvSpPr>
            <p:cNvPr id="329737" name="Text Box 9"/>
            <p:cNvSpPr txBox="1">
              <a:spLocks noChangeArrowheads="1"/>
            </p:cNvSpPr>
            <p:nvPr/>
          </p:nvSpPr>
          <p:spPr bwMode="auto">
            <a:xfrm>
              <a:off x="2814" y="3735"/>
              <a:ext cx="2164" cy="404"/>
            </a:xfrm>
            <a:prstGeom prst="rect">
              <a:avLst/>
            </a:prstGeom>
            <a:noFill/>
            <a:ln w="9525">
              <a:noFill/>
              <a:miter lim="800000"/>
              <a:headEnd/>
              <a:tailEnd/>
            </a:ln>
            <a:effectLst/>
          </p:spPr>
          <p:txBody>
            <a:bodyPr>
              <a:spAutoFit/>
            </a:bodyPr>
            <a:lstStyle/>
            <a:p>
              <a:pPr algn="ctr"/>
              <a:r>
                <a:rPr lang="en-US" b="1">
                  <a:latin typeface="Times" panose="02020603050405020304" pitchFamily="18" charset="0"/>
                  <a:cs typeface="Times" panose="02020603050405020304" pitchFamily="18" charset="0"/>
                </a:rPr>
                <a:t>800 MeV Proton Linear Accelerator</a:t>
              </a:r>
            </a:p>
          </p:txBody>
        </p:sp>
        <p:sp>
          <p:nvSpPr>
            <p:cNvPr id="329738" name="Line 10"/>
            <p:cNvSpPr>
              <a:spLocks noChangeShapeType="1"/>
            </p:cNvSpPr>
            <p:nvPr/>
          </p:nvSpPr>
          <p:spPr bwMode="auto">
            <a:xfrm flipV="1">
              <a:off x="4008" y="1968"/>
              <a:ext cx="304" cy="1784"/>
            </a:xfrm>
            <a:prstGeom prst="line">
              <a:avLst/>
            </a:prstGeom>
            <a:noFill/>
            <a:ln w="76200">
              <a:solidFill>
                <a:srgbClr val="CC0000"/>
              </a:solidFill>
              <a:round/>
              <a:headEnd/>
              <a:tailEnd type="stealth" w="med" len="med"/>
            </a:ln>
            <a:effectLst/>
          </p:spPr>
          <p:txBody>
            <a:bodyPr wrap="none" anchor="ctr"/>
            <a:lstStyle/>
            <a:p>
              <a:endParaRPr lang="en-US">
                <a:latin typeface="Times" panose="02020603050405020304" pitchFamily="18" charset="0"/>
                <a:cs typeface="Times" panose="02020603050405020304" pitchFamily="18" charset="0"/>
              </a:endParaRPr>
            </a:p>
          </p:txBody>
        </p:sp>
      </p:grpSp>
      <p:grpSp>
        <p:nvGrpSpPr>
          <p:cNvPr id="6" name="Group 18"/>
          <p:cNvGrpSpPr>
            <a:grpSpLocks/>
          </p:cNvGrpSpPr>
          <p:nvPr/>
        </p:nvGrpSpPr>
        <p:grpSpPr bwMode="auto">
          <a:xfrm>
            <a:off x="5789035" y="922327"/>
            <a:ext cx="2794000" cy="1460500"/>
            <a:chOff x="3992" y="600"/>
            <a:chExt cx="1760" cy="920"/>
          </a:xfrm>
        </p:grpSpPr>
        <p:sp>
          <p:nvSpPr>
            <p:cNvPr id="329740" name="Line 12"/>
            <p:cNvSpPr>
              <a:spLocks noChangeShapeType="1"/>
            </p:cNvSpPr>
            <p:nvPr/>
          </p:nvSpPr>
          <p:spPr bwMode="auto">
            <a:xfrm flipH="1">
              <a:off x="4800" y="992"/>
              <a:ext cx="8" cy="528"/>
            </a:xfrm>
            <a:prstGeom prst="line">
              <a:avLst/>
            </a:prstGeom>
            <a:noFill/>
            <a:ln w="76200">
              <a:solidFill>
                <a:srgbClr val="CC0000"/>
              </a:solidFill>
              <a:round/>
              <a:headEnd/>
              <a:tailEnd type="stealth" w="med" len="med"/>
            </a:ln>
            <a:effectLst/>
          </p:spPr>
          <p:txBody>
            <a:bodyPr wrap="none" anchor="ctr"/>
            <a:lstStyle/>
            <a:p>
              <a:endParaRPr lang="en-US">
                <a:latin typeface="Times" panose="02020603050405020304" pitchFamily="18" charset="0"/>
                <a:cs typeface="Times" panose="02020603050405020304" pitchFamily="18" charset="0"/>
              </a:endParaRPr>
            </a:p>
          </p:txBody>
        </p:sp>
        <p:sp>
          <p:nvSpPr>
            <p:cNvPr id="329741" name="Text Box 13"/>
            <p:cNvSpPr txBox="1">
              <a:spLocks noChangeArrowheads="1"/>
            </p:cNvSpPr>
            <p:nvPr/>
          </p:nvSpPr>
          <p:spPr bwMode="auto">
            <a:xfrm>
              <a:off x="3992" y="600"/>
              <a:ext cx="1760" cy="404"/>
            </a:xfrm>
            <a:prstGeom prst="rect">
              <a:avLst/>
            </a:prstGeom>
            <a:noFill/>
            <a:ln w="9525">
              <a:noFill/>
              <a:miter lim="800000"/>
              <a:headEnd/>
              <a:tailEnd/>
            </a:ln>
            <a:effectLst/>
          </p:spPr>
          <p:txBody>
            <a:bodyPr>
              <a:spAutoFit/>
            </a:bodyPr>
            <a:lstStyle/>
            <a:p>
              <a:pPr algn="ctr"/>
              <a:r>
                <a:rPr lang="en-US" b="1">
                  <a:latin typeface="Times" panose="02020603050405020304" pitchFamily="18" charset="0"/>
                  <a:cs typeface="Times" panose="02020603050405020304" pitchFamily="18" charset="0"/>
                </a:rPr>
                <a:t>Isotope Production</a:t>
              </a:r>
            </a:p>
            <a:p>
              <a:pPr algn="ctr"/>
              <a:r>
                <a:rPr lang="en-US" b="1">
                  <a:latin typeface="Times" panose="02020603050405020304" pitchFamily="18" charset="0"/>
                  <a:cs typeface="Times" panose="02020603050405020304" pitchFamily="18" charset="0"/>
                </a:rPr>
                <a:t>Facility</a:t>
              </a:r>
            </a:p>
          </p:txBody>
        </p:sp>
      </p:grpSp>
      <p:sp>
        <p:nvSpPr>
          <p:cNvPr id="329742" name="Rectangle 14"/>
          <p:cNvSpPr>
            <a:spLocks noGrp="1" noChangeArrowheads="1"/>
          </p:cNvSpPr>
          <p:nvPr>
            <p:ph type="title"/>
          </p:nvPr>
        </p:nvSpPr>
        <p:spPr>
          <a:xfrm>
            <a:off x="60326" y="260350"/>
            <a:ext cx="7772400" cy="409575"/>
          </a:xfrm>
        </p:spPr>
        <p:txBody>
          <a:bodyPr/>
          <a:lstStyle/>
          <a:p>
            <a:pPr algn="l"/>
            <a:r>
              <a:rPr lang="en-US" sz="2400" dirty="0">
                <a:latin typeface="Times" panose="02020603050405020304" pitchFamily="18" charset="0"/>
                <a:cs typeface="Times" panose="02020603050405020304" pitchFamily="18" charset="0"/>
              </a:rPr>
              <a:t>Los Alamos Neutron Science Center : LANSCE</a:t>
            </a:r>
          </a:p>
        </p:txBody>
      </p:sp>
      <p:sp>
        <p:nvSpPr>
          <p:cNvPr id="20" name="Rectangle 6"/>
          <p:cNvSpPr>
            <a:spLocks noChangeArrowheads="1"/>
          </p:cNvSpPr>
          <p:nvPr/>
        </p:nvSpPr>
        <p:spPr bwMode="auto">
          <a:xfrm>
            <a:off x="8117261" y="1931183"/>
            <a:ext cx="4045789" cy="762000"/>
          </a:xfrm>
          <a:prstGeom prst="rect">
            <a:avLst/>
          </a:prstGeom>
          <a:noFill/>
          <a:ln w="9525">
            <a:noFill/>
            <a:miter lim="800000"/>
            <a:headEnd/>
            <a:tailEnd/>
          </a:ln>
          <a:effectLst/>
        </p:spPr>
        <p:txBody>
          <a:bodyPr anchor="ctr"/>
          <a:lstStyle/>
          <a:p>
            <a:pPr algn="ctr" eaLnBrk="1" hangingPunct="1"/>
            <a:r>
              <a:rPr lang="en-US" b="1" dirty="0">
                <a:latin typeface="Times" panose="02020603050405020304" pitchFamily="18" charset="0"/>
                <a:cs typeface="Times" panose="02020603050405020304" pitchFamily="18" charset="0"/>
              </a:rPr>
              <a:t>Neutron sources do not sit on desktops</a:t>
            </a:r>
          </a:p>
        </p:txBody>
      </p:sp>
      <p:sp>
        <p:nvSpPr>
          <p:cNvPr id="7" name="Rectangle 6">
            <a:extLst>
              <a:ext uri="{FF2B5EF4-FFF2-40B4-BE49-F238E27FC236}">
                <a16:creationId xmlns:a16="http://schemas.microsoft.com/office/drawing/2014/main" id="{04E01F9B-F207-6B62-64B4-D88360386D56}"/>
              </a:ext>
            </a:extLst>
          </p:cNvPr>
          <p:cNvSpPr/>
          <p:nvPr/>
        </p:nvSpPr>
        <p:spPr>
          <a:xfrm>
            <a:off x="183890" y="657208"/>
            <a:ext cx="9397239" cy="45719"/>
          </a:xfrm>
          <a:prstGeom prst="rect">
            <a:avLst/>
          </a:prstGeom>
          <a:gradFill flip="none" rotWithShape="1">
            <a:gsLst>
              <a:gs pos="0">
                <a:srgbClr val="FF9933"/>
              </a:gs>
              <a:gs pos="50000">
                <a:schemeClr val="tx1"/>
              </a:gs>
              <a:gs pos="100000">
                <a:srgbClr val="FF993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87310300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D69F29-0EC8-FAC8-8733-E8EC8069C4FD}"/>
              </a:ext>
            </a:extLst>
          </p:cNvPr>
          <p:cNvSpPr>
            <a:spLocks noGrp="1"/>
          </p:cNvSpPr>
          <p:nvPr>
            <p:ph type="sldNum" sz="quarter" idx="12"/>
          </p:nvPr>
        </p:nvSpPr>
        <p:spPr/>
        <p:txBody>
          <a:bodyPr/>
          <a:lstStyle/>
          <a:p>
            <a:fld id="{09D52AE2-442B-4096-B41F-3E6D110592F2}" type="slidenum">
              <a:rPr lang="en-US" smtClean="0">
                <a:latin typeface="Times" panose="02020603050405020304" pitchFamily="18" charset="0"/>
                <a:cs typeface="Times" panose="02020603050405020304" pitchFamily="18" charset="0"/>
              </a:rPr>
              <a:t>6</a:t>
            </a:fld>
            <a:endParaRPr lang="en-US">
              <a:latin typeface="Times" panose="02020603050405020304" pitchFamily="18" charset="0"/>
              <a:cs typeface="Times" panose="02020603050405020304" pitchFamily="18" charset="0"/>
            </a:endParaRPr>
          </a:p>
        </p:txBody>
      </p:sp>
      <p:sp>
        <p:nvSpPr>
          <p:cNvPr id="3" name="Rectangle 2">
            <a:extLst>
              <a:ext uri="{FF2B5EF4-FFF2-40B4-BE49-F238E27FC236}">
                <a16:creationId xmlns:a16="http://schemas.microsoft.com/office/drawing/2014/main" id="{D6EB5D85-0E5B-73D2-218F-052AF4B5BFB2}"/>
              </a:ext>
            </a:extLst>
          </p:cNvPr>
          <p:cNvSpPr>
            <a:spLocks noChangeArrowheads="1"/>
          </p:cNvSpPr>
          <p:nvPr/>
        </p:nvSpPr>
        <p:spPr bwMode="auto">
          <a:xfrm>
            <a:off x="84517" y="119270"/>
            <a:ext cx="8672513" cy="471488"/>
          </a:xfrm>
          <a:prstGeom prst="rect">
            <a:avLst/>
          </a:prstGeom>
          <a:noFill/>
          <a:ln w="9525">
            <a:noFill/>
            <a:miter lim="800000"/>
            <a:headEnd/>
            <a:tailEnd/>
          </a:ln>
        </p:spPr>
        <p:txBody>
          <a:bodyPr anchor="ctr"/>
          <a:lstStyle/>
          <a:p>
            <a:pPr eaLnBrk="0" hangingPunct="0"/>
            <a:r>
              <a:rPr lang="en-US" sz="2400" b="1" dirty="0">
                <a:latin typeface="Times" panose="02020603050405020304" pitchFamily="18" charset="0"/>
                <a:cs typeface="Times" panose="02020603050405020304" pitchFamily="18" charset="0"/>
              </a:rPr>
              <a:t>Time of Flight Neutron Diffraction at a </a:t>
            </a:r>
            <a:r>
              <a:rPr lang="en-US" sz="2400" b="1" dirty="0" err="1">
                <a:latin typeface="Times" panose="02020603050405020304" pitchFamily="18" charset="0"/>
                <a:cs typeface="Times" panose="02020603050405020304" pitchFamily="18" charset="0"/>
              </a:rPr>
              <a:t>Spallation</a:t>
            </a:r>
            <a:r>
              <a:rPr lang="en-US" sz="2400" b="1" dirty="0">
                <a:latin typeface="Times" panose="02020603050405020304" pitchFamily="18" charset="0"/>
                <a:cs typeface="Times" panose="02020603050405020304" pitchFamily="18" charset="0"/>
              </a:rPr>
              <a:t> Source</a:t>
            </a:r>
          </a:p>
        </p:txBody>
      </p:sp>
      <p:graphicFrame>
        <p:nvGraphicFramePr>
          <p:cNvPr id="45" name="Object 45">
            <a:extLst>
              <a:ext uri="{FF2B5EF4-FFF2-40B4-BE49-F238E27FC236}">
                <a16:creationId xmlns:a16="http://schemas.microsoft.com/office/drawing/2014/main" id="{02A66D3C-BD54-E0C4-030C-BF07C9445AAC}"/>
              </a:ext>
            </a:extLst>
          </p:cNvPr>
          <p:cNvGraphicFramePr>
            <a:graphicFrameLocks noChangeAspect="1"/>
          </p:cNvGraphicFramePr>
          <p:nvPr>
            <p:extLst>
              <p:ext uri="{D42A27DB-BD31-4B8C-83A1-F6EECF244321}">
                <p14:modId xmlns:p14="http://schemas.microsoft.com/office/powerpoint/2010/main" val="4110164361"/>
              </p:ext>
            </p:extLst>
          </p:nvPr>
        </p:nvGraphicFramePr>
        <p:xfrm>
          <a:off x="9971799" y="3956258"/>
          <a:ext cx="2035175" cy="2090737"/>
        </p:xfrm>
        <a:graphic>
          <a:graphicData uri="http://schemas.openxmlformats.org/presentationml/2006/ole">
            <mc:AlternateContent xmlns:mc="http://schemas.openxmlformats.org/markup-compatibility/2006">
              <mc:Choice xmlns:v="urn:schemas-microsoft-com:vml" Requires="v">
                <p:oleObj name="KGPlot" r:id="rId2" imgW="3365280" imgH="3454200" progId="KGraph_Plot">
                  <p:embed/>
                </p:oleObj>
              </mc:Choice>
              <mc:Fallback>
                <p:oleObj name="KGPlot" r:id="rId2" imgW="3365280" imgH="3454200" progId="KGraph_Plot">
                  <p:embed/>
                  <p:pic>
                    <p:nvPicPr>
                      <p:cNvPr id="2051" name="Object 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1799" y="3956258"/>
                        <a:ext cx="2035175" cy="2090737"/>
                      </a:xfrm>
                      <a:prstGeom prst="rect">
                        <a:avLst/>
                      </a:prstGeom>
                      <a:solidFill>
                        <a:schemeClr val="bg1"/>
                      </a:solidFill>
                      <a:ln>
                        <a:noFill/>
                      </a:ln>
                      <a:effectLst/>
                    </p:spPr>
                  </p:pic>
                </p:oleObj>
              </mc:Fallback>
            </mc:AlternateContent>
          </a:graphicData>
        </a:graphic>
      </p:graphicFrame>
      <p:grpSp>
        <p:nvGrpSpPr>
          <p:cNvPr id="49" name="Group 48">
            <a:extLst>
              <a:ext uri="{FF2B5EF4-FFF2-40B4-BE49-F238E27FC236}">
                <a16:creationId xmlns:a16="http://schemas.microsoft.com/office/drawing/2014/main" id="{63DC6B28-8668-6BF5-50B0-634409120DE1}"/>
              </a:ext>
            </a:extLst>
          </p:cNvPr>
          <p:cNvGrpSpPr/>
          <p:nvPr/>
        </p:nvGrpSpPr>
        <p:grpSpPr>
          <a:xfrm>
            <a:off x="890605" y="590758"/>
            <a:ext cx="8613775" cy="4210050"/>
            <a:chOff x="419100" y="517525"/>
            <a:chExt cx="8613775" cy="4210050"/>
          </a:xfrm>
        </p:grpSpPr>
        <p:sp>
          <p:nvSpPr>
            <p:cNvPr id="4" name="Oval 3">
              <a:extLst>
                <a:ext uri="{FF2B5EF4-FFF2-40B4-BE49-F238E27FC236}">
                  <a16:creationId xmlns:a16="http://schemas.microsoft.com/office/drawing/2014/main" id="{500CD7D3-89E8-D135-CB32-CB85C0105AA2}"/>
                </a:ext>
              </a:extLst>
            </p:cNvPr>
            <p:cNvSpPr>
              <a:spLocks noChangeArrowheads="1"/>
            </p:cNvSpPr>
            <p:nvPr/>
          </p:nvSpPr>
          <p:spPr bwMode="auto">
            <a:xfrm>
              <a:off x="419100" y="2197100"/>
              <a:ext cx="1066800" cy="1066800"/>
            </a:xfrm>
            <a:prstGeom prst="ellipse">
              <a:avLst/>
            </a:prstGeom>
            <a:gradFill rotWithShape="0">
              <a:gsLst>
                <a:gs pos="0">
                  <a:srgbClr val="FFFFFF"/>
                </a:gs>
                <a:gs pos="100000">
                  <a:srgbClr val="CC0066"/>
                </a:gs>
              </a:gsLst>
              <a:path path="shape">
                <a:fillToRect l="50000" t="50000" r="50000" b="50000"/>
              </a:path>
            </a:gradFill>
            <a:ln w="9525">
              <a:solidFill>
                <a:schemeClr val="tx1"/>
              </a:solidFill>
              <a:round/>
              <a:headEnd/>
              <a:tailEnd/>
            </a:ln>
          </p:spPr>
          <p:txBody>
            <a:bodyPr wrap="none" anchor="ctr"/>
            <a:lstStyle/>
            <a:p>
              <a:pPr eaLnBrk="0" hangingPunct="0"/>
              <a:endParaRPr lang="en-US">
                <a:latin typeface="Times" panose="02020603050405020304" pitchFamily="18" charset="0"/>
                <a:cs typeface="Times" panose="02020603050405020304" pitchFamily="18" charset="0"/>
              </a:endParaRPr>
            </a:p>
          </p:txBody>
        </p:sp>
        <p:sp>
          <p:nvSpPr>
            <p:cNvPr id="5" name="Rectangle 4">
              <a:extLst>
                <a:ext uri="{FF2B5EF4-FFF2-40B4-BE49-F238E27FC236}">
                  <a16:creationId xmlns:a16="http://schemas.microsoft.com/office/drawing/2014/main" id="{305983BD-0EFC-50C2-EF99-2327B33AA7E6}"/>
                </a:ext>
              </a:extLst>
            </p:cNvPr>
            <p:cNvSpPr>
              <a:spLocks noChangeArrowheads="1"/>
            </p:cNvSpPr>
            <p:nvPr/>
          </p:nvSpPr>
          <p:spPr bwMode="auto">
            <a:xfrm>
              <a:off x="1587500" y="2349500"/>
              <a:ext cx="76200" cy="838200"/>
            </a:xfrm>
            <a:prstGeom prst="rect">
              <a:avLst/>
            </a:prstGeom>
            <a:solidFill>
              <a:schemeClr val="accent1"/>
            </a:solidFill>
            <a:ln w="9525">
              <a:solidFill>
                <a:schemeClr val="tx1"/>
              </a:solidFill>
              <a:miter lim="800000"/>
              <a:headEnd/>
              <a:tailEnd/>
            </a:ln>
          </p:spPr>
          <p:txBody>
            <a:bodyPr wrap="none" anchor="ctr"/>
            <a:lstStyle/>
            <a:p>
              <a:pPr eaLnBrk="0" hangingPunct="0"/>
              <a:endParaRPr lang="en-US">
                <a:latin typeface="Times" panose="02020603050405020304" pitchFamily="18" charset="0"/>
                <a:cs typeface="Times" panose="02020603050405020304" pitchFamily="18" charset="0"/>
              </a:endParaRPr>
            </a:p>
          </p:txBody>
        </p:sp>
        <p:grpSp>
          <p:nvGrpSpPr>
            <p:cNvPr id="6" name="Group 5">
              <a:extLst>
                <a:ext uri="{FF2B5EF4-FFF2-40B4-BE49-F238E27FC236}">
                  <a16:creationId xmlns:a16="http://schemas.microsoft.com/office/drawing/2014/main" id="{BC7CFED4-61C2-2993-F0BA-1C9052626745}"/>
                </a:ext>
              </a:extLst>
            </p:cNvPr>
            <p:cNvGrpSpPr>
              <a:grpSpLocks/>
            </p:cNvGrpSpPr>
            <p:nvPr/>
          </p:nvGrpSpPr>
          <p:grpSpPr bwMode="auto">
            <a:xfrm>
              <a:off x="1192213" y="3216275"/>
              <a:ext cx="1676400" cy="1344613"/>
              <a:chOff x="480" y="2352"/>
              <a:chExt cx="1056" cy="847"/>
            </a:xfrm>
          </p:grpSpPr>
          <p:graphicFrame>
            <p:nvGraphicFramePr>
              <p:cNvPr id="7" name="Object 6">
                <a:extLst>
                  <a:ext uri="{FF2B5EF4-FFF2-40B4-BE49-F238E27FC236}">
                    <a16:creationId xmlns:a16="http://schemas.microsoft.com/office/drawing/2014/main" id="{A3C21A37-F985-EB96-E0B3-2DEF4D7DF9A9}"/>
                  </a:ext>
                </a:extLst>
              </p:cNvPr>
              <p:cNvGraphicFramePr>
                <a:graphicFrameLocks noChangeAspect="1"/>
              </p:cNvGraphicFramePr>
              <p:nvPr/>
            </p:nvGraphicFramePr>
            <p:xfrm>
              <a:off x="480" y="2352"/>
              <a:ext cx="1056" cy="847"/>
            </p:xfrm>
            <a:graphic>
              <a:graphicData uri="http://schemas.openxmlformats.org/presentationml/2006/ole">
                <mc:AlternateContent xmlns:mc="http://schemas.openxmlformats.org/markup-compatibility/2006">
                  <mc:Choice xmlns:v="urn:schemas-microsoft-com:vml" Requires="v">
                    <p:oleObj name="KGPlot" r:id="rId4" imgW="2743200" imgH="2197080" progId="KGraph_Plot">
                      <p:embed/>
                    </p:oleObj>
                  </mc:Choice>
                  <mc:Fallback>
                    <p:oleObj name="KGPlot" r:id="rId4" imgW="2743200" imgH="2197080" progId="KGraph_Plot">
                      <p:embed/>
                      <p:pic>
                        <p:nvPicPr>
                          <p:cNvPr id="2053"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 y="2352"/>
                            <a:ext cx="1056" cy="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Freeform 7">
                <a:extLst>
                  <a:ext uri="{FF2B5EF4-FFF2-40B4-BE49-F238E27FC236}">
                    <a16:creationId xmlns:a16="http://schemas.microsoft.com/office/drawing/2014/main" id="{99CA2EAB-68ED-A086-615C-ED487917CC74}"/>
                  </a:ext>
                </a:extLst>
              </p:cNvPr>
              <p:cNvSpPr>
                <a:spLocks/>
              </p:cNvSpPr>
              <p:nvPr/>
            </p:nvSpPr>
            <p:spPr bwMode="auto">
              <a:xfrm>
                <a:off x="957" y="2538"/>
                <a:ext cx="96" cy="532"/>
              </a:xfrm>
              <a:custGeom>
                <a:avLst/>
                <a:gdLst>
                  <a:gd name="T0" fmla="*/ 0 w 96"/>
                  <a:gd name="T1" fmla="*/ 530 h 532"/>
                  <a:gd name="T2" fmla="*/ 18 w 96"/>
                  <a:gd name="T3" fmla="*/ 521 h 532"/>
                  <a:gd name="T4" fmla="*/ 27 w 96"/>
                  <a:gd name="T5" fmla="*/ 491 h 532"/>
                  <a:gd name="T6" fmla="*/ 33 w 96"/>
                  <a:gd name="T7" fmla="*/ 432 h 532"/>
                  <a:gd name="T8" fmla="*/ 35 w 96"/>
                  <a:gd name="T9" fmla="*/ 375 h 532"/>
                  <a:gd name="T10" fmla="*/ 41 w 96"/>
                  <a:gd name="T11" fmla="*/ 258 h 532"/>
                  <a:gd name="T12" fmla="*/ 45 w 96"/>
                  <a:gd name="T13" fmla="*/ 147 h 532"/>
                  <a:gd name="T14" fmla="*/ 48 w 96"/>
                  <a:gd name="T15" fmla="*/ 11 h 532"/>
                  <a:gd name="T16" fmla="*/ 51 w 96"/>
                  <a:gd name="T17" fmla="*/ 0 h 532"/>
                  <a:gd name="T18" fmla="*/ 56 w 96"/>
                  <a:gd name="T19" fmla="*/ 45 h 532"/>
                  <a:gd name="T20" fmla="*/ 56 w 96"/>
                  <a:gd name="T21" fmla="*/ 134 h 532"/>
                  <a:gd name="T22" fmla="*/ 65 w 96"/>
                  <a:gd name="T23" fmla="*/ 270 h 532"/>
                  <a:gd name="T24" fmla="*/ 68 w 96"/>
                  <a:gd name="T25" fmla="*/ 407 h 532"/>
                  <a:gd name="T26" fmla="*/ 80 w 96"/>
                  <a:gd name="T27" fmla="*/ 500 h 532"/>
                  <a:gd name="T28" fmla="*/ 86 w 96"/>
                  <a:gd name="T29" fmla="*/ 522 h 532"/>
                  <a:gd name="T30" fmla="*/ 96 w 96"/>
                  <a:gd name="T31" fmla="*/ 530 h 5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6"/>
                  <a:gd name="T49" fmla="*/ 0 h 532"/>
                  <a:gd name="T50" fmla="*/ 96 w 96"/>
                  <a:gd name="T51" fmla="*/ 532 h 5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6" h="532">
                    <a:moveTo>
                      <a:pt x="0" y="530"/>
                    </a:moveTo>
                    <a:cubicBezTo>
                      <a:pt x="11" y="532"/>
                      <a:pt x="12" y="529"/>
                      <a:pt x="18" y="521"/>
                    </a:cubicBezTo>
                    <a:cubicBezTo>
                      <a:pt x="21" y="511"/>
                      <a:pt x="21" y="499"/>
                      <a:pt x="27" y="491"/>
                    </a:cubicBezTo>
                    <a:cubicBezTo>
                      <a:pt x="29" y="471"/>
                      <a:pt x="32" y="452"/>
                      <a:pt x="33" y="432"/>
                    </a:cubicBezTo>
                    <a:cubicBezTo>
                      <a:pt x="30" y="411"/>
                      <a:pt x="35" y="395"/>
                      <a:pt x="35" y="375"/>
                    </a:cubicBezTo>
                    <a:lnTo>
                      <a:pt x="41" y="258"/>
                    </a:lnTo>
                    <a:lnTo>
                      <a:pt x="45" y="147"/>
                    </a:lnTo>
                    <a:lnTo>
                      <a:pt x="48" y="11"/>
                    </a:lnTo>
                    <a:lnTo>
                      <a:pt x="51" y="0"/>
                    </a:lnTo>
                    <a:lnTo>
                      <a:pt x="56" y="45"/>
                    </a:lnTo>
                    <a:lnTo>
                      <a:pt x="56" y="134"/>
                    </a:lnTo>
                    <a:lnTo>
                      <a:pt x="65" y="270"/>
                    </a:lnTo>
                    <a:lnTo>
                      <a:pt x="68" y="407"/>
                    </a:lnTo>
                    <a:cubicBezTo>
                      <a:pt x="68" y="410"/>
                      <a:pt x="70" y="474"/>
                      <a:pt x="80" y="500"/>
                    </a:cubicBezTo>
                    <a:cubicBezTo>
                      <a:pt x="81" y="507"/>
                      <a:pt x="83" y="515"/>
                      <a:pt x="86" y="522"/>
                    </a:cubicBezTo>
                    <a:cubicBezTo>
                      <a:pt x="87" y="528"/>
                      <a:pt x="89" y="530"/>
                      <a:pt x="96" y="530"/>
                    </a:cubicBezTo>
                  </a:path>
                </a:pathLst>
              </a:custGeom>
              <a:solidFill>
                <a:schemeClr val="bg1"/>
              </a:solidFill>
              <a:ln w="9525">
                <a:noFill/>
                <a:round/>
                <a:headEnd/>
                <a:tailEnd/>
              </a:ln>
            </p:spPr>
            <p:txBody>
              <a:bodyPr/>
              <a:lstStyle/>
              <a:p>
                <a:pPr eaLnBrk="0" hangingPunct="0"/>
                <a:endParaRPr lang="en-US">
                  <a:latin typeface="Times" panose="02020603050405020304" pitchFamily="18" charset="0"/>
                  <a:cs typeface="Times" panose="02020603050405020304" pitchFamily="18" charset="0"/>
                </a:endParaRPr>
              </a:p>
            </p:txBody>
          </p:sp>
        </p:grpSp>
        <p:sp>
          <p:nvSpPr>
            <p:cNvPr id="9" name="Freeform 8">
              <a:extLst>
                <a:ext uri="{FF2B5EF4-FFF2-40B4-BE49-F238E27FC236}">
                  <a16:creationId xmlns:a16="http://schemas.microsoft.com/office/drawing/2014/main" id="{48032D7B-46C4-22CF-0705-5B6174EAEDAD}"/>
                </a:ext>
              </a:extLst>
            </p:cNvPr>
            <p:cNvSpPr>
              <a:spLocks/>
            </p:cNvSpPr>
            <p:nvPr/>
          </p:nvSpPr>
          <p:spPr bwMode="auto">
            <a:xfrm>
              <a:off x="7356475" y="3883025"/>
              <a:ext cx="152400" cy="844550"/>
            </a:xfrm>
            <a:custGeom>
              <a:avLst/>
              <a:gdLst>
                <a:gd name="T0" fmla="*/ 0 w 96"/>
                <a:gd name="T1" fmla="*/ 2147483647 h 532"/>
                <a:gd name="T2" fmla="*/ 2147483647 w 96"/>
                <a:gd name="T3" fmla="*/ 2147483647 h 532"/>
                <a:gd name="T4" fmla="*/ 2147483647 w 96"/>
                <a:gd name="T5" fmla="*/ 2147483647 h 532"/>
                <a:gd name="T6" fmla="*/ 2147483647 w 96"/>
                <a:gd name="T7" fmla="*/ 2147483647 h 532"/>
                <a:gd name="T8" fmla="*/ 2147483647 w 96"/>
                <a:gd name="T9" fmla="*/ 2147483647 h 532"/>
                <a:gd name="T10" fmla="*/ 2147483647 w 96"/>
                <a:gd name="T11" fmla="*/ 2147483647 h 532"/>
                <a:gd name="T12" fmla="*/ 2147483647 w 96"/>
                <a:gd name="T13" fmla="*/ 2147483647 h 532"/>
                <a:gd name="T14" fmla="*/ 2147483647 w 96"/>
                <a:gd name="T15" fmla="*/ 2147483647 h 532"/>
                <a:gd name="T16" fmla="*/ 2147483647 w 96"/>
                <a:gd name="T17" fmla="*/ 0 h 532"/>
                <a:gd name="T18" fmla="*/ 2147483647 w 96"/>
                <a:gd name="T19" fmla="*/ 2147483647 h 532"/>
                <a:gd name="T20" fmla="*/ 2147483647 w 96"/>
                <a:gd name="T21" fmla="*/ 2147483647 h 532"/>
                <a:gd name="T22" fmla="*/ 2147483647 w 96"/>
                <a:gd name="T23" fmla="*/ 2147483647 h 532"/>
                <a:gd name="T24" fmla="*/ 2147483647 w 96"/>
                <a:gd name="T25" fmla="*/ 2147483647 h 532"/>
                <a:gd name="T26" fmla="*/ 2147483647 w 96"/>
                <a:gd name="T27" fmla="*/ 2147483647 h 532"/>
                <a:gd name="T28" fmla="*/ 2147483647 w 96"/>
                <a:gd name="T29" fmla="*/ 2147483647 h 532"/>
                <a:gd name="T30" fmla="*/ 2147483647 w 96"/>
                <a:gd name="T31" fmla="*/ 2147483647 h 5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6"/>
                <a:gd name="T49" fmla="*/ 0 h 532"/>
                <a:gd name="T50" fmla="*/ 96 w 96"/>
                <a:gd name="T51" fmla="*/ 532 h 5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6" h="532">
                  <a:moveTo>
                    <a:pt x="0" y="530"/>
                  </a:moveTo>
                  <a:cubicBezTo>
                    <a:pt x="11" y="532"/>
                    <a:pt x="12" y="529"/>
                    <a:pt x="18" y="521"/>
                  </a:cubicBezTo>
                  <a:cubicBezTo>
                    <a:pt x="21" y="511"/>
                    <a:pt x="21" y="499"/>
                    <a:pt x="27" y="491"/>
                  </a:cubicBezTo>
                  <a:cubicBezTo>
                    <a:pt x="29" y="471"/>
                    <a:pt x="32" y="452"/>
                    <a:pt x="33" y="432"/>
                  </a:cubicBezTo>
                  <a:cubicBezTo>
                    <a:pt x="30" y="411"/>
                    <a:pt x="35" y="395"/>
                    <a:pt x="35" y="375"/>
                  </a:cubicBezTo>
                  <a:lnTo>
                    <a:pt x="41" y="258"/>
                  </a:lnTo>
                  <a:lnTo>
                    <a:pt x="45" y="147"/>
                  </a:lnTo>
                  <a:lnTo>
                    <a:pt x="48" y="11"/>
                  </a:lnTo>
                  <a:lnTo>
                    <a:pt x="51" y="0"/>
                  </a:lnTo>
                  <a:lnTo>
                    <a:pt x="56" y="45"/>
                  </a:lnTo>
                  <a:lnTo>
                    <a:pt x="56" y="134"/>
                  </a:lnTo>
                  <a:lnTo>
                    <a:pt x="65" y="270"/>
                  </a:lnTo>
                  <a:lnTo>
                    <a:pt x="68" y="407"/>
                  </a:lnTo>
                  <a:cubicBezTo>
                    <a:pt x="68" y="410"/>
                    <a:pt x="70" y="474"/>
                    <a:pt x="80" y="500"/>
                  </a:cubicBezTo>
                  <a:cubicBezTo>
                    <a:pt x="81" y="507"/>
                    <a:pt x="83" y="515"/>
                    <a:pt x="86" y="522"/>
                  </a:cubicBezTo>
                  <a:cubicBezTo>
                    <a:pt x="87" y="528"/>
                    <a:pt x="89" y="530"/>
                    <a:pt x="96" y="530"/>
                  </a:cubicBezTo>
                </a:path>
              </a:pathLst>
            </a:custGeom>
            <a:solidFill>
              <a:schemeClr val="bg1"/>
            </a:solidFill>
            <a:ln w="9525">
              <a:noFill/>
              <a:round/>
              <a:headEnd/>
              <a:tailEnd/>
            </a:ln>
          </p:spPr>
          <p:txBody>
            <a:bodyPr/>
            <a:lstStyle/>
            <a:p>
              <a:pPr eaLnBrk="0" hangingPunct="0"/>
              <a:endParaRPr lang="en-US">
                <a:latin typeface="Times" panose="02020603050405020304" pitchFamily="18" charset="0"/>
                <a:cs typeface="Times" panose="02020603050405020304" pitchFamily="18" charset="0"/>
              </a:endParaRPr>
            </a:p>
          </p:txBody>
        </p:sp>
        <p:sp>
          <p:nvSpPr>
            <p:cNvPr id="10" name="Text Box 9">
              <a:extLst>
                <a:ext uri="{FF2B5EF4-FFF2-40B4-BE49-F238E27FC236}">
                  <a16:creationId xmlns:a16="http://schemas.microsoft.com/office/drawing/2014/main" id="{A45E6603-E8EB-9E9D-D4F4-FF6A990FCB78}"/>
                </a:ext>
              </a:extLst>
            </p:cNvPr>
            <p:cNvSpPr txBox="1">
              <a:spLocks noChangeArrowheads="1"/>
            </p:cNvSpPr>
            <p:nvPr/>
          </p:nvSpPr>
          <p:spPr bwMode="auto">
            <a:xfrm>
              <a:off x="1357313" y="930275"/>
              <a:ext cx="592137" cy="457200"/>
            </a:xfrm>
            <a:prstGeom prst="rect">
              <a:avLst/>
            </a:prstGeom>
            <a:noFill/>
            <a:ln w="9525">
              <a:noFill/>
              <a:miter lim="800000"/>
              <a:headEnd/>
              <a:tailEnd/>
            </a:ln>
          </p:spPr>
          <p:txBody>
            <a:bodyPr wrap="none">
              <a:spAutoFit/>
            </a:bodyPr>
            <a:lstStyle/>
            <a:p>
              <a:r>
                <a:rPr lang="en-US" sz="2400">
                  <a:latin typeface="Times" panose="02020603050405020304" pitchFamily="18" charset="0"/>
                  <a:cs typeface="Times" panose="02020603050405020304" pitchFamily="18" charset="0"/>
                </a:rPr>
                <a:t>t=0</a:t>
              </a:r>
            </a:p>
          </p:txBody>
        </p:sp>
        <p:sp>
          <p:nvSpPr>
            <p:cNvPr id="11" name="Oval 10" descr="Large confetti">
              <a:extLst>
                <a:ext uri="{FF2B5EF4-FFF2-40B4-BE49-F238E27FC236}">
                  <a16:creationId xmlns:a16="http://schemas.microsoft.com/office/drawing/2014/main" id="{31AD9896-226F-034D-CB75-D9EC454990A7}"/>
                </a:ext>
              </a:extLst>
            </p:cNvPr>
            <p:cNvSpPr>
              <a:spLocks noChangeArrowheads="1"/>
            </p:cNvSpPr>
            <p:nvPr/>
          </p:nvSpPr>
          <p:spPr bwMode="auto">
            <a:xfrm>
              <a:off x="1758950" y="2357438"/>
              <a:ext cx="144463" cy="817562"/>
            </a:xfrm>
            <a:prstGeom prst="ellipse">
              <a:avLst/>
            </a:prstGeom>
            <a:pattFill prst="lgConfetti">
              <a:fgClr>
                <a:srgbClr val="006699"/>
              </a:fgClr>
              <a:bgClr>
                <a:schemeClr val="bg1"/>
              </a:bgClr>
            </a:pattFill>
            <a:ln w="38100">
              <a:noFill/>
              <a:round/>
              <a:headEnd/>
              <a:tailEnd/>
            </a:ln>
          </p:spPr>
          <p:txBody>
            <a:bodyPr wrap="none" anchor="ctr"/>
            <a:lstStyle/>
            <a:p>
              <a:pPr eaLnBrk="0" hangingPunct="0"/>
              <a:endParaRPr lang="en-US">
                <a:latin typeface="Times" panose="02020603050405020304" pitchFamily="18" charset="0"/>
                <a:cs typeface="Times" panose="02020603050405020304" pitchFamily="18" charset="0"/>
              </a:endParaRPr>
            </a:p>
          </p:txBody>
        </p:sp>
        <p:sp>
          <p:nvSpPr>
            <p:cNvPr id="12" name="AutoShape 11">
              <a:extLst>
                <a:ext uri="{FF2B5EF4-FFF2-40B4-BE49-F238E27FC236}">
                  <a16:creationId xmlns:a16="http://schemas.microsoft.com/office/drawing/2014/main" id="{2B2A88AB-6027-0F49-C562-FBFCDE6BC049}"/>
                </a:ext>
              </a:extLst>
            </p:cNvPr>
            <p:cNvSpPr>
              <a:spLocks noChangeArrowheads="1"/>
            </p:cNvSpPr>
            <p:nvPr/>
          </p:nvSpPr>
          <p:spPr bwMode="auto">
            <a:xfrm>
              <a:off x="2019300" y="2357438"/>
              <a:ext cx="4244975" cy="811212"/>
            </a:xfrm>
            <a:prstGeom prst="rightArrow">
              <a:avLst>
                <a:gd name="adj1" fmla="val 50000"/>
                <a:gd name="adj2" fmla="val 130822"/>
              </a:avLst>
            </a:prstGeom>
            <a:solidFill>
              <a:schemeClr val="accent1"/>
            </a:solidFill>
            <a:ln w="9525">
              <a:solidFill>
                <a:schemeClr val="tx1"/>
              </a:solidFill>
              <a:miter lim="800000"/>
              <a:headEnd/>
              <a:tailEnd/>
            </a:ln>
          </p:spPr>
          <p:txBody>
            <a:bodyPr wrap="none" anchor="ctr"/>
            <a:lstStyle/>
            <a:p>
              <a:pPr eaLnBrk="0" hangingPunct="0"/>
              <a:endParaRPr lang="en-US">
                <a:latin typeface="Times" panose="02020603050405020304" pitchFamily="18" charset="0"/>
                <a:cs typeface="Times" panose="02020603050405020304" pitchFamily="18" charset="0"/>
              </a:endParaRPr>
            </a:p>
          </p:txBody>
        </p:sp>
        <p:sp>
          <p:nvSpPr>
            <p:cNvPr id="13" name="Rectangle 12">
              <a:extLst>
                <a:ext uri="{FF2B5EF4-FFF2-40B4-BE49-F238E27FC236}">
                  <a16:creationId xmlns:a16="http://schemas.microsoft.com/office/drawing/2014/main" id="{5C3FEE3B-7D63-EF07-6283-AE99037BEB04}"/>
                </a:ext>
              </a:extLst>
            </p:cNvPr>
            <p:cNvSpPr>
              <a:spLocks noChangeArrowheads="1"/>
            </p:cNvSpPr>
            <p:nvPr/>
          </p:nvSpPr>
          <p:spPr bwMode="auto">
            <a:xfrm>
              <a:off x="7821613" y="1057275"/>
              <a:ext cx="1146175" cy="88900"/>
            </a:xfrm>
            <a:prstGeom prst="rect">
              <a:avLst/>
            </a:prstGeom>
            <a:solidFill>
              <a:schemeClr val="accent1"/>
            </a:solidFill>
            <a:ln w="9525">
              <a:solidFill>
                <a:schemeClr val="tx1"/>
              </a:solidFill>
              <a:miter lim="800000"/>
              <a:headEnd/>
              <a:tailEnd/>
            </a:ln>
          </p:spPr>
          <p:txBody>
            <a:bodyPr wrap="none" anchor="ctr"/>
            <a:lstStyle/>
            <a:p>
              <a:pPr eaLnBrk="0" hangingPunct="0"/>
              <a:endParaRPr lang="en-US">
                <a:latin typeface="Times" panose="02020603050405020304" pitchFamily="18" charset="0"/>
                <a:cs typeface="Times" panose="02020603050405020304" pitchFamily="18" charset="0"/>
              </a:endParaRPr>
            </a:p>
          </p:txBody>
        </p:sp>
        <p:sp>
          <p:nvSpPr>
            <p:cNvPr id="14" name="Rectangle 13">
              <a:extLst>
                <a:ext uri="{FF2B5EF4-FFF2-40B4-BE49-F238E27FC236}">
                  <a16:creationId xmlns:a16="http://schemas.microsoft.com/office/drawing/2014/main" id="{CBD862C8-DF77-63C4-1DF6-A5578B7E83A3}"/>
                </a:ext>
              </a:extLst>
            </p:cNvPr>
            <p:cNvSpPr>
              <a:spLocks noChangeArrowheads="1"/>
            </p:cNvSpPr>
            <p:nvPr/>
          </p:nvSpPr>
          <p:spPr bwMode="auto">
            <a:xfrm>
              <a:off x="7886700" y="4337050"/>
              <a:ext cx="1146175" cy="88900"/>
            </a:xfrm>
            <a:prstGeom prst="rect">
              <a:avLst/>
            </a:prstGeom>
            <a:solidFill>
              <a:schemeClr val="accent1"/>
            </a:solidFill>
            <a:ln w="9525">
              <a:solidFill>
                <a:schemeClr val="tx1"/>
              </a:solidFill>
              <a:miter lim="800000"/>
              <a:headEnd/>
              <a:tailEnd/>
            </a:ln>
          </p:spPr>
          <p:txBody>
            <a:bodyPr wrap="none" anchor="ctr"/>
            <a:lstStyle/>
            <a:p>
              <a:pPr eaLnBrk="0" hangingPunct="0"/>
              <a:endParaRPr lang="en-US">
                <a:latin typeface="Times" panose="02020603050405020304" pitchFamily="18" charset="0"/>
                <a:cs typeface="Times" panose="02020603050405020304" pitchFamily="18" charset="0"/>
              </a:endParaRPr>
            </a:p>
          </p:txBody>
        </p:sp>
        <p:sp>
          <p:nvSpPr>
            <p:cNvPr id="15" name="Rectangle 14">
              <a:extLst>
                <a:ext uri="{FF2B5EF4-FFF2-40B4-BE49-F238E27FC236}">
                  <a16:creationId xmlns:a16="http://schemas.microsoft.com/office/drawing/2014/main" id="{B1332AC3-F6CC-7FAA-FD4C-61F2137019BD}"/>
                </a:ext>
              </a:extLst>
            </p:cNvPr>
            <p:cNvSpPr>
              <a:spLocks noChangeArrowheads="1"/>
            </p:cNvSpPr>
            <p:nvPr/>
          </p:nvSpPr>
          <p:spPr bwMode="auto">
            <a:xfrm rot="18900000">
              <a:off x="8196263" y="2732088"/>
              <a:ext cx="530225" cy="88900"/>
            </a:xfrm>
            <a:prstGeom prst="rect">
              <a:avLst/>
            </a:prstGeom>
            <a:solidFill>
              <a:schemeClr val="folHlink"/>
            </a:solidFill>
            <a:ln w="19050">
              <a:solidFill>
                <a:schemeClr val="tx1"/>
              </a:solidFill>
              <a:miter lim="800000"/>
              <a:headEnd/>
              <a:tailEnd/>
            </a:ln>
          </p:spPr>
          <p:txBody>
            <a:bodyPr wrap="none" anchor="ctr"/>
            <a:lstStyle/>
            <a:p>
              <a:pPr eaLnBrk="0" hangingPunct="0"/>
              <a:endParaRPr lang="en-US">
                <a:latin typeface="Times" panose="02020603050405020304" pitchFamily="18" charset="0"/>
                <a:cs typeface="Times" panose="02020603050405020304" pitchFamily="18" charset="0"/>
              </a:endParaRPr>
            </a:p>
          </p:txBody>
        </p:sp>
        <p:sp>
          <p:nvSpPr>
            <p:cNvPr id="16" name="Line 15">
              <a:extLst>
                <a:ext uri="{FF2B5EF4-FFF2-40B4-BE49-F238E27FC236}">
                  <a16:creationId xmlns:a16="http://schemas.microsoft.com/office/drawing/2014/main" id="{81168B66-A656-A30E-2DFC-25184F6D6F53}"/>
                </a:ext>
              </a:extLst>
            </p:cNvPr>
            <p:cNvSpPr>
              <a:spLocks noChangeShapeType="1"/>
            </p:cNvSpPr>
            <p:nvPr/>
          </p:nvSpPr>
          <p:spPr bwMode="auto">
            <a:xfrm>
              <a:off x="7046913" y="2762250"/>
              <a:ext cx="0" cy="366713"/>
            </a:xfrm>
            <a:prstGeom prst="line">
              <a:avLst/>
            </a:prstGeom>
            <a:noFill/>
            <a:ln w="38100">
              <a:solidFill>
                <a:schemeClr val="tx1"/>
              </a:solidFill>
              <a:round/>
              <a:headEnd/>
              <a:tailEnd/>
            </a:ln>
          </p:spPr>
          <p:txBody>
            <a:bodyPr/>
            <a:lstStyle/>
            <a:p>
              <a:endParaRPr lang="en-US">
                <a:latin typeface="Times" panose="02020603050405020304" pitchFamily="18" charset="0"/>
                <a:cs typeface="Times" panose="02020603050405020304" pitchFamily="18" charset="0"/>
              </a:endParaRPr>
            </a:p>
          </p:txBody>
        </p:sp>
        <p:sp>
          <p:nvSpPr>
            <p:cNvPr id="17" name="Line 16">
              <a:extLst>
                <a:ext uri="{FF2B5EF4-FFF2-40B4-BE49-F238E27FC236}">
                  <a16:creationId xmlns:a16="http://schemas.microsoft.com/office/drawing/2014/main" id="{12C9E378-311A-5AE8-3986-568F2DFE72BD}"/>
                </a:ext>
              </a:extLst>
            </p:cNvPr>
            <p:cNvSpPr>
              <a:spLocks noChangeShapeType="1"/>
            </p:cNvSpPr>
            <p:nvPr/>
          </p:nvSpPr>
          <p:spPr bwMode="auto">
            <a:xfrm>
              <a:off x="7046913" y="2297113"/>
              <a:ext cx="0" cy="366712"/>
            </a:xfrm>
            <a:prstGeom prst="line">
              <a:avLst/>
            </a:prstGeom>
            <a:noFill/>
            <a:ln w="38100">
              <a:solidFill>
                <a:schemeClr val="tx1"/>
              </a:solidFill>
              <a:round/>
              <a:headEnd/>
              <a:tailEnd/>
            </a:ln>
          </p:spPr>
          <p:txBody>
            <a:bodyPr/>
            <a:lstStyle/>
            <a:p>
              <a:endParaRPr lang="en-US">
                <a:latin typeface="Times" panose="02020603050405020304" pitchFamily="18" charset="0"/>
                <a:cs typeface="Times" panose="02020603050405020304" pitchFamily="18" charset="0"/>
              </a:endParaRPr>
            </a:p>
          </p:txBody>
        </p:sp>
        <p:grpSp>
          <p:nvGrpSpPr>
            <p:cNvPr id="18" name="Group 17">
              <a:extLst>
                <a:ext uri="{FF2B5EF4-FFF2-40B4-BE49-F238E27FC236}">
                  <a16:creationId xmlns:a16="http://schemas.microsoft.com/office/drawing/2014/main" id="{9AEAD29C-02CB-67E3-C173-022159562062}"/>
                </a:ext>
              </a:extLst>
            </p:cNvPr>
            <p:cNvGrpSpPr>
              <a:grpSpLocks/>
            </p:cNvGrpSpPr>
            <p:nvPr/>
          </p:nvGrpSpPr>
          <p:grpSpPr bwMode="auto">
            <a:xfrm>
              <a:off x="5073650" y="3243263"/>
              <a:ext cx="1727200" cy="1333500"/>
              <a:chOff x="2920" y="2200"/>
              <a:chExt cx="1088" cy="840"/>
            </a:xfrm>
          </p:grpSpPr>
          <p:graphicFrame>
            <p:nvGraphicFramePr>
              <p:cNvPr id="19" name="Object 18">
                <a:extLst>
                  <a:ext uri="{FF2B5EF4-FFF2-40B4-BE49-F238E27FC236}">
                    <a16:creationId xmlns:a16="http://schemas.microsoft.com/office/drawing/2014/main" id="{F8965EBE-5435-4E5B-F7A6-8614717959E7}"/>
                  </a:ext>
                </a:extLst>
              </p:cNvPr>
              <p:cNvGraphicFramePr>
                <a:graphicFrameLocks noChangeAspect="1"/>
              </p:cNvGraphicFramePr>
              <p:nvPr/>
            </p:nvGraphicFramePr>
            <p:xfrm>
              <a:off x="2920" y="2200"/>
              <a:ext cx="1088" cy="840"/>
            </p:xfrm>
            <a:graphic>
              <a:graphicData uri="http://schemas.openxmlformats.org/presentationml/2006/ole">
                <mc:AlternateContent xmlns:mc="http://schemas.openxmlformats.org/markup-compatibility/2006">
                  <mc:Choice xmlns:v="urn:schemas-microsoft-com:vml" Requires="v">
                    <p:oleObj name="KGPlot" r:id="rId6" imgW="2844720" imgH="2197080" progId="KGraph_Plot">
                      <p:embed/>
                    </p:oleObj>
                  </mc:Choice>
                  <mc:Fallback>
                    <p:oleObj name="KGPlot" r:id="rId6" imgW="2844720" imgH="2197080" progId="KGraph_Plot">
                      <p:embed/>
                      <p:pic>
                        <p:nvPicPr>
                          <p:cNvPr id="2052" name="Object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0" y="2200"/>
                            <a:ext cx="1088" cy="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 name="Freeform 19">
                <a:extLst>
                  <a:ext uri="{FF2B5EF4-FFF2-40B4-BE49-F238E27FC236}">
                    <a16:creationId xmlns:a16="http://schemas.microsoft.com/office/drawing/2014/main" id="{3CAE6D9B-EE68-7A76-4DBF-E2ADAF4FB7C8}"/>
                  </a:ext>
                </a:extLst>
              </p:cNvPr>
              <p:cNvSpPr>
                <a:spLocks/>
              </p:cNvSpPr>
              <p:nvPr/>
            </p:nvSpPr>
            <p:spPr bwMode="auto">
              <a:xfrm>
                <a:off x="3224" y="2328"/>
                <a:ext cx="501" cy="586"/>
              </a:xfrm>
              <a:custGeom>
                <a:avLst/>
                <a:gdLst>
                  <a:gd name="T0" fmla="*/ 0 w 489"/>
                  <a:gd name="T1" fmla="*/ 620 h 573"/>
                  <a:gd name="T2" fmla="*/ 46 w 489"/>
                  <a:gd name="T3" fmla="*/ 617 h 573"/>
                  <a:gd name="T4" fmla="*/ 70 w 489"/>
                  <a:gd name="T5" fmla="*/ 603 h 573"/>
                  <a:gd name="T6" fmla="*/ 82 w 489"/>
                  <a:gd name="T7" fmla="*/ 599 h 573"/>
                  <a:gd name="T8" fmla="*/ 119 w 489"/>
                  <a:gd name="T9" fmla="*/ 545 h 573"/>
                  <a:gd name="T10" fmla="*/ 144 w 489"/>
                  <a:gd name="T11" fmla="*/ 471 h 573"/>
                  <a:gd name="T12" fmla="*/ 171 w 489"/>
                  <a:gd name="T13" fmla="*/ 386 h 573"/>
                  <a:gd name="T14" fmla="*/ 208 w 489"/>
                  <a:gd name="T15" fmla="*/ 223 h 573"/>
                  <a:gd name="T16" fmla="*/ 229 w 489"/>
                  <a:gd name="T17" fmla="*/ 131 h 573"/>
                  <a:gd name="T18" fmla="*/ 249 w 489"/>
                  <a:gd name="T19" fmla="*/ 48 h 573"/>
                  <a:gd name="T20" fmla="*/ 263 w 489"/>
                  <a:gd name="T21" fmla="*/ 15 h 573"/>
                  <a:gd name="T22" fmla="*/ 277 w 489"/>
                  <a:gd name="T23" fmla="*/ 0 h 573"/>
                  <a:gd name="T24" fmla="*/ 291 w 489"/>
                  <a:gd name="T25" fmla="*/ 9 h 573"/>
                  <a:gd name="T26" fmla="*/ 303 w 489"/>
                  <a:gd name="T27" fmla="*/ 34 h 573"/>
                  <a:gd name="T28" fmla="*/ 312 w 489"/>
                  <a:gd name="T29" fmla="*/ 64 h 573"/>
                  <a:gd name="T30" fmla="*/ 327 w 489"/>
                  <a:gd name="T31" fmla="*/ 114 h 573"/>
                  <a:gd name="T32" fmla="*/ 346 w 489"/>
                  <a:gd name="T33" fmla="*/ 190 h 573"/>
                  <a:gd name="T34" fmla="*/ 363 w 489"/>
                  <a:gd name="T35" fmla="*/ 270 h 573"/>
                  <a:gd name="T36" fmla="*/ 384 w 489"/>
                  <a:gd name="T37" fmla="*/ 367 h 573"/>
                  <a:gd name="T38" fmla="*/ 403 w 489"/>
                  <a:gd name="T39" fmla="*/ 439 h 573"/>
                  <a:gd name="T40" fmla="*/ 429 w 489"/>
                  <a:gd name="T41" fmla="*/ 514 h 573"/>
                  <a:gd name="T42" fmla="*/ 455 w 489"/>
                  <a:gd name="T43" fmla="*/ 570 h 573"/>
                  <a:gd name="T44" fmla="*/ 468 w 489"/>
                  <a:gd name="T45" fmla="*/ 581 h 573"/>
                  <a:gd name="T46" fmla="*/ 488 w 489"/>
                  <a:gd name="T47" fmla="*/ 597 h 573"/>
                  <a:gd name="T48" fmla="*/ 525 w 489"/>
                  <a:gd name="T49" fmla="*/ 617 h 573"/>
                  <a:gd name="T50" fmla="*/ 539 w 489"/>
                  <a:gd name="T51" fmla="*/ 622 h 57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89"/>
                  <a:gd name="T79" fmla="*/ 0 h 573"/>
                  <a:gd name="T80" fmla="*/ 489 w 489"/>
                  <a:gd name="T81" fmla="*/ 573 h 57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89" h="573">
                    <a:moveTo>
                      <a:pt x="0" y="567"/>
                    </a:moveTo>
                    <a:cubicBezTo>
                      <a:pt x="14" y="570"/>
                      <a:pt x="30" y="573"/>
                      <a:pt x="42" y="564"/>
                    </a:cubicBezTo>
                    <a:cubicBezTo>
                      <a:pt x="45" y="558"/>
                      <a:pt x="55" y="552"/>
                      <a:pt x="62" y="551"/>
                    </a:cubicBezTo>
                    <a:cubicBezTo>
                      <a:pt x="66" y="549"/>
                      <a:pt x="69" y="548"/>
                      <a:pt x="74" y="548"/>
                    </a:cubicBezTo>
                    <a:lnTo>
                      <a:pt x="107" y="498"/>
                    </a:lnTo>
                    <a:lnTo>
                      <a:pt x="132" y="431"/>
                    </a:lnTo>
                    <a:lnTo>
                      <a:pt x="155" y="353"/>
                    </a:lnTo>
                    <a:lnTo>
                      <a:pt x="188" y="203"/>
                    </a:lnTo>
                    <a:lnTo>
                      <a:pt x="209" y="119"/>
                    </a:lnTo>
                    <a:lnTo>
                      <a:pt x="225" y="44"/>
                    </a:lnTo>
                    <a:lnTo>
                      <a:pt x="239" y="15"/>
                    </a:lnTo>
                    <a:lnTo>
                      <a:pt x="252" y="0"/>
                    </a:lnTo>
                    <a:lnTo>
                      <a:pt x="264" y="9"/>
                    </a:lnTo>
                    <a:lnTo>
                      <a:pt x="275" y="30"/>
                    </a:lnTo>
                    <a:lnTo>
                      <a:pt x="284" y="60"/>
                    </a:lnTo>
                    <a:lnTo>
                      <a:pt x="297" y="105"/>
                    </a:lnTo>
                    <a:lnTo>
                      <a:pt x="314" y="174"/>
                    </a:lnTo>
                    <a:lnTo>
                      <a:pt x="330" y="246"/>
                    </a:lnTo>
                    <a:lnTo>
                      <a:pt x="348" y="335"/>
                    </a:lnTo>
                    <a:lnTo>
                      <a:pt x="366" y="401"/>
                    </a:lnTo>
                    <a:lnTo>
                      <a:pt x="389" y="470"/>
                    </a:lnTo>
                    <a:cubicBezTo>
                      <a:pt x="396" y="487"/>
                      <a:pt x="397" y="511"/>
                      <a:pt x="413" y="521"/>
                    </a:cubicBezTo>
                    <a:cubicBezTo>
                      <a:pt x="417" y="527"/>
                      <a:pt x="417" y="530"/>
                      <a:pt x="425" y="531"/>
                    </a:cubicBezTo>
                    <a:cubicBezTo>
                      <a:pt x="433" y="535"/>
                      <a:pt x="433" y="544"/>
                      <a:pt x="443" y="546"/>
                    </a:cubicBezTo>
                    <a:cubicBezTo>
                      <a:pt x="453" y="553"/>
                      <a:pt x="464" y="562"/>
                      <a:pt x="476" y="564"/>
                    </a:cubicBezTo>
                    <a:cubicBezTo>
                      <a:pt x="480" y="566"/>
                      <a:pt x="489" y="569"/>
                      <a:pt x="489" y="569"/>
                    </a:cubicBezTo>
                  </a:path>
                </a:pathLst>
              </a:custGeom>
              <a:gradFill rotWithShape="0">
                <a:gsLst>
                  <a:gs pos="0">
                    <a:srgbClr val="CC0000"/>
                  </a:gs>
                  <a:gs pos="100000">
                    <a:srgbClr val="006699"/>
                  </a:gs>
                </a:gsLst>
                <a:lin ang="0" scaled="1"/>
              </a:gradFill>
              <a:ln w="9525">
                <a:noFill/>
                <a:round/>
                <a:headEnd/>
                <a:tailEnd/>
              </a:ln>
            </p:spPr>
            <p:txBody>
              <a:bodyPr/>
              <a:lstStyle/>
              <a:p>
                <a:pPr eaLnBrk="0" hangingPunct="0"/>
                <a:endParaRPr lang="en-US">
                  <a:latin typeface="Times" panose="02020603050405020304" pitchFamily="18" charset="0"/>
                  <a:cs typeface="Times" panose="02020603050405020304" pitchFamily="18" charset="0"/>
                </a:endParaRPr>
              </a:p>
            </p:txBody>
          </p:sp>
        </p:grpSp>
        <p:sp>
          <p:nvSpPr>
            <p:cNvPr id="21" name="Text Box 20">
              <a:extLst>
                <a:ext uri="{FF2B5EF4-FFF2-40B4-BE49-F238E27FC236}">
                  <a16:creationId xmlns:a16="http://schemas.microsoft.com/office/drawing/2014/main" id="{4537FF3B-AC32-6C03-8102-4ADCA7506362}"/>
                </a:ext>
              </a:extLst>
            </p:cNvPr>
            <p:cNvSpPr txBox="1">
              <a:spLocks noChangeArrowheads="1"/>
            </p:cNvSpPr>
            <p:nvPr/>
          </p:nvSpPr>
          <p:spPr bwMode="auto">
            <a:xfrm>
              <a:off x="2965450" y="2162175"/>
              <a:ext cx="184731" cy="369332"/>
            </a:xfrm>
            <a:prstGeom prst="rect">
              <a:avLst/>
            </a:prstGeom>
            <a:noFill/>
            <a:ln w="9525">
              <a:noFill/>
              <a:miter lim="800000"/>
              <a:headEnd/>
              <a:tailEnd/>
            </a:ln>
          </p:spPr>
          <p:txBody>
            <a:bodyPr wrap="none">
              <a:spAutoFit/>
            </a:bodyPr>
            <a:lstStyle/>
            <a:p>
              <a:pPr eaLnBrk="0" hangingPunct="0"/>
              <a:endParaRPr lang="en-US">
                <a:latin typeface="Times" panose="02020603050405020304" pitchFamily="18" charset="0"/>
                <a:cs typeface="Times" panose="02020603050405020304" pitchFamily="18" charset="0"/>
              </a:endParaRPr>
            </a:p>
          </p:txBody>
        </p:sp>
        <p:graphicFrame>
          <p:nvGraphicFramePr>
            <p:cNvPr id="22" name="Object 21">
              <a:extLst>
                <a:ext uri="{FF2B5EF4-FFF2-40B4-BE49-F238E27FC236}">
                  <a16:creationId xmlns:a16="http://schemas.microsoft.com/office/drawing/2014/main" id="{DB3E3DC2-55F1-4074-505C-AC3749ADBDBF}"/>
                </a:ext>
              </a:extLst>
            </p:cNvPr>
            <p:cNvGraphicFramePr>
              <a:graphicFrameLocks noChangeAspect="1"/>
            </p:cNvGraphicFramePr>
            <p:nvPr>
              <p:extLst>
                <p:ext uri="{D42A27DB-BD31-4B8C-83A1-F6EECF244321}">
                  <p14:modId xmlns:p14="http://schemas.microsoft.com/office/powerpoint/2010/main" val="3742483638"/>
                </p:ext>
              </p:extLst>
            </p:nvPr>
          </p:nvGraphicFramePr>
          <p:xfrm>
            <a:off x="3116263" y="1963738"/>
            <a:ext cx="1790700" cy="482600"/>
          </p:xfrm>
          <a:graphic>
            <a:graphicData uri="http://schemas.openxmlformats.org/presentationml/2006/ole">
              <mc:AlternateContent xmlns:mc="http://schemas.openxmlformats.org/markup-compatibility/2006">
                <mc:Choice xmlns:v="urn:schemas-microsoft-com:vml" Requires="v">
                  <p:oleObj name="Equation" r:id="rId8" imgW="1790700" imgH="482600" progId="Equation.3">
                    <p:embed/>
                  </p:oleObj>
                </mc:Choice>
                <mc:Fallback>
                  <p:oleObj name="Equation" r:id="rId8" imgW="1790700" imgH="482600" progId="Equation.3">
                    <p:embed/>
                    <p:pic>
                      <p:nvPicPr>
                        <p:cNvPr id="2050" name="Object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16263" y="1963738"/>
                          <a:ext cx="1790700"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Line 22">
              <a:extLst>
                <a:ext uri="{FF2B5EF4-FFF2-40B4-BE49-F238E27FC236}">
                  <a16:creationId xmlns:a16="http://schemas.microsoft.com/office/drawing/2014/main" id="{5429A635-5F2E-AEE4-7D06-D68EA81B8D99}"/>
                </a:ext>
              </a:extLst>
            </p:cNvPr>
            <p:cNvSpPr>
              <a:spLocks noChangeShapeType="1"/>
            </p:cNvSpPr>
            <p:nvPr/>
          </p:nvSpPr>
          <p:spPr bwMode="auto">
            <a:xfrm flipV="1">
              <a:off x="8437563" y="2251075"/>
              <a:ext cx="0" cy="481013"/>
            </a:xfrm>
            <a:prstGeom prst="line">
              <a:avLst/>
            </a:prstGeom>
            <a:noFill/>
            <a:ln w="9525">
              <a:solidFill>
                <a:schemeClr val="tx1"/>
              </a:solidFill>
              <a:round/>
              <a:headEnd/>
              <a:tailEnd type="triangle" w="med" len="med"/>
            </a:ln>
          </p:spPr>
          <p:txBody>
            <a:bodyPr/>
            <a:lstStyle/>
            <a:p>
              <a:endParaRPr lang="en-US">
                <a:latin typeface="Times" panose="02020603050405020304" pitchFamily="18" charset="0"/>
                <a:cs typeface="Times" panose="02020603050405020304" pitchFamily="18" charset="0"/>
              </a:endParaRPr>
            </a:p>
          </p:txBody>
        </p:sp>
        <p:sp>
          <p:nvSpPr>
            <p:cNvPr id="24" name="Line 23">
              <a:extLst>
                <a:ext uri="{FF2B5EF4-FFF2-40B4-BE49-F238E27FC236}">
                  <a16:creationId xmlns:a16="http://schemas.microsoft.com/office/drawing/2014/main" id="{0D854035-A052-B037-DB50-EDB9D1E7B38F}"/>
                </a:ext>
              </a:extLst>
            </p:cNvPr>
            <p:cNvSpPr>
              <a:spLocks noChangeShapeType="1"/>
            </p:cNvSpPr>
            <p:nvPr/>
          </p:nvSpPr>
          <p:spPr bwMode="auto">
            <a:xfrm flipH="1" flipV="1">
              <a:off x="8312150" y="2300288"/>
              <a:ext cx="115888" cy="431800"/>
            </a:xfrm>
            <a:prstGeom prst="line">
              <a:avLst/>
            </a:prstGeom>
            <a:noFill/>
            <a:ln w="9525">
              <a:solidFill>
                <a:schemeClr val="tx1"/>
              </a:solidFill>
              <a:round/>
              <a:headEnd/>
              <a:tailEnd type="triangle" w="med" len="med"/>
            </a:ln>
          </p:spPr>
          <p:txBody>
            <a:bodyPr/>
            <a:lstStyle/>
            <a:p>
              <a:endParaRPr lang="en-US">
                <a:latin typeface="Times" panose="02020603050405020304" pitchFamily="18" charset="0"/>
                <a:cs typeface="Times" panose="02020603050405020304" pitchFamily="18" charset="0"/>
              </a:endParaRPr>
            </a:p>
          </p:txBody>
        </p:sp>
        <p:sp>
          <p:nvSpPr>
            <p:cNvPr id="25" name="Line 24">
              <a:extLst>
                <a:ext uri="{FF2B5EF4-FFF2-40B4-BE49-F238E27FC236}">
                  <a16:creationId xmlns:a16="http://schemas.microsoft.com/office/drawing/2014/main" id="{8D026AA2-B57E-B42E-FBC0-A9DC2067CEC5}"/>
                </a:ext>
              </a:extLst>
            </p:cNvPr>
            <p:cNvSpPr>
              <a:spLocks noChangeShapeType="1"/>
            </p:cNvSpPr>
            <p:nvPr/>
          </p:nvSpPr>
          <p:spPr bwMode="auto">
            <a:xfrm flipH="1" flipV="1">
              <a:off x="8235950" y="2424113"/>
              <a:ext cx="182563" cy="317500"/>
            </a:xfrm>
            <a:prstGeom prst="line">
              <a:avLst/>
            </a:prstGeom>
            <a:noFill/>
            <a:ln w="9525">
              <a:solidFill>
                <a:schemeClr val="tx1"/>
              </a:solidFill>
              <a:round/>
              <a:headEnd/>
              <a:tailEnd type="triangle" w="med" len="med"/>
            </a:ln>
          </p:spPr>
          <p:txBody>
            <a:bodyPr/>
            <a:lstStyle/>
            <a:p>
              <a:endParaRPr lang="en-US">
                <a:latin typeface="Times" panose="02020603050405020304" pitchFamily="18" charset="0"/>
                <a:cs typeface="Times" panose="02020603050405020304" pitchFamily="18" charset="0"/>
              </a:endParaRPr>
            </a:p>
          </p:txBody>
        </p:sp>
        <p:sp>
          <p:nvSpPr>
            <p:cNvPr id="26" name="Line 25">
              <a:extLst>
                <a:ext uri="{FF2B5EF4-FFF2-40B4-BE49-F238E27FC236}">
                  <a16:creationId xmlns:a16="http://schemas.microsoft.com/office/drawing/2014/main" id="{C0A74526-9465-50FB-2A74-EB30ACD55746}"/>
                </a:ext>
              </a:extLst>
            </p:cNvPr>
            <p:cNvSpPr>
              <a:spLocks noChangeShapeType="1"/>
            </p:cNvSpPr>
            <p:nvPr/>
          </p:nvSpPr>
          <p:spPr bwMode="auto">
            <a:xfrm flipV="1">
              <a:off x="8435975" y="2433638"/>
              <a:ext cx="182563" cy="317500"/>
            </a:xfrm>
            <a:prstGeom prst="line">
              <a:avLst/>
            </a:prstGeom>
            <a:noFill/>
            <a:ln w="9525">
              <a:solidFill>
                <a:schemeClr val="tx1"/>
              </a:solidFill>
              <a:round/>
              <a:headEnd/>
              <a:tailEnd type="triangle" w="med" len="med"/>
            </a:ln>
          </p:spPr>
          <p:txBody>
            <a:bodyPr/>
            <a:lstStyle/>
            <a:p>
              <a:endParaRPr lang="en-US">
                <a:latin typeface="Times" panose="02020603050405020304" pitchFamily="18" charset="0"/>
                <a:cs typeface="Times" panose="02020603050405020304" pitchFamily="18" charset="0"/>
              </a:endParaRPr>
            </a:p>
          </p:txBody>
        </p:sp>
        <p:sp>
          <p:nvSpPr>
            <p:cNvPr id="27" name="Line 26">
              <a:extLst>
                <a:ext uri="{FF2B5EF4-FFF2-40B4-BE49-F238E27FC236}">
                  <a16:creationId xmlns:a16="http://schemas.microsoft.com/office/drawing/2014/main" id="{1DF3AB64-7497-CD98-8AC9-43417E9DA1BD}"/>
                </a:ext>
              </a:extLst>
            </p:cNvPr>
            <p:cNvSpPr>
              <a:spLocks noChangeShapeType="1"/>
            </p:cNvSpPr>
            <p:nvPr/>
          </p:nvSpPr>
          <p:spPr bwMode="auto">
            <a:xfrm flipV="1">
              <a:off x="8445500" y="2309813"/>
              <a:ext cx="115888" cy="431800"/>
            </a:xfrm>
            <a:prstGeom prst="line">
              <a:avLst/>
            </a:prstGeom>
            <a:noFill/>
            <a:ln w="9525">
              <a:solidFill>
                <a:schemeClr val="tx1"/>
              </a:solidFill>
              <a:round/>
              <a:headEnd/>
              <a:tailEnd type="triangle" w="med" len="med"/>
            </a:ln>
          </p:spPr>
          <p:txBody>
            <a:bodyPr/>
            <a:lstStyle/>
            <a:p>
              <a:endParaRPr lang="en-US">
                <a:latin typeface="Times" panose="02020603050405020304" pitchFamily="18" charset="0"/>
                <a:cs typeface="Times" panose="02020603050405020304" pitchFamily="18" charset="0"/>
              </a:endParaRPr>
            </a:p>
          </p:txBody>
        </p:sp>
        <p:sp>
          <p:nvSpPr>
            <p:cNvPr id="28" name="Line 27">
              <a:extLst>
                <a:ext uri="{FF2B5EF4-FFF2-40B4-BE49-F238E27FC236}">
                  <a16:creationId xmlns:a16="http://schemas.microsoft.com/office/drawing/2014/main" id="{A087B929-FA05-3254-648F-8C318A7B4A8D}"/>
                </a:ext>
              </a:extLst>
            </p:cNvPr>
            <p:cNvSpPr>
              <a:spLocks noChangeShapeType="1"/>
            </p:cNvSpPr>
            <p:nvPr/>
          </p:nvSpPr>
          <p:spPr bwMode="auto">
            <a:xfrm>
              <a:off x="8493125" y="2808288"/>
              <a:ext cx="0" cy="481012"/>
            </a:xfrm>
            <a:prstGeom prst="line">
              <a:avLst/>
            </a:prstGeom>
            <a:noFill/>
            <a:ln w="9525">
              <a:solidFill>
                <a:schemeClr val="tx1"/>
              </a:solidFill>
              <a:round/>
              <a:headEnd/>
              <a:tailEnd type="triangle" w="med" len="med"/>
            </a:ln>
          </p:spPr>
          <p:txBody>
            <a:bodyPr/>
            <a:lstStyle/>
            <a:p>
              <a:endParaRPr lang="en-US">
                <a:latin typeface="Times" panose="02020603050405020304" pitchFamily="18" charset="0"/>
                <a:cs typeface="Times" panose="02020603050405020304" pitchFamily="18" charset="0"/>
              </a:endParaRPr>
            </a:p>
          </p:txBody>
        </p:sp>
        <p:sp>
          <p:nvSpPr>
            <p:cNvPr id="29" name="Line 28">
              <a:extLst>
                <a:ext uri="{FF2B5EF4-FFF2-40B4-BE49-F238E27FC236}">
                  <a16:creationId xmlns:a16="http://schemas.microsoft.com/office/drawing/2014/main" id="{B29465E5-21F4-4357-DA17-0450ABB618D5}"/>
                </a:ext>
              </a:extLst>
            </p:cNvPr>
            <p:cNvSpPr>
              <a:spLocks noChangeShapeType="1"/>
            </p:cNvSpPr>
            <p:nvPr/>
          </p:nvSpPr>
          <p:spPr bwMode="auto">
            <a:xfrm flipH="1">
              <a:off x="8377238" y="2819400"/>
              <a:ext cx="115887" cy="431800"/>
            </a:xfrm>
            <a:prstGeom prst="line">
              <a:avLst/>
            </a:prstGeom>
            <a:noFill/>
            <a:ln w="9525">
              <a:solidFill>
                <a:schemeClr val="tx1"/>
              </a:solidFill>
              <a:round/>
              <a:headEnd/>
              <a:tailEnd type="triangle" w="med" len="med"/>
            </a:ln>
          </p:spPr>
          <p:txBody>
            <a:bodyPr/>
            <a:lstStyle/>
            <a:p>
              <a:endParaRPr lang="en-US">
                <a:latin typeface="Times" panose="02020603050405020304" pitchFamily="18" charset="0"/>
                <a:cs typeface="Times" panose="02020603050405020304" pitchFamily="18" charset="0"/>
              </a:endParaRPr>
            </a:p>
          </p:txBody>
        </p:sp>
        <p:sp>
          <p:nvSpPr>
            <p:cNvPr id="30" name="Line 29">
              <a:extLst>
                <a:ext uri="{FF2B5EF4-FFF2-40B4-BE49-F238E27FC236}">
                  <a16:creationId xmlns:a16="http://schemas.microsoft.com/office/drawing/2014/main" id="{5B7057B0-FAB7-207D-2E74-F14AE75FAEEE}"/>
                </a:ext>
              </a:extLst>
            </p:cNvPr>
            <p:cNvSpPr>
              <a:spLocks noChangeShapeType="1"/>
            </p:cNvSpPr>
            <p:nvPr/>
          </p:nvSpPr>
          <p:spPr bwMode="auto">
            <a:xfrm flipH="1">
              <a:off x="8301038" y="2819400"/>
              <a:ext cx="182562" cy="317500"/>
            </a:xfrm>
            <a:prstGeom prst="line">
              <a:avLst/>
            </a:prstGeom>
            <a:noFill/>
            <a:ln w="9525">
              <a:solidFill>
                <a:schemeClr val="tx1"/>
              </a:solidFill>
              <a:round/>
              <a:headEnd/>
              <a:tailEnd type="triangle" w="med" len="med"/>
            </a:ln>
          </p:spPr>
          <p:txBody>
            <a:bodyPr/>
            <a:lstStyle/>
            <a:p>
              <a:endParaRPr lang="en-US">
                <a:latin typeface="Times" panose="02020603050405020304" pitchFamily="18" charset="0"/>
                <a:cs typeface="Times" panose="02020603050405020304" pitchFamily="18" charset="0"/>
              </a:endParaRPr>
            </a:p>
          </p:txBody>
        </p:sp>
        <p:sp>
          <p:nvSpPr>
            <p:cNvPr id="31" name="Line 30">
              <a:extLst>
                <a:ext uri="{FF2B5EF4-FFF2-40B4-BE49-F238E27FC236}">
                  <a16:creationId xmlns:a16="http://schemas.microsoft.com/office/drawing/2014/main" id="{588B02AB-ECB5-2DF0-9EEB-E1AD5629CF08}"/>
                </a:ext>
              </a:extLst>
            </p:cNvPr>
            <p:cNvSpPr>
              <a:spLocks noChangeShapeType="1"/>
            </p:cNvSpPr>
            <p:nvPr/>
          </p:nvSpPr>
          <p:spPr bwMode="auto">
            <a:xfrm>
              <a:off x="8501063" y="2828925"/>
              <a:ext cx="182562" cy="317500"/>
            </a:xfrm>
            <a:prstGeom prst="line">
              <a:avLst/>
            </a:prstGeom>
            <a:noFill/>
            <a:ln w="9525">
              <a:solidFill>
                <a:schemeClr val="tx1"/>
              </a:solidFill>
              <a:round/>
              <a:headEnd/>
              <a:tailEnd type="triangle" w="med" len="med"/>
            </a:ln>
          </p:spPr>
          <p:txBody>
            <a:bodyPr/>
            <a:lstStyle/>
            <a:p>
              <a:endParaRPr lang="en-US">
                <a:latin typeface="Times" panose="02020603050405020304" pitchFamily="18" charset="0"/>
                <a:cs typeface="Times" panose="02020603050405020304" pitchFamily="18" charset="0"/>
              </a:endParaRPr>
            </a:p>
          </p:txBody>
        </p:sp>
        <p:sp>
          <p:nvSpPr>
            <p:cNvPr id="32" name="Line 31">
              <a:extLst>
                <a:ext uri="{FF2B5EF4-FFF2-40B4-BE49-F238E27FC236}">
                  <a16:creationId xmlns:a16="http://schemas.microsoft.com/office/drawing/2014/main" id="{848D05CF-B47F-61AA-6F9D-B5FAA24E0454}"/>
                </a:ext>
              </a:extLst>
            </p:cNvPr>
            <p:cNvSpPr>
              <a:spLocks noChangeShapeType="1"/>
            </p:cNvSpPr>
            <p:nvPr/>
          </p:nvSpPr>
          <p:spPr bwMode="auto">
            <a:xfrm>
              <a:off x="8501063" y="2828925"/>
              <a:ext cx="115887" cy="431800"/>
            </a:xfrm>
            <a:prstGeom prst="line">
              <a:avLst/>
            </a:prstGeom>
            <a:noFill/>
            <a:ln w="9525">
              <a:solidFill>
                <a:schemeClr val="tx1"/>
              </a:solidFill>
              <a:round/>
              <a:headEnd/>
              <a:tailEnd type="triangle" w="med" len="med"/>
            </a:ln>
          </p:spPr>
          <p:txBody>
            <a:bodyPr/>
            <a:lstStyle/>
            <a:p>
              <a:endParaRPr lang="en-US">
                <a:latin typeface="Times" panose="02020603050405020304" pitchFamily="18" charset="0"/>
                <a:cs typeface="Times" panose="02020603050405020304" pitchFamily="18" charset="0"/>
              </a:endParaRPr>
            </a:p>
          </p:txBody>
        </p:sp>
        <p:sp>
          <p:nvSpPr>
            <p:cNvPr id="33" name="Oval 32">
              <a:extLst>
                <a:ext uri="{FF2B5EF4-FFF2-40B4-BE49-F238E27FC236}">
                  <a16:creationId xmlns:a16="http://schemas.microsoft.com/office/drawing/2014/main" id="{C9E5A299-BD19-0289-826D-7C4B0B26A76B}"/>
                </a:ext>
              </a:extLst>
            </p:cNvPr>
            <p:cNvSpPr>
              <a:spLocks noChangeArrowheads="1"/>
            </p:cNvSpPr>
            <p:nvPr/>
          </p:nvSpPr>
          <p:spPr bwMode="auto">
            <a:xfrm>
              <a:off x="6299200" y="2335213"/>
              <a:ext cx="625475" cy="817562"/>
            </a:xfrm>
            <a:prstGeom prst="ellipse">
              <a:avLst/>
            </a:prstGeom>
            <a:gradFill rotWithShape="0">
              <a:gsLst>
                <a:gs pos="0">
                  <a:srgbClr val="CC0066"/>
                </a:gs>
                <a:gs pos="100000">
                  <a:srgbClr val="006699"/>
                </a:gs>
              </a:gsLst>
              <a:lin ang="0" scaled="1"/>
            </a:gradFill>
            <a:ln w="38100">
              <a:noFill/>
              <a:round/>
              <a:headEnd/>
              <a:tailEnd/>
            </a:ln>
          </p:spPr>
          <p:txBody>
            <a:bodyPr wrap="none" anchor="ctr"/>
            <a:lstStyle/>
            <a:p>
              <a:pPr eaLnBrk="0" hangingPunct="0"/>
              <a:endParaRPr lang="en-US">
                <a:latin typeface="Times" panose="02020603050405020304" pitchFamily="18" charset="0"/>
                <a:cs typeface="Times" panose="02020603050405020304" pitchFamily="18" charset="0"/>
              </a:endParaRPr>
            </a:p>
          </p:txBody>
        </p:sp>
        <p:sp>
          <p:nvSpPr>
            <p:cNvPr id="34" name="AutoShape 33">
              <a:extLst>
                <a:ext uri="{FF2B5EF4-FFF2-40B4-BE49-F238E27FC236}">
                  <a16:creationId xmlns:a16="http://schemas.microsoft.com/office/drawing/2014/main" id="{CC8E229F-0520-AEF0-A9F2-749D6C819553}"/>
                </a:ext>
              </a:extLst>
            </p:cNvPr>
            <p:cNvSpPr>
              <a:spLocks noChangeArrowheads="1"/>
            </p:cNvSpPr>
            <p:nvPr/>
          </p:nvSpPr>
          <p:spPr bwMode="auto">
            <a:xfrm>
              <a:off x="7080250" y="2638425"/>
              <a:ext cx="1174750" cy="144463"/>
            </a:xfrm>
            <a:prstGeom prst="rightArrow">
              <a:avLst>
                <a:gd name="adj1" fmla="val 50000"/>
                <a:gd name="adj2" fmla="val 203296"/>
              </a:avLst>
            </a:prstGeom>
            <a:solidFill>
              <a:schemeClr val="accent1"/>
            </a:solidFill>
            <a:ln w="9525">
              <a:solidFill>
                <a:schemeClr val="tx1"/>
              </a:solidFill>
              <a:miter lim="800000"/>
              <a:headEnd/>
              <a:tailEnd/>
            </a:ln>
          </p:spPr>
          <p:txBody>
            <a:bodyPr wrap="none" anchor="ctr"/>
            <a:lstStyle/>
            <a:p>
              <a:pPr eaLnBrk="0" hangingPunct="0"/>
              <a:endParaRPr lang="en-US">
                <a:latin typeface="Times" panose="02020603050405020304" pitchFamily="18" charset="0"/>
                <a:cs typeface="Times" panose="02020603050405020304" pitchFamily="18" charset="0"/>
              </a:endParaRPr>
            </a:p>
          </p:txBody>
        </p:sp>
        <p:sp>
          <p:nvSpPr>
            <p:cNvPr id="35" name="Line 34">
              <a:extLst>
                <a:ext uri="{FF2B5EF4-FFF2-40B4-BE49-F238E27FC236}">
                  <a16:creationId xmlns:a16="http://schemas.microsoft.com/office/drawing/2014/main" id="{BDBD3DA1-3682-36C6-0473-BFCF560DAAA8}"/>
                </a:ext>
              </a:extLst>
            </p:cNvPr>
            <p:cNvSpPr>
              <a:spLocks noChangeShapeType="1"/>
            </p:cNvSpPr>
            <p:nvPr/>
          </p:nvSpPr>
          <p:spPr bwMode="auto">
            <a:xfrm flipH="1" flipV="1">
              <a:off x="7724775" y="2049463"/>
              <a:ext cx="684213" cy="684212"/>
            </a:xfrm>
            <a:prstGeom prst="line">
              <a:avLst/>
            </a:prstGeom>
            <a:noFill/>
            <a:ln w="9525">
              <a:solidFill>
                <a:schemeClr val="tx1"/>
              </a:solidFill>
              <a:round/>
              <a:headEnd/>
              <a:tailEnd type="triangle" w="med" len="med"/>
            </a:ln>
          </p:spPr>
          <p:txBody>
            <a:bodyPr/>
            <a:lstStyle/>
            <a:p>
              <a:endParaRPr lang="en-US">
                <a:latin typeface="Times" panose="02020603050405020304" pitchFamily="18" charset="0"/>
                <a:cs typeface="Times" panose="02020603050405020304" pitchFamily="18" charset="0"/>
              </a:endParaRPr>
            </a:p>
          </p:txBody>
        </p:sp>
        <p:sp>
          <p:nvSpPr>
            <p:cNvPr id="36" name="Line 35">
              <a:extLst>
                <a:ext uri="{FF2B5EF4-FFF2-40B4-BE49-F238E27FC236}">
                  <a16:creationId xmlns:a16="http://schemas.microsoft.com/office/drawing/2014/main" id="{94EF2FB9-67EE-06EF-23CA-89BF8514F504}"/>
                </a:ext>
              </a:extLst>
            </p:cNvPr>
            <p:cNvSpPr>
              <a:spLocks noChangeShapeType="1"/>
            </p:cNvSpPr>
            <p:nvPr/>
          </p:nvSpPr>
          <p:spPr bwMode="auto">
            <a:xfrm flipH="1">
              <a:off x="7775575" y="2781300"/>
              <a:ext cx="682625" cy="682625"/>
            </a:xfrm>
            <a:prstGeom prst="line">
              <a:avLst/>
            </a:prstGeom>
            <a:noFill/>
            <a:ln w="9525">
              <a:solidFill>
                <a:schemeClr val="tx1"/>
              </a:solidFill>
              <a:round/>
              <a:headEnd/>
              <a:tailEnd type="triangle" w="med" len="med"/>
            </a:ln>
          </p:spPr>
          <p:txBody>
            <a:bodyPr/>
            <a:lstStyle/>
            <a:p>
              <a:endParaRPr lang="en-US">
                <a:latin typeface="Times" panose="02020603050405020304" pitchFamily="18" charset="0"/>
                <a:cs typeface="Times" panose="02020603050405020304" pitchFamily="18" charset="0"/>
              </a:endParaRPr>
            </a:p>
          </p:txBody>
        </p:sp>
        <p:sp>
          <p:nvSpPr>
            <p:cNvPr id="37" name="Text Box 36">
              <a:extLst>
                <a:ext uri="{FF2B5EF4-FFF2-40B4-BE49-F238E27FC236}">
                  <a16:creationId xmlns:a16="http://schemas.microsoft.com/office/drawing/2014/main" id="{872DA296-6AE7-8142-7B12-89E36332E91A}"/>
                </a:ext>
              </a:extLst>
            </p:cNvPr>
            <p:cNvSpPr txBox="1">
              <a:spLocks noChangeArrowheads="1"/>
            </p:cNvSpPr>
            <p:nvPr/>
          </p:nvSpPr>
          <p:spPr bwMode="auto">
            <a:xfrm>
              <a:off x="7219950" y="1652588"/>
              <a:ext cx="538163" cy="457200"/>
            </a:xfrm>
            <a:prstGeom prst="rect">
              <a:avLst/>
            </a:prstGeom>
            <a:noFill/>
            <a:ln w="9525">
              <a:noFill/>
              <a:miter lim="800000"/>
              <a:headEnd/>
              <a:tailEnd/>
            </a:ln>
          </p:spPr>
          <p:txBody>
            <a:bodyPr>
              <a:spAutoFit/>
            </a:bodyPr>
            <a:lstStyle/>
            <a:p>
              <a:r>
                <a:rPr lang="en-US" sz="2400">
                  <a:latin typeface="Times" panose="02020603050405020304" pitchFamily="18" charset="0"/>
                  <a:cs typeface="Times" panose="02020603050405020304" pitchFamily="18" charset="0"/>
                </a:rPr>
                <a:t>Q</a:t>
              </a:r>
              <a:r>
                <a:rPr lang="en-US" sz="2400" baseline="-25000">
                  <a:latin typeface="Times" panose="02020603050405020304" pitchFamily="18" charset="0"/>
                  <a:cs typeface="Times" panose="02020603050405020304" pitchFamily="18" charset="0"/>
                  <a:sym typeface="Symbol" pitchFamily="18" charset="2"/>
                </a:rPr>
                <a:t></a:t>
              </a:r>
              <a:endParaRPr lang="en-US" sz="2400" baseline="-25000">
                <a:latin typeface="Times" panose="02020603050405020304" pitchFamily="18" charset="0"/>
                <a:cs typeface="Times" panose="02020603050405020304" pitchFamily="18" charset="0"/>
              </a:endParaRPr>
            </a:p>
          </p:txBody>
        </p:sp>
        <p:sp>
          <p:nvSpPr>
            <p:cNvPr id="38" name="Line 37">
              <a:extLst>
                <a:ext uri="{FF2B5EF4-FFF2-40B4-BE49-F238E27FC236}">
                  <a16:creationId xmlns:a16="http://schemas.microsoft.com/office/drawing/2014/main" id="{1ACA8A1E-0EB8-C18B-921A-2ACECA92CDEF}"/>
                </a:ext>
              </a:extLst>
            </p:cNvPr>
            <p:cNvSpPr>
              <a:spLocks noChangeShapeType="1"/>
            </p:cNvSpPr>
            <p:nvPr/>
          </p:nvSpPr>
          <p:spPr bwMode="auto">
            <a:xfrm>
              <a:off x="1663700" y="635000"/>
              <a:ext cx="0" cy="220663"/>
            </a:xfrm>
            <a:prstGeom prst="line">
              <a:avLst/>
            </a:prstGeom>
            <a:noFill/>
            <a:ln w="9525">
              <a:solidFill>
                <a:schemeClr val="tx1"/>
              </a:solidFill>
              <a:round/>
              <a:headEnd/>
              <a:tailEnd/>
            </a:ln>
          </p:spPr>
          <p:txBody>
            <a:bodyPr/>
            <a:lstStyle/>
            <a:p>
              <a:endParaRPr lang="en-US">
                <a:latin typeface="Times" panose="02020603050405020304" pitchFamily="18" charset="0"/>
                <a:cs typeface="Times" panose="02020603050405020304" pitchFamily="18" charset="0"/>
              </a:endParaRPr>
            </a:p>
          </p:txBody>
        </p:sp>
        <p:sp>
          <p:nvSpPr>
            <p:cNvPr id="39" name="Line 38">
              <a:extLst>
                <a:ext uri="{FF2B5EF4-FFF2-40B4-BE49-F238E27FC236}">
                  <a16:creationId xmlns:a16="http://schemas.microsoft.com/office/drawing/2014/main" id="{1E5C30CB-29BC-6DC1-6829-3EE480E9D833}"/>
                </a:ext>
              </a:extLst>
            </p:cNvPr>
            <p:cNvSpPr>
              <a:spLocks noChangeShapeType="1"/>
            </p:cNvSpPr>
            <p:nvPr/>
          </p:nvSpPr>
          <p:spPr bwMode="auto">
            <a:xfrm>
              <a:off x="8464550" y="636588"/>
              <a:ext cx="0" cy="220662"/>
            </a:xfrm>
            <a:prstGeom prst="line">
              <a:avLst/>
            </a:prstGeom>
            <a:noFill/>
            <a:ln w="9525">
              <a:solidFill>
                <a:schemeClr val="tx1"/>
              </a:solidFill>
              <a:round/>
              <a:headEnd/>
              <a:tailEnd/>
            </a:ln>
          </p:spPr>
          <p:txBody>
            <a:bodyPr/>
            <a:lstStyle/>
            <a:p>
              <a:endParaRPr lang="en-US">
                <a:latin typeface="Times" panose="02020603050405020304" pitchFamily="18" charset="0"/>
                <a:cs typeface="Times" panose="02020603050405020304" pitchFamily="18" charset="0"/>
              </a:endParaRPr>
            </a:p>
          </p:txBody>
        </p:sp>
        <p:sp>
          <p:nvSpPr>
            <p:cNvPr id="40" name="Text Box 39">
              <a:extLst>
                <a:ext uri="{FF2B5EF4-FFF2-40B4-BE49-F238E27FC236}">
                  <a16:creationId xmlns:a16="http://schemas.microsoft.com/office/drawing/2014/main" id="{8CC68932-B4DE-1E1A-B700-FE20FC183150}"/>
                </a:ext>
              </a:extLst>
            </p:cNvPr>
            <p:cNvSpPr txBox="1">
              <a:spLocks noChangeArrowheads="1"/>
            </p:cNvSpPr>
            <p:nvPr/>
          </p:nvSpPr>
          <p:spPr bwMode="auto">
            <a:xfrm>
              <a:off x="4783138" y="517525"/>
              <a:ext cx="725487" cy="457200"/>
            </a:xfrm>
            <a:prstGeom prst="rect">
              <a:avLst/>
            </a:prstGeom>
            <a:noFill/>
            <a:ln w="9525">
              <a:noFill/>
              <a:miter lim="800000"/>
              <a:headEnd/>
              <a:tailEnd/>
            </a:ln>
          </p:spPr>
          <p:txBody>
            <a:bodyPr wrap="none">
              <a:spAutoFit/>
            </a:bodyPr>
            <a:lstStyle/>
            <a:p>
              <a:r>
                <a:rPr lang="en-US" sz="2400">
                  <a:latin typeface="Times" panose="02020603050405020304" pitchFamily="18" charset="0"/>
                  <a:cs typeface="Times" panose="02020603050405020304" pitchFamily="18" charset="0"/>
                </a:rPr>
                <a:t>30m</a:t>
              </a:r>
            </a:p>
          </p:txBody>
        </p:sp>
        <p:sp>
          <p:nvSpPr>
            <p:cNvPr id="41" name="Line 40">
              <a:extLst>
                <a:ext uri="{FF2B5EF4-FFF2-40B4-BE49-F238E27FC236}">
                  <a16:creationId xmlns:a16="http://schemas.microsoft.com/office/drawing/2014/main" id="{F266811C-F740-79EB-8C00-8D8C2DB863D4}"/>
                </a:ext>
              </a:extLst>
            </p:cNvPr>
            <p:cNvSpPr>
              <a:spLocks noChangeShapeType="1"/>
            </p:cNvSpPr>
            <p:nvPr/>
          </p:nvSpPr>
          <p:spPr bwMode="auto">
            <a:xfrm flipH="1">
              <a:off x="1679575" y="779463"/>
              <a:ext cx="3022600" cy="0"/>
            </a:xfrm>
            <a:prstGeom prst="line">
              <a:avLst/>
            </a:prstGeom>
            <a:noFill/>
            <a:ln w="9525">
              <a:solidFill>
                <a:schemeClr val="tx1"/>
              </a:solidFill>
              <a:round/>
              <a:headEnd/>
              <a:tailEnd type="triangle" w="med" len="med"/>
            </a:ln>
          </p:spPr>
          <p:txBody>
            <a:bodyPr/>
            <a:lstStyle/>
            <a:p>
              <a:endParaRPr lang="en-US">
                <a:latin typeface="Times" panose="02020603050405020304" pitchFamily="18" charset="0"/>
                <a:cs typeface="Times" panose="02020603050405020304" pitchFamily="18" charset="0"/>
              </a:endParaRPr>
            </a:p>
          </p:txBody>
        </p:sp>
        <p:sp>
          <p:nvSpPr>
            <p:cNvPr id="42" name="Line 41">
              <a:extLst>
                <a:ext uri="{FF2B5EF4-FFF2-40B4-BE49-F238E27FC236}">
                  <a16:creationId xmlns:a16="http://schemas.microsoft.com/office/drawing/2014/main" id="{AE1FD723-20AE-3BF7-1DE5-CAA42335E470}"/>
                </a:ext>
              </a:extLst>
            </p:cNvPr>
            <p:cNvSpPr>
              <a:spLocks noChangeShapeType="1"/>
            </p:cNvSpPr>
            <p:nvPr/>
          </p:nvSpPr>
          <p:spPr bwMode="auto">
            <a:xfrm>
              <a:off x="5472113" y="779463"/>
              <a:ext cx="2974975" cy="0"/>
            </a:xfrm>
            <a:prstGeom prst="line">
              <a:avLst/>
            </a:prstGeom>
            <a:noFill/>
            <a:ln w="9525">
              <a:solidFill>
                <a:schemeClr val="tx1"/>
              </a:solidFill>
              <a:round/>
              <a:headEnd/>
              <a:tailEnd type="triangle" w="med" len="med"/>
            </a:ln>
          </p:spPr>
          <p:txBody>
            <a:bodyPr/>
            <a:lstStyle/>
            <a:p>
              <a:endParaRPr lang="en-US">
                <a:latin typeface="Times" panose="02020603050405020304" pitchFamily="18" charset="0"/>
                <a:cs typeface="Times" panose="02020603050405020304" pitchFamily="18" charset="0"/>
              </a:endParaRPr>
            </a:p>
          </p:txBody>
        </p:sp>
        <p:sp>
          <p:nvSpPr>
            <p:cNvPr id="43" name="Text Box 42">
              <a:extLst>
                <a:ext uri="{FF2B5EF4-FFF2-40B4-BE49-F238E27FC236}">
                  <a16:creationId xmlns:a16="http://schemas.microsoft.com/office/drawing/2014/main" id="{CB56D0FE-B3FA-F520-3BAA-2BE83098FBA9}"/>
                </a:ext>
              </a:extLst>
            </p:cNvPr>
            <p:cNvSpPr txBox="1">
              <a:spLocks noChangeArrowheads="1"/>
            </p:cNvSpPr>
            <p:nvPr/>
          </p:nvSpPr>
          <p:spPr bwMode="auto">
            <a:xfrm>
              <a:off x="419100" y="1687513"/>
              <a:ext cx="1246188" cy="523220"/>
            </a:xfrm>
            <a:prstGeom prst="rect">
              <a:avLst/>
            </a:prstGeom>
            <a:noFill/>
            <a:ln w="9525">
              <a:noFill/>
              <a:miter lim="800000"/>
              <a:headEnd/>
              <a:tailEnd/>
            </a:ln>
          </p:spPr>
          <p:txBody>
            <a:bodyPr>
              <a:spAutoFit/>
            </a:bodyPr>
            <a:lstStyle/>
            <a:p>
              <a:r>
                <a:rPr lang="en-US" sz="1400">
                  <a:latin typeface="Times" panose="02020603050405020304" pitchFamily="18" charset="0"/>
                  <a:cs typeface="Times" panose="02020603050405020304" pitchFamily="18" charset="0"/>
                </a:rPr>
                <a:t>Tungsten Target</a:t>
              </a:r>
            </a:p>
          </p:txBody>
        </p:sp>
        <p:sp>
          <p:nvSpPr>
            <p:cNvPr id="44" name="Text Box 43">
              <a:extLst>
                <a:ext uri="{FF2B5EF4-FFF2-40B4-BE49-F238E27FC236}">
                  <a16:creationId xmlns:a16="http://schemas.microsoft.com/office/drawing/2014/main" id="{945BCBB6-3355-9A91-041B-6B05E6618E88}"/>
                </a:ext>
              </a:extLst>
            </p:cNvPr>
            <p:cNvSpPr txBox="1">
              <a:spLocks noChangeArrowheads="1"/>
            </p:cNvSpPr>
            <p:nvPr/>
          </p:nvSpPr>
          <p:spPr bwMode="auto">
            <a:xfrm>
              <a:off x="1284288" y="1714500"/>
              <a:ext cx="1246187" cy="523220"/>
            </a:xfrm>
            <a:prstGeom prst="rect">
              <a:avLst/>
            </a:prstGeom>
            <a:noFill/>
            <a:ln w="9525">
              <a:noFill/>
              <a:miter lim="800000"/>
              <a:headEnd/>
              <a:tailEnd/>
            </a:ln>
          </p:spPr>
          <p:txBody>
            <a:bodyPr>
              <a:spAutoFit/>
            </a:bodyPr>
            <a:lstStyle/>
            <a:p>
              <a:r>
                <a:rPr lang="en-US" sz="1400">
                  <a:latin typeface="Times" panose="02020603050405020304" pitchFamily="18" charset="0"/>
                  <a:cs typeface="Times" panose="02020603050405020304" pitchFamily="18" charset="0"/>
                </a:rPr>
                <a:t>Water Moderator</a:t>
              </a:r>
            </a:p>
          </p:txBody>
        </p:sp>
        <p:sp>
          <p:nvSpPr>
            <p:cNvPr id="46" name="Text Box 46">
              <a:extLst>
                <a:ext uri="{FF2B5EF4-FFF2-40B4-BE49-F238E27FC236}">
                  <a16:creationId xmlns:a16="http://schemas.microsoft.com/office/drawing/2014/main" id="{21FEA9FD-9C14-3F5A-3600-F8BAB9A3DDB6}"/>
                </a:ext>
              </a:extLst>
            </p:cNvPr>
            <p:cNvSpPr txBox="1">
              <a:spLocks noChangeArrowheads="1"/>
            </p:cNvSpPr>
            <p:nvPr/>
          </p:nvSpPr>
          <p:spPr bwMode="auto">
            <a:xfrm>
              <a:off x="6069013" y="1336675"/>
              <a:ext cx="1079500" cy="366713"/>
            </a:xfrm>
            <a:prstGeom prst="rect">
              <a:avLst/>
            </a:prstGeom>
            <a:noFill/>
            <a:ln w="9525">
              <a:noFill/>
              <a:miter lim="800000"/>
              <a:headEnd/>
              <a:tailEnd/>
            </a:ln>
          </p:spPr>
          <p:txBody>
            <a:bodyPr wrap="none">
              <a:spAutoFit/>
            </a:bodyPr>
            <a:lstStyle/>
            <a:p>
              <a:pPr eaLnBrk="0" hangingPunct="0"/>
              <a:r>
                <a:rPr lang="en-US" sz="1800" b="1" dirty="0">
                  <a:solidFill>
                    <a:srgbClr val="006699"/>
                  </a:solidFill>
                  <a:latin typeface="Symbol" pitchFamily="18" charset="2"/>
                </a:rPr>
                <a:t>l</a:t>
              </a:r>
              <a:r>
                <a:rPr lang="en-US" sz="1800" b="1" dirty="0">
                  <a:solidFill>
                    <a:srgbClr val="006699"/>
                  </a:solidFill>
                  <a:latin typeface="Times" panose="02020603050405020304" pitchFamily="18" charset="0"/>
                  <a:cs typeface="Times" panose="02020603050405020304" pitchFamily="18" charset="0"/>
                </a:rPr>
                <a:t>=2dsin</a:t>
              </a:r>
              <a:r>
                <a:rPr lang="en-US" sz="1800" b="1" dirty="0">
                  <a:solidFill>
                    <a:srgbClr val="006699"/>
                  </a:solidFill>
                  <a:latin typeface="Symbol" pitchFamily="18" charset="2"/>
                </a:rPr>
                <a:t>q</a:t>
              </a:r>
            </a:p>
          </p:txBody>
        </p:sp>
      </p:grpSp>
      <p:sp>
        <p:nvSpPr>
          <p:cNvPr id="47" name="Text Box 47">
            <a:extLst>
              <a:ext uri="{FF2B5EF4-FFF2-40B4-BE49-F238E27FC236}">
                <a16:creationId xmlns:a16="http://schemas.microsoft.com/office/drawing/2014/main" id="{F94A4D81-E60E-289C-3EDB-F66A6890C0C6}"/>
              </a:ext>
            </a:extLst>
          </p:cNvPr>
          <p:cNvSpPr txBox="1">
            <a:spLocks noChangeArrowheads="1"/>
          </p:cNvSpPr>
          <p:nvPr/>
        </p:nvSpPr>
        <p:spPr bwMode="auto">
          <a:xfrm>
            <a:off x="477294" y="5140688"/>
            <a:ext cx="6811801" cy="1200329"/>
          </a:xfrm>
          <a:prstGeom prst="rect">
            <a:avLst/>
          </a:prstGeom>
          <a:noFill/>
          <a:ln w="9525">
            <a:noFill/>
            <a:miter lim="800000"/>
            <a:headEnd/>
            <a:tailEnd/>
          </a:ln>
        </p:spPr>
        <p:txBody>
          <a:bodyPr wrap="none">
            <a:spAutoFit/>
          </a:bodyPr>
          <a:lstStyle/>
          <a:p>
            <a:pPr eaLnBrk="0" hangingPunct="0">
              <a:spcBef>
                <a:spcPct val="50000"/>
              </a:spcBef>
              <a:buClr>
                <a:srgbClr val="CC0000"/>
              </a:buClr>
              <a:buFontTx/>
              <a:buChar char="•"/>
            </a:pPr>
            <a:r>
              <a:rPr lang="en-US" sz="1800" b="1" dirty="0">
                <a:latin typeface="Times" panose="02020603050405020304" pitchFamily="18" charset="0"/>
                <a:cs typeface="Times" panose="02020603050405020304" pitchFamily="18" charset="0"/>
              </a:rPr>
              <a:t> Velocity (and </a:t>
            </a:r>
            <a:r>
              <a:rPr lang="en-US" sz="1800" b="1" dirty="0">
                <a:latin typeface="Symbol" panose="05050102010706020507" pitchFamily="18" charset="2"/>
                <a:cs typeface="Times" panose="02020603050405020304" pitchFamily="18" charset="0"/>
              </a:rPr>
              <a:t>l</a:t>
            </a:r>
            <a:r>
              <a:rPr lang="en-US" sz="1800" b="1" dirty="0">
                <a:latin typeface="Times" panose="02020603050405020304" pitchFamily="18" charset="0"/>
                <a:cs typeface="Times" panose="02020603050405020304" pitchFamily="18" charset="0"/>
              </a:rPr>
              <a:t>) determined by the neutron time of flight.</a:t>
            </a:r>
          </a:p>
          <a:p>
            <a:pPr eaLnBrk="0" hangingPunct="0">
              <a:spcBef>
                <a:spcPct val="50000"/>
              </a:spcBef>
              <a:buClr>
                <a:srgbClr val="CC0000"/>
              </a:buClr>
              <a:buFontTx/>
              <a:buChar char="•"/>
            </a:pPr>
            <a:r>
              <a:rPr lang="en-US" sz="1800" b="1" dirty="0">
                <a:latin typeface="Times" panose="02020603050405020304" pitchFamily="18" charset="0"/>
                <a:cs typeface="Times" panose="02020603050405020304" pitchFamily="18" charset="0"/>
              </a:rPr>
              <a:t> Entire diffraction pattern collected with unique diffraction vector.</a:t>
            </a:r>
          </a:p>
          <a:p>
            <a:pPr lvl="1" eaLnBrk="0" hangingPunct="0">
              <a:spcBef>
                <a:spcPct val="50000"/>
              </a:spcBef>
              <a:buClr>
                <a:srgbClr val="CC0000"/>
              </a:buClr>
              <a:buFontTx/>
              <a:buChar char="•"/>
            </a:pPr>
            <a:r>
              <a:rPr lang="en-US" sz="1800" b="1" dirty="0">
                <a:latin typeface="Times" panose="02020603050405020304" pitchFamily="18" charset="0"/>
                <a:cs typeface="Times" panose="02020603050405020304" pitchFamily="18" charset="0"/>
              </a:rPr>
              <a:t> Advantageous for anisotropic samples.</a:t>
            </a:r>
          </a:p>
        </p:txBody>
      </p:sp>
      <p:sp>
        <p:nvSpPr>
          <p:cNvPr id="48" name="Rectangle 47">
            <a:extLst>
              <a:ext uri="{FF2B5EF4-FFF2-40B4-BE49-F238E27FC236}">
                <a16:creationId xmlns:a16="http://schemas.microsoft.com/office/drawing/2014/main" id="{F5074FEC-3FBD-901D-CE70-29206077D3A4}"/>
              </a:ext>
            </a:extLst>
          </p:cNvPr>
          <p:cNvSpPr/>
          <p:nvPr/>
        </p:nvSpPr>
        <p:spPr>
          <a:xfrm>
            <a:off x="84517" y="517072"/>
            <a:ext cx="9397239" cy="45719"/>
          </a:xfrm>
          <a:prstGeom prst="rect">
            <a:avLst/>
          </a:prstGeom>
          <a:gradFill flip="none" rotWithShape="1">
            <a:gsLst>
              <a:gs pos="0">
                <a:srgbClr val="FF9933"/>
              </a:gs>
              <a:gs pos="50000">
                <a:schemeClr val="tx1"/>
              </a:gs>
              <a:gs pos="100000">
                <a:srgbClr val="FF993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067241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ext Box 4"/>
          <p:cNvSpPr txBox="1">
            <a:spLocks noChangeArrowheads="1"/>
          </p:cNvSpPr>
          <p:nvPr/>
        </p:nvSpPr>
        <p:spPr bwMode="auto">
          <a:xfrm>
            <a:off x="4598095" y="2922946"/>
            <a:ext cx="184731" cy="461665"/>
          </a:xfrm>
          <a:prstGeom prst="rect">
            <a:avLst/>
          </a:prstGeom>
          <a:noFill/>
          <a:ln w="9525">
            <a:noFill/>
            <a:miter lim="800000"/>
            <a:headEnd/>
            <a:tailEnd/>
          </a:ln>
        </p:spPr>
        <p:txBody>
          <a:bodyPr wrap="none">
            <a:spAutoFit/>
          </a:bodyPr>
          <a:lstStyle/>
          <a:p>
            <a:pPr eaLnBrk="0" fontAlgn="base" hangingPunct="0">
              <a:spcBef>
                <a:spcPct val="0"/>
              </a:spcBef>
              <a:spcAft>
                <a:spcPct val="0"/>
              </a:spcAft>
            </a:pPr>
            <a:endParaRPr lang="en-US" sz="2400">
              <a:solidFill>
                <a:srgbClr val="000000"/>
              </a:solidFill>
            </a:endParaRPr>
          </a:p>
        </p:txBody>
      </p:sp>
      <p:pic>
        <p:nvPicPr>
          <p:cNvPr id="67" name="Picture 7" descr="Al_micro"/>
          <p:cNvPicPr>
            <a:picLocks noChangeAspect="1" noChangeArrowheads="1"/>
          </p:cNvPicPr>
          <p:nvPr/>
        </p:nvPicPr>
        <p:blipFill>
          <a:blip r:embed="rId2" cstate="print"/>
          <a:srcRect l="2206" t="4152"/>
          <a:stretch>
            <a:fillRect/>
          </a:stretch>
        </p:blipFill>
        <p:spPr bwMode="auto">
          <a:xfrm>
            <a:off x="1188145" y="1240195"/>
            <a:ext cx="3167063" cy="2455862"/>
          </a:xfrm>
          <a:prstGeom prst="rect">
            <a:avLst/>
          </a:prstGeom>
          <a:noFill/>
          <a:ln w="9525">
            <a:noFill/>
            <a:miter lim="800000"/>
            <a:headEnd/>
            <a:tailEnd/>
          </a:ln>
        </p:spPr>
      </p:pic>
      <p:sp>
        <p:nvSpPr>
          <p:cNvPr id="68" name="Line 25"/>
          <p:cNvSpPr>
            <a:spLocks noChangeShapeType="1"/>
          </p:cNvSpPr>
          <p:nvPr/>
        </p:nvSpPr>
        <p:spPr bwMode="auto">
          <a:xfrm>
            <a:off x="4018658" y="3376970"/>
            <a:ext cx="987425" cy="0"/>
          </a:xfrm>
          <a:prstGeom prst="line">
            <a:avLst/>
          </a:prstGeom>
          <a:noFill/>
          <a:ln w="38100">
            <a:solidFill>
              <a:srgbClr val="006699"/>
            </a:solidFill>
            <a:round/>
            <a:headEnd/>
            <a:tailEnd type="stealth" w="med" len="med"/>
          </a:ln>
        </p:spPr>
        <p:txBody>
          <a:bodyPr wrap="none" anchor="ctr"/>
          <a:lstStyle/>
          <a:p>
            <a:pPr eaLnBrk="0" fontAlgn="base" hangingPunct="0">
              <a:spcBef>
                <a:spcPct val="0"/>
              </a:spcBef>
              <a:spcAft>
                <a:spcPct val="0"/>
              </a:spcAft>
            </a:pPr>
            <a:endParaRPr lang="en-US" sz="1600">
              <a:solidFill>
                <a:srgbClr val="000000"/>
              </a:solidFill>
            </a:endParaRPr>
          </a:p>
        </p:txBody>
      </p:sp>
      <p:sp>
        <p:nvSpPr>
          <p:cNvPr id="69" name="Line 26"/>
          <p:cNvSpPr>
            <a:spLocks noChangeShapeType="1"/>
          </p:cNvSpPr>
          <p:nvPr/>
        </p:nvSpPr>
        <p:spPr bwMode="auto">
          <a:xfrm>
            <a:off x="1391345" y="3804007"/>
            <a:ext cx="2716213" cy="0"/>
          </a:xfrm>
          <a:prstGeom prst="line">
            <a:avLst/>
          </a:prstGeom>
          <a:noFill/>
          <a:ln w="57150">
            <a:solidFill>
              <a:schemeClr val="tx1"/>
            </a:solidFill>
            <a:round/>
            <a:headEnd/>
            <a:tailEnd type="stealth" w="med" len="med"/>
          </a:ln>
        </p:spPr>
        <p:txBody>
          <a:bodyPr wrap="none" anchor="ctr"/>
          <a:lstStyle/>
          <a:p>
            <a:pPr eaLnBrk="0" fontAlgn="base" hangingPunct="0">
              <a:spcBef>
                <a:spcPct val="0"/>
              </a:spcBef>
              <a:spcAft>
                <a:spcPct val="0"/>
              </a:spcAft>
            </a:pPr>
            <a:endParaRPr lang="en-US" sz="1600">
              <a:solidFill>
                <a:srgbClr val="000000"/>
              </a:solidFill>
            </a:endParaRPr>
          </a:p>
        </p:txBody>
      </p:sp>
      <p:sp>
        <p:nvSpPr>
          <p:cNvPr id="70" name="Line 28"/>
          <p:cNvSpPr>
            <a:spLocks noChangeShapeType="1"/>
          </p:cNvSpPr>
          <p:nvPr/>
        </p:nvSpPr>
        <p:spPr bwMode="auto">
          <a:xfrm>
            <a:off x="4064695" y="2189520"/>
            <a:ext cx="987425" cy="0"/>
          </a:xfrm>
          <a:prstGeom prst="line">
            <a:avLst/>
          </a:prstGeom>
          <a:noFill/>
          <a:ln w="38100">
            <a:solidFill>
              <a:srgbClr val="CC0000"/>
            </a:solidFill>
            <a:round/>
            <a:headEnd/>
            <a:tailEnd type="stealth" w="med" len="med"/>
          </a:ln>
        </p:spPr>
        <p:txBody>
          <a:bodyPr wrap="none" anchor="ctr"/>
          <a:lstStyle/>
          <a:p>
            <a:pPr eaLnBrk="0" fontAlgn="base" hangingPunct="0">
              <a:spcBef>
                <a:spcPct val="0"/>
              </a:spcBef>
              <a:spcAft>
                <a:spcPct val="0"/>
              </a:spcAft>
            </a:pPr>
            <a:endParaRPr lang="en-US" sz="1600">
              <a:solidFill>
                <a:srgbClr val="000000"/>
              </a:solidFill>
            </a:endParaRPr>
          </a:p>
        </p:txBody>
      </p:sp>
      <p:grpSp>
        <p:nvGrpSpPr>
          <p:cNvPr id="71" name="Group 44"/>
          <p:cNvGrpSpPr>
            <a:grpSpLocks/>
          </p:cNvGrpSpPr>
          <p:nvPr/>
        </p:nvGrpSpPr>
        <p:grpSpPr bwMode="auto">
          <a:xfrm>
            <a:off x="5177532" y="734054"/>
            <a:ext cx="4767262" cy="3260725"/>
            <a:chOff x="4376738" y="1020763"/>
            <a:chExt cx="4767263" cy="3260725"/>
          </a:xfrm>
        </p:grpSpPr>
        <p:pic>
          <p:nvPicPr>
            <p:cNvPr id="72" name="Picture 29"/>
            <p:cNvPicPr>
              <a:picLocks noChangeAspect="1" noChangeArrowheads="1"/>
            </p:cNvPicPr>
            <p:nvPr/>
          </p:nvPicPr>
          <p:blipFill>
            <a:blip r:embed="rId3" cstate="print"/>
            <a:srcRect r="15498" b="10268"/>
            <a:stretch>
              <a:fillRect/>
            </a:stretch>
          </p:blipFill>
          <p:spPr bwMode="auto">
            <a:xfrm>
              <a:off x="4376738" y="1020763"/>
              <a:ext cx="4767263" cy="3260725"/>
            </a:xfrm>
            <a:prstGeom prst="rect">
              <a:avLst/>
            </a:prstGeom>
            <a:noFill/>
            <a:ln w="9525">
              <a:noFill/>
              <a:miter lim="800000"/>
              <a:headEnd/>
              <a:tailEnd/>
            </a:ln>
          </p:spPr>
        </p:pic>
        <p:sp>
          <p:nvSpPr>
            <p:cNvPr id="73" name="Freeform 30" descr="Narrow vertical"/>
            <p:cNvSpPr>
              <a:spLocks/>
            </p:cNvSpPr>
            <p:nvPr/>
          </p:nvSpPr>
          <p:spPr bwMode="auto">
            <a:xfrm>
              <a:off x="8096250" y="1671638"/>
              <a:ext cx="228600" cy="2062163"/>
            </a:xfrm>
            <a:custGeom>
              <a:avLst/>
              <a:gdLst>
                <a:gd name="T0" fmla="*/ 0 w 144"/>
                <a:gd name="T1" fmla="*/ 2147483647 h 1299"/>
                <a:gd name="T2" fmla="*/ 2147483647 w 144"/>
                <a:gd name="T3" fmla="*/ 2147483647 h 1299"/>
                <a:gd name="T4" fmla="*/ 2147483647 w 144"/>
                <a:gd name="T5" fmla="*/ 2147483647 h 1299"/>
                <a:gd name="T6" fmla="*/ 2147483647 w 144"/>
                <a:gd name="T7" fmla="*/ 0 h 1299"/>
                <a:gd name="T8" fmla="*/ 2147483647 w 144"/>
                <a:gd name="T9" fmla="*/ 2147483647 h 1299"/>
                <a:gd name="T10" fmla="*/ 2147483647 w 144"/>
                <a:gd name="T11" fmla="*/ 2147483647 h 1299"/>
                <a:gd name="T12" fmla="*/ 2147483647 w 144"/>
                <a:gd name="T13" fmla="*/ 2147483647 h 1299"/>
                <a:gd name="T14" fmla="*/ 2147483647 w 144"/>
                <a:gd name="T15" fmla="*/ 2147483647 h 1299"/>
                <a:gd name="T16" fmla="*/ 2147483647 w 144"/>
                <a:gd name="T17" fmla="*/ 2147483647 h 1299"/>
                <a:gd name="T18" fmla="*/ 2147483647 w 144"/>
                <a:gd name="T19" fmla="*/ 2147483647 h 12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4"/>
                <a:gd name="T31" fmla="*/ 0 h 1299"/>
                <a:gd name="T32" fmla="*/ 144 w 144"/>
                <a:gd name="T33" fmla="*/ 1299 h 129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4" h="1299">
                  <a:moveTo>
                    <a:pt x="0" y="1293"/>
                  </a:moveTo>
                  <a:lnTo>
                    <a:pt x="27" y="711"/>
                  </a:lnTo>
                  <a:lnTo>
                    <a:pt x="33" y="288"/>
                  </a:lnTo>
                  <a:lnTo>
                    <a:pt x="42" y="0"/>
                  </a:lnTo>
                  <a:lnTo>
                    <a:pt x="51" y="36"/>
                  </a:lnTo>
                  <a:lnTo>
                    <a:pt x="72" y="639"/>
                  </a:lnTo>
                  <a:lnTo>
                    <a:pt x="78" y="981"/>
                  </a:lnTo>
                  <a:lnTo>
                    <a:pt x="96" y="1203"/>
                  </a:lnTo>
                  <a:lnTo>
                    <a:pt x="120" y="1281"/>
                  </a:lnTo>
                  <a:lnTo>
                    <a:pt x="144" y="1299"/>
                  </a:lnTo>
                </a:path>
              </a:pathLst>
            </a:custGeom>
            <a:pattFill prst="narVert">
              <a:fgClr>
                <a:srgbClr val="CC0000"/>
              </a:fgClr>
              <a:bgClr>
                <a:schemeClr val="bg1"/>
              </a:bgClr>
            </a:pattFill>
            <a:ln w="9525">
              <a:solidFill>
                <a:schemeClr val="tx1"/>
              </a:solidFill>
              <a:round/>
              <a:headEnd/>
              <a:tailEnd/>
            </a:ln>
          </p:spPr>
          <p:txBody>
            <a:bodyPr/>
            <a:lstStyle/>
            <a:p>
              <a:pPr eaLnBrk="0" fontAlgn="base" hangingPunct="0">
                <a:spcBef>
                  <a:spcPct val="0"/>
                </a:spcBef>
                <a:spcAft>
                  <a:spcPct val="0"/>
                </a:spcAft>
              </a:pPr>
              <a:endParaRPr lang="en-US" sz="1600">
                <a:solidFill>
                  <a:srgbClr val="000000"/>
                </a:solidFill>
              </a:endParaRPr>
            </a:p>
          </p:txBody>
        </p:sp>
        <p:sp>
          <p:nvSpPr>
            <p:cNvPr id="74" name="Freeform 31" descr="Narrow vertical"/>
            <p:cNvSpPr>
              <a:spLocks/>
            </p:cNvSpPr>
            <p:nvPr/>
          </p:nvSpPr>
          <p:spPr bwMode="auto">
            <a:xfrm>
              <a:off x="7243763" y="3109913"/>
              <a:ext cx="242888" cy="661988"/>
            </a:xfrm>
            <a:custGeom>
              <a:avLst/>
              <a:gdLst>
                <a:gd name="T0" fmla="*/ 0 w 153"/>
                <a:gd name="T1" fmla="*/ 2147483647 h 417"/>
                <a:gd name="T2" fmla="*/ 2147483647 w 153"/>
                <a:gd name="T3" fmla="*/ 2147483647 h 417"/>
                <a:gd name="T4" fmla="*/ 2147483647 w 153"/>
                <a:gd name="T5" fmla="*/ 2147483647 h 417"/>
                <a:gd name="T6" fmla="*/ 2147483647 w 153"/>
                <a:gd name="T7" fmla="*/ 0 h 417"/>
                <a:gd name="T8" fmla="*/ 2147483647 w 153"/>
                <a:gd name="T9" fmla="*/ 2147483647 h 417"/>
                <a:gd name="T10" fmla="*/ 2147483647 w 153"/>
                <a:gd name="T11" fmla="*/ 2147483647 h 417"/>
                <a:gd name="T12" fmla="*/ 2147483647 w 153"/>
                <a:gd name="T13" fmla="*/ 2147483647 h 417"/>
                <a:gd name="T14" fmla="*/ 2147483647 w 153"/>
                <a:gd name="T15" fmla="*/ 2147483647 h 417"/>
                <a:gd name="T16" fmla="*/ 2147483647 w 153"/>
                <a:gd name="T17" fmla="*/ 2147483647 h 4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3"/>
                <a:gd name="T28" fmla="*/ 0 h 417"/>
                <a:gd name="T29" fmla="*/ 153 w 153"/>
                <a:gd name="T30" fmla="*/ 417 h 4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3" h="417">
                  <a:moveTo>
                    <a:pt x="0" y="402"/>
                  </a:moveTo>
                  <a:lnTo>
                    <a:pt x="12" y="321"/>
                  </a:lnTo>
                  <a:lnTo>
                    <a:pt x="42" y="81"/>
                  </a:lnTo>
                  <a:lnTo>
                    <a:pt x="45" y="0"/>
                  </a:lnTo>
                  <a:lnTo>
                    <a:pt x="60" y="39"/>
                  </a:lnTo>
                  <a:lnTo>
                    <a:pt x="75" y="213"/>
                  </a:lnTo>
                  <a:lnTo>
                    <a:pt x="96" y="348"/>
                  </a:lnTo>
                  <a:lnTo>
                    <a:pt x="129" y="390"/>
                  </a:lnTo>
                  <a:lnTo>
                    <a:pt x="153" y="417"/>
                  </a:lnTo>
                </a:path>
              </a:pathLst>
            </a:custGeom>
            <a:pattFill prst="narVert">
              <a:fgClr>
                <a:srgbClr val="006699"/>
              </a:fgClr>
              <a:bgClr>
                <a:srgbClr val="FFFFFF"/>
              </a:bgClr>
            </a:pattFill>
            <a:ln w="9525">
              <a:solidFill>
                <a:schemeClr val="tx1"/>
              </a:solidFill>
              <a:round/>
              <a:headEnd/>
              <a:tailEnd/>
            </a:ln>
          </p:spPr>
          <p:txBody>
            <a:bodyPr/>
            <a:lstStyle/>
            <a:p>
              <a:pPr eaLnBrk="0" fontAlgn="base" hangingPunct="0">
                <a:spcBef>
                  <a:spcPct val="0"/>
                </a:spcBef>
                <a:spcAft>
                  <a:spcPct val="0"/>
                </a:spcAft>
              </a:pPr>
              <a:endParaRPr lang="en-US" sz="1600">
                <a:solidFill>
                  <a:srgbClr val="000000"/>
                </a:solidFill>
              </a:endParaRPr>
            </a:p>
          </p:txBody>
        </p:sp>
      </p:grpSp>
      <p:grpSp>
        <p:nvGrpSpPr>
          <p:cNvPr id="75" name="Group 8"/>
          <p:cNvGrpSpPr>
            <a:grpSpLocks/>
          </p:cNvGrpSpPr>
          <p:nvPr/>
        </p:nvGrpSpPr>
        <p:grpSpPr bwMode="auto">
          <a:xfrm>
            <a:off x="1470720" y="1262421"/>
            <a:ext cx="3594101" cy="2351087"/>
            <a:chOff x="422" y="711"/>
            <a:chExt cx="2264" cy="1481"/>
          </a:xfrm>
        </p:grpSpPr>
        <p:sp>
          <p:nvSpPr>
            <p:cNvPr id="76" name="Freeform 9" descr="Narrow vertical"/>
            <p:cNvSpPr>
              <a:spLocks/>
            </p:cNvSpPr>
            <p:nvPr/>
          </p:nvSpPr>
          <p:spPr bwMode="auto">
            <a:xfrm>
              <a:off x="422" y="1345"/>
              <a:ext cx="147" cy="330"/>
            </a:xfrm>
            <a:custGeom>
              <a:avLst/>
              <a:gdLst>
                <a:gd name="T0" fmla="*/ 59 w 147"/>
                <a:gd name="T1" fmla="*/ 26 h 330"/>
                <a:gd name="T2" fmla="*/ 99 w 147"/>
                <a:gd name="T3" fmla="*/ 10 h 330"/>
                <a:gd name="T4" fmla="*/ 119 w 147"/>
                <a:gd name="T5" fmla="*/ 94 h 330"/>
                <a:gd name="T6" fmla="*/ 123 w 147"/>
                <a:gd name="T7" fmla="*/ 226 h 330"/>
                <a:gd name="T8" fmla="*/ 139 w 147"/>
                <a:gd name="T9" fmla="*/ 250 h 330"/>
                <a:gd name="T10" fmla="*/ 139 w 147"/>
                <a:gd name="T11" fmla="*/ 286 h 330"/>
                <a:gd name="T12" fmla="*/ 103 w 147"/>
                <a:gd name="T13" fmla="*/ 302 h 330"/>
                <a:gd name="T14" fmla="*/ 55 w 147"/>
                <a:gd name="T15" fmla="*/ 330 h 330"/>
                <a:gd name="T16" fmla="*/ 27 w 147"/>
                <a:gd name="T17" fmla="*/ 306 h 330"/>
                <a:gd name="T18" fmla="*/ 23 w 147"/>
                <a:gd name="T19" fmla="*/ 190 h 330"/>
                <a:gd name="T20" fmla="*/ 35 w 147"/>
                <a:gd name="T21" fmla="*/ 154 h 330"/>
                <a:gd name="T22" fmla="*/ 47 w 147"/>
                <a:gd name="T23" fmla="*/ 66 h 330"/>
                <a:gd name="T24" fmla="*/ 59 w 147"/>
                <a:gd name="T25" fmla="*/ 26 h 3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7"/>
                <a:gd name="T40" fmla="*/ 0 h 330"/>
                <a:gd name="T41" fmla="*/ 147 w 147"/>
                <a:gd name="T42" fmla="*/ 330 h 3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7" h="330">
                  <a:moveTo>
                    <a:pt x="59" y="26"/>
                  </a:moveTo>
                  <a:cubicBezTo>
                    <a:pt x="74" y="22"/>
                    <a:pt x="84" y="15"/>
                    <a:pt x="99" y="10"/>
                  </a:cubicBezTo>
                  <a:cubicBezTo>
                    <a:pt x="116" y="36"/>
                    <a:pt x="113" y="65"/>
                    <a:pt x="119" y="94"/>
                  </a:cubicBezTo>
                  <a:cubicBezTo>
                    <a:pt x="120" y="138"/>
                    <a:pt x="117" y="182"/>
                    <a:pt x="123" y="226"/>
                  </a:cubicBezTo>
                  <a:cubicBezTo>
                    <a:pt x="124" y="236"/>
                    <a:pt x="139" y="250"/>
                    <a:pt x="139" y="250"/>
                  </a:cubicBezTo>
                  <a:cubicBezTo>
                    <a:pt x="142" y="263"/>
                    <a:pt x="147" y="272"/>
                    <a:pt x="139" y="286"/>
                  </a:cubicBezTo>
                  <a:cubicBezTo>
                    <a:pt x="134" y="295"/>
                    <a:pt x="107" y="299"/>
                    <a:pt x="103" y="302"/>
                  </a:cubicBezTo>
                  <a:cubicBezTo>
                    <a:pt x="86" y="313"/>
                    <a:pt x="73" y="324"/>
                    <a:pt x="55" y="330"/>
                  </a:cubicBezTo>
                  <a:cubicBezTo>
                    <a:pt x="38" y="324"/>
                    <a:pt x="42" y="316"/>
                    <a:pt x="27" y="306"/>
                  </a:cubicBezTo>
                  <a:cubicBezTo>
                    <a:pt x="0" y="266"/>
                    <a:pt x="14" y="291"/>
                    <a:pt x="23" y="190"/>
                  </a:cubicBezTo>
                  <a:cubicBezTo>
                    <a:pt x="24" y="177"/>
                    <a:pt x="35" y="154"/>
                    <a:pt x="35" y="154"/>
                  </a:cubicBezTo>
                  <a:cubicBezTo>
                    <a:pt x="31" y="124"/>
                    <a:pt x="17" y="86"/>
                    <a:pt x="47" y="66"/>
                  </a:cubicBezTo>
                  <a:cubicBezTo>
                    <a:pt x="51" y="59"/>
                    <a:pt x="85" y="0"/>
                    <a:pt x="59" y="26"/>
                  </a:cubicBezTo>
                  <a:close/>
                </a:path>
              </a:pathLst>
            </a:custGeom>
            <a:pattFill prst="narVert">
              <a:fgClr>
                <a:srgbClr val="CC0000"/>
              </a:fgClr>
              <a:bgClr>
                <a:srgbClr val="FFFFFF"/>
              </a:bgClr>
            </a:pattFill>
            <a:ln w="9525">
              <a:solidFill>
                <a:schemeClr val="tx1"/>
              </a:solidFill>
              <a:round/>
              <a:headEnd/>
              <a:tailEnd/>
            </a:ln>
          </p:spPr>
          <p:txBody>
            <a:bodyPr wrap="none" anchor="ctr"/>
            <a:lstStyle/>
            <a:p>
              <a:pPr eaLnBrk="0" fontAlgn="base" hangingPunct="0">
                <a:spcBef>
                  <a:spcPct val="0"/>
                </a:spcBef>
                <a:spcAft>
                  <a:spcPct val="0"/>
                </a:spcAft>
              </a:pPr>
              <a:endParaRPr lang="en-US" sz="1600">
                <a:solidFill>
                  <a:srgbClr val="000000"/>
                </a:solidFill>
              </a:endParaRPr>
            </a:p>
          </p:txBody>
        </p:sp>
        <p:sp>
          <p:nvSpPr>
            <p:cNvPr id="77" name="Freeform 10" descr="Narrow vertical"/>
            <p:cNvSpPr>
              <a:spLocks/>
            </p:cNvSpPr>
            <p:nvPr/>
          </p:nvSpPr>
          <p:spPr bwMode="auto">
            <a:xfrm>
              <a:off x="1709" y="891"/>
              <a:ext cx="138" cy="179"/>
            </a:xfrm>
            <a:custGeom>
              <a:avLst/>
              <a:gdLst>
                <a:gd name="T0" fmla="*/ 104 w 138"/>
                <a:gd name="T1" fmla="*/ 0 h 179"/>
                <a:gd name="T2" fmla="*/ 52 w 138"/>
                <a:gd name="T3" fmla="*/ 20 h 179"/>
                <a:gd name="T4" fmla="*/ 16 w 138"/>
                <a:gd name="T5" fmla="*/ 84 h 179"/>
                <a:gd name="T6" fmla="*/ 64 w 138"/>
                <a:gd name="T7" fmla="*/ 156 h 179"/>
                <a:gd name="T8" fmla="*/ 132 w 138"/>
                <a:gd name="T9" fmla="*/ 128 h 179"/>
                <a:gd name="T10" fmla="*/ 124 w 138"/>
                <a:gd name="T11" fmla="*/ 92 h 179"/>
                <a:gd name="T12" fmla="*/ 108 w 138"/>
                <a:gd name="T13" fmla="*/ 48 h 179"/>
                <a:gd name="T14" fmla="*/ 104 w 138"/>
                <a:gd name="T15" fmla="*/ 8 h 179"/>
                <a:gd name="T16" fmla="*/ 92 w 138"/>
                <a:gd name="T17" fmla="*/ 4 h 179"/>
                <a:gd name="T18" fmla="*/ 104 w 138"/>
                <a:gd name="T19" fmla="*/ 0 h 1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8"/>
                <a:gd name="T31" fmla="*/ 0 h 179"/>
                <a:gd name="T32" fmla="*/ 138 w 138"/>
                <a:gd name="T33" fmla="*/ 179 h 1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8" h="179">
                  <a:moveTo>
                    <a:pt x="104" y="0"/>
                  </a:moveTo>
                  <a:cubicBezTo>
                    <a:pt x="81" y="4"/>
                    <a:pt x="72" y="10"/>
                    <a:pt x="52" y="20"/>
                  </a:cubicBezTo>
                  <a:cubicBezTo>
                    <a:pt x="43" y="46"/>
                    <a:pt x="40" y="68"/>
                    <a:pt x="16" y="84"/>
                  </a:cubicBezTo>
                  <a:cubicBezTo>
                    <a:pt x="0" y="131"/>
                    <a:pt x="23" y="149"/>
                    <a:pt x="64" y="156"/>
                  </a:cubicBezTo>
                  <a:cubicBezTo>
                    <a:pt x="109" y="179"/>
                    <a:pt x="103" y="147"/>
                    <a:pt x="132" y="128"/>
                  </a:cubicBezTo>
                  <a:cubicBezTo>
                    <a:pt x="138" y="111"/>
                    <a:pt x="134" y="106"/>
                    <a:pt x="124" y="92"/>
                  </a:cubicBezTo>
                  <a:cubicBezTo>
                    <a:pt x="137" y="54"/>
                    <a:pt x="136" y="76"/>
                    <a:pt x="108" y="48"/>
                  </a:cubicBezTo>
                  <a:cubicBezTo>
                    <a:pt x="107" y="35"/>
                    <a:pt x="109" y="21"/>
                    <a:pt x="104" y="8"/>
                  </a:cubicBezTo>
                  <a:cubicBezTo>
                    <a:pt x="103" y="4"/>
                    <a:pt x="92" y="8"/>
                    <a:pt x="92" y="4"/>
                  </a:cubicBezTo>
                  <a:cubicBezTo>
                    <a:pt x="92" y="0"/>
                    <a:pt x="100" y="1"/>
                    <a:pt x="104" y="0"/>
                  </a:cubicBezTo>
                  <a:close/>
                </a:path>
              </a:pathLst>
            </a:custGeom>
            <a:pattFill prst="narVert">
              <a:fgClr>
                <a:srgbClr val="006699"/>
              </a:fgClr>
              <a:bgClr>
                <a:srgbClr val="FFFFFF"/>
              </a:bgClr>
            </a:pattFill>
            <a:ln w="9525">
              <a:solidFill>
                <a:schemeClr val="tx1"/>
              </a:solidFill>
              <a:round/>
              <a:headEnd/>
              <a:tailEnd/>
            </a:ln>
          </p:spPr>
          <p:txBody>
            <a:bodyPr wrap="none" anchor="ctr"/>
            <a:lstStyle/>
            <a:p>
              <a:pPr eaLnBrk="0" fontAlgn="base" hangingPunct="0">
                <a:spcBef>
                  <a:spcPct val="0"/>
                </a:spcBef>
                <a:spcAft>
                  <a:spcPct val="0"/>
                </a:spcAft>
              </a:pPr>
              <a:endParaRPr lang="en-US" sz="1600">
                <a:solidFill>
                  <a:srgbClr val="000000"/>
                </a:solidFill>
              </a:endParaRPr>
            </a:p>
          </p:txBody>
        </p:sp>
        <p:sp>
          <p:nvSpPr>
            <p:cNvPr id="78" name="Freeform 11" descr="Narrow vertical"/>
            <p:cNvSpPr>
              <a:spLocks/>
            </p:cNvSpPr>
            <p:nvPr/>
          </p:nvSpPr>
          <p:spPr bwMode="auto">
            <a:xfrm>
              <a:off x="1073" y="935"/>
              <a:ext cx="132" cy="132"/>
            </a:xfrm>
            <a:custGeom>
              <a:avLst/>
              <a:gdLst>
                <a:gd name="T0" fmla="*/ 84 w 132"/>
                <a:gd name="T1" fmla="*/ 4 h 132"/>
                <a:gd name="T2" fmla="*/ 20 w 132"/>
                <a:gd name="T3" fmla="*/ 12 h 132"/>
                <a:gd name="T4" fmla="*/ 16 w 132"/>
                <a:gd name="T5" fmla="*/ 32 h 132"/>
                <a:gd name="T6" fmla="*/ 0 w 132"/>
                <a:gd name="T7" fmla="*/ 68 h 132"/>
                <a:gd name="T8" fmla="*/ 32 w 132"/>
                <a:gd name="T9" fmla="*/ 120 h 132"/>
                <a:gd name="T10" fmla="*/ 68 w 132"/>
                <a:gd name="T11" fmla="*/ 116 h 132"/>
                <a:gd name="T12" fmla="*/ 80 w 132"/>
                <a:gd name="T13" fmla="*/ 112 h 132"/>
                <a:gd name="T14" fmla="*/ 84 w 132"/>
                <a:gd name="T15" fmla="*/ 124 h 132"/>
                <a:gd name="T16" fmla="*/ 108 w 132"/>
                <a:gd name="T17" fmla="*/ 132 h 132"/>
                <a:gd name="T18" fmla="*/ 104 w 132"/>
                <a:gd name="T19" fmla="*/ 72 h 132"/>
                <a:gd name="T20" fmla="*/ 92 w 132"/>
                <a:gd name="T21" fmla="*/ 20 h 132"/>
                <a:gd name="T22" fmla="*/ 56 w 132"/>
                <a:gd name="T23" fmla="*/ 0 h 1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2"/>
                <a:gd name="T37" fmla="*/ 0 h 132"/>
                <a:gd name="T38" fmla="*/ 132 w 132"/>
                <a:gd name="T39" fmla="*/ 132 h 1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2" h="132">
                  <a:moveTo>
                    <a:pt x="84" y="4"/>
                  </a:moveTo>
                  <a:cubicBezTo>
                    <a:pt x="63" y="7"/>
                    <a:pt x="40" y="4"/>
                    <a:pt x="20" y="12"/>
                  </a:cubicBezTo>
                  <a:cubicBezTo>
                    <a:pt x="14" y="15"/>
                    <a:pt x="18" y="25"/>
                    <a:pt x="16" y="32"/>
                  </a:cubicBezTo>
                  <a:cubicBezTo>
                    <a:pt x="13" y="45"/>
                    <a:pt x="4" y="55"/>
                    <a:pt x="0" y="68"/>
                  </a:cubicBezTo>
                  <a:cubicBezTo>
                    <a:pt x="4" y="98"/>
                    <a:pt x="3" y="110"/>
                    <a:pt x="32" y="120"/>
                  </a:cubicBezTo>
                  <a:cubicBezTo>
                    <a:pt x="44" y="119"/>
                    <a:pt x="56" y="118"/>
                    <a:pt x="68" y="116"/>
                  </a:cubicBezTo>
                  <a:cubicBezTo>
                    <a:pt x="72" y="115"/>
                    <a:pt x="76" y="110"/>
                    <a:pt x="80" y="112"/>
                  </a:cubicBezTo>
                  <a:cubicBezTo>
                    <a:pt x="84" y="114"/>
                    <a:pt x="81" y="122"/>
                    <a:pt x="84" y="124"/>
                  </a:cubicBezTo>
                  <a:cubicBezTo>
                    <a:pt x="91" y="129"/>
                    <a:pt x="108" y="132"/>
                    <a:pt x="108" y="132"/>
                  </a:cubicBezTo>
                  <a:cubicBezTo>
                    <a:pt x="132" y="116"/>
                    <a:pt x="126" y="87"/>
                    <a:pt x="104" y="72"/>
                  </a:cubicBezTo>
                  <a:cubicBezTo>
                    <a:pt x="82" y="40"/>
                    <a:pt x="114" y="91"/>
                    <a:pt x="92" y="20"/>
                  </a:cubicBezTo>
                  <a:cubicBezTo>
                    <a:pt x="88" y="7"/>
                    <a:pt x="56" y="0"/>
                    <a:pt x="56" y="0"/>
                  </a:cubicBezTo>
                </a:path>
              </a:pathLst>
            </a:custGeom>
            <a:pattFill prst="narVert">
              <a:fgClr>
                <a:srgbClr val="006699"/>
              </a:fgClr>
              <a:bgClr>
                <a:srgbClr val="FFFFFF"/>
              </a:bgClr>
            </a:pattFill>
            <a:ln w="9525">
              <a:solidFill>
                <a:schemeClr val="tx1"/>
              </a:solidFill>
              <a:round/>
              <a:headEnd/>
              <a:tailEnd/>
            </a:ln>
          </p:spPr>
          <p:txBody>
            <a:bodyPr wrap="none" anchor="ctr"/>
            <a:lstStyle/>
            <a:p>
              <a:pPr eaLnBrk="0" fontAlgn="base" hangingPunct="0">
                <a:spcBef>
                  <a:spcPct val="0"/>
                </a:spcBef>
                <a:spcAft>
                  <a:spcPct val="0"/>
                </a:spcAft>
              </a:pPr>
              <a:endParaRPr lang="en-US" sz="1600">
                <a:solidFill>
                  <a:srgbClr val="000000"/>
                </a:solidFill>
              </a:endParaRPr>
            </a:p>
          </p:txBody>
        </p:sp>
        <p:sp>
          <p:nvSpPr>
            <p:cNvPr id="79" name="Freeform 12" descr="Narrow vertical"/>
            <p:cNvSpPr>
              <a:spLocks/>
            </p:cNvSpPr>
            <p:nvPr/>
          </p:nvSpPr>
          <p:spPr bwMode="auto">
            <a:xfrm>
              <a:off x="777" y="1795"/>
              <a:ext cx="300" cy="109"/>
            </a:xfrm>
            <a:custGeom>
              <a:avLst/>
              <a:gdLst>
                <a:gd name="T0" fmla="*/ 232 w 300"/>
                <a:gd name="T1" fmla="*/ 28 h 109"/>
                <a:gd name="T2" fmla="*/ 192 w 300"/>
                <a:gd name="T3" fmla="*/ 8 h 109"/>
                <a:gd name="T4" fmla="*/ 124 w 300"/>
                <a:gd name="T5" fmla="*/ 28 h 109"/>
                <a:gd name="T6" fmla="*/ 84 w 300"/>
                <a:gd name="T7" fmla="*/ 20 h 109"/>
                <a:gd name="T8" fmla="*/ 44 w 300"/>
                <a:gd name="T9" fmla="*/ 0 h 109"/>
                <a:gd name="T10" fmla="*/ 16 w 300"/>
                <a:gd name="T11" fmla="*/ 4 h 109"/>
                <a:gd name="T12" fmla="*/ 0 w 300"/>
                <a:gd name="T13" fmla="*/ 40 h 109"/>
                <a:gd name="T14" fmla="*/ 88 w 300"/>
                <a:gd name="T15" fmla="*/ 72 h 109"/>
                <a:gd name="T16" fmla="*/ 124 w 300"/>
                <a:gd name="T17" fmla="*/ 68 h 109"/>
                <a:gd name="T18" fmla="*/ 136 w 300"/>
                <a:gd name="T19" fmla="*/ 64 h 109"/>
                <a:gd name="T20" fmla="*/ 164 w 300"/>
                <a:gd name="T21" fmla="*/ 72 h 109"/>
                <a:gd name="T22" fmla="*/ 176 w 300"/>
                <a:gd name="T23" fmla="*/ 100 h 109"/>
                <a:gd name="T24" fmla="*/ 204 w 300"/>
                <a:gd name="T25" fmla="*/ 108 h 109"/>
                <a:gd name="T26" fmla="*/ 292 w 300"/>
                <a:gd name="T27" fmla="*/ 104 h 109"/>
                <a:gd name="T28" fmla="*/ 288 w 300"/>
                <a:gd name="T29" fmla="*/ 80 h 109"/>
                <a:gd name="T30" fmla="*/ 236 w 300"/>
                <a:gd name="T31" fmla="*/ 64 h 109"/>
                <a:gd name="T32" fmla="*/ 232 w 300"/>
                <a:gd name="T33" fmla="*/ 28 h 10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0"/>
                <a:gd name="T52" fmla="*/ 0 h 109"/>
                <a:gd name="T53" fmla="*/ 300 w 300"/>
                <a:gd name="T54" fmla="*/ 109 h 10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0" h="109">
                  <a:moveTo>
                    <a:pt x="232" y="28"/>
                  </a:moveTo>
                  <a:cubicBezTo>
                    <a:pt x="203" y="9"/>
                    <a:pt x="217" y="14"/>
                    <a:pt x="192" y="8"/>
                  </a:cubicBezTo>
                  <a:cubicBezTo>
                    <a:pt x="167" y="12"/>
                    <a:pt x="147" y="20"/>
                    <a:pt x="124" y="28"/>
                  </a:cubicBezTo>
                  <a:cubicBezTo>
                    <a:pt x="111" y="26"/>
                    <a:pt x="95" y="28"/>
                    <a:pt x="84" y="20"/>
                  </a:cubicBezTo>
                  <a:cubicBezTo>
                    <a:pt x="63" y="3"/>
                    <a:pt x="77" y="7"/>
                    <a:pt x="44" y="0"/>
                  </a:cubicBezTo>
                  <a:cubicBezTo>
                    <a:pt x="35" y="1"/>
                    <a:pt x="25" y="0"/>
                    <a:pt x="16" y="4"/>
                  </a:cubicBezTo>
                  <a:cubicBezTo>
                    <a:pt x="4" y="9"/>
                    <a:pt x="0" y="40"/>
                    <a:pt x="0" y="40"/>
                  </a:cubicBezTo>
                  <a:cubicBezTo>
                    <a:pt x="13" y="79"/>
                    <a:pt x="55" y="70"/>
                    <a:pt x="88" y="72"/>
                  </a:cubicBezTo>
                  <a:cubicBezTo>
                    <a:pt x="108" y="79"/>
                    <a:pt x="96" y="77"/>
                    <a:pt x="124" y="68"/>
                  </a:cubicBezTo>
                  <a:cubicBezTo>
                    <a:pt x="128" y="67"/>
                    <a:pt x="136" y="64"/>
                    <a:pt x="136" y="64"/>
                  </a:cubicBezTo>
                  <a:cubicBezTo>
                    <a:pt x="136" y="64"/>
                    <a:pt x="162" y="70"/>
                    <a:pt x="164" y="72"/>
                  </a:cubicBezTo>
                  <a:cubicBezTo>
                    <a:pt x="171" y="79"/>
                    <a:pt x="168" y="94"/>
                    <a:pt x="176" y="100"/>
                  </a:cubicBezTo>
                  <a:cubicBezTo>
                    <a:pt x="184" y="106"/>
                    <a:pt x="195" y="105"/>
                    <a:pt x="204" y="108"/>
                  </a:cubicBezTo>
                  <a:cubicBezTo>
                    <a:pt x="233" y="107"/>
                    <a:pt x="263" y="109"/>
                    <a:pt x="292" y="104"/>
                  </a:cubicBezTo>
                  <a:cubicBezTo>
                    <a:pt x="300" y="103"/>
                    <a:pt x="295" y="84"/>
                    <a:pt x="288" y="80"/>
                  </a:cubicBezTo>
                  <a:cubicBezTo>
                    <a:pt x="282" y="76"/>
                    <a:pt x="237" y="65"/>
                    <a:pt x="236" y="64"/>
                  </a:cubicBezTo>
                  <a:cubicBezTo>
                    <a:pt x="231" y="53"/>
                    <a:pt x="233" y="40"/>
                    <a:pt x="232" y="28"/>
                  </a:cubicBezTo>
                  <a:close/>
                </a:path>
              </a:pathLst>
            </a:custGeom>
            <a:pattFill prst="narVert">
              <a:fgClr>
                <a:srgbClr val="CC0000"/>
              </a:fgClr>
              <a:bgClr>
                <a:srgbClr val="FFFFFF"/>
              </a:bgClr>
            </a:pattFill>
            <a:ln w="9525">
              <a:solidFill>
                <a:schemeClr val="tx1"/>
              </a:solidFill>
              <a:round/>
              <a:headEnd/>
              <a:tailEnd/>
            </a:ln>
          </p:spPr>
          <p:txBody>
            <a:bodyPr wrap="none" anchor="ctr"/>
            <a:lstStyle/>
            <a:p>
              <a:pPr eaLnBrk="0" fontAlgn="base" hangingPunct="0">
                <a:spcBef>
                  <a:spcPct val="0"/>
                </a:spcBef>
                <a:spcAft>
                  <a:spcPct val="0"/>
                </a:spcAft>
              </a:pPr>
              <a:endParaRPr lang="en-US" sz="1600">
                <a:solidFill>
                  <a:srgbClr val="000000"/>
                </a:solidFill>
              </a:endParaRPr>
            </a:p>
          </p:txBody>
        </p:sp>
        <p:sp>
          <p:nvSpPr>
            <p:cNvPr id="80" name="Freeform 13" descr="Narrow vertical"/>
            <p:cNvSpPr>
              <a:spLocks/>
            </p:cNvSpPr>
            <p:nvPr/>
          </p:nvSpPr>
          <p:spPr bwMode="auto">
            <a:xfrm>
              <a:off x="653" y="1759"/>
              <a:ext cx="174" cy="212"/>
            </a:xfrm>
            <a:custGeom>
              <a:avLst/>
              <a:gdLst>
                <a:gd name="T0" fmla="*/ 100 w 174"/>
                <a:gd name="T1" fmla="*/ 0 h 212"/>
                <a:gd name="T2" fmla="*/ 160 w 174"/>
                <a:gd name="T3" fmla="*/ 28 h 212"/>
                <a:gd name="T4" fmla="*/ 128 w 174"/>
                <a:gd name="T5" fmla="*/ 60 h 212"/>
                <a:gd name="T6" fmla="*/ 120 w 174"/>
                <a:gd name="T7" fmla="*/ 84 h 212"/>
                <a:gd name="T8" fmla="*/ 168 w 174"/>
                <a:gd name="T9" fmla="*/ 116 h 212"/>
                <a:gd name="T10" fmla="*/ 152 w 174"/>
                <a:gd name="T11" fmla="*/ 148 h 212"/>
                <a:gd name="T12" fmla="*/ 128 w 174"/>
                <a:gd name="T13" fmla="*/ 184 h 212"/>
                <a:gd name="T14" fmla="*/ 120 w 174"/>
                <a:gd name="T15" fmla="*/ 208 h 212"/>
                <a:gd name="T16" fmla="*/ 96 w 174"/>
                <a:gd name="T17" fmla="*/ 212 h 212"/>
                <a:gd name="T18" fmla="*/ 48 w 174"/>
                <a:gd name="T19" fmla="*/ 160 h 212"/>
                <a:gd name="T20" fmla="*/ 24 w 174"/>
                <a:gd name="T21" fmla="*/ 140 h 212"/>
                <a:gd name="T22" fmla="*/ 0 w 174"/>
                <a:gd name="T23" fmla="*/ 124 h 212"/>
                <a:gd name="T24" fmla="*/ 32 w 174"/>
                <a:gd name="T25" fmla="*/ 64 h 212"/>
                <a:gd name="T26" fmla="*/ 56 w 174"/>
                <a:gd name="T27" fmla="*/ 40 h 212"/>
                <a:gd name="T28" fmla="*/ 80 w 174"/>
                <a:gd name="T29" fmla="*/ 32 h 212"/>
                <a:gd name="T30" fmla="*/ 100 w 174"/>
                <a:gd name="T31" fmla="*/ 0 h 2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4"/>
                <a:gd name="T49" fmla="*/ 0 h 212"/>
                <a:gd name="T50" fmla="*/ 174 w 174"/>
                <a:gd name="T51" fmla="*/ 212 h 2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4" h="212">
                  <a:moveTo>
                    <a:pt x="100" y="0"/>
                  </a:moveTo>
                  <a:cubicBezTo>
                    <a:pt x="121" y="7"/>
                    <a:pt x="141" y="15"/>
                    <a:pt x="160" y="28"/>
                  </a:cubicBezTo>
                  <a:cubicBezTo>
                    <a:pt x="147" y="36"/>
                    <a:pt x="134" y="46"/>
                    <a:pt x="128" y="60"/>
                  </a:cubicBezTo>
                  <a:cubicBezTo>
                    <a:pt x="125" y="68"/>
                    <a:pt x="120" y="84"/>
                    <a:pt x="120" y="84"/>
                  </a:cubicBezTo>
                  <a:cubicBezTo>
                    <a:pt x="127" y="105"/>
                    <a:pt x="147" y="111"/>
                    <a:pt x="168" y="116"/>
                  </a:cubicBezTo>
                  <a:cubicBezTo>
                    <a:pt x="174" y="134"/>
                    <a:pt x="167" y="138"/>
                    <a:pt x="152" y="148"/>
                  </a:cubicBezTo>
                  <a:cubicBezTo>
                    <a:pt x="144" y="160"/>
                    <a:pt x="133" y="170"/>
                    <a:pt x="128" y="184"/>
                  </a:cubicBezTo>
                  <a:cubicBezTo>
                    <a:pt x="125" y="192"/>
                    <a:pt x="128" y="207"/>
                    <a:pt x="120" y="208"/>
                  </a:cubicBezTo>
                  <a:cubicBezTo>
                    <a:pt x="112" y="209"/>
                    <a:pt x="104" y="211"/>
                    <a:pt x="96" y="212"/>
                  </a:cubicBezTo>
                  <a:cubicBezTo>
                    <a:pt x="63" y="205"/>
                    <a:pt x="66" y="187"/>
                    <a:pt x="48" y="160"/>
                  </a:cubicBezTo>
                  <a:cubicBezTo>
                    <a:pt x="42" y="151"/>
                    <a:pt x="32" y="146"/>
                    <a:pt x="24" y="140"/>
                  </a:cubicBezTo>
                  <a:cubicBezTo>
                    <a:pt x="16" y="134"/>
                    <a:pt x="0" y="124"/>
                    <a:pt x="0" y="124"/>
                  </a:cubicBezTo>
                  <a:cubicBezTo>
                    <a:pt x="5" y="85"/>
                    <a:pt x="0" y="85"/>
                    <a:pt x="32" y="64"/>
                  </a:cubicBezTo>
                  <a:cubicBezTo>
                    <a:pt x="41" y="58"/>
                    <a:pt x="45" y="44"/>
                    <a:pt x="56" y="40"/>
                  </a:cubicBezTo>
                  <a:cubicBezTo>
                    <a:pt x="64" y="37"/>
                    <a:pt x="80" y="32"/>
                    <a:pt x="80" y="32"/>
                  </a:cubicBezTo>
                  <a:cubicBezTo>
                    <a:pt x="88" y="20"/>
                    <a:pt x="87" y="6"/>
                    <a:pt x="100" y="0"/>
                  </a:cubicBezTo>
                  <a:close/>
                </a:path>
              </a:pathLst>
            </a:custGeom>
            <a:pattFill prst="narVert">
              <a:fgClr>
                <a:srgbClr val="006699"/>
              </a:fgClr>
              <a:bgClr>
                <a:srgbClr val="FFFFFF"/>
              </a:bgClr>
            </a:pattFill>
            <a:ln w="9525">
              <a:solidFill>
                <a:schemeClr val="tx1"/>
              </a:solidFill>
              <a:round/>
              <a:headEnd/>
              <a:tailEnd/>
            </a:ln>
          </p:spPr>
          <p:txBody>
            <a:bodyPr wrap="none" anchor="ctr"/>
            <a:lstStyle/>
            <a:p>
              <a:pPr eaLnBrk="0" fontAlgn="base" hangingPunct="0">
                <a:spcBef>
                  <a:spcPct val="0"/>
                </a:spcBef>
                <a:spcAft>
                  <a:spcPct val="0"/>
                </a:spcAft>
              </a:pPr>
              <a:endParaRPr lang="en-US" sz="1600">
                <a:solidFill>
                  <a:srgbClr val="000000"/>
                </a:solidFill>
              </a:endParaRPr>
            </a:p>
          </p:txBody>
        </p:sp>
        <p:sp>
          <p:nvSpPr>
            <p:cNvPr id="81" name="Freeform 14" descr="Narrow vertical"/>
            <p:cNvSpPr>
              <a:spLocks/>
            </p:cNvSpPr>
            <p:nvPr/>
          </p:nvSpPr>
          <p:spPr bwMode="auto">
            <a:xfrm>
              <a:off x="1970" y="1245"/>
              <a:ext cx="185" cy="131"/>
            </a:xfrm>
            <a:custGeom>
              <a:avLst/>
              <a:gdLst>
                <a:gd name="T0" fmla="*/ 123 w 185"/>
                <a:gd name="T1" fmla="*/ 114 h 131"/>
                <a:gd name="T2" fmla="*/ 135 w 185"/>
                <a:gd name="T3" fmla="*/ 86 h 131"/>
                <a:gd name="T4" fmla="*/ 159 w 185"/>
                <a:gd name="T5" fmla="*/ 78 h 131"/>
                <a:gd name="T6" fmla="*/ 171 w 185"/>
                <a:gd name="T7" fmla="*/ 74 h 131"/>
                <a:gd name="T8" fmla="*/ 107 w 185"/>
                <a:gd name="T9" fmla="*/ 6 h 131"/>
                <a:gd name="T10" fmla="*/ 15 w 185"/>
                <a:gd name="T11" fmla="*/ 10 h 131"/>
                <a:gd name="T12" fmla="*/ 27 w 185"/>
                <a:gd name="T13" fmla="*/ 50 h 131"/>
                <a:gd name="T14" fmla="*/ 39 w 185"/>
                <a:gd name="T15" fmla="*/ 102 h 131"/>
                <a:gd name="T16" fmla="*/ 55 w 185"/>
                <a:gd name="T17" fmla="*/ 106 h 131"/>
                <a:gd name="T18" fmla="*/ 107 w 185"/>
                <a:gd name="T19" fmla="*/ 118 h 131"/>
                <a:gd name="T20" fmla="*/ 123 w 185"/>
                <a:gd name="T21" fmla="*/ 114 h 1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5"/>
                <a:gd name="T34" fmla="*/ 0 h 131"/>
                <a:gd name="T35" fmla="*/ 185 w 185"/>
                <a:gd name="T36" fmla="*/ 131 h 1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5" h="131">
                  <a:moveTo>
                    <a:pt x="123" y="114"/>
                  </a:moveTo>
                  <a:cubicBezTo>
                    <a:pt x="125" y="108"/>
                    <a:pt x="131" y="89"/>
                    <a:pt x="135" y="86"/>
                  </a:cubicBezTo>
                  <a:cubicBezTo>
                    <a:pt x="142" y="81"/>
                    <a:pt x="151" y="81"/>
                    <a:pt x="159" y="78"/>
                  </a:cubicBezTo>
                  <a:cubicBezTo>
                    <a:pt x="163" y="77"/>
                    <a:pt x="171" y="74"/>
                    <a:pt x="171" y="74"/>
                  </a:cubicBezTo>
                  <a:cubicBezTo>
                    <a:pt x="185" y="31"/>
                    <a:pt x="137" y="16"/>
                    <a:pt x="107" y="6"/>
                  </a:cubicBezTo>
                  <a:cubicBezTo>
                    <a:pt x="76" y="7"/>
                    <a:pt x="44" y="0"/>
                    <a:pt x="15" y="10"/>
                  </a:cubicBezTo>
                  <a:cubicBezTo>
                    <a:pt x="0" y="16"/>
                    <a:pt x="24" y="44"/>
                    <a:pt x="27" y="50"/>
                  </a:cubicBezTo>
                  <a:cubicBezTo>
                    <a:pt x="33" y="62"/>
                    <a:pt x="37" y="99"/>
                    <a:pt x="39" y="102"/>
                  </a:cubicBezTo>
                  <a:cubicBezTo>
                    <a:pt x="42" y="107"/>
                    <a:pt x="50" y="105"/>
                    <a:pt x="55" y="106"/>
                  </a:cubicBezTo>
                  <a:cubicBezTo>
                    <a:pt x="63" y="131"/>
                    <a:pt x="82" y="121"/>
                    <a:pt x="107" y="118"/>
                  </a:cubicBezTo>
                  <a:cubicBezTo>
                    <a:pt x="126" y="123"/>
                    <a:pt x="123" y="127"/>
                    <a:pt x="123" y="114"/>
                  </a:cubicBezTo>
                  <a:close/>
                </a:path>
              </a:pathLst>
            </a:custGeom>
            <a:pattFill prst="narVert">
              <a:fgClr>
                <a:srgbClr val="CC0000"/>
              </a:fgClr>
              <a:bgClr>
                <a:srgbClr val="FFFFFF"/>
              </a:bgClr>
            </a:pattFill>
            <a:ln w="9525">
              <a:solidFill>
                <a:schemeClr val="tx1"/>
              </a:solidFill>
              <a:round/>
              <a:headEnd/>
              <a:tailEnd/>
            </a:ln>
          </p:spPr>
          <p:txBody>
            <a:bodyPr wrap="none" anchor="ctr"/>
            <a:lstStyle/>
            <a:p>
              <a:pPr eaLnBrk="0" fontAlgn="base" hangingPunct="0">
                <a:spcBef>
                  <a:spcPct val="0"/>
                </a:spcBef>
                <a:spcAft>
                  <a:spcPct val="0"/>
                </a:spcAft>
              </a:pPr>
              <a:endParaRPr lang="en-US" sz="1600">
                <a:solidFill>
                  <a:srgbClr val="000000"/>
                </a:solidFill>
              </a:endParaRPr>
            </a:p>
          </p:txBody>
        </p:sp>
        <p:sp>
          <p:nvSpPr>
            <p:cNvPr id="82" name="Freeform 15" descr="Narrow vertical"/>
            <p:cNvSpPr>
              <a:spLocks/>
            </p:cNvSpPr>
            <p:nvPr/>
          </p:nvSpPr>
          <p:spPr bwMode="auto">
            <a:xfrm>
              <a:off x="1905" y="1902"/>
              <a:ext cx="193" cy="290"/>
            </a:xfrm>
            <a:custGeom>
              <a:avLst/>
              <a:gdLst>
                <a:gd name="T0" fmla="*/ 144 w 193"/>
                <a:gd name="T1" fmla="*/ 9 h 290"/>
                <a:gd name="T2" fmla="*/ 112 w 193"/>
                <a:gd name="T3" fmla="*/ 9 h 290"/>
                <a:gd name="T4" fmla="*/ 84 w 193"/>
                <a:gd name="T5" fmla="*/ 57 h 290"/>
                <a:gd name="T6" fmla="*/ 40 w 193"/>
                <a:gd name="T7" fmla="*/ 105 h 290"/>
                <a:gd name="T8" fmla="*/ 24 w 193"/>
                <a:gd name="T9" fmla="*/ 129 h 290"/>
                <a:gd name="T10" fmla="*/ 16 w 193"/>
                <a:gd name="T11" fmla="*/ 153 h 290"/>
                <a:gd name="T12" fmla="*/ 12 w 193"/>
                <a:gd name="T13" fmla="*/ 197 h 290"/>
                <a:gd name="T14" fmla="*/ 0 w 193"/>
                <a:gd name="T15" fmla="*/ 233 h 290"/>
                <a:gd name="T16" fmla="*/ 68 w 193"/>
                <a:gd name="T17" fmla="*/ 273 h 290"/>
                <a:gd name="T18" fmla="*/ 112 w 193"/>
                <a:gd name="T19" fmla="*/ 221 h 290"/>
                <a:gd name="T20" fmla="*/ 136 w 193"/>
                <a:gd name="T21" fmla="*/ 213 h 290"/>
                <a:gd name="T22" fmla="*/ 148 w 193"/>
                <a:gd name="T23" fmla="*/ 209 h 290"/>
                <a:gd name="T24" fmla="*/ 168 w 193"/>
                <a:gd name="T25" fmla="*/ 173 h 290"/>
                <a:gd name="T26" fmla="*/ 176 w 193"/>
                <a:gd name="T27" fmla="*/ 117 h 290"/>
                <a:gd name="T28" fmla="*/ 144 w 193"/>
                <a:gd name="T29" fmla="*/ 9 h 2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3"/>
                <a:gd name="T46" fmla="*/ 0 h 290"/>
                <a:gd name="T47" fmla="*/ 193 w 193"/>
                <a:gd name="T48" fmla="*/ 290 h 2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3" h="290">
                  <a:moveTo>
                    <a:pt x="144" y="9"/>
                  </a:moveTo>
                  <a:cubicBezTo>
                    <a:pt x="133" y="5"/>
                    <a:pt x="124" y="0"/>
                    <a:pt x="112" y="9"/>
                  </a:cubicBezTo>
                  <a:cubicBezTo>
                    <a:pt x="97" y="21"/>
                    <a:pt x="92" y="41"/>
                    <a:pt x="84" y="57"/>
                  </a:cubicBezTo>
                  <a:cubicBezTo>
                    <a:pt x="74" y="76"/>
                    <a:pt x="55" y="90"/>
                    <a:pt x="40" y="105"/>
                  </a:cubicBezTo>
                  <a:cubicBezTo>
                    <a:pt x="33" y="112"/>
                    <a:pt x="27" y="120"/>
                    <a:pt x="24" y="129"/>
                  </a:cubicBezTo>
                  <a:cubicBezTo>
                    <a:pt x="21" y="137"/>
                    <a:pt x="16" y="153"/>
                    <a:pt x="16" y="153"/>
                  </a:cubicBezTo>
                  <a:cubicBezTo>
                    <a:pt x="15" y="168"/>
                    <a:pt x="15" y="182"/>
                    <a:pt x="12" y="197"/>
                  </a:cubicBezTo>
                  <a:cubicBezTo>
                    <a:pt x="10" y="209"/>
                    <a:pt x="0" y="233"/>
                    <a:pt x="0" y="233"/>
                  </a:cubicBezTo>
                  <a:cubicBezTo>
                    <a:pt x="6" y="290"/>
                    <a:pt x="7" y="282"/>
                    <a:pt x="68" y="273"/>
                  </a:cubicBezTo>
                  <a:cubicBezTo>
                    <a:pt x="97" y="263"/>
                    <a:pt x="89" y="234"/>
                    <a:pt x="112" y="221"/>
                  </a:cubicBezTo>
                  <a:cubicBezTo>
                    <a:pt x="119" y="217"/>
                    <a:pt x="128" y="216"/>
                    <a:pt x="136" y="213"/>
                  </a:cubicBezTo>
                  <a:cubicBezTo>
                    <a:pt x="140" y="212"/>
                    <a:pt x="148" y="209"/>
                    <a:pt x="148" y="209"/>
                  </a:cubicBezTo>
                  <a:cubicBezTo>
                    <a:pt x="166" y="181"/>
                    <a:pt x="161" y="194"/>
                    <a:pt x="168" y="173"/>
                  </a:cubicBezTo>
                  <a:cubicBezTo>
                    <a:pt x="160" y="150"/>
                    <a:pt x="152" y="133"/>
                    <a:pt x="176" y="117"/>
                  </a:cubicBezTo>
                  <a:cubicBezTo>
                    <a:pt x="193" y="82"/>
                    <a:pt x="164" y="39"/>
                    <a:pt x="144" y="9"/>
                  </a:cubicBezTo>
                  <a:close/>
                </a:path>
              </a:pathLst>
            </a:custGeom>
            <a:pattFill prst="narVert">
              <a:fgClr>
                <a:srgbClr val="006699"/>
              </a:fgClr>
              <a:bgClr>
                <a:srgbClr val="FFFFFF"/>
              </a:bgClr>
            </a:pattFill>
            <a:ln w="9525">
              <a:solidFill>
                <a:schemeClr val="tx1"/>
              </a:solidFill>
              <a:round/>
              <a:headEnd/>
              <a:tailEnd/>
            </a:ln>
          </p:spPr>
          <p:txBody>
            <a:bodyPr wrap="none" anchor="ctr"/>
            <a:lstStyle/>
            <a:p>
              <a:pPr eaLnBrk="0" fontAlgn="base" hangingPunct="0">
                <a:spcBef>
                  <a:spcPct val="0"/>
                </a:spcBef>
                <a:spcAft>
                  <a:spcPct val="0"/>
                </a:spcAft>
              </a:pPr>
              <a:endParaRPr lang="en-US" sz="1600">
                <a:solidFill>
                  <a:srgbClr val="000000"/>
                </a:solidFill>
              </a:endParaRPr>
            </a:p>
          </p:txBody>
        </p:sp>
        <p:sp>
          <p:nvSpPr>
            <p:cNvPr id="92" name="Freeform 16" descr="Narrow vertical"/>
            <p:cNvSpPr>
              <a:spLocks/>
            </p:cNvSpPr>
            <p:nvPr/>
          </p:nvSpPr>
          <p:spPr bwMode="auto">
            <a:xfrm>
              <a:off x="1629" y="1591"/>
              <a:ext cx="172" cy="248"/>
            </a:xfrm>
            <a:custGeom>
              <a:avLst/>
              <a:gdLst>
                <a:gd name="T0" fmla="*/ 112 w 172"/>
                <a:gd name="T1" fmla="*/ 0 h 248"/>
                <a:gd name="T2" fmla="*/ 24 w 172"/>
                <a:gd name="T3" fmla="*/ 28 h 248"/>
                <a:gd name="T4" fmla="*/ 8 w 172"/>
                <a:gd name="T5" fmla="*/ 64 h 248"/>
                <a:gd name="T6" fmla="*/ 0 w 172"/>
                <a:gd name="T7" fmla="*/ 88 h 248"/>
                <a:gd name="T8" fmla="*/ 24 w 172"/>
                <a:gd name="T9" fmla="*/ 132 h 248"/>
                <a:gd name="T10" fmla="*/ 44 w 172"/>
                <a:gd name="T11" fmla="*/ 168 h 248"/>
                <a:gd name="T12" fmla="*/ 68 w 172"/>
                <a:gd name="T13" fmla="*/ 248 h 248"/>
                <a:gd name="T14" fmla="*/ 104 w 172"/>
                <a:gd name="T15" fmla="*/ 244 h 248"/>
                <a:gd name="T16" fmla="*/ 128 w 172"/>
                <a:gd name="T17" fmla="*/ 228 h 248"/>
                <a:gd name="T18" fmla="*/ 112 w 172"/>
                <a:gd name="T19" fmla="*/ 136 h 248"/>
                <a:gd name="T20" fmla="*/ 96 w 172"/>
                <a:gd name="T21" fmla="*/ 100 h 248"/>
                <a:gd name="T22" fmla="*/ 120 w 172"/>
                <a:gd name="T23" fmla="*/ 64 h 248"/>
                <a:gd name="T24" fmla="*/ 144 w 172"/>
                <a:gd name="T25" fmla="*/ 56 h 248"/>
                <a:gd name="T26" fmla="*/ 156 w 172"/>
                <a:gd name="T27" fmla="*/ 52 h 248"/>
                <a:gd name="T28" fmla="*/ 104 w 172"/>
                <a:gd name="T29" fmla="*/ 8 h 248"/>
                <a:gd name="T30" fmla="*/ 112 w 172"/>
                <a:gd name="T31" fmla="*/ 0 h 2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2"/>
                <a:gd name="T49" fmla="*/ 0 h 248"/>
                <a:gd name="T50" fmla="*/ 172 w 172"/>
                <a:gd name="T51" fmla="*/ 248 h 2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2" h="248">
                  <a:moveTo>
                    <a:pt x="112" y="0"/>
                  </a:moveTo>
                  <a:cubicBezTo>
                    <a:pt x="87" y="17"/>
                    <a:pt x="54" y="23"/>
                    <a:pt x="24" y="28"/>
                  </a:cubicBezTo>
                  <a:cubicBezTo>
                    <a:pt x="11" y="47"/>
                    <a:pt x="18" y="35"/>
                    <a:pt x="8" y="64"/>
                  </a:cubicBezTo>
                  <a:cubicBezTo>
                    <a:pt x="5" y="72"/>
                    <a:pt x="0" y="88"/>
                    <a:pt x="0" y="88"/>
                  </a:cubicBezTo>
                  <a:cubicBezTo>
                    <a:pt x="3" y="112"/>
                    <a:pt x="1" y="124"/>
                    <a:pt x="24" y="132"/>
                  </a:cubicBezTo>
                  <a:cubicBezTo>
                    <a:pt x="42" y="160"/>
                    <a:pt x="37" y="147"/>
                    <a:pt x="44" y="168"/>
                  </a:cubicBezTo>
                  <a:cubicBezTo>
                    <a:pt x="41" y="200"/>
                    <a:pt x="30" y="238"/>
                    <a:pt x="68" y="248"/>
                  </a:cubicBezTo>
                  <a:cubicBezTo>
                    <a:pt x="80" y="247"/>
                    <a:pt x="93" y="248"/>
                    <a:pt x="104" y="244"/>
                  </a:cubicBezTo>
                  <a:cubicBezTo>
                    <a:pt x="113" y="241"/>
                    <a:pt x="128" y="228"/>
                    <a:pt x="128" y="228"/>
                  </a:cubicBezTo>
                  <a:cubicBezTo>
                    <a:pt x="141" y="190"/>
                    <a:pt x="128" y="169"/>
                    <a:pt x="112" y="136"/>
                  </a:cubicBezTo>
                  <a:cubicBezTo>
                    <a:pt x="106" y="124"/>
                    <a:pt x="96" y="100"/>
                    <a:pt x="96" y="100"/>
                  </a:cubicBezTo>
                  <a:cubicBezTo>
                    <a:pt x="100" y="87"/>
                    <a:pt x="107" y="71"/>
                    <a:pt x="120" y="64"/>
                  </a:cubicBezTo>
                  <a:cubicBezTo>
                    <a:pt x="127" y="60"/>
                    <a:pt x="136" y="59"/>
                    <a:pt x="144" y="56"/>
                  </a:cubicBezTo>
                  <a:cubicBezTo>
                    <a:pt x="148" y="55"/>
                    <a:pt x="156" y="52"/>
                    <a:pt x="156" y="52"/>
                  </a:cubicBezTo>
                  <a:cubicBezTo>
                    <a:pt x="172" y="3"/>
                    <a:pt x="119" y="23"/>
                    <a:pt x="104" y="8"/>
                  </a:cubicBezTo>
                  <a:cubicBezTo>
                    <a:pt x="101" y="5"/>
                    <a:pt x="109" y="3"/>
                    <a:pt x="112" y="0"/>
                  </a:cubicBezTo>
                  <a:close/>
                </a:path>
              </a:pathLst>
            </a:custGeom>
            <a:pattFill prst="narVert">
              <a:fgClr>
                <a:srgbClr val="CC0000"/>
              </a:fgClr>
              <a:bgClr>
                <a:srgbClr val="FFFFFF"/>
              </a:bgClr>
            </a:pattFill>
            <a:ln w="9525">
              <a:solidFill>
                <a:schemeClr val="tx1"/>
              </a:solidFill>
              <a:round/>
              <a:headEnd/>
              <a:tailEnd/>
            </a:ln>
          </p:spPr>
          <p:txBody>
            <a:bodyPr wrap="none" anchor="ctr"/>
            <a:lstStyle/>
            <a:p>
              <a:pPr eaLnBrk="0" fontAlgn="base" hangingPunct="0">
                <a:spcBef>
                  <a:spcPct val="0"/>
                </a:spcBef>
                <a:spcAft>
                  <a:spcPct val="0"/>
                </a:spcAft>
              </a:pPr>
              <a:endParaRPr lang="en-US" sz="1600">
                <a:solidFill>
                  <a:srgbClr val="000000"/>
                </a:solidFill>
              </a:endParaRPr>
            </a:p>
          </p:txBody>
        </p:sp>
        <p:sp>
          <p:nvSpPr>
            <p:cNvPr id="93" name="Freeform 17" descr="Narrow vertical"/>
            <p:cNvSpPr>
              <a:spLocks/>
            </p:cNvSpPr>
            <p:nvPr/>
          </p:nvSpPr>
          <p:spPr bwMode="auto">
            <a:xfrm>
              <a:off x="465" y="711"/>
              <a:ext cx="179" cy="288"/>
            </a:xfrm>
            <a:custGeom>
              <a:avLst/>
              <a:gdLst>
                <a:gd name="T0" fmla="*/ 36 w 179"/>
                <a:gd name="T1" fmla="*/ 12 h 288"/>
                <a:gd name="T2" fmla="*/ 0 w 179"/>
                <a:gd name="T3" fmla="*/ 40 h 288"/>
                <a:gd name="T4" fmla="*/ 20 w 179"/>
                <a:gd name="T5" fmla="*/ 216 h 288"/>
                <a:gd name="T6" fmla="*/ 56 w 179"/>
                <a:gd name="T7" fmla="*/ 236 h 288"/>
                <a:gd name="T8" fmla="*/ 120 w 179"/>
                <a:gd name="T9" fmla="*/ 260 h 288"/>
                <a:gd name="T10" fmla="*/ 112 w 179"/>
                <a:gd name="T11" fmla="*/ 252 h 288"/>
                <a:gd name="T12" fmla="*/ 124 w 179"/>
                <a:gd name="T13" fmla="*/ 200 h 288"/>
                <a:gd name="T14" fmla="*/ 144 w 179"/>
                <a:gd name="T15" fmla="*/ 204 h 288"/>
                <a:gd name="T16" fmla="*/ 160 w 179"/>
                <a:gd name="T17" fmla="*/ 168 h 288"/>
                <a:gd name="T18" fmla="*/ 120 w 179"/>
                <a:gd name="T19" fmla="*/ 104 h 288"/>
                <a:gd name="T20" fmla="*/ 68 w 179"/>
                <a:gd name="T21" fmla="*/ 64 h 288"/>
                <a:gd name="T22" fmla="*/ 36 w 179"/>
                <a:gd name="T23" fmla="*/ 12 h 2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9"/>
                <a:gd name="T37" fmla="*/ 0 h 288"/>
                <a:gd name="T38" fmla="*/ 179 w 179"/>
                <a:gd name="T39" fmla="*/ 288 h 2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9" h="288">
                  <a:moveTo>
                    <a:pt x="36" y="12"/>
                  </a:moveTo>
                  <a:cubicBezTo>
                    <a:pt x="17" y="17"/>
                    <a:pt x="11" y="24"/>
                    <a:pt x="0" y="40"/>
                  </a:cubicBezTo>
                  <a:cubicBezTo>
                    <a:pt x="20" y="192"/>
                    <a:pt x="28" y="0"/>
                    <a:pt x="20" y="216"/>
                  </a:cubicBezTo>
                  <a:cubicBezTo>
                    <a:pt x="27" y="236"/>
                    <a:pt x="39" y="228"/>
                    <a:pt x="56" y="236"/>
                  </a:cubicBezTo>
                  <a:cubicBezTo>
                    <a:pt x="77" y="247"/>
                    <a:pt x="96" y="255"/>
                    <a:pt x="120" y="260"/>
                  </a:cubicBezTo>
                  <a:cubicBezTo>
                    <a:pt x="139" y="288"/>
                    <a:pt x="115" y="261"/>
                    <a:pt x="112" y="252"/>
                  </a:cubicBezTo>
                  <a:cubicBezTo>
                    <a:pt x="116" y="235"/>
                    <a:pt x="114" y="215"/>
                    <a:pt x="124" y="200"/>
                  </a:cubicBezTo>
                  <a:cubicBezTo>
                    <a:pt x="128" y="194"/>
                    <a:pt x="137" y="206"/>
                    <a:pt x="144" y="204"/>
                  </a:cubicBezTo>
                  <a:cubicBezTo>
                    <a:pt x="157" y="200"/>
                    <a:pt x="160" y="168"/>
                    <a:pt x="160" y="168"/>
                  </a:cubicBezTo>
                  <a:cubicBezTo>
                    <a:pt x="153" y="111"/>
                    <a:pt x="179" y="112"/>
                    <a:pt x="120" y="104"/>
                  </a:cubicBezTo>
                  <a:cubicBezTo>
                    <a:pt x="107" y="85"/>
                    <a:pt x="89" y="74"/>
                    <a:pt x="68" y="64"/>
                  </a:cubicBezTo>
                  <a:cubicBezTo>
                    <a:pt x="62" y="45"/>
                    <a:pt x="45" y="31"/>
                    <a:pt x="36" y="12"/>
                  </a:cubicBezTo>
                  <a:close/>
                </a:path>
              </a:pathLst>
            </a:custGeom>
            <a:pattFill prst="narVert">
              <a:fgClr>
                <a:srgbClr val="006699"/>
              </a:fgClr>
              <a:bgClr>
                <a:srgbClr val="FFFFFF"/>
              </a:bgClr>
            </a:pattFill>
            <a:ln w="9525">
              <a:solidFill>
                <a:schemeClr val="tx1"/>
              </a:solidFill>
              <a:round/>
              <a:headEnd/>
              <a:tailEnd/>
            </a:ln>
          </p:spPr>
          <p:txBody>
            <a:bodyPr wrap="none" anchor="ctr"/>
            <a:lstStyle/>
            <a:p>
              <a:pPr eaLnBrk="0" fontAlgn="base" hangingPunct="0">
                <a:spcBef>
                  <a:spcPct val="0"/>
                </a:spcBef>
                <a:spcAft>
                  <a:spcPct val="0"/>
                </a:spcAft>
              </a:pPr>
              <a:endParaRPr lang="en-US" sz="1600">
                <a:solidFill>
                  <a:srgbClr val="000000"/>
                </a:solidFill>
              </a:endParaRPr>
            </a:p>
          </p:txBody>
        </p:sp>
        <p:sp>
          <p:nvSpPr>
            <p:cNvPr id="94" name="Text Box 18"/>
            <p:cNvSpPr txBox="1">
              <a:spLocks noChangeArrowheads="1"/>
            </p:cNvSpPr>
            <p:nvPr/>
          </p:nvSpPr>
          <p:spPr bwMode="auto">
            <a:xfrm>
              <a:off x="2228" y="1805"/>
              <a:ext cx="448" cy="233"/>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b="1" dirty="0">
                  <a:solidFill>
                    <a:srgbClr val="006699"/>
                  </a:solidFill>
                </a:rPr>
                <a:t>(110)</a:t>
              </a:r>
            </a:p>
          </p:txBody>
        </p:sp>
        <p:sp>
          <p:nvSpPr>
            <p:cNvPr id="95" name="Text Box 19"/>
            <p:cNvSpPr txBox="1">
              <a:spLocks noChangeArrowheads="1"/>
            </p:cNvSpPr>
            <p:nvPr/>
          </p:nvSpPr>
          <p:spPr bwMode="auto">
            <a:xfrm>
              <a:off x="2230" y="1048"/>
              <a:ext cx="456" cy="233"/>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b="1" dirty="0">
                  <a:solidFill>
                    <a:srgbClr val="CC0000"/>
                  </a:solidFill>
                </a:rPr>
                <a:t>(200)</a:t>
              </a:r>
            </a:p>
          </p:txBody>
        </p:sp>
        <p:sp>
          <p:nvSpPr>
            <p:cNvPr id="121" name="Freeform 20" descr="Narrow vertical"/>
            <p:cNvSpPr>
              <a:spLocks/>
            </p:cNvSpPr>
            <p:nvPr/>
          </p:nvSpPr>
          <p:spPr bwMode="auto">
            <a:xfrm>
              <a:off x="1145" y="1233"/>
              <a:ext cx="236" cy="213"/>
            </a:xfrm>
            <a:custGeom>
              <a:avLst/>
              <a:gdLst>
                <a:gd name="T0" fmla="*/ 121 w 236"/>
                <a:gd name="T1" fmla="*/ 213 h 213"/>
                <a:gd name="T2" fmla="*/ 193 w 236"/>
                <a:gd name="T3" fmla="*/ 171 h 213"/>
                <a:gd name="T4" fmla="*/ 229 w 236"/>
                <a:gd name="T5" fmla="*/ 123 h 213"/>
                <a:gd name="T6" fmla="*/ 205 w 236"/>
                <a:gd name="T7" fmla="*/ 81 h 213"/>
                <a:gd name="T8" fmla="*/ 181 w 236"/>
                <a:gd name="T9" fmla="*/ 57 h 213"/>
                <a:gd name="T10" fmla="*/ 145 w 236"/>
                <a:gd name="T11" fmla="*/ 33 h 213"/>
                <a:gd name="T12" fmla="*/ 139 w 236"/>
                <a:gd name="T13" fmla="*/ 15 h 213"/>
                <a:gd name="T14" fmla="*/ 115 w 236"/>
                <a:gd name="T15" fmla="*/ 9 h 213"/>
                <a:gd name="T16" fmla="*/ 13 w 236"/>
                <a:gd name="T17" fmla="*/ 63 h 213"/>
                <a:gd name="T18" fmla="*/ 13 w 236"/>
                <a:gd name="T19" fmla="*/ 135 h 213"/>
                <a:gd name="T20" fmla="*/ 67 w 236"/>
                <a:gd name="T21" fmla="*/ 159 h 213"/>
                <a:gd name="T22" fmla="*/ 121 w 236"/>
                <a:gd name="T23" fmla="*/ 213 h 2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6"/>
                <a:gd name="T37" fmla="*/ 0 h 213"/>
                <a:gd name="T38" fmla="*/ 236 w 236"/>
                <a:gd name="T39" fmla="*/ 213 h 2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6" h="213">
                  <a:moveTo>
                    <a:pt x="121" y="213"/>
                  </a:moveTo>
                  <a:cubicBezTo>
                    <a:pt x="143" y="191"/>
                    <a:pt x="168" y="188"/>
                    <a:pt x="193" y="171"/>
                  </a:cubicBezTo>
                  <a:cubicBezTo>
                    <a:pt x="206" y="151"/>
                    <a:pt x="221" y="146"/>
                    <a:pt x="229" y="123"/>
                  </a:cubicBezTo>
                  <a:cubicBezTo>
                    <a:pt x="216" y="57"/>
                    <a:pt x="236" y="119"/>
                    <a:pt x="205" y="81"/>
                  </a:cubicBezTo>
                  <a:cubicBezTo>
                    <a:pt x="182" y="52"/>
                    <a:pt x="220" y="70"/>
                    <a:pt x="181" y="57"/>
                  </a:cubicBezTo>
                  <a:cubicBezTo>
                    <a:pt x="143" y="0"/>
                    <a:pt x="200" y="77"/>
                    <a:pt x="145" y="33"/>
                  </a:cubicBezTo>
                  <a:cubicBezTo>
                    <a:pt x="140" y="29"/>
                    <a:pt x="144" y="19"/>
                    <a:pt x="139" y="15"/>
                  </a:cubicBezTo>
                  <a:cubicBezTo>
                    <a:pt x="133" y="10"/>
                    <a:pt x="123" y="11"/>
                    <a:pt x="115" y="9"/>
                  </a:cubicBezTo>
                  <a:cubicBezTo>
                    <a:pt x="26" y="17"/>
                    <a:pt x="51" y="6"/>
                    <a:pt x="13" y="63"/>
                  </a:cubicBezTo>
                  <a:cubicBezTo>
                    <a:pt x="6" y="90"/>
                    <a:pt x="0" y="103"/>
                    <a:pt x="13" y="135"/>
                  </a:cubicBezTo>
                  <a:cubicBezTo>
                    <a:pt x="20" y="153"/>
                    <a:pt x="67" y="159"/>
                    <a:pt x="67" y="159"/>
                  </a:cubicBezTo>
                  <a:cubicBezTo>
                    <a:pt x="83" y="182"/>
                    <a:pt x="109" y="188"/>
                    <a:pt x="121" y="213"/>
                  </a:cubicBezTo>
                  <a:close/>
                </a:path>
              </a:pathLst>
            </a:custGeom>
            <a:pattFill prst="narVert">
              <a:fgClr>
                <a:srgbClr val="CC0000"/>
              </a:fgClr>
              <a:bgClr>
                <a:srgbClr val="FFFFFF"/>
              </a:bgClr>
            </a:pattFill>
            <a:ln w="9525">
              <a:solidFill>
                <a:schemeClr val="tx1"/>
              </a:solidFill>
              <a:round/>
              <a:headEnd/>
              <a:tailEnd/>
            </a:ln>
          </p:spPr>
          <p:txBody>
            <a:bodyPr wrap="none" anchor="ctr"/>
            <a:lstStyle/>
            <a:p>
              <a:pPr eaLnBrk="0" fontAlgn="base" hangingPunct="0">
                <a:spcBef>
                  <a:spcPct val="0"/>
                </a:spcBef>
                <a:spcAft>
                  <a:spcPct val="0"/>
                </a:spcAft>
              </a:pPr>
              <a:endParaRPr lang="en-US" sz="1600">
                <a:solidFill>
                  <a:srgbClr val="000000"/>
                </a:solidFill>
              </a:endParaRPr>
            </a:p>
          </p:txBody>
        </p:sp>
        <p:sp>
          <p:nvSpPr>
            <p:cNvPr id="122" name="Freeform 21" descr="Narrow vertical"/>
            <p:cNvSpPr>
              <a:spLocks/>
            </p:cNvSpPr>
            <p:nvPr/>
          </p:nvSpPr>
          <p:spPr bwMode="auto">
            <a:xfrm>
              <a:off x="1088" y="1350"/>
              <a:ext cx="174" cy="204"/>
            </a:xfrm>
            <a:custGeom>
              <a:avLst/>
              <a:gdLst>
                <a:gd name="T0" fmla="*/ 40 w 174"/>
                <a:gd name="T1" fmla="*/ 0 h 204"/>
                <a:gd name="T2" fmla="*/ 4 w 174"/>
                <a:gd name="T3" fmla="*/ 54 h 204"/>
                <a:gd name="T4" fmla="*/ 10 w 174"/>
                <a:gd name="T5" fmla="*/ 120 h 204"/>
                <a:gd name="T6" fmla="*/ 28 w 174"/>
                <a:gd name="T7" fmla="*/ 132 h 204"/>
                <a:gd name="T8" fmla="*/ 52 w 174"/>
                <a:gd name="T9" fmla="*/ 162 h 204"/>
                <a:gd name="T10" fmla="*/ 142 w 174"/>
                <a:gd name="T11" fmla="*/ 162 h 204"/>
                <a:gd name="T12" fmla="*/ 148 w 174"/>
                <a:gd name="T13" fmla="*/ 144 h 204"/>
                <a:gd name="T14" fmla="*/ 160 w 174"/>
                <a:gd name="T15" fmla="*/ 126 h 204"/>
                <a:gd name="T16" fmla="*/ 172 w 174"/>
                <a:gd name="T17" fmla="*/ 90 h 204"/>
                <a:gd name="T18" fmla="*/ 148 w 174"/>
                <a:gd name="T19" fmla="*/ 66 h 204"/>
                <a:gd name="T20" fmla="*/ 112 w 174"/>
                <a:gd name="T21" fmla="*/ 42 h 204"/>
                <a:gd name="T22" fmla="*/ 40 w 174"/>
                <a:gd name="T23" fmla="*/ 0 h 2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4"/>
                <a:gd name="T37" fmla="*/ 0 h 204"/>
                <a:gd name="T38" fmla="*/ 174 w 174"/>
                <a:gd name="T39" fmla="*/ 204 h 2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4" h="204">
                  <a:moveTo>
                    <a:pt x="40" y="0"/>
                  </a:moveTo>
                  <a:cubicBezTo>
                    <a:pt x="32" y="23"/>
                    <a:pt x="17" y="34"/>
                    <a:pt x="4" y="54"/>
                  </a:cubicBezTo>
                  <a:cubicBezTo>
                    <a:pt x="6" y="76"/>
                    <a:pt x="4" y="99"/>
                    <a:pt x="10" y="120"/>
                  </a:cubicBezTo>
                  <a:cubicBezTo>
                    <a:pt x="12" y="127"/>
                    <a:pt x="23" y="126"/>
                    <a:pt x="28" y="132"/>
                  </a:cubicBezTo>
                  <a:cubicBezTo>
                    <a:pt x="61" y="173"/>
                    <a:pt x="0" y="128"/>
                    <a:pt x="52" y="162"/>
                  </a:cubicBezTo>
                  <a:cubicBezTo>
                    <a:pt x="66" y="204"/>
                    <a:pt x="113" y="181"/>
                    <a:pt x="142" y="162"/>
                  </a:cubicBezTo>
                  <a:cubicBezTo>
                    <a:pt x="144" y="156"/>
                    <a:pt x="145" y="150"/>
                    <a:pt x="148" y="144"/>
                  </a:cubicBezTo>
                  <a:cubicBezTo>
                    <a:pt x="151" y="138"/>
                    <a:pt x="157" y="133"/>
                    <a:pt x="160" y="126"/>
                  </a:cubicBezTo>
                  <a:cubicBezTo>
                    <a:pt x="165" y="114"/>
                    <a:pt x="172" y="90"/>
                    <a:pt x="172" y="90"/>
                  </a:cubicBezTo>
                  <a:cubicBezTo>
                    <a:pt x="162" y="59"/>
                    <a:pt x="174" y="81"/>
                    <a:pt x="148" y="66"/>
                  </a:cubicBezTo>
                  <a:cubicBezTo>
                    <a:pt x="135" y="59"/>
                    <a:pt x="112" y="42"/>
                    <a:pt x="112" y="42"/>
                  </a:cubicBezTo>
                  <a:cubicBezTo>
                    <a:pt x="94" y="16"/>
                    <a:pt x="66" y="17"/>
                    <a:pt x="40" y="0"/>
                  </a:cubicBezTo>
                  <a:close/>
                </a:path>
              </a:pathLst>
            </a:custGeom>
            <a:pattFill prst="narVert">
              <a:fgClr>
                <a:srgbClr val="006699"/>
              </a:fgClr>
              <a:bgClr>
                <a:schemeClr val="bg1"/>
              </a:bgClr>
            </a:pattFill>
            <a:ln w="9525">
              <a:solidFill>
                <a:schemeClr val="tx1"/>
              </a:solidFill>
              <a:round/>
              <a:headEnd/>
              <a:tailEnd/>
            </a:ln>
          </p:spPr>
          <p:txBody>
            <a:bodyPr wrap="none" anchor="ctr"/>
            <a:lstStyle/>
            <a:p>
              <a:pPr eaLnBrk="0" fontAlgn="base" hangingPunct="0">
                <a:spcBef>
                  <a:spcPct val="0"/>
                </a:spcBef>
                <a:spcAft>
                  <a:spcPct val="0"/>
                </a:spcAft>
              </a:pPr>
              <a:endParaRPr lang="en-US" sz="1600">
                <a:solidFill>
                  <a:srgbClr val="000000"/>
                </a:solidFill>
              </a:endParaRPr>
            </a:p>
          </p:txBody>
        </p:sp>
      </p:grpSp>
      <p:sp>
        <p:nvSpPr>
          <p:cNvPr id="3" name="Title 2"/>
          <p:cNvSpPr>
            <a:spLocks noGrp="1"/>
          </p:cNvSpPr>
          <p:nvPr>
            <p:ph type="title"/>
          </p:nvPr>
        </p:nvSpPr>
        <p:spPr>
          <a:xfrm>
            <a:off x="67761" y="189987"/>
            <a:ext cx="9432088" cy="666836"/>
          </a:xfrm>
        </p:spPr>
        <p:txBody>
          <a:bodyPr/>
          <a:lstStyle/>
          <a:p>
            <a:r>
              <a:rPr lang="en-US" sz="2400" dirty="0">
                <a:latin typeface="Times New Roman" panose="02020603050405020304" pitchFamily="18" charset="0"/>
                <a:cs typeface="Times New Roman" panose="02020603050405020304" pitchFamily="18" charset="0"/>
              </a:rPr>
              <a:t>Diffraction Provides Non-Destructive Access to the Microstructure</a:t>
            </a:r>
          </a:p>
        </p:txBody>
      </p:sp>
      <p:sp>
        <p:nvSpPr>
          <p:cNvPr id="4" name="Slide Number Placeholder 3"/>
          <p:cNvSpPr>
            <a:spLocks noGrp="1"/>
          </p:cNvSpPr>
          <p:nvPr>
            <p:ph type="sldNum" sz="quarter" idx="4294967295"/>
          </p:nvPr>
        </p:nvSpPr>
        <p:spPr>
          <a:xfrm>
            <a:off x="8343900" y="5943601"/>
            <a:ext cx="2133600" cy="365125"/>
          </a:xfrm>
          <a:prstGeom prst="rect">
            <a:avLst/>
          </a:prstGeom>
        </p:spPr>
        <p:txBody>
          <a:bodyPr/>
          <a:lstStyle/>
          <a:p>
            <a:r>
              <a:rPr lang="en-US">
                <a:latin typeface="Times New Roman" panose="02020603050405020304" pitchFamily="18" charset="0"/>
                <a:cs typeface="Times New Roman" panose="02020603050405020304" pitchFamily="18" charset="0"/>
              </a:rPr>
              <a:t>Slide </a:t>
            </a:r>
            <a:fld id="{2651EAAB-5D0D-473B-859D-C18D8179491F}" type="slidenum">
              <a:rPr lang="en-US" smtClean="0">
                <a:latin typeface="Times New Roman" panose="02020603050405020304" pitchFamily="18" charset="0"/>
                <a:cs typeface="Times New Roman" panose="02020603050405020304" pitchFamily="18" charset="0"/>
              </a:rPr>
              <a:pPr/>
              <a:t>7</a:t>
            </a:fld>
            <a:endParaRPr lang="en-US" dirty="0">
              <a:latin typeface="Times New Roman" panose="02020603050405020304" pitchFamily="18" charset="0"/>
              <a:cs typeface="Times New Roman" panose="02020603050405020304" pitchFamily="18" charset="0"/>
            </a:endParaRPr>
          </a:p>
        </p:txBody>
      </p:sp>
      <p:sp>
        <p:nvSpPr>
          <p:cNvPr id="87" name="Text Box 22"/>
          <p:cNvSpPr txBox="1">
            <a:spLocks noChangeArrowheads="1"/>
          </p:cNvSpPr>
          <p:nvPr/>
        </p:nvSpPr>
        <p:spPr bwMode="auto">
          <a:xfrm>
            <a:off x="922756" y="4178658"/>
            <a:ext cx="10493991" cy="2139047"/>
          </a:xfrm>
          <a:prstGeom prst="rect">
            <a:avLst/>
          </a:prstGeom>
          <a:solidFill>
            <a:schemeClr val="bg1"/>
          </a:solidFill>
          <a:ln w="9525">
            <a:noFill/>
            <a:miter lim="800000"/>
            <a:headEnd/>
            <a:tailEnd/>
          </a:ln>
        </p:spPr>
        <p:txBody>
          <a:bodyPr wrap="square">
            <a:spAutoFit/>
          </a:bodyPr>
          <a:lstStyle/>
          <a:p>
            <a:pPr marL="114300" indent="-114300">
              <a:spcBef>
                <a:spcPts val="600"/>
              </a:spcBef>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Diffraction naturally distinguishes between the response of different grain orientations (and phases).</a:t>
            </a:r>
          </a:p>
          <a:p>
            <a:pPr marL="114300" indent="-114300">
              <a:spcBef>
                <a:spcPts val="600"/>
              </a:spcBef>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Position : Stress, Temperature, Chemistry</a:t>
            </a:r>
          </a:p>
          <a:p>
            <a:pPr marL="114300" indent="-114300">
              <a:spcBef>
                <a:spcPts val="600"/>
              </a:spcBef>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Intensity : Texture, Phase Fraction, Disorder</a:t>
            </a:r>
          </a:p>
          <a:p>
            <a:pPr marL="114300" indent="-114300">
              <a:spcBef>
                <a:spcPts val="600"/>
              </a:spcBef>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Width : Size, Dislocation Density, …</a:t>
            </a:r>
          </a:p>
          <a:p>
            <a:pPr marL="114300" indent="-114300">
              <a:spcBef>
                <a:spcPts val="600"/>
              </a:spcBef>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Crystal anisotropy means grain response is orientation dependent.</a:t>
            </a:r>
          </a:p>
          <a:p>
            <a:pPr marL="114300" indent="-114300">
              <a:spcBef>
                <a:spcPts val="600"/>
              </a:spcBef>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Lattice parameter, a, averages over all orientations and best approximates macroscopic response.</a:t>
            </a:r>
          </a:p>
        </p:txBody>
      </p:sp>
      <p:grpSp>
        <p:nvGrpSpPr>
          <p:cNvPr id="110" name="Group 47"/>
          <p:cNvGrpSpPr>
            <a:grpSpLocks/>
          </p:cNvGrpSpPr>
          <p:nvPr/>
        </p:nvGrpSpPr>
        <p:grpSpPr bwMode="auto">
          <a:xfrm>
            <a:off x="6288783" y="2086333"/>
            <a:ext cx="530225" cy="1028700"/>
            <a:chOff x="5991494" y="919496"/>
            <a:chExt cx="530915" cy="1029495"/>
          </a:xfrm>
        </p:grpSpPr>
        <p:cxnSp>
          <p:nvCxnSpPr>
            <p:cNvPr id="111" name="Straight Arrow Connector 110"/>
            <p:cNvCxnSpPr/>
            <p:nvPr/>
          </p:nvCxnSpPr>
          <p:spPr>
            <a:xfrm rot="5400000">
              <a:off x="5847827" y="1590733"/>
              <a:ext cx="714927" cy="158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2" name="TextBox 46"/>
            <p:cNvSpPr txBox="1">
              <a:spLocks noChangeArrowheads="1"/>
            </p:cNvSpPr>
            <p:nvPr/>
          </p:nvSpPr>
          <p:spPr bwMode="auto">
            <a:xfrm>
              <a:off x="5991494" y="919496"/>
              <a:ext cx="530915" cy="369332"/>
            </a:xfrm>
            <a:prstGeom prst="rect">
              <a:avLst/>
            </a:prstGeom>
            <a:noFill/>
            <a:ln w="9525">
              <a:noFill/>
              <a:miter lim="800000"/>
              <a:headEnd/>
              <a:tailEnd/>
            </a:ln>
          </p:spPr>
          <p:txBody>
            <a:bodyPr wrap="none">
              <a:spAutoFit/>
            </a:bodyPr>
            <a:lstStyle/>
            <a:p>
              <a:r>
                <a:rPr lang="en-US" b="1" dirty="0" err="1">
                  <a:latin typeface="Times New Roman" panose="02020603050405020304" pitchFamily="18" charset="0"/>
                  <a:cs typeface="Times New Roman" panose="02020603050405020304" pitchFamily="18" charset="0"/>
                </a:rPr>
                <a:t>Pos</a:t>
              </a:r>
              <a:endParaRPr lang="en-US" b="1" dirty="0">
                <a:latin typeface="Times New Roman" panose="02020603050405020304" pitchFamily="18" charset="0"/>
                <a:cs typeface="Times New Roman" panose="02020603050405020304" pitchFamily="18" charset="0"/>
              </a:endParaRPr>
            </a:p>
          </p:txBody>
        </p:sp>
      </p:grpSp>
      <p:grpSp>
        <p:nvGrpSpPr>
          <p:cNvPr id="113" name="Group 62"/>
          <p:cNvGrpSpPr>
            <a:grpSpLocks/>
          </p:cNvGrpSpPr>
          <p:nvPr/>
        </p:nvGrpSpPr>
        <p:grpSpPr bwMode="auto">
          <a:xfrm>
            <a:off x="9126830" y="1343298"/>
            <a:ext cx="479618" cy="1860551"/>
            <a:chOff x="8267697" y="1429546"/>
            <a:chExt cx="479811" cy="2152649"/>
          </a:xfrm>
        </p:grpSpPr>
        <p:cxnSp>
          <p:nvCxnSpPr>
            <p:cNvPr id="114" name="Straight Arrow Connector 113"/>
            <p:cNvCxnSpPr/>
            <p:nvPr/>
          </p:nvCxnSpPr>
          <p:spPr>
            <a:xfrm rot="5400000">
              <a:off x="8106645" y="3224214"/>
              <a:ext cx="714374"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rot="5400000" flipH="1" flipV="1">
              <a:off x="8004252" y="1888333"/>
              <a:ext cx="919161"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6" name="TextBox 51"/>
            <p:cNvSpPr txBox="1">
              <a:spLocks noChangeArrowheads="1"/>
            </p:cNvSpPr>
            <p:nvPr/>
          </p:nvSpPr>
          <p:spPr bwMode="auto">
            <a:xfrm>
              <a:off x="8267697" y="2409824"/>
              <a:ext cx="479811" cy="427315"/>
            </a:xfrm>
            <a:prstGeom prst="rect">
              <a:avLst/>
            </a:prstGeom>
            <a:noFill/>
            <a:ln w="9525">
              <a:noFill/>
              <a:miter lim="800000"/>
              <a:headEnd/>
              <a:tailEnd/>
            </a:ln>
          </p:spPr>
          <p:txBody>
            <a:bodyPr wrap="none">
              <a:spAutoFit/>
            </a:bodyPr>
            <a:lstStyle/>
            <a:p>
              <a:r>
                <a:rPr lang="en-US" b="1" dirty="0" err="1">
                  <a:latin typeface="Times New Roman" panose="02020603050405020304" pitchFamily="18" charset="0"/>
                  <a:cs typeface="Times New Roman" panose="02020603050405020304" pitchFamily="18" charset="0"/>
                </a:rPr>
                <a:t>Int</a:t>
              </a:r>
              <a:endParaRPr lang="en-US" b="1" dirty="0">
                <a:latin typeface="Times New Roman" panose="02020603050405020304" pitchFamily="18" charset="0"/>
                <a:cs typeface="Times New Roman" panose="02020603050405020304" pitchFamily="18" charset="0"/>
              </a:endParaRPr>
            </a:p>
          </p:txBody>
        </p:sp>
      </p:grpSp>
      <p:grpSp>
        <p:nvGrpSpPr>
          <p:cNvPr id="117" name="Group 61"/>
          <p:cNvGrpSpPr>
            <a:grpSpLocks/>
          </p:cNvGrpSpPr>
          <p:nvPr/>
        </p:nvGrpSpPr>
        <p:grpSpPr bwMode="auto">
          <a:xfrm>
            <a:off x="7826867" y="2522094"/>
            <a:ext cx="808876" cy="559518"/>
            <a:chOff x="6682199" y="2810743"/>
            <a:chExt cx="1788042" cy="559516"/>
          </a:xfrm>
        </p:grpSpPr>
        <p:sp>
          <p:nvSpPr>
            <p:cNvPr id="118" name="TextBox 52"/>
            <p:cNvSpPr txBox="1">
              <a:spLocks noChangeArrowheads="1"/>
            </p:cNvSpPr>
            <p:nvPr/>
          </p:nvSpPr>
          <p:spPr bwMode="auto">
            <a:xfrm>
              <a:off x="6682199" y="2810743"/>
              <a:ext cx="1788042" cy="369331"/>
            </a:xfrm>
            <a:prstGeom prst="rect">
              <a:avLst/>
            </a:prstGeom>
            <a:noFill/>
            <a:ln w="9525">
              <a:noFill/>
              <a:miter lim="800000"/>
              <a:headEnd/>
              <a:tailEnd/>
            </a:ln>
          </p:spPr>
          <p:txBody>
            <a:bodyPr wrap="none">
              <a:spAutoFit/>
            </a:bodyPr>
            <a:lstStyle/>
            <a:p>
              <a:r>
                <a:rPr lang="en-US" b="1" dirty="0">
                  <a:latin typeface="Times New Roman" panose="02020603050405020304" pitchFamily="18" charset="0"/>
                  <a:cs typeface="Times New Roman" panose="02020603050405020304" pitchFamily="18" charset="0"/>
                </a:rPr>
                <a:t>Width</a:t>
              </a:r>
            </a:p>
          </p:txBody>
        </p:sp>
        <p:cxnSp>
          <p:nvCxnSpPr>
            <p:cNvPr id="119" name="Straight Arrow Connector 118"/>
            <p:cNvCxnSpPr/>
            <p:nvPr/>
          </p:nvCxnSpPr>
          <p:spPr>
            <a:xfrm>
              <a:off x="6715125" y="3357559"/>
              <a:ext cx="542925" cy="158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p:nvPr/>
          </p:nvCxnSpPr>
          <p:spPr>
            <a:xfrm rot="10800000">
              <a:off x="7396163" y="3368671"/>
              <a:ext cx="519112"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40" name="Text Box 19"/>
          <p:cNvSpPr txBox="1">
            <a:spLocks noChangeArrowheads="1"/>
          </p:cNvSpPr>
          <p:nvPr/>
        </p:nvSpPr>
        <p:spPr bwMode="auto">
          <a:xfrm>
            <a:off x="2148583" y="3800559"/>
            <a:ext cx="364202" cy="369332"/>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b="1" dirty="0"/>
              <a:t>Q</a:t>
            </a:r>
          </a:p>
        </p:txBody>
      </p:sp>
      <p:sp>
        <p:nvSpPr>
          <p:cNvPr id="2" name="Rectangle 1">
            <a:extLst>
              <a:ext uri="{FF2B5EF4-FFF2-40B4-BE49-F238E27FC236}">
                <a16:creationId xmlns:a16="http://schemas.microsoft.com/office/drawing/2014/main" id="{CE5D1698-9E8A-85DC-1509-49B8392019AE}"/>
              </a:ext>
            </a:extLst>
          </p:cNvPr>
          <p:cNvSpPr/>
          <p:nvPr/>
        </p:nvSpPr>
        <p:spPr>
          <a:xfrm>
            <a:off x="127929" y="687616"/>
            <a:ext cx="9397239" cy="45719"/>
          </a:xfrm>
          <a:prstGeom prst="rect">
            <a:avLst/>
          </a:prstGeom>
          <a:gradFill flip="none" rotWithShape="1">
            <a:gsLst>
              <a:gs pos="0">
                <a:srgbClr val="FF9933"/>
              </a:gs>
              <a:gs pos="50000">
                <a:schemeClr val="tx1"/>
              </a:gs>
              <a:gs pos="100000">
                <a:srgbClr val="FF993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3138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87">
                                            <p:bg/>
                                          </p:spTgt>
                                        </p:tgtEl>
                                        <p:attrNameLst>
                                          <p:attrName>style.visibility</p:attrName>
                                        </p:attrNameLst>
                                      </p:cBhvr>
                                      <p:to>
                                        <p:strVal val="visible"/>
                                      </p:to>
                                    </p:set>
                                    <p:anim calcmode="lin" valueType="num">
                                      <p:cBhvr>
                                        <p:cTn id="7" dur="500" fill="hold"/>
                                        <p:tgtEl>
                                          <p:spTgt spid="87">
                                            <p:bg/>
                                          </p:spTgt>
                                        </p:tgtEl>
                                        <p:attrNameLst>
                                          <p:attrName>ppt_w</p:attrName>
                                        </p:attrNameLst>
                                      </p:cBhvr>
                                      <p:tavLst>
                                        <p:tav tm="0">
                                          <p:val>
                                            <p:fltVal val="0"/>
                                          </p:val>
                                        </p:tav>
                                        <p:tav tm="100000">
                                          <p:val>
                                            <p:strVal val="#ppt_w"/>
                                          </p:val>
                                        </p:tav>
                                      </p:tavLst>
                                    </p:anim>
                                    <p:anim calcmode="lin" valueType="num">
                                      <p:cBhvr>
                                        <p:cTn id="8" dur="500" fill="hold"/>
                                        <p:tgtEl>
                                          <p:spTgt spid="87">
                                            <p:bg/>
                                          </p:spTgt>
                                        </p:tgtEl>
                                        <p:attrNameLst>
                                          <p:attrName>ppt_h</p:attrName>
                                        </p:attrNameLst>
                                      </p:cBhvr>
                                      <p:tavLst>
                                        <p:tav tm="0">
                                          <p:val>
                                            <p:fltVal val="0"/>
                                          </p:val>
                                        </p:tav>
                                        <p:tav tm="100000">
                                          <p:val>
                                            <p:strVal val="#ppt_h"/>
                                          </p:val>
                                        </p:tav>
                                      </p:tavLst>
                                    </p:anim>
                                    <p:animEffect transition="in" filter="fade">
                                      <p:cBhvr>
                                        <p:cTn id="9" dur="500"/>
                                        <p:tgtEl>
                                          <p:spTgt spid="87">
                                            <p:bg/>
                                          </p:spTgt>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87">
                                            <p:txEl>
                                              <p:pRg st="0" end="0"/>
                                            </p:txEl>
                                          </p:spTgt>
                                        </p:tgtEl>
                                        <p:attrNameLst>
                                          <p:attrName>style.visibility</p:attrName>
                                        </p:attrNameLst>
                                      </p:cBhvr>
                                      <p:to>
                                        <p:strVal val="visible"/>
                                      </p:to>
                                    </p:set>
                                    <p:anim calcmode="lin" valueType="num">
                                      <p:cBhvr>
                                        <p:cTn id="13" dur="500" fill="hold"/>
                                        <p:tgtEl>
                                          <p:spTgt spid="87">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87">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8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87">
                                            <p:txEl>
                                              <p:pRg st="1" end="1"/>
                                            </p:txEl>
                                          </p:spTgt>
                                        </p:tgtEl>
                                        <p:attrNameLst>
                                          <p:attrName>style.visibility</p:attrName>
                                        </p:attrNameLst>
                                      </p:cBhvr>
                                      <p:to>
                                        <p:strVal val="visible"/>
                                      </p:to>
                                    </p:set>
                                    <p:anim calcmode="lin" valueType="num">
                                      <p:cBhvr>
                                        <p:cTn id="20" dur="500" fill="hold"/>
                                        <p:tgtEl>
                                          <p:spTgt spid="87">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87">
                                            <p:txEl>
                                              <p:pRg st="1" end="1"/>
                                            </p:txEl>
                                          </p:spTgt>
                                        </p:tgtEl>
                                        <p:attrNameLst>
                                          <p:attrName>ppt_h</p:attrName>
                                        </p:attrNameLst>
                                      </p:cBhvr>
                                      <p:tavLst>
                                        <p:tav tm="0">
                                          <p:val>
                                            <p:fltVal val="0"/>
                                          </p:val>
                                        </p:tav>
                                        <p:tav tm="100000">
                                          <p:val>
                                            <p:strVal val="#ppt_h"/>
                                          </p:val>
                                        </p:tav>
                                      </p:tavLst>
                                    </p:anim>
                                    <p:animEffect transition="in" filter="fade">
                                      <p:cBhvr>
                                        <p:cTn id="22" dur="500"/>
                                        <p:tgtEl>
                                          <p:spTgt spid="87">
                                            <p:txEl>
                                              <p:pRg st="1" end="1"/>
                                            </p:txEl>
                                          </p:spTgt>
                                        </p:tgtEl>
                                      </p:cBhvr>
                                    </p:animEffect>
                                  </p:childTnLst>
                                </p:cTn>
                              </p:par>
                              <p:par>
                                <p:cTn id="23" presetID="22" presetClass="entr" presetSubtype="1" fill="hold" nodeType="withEffect">
                                  <p:stCondLst>
                                    <p:cond delay="0"/>
                                  </p:stCondLst>
                                  <p:childTnLst>
                                    <p:set>
                                      <p:cBhvr>
                                        <p:cTn id="24" dur="1" fill="hold">
                                          <p:stCondLst>
                                            <p:cond delay="0"/>
                                          </p:stCondLst>
                                        </p:cTn>
                                        <p:tgtEl>
                                          <p:spTgt spid="110"/>
                                        </p:tgtEl>
                                        <p:attrNameLst>
                                          <p:attrName>style.visibility</p:attrName>
                                        </p:attrNameLst>
                                      </p:cBhvr>
                                      <p:to>
                                        <p:strVal val="visible"/>
                                      </p:to>
                                    </p:set>
                                    <p:animEffect transition="in" filter="wipe(up)">
                                      <p:cBhvr>
                                        <p:cTn id="25" dur="500"/>
                                        <p:tgtEl>
                                          <p:spTgt spid="110"/>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0" fill="hold" grpId="0" nodeType="clickEffect">
                                  <p:stCondLst>
                                    <p:cond delay="0"/>
                                  </p:stCondLst>
                                  <p:childTnLst>
                                    <p:set>
                                      <p:cBhvr>
                                        <p:cTn id="29" dur="1" fill="hold">
                                          <p:stCondLst>
                                            <p:cond delay="0"/>
                                          </p:stCondLst>
                                        </p:cTn>
                                        <p:tgtEl>
                                          <p:spTgt spid="87">
                                            <p:txEl>
                                              <p:pRg st="2" end="2"/>
                                            </p:txEl>
                                          </p:spTgt>
                                        </p:tgtEl>
                                        <p:attrNameLst>
                                          <p:attrName>style.visibility</p:attrName>
                                        </p:attrNameLst>
                                      </p:cBhvr>
                                      <p:to>
                                        <p:strVal val="visible"/>
                                      </p:to>
                                    </p:set>
                                    <p:anim calcmode="lin" valueType="num">
                                      <p:cBhvr>
                                        <p:cTn id="30" dur="500" fill="hold"/>
                                        <p:tgtEl>
                                          <p:spTgt spid="87">
                                            <p:txEl>
                                              <p:pRg st="2" end="2"/>
                                            </p:txEl>
                                          </p:spTgt>
                                        </p:tgtEl>
                                        <p:attrNameLst>
                                          <p:attrName>ppt_w</p:attrName>
                                        </p:attrNameLst>
                                      </p:cBhvr>
                                      <p:tavLst>
                                        <p:tav tm="0">
                                          <p:val>
                                            <p:fltVal val="0"/>
                                          </p:val>
                                        </p:tav>
                                        <p:tav tm="100000">
                                          <p:val>
                                            <p:strVal val="#ppt_w"/>
                                          </p:val>
                                        </p:tav>
                                      </p:tavLst>
                                    </p:anim>
                                    <p:anim calcmode="lin" valueType="num">
                                      <p:cBhvr>
                                        <p:cTn id="31" dur="500" fill="hold"/>
                                        <p:tgtEl>
                                          <p:spTgt spid="87">
                                            <p:txEl>
                                              <p:pRg st="2" end="2"/>
                                            </p:txEl>
                                          </p:spTgt>
                                        </p:tgtEl>
                                        <p:attrNameLst>
                                          <p:attrName>ppt_h</p:attrName>
                                        </p:attrNameLst>
                                      </p:cBhvr>
                                      <p:tavLst>
                                        <p:tav tm="0">
                                          <p:val>
                                            <p:fltVal val="0"/>
                                          </p:val>
                                        </p:tav>
                                        <p:tav tm="100000">
                                          <p:val>
                                            <p:strVal val="#ppt_h"/>
                                          </p:val>
                                        </p:tav>
                                      </p:tavLst>
                                    </p:anim>
                                    <p:animEffect transition="in" filter="fade">
                                      <p:cBhvr>
                                        <p:cTn id="32" dur="500"/>
                                        <p:tgtEl>
                                          <p:spTgt spid="87">
                                            <p:txEl>
                                              <p:pRg st="2" end="2"/>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113"/>
                                        </p:tgtEl>
                                        <p:attrNameLst>
                                          <p:attrName>style.visibility</p:attrName>
                                        </p:attrNameLst>
                                      </p:cBhvr>
                                      <p:to>
                                        <p:strVal val="visible"/>
                                      </p:to>
                                    </p:set>
                                    <p:animEffect transition="in" filter="wipe(down)">
                                      <p:cBhvr>
                                        <p:cTn id="35" dur="500"/>
                                        <p:tgtEl>
                                          <p:spTgt spid="1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17"/>
                                        </p:tgtEl>
                                        <p:attrNameLst>
                                          <p:attrName>style.visibility</p:attrName>
                                        </p:attrNameLst>
                                      </p:cBhvr>
                                      <p:to>
                                        <p:strVal val="visible"/>
                                      </p:to>
                                    </p:set>
                                    <p:animEffect transition="in" filter="fade">
                                      <p:cBhvr>
                                        <p:cTn id="40" dur="500"/>
                                        <p:tgtEl>
                                          <p:spTgt spid="117"/>
                                        </p:tgtEl>
                                      </p:cBhvr>
                                    </p:animEffect>
                                  </p:childTnLst>
                                </p:cTn>
                              </p:par>
                              <p:par>
                                <p:cTn id="41" presetID="53" presetClass="entr" presetSubtype="0" fill="hold" grpId="0" nodeType="withEffect">
                                  <p:stCondLst>
                                    <p:cond delay="0"/>
                                  </p:stCondLst>
                                  <p:childTnLst>
                                    <p:set>
                                      <p:cBhvr>
                                        <p:cTn id="42" dur="1" fill="hold">
                                          <p:stCondLst>
                                            <p:cond delay="0"/>
                                          </p:stCondLst>
                                        </p:cTn>
                                        <p:tgtEl>
                                          <p:spTgt spid="87">
                                            <p:txEl>
                                              <p:pRg st="3" end="3"/>
                                            </p:txEl>
                                          </p:spTgt>
                                        </p:tgtEl>
                                        <p:attrNameLst>
                                          <p:attrName>style.visibility</p:attrName>
                                        </p:attrNameLst>
                                      </p:cBhvr>
                                      <p:to>
                                        <p:strVal val="visible"/>
                                      </p:to>
                                    </p:set>
                                    <p:anim calcmode="lin" valueType="num">
                                      <p:cBhvr>
                                        <p:cTn id="43" dur="500" fill="hold"/>
                                        <p:tgtEl>
                                          <p:spTgt spid="87">
                                            <p:txEl>
                                              <p:pRg st="3" end="3"/>
                                            </p:txEl>
                                          </p:spTgt>
                                        </p:tgtEl>
                                        <p:attrNameLst>
                                          <p:attrName>ppt_w</p:attrName>
                                        </p:attrNameLst>
                                      </p:cBhvr>
                                      <p:tavLst>
                                        <p:tav tm="0">
                                          <p:val>
                                            <p:fltVal val="0"/>
                                          </p:val>
                                        </p:tav>
                                        <p:tav tm="100000">
                                          <p:val>
                                            <p:strVal val="#ppt_w"/>
                                          </p:val>
                                        </p:tav>
                                      </p:tavLst>
                                    </p:anim>
                                    <p:anim calcmode="lin" valueType="num">
                                      <p:cBhvr>
                                        <p:cTn id="44" dur="500" fill="hold"/>
                                        <p:tgtEl>
                                          <p:spTgt spid="87">
                                            <p:txEl>
                                              <p:pRg st="3" end="3"/>
                                            </p:txEl>
                                          </p:spTgt>
                                        </p:tgtEl>
                                        <p:attrNameLst>
                                          <p:attrName>ppt_h</p:attrName>
                                        </p:attrNameLst>
                                      </p:cBhvr>
                                      <p:tavLst>
                                        <p:tav tm="0">
                                          <p:val>
                                            <p:fltVal val="0"/>
                                          </p:val>
                                        </p:tav>
                                        <p:tav tm="100000">
                                          <p:val>
                                            <p:strVal val="#ppt_h"/>
                                          </p:val>
                                        </p:tav>
                                      </p:tavLst>
                                    </p:anim>
                                    <p:animEffect transition="in" filter="fade">
                                      <p:cBhvr>
                                        <p:cTn id="45" dur="500"/>
                                        <p:tgtEl>
                                          <p:spTgt spid="87">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0" fill="hold" grpId="0" nodeType="clickEffect">
                                  <p:stCondLst>
                                    <p:cond delay="0"/>
                                  </p:stCondLst>
                                  <p:childTnLst>
                                    <p:set>
                                      <p:cBhvr>
                                        <p:cTn id="49" dur="1" fill="hold">
                                          <p:stCondLst>
                                            <p:cond delay="0"/>
                                          </p:stCondLst>
                                        </p:cTn>
                                        <p:tgtEl>
                                          <p:spTgt spid="87">
                                            <p:txEl>
                                              <p:pRg st="4" end="4"/>
                                            </p:txEl>
                                          </p:spTgt>
                                        </p:tgtEl>
                                        <p:attrNameLst>
                                          <p:attrName>style.visibility</p:attrName>
                                        </p:attrNameLst>
                                      </p:cBhvr>
                                      <p:to>
                                        <p:strVal val="visible"/>
                                      </p:to>
                                    </p:set>
                                    <p:anim calcmode="lin" valueType="num">
                                      <p:cBhvr>
                                        <p:cTn id="50" dur="500" fill="hold"/>
                                        <p:tgtEl>
                                          <p:spTgt spid="87">
                                            <p:txEl>
                                              <p:pRg st="4" end="4"/>
                                            </p:txEl>
                                          </p:spTgt>
                                        </p:tgtEl>
                                        <p:attrNameLst>
                                          <p:attrName>ppt_w</p:attrName>
                                        </p:attrNameLst>
                                      </p:cBhvr>
                                      <p:tavLst>
                                        <p:tav tm="0">
                                          <p:val>
                                            <p:fltVal val="0"/>
                                          </p:val>
                                        </p:tav>
                                        <p:tav tm="100000">
                                          <p:val>
                                            <p:strVal val="#ppt_w"/>
                                          </p:val>
                                        </p:tav>
                                      </p:tavLst>
                                    </p:anim>
                                    <p:anim calcmode="lin" valueType="num">
                                      <p:cBhvr>
                                        <p:cTn id="51" dur="500" fill="hold"/>
                                        <p:tgtEl>
                                          <p:spTgt spid="87">
                                            <p:txEl>
                                              <p:pRg st="4" end="4"/>
                                            </p:txEl>
                                          </p:spTgt>
                                        </p:tgtEl>
                                        <p:attrNameLst>
                                          <p:attrName>ppt_h</p:attrName>
                                        </p:attrNameLst>
                                      </p:cBhvr>
                                      <p:tavLst>
                                        <p:tav tm="0">
                                          <p:val>
                                            <p:fltVal val="0"/>
                                          </p:val>
                                        </p:tav>
                                        <p:tav tm="100000">
                                          <p:val>
                                            <p:strVal val="#ppt_h"/>
                                          </p:val>
                                        </p:tav>
                                      </p:tavLst>
                                    </p:anim>
                                    <p:animEffect transition="in" filter="fade">
                                      <p:cBhvr>
                                        <p:cTn id="52" dur="500"/>
                                        <p:tgtEl>
                                          <p:spTgt spid="87">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0" fill="hold" grpId="0" nodeType="clickEffect">
                                  <p:stCondLst>
                                    <p:cond delay="0"/>
                                  </p:stCondLst>
                                  <p:childTnLst>
                                    <p:set>
                                      <p:cBhvr>
                                        <p:cTn id="56" dur="1" fill="hold">
                                          <p:stCondLst>
                                            <p:cond delay="0"/>
                                          </p:stCondLst>
                                        </p:cTn>
                                        <p:tgtEl>
                                          <p:spTgt spid="87">
                                            <p:txEl>
                                              <p:pRg st="5" end="5"/>
                                            </p:txEl>
                                          </p:spTgt>
                                        </p:tgtEl>
                                        <p:attrNameLst>
                                          <p:attrName>style.visibility</p:attrName>
                                        </p:attrNameLst>
                                      </p:cBhvr>
                                      <p:to>
                                        <p:strVal val="visible"/>
                                      </p:to>
                                    </p:set>
                                    <p:anim calcmode="lin" valueType="num">
                                      <p:cBhvr>
                                        <p:cTn id="57" dur="500" fill="hold"/>
                                        <p:tgtEl>
                                          <p:spTgt spid="87">
                                            <p:txEl>
                                              <p:pRg st="5" end="5"/>
                                            </p:txEl>
                                          </p:spTgt>
                                        </p:tgtEl>
                                        <p:attrNameLst>
                                          <p:attrName>ppt_w</p:attrName>
                                        </p:attrNameLst>
                                      </p:cBhvr>
                                      <p:tavLst>
                                        <p:tav tm="0">
                                          <p:val>
                                            <p:fltVal val="0"/>
                                          </p:val>
                                        </p:tav>
                                        <p:tav tm="100000">
                                          <p:val>
                                            <p:strVal val="#ppt_w"/>
                                          </p:val>
                                        </p:tav>
                                      </p:tavLst>
                                    </p:anim>
                                    <p:anim calcmode="lin" valueType="num">
                                      <p:cBhvr>
                                        <p:cTn id="58" dur="500" fill="hold"/>
                                        <p:tgtEl>
                                          <p:spTgt spid="87">
                                            <p:txEl>
                                              <p:pRg st="5" end="5"/>
                                            </p:txEl>
                                          </p:spTgt>
                                        </p:tgtEl>
                                        <p:attrNameLst>
                                          <p:attrName>ppt_h</p:attrName>
                                        </p:attrNameLst>
                                      </p:cBhvr>
                                      <p:tavLst>
                                        <p:tav tm="0">
                                          <p:val>
                                            <p:fltVal val="0"/>
                                          </p:val>
                                        </p:tav>
                                        <p:tav tm="100000">
                                          <p:val>
                                            <p:strVal val="#ppt_h"/>
                                          </p:val>
                                        </p:tav>
                                      </p:tavLst>
                                    </p:anim>
                                    <p:animEffect transition="in" filter="fade">
                                      <p:cBhvr>
                                        <p:cTn id="59" dur="500"/>
                                        <p:tgtEl>
                                          <p:spTgt spid="8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055150" y="947284"/>
            <a:ext cx="6607174" cy="2690813"/>
            <a:chOff x="2055150" y="947284"/>
            <a:chExt cx="6607174" cy="2690813"/>
          </a:xfrm>
        </p:grpSpPr>
        <p:sp>
          <p:nvSpPr>
            <p:cNvPr id="3076" name="Oval 2"/>
            <p:cNvSpPr>
              <a:spLocks noChangeArrowheads="1"/>
            </p:cNvSpPr>
            <p:nvPr/>
          </p:nvSpPr>
          <p:spPr bwMode="auto">
            <a:xfrm>
              <a:off x="2477425" y="947284"/>
              <a:ext cx="430213" cy="430213"/>
            </a:xfrm>
            <a:prstGeom prst="ellipse">
              <a:avLst/>
            </a:prstGeom>
            <a:solidFill>
              <a:srgbClr val="CC0000"/>
            </a:solidFill>
            <a:ln w="9525">
              <a:solidFill>
                <a:schemeClr val="tx1"/>
              </a:solidFill>
              <a:round/>
              <a:headEnd/>
              <a:tailEnd/>
            </a:ln>
          </p:spPr>
          <p:txBody>
            <a:bodyPr wrap="none" anchor="ctr"/>
            <a:lstStyle/>
            <a:p>
              <a:endParaRPr lang="en-US"/>
            </a:p>
          </p:txBody>
        </p:sp>
        <p:sp>
          <p:nvSpPr>
            <p:cNvPr id="3077" name="Oval 3"/>
            <p:cNvSpPr>
              <a:spLocks noChangeArrowheads="1"/>
            </p:cNvSpPr>
            <p:nvPr/>
          </p:nvSpPr>
          <p:spPr bwMode="auto">
            <a:xfrm>
              <a:off x="3515650" y="947284"/>
              <a:ext cx="430213" cy="430213"/>
            </a:xfrm>
            <a:prstGeom prst="ellipse">
              <a:avLst/>
            </a:prstGeom>
            <a:solidFill>
              <a:srgbClr val="CC0000"/>
            </a:solidFill>
            <a:ln w="9525">
              <a:solidFill>
                <a:schemeClr val="tx1"/>
              </a:solidFill>
              <a:round/>
              <a:headEnd/>
              <a:tailEnd/>
            </a:ln>
          </p:spPr>
          <p:txBody>
            <a:bodyPr wrap="none" anchor="ctr"/>
            <a:lstStyle/>
            <a:p>
              <a:endParaRPr lang="en-US"/>
            </a:p>
          </p:txBody>
        </p:sp>
        <p:sp>
          <p:nvSpPr>
            <p:cNvPr id="3078" name="Oval 4"/>
            <p:cNvSpPr>
              <a:spLocks noChangeArrowheads="1"/>
            </p:cNvSpPr>
            <p:nvPr/>
          </p:nvSpPr>
          <p:spPr bwMode="auto">
            <a:xfrm>
              <a:off x="4553875" y="947284"/>
              <a:ext cx="430213" cy="430213"/>
            </a:xfrm>
            <a:prstGeom prst="ellipse">
              <a:avLst/>
            </a:prstGeom>
            <a:solidFill>
              <a:srgbClr val="CC0000"/>
            </a:solidFill>
            <a:ln w="9525">
              <a:solidFill>
                <a:schemeClr val="tx1"/>
              </a:solidFill>
              <a:round/>
              <a:headEnd/>
              <a:tailEnd/>
            </a:ln>
          </p:spPr>
          <p:txBody>
            <a:bodyPr wrap="none" anchor="ctr"/>
            <a:lstStyle/>
            <a:p>
              <a:endParaRPr lang="en-US"/>
            </a:p>
          </p:txBody>
        </p:sp>
        <p:sp>
          <p:nvSpPr>
            <p:cNvPr id="3079" name="Oval 5"/>
            <p:cNvSpPr>
              <a:spLocks noChangeArrowheads="1"/>
            </p:cNvSpPr>
            <p:nvPr/>
          </p:nvSpPr>
          <p:spPr bwMode="auto">
            <a:xfrm>
              <a:off x="5592100" y="948871"/>
              <a:ext cx="430213" cy="430212"/>
            </a:xfrm>
            <a:prstGeom prst="ellipse">
              <a:avLst/>
            </a:prstGeom>
            <a:solidFill>
              <a:srgbClr val="CC0000"/>
            </a:solidFill>
            <a:ln w="9525">
              <a:solidFill>
                <a:schemeClr val="tx1"/>
              </a:solidFill>
              <a:round/>
              <a:headEnd/>
              <a:tailEnd/>
            </a:ln>
          </p:spPr>
          <p:txBody>
            <a:bodyPr wrap="none" anchor="ctr"/>
            <a:lstStyle/>
            <a:p>
              <a:endParaRPr lang="en-US"/>
            </a:p>
          </p:txBody>
        </p:sp>
        <p:sp>
          <p:nvSpPr>
            <p:cNvPr id="3080" name="Oval 6"/>
            <p:cNvSpPr>
              <a:spLocks noChangeArrowheads="1"/>
            </p:cNvSpPr>
            <p:nvPr/>
          </p:nvSpPr>
          <p:spPr bwMode="auto">
            <a:xfrm>
              <a:off x="6630325" y="948871"/>
              <a:ext cx="430213" cy="430212"/>
            </a:xfrm>
            <a:prstGeom prst="ellipse">
              <a:avLst/>
            </a:prstGeom>
            <a:solidFill>
              <a:srgbClr val="CC0000"/>
            </a:solidFill>
            <a:ln w="9525">
              <a:solidFill>
                <a:schemeClr val="tx1"/>
              </a:solidFill>
              <a:round/>
              <a:headEnd/>
              <a:tailEnd/>
            </a:ln>
          </p:spPr>
          <p:txBody>
            <a:bodyPr wrap="none" anchor="ctr"/>
            <a:lstStyle/>
            <a:p>
              <a:endParaRPr lang="en-US"/>
            </a:p>
          </p:txBody>
        </p:sp>
        <p:sp>
          <p:nvSpPr>
            <p:cNvPr id="3081" name="Oval 7"/>
            <p:cNvSpPr>
              <a:spLocks noChangeArrowheads="1"/>
            </p:cNvSpPr>
            <p:nvPr/>
          </p:nvSpPr>
          <p:spPr bwMode="auto">
            <a:xfrm>
              <a:off x="7668550" y="948871"/>
              <a:ext cx="430213" cy="430212"/>
            </a:xfrm>
            <a:prstGeom prst="ellipse">
              <a:avLst/>
            </a:prstGeom>
            <a:solidFill>
              <a:srgbClr val="CC0000"/>
            </a:solidFill>
            <a:ln w="9525">
              <a:solidFill>
                <a:schemeClr val="tx1"/>
              </a:solidFill>
              <a:round/>
              <a:headEnd/>
              <a:tailEnd/>
            </a:ln>
          </p:spPr>
          <p:txBody>
            <a:bodyPr wrap="none" anchor="ctr"/>
            <a:lstStyle/>
            <a:p>
              <a:endParaRPr lang="en-US"/>
            </a:p>
          </p:txBody>
        </p:sp>
        <p:sp>
          <p:nvSpPr>
            <p:cNvPr id="3082" name="Freeform 8"/>
            <p:cNvSpPr>
              <a:spLocks/>
            </p:cNvSpPr>
            <p:nvPr/>
          </p:nvSpPr>
          <p:spPr bwMode="auto">
            <a:xfrm>
              <a:off x="2899700" y="1052059"/>
              <a:ext cx="595313" cy="225425"/>
            </a:xfrm>
            <a:custGeom>
              <a:avLst/>
              <a:gdLst>
                <a:gd name="T0" fmla="*/ 0 w 375"/>
                <a:gd name="T1" fmla="*/ 2147483647 h 142"/>
                <a:gd name="T2" fmla="*/ 2147483647 w 375"/>
                <a:gd name="T3" fmla="*/ 2147483647 h 142"/>
                <a:gd name="T4" fmla="*/ 2147483647 w 375"/>
                <a:gd name="T5" fmla="*/ 0 h 142"/>
                <a:gd name="T6" fmla="*/ 2147483647 w 375"/>
                <a:gd name="T7" fmla="*/ 2147483647 h 142"/>
                <a:gd name="T8" fmla="*/ 2147483647 w 375"/>
                <a:gd name="T9" fmla="*/ 2147483647 h 142"/>
                <a:gd name="T10" fmla="*/ 2147483647 w 375"/>
                <a:gd name="T11" fmla="*/ 2147483647 h 142"/>
                <a:gd name="T12" fmla="*/ 2147483647 w 375"/>
                <a:gd name="T13" fmla="*/ 2147483647 h 142"/>
                <a:gd name="T14" fmla="*/ 2147483647 w 375"/>
                <a:gd name="T15" fmla="*/ 2147483647 h 142"/>
                <a:gd name="T16" fmla="*/ 2147483647 w 375"/>
                <a:gd name="T17" fmla="*/ 2147483647 h 142"/>
                <a:gd name="T18" fmla="*/ 2147483647 w 375"/>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142"/>
                <a:gd name="T32" fmla="*/ 375 w 375"/>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142">
                  <a:moveTo>
                    <a:pt x="0" y="71"/>
                  </a:moveTo>
                  <a:lnTo>
                    <a:pt x="90" y="71"/>
                  </a:lnTo>
                  <a:lnTo>
                    <a:pt x="103" y="0"/>
                  </a:lnTo>
                  <a:lnTo>
                    <a:pt x="142" y="142"/>
                  </a:lnTo>
                  <a:lnTo>
                    <a:pt x="174" y="6"/>
                  </a:lnTo>
                  <a:lnTo>
                    <a:pt x="213" y="142"/>
                  </a:lnTo>
                  <a:lnTo>
                    <a:pt x="233" y="6"/>
                  </a:lnTo>
                  <a:lnTo>
                    <a:pt x="265" y="136"/>
                  </a:lnTo>
                  <a:lnTo>
                    <a:pt x="284" y="64"/>
                  </a:lnTo>
                  <a:lnTo>
                    <a:pt x="375" y="64"/>
                  </a:lnTo>
                </a:path>
              </a:pathLst>
            </a:custGeom>
            <a:solidFill>
              <a:srgbClr val="CC0000"/>
            </a:solidFill>
            <a:ln w="9525">
              <a:solidFill>
                <a:schemeClr val="tx1"/>
              </a:solidFill>
              <a:round/>
              <a:headEnd/>
              <a:tailEnd/>
            </a:ln>
          </p:spPr>
          <p:txBody>
            <a:bodyPr/>
            <a:lstStyle/>
            <a:p>
              <a:endParaRPr lang="en-US"/>
            </a:p>
          </p:txBody>
        </p:sp>
        <p:sp>
          <p:nvSpPr>
            <p:cNvPr id="3083" name="Freeform 9"/>
            <p:cNvSpPr>
              <a:spLocks/>
            </p:cNvSpPr>
            <p:nvPr/>
          </p:nvSpPr>
          <p:spPr bwMode="auto">
            <a:xfrm>
              <a:off x="3945862" y="1059997"/>
              <a:ext cx="595312" cy="225425"/>
            </a:xfrm>
            <a:custGeom>
              <a:avLst/>
              <a:gdLst>
                <a:gd name="T0" fmla="*/ 0 w 375"/>
                <a:gd name="T1" fmla="*/ 2147483647 h 142"/>
                <a:gd name="T2" fmla="*/ 2147483647 w 375"/>
                <a:gd name="T3" fmla="*/ 2147483647 h 142"/>
                <a:gd name="T4" fmla="*/ 2147483647 w 375"/>
                <a:gd name="T5" fmla="*/ 0 h 142"/>
                <a:gd name="T6" fmla="*/ 2147483647 w 375"/>
                <a:gd name="T7" fmla="*/ 2147483647 h 142"/>
                <a:gd name="T8" fmla="*/ 2147483647 w 375"/>
                <a:gd name="T9" fmla="*/ 2147483647 h 142"/>
                <a:gd name="T10" fmla="*/ 2147483647 w 375"/>
                <a:gd name="T11" fmla="*/ 2147483647 h 142"/>
                <a:gd name="T12" fmla="*/ 2147483647 w 375"/>
                <a:gd name="T13" fmla="*/ 2147483647 h 142"/>
                <a:gd name="T14" fmla="*/ 2147483647 w 375"/>
                <a:gd name="T15" fmla="*/ 2147483647 h 142"/>
                <a:gd name="T16" fmla="*/ 2147483647 w 375"/>
                <a:gd name="T17" fmla="*/ 2147483647 h 142"/>
                <a:gd name="T18" fmla="*/ 2147483647 w 375"/>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142"/>
                <a:gd name="T32" fmla="*/ 375 w 375"/>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142">
                  <a:moveTo>
                    <a:pt x="0" y="71"/>
                  </a:moveTo>
                  <a:lnTo>
                    <a:pt x="90" y="71"/>
                  </a:lnTo>
                  <a:lnTo>
                    <a:pt x="103" y="0"/>
                  </a:lnTo>
                  <a:lnTo>
                    <a:pt x="142" y="142"/>
                  </a:lnTo>
                  <a:lnTo>
                    <a:pt x="174" y="6"/>
                  </a:lnTo>
                  <a:lnTo>
                    <a:pt x="213" y="142"/>
                  </a:lnTo>
                  <a:lnTo>
                    <a:pt x="233" y="6"/>
                  </a:lnTo>
                  <a:lnTo>
                    <a:pt x="265" y="136"/>
                  </a:lnTo>
                  <a:lnTo>
                    <a:pt x="284" y="64"/>
                  </a:lnTo>
                  <a:lnTo>
                    <a:pt x="375" y="64"/>
                  </a:lnTo>
                </a:path>
              </a:pathLst>
            </a:custGeom>
            <a:solidFill>
              <a:srgbClr val="CC0000"/>
            </a:solidFill>
            <a:ln w="9525">
              <a:solidFill>
                <a:schemeClr val="tx1"/>
              </a:solidFill>
              <a:round/>
              <a:headEnd/>
              <a:tailEnd/>
            </a:ln>
          </p:spPr>
          <p:txBody>
            <a:bodyPr/>
            <a:lstStyle/>
            <a:p>
              <a:endParaRPr lang="en-US"/>
            </a:p>
          </p:txBody>
        </p:sp>
        <p:sp>
          <p:nvSpPr>
            <p:cNvPr id="3084" name="Freeform 10"/>
            <p:cNvSpPr>
              <a:spLocks/>
            </p:cNvSpPr>
            <p:nvPr/>
          </p:nvSpPr>
          <p:spPr bwMode="auto">
            <a:xfrm>
              <a:off x="4993612" y="1059997"/>
              <a:ext cx="595312" cy="225425"/>
            </a:xfrm>
            <a:custGeom>
              <a:avLst/>
              <a:gdLst>
                <a:gd name="T0" fmla="*/ 0 w 375"/>
                <a:gd name="T1" fmla="*/ 2147483647 h 142"/>
                <a:gd name="T2" fmla="*/ 2147483647 w 375"/>
                <a:gd name="T3" fmla="*/ 2147483647 h 142"/>
                <a:gd name="T4" fmla="*/ 2147483647 w 375"/>
                <a:gd name="T5" fmla="*/ 0 h 142"/>
                <a:gd name="T6" fmla="*/ 2147483647 w 375"/>
                <a:gd name="T7" fmla="*/ 2147483647 h 142"/>
                <a:gd name="T8" fmla="*/ 2147483647 w 375"/>
                <a:gd name="T9" fmla="*/ 2147483647 h 142"/>
                <a:gd name="T10" fmla="*/ 2147483647 w 375"/>
                <a:gd name="T11" fmla="*/ 2147483647 h 142"/>
                <a:gd name="T12" fmla="*/ 2147483647 w 375"/>
                <a:gd name="T13" fmla="*/ 2147483647 h 142"/>
                <a:gd name="T14" fmla="*/ 2147483647 w 375"/>
                <a:gd name="T15" fmla="*/ 2147483647 h 142"/>
                <a:gd name="T16" fmla="*/ 2147483647 w 375"/>
                <a:gd name="T17" fmla="*/ 2147483647 h 142"/>
                <a:gd name="T18" fmla="*/ 2147483647 w 375"/>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142"/>
                <a:gd name="T32" fmla="*/ 375 w 375"/>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142">
                  <a:moveTo>
                    <a:pt x="0" y="71"/>
                  </a:moveTo>
                  <a:lnTo>
                    <a:pt x="90" y="71"/>
                  </a:lnTo>
                  <a:lnTo>
                    <a:pt x="103" y="0"/>
                  </a:lnTo>
                  <a:lnTo>
                    <a:pt x="142" y="142"/>
                  </a:lnTo>
                  <a:lnTo>
                    <a:pt x="174" y="6"/>
                  </a:lnTo>
                  <a:lnTo>
                    <a:pt x="213" y="142"/>
                  </a:lnTo>
                  <a:lnTo>
                    <a:pt x="233" y="6"/>
                  </a:lnTo>
                  <a:lnTo>
                    <a:pt x="265" y="136"/>
                  </a:lnTo>
                  <a:lnTo>
                    <a:pt x="284" y="64"/>
                  </a:lnTo>
                  <a:lnTo>
                    <a:pt x="375" y="64"/>
                  </a:lnTo>
                </a:path>
              </a:pathLst>
            </a:custGeom>
            <a:solidFill>
              <a:srgbClr val="CC0000"/>
            </a:solidFill>
            <a:ln w="9525">
              <a:solidFill>
                <a:schemeClr val="tx1"/>
              </a:solidFill>
              <a:round/>
              <a:headEnd/>
              <a:tailEnd/>
            </a:ln>
          </p:spPr>
          <p:txBody>
            <a:bodyPr/>
            <a:lstStyle/>
            <a:p>
              <a:endParaRPr lang="en-US"/>
            </a:p>
          </p:txBody>
        </p:sp>
        <p:sp>
          <p:nvSpPr>
            <p:cNvPr id="3085" name="Freeform 11"/>
            <p:cNvSpPr>
              <a:spLocks/>
            </p:cNvSpPr>
            <p:nvPr/>
          </p:nvSpPr>
          <p:spPr bwMode="auto">
            <a:xfrm>
              <a:off x="6020725" y="1071109"/>
              <a:ext cx="595313" cy="225425"/>
            </a:xfrm>
            <a:custGeom>
              <a:avLst/>
              <a:gdLst>
                <a:gd name="T0" fmla="*/ 0 w 375"/>
                <a:gd name="T1" fmla="*/ 2147483647 h 142"/>
                <a:gd name="T2" fmla="*/ 2147483647 w 375"/>
                <a:gd name="T3" fmla="*/ 2147483647 h 142"/>
                <a:gd name="T4" fmla="*/ 2147483647 w 375"/>
                <a:gd name="T5" fmla="*/ 0 h 142"/>
                <a:gd name="T6" fmla="*/ 2147483647 w 375"/>
                <a:gd name="T7" fmla="*/ 2147483647 h 142"/>
                <a:gd name="T8" fmla="*/ 2147483647 w 375"/>
                <a:gd name="T9" fmla="*/ 2147483647 h 142"/>
                <a:gd name="T10" fmla="*/ 2147483647 w 375"/>
                <a:gd name="T11" fmla="*/ 2147483647 h 142"/>
                <a:gd name="T12" fmla="*/ 2147483647 w 375"/>
                <a:gd name="T13" fmla="*/ 2147483647 h 142"/>
                <a:gd name="T14" fmla="*/ 2147483647 w 375"/>
                <a:gd name="T15" fmla="*/ 2147483647 h 142"/>
                <a:gd name="T16" fmla="*/ 2147483647 w 375"/>
                <a:gd name="T17" fmla="*/ 2147483647 h 142"/>
                <a:gd name="T18" fmla="*/ 2147483647 w 375"/>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142"/>
                <a:gd name="T32" fmla="*/ 375 w 375"/>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142">
                  <a:moveTo>
                    <a:pt x="0" y="71"/>
                  </a:moveTo>
                  <a:lnTo>
                    <a:pt x="90" y="71"/>
                  </a:lnTo>
                  <a:lnTo>
                    <a:pt x="103" y="0"/>
                  </a:lnTo>
                  <a:lnTo>
                    <a:pt x="142" y="142"/>
                  </a:lnTo>
                  <a:lnTo>
                    <a:pt x="174" y="6"/>
                  </a:lnTo>
                  <a:lnTo>
                    <a:pt x="213" y="142"/>
                  </a:lnTo>
                  <a:lnTo>
                    <a:pt x="233" y="6"/>
                  </a:lnTo>
                  <a:lnTo>
                    <a:pt x="265" y="136"/>
                  </a:lnTo>
                  <a:lnTo>
                    <a:pt x="284" y="64"/>
                  </a:lnTo>
                  <a:lnTo>
                    <a:pt x="375" y="64"/>
                  </a:lnTo>
                </a:path>
              </a:pathLst>
            </a:custGeom>
            <a:solidFill>
              <a:srgbClr val="CC0000"/>
            </a:solidFill>
            <a:ln w="9525">
              <a:solidFill>
                <a:schemeClr val="tx1"/>
              </a:solidFill>
              <a:round/>
              <a:headEnd/>
              <a:tailEnd/>
            </a:ln>
          </p:spPr>
          <p:txBody>
            <a:bodyPr/>
            <a:lstStyle/>
            <a:p>
              <a:endParaRPr lang="en-US"/>
            </a:p>
          </p:txBody>
        </p:sp>
        <p:sp>
          <p:nvSpPr>
            <p:cNvPr id="3086" name="Freeform 12"/>
            <p:cNvSpPr>
              <a:spLocks/>
            </p:cNvSpPr>
            <p:nvPr/>
          </p:nvSpPr>
          <p:spPr bwMode="auto">
            <a:xfrm>
              <a:off x="7070062" y="1048884"/>
              <a:ext cx="595312" cy="225425"/>
            </a:xfrm>
            <a:custGeom>
              <a:avLst/>
              <a:gdLst>
                <a:gd name="T0" fmla="*/ 0 w 375"/>
                <a:gd name="T1" fmla="*/ 2147483647 h 142"/>
                <a:gd name="T2" fmla="*/ 2147483647 w 375"/>
                <a:gd name="T3" fmla="*/ 2147483647 h 142"/>
                <a:gd name="T4" fmla="*/ 2147483647 w 375"/>
                <a:gd name="T5" fmla="*/ 0 h 142"/>
                <a:gd name="T6" fmla="*/ 2147483647 w 375"/>
                <a:gd name="T7" fmla="*/ 2147483647 h 142"/>
                <a:gd name="T8" fmla="*/ 2147483647 w 375"/>
                <a:gd name="T9" fmla="*/ 2147483647 h 142"/>
                <a:gd name="T10" fmla="*/ 2147483647 w 375"/>
                <a:gd name="T11" fmla="*/ 2147483647 h 142"/>
                <a:gd name="T12" fmla="*/ 2147483647 w 375"/>
                <a:gd name="T13" fmla="*/ 2147483647 h 142"/>
                <a:gd name="T14" fmla="*/ 2147483647 w 375"/>
                <a:gd name="T15" fmla="*/ 2147483647 h 142"/>
                <a:gd name="T16" fmla="*/ 2147483647 w 375"/>
                <a:gd name="T17" fmla="*/ 2147483647 h 142"/>
                <a:gd name="T18" fmla="*/ 2147483647 w 375"/>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142"/>
                <a:gd name="T32" fmla="*/ 375 w 375"/>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142">
                  <a:moveTo>
                    <a:pt x="0" y="71"/>
                  </a:moveTo>
                  <a:lnTo>
                    <a:pt x="90" y="71"/>
                  </a:lnTo>
                  <a:lnTo>
                    <a:pt x="103" y="0"/>
                  </a:lnTo>
                  <a:lnTo>
                    <a:pt x="142" y="142"/>
                  </a:lnTo>
                  <a:lnTo>
                    <a:pt x="174" y="6"/>
                  </a:lnTo>
                  <a:lnTo>
                    <a:pt x="213" y="142"/>
                  </a:lnTo>
                  <a:lnTo>
                    <a:pt x="233" y="6"/>
                  </a:lnTo>
                  <a:lnTo>
                    <a:pt x="265" y="136"/>
                  </a:lnTo>
                  <a:lnTo>
                    <a:pt x="284" y="64"/>
                  </a:lnTo>
                  <a:lnTo>
                    <a:pt x="375" y="64"/>
                  </a:lnTo>
                </a:path>
              </a:pathLst>
            </a:custGeom>
            <a:solidFill>
              <a:srgbClr val="CC0000"/>
            </a:solidFill>
            <a:ln w="9525">
              <a:solidFill>
                <a:schemeClr val="tx1"/>
              </a:solidFill>
              <a:round/>
              <a:headEnd/>
              <a:tailEnd/>
            </a:ln>
          </p:spPr>
          <p:txBody>
            <a:bodyPr/>
            <a:lstStyle/>
            <a:p>
              <a:endParaRPr lang="en-US"/>
            </a:p>
          </p:txBody>
        </p:sp>
        <p:sp>
          <p:nvSpPr>
            <p:cNvPr id="3087" name="Oval 13"/>
            <p:cNvSpPr>
              <a:spLocks noChangeArrowheads="1"/>
            </p:cNvSpPr>
            <p:nvPr/>
          </p:nvSpPr>
          <p:spPr bwMode="auto">
            <a:xfrm>
              <a:off x="3004475" y="1712459"/>
              <a:ext cx="430213" cy="430213"/>
            </a:xfrm>
            <a:prstGeom prst="ellipse">
              <a:avLst/>
            </a:prstGeom>
            <a:solidFill>
              <a:srgbClr val="CC0000"/>
            </a:solidFill>
            <a:ln w="9525">
              <a:solidFill>
                <a:schemeClr val="tx1"/>
              </a:solidFill>
              <a:round/>
              <a:headEnd/>
              <a:tailEnd/>
            </a:ln>
          </p:spPr>
          <p:txBody>
            <a:bodyPr wrap="none" anchor="ctr"/>
            <a:lstStyle/>
            <a:p>
              <a:endParaRPr lang="en-US"/>
            </a:p>
          </p:txBody>
        </p:sp>
        <p:sp>
          <p:nvSpPr>
            <p:cNvPr id="3088" name="Oval 14"/>
            <p:cNvSpPr>
              <a:spLocks noChangeArrowheads="1"/>
            </p:cNvSpPr>
            <p:nvPr/>
          </p:nvSpPr>
          <p:spPr bwMode="auto">
            <a:xfrm>
              <a:off x="4042700" y="1712459"/>
              <a:ext cx="430213" cy="430213"/>
            </a:xfrm>
            <a:prstGeom prst="ellipse">
              <a:avLst/>
            </a:prstGeom>
            <a:solidFill>
              <a:srgbClr val="CC0000"/>
            </a:solidFill>
            <a:ln w="9525">
              <a:solidFill>
                <a:schemeClr val="tx1"/>
              </a:solidFill>
              <a:round/>
              <a:headEnd/>
              <a:tailEnd/>
            </a:ln>
          </p:spPr>
          <p:txBody>
            <a:bodyPr wrap="none" anchor="ctr"/>
            <a:lstStyle/>
            <a:p>
              <a:endParaRPr lang="en-US"/>
            </a:p>
          </p:txBody>
        </p:sp>
        <p:sp>
          <p:nvSpPr>
            <p:cNvPr id="3089" name="Oval 15"/>
            <p:cNvSpPr>
              <a:spLocks noChangeArrowheads="1"/>
            </p:cNvSpPr>
            <p:nvPr/>
          </p:nvSpPr>
          <p:spPr bwMode="auto">
            <a:xfrm>
              <a:off x="5080925" y="1712459"/>
              <a:ext cx="430213" cy="430213"/>
            </a:xfrm>
            <a:prstGeom prst="ellipse">
              <a:avLst/>
            </a:prstGeom>
            <a:solidFill>
              <a:srgbClr val="CC0000"/>
            </a:solidFill>
            <a:ln w="9525">
              <a:solidFill>
                <a:schemeClr val="tx1"/>
              </a:solidFill>
              <a:round/>
              <a:headEnd/>
              <a:tailEnd/>
            </a:ln>
          </p:spPr>
          <p:txBody>
            <a:bodyPr wrap="none" anchor="ctr"/>
            <a:lstStyle/>
            <a:p>
              <a:endParaRPr lang="en-US"/>
            </a:p>
          </p:txBody>
        </p:sp>
        <p:sp>
          <p:nvSpPr>
            <p:cNvPr id="3090" name="Oval 16"/>
            <p:cNvSpPr>
              <a:spLocks noChangeArrowheads="1"/>
            </p:cNvSpPr>
            <p:nvPr/>
          </p:nvSpPr>
          <p:spPr bwMode="auto">
            <a:xfrm>
              <a:off x="6119150" y="1714046"/>
              <a:ext cx="430213" cy="430212"/>
            </a:xfrm>
            <a:prstGeom prst="ellipse">
              <a:avLst/>
            </a:prstGeom>
            <a:solidFill>
              <a:srgbClr val="CC0000"/>
            </a:solidFill>
            <a:ln w="9525">
              <a:solidFill>
                <a:schemeClr val="tx1"/>
              </a:solidFill>
              <a:round/>
              <a:headEnd/>
              <a:tailEnd/>
            </a:ln>
          </p:spPr>
          <p:txBody>
            <a:bodyPr wrap="none" anchor="ctr"/>
            <a:lstStyle/>
            <a:p>
              <a:endParaRPr lang="en-US"/>
            </a:p>
          </p:txBody>
        </p:sp>
        <p:sp>
          <p:nvSpPr>
            <p:cNvPr id="3091" name="Oval 17"/>
            <p:cNvSpPr>
              <a:spLocks noChangeArrowheads="1"/>
            </p:cNvSpPr>
            <p:nvPr/>
          </p:nvSpPr>
          <p:spPr bwMode="auto">
            <a:xfrm>
              <a:off x="7157375" y="1714046"/>
              <a:ext cx="430213" cy="430212"/>
            </a:xfrm>
            <a:prstGeom prst="ellipse">
              <a:avLst/>
            </a:prstGeom>
            <a:solidFill>
              <a:srgbClr val="CC0000"/>
            </a:solidFill>
            <a:ln w="9525">
              <a:solidFill>
                <a:schemeClr val="tx1"/>
              </a:solidFill>
              <a:round/>
              <a:headEnd/>
              <a:tailEnd/>
            </a:ln>
          </p:spPr>
          <p:txBody>
            <a:bodyPr wrap="none" anchor="ctr"/>
            <a:lstStyle/>
            <a:p>
              <a:endParaRPr lang="en-US"/>
            </a:p>
          </p:txBody>
        </p:sp>
        <p:sp>
          <p:nvSpPr>
            <p:cNvPr id="3092" name="Oval 18"/>
            <p:cNvSpPr>
              <a:spLocks noChangeArrowheads="1"/>
            </p:cNvSpPr>
            <p:nvPr/>
          </p:nvSpPr>
          <p:spPr bwMode="auto">
            <a:xfrm>
              <a:off x="8195600" y="1714046"/>
              <a:ext cx="430213" cy="430212"/>
            </a:xfrm>
            <a:prstGeom prst="ellipse">
              <a:avLst/>
            </a:prstGeom>
            <a:solidFill>
              <a:srgbClr val="CC0000"/>
            </a:solidFill>
            <a:ln w="9525">
              <a:solidFill>
                <a:schemeClr val="tx1"/>
              </a:solidFill>
              <a:round/>
              <a:headEnd/>
              <a:tailEnd/>
            </a:ln>
          </p:spPr>
          <p:txBody>
            <a:bodyPr wrap="none" anchor="ctr"/>
            <a:lstStyle/>
            <a:p>
              <a:endParaRPr lang="en-US"/>
            </a:p>
          </p:txBody>
        </p:sp>
        <p:sp>
          <p:nvSpPr>
            <p:cNvPr id="3093" name="Freeform 19"/>
            <p:cNvSpPr>
              <a:spLocks/>
            </p:cNvSpPr>
            <p:nvPr/>
          </p:nvSpPr>
          <p:spPr bwMode="auto">
            <a:xfrm>
              <a:off x="3426750" y="1817234"/>
              <a:ext cx="595313" cy="225425"/>
            </a:xfrm>
            <a:custGeom>
              <a:avLst/>
              <a:gdLst>
                <a:gd name="T0" fmla="*/ 0 w 375"/>
                <a:gd name="T1" fmla="*/ 2147483647 h 142"/>
                <a:gd name="T2" fmla="*/ 2147483647 w 375"/>
                <a:gd name="T3" fmla="*/ 2147483647 h 142"/>
                <a:gd name="T4" fmla="*/ 2147483647 w 375"/>
                <a:gd name="T5" fmla="*/ 0 h 142"/>
                <a:gd name="T6" fmla="*/ 2147483647 w 375"/>
                <a:gd name="T7" fmla="*/ 2147483647 h 142"/>
                <a:gd name="T8" fmla="*/ 2147483647 w 375"/>
                <a:gd name="T9" fmla="*/ 2147483647 h 142"/>
                <a:gd name="T10" fmla="*/ 2147483647 w 375"/>
                <a:gd name="T11" fmla="*/ 2147483647 h 142"/>
                <a:gd name="T12" fmla="*/ 2147483647 w 375"/>
                <a:gd name="T13" fmla="*/ 2147483647 h 142"/>
                <a:gd name="T14" fmla="*/ 2147483647 w 375"/>
                <a:gd name="T15" fmla="*/ 2147483647 h 142"/>
                <a:gd name="T16" fmla="*/ 2147483647 w 375"/>
                <a:gd name="T17" fmla="*/ 2147483647 h 142"/>
                <a:gd name="T18" fmla="*/ 2147483647 w 375"/>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142"/>
                <a:gd name="T32" fmla="*/ 375 w 375"/>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142">
                  <a:moveTo>
                    <a:pt x="0" y="71"/>
                  </a:moveTo>
                  <a:lnTo>
                    <a:pt x="90" y="71"/>
                  </a:lnTo>
                  <a:lnTo>
                    <a:pt x="103" y="0"/>
                  </a:lnTo>
                  <a:lnTo>
                    <a:pt x="142" y="142"/>
                  </a:lnTo>
                  <a:lnTo>
                    <a:pt x="174" y="6"/>
                  </a:lnTo>
                  <a:lnTo>
                    <a:pt x="213" y="142"/>
                  </a:lnTo>
                  <a:lnTo>
                    <a:pt x="233" y="6"/>
                  </a:lnTo>
                  <a:lnTo>
                    <a:pt x="265" y="136"/>
                  </a:lnTo>
                  <a:lnTo>
                    <a:pt x="284" y="64"/>
                  </a:lnTo>
                  <a:lnTo>
                    <a:pt x="375" y="64"/>
                  </a:lnTo>
                </a:path>
              </a:pathLst>
            </a:custGeom>
            <a:solidFill>
              <a:srgbClr val="CC0000"/>
            </a:solidFill>
            <a:ln w="9525">
              <a:solidFill>
                <a:schemeClr val="tx1"/>
              </a:solidFill>
              <a:round/>
              <a:headEnd/>
              <a:tailEnd/>
            </a:ln>
          </p:spPr>
          <p:txBody>
            <a:bodyPr/>
            <a:lstStyle/>
            <a:p>
              <a:endParaRPr lang="en-US"/>
            </a:p>
          </p:txBody>
        </p:sp>
        <p:sp>
          <p:nvSpPr>
            <p:cNvPr id="3094" name="Freeform 20"/>
            <p:cNvSpPr>
              <a:spLocks/>
            </p:cNvSpPr>
            <p:nvPr/>
          </p:nvSpPr>
          <p:spPr bwMode="auto">
            <a:xfrm>
              <a:off x="4472912" y="1825172"/>
              <a:ext cx="595312" cy="225425"/>
            </a:xfrm>
            <a:custGeom>
              <a:avLst/>
              <a:gdLst>
                <a:gd name="T0" fmla="*/ 0 w 375"/>
                <a:gd name="T1" fmla="*/ 2147483647 h 142"/>
                <a:gd name="T2" fmla="*/ 2147483647 w 375"/>
                <a:gd name="T3" fmla="*/ 2147483647 h 142"/>
                <a:gd name="T4" fmla="*/ 2147483647 w 375"/>
                <a:gd name="T5" fmla="*/ 0 h 142"/>
                <a:gd name="T6" fmla="*/ 2147483647 w 375"/>
                <a:gd name="T7" fmla="*/ 2147483647 h 142"/>
                <a:gd name="T8" fmla="*/ 2147483647 w 375"/>
                <a:gd name="T9" fmla="*/ 2147483647 h 142"/>
                <a:gd name="T10" fmla="*/ 2147483647 w 375"/>
                <a:gd name="T11" fmla="*/ 2147483647 h 142"/>
                <a:gd name="T12" fmla="*/ 2147483647 w 375"/>
                <a:gd name="T13" fmla="*/ 2147483647 h 142"/>
                <a:gd name="T14" fmla="*/ 2147483647 w 375"/>
                <a:gd name="T15" fmla="*/ 2147483647 h 142"/>
                <a:gd name="T16" fmla="*/ 2147483647 w 375"/>
                <a:gd name="T17" fmla="*/ 2147483647 h 142"/>
                <a:gd name="T18" fmla="*/ 2147483647 w 375"/>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142"/>
                <a:gd name="T32" fmla="*/ 375 w 375"/>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142">
                  <a:moveTo>
                    <a:pt x="0" y="71"/>
                  </a:moveTo>
                  <a:lnTo>
                    <a:pt x="90" y="71"/>
                  </a:lnTo>
                  <a:lnTo>
                    <a:pt x="103" y="0"/>
                  </a:lnTo>
                  <a:lnTo>
                    <a:pt x="142" y="142"/>
                  </a:lnTo>
                  <a:lnTo>
                    <a:pt x="174" y="6"/>
                  </a:lnTo>
                  <a:lnTo>
                    <a:pt x="213" y="142"/>
                  </a:lnTo>
                  <a:lnTo>
                    <a:pt x="233" y="6"/>
                  </a:lnTo>
                  <a:lnTo>
                    <a:pt x="265" y="136"/>
                  </a:lnTo>
                  <a:lnTo>
                    <a:pt x="284" y="64"/>
                  </a:lnTo>
                  <a:lnTo>
                    <a:pt x="375" y="64"/>
                  </a:lnTo>
                </a:path>
              </a:pathLst>
            </a:custGeom>
            <a:solidFill>
              <a:srgbClr val="CC0000"/>
            </a:solidFill>
            <a:ln w="9525">
              <a:solidFill>
                <a:schemeClr val="tx1"/>
              </a:solidFill>
              <a:round/>
              <a:headEnd/>
              <a:tailEnd/>
            </a:ln>
          </p:spPr>
          <p:txBody>
            <a:bodyPr/>
            <a:lstStyle/>
            <a:p>
              <a:endParaRPr lang="en-US"/>
            </a:p>
          </p:txBody>
        </p:sp>
        <p:sp>
          <p:nvSpPr>
            <p:cNvPr id="3095" name="Freeform 21"/>
            <p:cNvSpPr>
              <a:spLocks/>
            </p:cNvSpPr>
            <p:nvPr/>
          </p:nvSpPr>
          <p:spPr bwMode="auto">
            <a:xfrm>
              <a:off x="5520662" y="1825172"/>
              <a:ext cx="595312" cy="225425"/>
            </a:xfrm>
            <a:custGeom>
              <a:avLst/>
              <a:gdLst>
                <a:gd name="T0" fmla="*/ 0 w 375"/>
                <a:gd name="T1" fmla="*/ 2147483647 h 142"/>
                <a:gd name="T2" fmla="*/ 2147483647 w 375"/>
                <a:gd name="T3" fmla="*/ 2147483647 h 142"/>
                <a:gd name="T4" fmla="*/ 2147483647 w 375"/>
                <a:gd name="T5" fmla="*/ 0 h 142"/>
                <a:gd name="T6" fmla="*/ 2147483647 w 375"/>
                <a:gd name="T7" fmla="*/ 2147483647 h 142"/>
                <a:gd name="T8" fmla="*/ 2147483647 w 375"/>
                <a:gd name="T9" fmla="*/ 2147483647 h 142"/>
                <a:gd name="T10" fmla="*/ 2147483647 w 375"/>
                <a:gd name="T11" fmla="*/ 2147483647 h 142"/>
                <a:gd name="T12" fmla="*/ 2147483647 w 375"/>
                <a:gd name="T13" fmla="*/ 2147483647 h 142"/>
                <a:gd name="T14" fmla="*/ 2147483647 w 375"/>
                <a:gd name="T15" fmla="*/ 2147483647 h 142"/>
                <a:gd name="T16" fmla="*/ 2147483647 w 375"/>
                <a:gd name="T17" fmla="*/ 2147483647 h 142"/>
                <a:gd name="T18" fmla="*/ 2147483647 w 375"/>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142"/>
                <a:gd name="T32" fmla="*/ 375 w 375"/>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142">
                  <a:moveTo>
                    <a:pt x="0" y="71"/>
                  </a:moveTo>
                  <a:lnTo>
                    <a:pt x="90" y="71"/>
                  </a:lnTo>
                  <a:lnTo>
                    <a:pt x="103" y="0"/>
                  </a:lnTo>
                  <a:lnTo>
                    <a:pt x="142" y="142"/>
                  </a:lnTo>
                  <a:lnTo>
                    <a:pt x="174" y="6"/>
                  </a:lnTo>
                  <a:lnTo>
                    <a:pt x="213" y="142"/>
                  </a:lnTo>
                  <a:lnTo>
                    <a:pt x="233" y="6"/>
                  </a:lnTo>
                  <a:lnTo>
                    <a:pt x="265" y="136"/>
                  </a:lnTo>
                  <a:lnTo>
                    <a:pt x="284" y="64"/>
                  </a:lnTo>
                  <a:lnTo>
                    <a:pt x="375" y="64"/>
                  </a:lnTo>
                </a:path>
              </a:pathLst>
            </a:custGeom>
            <a:solidFill>
              <a:srgbClr val="CC0000"/>
            </a:solidFill>
            <a:ln w="9525">
              <a:solidFill>
                <a:schemeClr val="tx1"/>
              </a:solidFill>
              <a:round/>
              <a:headEnd/>
              <a:tailEnd/>
            </a:ln>
          </p:spPr>
          <p:txBody>
            <a:bodyPr/>
            <a:lstStyle/>
            <a:p>
              <a:endParaRPr lang="en-US"/>
            </a:p>
          </p:txBody>
        </p:sp>
        <p:sp>
          <p:nvSpPr>
            <p:cNvPr id="3096" name="Freeform 22"/>
            <p:cNvSpPr>
              <a:spLocks/>
            </p:cNvSpPr>
            <p:nvPr/>
          </p:nvSpPr>
          <p:spPr bwMode="auto">
            <a:xfrm>
              <a:off x="6547775" y="1836284"/>
              <a:ext cx="595313" cy="225425"/>
            </a:xfrm>
            <a:custGeom>
              <a:avLst/>
              <a:gdLst>
                <a:gd name="T0" fmla="*/ 0 w 375"/>
                <a:gd name="T1" fmla="*/ 2147483647 h 142"/>
                <a:gd name="T2" fmla="*/ 2147483647 w 375"/>
                <a:gd name="T3" fmla="*/ 2147483647 h 142"/>
                <a:gd name="T4" fmla="*/ 2147483647 w 375"/>
                <a:gd name="T5" fmla="*/ 0 h 142"/>
                <a:gd name="T6" fmla="*/ 2147483647 w 375"/>
                <a:gd name="T7" fmla="*/ 2147483647 h 142"/>
                <a:gd name="T8" fmla="*/ 2147483647 w 375"/>
                <a:gd name="T9" fmla="*/ 2147483647 h 142"/>
                <a:gd name="T10" fmla="*/ 2147483647 w 375"/>
                <a:gd name="T11" fmla="*/ 2147483647 h 142"/>
                <a:gd name="T12" fmla="*/ 2147483647 w 375"/>
                <a:gd name="T13" fmla="*/ 2147483647 h 142"/>
                <a:gd name="T14" fmla="*/ 2147483647 w 375"/>
                <a:gd name="T15" fmla="*/ 2147483647 h 142"/>
                <a:gd name="T16" fmla="*/ 2147483647 w 375"/>
                <a:gd name="T17" fmla="*/ 2147483647 h 142"/>
                <a:gd name="T18" fmla="*/ 2147483647 w 375"/>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142"/>
                <a:gd name="T32" fmla="*/ 375 w 375"/>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142">
                  <a:moveTo>
                    <a:pt x="0" y="71"/>
                  </a:moveTo>
                  <a:lnTo>
                    <a:pt x="90" y="71"/>
                  </a:lnTo>
                  <a:lnTo>
                    <a:pt x="103" y="0"/>
                  </a:lnTo>
                  <a:lnTo>
                    <a:pt x="142" y="142"/>
                  </a:lnTo>
                  <a:lnTo>
                    <a:pt x="174" y="6"/>
                  </a:lnTo>
                  <a:lnTo>
                    <a:pt x="213" y="142"/>
                  </a:lnTo>
                  <a:lnTo>
                    <a:pt x="233" y="6"/>
                  </a:lnTo>
                  <a:lnTo>
                    <a:pt x="265" y="136"/>
                  </a:lnTo>
                  <a:lnTo>
                    <a:pt x="284" y="64"/>
                  </a:lnTo>
                  <a:lnTo>
                    <a:pt x="375" y="64"/>
                  </a:lnTo>
                </a:path>
              </a:pathLst>
            </a:custGeom>
            <a:solidFill>
              <a:srgbClr val="CC0000"/>
            </a:solidFill>
            <a:ln w="9525">
              <a:solidFill>
                <a:schemeClr val="tx1"/>
              </a:solidFill>
              <a:round/>
              <a:headEnd/>
              <a:tailEnd/>
            </a:ln>
          </p:spPr>
          <p:txBody>
            <a:bodyPr/>
            <a:lstStyle/>
            <a:p>
              <a:endParaRPr lang="en-US"/>
            </a:p>
          </p:txBody>
        </p:sp>
        <p:sp>
          <p:nvSpPr>
            <p:cNvPr id="3097" name="Freeform 23"/>
            <p:cNvSpPr>
              <a:spLocks/>
            </p:cNvSpPr>
            <p:nvPr/>
          </p:nvSpPr>
          <p:spPr bwMode="auto">
            <a:xfrm>
              <a:off x="7597112" y="1814059"/>
              <a:ext cx="595312" cy="225425"/>
            </a:xfrm>
            <a:custGeom>
              <a:avLst/>
              <a:gdLst>
                <a:gd name="T0" fmla="*/ 0 w 375"/>
                <a:gd name="T1" fmla="*/ 2147483647 h 142"/>
                <a:gd name="T2" fmla="*/ 2147483647 w 375"/>
                <a:gd name="T3" fmla="*/ 2147483647 h 142"/>
                <a:gd name="T4" fmla="*/ 2147483647 w 375"/>
                <a:gd name="T5" fmla="*/ 0 h 142"/>
                <a:gd name="T6" fmla="*/ 2147483647 w 375"/>
                <a:gd name="T7" fmla="*/ 2147483647 h 142"/>
                <a:gd name="T8" fmla="*/ 2147483647 w 375"/>
                <a:gd name="T9" fmla="*/ 2147483647 h 142"/>
                <a:gd name="T10" fmla="*/ 2147483647 w 375"/>
                <a:gd name="T11" fmla="*/ 2147483647 h 142"/>
                <a:gd name="T12" fmla="*/ 2147483647 w 375"/>
                <a:gd name="T13" fmla="*/ 2147483647 h 142"/>
                <a:gd name="T14" fmla="*/ 2147483647 w 375"/>
                <a:gd name="T15" fmla="*/ 2147483647 h 142"/>
                <a:gd name="T16" fmla="*/ 2147483647 w 375"/>
                <a:gd name="T17" fmla="*/ 2147483647 h 142"/>
                <a:gd name="T18" fmla="*/ 2147483647 w 375"/>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142"/>
                <a:gd name="T32" fmla="*/ 375 w 375"/>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142">
                  <a:moveTo>
                    <a:pt x="0" y="71"/>
                  </a:moveTo>
                  <a:lnTo>
                    <a:pt x="90" y="71"/>
                  </a:lnTo>
                  <a:lnTo>
                    <a:pt x="103" y="0"/>
                  </a:lnTo>
                  <a:lnTo>
                    <a:pt x="142" y="142"/>
                  </a:lnTo>
                  <a:lnTo>
                    <a:pt x="174" y="6"/>
                  </a:lnTo>
                  <a:lnTo>
                    <a:pt x="213" y="142"/>
                  </a:lnTo>
                  <a:lnTo>
                    <a:pt x="233" y="6"/>
                  </a:lnTo>
                  <a:lnTo>
                    <a:pt x="265" y="136"/>
                  </a:lnTo>
                  <a:lnTo>
                    <a:pt x="284" y="64"/>
                  </a:lnTo>
                  <a:lnTo>
                    <a:pt x="375" y="64"/>
                  </a:lnTo>
                </a:path>
              </a:pathLst>
            </a:custGeom>
            <a:solidFill>
              <a:srgbClr val="CC0000"/>
            </a:solidFill>
            <a:ln w="9525">
              <a:solidFill>
                <a:schemeClr val="tx1"/>
              </a:solidFill>
              <a:round/>
              <a:headEnd/>
              <a:tailEnd/>
            </a:ln>
          </p:spPr>
          <p:txBody>
            <a:bodyPr/>
            <a:lstStyle/>
            <a:p>
              <a:endParaRPr lang="en-US"/>
            </a:p>
          </p:txBody>
        </p:sp>
        <p:sp>
          <p:nvSpPr>
            <p:cNvPr id="3098" name="Oval 24"/>
            <p:cNvSpPr>
              <a:spLocks noChangeArrowheads="1"/>
            </p:cNvSpPr>
            <p:nvPr/>
          </p:nvSpPr>
          <p:spPr bwMode="auto">
            <a:xfrm>
              <a:off x="2513937" y="2441121"/>
              <a:ext cx="430212" cy="430212"/>
            </a:xfrm>
            <a:prstGeom prst="ellipse">
              <a:avLst/>
            </a:prstGeom>
            <a:solidFill>
              <a:srgbClr val="CC0000"/>
            </a:solidFill>
            <a:ln w="9525">
              <a:solidFill>
                <a:schemeClr val="tx1"/>
              </a:solidFill>
              <a:round/>
              <a:headEnd/>
              <a:tailEnd/>
            </a:ln>
          </p:spPr>
          <p:txBody>
            <a:bodyPr wrap="none" anchor="ctr"/>
            <a:lstStyle/>
            <a:p>
              <a:endParaRPr lang="en-US"/>
            </a:p>
          </p:txBody>
        </p:sp>
        <p:sp>
          <p:nvSpPr>
            <p:cNvPr id="3099" name="Oval 25"/>
            <p:cNvSpPr>
              <a:spLocks noChangeArrowheads="1"/>
            </p:cNvSpPr>
            <p:nvPr/>
          </p:nvSpPr>
          <p:spPr bwMode="auto">
            <a:xfrm>
              <a:off x="3552162" y="2441121"/>
              <a:ext cx="430212" cy="430212"/>
            </a:xfrm>
            <a:prstGeom prst="ellipse">
              <a:avLst/>
            </a:prstGeom>
            <a:solidFill>
              <a:srgbClr val="CC0000"/>
            </a:solidFill>
            <a:ln w="9525">
              <a:solidFill>
                <a:schemeClr val="tx1"/>
              </a:solidFill>
              <a:round/>
              <a:headEnd/>
              <a:tailEnd/>
            </a:ln>
          </p:spPr>
          <p:txBody>
            <a:bodyPr wrap="none" anchor="ctr"/>
            <a:lstStyle/>
            <a:p>
              <a:endParaRPr lang="en-US"/>
            </a:p>
          </p:txBody>
        </p:sp>
        <p:sp>
          <p:nvSpPr>
            <p:cNvPr id="3100" name="Oval 26"/>
            <p:cNvSpPr>
              <a:spLocks noChangeArrowheads="1"/>
            </p:cNvSpPr>
            <p:nvPr/>
          </p:nvSpPr>
          <p:spPr bwMode="auto">
            <a:xfrm>
              <a:off x="4590387" y="2441121"/>
              <a:ext cx="430212" cy="430212"/>
            </a:xfrm>
            <a:prstGeom prst="ellipse">
              <a:avLst/>
            </a:prstGeom>
            <a:solidFill>
              <a:srgbClr val="CC0000"/>
            </a:solidFill>
            <a:ln w="9525">
              <a:solidFill>
                <a:schemeClr val="tx1"/>
              </a:solidFill>
              <a:round/>
              <a:headEnd/>
              <a:tailEnd/>
            </a:ln>
          </p:spPr>
          <p:txBody>
            <a:bodyPr wrap="none" anchor="ctr"/>
            <a:lstStyle/>
            <a:p>
              <a:endParaRPr lang="en-US"/>
            </a:p>
          </p:txBody>
        </p:sp>
        <p:sp>
          <p:nvSpPr>
            <p:cNvPr id="3101" name="Oval 27"/>
            <p:cNvSpPr>
              <a:spLocks noChangeArrowheads="1"/>
            </p:cNvSpPr>
            <p:nvPr/>
          </p:nvSpPr>
          <p:spPr bwMode="auto">
            <a:xfrm>
              <a:off x="5628612" y="2442709"/>
              <a:ext cx="430212" cy="430213"/>
            </a:xfrm>
            <a:prstGeom prst="ellipse">
              <a:avLst/>
            </a:prstGeom>
            <a:solidFill>
              <a:srgbClr val="CC0000"/>
            </a:solidFill>
            <a:ln w="9525">
              <a:solidFill>
                <a:schemeClr val="tx1"/>
              </a:solidFill>
              <a:round/>
              <a:headEnd/>
              <a:tailEnd/>
            </a:ln>
          </p:spPr>
          <p:txBody>
            <a:bodyPr wrap="none" anchor="ctr"/>
            <a:lstStyle/>
            <a:p>
              <a:endParaRPr lang="en-US"/>
            </a:p>
          </p:txBody>
        </p:sp>
        <p:sp>
          <p:nvSpPr>
            <p:cNvPr id="3102" name="Oval 28"/>
            <p:cNvSpPr>
              <a:spLocks noChangeArrowheads="1"/>
            </p:cNvSpPr>
            <p:nvPr/>
          </p:nvSpPr>
          <p:spPr bwMode="auto">
            <a:xfrm>
              <a:off x="6666837" y="2442709"/>
              <a:ext cx="430212" cy="430213"/>
            </a:xfrm>
            <a:prstGeom prst="ellipse">
              <a:avLst/>
            </a:prstGeom>
            <a:solidFill>
              <a:srgbClr val="CC0000"/>
            </a:solidFill>
            <a:ln w="9525">
              <a:solidFill>
                <a:schemeClr val="tx1"/>
              </a:solidFill>
              <a:round/>
              <a:headEnd/>
              <a:tailEnd/>
            </a:ln>
          </p:spPr>
          <p:txBody>
            <a:bodyPr wrap="none" anchor="ctr"/>
            <a:lstStyle/>
            <a:p>
              <a:endParaRPr lang="en-US"/>
            </a:p>
          </p:txBody>
        </p:sp>
        <p:sp>
          <p:nvSpPr>
            <p:cNvPr id="3103" name="Oval 29"/>
            <p:cNvSpPr>
              <a:spLocks noChangeArrowheads="1"/>
            </p:cNvSpPr>
            <p:nvPr/>
          </p:nvSpPr>
          <p:spPr bwMode="auto">
            <a:xfrm>
              <a:off x="7705062" y="2442709"/>
              <a:ext cx="430212" cy="430213"/>
            </a:xfrm>
            <a:prstGeom prst="ellipse">
              <a:avLst/>
            </a:prstGeom>
            <a:solidFill>
              <a:srgbClr val="CC0000"/>
            </a:solidFill>
            <a:ln w="9525">
              <a:solidFill>
                <a:schemeClr val="tx1"/>
              </a:solidFill>
              <a:round/>
              <a:headEnd/>
              <a:tailEnd/>
            </a:ln>
          </p:spPr>
          <p:txBody>
            <a:bodyPr wrap="none" anchor="ctr"/>
            <a:lstStyle/>
            <a:p>
              <a:endParaRPr lang="en-US"/>
            </a:p>
          </p:txBody>
        </p:sp>
        <p:sp>
          <p:nvSpPr>
            <p:cNvPr id="3104" name="Freeform 30"/>
            <p:cNvSpPr>
              <a:spLocks/>
            </p:cNvSpPr>
            <p:nvPr/>
          </p:nvSpPr>
          <p:spPr bwMode="auto">
            <a:xfrm>
              <a:off x="2936212" y="2545897"/>
              <a:ext cx="595312" cy="225425"/>
            </a:xfrm>
            <a:custGeom>
              <a:avLst/>
              <a:gdLst>
                <a:gd name="T0" fmla="*/ 0 w 375"/>
                <a:gd name="T1" fmla="*/ 2147483647 h 142"/>
                <a:gd name="T2" fmla="*/ 2147483647 w 375"/>
                <a:gd name="T3" fmla="*/ 2147483647 h 142"/>
                <a:gd name="T4" fmla="*/ 2147483647 w 375"/>
                <a:gd name="T5" fmla="*/ 0 h 142"/>
                <a:gd name="T6" fmla="*/ 2147483647 w 375"/>
                <a:gd name="T7" fmla="*/ 2147483647 h 142"/>
                <a:gd name="T8" fmla="*/ 2147483647 w 375"/>
                <a:gd name="T9" fmla="*/ 2147483647 h 142"/>
                <a:gd name="T10" fmla="*/ 2147483647 w 375"/>
                <a:gd name="T11" fmla="*/ 2147483647 h 142"/>
                <a:gd name="T12" fmla="*/ 2147483647 w 375"/>
                <a:gd name="T13" fmla="*/ 2147483647 h 142"/>
                <a:gd name="T14" fmla="*/ 2147483647 w 375"/>
                <a:gd name="T15" fmla="*/ 2147483647 h 142"/>
                <a:gd name="T16" fmla="*/ 2147483647 w 375"/>
                <a:gd name="T17" fmla="*/ 2147483647 h 142"/>
                <a:gd name="T18" fmla="*/ 2147483647 w 375"/>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142"/>
                <a:gd name="T32" fmla="*/ 375 w 375"/>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142">
                  <a:moveTo>
                    <a:pt x="0" y="71"/>
                  </a:moveTo>
                  <a:lnTo>
                    <a:pt x="90" y="71"/>
                  </a:lnTo>
                  <a:lnTo>
                    <a:pt x="103" y="0"/>
                  </a:lnTo>
                  <a:lnTo>
                    <a:pt x="142" y="142"/>
                  </a:lnTo>
                  <a:lnTo>
                    <a:pt x="174" y="6"/>
                  </a:lnTo>
                  <a:lnTo>
                    <a:pt x="213" y="142"/>
                  </a:lnTo>
                  <a:lnTo>
                    <a:pt x="233" y="6"/>
                  </a:lnTo>
                  <a:lnTo>
                    <a:pt x="265" y="136"/>
                  </a:lnTo>
                  <a:lnTo>
                    <a:pt x="284" y="64"/>
                  </a:lnTo>
                  <a:lnTo>
                    <a:pt x="375" y="64"/>
                  </a:lnTo>
                </a:path>
              </a:pathLst>
            </a:custGeom>
            <a:solidFill>
              <a:srgbClr val="CC0000"/>
            </a:solidFill>
            <a:ln w="9525">
              <a:solidFill>
                <a:schemeClr val="tx1"/>
              </a:solidFill>
              <a:round/>
              <a:headEnd/>
              <a:tailEnd/>
            </a:ln>
          </p:spPr>
          <p:txBody>
            <a:bodyPr/>
            <a:lstStyle/>
            <a:p>
              <a:endParaRPr lang="en-US"/>
            </a:p>
          </p:txBody>
        </p:sp>
        <p:sp>
          <p:nvSpPr>
            <p:cNvPr id="3105" name="Freeform 31"/>
            <p:cNvSpPr>
              <a:spLocks/>
            </p:cNvSpPr>
            <p:nvPr/>
          </p:nvSpPr>
          <p:spPr bwMode="auto">
            <a:xfrm>
              <a:off x="3982375" y="2553834"/>
              <a:ext cx="595313" cy="225425"/>
            </a:xfrm>
            <a:custGeom>
              <a:avLst/>
              <a:gdLst>
                <a:gd name="T0" fmla="*/ 0 w 375"/>
                <a:gd name="T1" fmla="*/ 2147483647 h 142"/>
                <a:gd name="T2" fmla="*/ 2147483647 w 375"/>
                <a:gd name="T3" fmla="*/ 2147483647 h 142"/>
                <a:gd name="T4" fmla="*/ 2147483647 w 375"/>
                <a:gd name="T5" fmla="*/ 0 h 142"/>
                <a:gd name="T6" fmla="*/ 2147483647 w 375"/>
                <a:gd name="T7" fmla="*/ 2147483647 h 142"/>
                <a:gd name="T8" fmla="*/ 2147483647 w 375"/>
                <a:gd name="T9" fmla="*/ 2147483647 h 142"/>
                <a:gd name="T10" fmla="*/ 2147483647 w 375"/>
                <a:gd name="T11" fmla="*/ 2147483647 h 142"/>
                <a:gd name="T12" fmla="*/ 2147483647 w 375"/>
                <a:gd name="T13" fmla="*/ 2147483647 h 142"/>
                <a:gd name="T14" fmla="*/ 2147483647 w 375"/>
                <a:gd name="T15" fmla="*/ 2147483647 h 142"/>
                <a:gd name="T16" fmla="*/ 2147483647 w 375"/>
                <a:gd name="T17" fmla="*/ 2147483647 h 142"/>
                <a:gd name="T18" fmla="*/ 2147483647 w 375"/>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142"/>
                <a:gd name="T32" fmla="*/ 375 w 375"/>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142">
                  <a:moveTo>
                    <a:pt x="0" y="71"/>
                  </a:moveTo>
                  <a:lnTo>
                    <a:pt x="90" y="71"/>
                  </a:lnTo>
                  <a:lnTo>
                    <a:pt x="103" y="0"/>
                  </a:lnTo>
                  <a:lnTo>
                    <a:pt x="142" y="142"/>
                  </a:lnTo>
                  <a:lnTo>
                    <a:pt x="174" y="6"/>
                  </a:lnTo>
                  <a:lnTo>
                    <a:pt x="213" y="142"/>
                  </a:lnTo>
                  <a:lnTo>
                    <a:pt x="233" y="6"/>
                  </a:lnTo>
                  <a:lnTo>
                    <a:pt x="265" y="136"/>
                  </a:lnTo>
                  <a:lnTo>
                    <a:pt x="284" y="64"/>
                  </a:lnTo>
                  <a:lnTo>
                    <a:pt x="375" y="64"/>
                  </a:lnTo>
                </a:path>
              </a:pathLst>
            </a:custGeom>
            <a:solidFill>
              <a:srgbClr val="CC0000"/>
            </a:solidFill>
            <a:ln w="9525">
              <a:solidFill>
                <a:schemeClr val="tx1"/>
              </a:solidFill>
              <a:round/>
              <a:headEnd/>
              <a:tailEnd/>
            </a:ln>
          </p:spPr>
          <p:txBody>
            <a:bodyPr/>
            <a:lstStyle/>
            <a:p>
              <a:endParaRPr lang="en-US"/>
            </a:p>
          </p:txBody>
        </p:sp>
        <p:sp>
          <p:nvSpPr>
            <p:cNvPr id="3106" name="Freeform 32"/>
            <p:cNvSpPr>
              <a:spLocks/>
            </p:cNvSpPr>
            <p:nvPr/>
          </p:nvSpPr>
          <p:spPr bwMode="auto">
            <a:xfrm>
              <a:off x="5030125" y="2553834"/>
              <a:ext cx="595313" cy="225425"/>
            </a:xfrm>
            <a:custGeom>
              <a:avLst/>
              <a:gdLst>
                <a:gd name="T0" fmla="*/ 0 w 375"/>
                <a:gd name="T1" fmla="*/ 2147483647 h 142"/>
                <a:gd name="T2" fmla="*/ 2147483647 w 375"/>
                <a:gd name="T3" fmla="*/ 2147483647 h 142"/>
                <a:gd name="T4" fmla="*/ 2147483647 w 375"/>
                <a:gd name="T5" fmla="*/ 0 h 142"/>
                <a:gd name="T6" fmla="*/ 2147483647 w 375"/>
                <a:gd name="T7" fmla="*/ 2147483647 h 142"/>
                <a:gd name="T8" fmla="*/ 2147483647 w 375"/>
                <a:gd name="T9" fmla="*/ 2147483647 h 142"/>
                <a:gd name="T10" fmla="*/ 2147483647 w 375"/>
                <a:gd name="T11" fmla="*/ 2147483647 h 142"/>
                <a:gd name="T12" fmla="*/ 2147483647 w 375"/>
                <a:gd name="T13" fmla="*/ 2147483647 h 142"/>
                <a:gd name="T14" fmla="*/ 2147483647 w 375"/>
                <a:gd name="T15" fmla="*/ 2147483647 h 142"/>
                <a:gd name="T16" fmla="*/ 2147483647 w 375"/>
                <a:gd name="T17" fmla="*/ 2147483647 h 142"/>
                <a:gd name="T18" fmla="*/ 2147483647 w 375"/>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142"/>
                <a:gd name="T32" fmla="*/ 375 w 375"/>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142">
                  <a:moveTo>
                    <a:pt x="0" y="71"/>
                  </a:moveTo>
                  <a:lnTo>
                    <a:pt x="90" y="71"/>
                  </a:lnTo>
                  <a:lnTo>
                    <a:pt x="103" y="0"/>
                  </a:lnTo>
                  <a:lnTo>
                    <a:pt x="142" y="142"/>
                  </a:lnTo>
                  <a:lnTo>
                    <a:pt x="174" y="6"/>
                  </a:lnTo>
                  <a:lnTo>
                    <a:pt x="213" y="142"/>
                  </a:lnTo>
                  <a:lnTo>
                    <a:pt x="233" y="6"/>
                  </a:lnTo>
                  <a:lnTo>
                    <a:pt x="265" y="136"/>
                  </a:lnTo>
                  <a:lnTo>
                    <a:pt x="284" y="64"/>
                  </a:lnTo>
                  <a:lnTo>
                    <a:pt x="375" y="64"/>
                  </a:lnTo>
                </a:path>
              </a:pathLst>
            </a:custGeom>
            <a:solidFill>
              <a:srgbClr val="CC0000"/>
            </a:solidFill>
            <a:ln w="9525">
              <a:solidFill>
                <a:schemeClr val="tx1"/>
              </a:solidFill>
              <a:round/>
              <a:headEnd/>
              <a:tailEnd/>
            </a:ln>
          </p:spPr>
          <p:txBody>
            <a:bodyPr/>
            <a:lstStyle/>
            <a:p>
              <a:endParaRPr lang="en-US"/>
            </a:p>
          </p:txBody>
        </p:sp>
        <p:sp>
          <p:nvSpPr>
            <p:cNvPr id="3107" name="Freeform 33"/>
            <p:cNvSpPr>
              <a:spLocks/>
            </p:cNvSpPr>
            <p:nvPr/>
          </p:nvSpPr>
          <p:spPr bwMode="auto">
            <a:xfrm>
              <a:off x="6057237" y="2564947"/>
              <a:ext cx="595312" cy="225425"/>
            </a:xfrm>
            <a:custGeom>
              <a:avLst/>
              <a:gdLst>
                <a:gd name="T0" fmla="*/ 0 w 375"/>
                <a:gd name="T1" fmla="*/ 2147483647 h 142"/>
                <a:gd name="T2" fmla="*/ 2147483647 w 375"/>
                <a:gd name="T3" fmla="*/ 2147483647 h 142"/>
                <a:gd name="T4" fmla="*/ 2147483647 w 375"/>
                <a:gd name="T5" fmla="*/ 0 h 142"/>
                <a:gd name="T6" fmla="*/ 2147483647 w 375"/>
                <a:gd name="T7" fmla="*/ 2147483647 h 142"/>
                <a:gd name="T8" fmla="*/ 2147483647 w 375"/>
                <a:gd name="T9" fmla="*/ 2147483647 h 142"/>
                <a:gd name="T10" fmla="*/ 2147483647 w 375"/>
                <a:gd name="T11" fmla="*/ 2147483647 h 142"/>
                <a:gd name="T12" fmla="*/ 2147483647 w 375"/>
                <a:gd name="T13" fmla="*/ 2147483647 h 142"/>
                <a:gd name="T14" fmla="*/ 2147483647 w 375"/>
                <a:gd name="T15" fmla="*/ 2147483647 h 142"/>
                <a:gd name="T16" fmla="*/ 2147483647 w 375"/>
                <a:gd name="T17" fmla="*/ 2147483647 h 142"/>
                <a:gd name="T18" fmla="*/ 2147483647 w 375"/>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142"/>
                <a:gd name="T32" fmla="*/ 375 w 375"/>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142">
                  <a:moveTo>
                    <a:pt x="0" y="71"/>
                  </a:moveTo>
                  <a:lnTo>
                    <a:pt x="90" y="71"/>
                  </a:lnTo>
                  <a:lnTo>
                    <a:pt x="103" y="0"/>
                  </a:lnTo>
                  <a:lnTo>
                    <a:pt x="142" y="142"/>
                  </a:lnTo>
                  <a:lnTo>
                    <a:pt x="174" y="6"/>
                  </a:lnTo>
                  <a:lnTo>
                    <a:pt x="213" y="142"/>
                  </a:lnTo>
                  <a:lnTo>
                    <a:pt x="233" y="6"/>
                  </a:lnTo>
                  <a:lnTo>
                    <a:pt x="265" y="136"/>
                  </a:lnTo>
                  <a:lnTo>
                    <a:pt x="284" y="64"/>
                  </a:lnTo>
                  <a:lnTo>
                    <a:pt x="375" y="64"/>
                  </a:lnTo>
                </a:path>
              </a:pathLst>
            </a:custGeom>
            <a:solidFill>
              <a:srgbClr val="CC0000"/>
            </a:solidFill>
            <a:ln w="9525">
              <a:solidFill>
                <a:schemeClr val="tx1"/>
              </a:solidFill>
              <a:round/>
              <a:headEnd/>
              <a:tailEnd/>
            </a:ln>
          </p:spPr>
          <p:txBody>
            <a:bodyPr/>
            <a:lstStyle/>
            <a:p>
              <a:endParaRPr lang="en-US"/>
            </a:p>
          </p:txBody>
        </p:sp>
        <p:sp>
          <p:nvSpPr>
            <p:cNvPr id="3108" name="Freeform 34"/>
            <p:cNvSpPr>
              <a:spLocks/>
            </p:cNvSpPr>
            <p:nvPr/>
          </p:nvSpPr>
          <p:spPr bwMode="auto">
            <a:xfrm>
              <a:off x="7106575" y="2542722"/>
              <a:ext cx="595313" cy="225425"/>
            </a:xfrm>
            <a:custGeom>
              <a:avLst/>
              <a:gdLst>
                <a:gd name="T0" fmla="*/ 0 w 375"/>
                <a:gd name="T1" fmla="*/ 2147483647 h 142"/>
                <a:gd name="T2" fmla="*/ 2147483647 w 375"/>
                <a:gd name="T3" fmla="*/ 2147483647 h 142"/>
                <a:gd name="T4" fmla="*/ 2147483647 w 375"/>
                <a:gd name="T5" fmla="*/ 0 h 142"/>
                <a:gd name="T6" fmla="*/ 2147483647 w 375"/>
                <a:gd name="T7" fmla="*/ 2147483647 h 142"/>
                <a:gd name="T8" fmla="*/ 2147483647 w 375"/>
                <a:gd name="T9" fmla="*/ 2147483647 h 142"/>
                <a:gd name="T10" fmla="*/ 2147483647 w 375"/>
                <a:gd name="T11" fmla="*/ 2147483647 h 142"/>
                <a:gd name="T12" fmla="*/ 2147483647 w 375"/>
                <a:gd name="T13" fmla="*/ 2147483647 h 142"/>
                <a:gd name="T14" fmla="*/ 2147483647 w 375"/>
                <a:gd name="T15" fmla="*/ 2147483647 h 142"/>
                <a:gd name="T16" fmla="*/ 2147483647 w 375"/>
                <a:gd name="T17" fmla="*/ 2147483647 h 142"/>
                <a:gd name="T18" fmla="*/ 2147483647 w 375"/>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142"/>
                <a:gd name="T32" fmla="*/ 375 w 375"/>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142">
                  <a:moveTo>
                    <a:pt x="0" y="71"/>
                  </a:moveTo>
                  <a:lnTo>
                    <a:pt x="90" y="71"/>
                  </a:lnTo>
                  <a:lnTo>
                    <a:pt x="103" y="0"/>
                  </a:lnTo>
                  <a:lnTo>
                    <a:pt x="142" y="142"/>
                  </a:lnTo>
                  <a:lnTo>
                    <a:pt x="174" y="6"/>
                  </a:lnTo>
                  <a:lnTo>
                    <a:pt x="213" y="142"/>
                  </a:lnTo>
                  <a:lnTo>
                    <a:pt x="233" y="6"/>
                  </a:lnTo>
                  <a:lnTo>
                    <a:pt x="265" y="136"/>
                  </a:lnTo>
                  <a:lnTo>
                    <a:pt x="284" y="64"/>
                  </a:lnTo>
                  <a:lnTo>
                    <a:pt x="375" y="64"/>
                  </a:lnTo>
                </a:path>
              </a:pathLst>
            </a:custGeom>
            <a:solidFill>
              <a:srgbClr val="CC0000"/>
            </a:solidFill>
            <a:ln w="9525">
              <a:solidFill>
                <a:schemeClr val="tx1"/>
              </a:solidFill>
              <a:round/>
              <a:headEnd/>
              <a:tailEnd/>
            </a:ln>
          </p:spPr>
          <p:txBody>
            <a:bodyPr/>
            <a:lstStyle/>
            <a:p>
              <a:endParaRPr lang="en-US"/>
            </a:p>
          </p:txBody>
        </p:sp>
        <p:sp>
          <p:nvSpPr>
            <p:cNvPr id="3109" name="Oval 35"/>
            <p:cNvSpPr>
              <a:spLocks noChangeArrowheads="1"/>
            </p:cNvSpPr>
            <p:nvPr/>
          </p:nvSpPr>
          <p:spPr bwMode="auto">
            <a:xfrm>
              <a:off x="3040987" y="3206296"/>
              <a:ext cx="430212" cy="430212"/>
            </a:xfrm>
            <a:prstGeom prst="ellipse">
              <a:avLst/>
            </a:prstGeom>
            <a:solidFill>
              <a:srgbClr val="CC0000"/>
            </a:solidFill>
            <a:ln w="9525">
              <a:solidFill>
                <a:schemeClr val="tx1"/>
              </a:solidFill>
              <a:round/>
              <a:headEnd/>
              <a:tailEnd/>
            </a:ln>
          </p:spPr>
          <p:txBody>
            <a:bodyPr wrap="none" anchor="ctr"/>
            <a:lstStyle/>
            <a:p>
              <a:endParaRPr lang="en-US"/>
            </a:p>
          </p:txBody>
        </p:sp>
        <p:sp>
          <p:nvSpPr>
            <p:cNvPr id="3110" name="Oval 36"/>
            <p:cNvSpPr>
              <a:spLocks noChangeArrowheads="1"/>
            </p:cNvSpPr>
            <p:nvPr/>
          </p:nvSpPr>
          <p:spPr bwMode="auto">
            <a:xfrm>
              <a:off x="4079212" y="3206296"/>
              <a:ext cx="430212" cy="430212"/>
            </a:xfrm>
            <a:prstGeom prst="ellipse">
              <a:avLst/>
            </a:prstGeom>
            <a:solidFill>
              <a:srgbClr val="CC0000"/>
            </a:solidFill>
            <a:ln w="9525">
              <a:solidFill>
                <a:schemeClr val="tx1"/>
              </a:solidFill>
              <a:round/>
              <a:headEnd/>
              <a:tailEnd/>
            </a:ln>
          </p:spPr>
          <p:txBody>
            <a:bodyPr wrap="none" anchor="ctr"/>
            <a:lstStyle/>
            <a:p>
              <a:endParaRPr lang="en-US"/>
            </a:p>
          </p:txBody>
        </p:sp>
        <p:sp>
          <p:nvSpPr>
            <p:cNvPr id="3111" name="Oval 37"/>
            <p:cNvSpPr>
              <a:spLocks noChangeArrowheads="1"/>
            </p:cNvSpPr>
            <p:nvPr/>
          </p:nvSpPr>
          <p:spPr bwMode="auto">
            <a:xfrm>
              <a:off x="5117437" y="3206296"/>
              <a:ext cx="430212" cy="430212"/>
            </a:xfrm>
            <a:prstGeom prst="ellipse">
              <a:avLst/>
            </a:prstGeom>
            <a:solidFill>
              <a:srgbClr val="CC0000"/>
            </a:solidFill>
            <a:ln w="9525">
              <a:solidFill>
                <a:schemeClr val="tx1"/>
              </a:solidFill>
              <a:round/>
              <a:headEnd/>
              <a:tailEnd/>
            </a:ln>
          </p:spPr>
          <p:txBody>
            <a:bodyPr wrap="none" anchor="ctr"/>
            <a:lstStyle/>
            <a:p>
              <a:endParaRPr lang="en-US"/>
            </a:p>
          </p:txBody>
        </p:sp>
        <p:sp>
          <p:nvSpPr>
            <p:cNvPr id="3112" name="Oval 38"/>
            <p:cNvSpPr>
              <a:spLocks noChangeArrowheads="1"/>
            </p:cNvSpPr>
            <p:nvPr/>
          </p:nvSpPr>
          <p:spPr bwMode="auto">
            <a:xfrm>
              <a:off x="6155662" y="3207884"/>
              <a:ext cx="430212" cy="430213"/>
            </a:xfrm>
            <a:prstGeom prst="ellipse">
              <a:avLst/>
            </a:prstGeom>
            <a:solidFill>
              <a:srgbClr val="CC0000"/>
            </a:solidFill>
            <a:ln w="9525">
              <a:solidFill>
                <a:schemeClr val="tx1"/>
              </a:solidFill>
              <a:round/>
              <a:headEnd/>
              <a:tailEnd/>
            </a:ln>
          </p:spPr>
          <p:txBody>
            <a:bodyPr wrap="none" anchor="ctr"/>
            <a:lstStyle/>
            <a:p>
              <a:endParaRPr lang="en-US"/>
            </a:p>
          </p:txBody>
        </p:sp>
        <p:sp>
          <p:nvSpPr>
            <p:cNvPr id="3113" name="Oval 39"/>
            <p:cNvSpPr>
              <a:spLocks noChangeArrowheads="1"/>
            </p:cNvSpPr>
            <p:nvPr/>
          </p:nvSpPr>
          <p:spPr bwMode="auto">
            <a:xfrm>
              <a:off x="7193887" y="3207884"/>
              <a:ext cx="430212" cy="430213"/>
            </a:xfrm>
            <a:prstGeom prst="ellipse">
              <a:avLst/>
            </a:prstGeom>
            <a:solidFill>
              <a:srgbClr val="CC0000"/>
            </a:solidFill>
            <a:ln w="9525">
              <a:solidFill>
                <a:schemeClr val="tx1"/>
              </a:solidFill>
              <a:round/>
              <a:headEnd/>
              <a:tailEnd/>
            </a:ln>
          </p:spPr>
          <p:txBody>
            <a:bodyPr wrap="none" anchor="ctr"/>
            <a:lstStyle/>
            <a:p>
              <a:endParaRPr lang="en-US"/>
            </a:p>
          </p:txBody>
        </p:sp>
        <p:sp>
          <p:nvSpPr>
            <p:cNvPr id="3114" name="Oval 40"/>
            <p:cNvSpPr>
              <a:spLocks noChangeArrowheads="1"/>
            </p:cNvSpPr>
            <p:nvPr/>
          </p:nvSpPr>
          <p:spPr bwMode="auto">
            <a:xfrm>
              <a:off x="8232112" y="3207884"/>
              <a:ext cx="430212" cy="430213"/>
            </a:xfrm>
            <a:prstGeom prst="ellipse">
              <a:avLst/>
            </a:prstGeom>
            <a:solidFill>
              <a:srgbClr val="CC0000"/>
            </a:solidFill>
            <a:ln w="9525">
              <a:solidFill>
                <a:schemeClr val="tx1"/>
              </a:solidFill>
              <a:round/>
              <a:headEnd/>
              <a:tailEnd/>
            </a:ln>
          </p:spPr>
          <p:txBody>
            <a:bodyPr wrap="none" anchor="ctr"/>
            <a:lstStyle/>
            <a:p>
              <a:endParaRPr lang="en-US"/>
            </a:p>
          </p:txBody>
        </p:sp>
        <p:sp>
          <p:nvSpPr>
            <p:cNvPr id="3115" name="Freeform 41"/>
            <p:cNvSpPr>
              <a:spLocks/>
            </p:cNvSpPr>
            <p:nvPr/>
          </p:nvSpPr>
          <p:spPr bwMode="auto">
            <a:xfrm>
              <a:off x="3463262" y="3311072"/>
              <a:ext cx="595312" cy="225425"/>
            </a:xfrm>
            <a:custGeom>
              <a:avLst/>
              <a:gdLst>
                <a:gd name="T0" fmla="*/ 0 w 375"/>
                <a:gd name="T1" fmla="*/ 2147483647 h 142"/>
                <a:gd name="T2" fmla="*/ 2147483647 w 375"/>
                <a:gd name="T3" fmla="*/ 2147483647 h 142"/>
                <a:gd name="T4" fmla="*/ 2147483647 w 375"/>
                <a:gd name="T5" fmla="*/ 0 h 142"/>
                <a:gd name="T6" fmla="*/ 2147483647 w 375"/>
                <a:gd name="T7" fmla="*/ 2147483647 h 142"/>
                <a:gd name="T8" fmla="*/ 2147483647 w 375"/>
                <a:gd name="T9" fmla="*/ 2147483647 h 142"/>
                <a:gd name="T10" fmla="*/ 2147483647 w 375"/>
                <a:gd name="T11" fmla="*/ 2147483647 h 142"/>
                <a:gd name="T12" fmla="*/ 2147483647 w 375"/>
                <a:gd name="T13" fmla="*/ 2147483647 h 142"/>
                <a:gd name="T14" fmla="*/ 2147483647 w 375"/>
                <a:gd name="T15" fmla="*/ 2147483647 h 142"/>
                <a:gd name="T16" fmla="*/ 2147483647 w 375"/>
                <a:gd name="T17" fmla="*/ 2147483647 h 142"/>
                <a:gd name="T18" fmla="*/ 2147483647 w 375"/>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142"/>
                <a:gd name="T32" fmla="*/ 375 w 375"/>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142">
                  <a:moveTo>
                    <a:pt x="0" y="71"/>
                  </a:moveTo>
                  <a:lnTo>
                    <a:pt x="90" y="71"/>
                  </a:lnTo>
                  <a:lnTo>
                    <a:pt x="103" y="0"/>
                  </a:lnTo>
                  <a:lnTo>
                    <a:pt x="142" y="142"/>
                  </a:lnTo>
                  <a:lnTo>
                    <a:pt x="174" y="6"/>
                  </a:lnTo>
                  <a:lnTo>
                    <a:pt x="213" y="142"/>
                  </a:lnTo>
                  <a:lnTo>
                    <a:pt x="233" y="6"/>
                  </a:lnTo>
                  <a:lnTo>
                    <a:pt x="265" y="136"/>
                  </a:lnTo>
                  <a:lnTo>
                    <a:pt x="284" y="64"/>
                  </a:lnTo>
                  <a:lnTo>
                    <a:pt x="375" y="64"/>
                  </a:lnTo>
                </a:path>
              </a:pathLst>
            </a:custGeom>
            <a:solidFill>
              <a:srgbClr val="CC0000"/>
            </a:solidFill>
            <a:ln w="9525">
              <a:solidFill>
                <a:schemeClr val="tx1"/>
              </a:solidFill>
              <a:round/>
              <a:headEnd/>
              <a:tailEnd/>
            </a:ln>
          </p:spPr>
          <p:txBody>
            <a:bodyPr/>
            <a:lstStyle/>
            <a:p>
              <a:endParaRPr lang="en-US"/>
            </a:p>
          </p:txBody>
        </p:sp>
        <p:sp>
          <p:nvSpPr>
            <p:cNvPr id="3116" name="Freeform 42"/>
            <p:cNvSpPr>
              <a:spLocks/>
            </p:cNvSpPr>
            <p:nvPr/>
          </p:nvSpPr>
          <p:spPr bwMode="auto">
            <a:xfrm>
              <a:off x="4509425" y="3319009"/>
              <a:ext cx="595313" cy="225425"/>
            </a:xfrm>
            <a:custGeom>
              <a:avLst/>
              <a:gdLst>
                <a:gd name="T0" fmla="*/ 0 w 375"/>
                <a:gd name="T1" fmla="*/ 2147483647 h 142"/>
                <a:gd name="T2" fmla="*/ 2147483647 w 375"/>
                <a:gd name="T3" fmla="*/ 2147483647 h 142"/>
                <a:gd name="T4" fmla="*/ 2147483647 w 375"/>
                <a:gd name="T5" fmla="*/ 0 h 142"/>
                <a:gd name="T6" fmla="*/ 2147483647 w 375"/>
                <a:gd name="T7" fmla="*/ 2147483647 h 142"/>
                <a:gd name="T8" fmla="*/ 2147483647 w 375"/>
                <a:gd name="T9" fmla="*/ 2147483647 h 142"/>
                <a:gd name="T10" fmla="*/ 2147483647 w 375"/>
                <a:gd name="T11" fmla="*/ 2147483647 h 142"/>
                <a:gd name="T12" fmla="*/ 2147483647 w 375"/>
                <a:gd name="T13" fmla="*/ 2147483647 h 142"/>
                <a:gd name="T14" fmla="*/ 2147483647 w 375"/>
                <a:gd name="T15" fmla="*/ 2147483647 h 142"/>
                <a:gd name="T16" fmla="*/ 2147483647 w 375"/>
                <a:gd name="T17" fmla="*/ 2147483647 h 142"/>
                <a:gd name="T18" fmla="*/ 2147483647 w 375"/>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142"/>
                <a:gd name="T32" fmla="*/ 375 w 375"/>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142">
                  <a:moveTo>
                    <a:pt x="0" y="71"/>
                  </a:moveTo>
                  <a:lnTo>
                    <a:pt x="90" y="71"/>
                  </a:lnTo>
                  <a:lnTo>
                    <a:pt x="103" y="0"/>
                  </a:lnTo>
                  <a:lnTo>
                    <a:pt x="142" y="142"/>
                  </a:lnTo>
                  <a:lnTo>
                    <a:pt x="174" y="6"/>
                  </a:lnTo>
                  <a:lnTo>
                    <a:pt x="213" y="142"/>
                  </a:lnTo>
                  <a:lnTo>
                    <a:pt x="233" y="6"/>
                  </a:lnTo>
                  <a:lnTo>
                    <a:pt x="265" y="136"/>
                  </a:lnTo>
                  <a:lnTo>
                    <a:pt x="284" y="64"/>
                  </a:lnTo>
                  <a:lnTo>
                    <a:pt x="375" y="64"/>
                  </a:lnTo>
                </a:path>
              </a:pathLst>
            </a:custGeom>
            <a:solidFill>
              <a:srgbClr val="CC0000"/>
            </a:solidFill>
            <a:ln w="9525">
              <a:solidFill>
                <a:schemeClr val="tx1"/>
              </a:solidFill>
              <a:round/>
              <a:headEnd/>
              <a:tailEnd/>
            </a:ln>
          </p:spPr>
          <p:txBody>
            <a:bodyPr/>
            <a:lstStyle/>
            <a:p>
              <a:endParaRPr lang="en-US"/>
            </a:p>
          </p:txBody>
        </p:sp>
        <p:sp>
          <p:nvSpPr>
            <p:cNvPr id="3117" name="Freeform 43"/>
            <p:cNvSpPr>
              <a:spLocks/>
            </p:cNvSpPr>
            <p:nvPr/>
          </p:nvSpPr>
          <p:spPr bwMode="auto">
            <a:xfrm>
              <a:off x="5557175" y="3319009"/>
              <a:ext cx="595313" cy="225425"/>
            </a:xfrm>
            <a:custGeom>
              <a:avLst/>
              <a:gdLst>
                <a:gd name="T0" fmla="*/ 0 w 375"/>
                <a:gd name="T1" fmla="*/ 2147483647 h 142"/>
                <a:gd name="T2" fmla="*/ 2147483647 w 375"/>
                <a:gd name="T3" fmla="*/ 2147483647 h 142"/>
                <a:gd name="T4" fmla="*/ 2147483647 w 375"/>
                <a:gd name="T5" fmla="*/ 0 h 142"/>
                <a:gd name="T6" fmla="*/ 2147483647 w 375"/>
                <a:gd name="T7" fmla="*/ 2147483647 h 142"/>
                <a:gd name="T8" fmla="*/ 2147483647 w 375"/>
                <a:gd name="T9" fmla="*/ 2147483647 h 142"/>
                <a:gd name="T10" fmla="*/ 2147483647 w 375"/>
                <a:gd name="T11" fmla="*/ 2147483647 h 142"/>
                <a:gd name="T12" fmla="*/ 2147483647 w 375"/>
                <a:gd name="T13" fmla="*/ 2147483647 h 142"/>
                <a:gd name="T14" fmla="*/ 2147483647 w 375"/>
                <a:gd name="T15" fmla="*/ 2147483647 h 142"/>
                <a:gd name="T16" fmla="*/ 2147483647 w 375"/>
                <a:gd name="T17" fmla="*/ 2147483647 h 142"/>
                <a:gd name="T18" fmla="*/ 2147483647 w 375"/>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142"/>
                <a:gd name="T32" fmla="*/ 375 w 375"/>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142">
                  <a:moveTo>
                    <a:pt x="0" y="71"/>
                  </a:moveTo>
                  <a:lnTo>
                    <a:pt x="90" y="71"/>
                  </a:lnTo>
                  <a:lnTo>
                    <a:pt x="103" y="0"/>
                  </a:lnTo>
                  <a:lnTo>
                    <a:pt x="142" y="142"/>
                  </a:lnTo>
                  <a:lnTo>
                    <a:pt x="174" y="6"/>
                  </a:lnTo>
                  <a:lnTo>
                    <a:pt x="213" y="142"/>
                  </a:lnTo>
                  <a:lnTo>
                    <a:pt x="233" y="6"/>
                  </a:lnTo>
                  <a:lnTo>
                    <a:pt x="265" y="136"/>
                  </a:lnTo>
                  <a:lnTo>
                    <a:pt x="284" y="64"/>
                  </a:lnTo>
                  <a:lnTo>
                    <a:pt x="375" y="64"/>
                  </a:lnTo>
                </a:path>
              </a:pathLst>
            </a:custGeom>
            <a:solidFill>
              <a:srgbClr val="CC0000"/>
            </a:solidFill>
            <a:ln w="9525">
              <a:solidFill>
                <a:schemeClr val="tx1"/>
              </a:solidFill>
              <a:round/>
              <a:headEnd/>
              <a:tailEnd/>
            </a:ln>
          </p:spPr>
          <p:txBody>
            <a:bodyPr/>
            <a:lstStyle/>
            <a:p>
              <a:endParaRPr lang="en-US"/>
            </a:p>
          </p:txBody>
        </p:sp>
        <p:sp>
          <p:nvSpPr>
            <p:cNvPr id="3118" name="Freeform 44"/>
            <p:cNvSpPr>
              <a:spLocks/>
            </p:cNvSpPr>
            <p:nvPr/>
          </p:nvSpPr>
          <p:spPr bwMode="auto">
            <a:xfrm>
              <a:off x="6584287" y="3330122"/>
              <a:ext cx="595312" cy="225425"/>
            </a:xfrm>
            <a:custGeom>
              <a:avLst/>
              <a:gdLst>
                <a:gd name="T0" fmla="*/ 0 w 375"/>
                <a:gd name="T1" fmla="*/ 2147483647 h 142"/>
                <a:gd name="T2" fmla="*/ 2147483647 w 375"/>
                <a:gd name="T3" fmla="*/ 2147483647 h 142"/>
                <a:gd name="T4" fmla="*/ 2147483647 w 375"/>
                <a:gd name="T5" fmla="*/ 0 h 142"/>
                <a:gd name="T6" fmla="*/ 2147483647 w 375"/>
                <a:gd name="T7" fmla="*/ 2147483647 h 142"/>
                <a:gd name="T8" fmla="*/ 2147483647 w 375"/>
                <a:gd name="T9" fmla="*/ 2147483647 h 142"/>
                <a:gd name="T10" fmla="*/ 2147483647 w 375"/>
                <a:gd name="T11" fmla="*/ 2147483647 h 142"/>
                <a:gd name="T12" fmla="*/ 2147483647 w 375"/>
                <a:gd name="T13" fmla="*/ 2147483647 h 142"/>
                <a:gd name="T14" fmla="*/ 2147483647 w 375"/>
                <a:gd name="T15" fmla="*/ 2147483647 h 142"/>
                <a:gd name="T16" fmla="*/ 2147483647 w 375"/>
                <a:gd name="T17" fmla="*/ 2147483647 h 142"/>
                <a:gd name="T18" fmla="*/ 2147483647 w 375"/>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142"/>
                <a:gd name="T32" fmla="*/ 375 w 375"/>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142">
                  <a:moveTo>
                    <a:pt x="0" y="71"/>
                  </a:moveTo>
                  <a:lnTo>
                    <a:pt x="90" y="71"/>
                  </a:lnTo>
                  <a:lnTo>
                    <a:pt x="103" y="0"/>
                  </a:lnTo>
                  <a:lnTo>
                    <a:pt x="142" y="142"/>
                  </a:lnTo>
                  <a:lnTo>
                    <a:pt x="174" y="6"/>
                  </a:lnTo>
                  <a:lnTo>
                    <a:pt x="213" y="142"/>
                  </a:lnTo>
                  <a:lnTo>
                    <a:pt x="233" y="6"/>
                  </a:lnTo>
                  <a:lnTo>
                    <a:pt x="265" y="136"/>
                  </a:lnTo>
                  <a:lnTo>
                    <a:pt x="284" y="64"/>
                  </a:lnTo>
                  <a:lnTo>
                    <a:pt x="375" y="64"/>
                  </a:lnTo>
                </a:path>
              </a:pathLst>
            </a:custGeom>
            <a:solidFill>
              <a:srgbClr val="CC0000"/>
            </a:solidFill>
            <a:ln w="9525">
              <a:solidFill>
                <a:schemeClr val="tx1"/>
              </a:solidFill>
              <a:round/>
              <a:headEnd/>
              <a:tailEnd/>
            </a:ln>
          </p:spPr>
          <p:txBody>
            <a:bodyPr/>
            <a:lstStyle/>
            <a:p>
              <a:endParaRPr lang="en-US"/>
            </a:p>
          </p:txBody>
        </p:sp>
        <p:sp>
          <p:nvSpPr>
            <p:cNvPr id="3119" name="Freeform 45"/>
            <p:cNvSpPr>
              <a:spLocks/>
            </p:cNvSpPr>
            <p:nvPr/>
          </p:nvSpPr>
          <p:spPr bwMode="auto">
            <a:xfrm>
              <a:off x="7633625" y="3307897"/>
              <a:ext cx="595313" cy="225425"/>
            </a:xfrm>
            <a:custGeom>
              <a:avLst/>
              <a:gdLst>
                <a:gd name="T0" fmla="*/ 0 w 375"/>
                <a:gd name="T1" fmla="*/ 2147483647 h 142"/>
                <a:gd name="T2" fmla="*/ 2147483647 w 375"/>
                <a:gd name="T3" fmla="*/ 2147483647 h 142"/>
                <a:gd name="T4" fmla="*/ 2147483647 w 375"/>
                <a:gd name="T5" fmla="*/ 0 h 142"/>
                <a:gd name="T6" fmla="*/ 2147483647 w 375"/>
                <a:gd name="T7" fmla="*/ 2147483647 h 142"/>
                <a:gd name="T8" fmla="*/ 2147483647 w 375"/>
                <a:gd name="T9" fmla="*/ 2147483647 h 142"/>
                <a:gd name="T10" fmla="*/ 2147483647 w 375"/>
                <a:gd name="T11" fmla="*/ 2147483647 h 142"/>
                <a:gd name="T12" fmla="*/ 2147483647 w 375"/>
                <a:gd name="T13" fmla="*/ 2147483647 h 142"/>
                <a:gd name="T14" fmla="*/ 2147483647 w 375"/>
                <a:gd name="T15" fmla="*/ 2147483647 h 142"/>
                <a:gd name="T16" fmla="*/ 2147483647 w 375"/>
                <a:gd name="T17" fmla="*/ 2147483647 h 142"/>
                <a:gd name="T18" fmla="*/ 2147483647 w 375"/>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142"/>
                <a:gd name="T32" fmla="*/ 375 w 375"/>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142">
                  <a:moveTo>
                    <a:pt x="0" y="71"/>
                  </a:moveTo>
                  <a:lnTo>
                    <a:pt x="90" y="71"/>
                  </a:lnTo>
                  <a:lnTo>
                    <a:pt x="103" y="0"/>
                  </a:lnTo>
                  <a:lnTo>
                    <a:pt x="142" y="142"/>
                  </a:lnTo>
                  <a:lnTo>
                    <a:pt x="174" y="6"/>
                  </a:lnTo>
                  <a:lnTo>
                    <a:pt x="213" y="142"/>
                  </a:lnTo>
                  <a:lnTo>
                    <a:pt x="233" y="6"/>
                  </a:lnTo>
                  <a:lnTo>
                    <a:pt x="265" y="136"/>
                  </a:lnTo>
                  <a:lnTo>
                    <a:pt x="284" y="64"/>
                  </a:lnTo>
                  <a:lnTo>
                    <a:pt x="375" y="64"/>
                  </a:lnTo>
                </a:path>
              </a:pathLst>
            </a:custGeom>
            <a:solidFill>
              <a:srgbClr val="CC0000"/>
            </a:solidFill>
            <a:ln w="9525">
              <a:solidFill>
                <a:schemeClr val="tx1"/>
              </a:solidFill>
              <a:round/>
              <a:headEnd/>
              <a:tailEnd/>
            </a:ln>
          </p:spPr>
          <p:txBody>
            <a:bodyPr/>
            <a:lstStyle/>
            <a:p>
              <a:endParaRPr lang="en-US"/>
            </a:p>
          </p:txBody>
        </p:sp>
        <p:sp>
          <p:nvSpPr>
            <p:cNvPr id="3120" name="Freeform 46"/>
            <p:cNvSpPr>
              <a:spLocks/>
            </p:cNvSpPr>
            <p:nvPr/>
          </p:nvSpPr>
          <p:spPr bwMode="auto">
            <a:xfrm rot="3139467">
              <a:off x="2706025" y="1444172"/>
              <a:ext cx="485775" cy="225425"/>
            </a:xfrm>
            <a:custGeom>
              <a:avLst/>
              <a:gdLst>
                <a:gd name="T0" fmla="*/ 0 w 375"/>
                <a:gd name="T1" fmla="*/ 2147483647 h 142"/>
                <a:gd name="T2" fmla="*/ 2147483647 w 375"/>
                <a:gd name="T3" fmla="*/ 2147483647 h 142"/>
                <a:gd name="T4" fmla="*/ 2147483647 w 375"/>
                <a:gd name="T5" fmla="*/ 0 h 142"/>
                <a:gd name="T6" fmla="*/ 2147483647 w 375"/>
                <a:gd name="T7" fmla="*/ 2147483647 h 142"/>
                <a:gd name="T8" fmla="*/ 2147483647 w 375"/>
                <a:gd name="T9" fmla="*/ 2147483647 h 142"/>
                <a:gd name="T10" fmla="*/ 2147483647 w 375"/>
                <a:gd name="T11" fmla="*/ 2147483647 h 142"/>
                <a:gd name="T12" fmla="*/ 2147483647 w 375"/>
                <a:gd name="T13" fmla="*/ 2147483647 h 142"/>
                <a:gd name="T14" fmla="*/ 2147483647 w 375"/>
                <a:gd name="T15" fmla="*/ 2147483647 h 142"/>
                <a:gd name="T16" fmla="*/ 2147483647 w 375"/>
                <a:gd name="T17" fmla="*/ 2147483647 h 142"/>
                <a:gd name="T18" fmla="*/ 2147483647 w 375"/>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142"/>
                <a:gd name="T32" fmla="*/ 375 w 375"/>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142">
                  <a:moveTo>
                    <a:pt x="0" y="71"/>
                  </a:moveTo>
                  <a:lnTo>
                    <a:pt x="90" y="71"/>
                  </a:lnTo>
                  <a:lnTo>
                    <a:pt x="103" y="0"/>
                  </a:lnTo>
                  <a:lnTo>
                    <a:pt x="142" y="142"/>
                  </a:lnTo>
                  <a:lnTo>
                    <a:pt x="174" y="6"/>
                  </a:lnTo>
                  <a:lnTo>
                    <a:pt x="213" y="142"/>
                  </a:lnTo>
                  <a:lnTo>
                    <a:pt x="233" y="6"/>
                  </a:lnTo>
                  <a:lnTo>
                    <a:pt x="265" y="136"/>
                  </a:lnTo>
                  <a:lnTo>
                    <a:pt x="284" y="64"/>
                  </a:lnTo>
                  <a:lnTo>
                    <a:pt x="375" y="64"/>
                  </a:lnTo>
                </a:path>
              </a:pathLst>
            </a:custGeom>
            <a:solidFill>
              <a:srgbClr val="CC0000"/>
            </a:solidFill>
            <a:ln w="9525">
              <a:solidFill>
                <a:schemeClr val="tx1"/>
              </a:solidFill>
              <a:round/>
              <a:headEnd/>
              <a:tailEnd/>
            </a:ln>
          </p:spPr>
          <p:txBody>
            <a:bodyPr/>
            <a:lstStyle/>
            <a:p>
              <a:endParaRPr lang="en-US"/>
            </a:p>
          </p:txBody>
        </p:sp>
        <p:sp>
          <p:nvSpPr>
            <p:cNvPr id="3121" name="Freeform 47"/>
            <p:cNvSpPr>
              <a:spLocks/>
            </p:cNvSpPr>
            <p:nvPr/>
          </p:nvSpPr>
          <p:spPr bwMode="auto">
            <a:xfrm rot="3139467">
              <a:off x="3772825" y="1442584"/>
              <a:ext cx="485775" cy="225425"/>
            </a:xfrm>
            <a:custGeom>
              <a:avLst/>
              <a:gdLst>
                <a:gd name="T0" fmla="*/ 0 w 375"/>
                <a:gd name="T1" fmla="*/ 2147483647 h 142"/>
                <a:gd name="T2" fmla="*/ 2147483647 w 375"/>
                <a:gd name="T3" fmla="*/ 2147483647 h 142"/>
                <a:gd name="T4" fmla="*/ 2147483647 w 375"/>
                <a:gd name="T5" fmla="*/ 0 h 142"/>
                <a:gd name="T6" fmla="*/ 2147483647 w 375"/>
                <a:gd name="T7" fmla="*/ 2147483647 h 142"/>
                <a:gd name="T8" fmla="*/ 2147483647 w 375"/>
                <a:gd name="T9" fmla="*/ 2147483647 h 142"/>
                <a:gd name="T10" fmla="*/ 2147483647 w 375"/>
                <a:gd name="T11" fmla="*/ 2147483647 h 142"/>
                <a:gd name="T12" fmla="*/ 2147483647 w 375"/>
                <a:gd name="T13" fmla="*/ 2147483647 h 142"/>
                <a:gd name="T14" fmla="*/ 2147483647 w 375"/>
                <a:gd name="T15" fmla="*/ 2147483647 h 142"/>
                <a:gd name="T16" fmla="*/ 2147483647 w 375"/>
                <a:gd name="T17" fmla="*/ 2147483647 h 142"/>
                <a:gd name="T18" fmla="*/ 2147483647 w 375"/>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142"/>
                <a:gd name="T32" fmla="*/ 375 w 375"/>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142">
                  <a:moveTo>
                    <a:pt x="0" y="71"/>
                  </a:moveTo>
                  <a:lnTo>
                    <a:pt x="90" y="71"/>
                  </a:lnTo>
                  <a:lnTo>
                    <a:pt x="103" y="0"/>
                  </a:lnTo>
                  <a:lnTo>
                    <a:pt x="142" y="142"/>
                  </a:lnTo>
                  <a:lnTo>
                    <a:pt x="174" y="6"/>
                  </a:lnTo>
                  <a:lnTo>
                    <a:pt x="213" y="142"/>
                  </a:lnTo>
                  <a:lnTo>
                    <a:pt x="233" y="6"/>
                  </a:lnTo>
                  <a:lnTo>
                    <a:pt x="265" y="136"/>
                  </a:lnTo>
                  <a:lnTo>
                    <a:pt x="284" y="64"/>
                  </a:lnTo>
                  <a:lnTo>
                    <a:pt x="375" y="64"/>
                  </a:lnTo>
                </a:path>
              </a:pathLst>
            </a:custGeom>
            <a:solidFill>
              <a:srgbClr val="CC0000"/>
            </a:solidFill>
            <a:ln w="9525">
              <a:solidFill>
                <a:schemeClr val="tx1"/>
              </a:solidFill>
              <a:round/>
              <a:headEnd/>
              <a:tailEnd/>
            </a:ln>
          </p:spPr>
          <p:txBody>
            <a:bodyPr/>
            <a:lstStyle/>
            <a:p>
              <a:endParaRPr lang="en-US"/>
            </a:p>
          </p:txBody>
        </p:sp>
        <p:sp>
          <p:nvSpPr>
            <p:cNvPr id="3122" name="Freeform 48"/>
            <p:cNvSpPr>
              <a:spLocks/>
            </p:cNvSpPr>
            <p:nvPr/>
          </p:nvSpPr>
          <p:spPr bwMode="auto">
            <a:xfrm rot="3139467">
              <a:off x="4788825" y="1440997"/>
              <a:ext cx="485775" cy="225425"/>
            </a:xfrm>
            <a:custGeom>
              <a:avLst/>
              <a:gdLst>
                <a:gd name="T0" fmla="*/ 0 w 375"/>
                <a:gd name="T1" fmla="*/ 2147483647 h 142"/>
                <a:gd name="T2" fmla="*/ 2147483647 w 375"/>
                <a:gd name="T3" fmla="*/ 2147483647 h 142"/>
                <a:gd name="T4" fmla="*/ 2147483647 w 375"/>
                <a:gd name="T5" fmla="*/ 0 h 142"/>
                <a:gd name="T6" fmla="*/ 2147483647 w 375"/>
                <a:gd name="T7" fmla="*/ 2147483647 h 142"/>
                <a:gd name="T8" fmla="*/ 2147483647 w 375"/>
                <a:gd name="T9" fmla="*/ 2147483647 h 142"/>
                <a:gd name="T10" fmla="*/ 2147483647 w 375"/>
                <a:gd name="T11" fmla="*/ 2147483647 h 142"/>
                <a:gd name="T12" fmla="*/ 2147483647 w 375"/>
                <a:gd name="T13" fmla="*/ 2147483647 h 142"/>
                <a:gd name="T14" fmla="*/ 2147483647 w 375"/>
                <a:gd name="T15" fmla="*/ 2147483647 h 142"/>
                <a:gd name="T16" fmla="*/ 2147483647 w 375"/>
                <a:gd name="T17" fmla="*/ 2147483647 h 142"/>
                <a:gd name="T18" fmla="*/ 2147483647 w 375"/>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142"/>
                <a:gd name="T32" fmla="*/ 375 w 375"/>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142">
                  <a:moveTo>
                    <a:pt x="0" y="71"/>
                  </a:moveTo>
                  <a:lnTo>
                    <a:pt x="90" y="71"/>
                  </a:lnTo>
                  <a:lnTo>
                    <a:pt x="103" y="0"/>
                  </a:lnTo>
                  <a:lnTo>
                    <a:pt x="142" y="142"/>
                  </a:lnTo>
                  <a:lnTo>
                    <a:pt x="174" y="6"/>
                  </a:lnTo>
                  <a:lnTo>
                    <a:pt x="213" y="142"/>
                  </a:lnTo>
                  <a:lnTo>
                    <a:pt x="233" y="6"/>
                  </a:lnTo>
                  <a:lnTo>
                    <a:pt x="265" y="136"/>
                  </a:lnTo>
                  <a:lnTo>
                    <a:pt x="284" y="64"/>
                  </a:lnTo>
                  <a:lnTo>
                    <a:pt x="375" y="64"/>
                  </a:lnTo>
                </a:path>
              </a:pathLst>
            </a:custGeom>
            <a:solidFill>
              <a:srgbClr val="CC0000"/>
            </a:solidFill>
            <a:ln w="9525">
              <a:solidFill>
                <a:schemeClr val="tx1"/>
              </a:solidFill>
              <a:round/>
              <a:headEnd/>
              <a:tailEnd/>
            </a:ln>
          </p:spPr>
          <p:txBody>
            <a:bodyPr/>
            <a:lstStyle/>
            <a:p>
              <a:endParaRPr lang="en-US"/>
            </a:p>
          </p:txBody>
        </p:sp>
        <p:sp>
          <p:nvSpPr>
            <p:cNvPr id="3123" name="Freeform 49"/>
            <p:cNvSpPr>
              <a:spLocks/>
            </p:cNvSpPr>
            <p:nvPr/>
          </p:nvSpPr>
          <p:spPr bwMode="auto">
            <a:xfrm rot="3139467">
              <a:off x="5834988" y="1458459"/>
              <a:ext cx="485775" cy="225425"/>
            </a:xfrm>
            <a:custGeom>
              <a:avLst/>
              <a:gdLst>
                <a:gd name="T0" fmla="*/ 0 w 375"/>
                <a:gd name="T1" fmla="*/ 2147483647 h 142"/>
                <a:gd name="T2" fmla="*/ 2147483647 w 375"/>
                <a:gd name="T3" fmla="*/ 2147483647 h 142"/>
                <a:gd name="T4" fmla="*/ 2147483647 w 375"/>
                <a:gd name="T5" fmla="*/ 0 h 142"/>
                <a:gd name="T6" fmla="*/ 2147483647 w 375"/>
                <a:gd name="T7" fmla="*/ 2147483647 h 142"/>
                <a:gd name="T8" fmla="*/ 2147483647 w 375"/>
                <a:gd name="T9" fmla="*/ 2147483647 h 142"/>
                <a:gd name="T10" fmla="*/ 2147483647 w 375"/>
                <a:gd name="T11" fmla="*/ 2147483647 h 142"/>
                <a:gd name="T12" fmla="*/ 2147483647 w 375"/>
                <a:gd name="T13" fmla="*/ 2147483647 h 142"/>
                <a:gd name="T14" fmla="*/ 2147483647 w 375"/>
                <a:gd name="T15" fmla="*/ 2147483647 h 142"/>
                <a:gd name="T16" fmla="*/ 2147483647 w 375"/>
                <a:gd name="T17" fmla="*/ 2147483647 h 142"/>
                <a:gd name="T18" fmla="*/ 2147483647 w 375"/>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142"/>
                <a:gd name="T32" fmla="*/ 375 w 375"/>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142">
                  <a:moveTo>
                    <a:pt x="0" y="71"/>
                  </a:moveTo>
                  <a:lnTo>
                    <a:pt x="90" y="71"/>
                  </a:lnTo>
                  <a:lnTo>
                    <a:pt x="103" y="0"/>
                  </a:lnTo>
                  <a:lnTo>
                    <a:pt x="142" y="142"/>
                  </a:lnTo>
                  <a:lnTo>
                    <a:pt x="174" y="6"/>
                  </a:lnTo>
                  <a:lnTo>
                    <a:pt x="213" y="142"/>
                  </a:lnTo>
                  <a:lnTo>
                    <a:pt x="233" y="6"/>
                  </a:lnTo>
                  <a:lnTo>
                    <a:pt x="265" y="136"/>
                  </a:lnTo>
                  <a:lnTo>
                    <a:pt x="284" y="64"/>
                  </a:lnTo>
                  <a:lnTo>
                    <a:pt x="375" y="64"/>
                  </a:lnTo>
                </a:path>
              </a:pathLst>
            </a:custGeom>
            <a:solidFill>
              <a:srgbClr val="CC0000"/>
            </a:solidFill>
            <a:ln w="9525">
              <a:solidFill>
                <a:schemeClr val="tx1"/>
              </a:solidFill>
              <a:round/>
              <a:headEnd/>
              <a:tailEnd/>
            </a:ln>
          </p:spPr>
          <p:txBody>
            <a:bodyPr/>
            <a:lstStyle/>
            <a:p>
              <a:endParaRPr lang="en-US"/>
            </a:p>
          </p:txBody>
        </p:sp>
        <p:sp>
          <p:nvSpPr>
            <p:cNvPr id="3124" name="Freeform 50"/>
            <p:cNvSpPr>
              <a:spLocks/>
            </p:cNvSpPr>
            <p:nvPr/>
          </p:nvSpPr>
          <p:spPr bwMode="auto">
            <a:xfrm rot="3139467">
              <a:off x="6881150" y="1436234"/>
              <a:ext cx="485775" cy="225425"/>
            </a:xfrm>
            <a:custGeom>
              <a:avLst/>
              <a:gdLst>
                <a:gd name="T0" fmla="*/ 0 w 375"/>
                <a:gd name="T1" fmla="*/ 2147483647 h 142"/>
                <a:gd name="T2" fmla="*/ 2147483647 w 375"/>
                <a:gd name="T3" fmla="*/ 2147483647 h 142"/>
                <a:gd name="T4" fmla="*/ 2147483647 w 375"/>
                <a:gd name="T5" fmla="*/ 0 h 142"/>
                <a:gd name="T6" fmla="*/ 2147483647 w 375"/>
                <a:gd name="T7" fmla="*/ 2147483647 h 142"/>
                <a:gd name="T8" fmla="*/ 2147483647 w 375"/>
                <a:gd name="T9" fmla="*/ 2147483647 h 142"/>
                <a:gd name="T10" fmla="*/ 2147483647 w 375"/>
                <a:gd name="T11" fmla="*/ 2147483647 h 142"/>
                <a:gd name="T12" fmla="*/ 2147483647 w 375"/>
                <a:gd name="T13" fmla="*/ 2147483647 h 142"/>
                <a:gd name="T14" fmla="*/ 2147483647 w 375"/>
                <a:gd name="T15" fmla="*/ 2147483647 h 142"/>
                <a:gd name="T16" fmla="*/ 2147483647 w 375"/>
                <a:gd name="T17" fmla="*/ 2147483647 h 142"/>
                <a:gd name="T18" fmla="*/ 2147483647 w 375"/>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142"/>
                <a:gd name="T32" fmla="*/ 375 w 375"/>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142">
                  <a:moveTo>
                    <a:pt x="0" y="71"/>
                  </a:moveTo>
                  <a:lnTo>
                    <a:pt x="90" y="71"/>
                  </a:lnTo>
                  <a:lnTo>
                    <a:pt x="103" y="0"/>
                  </a:lnTo>
                  <a:lnTo>
                    <a:pt x="142" y="142"/>
                  </a:lnTo>
                  <a:lnTo>
                    <a:pt x="174" y="6"/>
                  </a:lnTo>
                  <a:lnTo>
                    <a:pt x="213" y="142"/>
                  </a:lnTo>
                  <a:lnTo>
                    <a:pt x="233" y="6"/>
                  </a:lnTo>
                  <a:lnTo>
                    <a:pt x="265" y="136"/>
                  </a:lnTo>
                  <a:lnTo>
                    <a:pt x="284" y="64"/>
                  </a:lnTo>
                  <a:lnTo>
                    <a:pt x="375" y="64"/>
                  </a:lnTo>
                </a:path>
              </a:pathLst>
            </a:custGeom>
            <a:solidFill>
              <a:srgbClr val="CC0000"/>
            </a:solidFill>
            <a:ln w="9525">
              <a:solidFill>
                <a:schemeClr val="tx1"/>
              </a:solidFill>
              <a:round/>
              <a:headEnd/>
              <a:tailEnd/>
            </a:ln>
          </p:spPr>
          <p:txBody>
            <a:bodyPr/>
            <a:lstStyle/>
            <a:p>
              <a:endParaRPr lang="en-US"/>
            </a:p>
          </p:txBody>
        </p:sp>
        <p:sp>
          <p:nvSpPr>
            <p:cNvPr id="3125" name="Freeform 51"/>
            <p:cNvSpPr>
              <a:spLocks/>
            </p:cNvSpPr>
            <p:nvPr/>
          </p:nvSpPr>
          <p:spPr bwMode="auto">
            <a:xfrm rot="3139467">
              <a:off x="7917788" y="1434647"/>
              <a:ext cx="485775" cy="225425"/>
            </a:xfrm>
            <a:custGeom>
              <a:avLst/>
              <a:gdLst>
                <a:gd name="T0" fmla="*/ 0 w 375"/>
                <a:gd name="T1" fmla="*/ 2147483647 h 142"/>
                <a:gd name="T2" fmla="*/ 2147483647 w 375"/>
                <a:gd name="T3" fmla="*/ 2147483647 h 142"/>
                <a:gd name="T4" fmla="*/ 2147483647 w 375"/>
                <a:gd name="T5" fmla="*/ 0 h 142"/>
                <a:gd name="T6" fmla="*/ 2147483647 w 375"/>
                <a:gd name="T7" fmla="*/ 2147483647 h 142"/>
                <a:gd name="T8" fmla="*/ 2147483647 w 375"/>
                <a:gd name="T9" fmla="*/ 2147483647 h 142"/>
                <a:gd name="T10" fmla="*/ 2147483647 w 375"/>
                <a:gd name="T11" fmla="*/ 2147483647 h 142"/>
                <a:gd name="T12" fmla="*/ 2147483647 w 375"/>
                <a:gd name="T13" fmla="*/ 2147483647 h 142"/>
                <a:gd name="T14" fmla="*/ 2147483647 w 375"/>
                <a:gd name="T15" fmla="*/ 2147483647 h 142"/>
                <a:gd name="T16" fmla="*/ 2147483647 w 375"/>
                <a:gd name="T17" fmla="*/ 2147483647 h 142"/>
                <a:gd name="T18" fmla="*/ 2147483647 w 375"/>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142"/>
                <a:gd name="T32" fmla="*/ 375 w 375"/>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142">
                  <a:moveTo>
                    <a:pt x="0" y="71"/>
                  </a:moveTo>
                  <a:lnTo>
                    <a:pt x="90" y="71"/>
                  </a:lnTo>
                  <a:lnTo>
                    <a:pt x="103" y="0"/>
                  </a:lnTo>
                  <a:lnTo>
                    <a:pt x="142" y="142"/>
                  </a:lnTo>
                  <a:lnTo>
                    <a:pt x="174" y="6"/>
                  </a:lnTo>
                  <a:lnTo>
                    <a:pt x="213" y="142"/>
                  </a:lnTo>
                  <a:lnTo>
                    <a:pt x="233" y="6"/>
                  </a:lnTo>
                  <a:lnTo>
                    <a:pt x="265" y="136"/>
                  </a:lnTo>
                  <a:lnTo>
                    <a:pt x="284" y="64"/>
                  </a:lnTo>
                  <a:lnTo>
                    <a:pt x="375" y="64"/>
                  </a:lnTo>
                </a:path>
              </a:pathLst>
            </a:custGeom>
            <a:solidFill>
              <a:srgbClr val="CC0000"/>
            </a:solidFill>
            <a:ln w="9525">
              <a:solidFill>
                <a:schemeClr val="tx1"/>
              </a:solidFill>
              <a:round/>
              <a:headEnd/>
              <a:tailEnd/>
            </a:ln>
          </p:spPr>
          <p:txBody>
            <a:bodyPr/>
            <a:lstStyle/>
            <a:p>
              <a:endParaRPr lang="en-US"/>
            </a:p>
          </p:txBody>
        </p:sp>
        <p:sp>
          <p:nvSpPr>
            <p:cNvPr id="3126" name="Freeform 52"/>
            <p:cNvSpPr>
              <a:spLocks/>
            </p:cNvSpPr>
            <p:nvPr/>
          </p:nvSpPr>
          <p:spPr bwMode="auto">
            <a:xfrm rot="7649878">
              <a:off x="7373275" y="1453697"/>
              <a:ext cx="485775" cy="225425"/>
            </a:xfrm>
            <a:custGeom>
              <a:avLst/>
              <a:gdLst>
                <a:gd name="T0" fmla="*/ 0 w 375"/>
                <a:gd name="T1" fmla="*/ 2147483647 h 142"/>
                <a:gd name="T2" fmla="*/ 2147483647 w 375"/>
                <a:gd name="T3" fmla="*/ 2147483647 h 142"/>
                <a:gd name="T4" fmla="*/ 2147483647 w 375"/>
                <a:gd name="T5" fmla="*/ 0 h 142"/>
                <a:gd name="T6" fmla="*/ 2147483647 w 375"/>
                <a:gd name="T7" fmla="*/ 2147483647 h 142"/>
                <a:gd name="T8" fmla="*/ 2147483647 w 375"/>
                <a:gd name="T9" fmla="*/ 2147483647 h 142"/>
                <a:gd name="T10" fmla="*/ 2147483647 w 375"/>
                <a:gd name="T11" fmla="*/ 2147483647 h 142"/>
                <a:gd name="T12" fmla="*/ 2147483647 w 375"/>
                <a:gd name="T13" fmla="*/ 2147483647 h 142"/>
                <a:gd name="T14" fmla="*/ 2147483647 w 375"/>
                <a:gd name="T15" fmla="*/ 2147483647 h 142"/>
                <a:gd name="T16" fmla="*/ 2147483647 w 375"/>
                <a:gd name="T17" fmla="*/ 2147483647 h 142"/>
                <a:gd name="T18" fmla="*/ 2147483647 w 375"/>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142"/>
                <a:gd name="T32" fmla="*/ 375 w 375"/>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142">
                  <a:moveTo>
                    <a:pt x="0" y="71"/>
                  </a:moveTo>
                  <a:lnTo>
                    <a:pt x="90" y="71"/>
                  </a:lnTo>
                  <a:lnTo>
                    <a:pt x="103" y="0"/>
                  </a:lnTo>
                  <a:lnTo>
                    <a:pt x="142" y="142"/>
                  </a:lnTo>
                  <a:lnTo>
                    <a:pt x="174" y="6"/>
                  </a:lnTo>
                  <a:lnTo>
                    <a:pt x="213" y="142"/>
                  </a:lnTo>
                  <a:lnTo>
                    <a:pt x="233" y="6"/>
                  </a:lnTo>
                  <a:lnTo>
                    <a:pt x="265" y="136"/>
                  </a:lnTo>
                  <a:lnTo>
                    <a:pt x="284" y="64"/>
                  </a:lnTo>
                  <a:lnTo>
                    <a:pt x="375" y="64"/>
                  </a:lnTo>
                </a:path>
              </a:pathLst>
            </a:custGeom>
            <a:solidFill>
              <a:srgbClr val="CC0000"/>
            </a:solidFill>
            <a:ln w="9525">
              <a:solidFill>
                <a:schemeClr val="tx1"/>
              </a:solidFill>
              <a:round/>
              <a:headEnd/>
              <a:tailEnd/>
            </a:ln>
          </p:spPr>
          <p:txBody>
            <a:bodyPr/>
            <a:lstStyle/>
            <a:p>
              <a:endParaRPr lang="en-US"/>
            </a:p>
          </p:txBody>
        </p:sp>
        <p:sp>
          <p:nvSpPr>
            <p:cNvPr id="3127" name="Freeform 53"/>
            <p:cNvSpPr>
              <a:spLocks/>
            </p:cNvSpPr>
            <p:nvPr/>
          </p:nvSpPr>
          <p:spPr bwMode="auto">
            <a:xfrm rot="7649878">
              <a:off x="6354100" y="1442584"/>
              <a:ext cx="485775" cy="225425"/>
            </a:xfrm>
            <a:custGeom>
              <a:avLst/>
              <a:gdLst>
                <a:gd name="T0" fmla="*/ 0 w 375"/>
                <a:gd name="T1" fmla="*/ 2147483647 h 142"/>
                <a:gd name="T2" fmla="*/ 2147483647 w 375"/>
                <a:gd name="T3" fmla="*/ 2147483647 h 142"/>
                <a:gd name="T4" fmla="*/ 2147483647 w 375"/>
                <a:gd name="T5" fmla="*/ 0 h 142"/>
                <a:gd name="T6" fmla="*/ 2147483647 w 375"/>
                <a:gd name="T7" fmla="*/ 2147483647 h 142"/>
                <a:gd name="T8" fmla="*/ 2147483647 w 375"/>
                <a:gd name="T9" fmla="*/ 2147483647 h 142"/>
                <a:gd name="T10" fmla="*/ 2147483647 w 375"/>
                <a:gd name="T11" fmla="*/ 2147483647 h 142"/>
                <a:gd name="T12" fmla="*/ 2147483647 w 375"/>
                <a:gd name="T13" fmla="*/ 2147483647 h 142"/>
                <a:gd name="T14" fmla="*/ 2147483647 w 375"/>
                <a:gd name="T15" fmla="*/ 2147483647 h 142"/>
                <a:gd name="T16" fmla="*/ 2147483647 w 375"/>
                <a:gd name="T17" fmla="*/ 2147483647 h 142"/>
                <a:gd name="T18" fmla="*/ 2147483647 w 375"/>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142"/>
                <a:gd name="T32" fmla="*/ 375 w 375"/>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142">
                  <a:moveTo>
                    <a:pt x="0" y="71"/>
                  </a:moveTo>
                  <a:lnTo>
                    <a:pt x="90" y="71"/>
                  </a:lnTo>
                  <a:lnTo>
                    <a:pt x="103" y="0"/>
                  </a:lnTo>
                  <a:lnTo>
                    <a:pt x="142" y="142"/>
                  </a:lnTo>
                  <a:lnTo>
                    <a:pt x="174" y="6"/>
                  </a:lnTo>
                  <a:lnTo>
                    <a:pt x="213" y="142"/>
                  </a:lnTo>
                  <a:lnTo>
                    <a:pt x="233" y="6"/>
                  </a:lnTo>
                  <a:lnTo>
                    <a:pt x="265" y="136"/>
                  </a:lnTo>
                  <a:lnTo>
                    <a:pt x="284" y="64"/>
                  </a:lnTo>
                  <a:lnTo>
                    <a:pt x="375" y="64"/>
                  </a:lnTo>
                </a:path>
              </a:pathLst>
            </a:custGeom>
            <a:solidFill>
              <a:srgbClr val="CC0000"/>
            </a:solidFill>
            <a:ln w="9525">
              <a:solidFill>
                <a:schemeClr val="tx1"/>
              </a:solidFill>
              <a:round/>
              <a:headEnd/>
              <a:tailEnd/>
            </a:ln>
          </p:spPr>
          <p:txBody>
            <a:bodyPr/>
            <a:lstStyle/>
            <a:p>
              <a:endParaRPr lang="en-US"/>
            </a:p>
          </p:txBody>
        </p:sp>
        <p:sp>
          <p:nvSpPr>
            <p:cNvPr id="3128" name="Freeform 54"/>
            <p:cNvSpPr>
              <a:spLocks/>
            </p:cNvSpPr>
            <p:nvPr/>
          </p:nvSpPr>
          <p:spPr bwMode="auto">
            <a:xfrm rot="7649878">
              <a:off x="5274600" y="1431472"/>
              <a:ext cx="485775" cy="225425"/>
            </a:xfrm>
            <a:custGeom>
              <a:avLst/>
              <a:gdLst>
                <a:gd name="T0" fmla="*/ 0 w 375"/>
                <a:gd name="T1" fmla="*/ 2147483647 h 142"/>
                <a:gd name="T2" fmla="*/ 2147483647 w 375"/>
                <a:gd name="T3" fmla="*/ 2147483647 h 142"/>
                <a:gd name="T4" fmla="*/ 2147483647 w 375"/>
                <a:gd name="T5" fmla="*/ 0 h 142"/>
                <a:gd name="T6" fmla="*/ 2147483647 w 375"/>
                <a:gd name="T7" fmla="*/ 2147483647 h 142"/>
                <a:gd name="T8" fmla="*/ 2147483647 w 375"/>
                <a:gd name="T9" fmla="*/ 2147483647 h 142"/>
                <a:gd name="T10" fmla="*/ 2147483647 w 375"/>
                <a:gd name="T11" fmla="*/ 2147483647 h 142"/>
                <a:gd name="T12" fmla="*/ 2147483647 w 375"/>
                <a:gd name="T13" fmla="*/ 2147483647 h 142"/>
                <a:gd name="T14" fmla="*/ 2147483647 w 375"/>
                <a:gd name="T15" fmla="*/ 2147483647 h 142"/>
                <a:gd name="T16" fmla="*/ 2147483647 w 375"/>
                <a:gd name="T17" fmla="*/ 2147483647 h 142"/>
                <a:gd name="T18" fmla="*/ 2147483647 w 375"/>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142"/>
                <a:gd name="T32" fmla="*/ 375 w 375"/>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142">
                  <a:moveTo>
                    <a:pt x="0" y="71"/>
                  </a:moveTo>
                  <a:lnTo>
                    <a:pt x="90" y="71"/>
                  </a:lnTo>
                  <a:lnTo>
                    <a:pt x="103" y="0"/>
                  </a:lnTo>
                  <a:lnTo>
                    <a:pt x="142" y="142"/>
                  </a:lnTo>
                  <a:lnTo>
                    <a:pt x="174" y="6"/>
                  </a:lnTo>
                  <a:lnTo>
                    <a:pt x="213" y="142"/>
                  </a:lnTo>
                  <a:lnTo>
                    <a:pt x="233" y="6"/>
                  </a:lnTo>
                  <a:lnTo>
                    <a:pt x="265" y="136"/>
                  </a:lnTo>
                  <a:lnTo>
                    <a:pt x="284" y="64"/>
                  </a:lnTo>
                  <a:lnTo>
                    <a:pt x="375" y="64"/>
                  </a:lnTo>
                </a:path>
              </a:pathLst>
            </a:custGeom>
            <a:solidFill>
              <a:srgbClr val="CC0000"/>
            </a:solidFill>
            <a:ln w="9525">
              <a:solidFill>
                <a:schemeClr val="tx1"/>
              </a:solidFill>
              <a:round/>
              <a:headEnd/>
              <a:tailEnd/>
            </a:ln>
          </p:spPr>
          <p:txBody>
            <a:bodyPr/>
            <a:lstStyle/>
            <a:p>
              <a:endParaRPr lang="en-US"/>
            </a:p>
          </p:txBody>
        </p:sp>
        <p:sp>
          <p:nvSpPr>
            <p:cNvPr id="3129" name="Freeform 55"/>
            <p:cNvSpPr>
              <a:spLocks/>
            </p:cNvSpPr>
            <p:nvPr/>
          </p:nvSpPr>
          <p:spPr bwMode="auto">
            <a:xfrm rot="7649878">
              <a:off x="4279238" y="1431472"/>
              <a:ext cx="485775" cy="225425"/>
            </a:xfrm>
            <a:custGeom>
              <a:avLst/>
              <a:gdLst>
                <a:gd name="T0" fmla="*/ 0 w 375"/>
                <a:gd name="T1" fmla="*/ 2147483647 h 142"/>
                <a:gd name="T2" fmla="*/ 2147483647 w 375"/>
                <a:gd name="T3" fmla="*/ 2147483647 h 142"/>
                <a:gd name="T4" fmla="*/ 2147483647 w 375"/>
                <a:gd name="T5" fmla="*/ 0 h 142"/>
                <a:gd name="T6" fmla="*/ 2147483647 w 375"/>
                <a:gd name="T7" fmla="*/ 2147483647 h 142"/>
                <a:gd name="T8" fmla="*/ 2147483647 w 375"/>
                <a:gd name="T9" fmla="*/ 2147483647 h 142"/>
                <a:gd name="T10" fmla="*/ 2147483647 w 375"/>
                <a:gd name="T11" fmla="*/ 2147483647 h 142"/>
                <a:gd name="T12" fmla="*/ 2147483647 w 375"/>
                <a:gd name="T13" fmla="*/ 2147483647 h 142"/>
                <a:gd name="T14" fmla="*/ 2147483647 w 375"/>
                <a:gd name="T15" fmla="*/ 2147483647 h 142"/>
                <a:gd name="T16" fmla="*/ 2147483647 w 375"/>
                <a:gd name="T17" fmla="*/ 2147483647 h 142"/>
                <a:gd name="T18" fmla="*/ 2147483647 w 375"/>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142"/>
                <a:gd name="T32" fmla="*/ 375 w 375"/>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142">
                  <a:moveTo>
                    <a:pt x="0" y="71"/>
                  </a:moveTo>
                  <a:lnTo>
                    <a:pt x="90" y="71"/>
                  </a:lnTo>
                  <a:lnTo>
                    <a:pt x="103" y="0"/>
                  </a:lnTo>
                  <a:lnTo>
                    <a:pt x="142" y="142"/>
                  </a:lnTo>
                  <a:lnTo>
                    <a:pt x="174" y="6"/>
                  </a:lnTo>
                  <a:lnTo>
                    <a:pt x="213" y="142"/>
                  </a:lnTo>
                  <a:lnTo>
                    <a:pt x="233" y="6"/>
                  </a:lnTo>
                  <a:lnTo>
                    <a:pt x="265" y="136"/>
                  </a:lnTo>
                  <a:lnTo>
                    <a:pt x="284" y="64"/>
                  </a:lnTo>
                  <a:lnTo>
                    <a:pt x="375" y="64"/>
                  </a:lnTo>
                </a:path>
              </a:pathLst>
            </a:custGeom>
            <a:solidFill>
              <a:srgbClr val="CC0000"/>
            </a:solidFill>
            <a:ln w="9525">
              <a:solidFill>
                <a:schemeClr val="tx1"/>
              </a:solidFill>
              <a:round/>
              <a:headEnd/>
              <a:tailEnd/>
            </a:ln>
          </p:spPr>
          <p:txBody>
            <a:bodyPr/>
            <a:lstStyle/>
            <a:p>
              <a:endParaRPr lang="en-US"/>
            </a:p>
          </p:txBody>
        </p:sp>
        <p:sp>
          <p:nvSpPr>
            <p:cNvPr id="3130" name="Freeform 56"/>
            <p:cNvSpPr>
              <a:spLocks/>
            </p:cNvSpPr>
            <p:nvPr/>
          </p:nvSpPr>
          <p:spPr bwMode="auto">
            <a:xfrm rot="7649878">
              <a:off x="3210850" y="1440997"/>
              <a:ext cx="485775" cy="225425"/>
            </a:xfrm>
            <a:custGeom>
              <a:avLst/>
              <a:gdLst>
                <a:gd name="T0" fmla="*/ 0 w 375"/>
                <a:gd name="T1" fmla="*/ 2147483647 h 142"/>
                <a:gd name="T2" fmla="*/ 2147483647 w 375"/>
                <a:gd name="T3" fmla="*/ 2147483647 h 142"/>
                <a:gd name="T4" fmla="*/ 2147483647 w 375"/>
                <a:gd name="T5" fmla="*/ 0 h 142"/>
                <a:gd name="T6" fmla="*/ 2147483647 w 375"/>
                <a:gd name="T7" fmla="*/ 2147483647 h 142"/>
                <a:gd name="T8" fmla="*/ 2147483647 w 375"/>
                <a:gd name="T9" fmla="*/ 2147483647 h 142"/>
                <a:gd name="T10" fmla="*/ 2147483647 w 375"/>
                <a:gd name="T11" fmla="*/ 2147483647 h 142"/>
                <a:gd name="T12" fmla="*/ 2147483647 w 375"/>
                <a:gd name="T13" fmla="*/ 2147483647 h 142"/>
                <a:gd name="T14" fmla="*/ 2147483647 w 375"/>
                <a:gd name="T15" fmla="*/ 2147483647 h 142"/>
                <a:gd name="T16" fmla="*/ 2147483647 w 375"/>
                <a:gd name="T17" fmla="*/ 2147483647 h 142"/>
                <a:gd name="T18" fmla="*/ 2147483647 w 375"/>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142"/>
                <a:gd name="T32" fmla="*/ 375 w 375"/>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142">
                  <a:moveTo>
                    <a:pt x="0" y="71"/>
                  </a:moveTo>
                  <a:lnTo>
                    <a:pt x="90" y="71"/>
                  </a:lnTo>
                  <a:lnTo>
                    <a:pt x="103" y="0"/>
                  </a:lnTo>
                  <a:lnTo>
                    <a:pt x="142" y="142"/>
                  </a:lnTo>
                  <a:lnTo>
                    <a:pt x="174" y="6"/>
                  </a:lnTo>
                  <a:lnTo>
                    <a:pt x="213" y="142"/>
                  </a:lnTo>
                  <a:lnTo>
                    <a:pt x="233" y="6"/>
                  </a:lnTo>
                  <a:lnTo>
                    <a:pt x="265" y="136"/>
                  </a:lnTo>
                  <a:lnTo>
                    <a:pt x="284" y="64"/>
                  </a:lnTo>
                  <a:lnTo>
                    <a:pt x="375" y="64"/>
                  </a:lnTo>
                </a:path>
              </a:pathLst>
            </a:custGeom>
            <a:solidFill>
              <a:srgbClr val="CC0000"/>
            </a:solidFill>
            <a:ln w="9525">
              <a:solidFill>
                <a:schemeClr val="tx1"/>
              </a:solidFill>
              <a:round/>
              <a:headEnd/>
              <a:tailEnd/>
            </a:ln>
          </p:spPr>
          <p:txBody>
            <a:bodyPr/>
            <a:lstStyle/>
            <a:p>
              <a:endParaRPr lang="en-US"/>
            </a:p>
          </p:txBody>
        </p:sp>
        <p:sp>
          <p:nvSpPr>
            <p:cNvPr id="3131" name="Freeform 57"/>
            <p:cNvSpPr>
              <a:spLocks/>
            </p:cNvSpPr>
            <p:nvPr/>
          </p:nvSpPr>
          <p:spPr bwMode="auto">
            <a:xfrm rot="3139467">
              <a:off x="2745713" y="2942772"/>
              <a:ext cx="485775" cy="225425"/>
            </a:xfrm>
            <a:custGeom>
              <a:avLst/>
              <a:gdLst>
                <a:gd name="T0" fmla="*/ 0 w 375"/>
                <a:gd name="T1" fmla="*/ 2147483647 h 142"/>
                <a:gd name="T2" fmla="*/ 2147483647 w 375"/>
                <a:gd name="T3" fmla="*/ 2147483647 h 142"/>
                <a:gd name="T4" fmla="*/ 2147483647 w 375"/>
                <a:gd name="T5" fmla="*/ 0 h 142"/>
                <a:gd name="T6" fmla="*/ 2147483647 w 375"/>
                <a:gd name="T7" fmla="*/ 2147483647 h 142"/>
                <a:gd name="T8" fmla="*/ 2147483647 w 375"/>
                <a:gd name="T9" fmla="*/ 2147483647 h 142"/>
                <a:gd name="T10" fmla="*/ 2147483647 w 375"/>
                <a:gd name="T11" fmla="*/ 2147483647 h 142"/>
                <a:gd name="T12" fmla="*/ 2147483647 w 375"/>
                <a:gd name="T13" fmla="*/ 2147483647 h 142"/>
                <a:gd name="T14" fmla="*/ 2147483647 w 375"/>
                <a:gd name="T15" fmla="*/ 2147483647 h 142"/>
                <a:gd name="T16" fmla="*/ 2147483647 w 375"/>
                <a:gd name="T17" fmla="*/ 2147483647 h 142"/>
                <a:gd name="T18" fmla="*/ 2147483647 w 375"/>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142"/>
                <a:gd name="T32" fmla="*/ 375 w 375"/>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142">
                  <a:moveTo>
                    <a:pt x="0" y="71"/>
                  </a:moveTo>
                  <a:lnTo>
                    <a:pt x="90" y="71"/>
                  </a:lnTo>
                  <a:lnTo>
                    <a:pt x="103" y="0"/>
                  </a:lnTo>
                  <a:lnTo>
                    <a:pt x="142" y="142"/>
                  </a:lnTo>
                  <a:lnTo>
                    <a:pt x="174" y="6"/>
                  </a:lnTo>
                  <a:lnTo>
                    <a:pt x="213" y="142"/>
                  </a:lnTo>
                  <a:lnTo>
                    <a:pt x="233" y="6"/>
                  </a:lnTo>
                  <a:lnTo>
                    <a:pt x="265" y="136"/>
                  </a:lnTo>
                  <a:lnTo>
                    <a:pt x="284" y="64"/>
                  </a:lnTo>
                  <a:lnTo>
                    <a:pt x="375" y="64"/>
                  </a:lnTo>
                </a:path>
              </a:pathLst>
            </a:custGeom>
            <a:solidFill>
              <a:srgbClr val="CC0000"/>
            </a:solidFill>
            <a:ln w="9525">
              <a:solidFill>
                <a:schemeClr val="tx1"/>
              </a:solidFill>
              <a:round/>
              <a:headEnd/>
              <a:tailEnd/>
            </a:ln>
          </p:spPr>
          <p:txBody>
            <a:bodyPr/>
            <a:lstStyle/>
            <a:p>
              <a:endParaRPr lang="en-US"/>
            </a:p>
          </p:txBody>
        </p:sp>
        <p:sp>
          <p:nvSpPr>
            <p:cNvPr id="3132" name="Freeform 58"/>
            <p:cNvSpPr>
              <a:spLocks/>
            </p:cNvSpPr>
            <p:nvPr/>
          </p:nvSpPr>
          <p:spPr bwMode="auto">
            <a:xfrm rot="3139467">
              <a:off x="3812513" y="2941184"/>
              <a:ext cx="485775" cy="225425"/>
            </a:xfrm>
            <a:custGeom>
              <a:avLst/>
              <a:gdLst>
                <a:gd name="T0" fmla="*/ 0 w 375"/>
                <a:gd name="T1" fmla="*/ 2147483647 h 142"/>
                <a:gd name="T2" fmla="*/ 2147483647 w 375"/>
                <a:gd name="T3" fmla="*/ 2147483647 h 142"/>
                <a:gd name="T4" fmla="*/ 2147483647 w 375"/>
                <a:gd name="T5" fmla="*/ 0 h 142"/>
                <a:gd name="T6" fmla="*/ 2147483647 w 375"/>
                <a:gd name="T7" fmla="*/ 2147483647 h 142"/>
                <a:gd name="T8" fmla="*/ 2147483647 w 375"/>
                <a:gd name="T9" fmla="*/ 2147483647 h 142"/>
                <a:gd name="T10" fmla="*/ 2147483647 w 375"/>
                <a:gd name="T11" fmla="*/ 2147483647 h 142"/>
                <a:gd name="T12" fmla="*/ 2147483647 w 375"/>
                <a:gd name="T13" fmla="*/ 2147483647 h 142"/>
                <a:gd name="T14" fmla="*/ 2147483647 w 375"/>
                <a:gd name="T15" fmla="*/ 2147483647 h 142"/>
                <a:gd name="T16" fmla="*/ 2147483647 w 375"/>
                <a:gd name="T17" fmla="*/ 2147483647 h 142"/>
                <a:gd name="T18" fmla="*/ 2147483647 w 375"/>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142"/>
                <a:gd name="T32" fmla="*/ 375 w 375"/>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142">
                  <a:moveTo>
                    <a:pt x="0" y="71"/>
                  </a:moveTo>
                  <a:lnTo>
                    <a:pt x="90" y="71"/>
                  </a:lnTo>
                  <a:lnTo>
                    <a:pt x="103" y="0"/>
                  </a:lnTo>
                  <a:lnTo>
                    <a:pt x="142" y="142"/>
                  </a:lnTo>
                  <a:lnTo>
                    <a:pt x="174" y="6"/>
                  </a:lnTo>
                  <a:lnTo>
                    <a:pt x="213" y="142"/>
                  </a:lnTo>
                  <a:lnTo>
                    <a:pt x="233" y="6"/>
                  </a:lnTo>
                  <a:lnTo>
                    <a:pt x="265" y="136"/>
                  </a:lnTo>
                  <a:lnTo>
                    <a:pt x="284" y="64"/>
                  </a:lnTo>
                  <a:lnTo>
                    <a:pt x="375" y="64"/>
                  </a:lnTo>
                </a:path>
              </a:pathLst>
            </a:custGeom>
            <a:solidFill>
              <a:srgbClr val="CC0000"/>
            </a:solidFill>
            <a:ln w="9525">
              <a:solidFill>
                <a:schemeClr val="tx1"/>
              </a:solidFill>
              <a:round/>
              <a:headEnd/>
              <a:tailEnd/>
            </a:ln>
          </p:spPr>
          <p:txBody>
            <a:bodyPr/>
            <a:lstStyle/>
            <a:p>
              <a:endParaRPr lang="en-US"/>
            </a:p>
          </p:txBody>
        </p:sp>
        <p:sp>
          <p:nvSpPr>
            <p:cNvPr id="3133" name="Freeform 59"/>
            <p:cNvSpPr>
              <a:spLocks/>
            </p:cNvSpPr>
            <p:nvPr/>
          </p:nvSpPr>
          <p:spPr bwMode="auto">
            <a:xfrm rot="3139467">
              <a:off x="4828513" y="2939597"/>
              <a:ext cx="485775" cy="225425"/>
            </a:xfrm>
            <a:custGeom>
              <a:avLst/>
              <a:gdLst>
                <a:gd name="T0" fmla="*/ 0 w 375"/>
                <a:gd name="T1" fmla="*/ 2147483647 h 142"/>
                <a:gd name="T2" fmla="*/ 2147483647 w 375"/>
                <a:gd name="T3" fmla="*/ 2147483647 h 142"/>
                <a:gd name="T4" fmla="*/ 2147483647 w 375"/>
                <a:gd name="T5" fmla="*/ 0 h 142"/>
                <a:gd name="T6" fmla="*/ 2147483647 w 375"/>
                <a:gd name="T7" fmla="*/ 2147483647 h 142"/>
                <a:gd name="T8" fmla="*/ 2147483647 w 375"/>
                <a:gd name="T9" fmla="*/ 2147483647 h 142"/>
                <a:gd name="T10" fmla="*/ 2147483647 w 375"/>
                <a:gd name="T11" fmla="*/ 2147483647 h 142"/>
                <a:gd name="T12" fmla="*/ 2147483647 w 375"/>
                <a:gd name="T13" fmla="*/ 2147483647 h 142"/>
                <a:gd name="T14" fmla="*/ 2147483647 w 375"/>
                <a:gd name="T15" fmla="*/ 2147483647 h 142"/>
                <a:gd name="T16" fmla="*/ 2147483647 w 375"/>
                <a:gd name="T17" fmla="*/ 2147483647 h 142"/>
                <a:gd name="T18" fmla="*/ 2147483647 w 375"/>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142"/>
                <a:gd name="T32" fmla="*/ 375 w 375"/>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142">
                  <a:moveTo>
                    <a:pt x="0" y="71"/>
                  </a:moveTo>
                  <a:lnTo>
                    <a:pt x="90" y="71"/>
                  </a:lnTo>
                  <a:lnTo>
                    <a:pt x="103" y="0"/>
                  </a:lnTo>
                  <a:lnTo>
                    <a:pt x="142" y="142"/>
                  </a:lnTo>
                  <a:lnTo>
                    <a:pt x="174" y="6"/>
                  </a:lnTo>
                  <a:lnTo>
                    <a:pt x="213" y="142"/>
                  </a:lnTo>
                  <a:lnTo>
                    <a:pt x="233" y="6"/>
                  </a:lnTo>
                  <a:lnTo>
                    <a:pt x="265" y="136"/>
                  </a:lnTo>
                  <a:lnTo>
                    <a:pt x="284" y="64"/>
                  </a:lnTo>
                  <a:lnTo>
                    <a:pt x="375" y="64"/>
                  </a:lnTo>
                </a:path>
              </a:pathLst>
            </a:custGeom>
            <a:solidFill>
              <a:srgbClr val="CC0000"/>
            </a:solidFill>
            <a:ln w="9525">
              <a:solidFill>
                <a:schemeClr val="tx1"/>
              </a:solidFill>
              <a:round/>
              <a:headEnd/>
              <a:tailEnd/>
            </a:ln>
          </p:spPr>
          <p:txBody>
            <a:bodyPr/>
            <a:lstStyle/>
            <a:p>
              <a:endParaRPr lang="en-US"/>
            </a:p>
          </p:txBody>
        </p:sp>
        <p:sp>
          <p:nvSpPr>
            <p:cNvPr id="3134" name="Freeform 60"/>
            <p:cNvSpPr>
              <a:spLocks/>
            </p:cNvSpPr>
            <p:nvPr/>
          </p:nvSpPr>
          <p:spPr bwMode="auto">
            <a:xfrm rot="3139467">
              <a:off x="5874675" y="2957059"/>
              <a:ext cx="485775" cy="225425"/>
            </a:xfrm>
            <a:custGeom>
              <a:avLst/>
              <a:gdLst>
                <a:gd name="T0" fmla="*/ 0 w 375"/>
                <a:gd name="T1" fmla="*/ 2147483647 h 142"/>
                <a:gd name="T2" fmla="*/ 2147483647 w 375"/>
                <a:gd name="T3" fmla="*/ 2147483647 h 142"/>
                <a:gd name="T4" fmla="*/ 2147483647 w 375"/>
                <a:gd name="T5" fmla="*/ 0 h 142"/>
                <a:gd name="T6" fmla="*/ 2147483647 w 375"/>
                <a:gd name="T7" fmla="*/ 2147483647 h 142"/>
                <a:gd name="T8" fmla="*/ 2147483647 w 375"/>
                <a:gd name="T9" fmla="*/ 2147483647 h 142"/>
                <a:gd name="T10" fmla="*/ 2147483647 w 375"/>
                <a:gd name="T11" fmla="*/ 2147483647 h 142"/>
                <a:gd name="T12" fmla="*/ 2147483647 w 375"/>
                <a:gd name="T13" fmla="*/ 2147483647 h 142"/>
                <a:gd name="T14" fmla="*/ 2147483647 w 375"/>
                <a:gd name="T15" fmla="*/ 2147483647 h 142"/>
                <a:gd name="T16" fmla="*/ 2147483647 w 375"/>
                <a:gd name="T17" fmla="*/ 2147483647 h 142"/>
                <a:gd name="T18" fmla="*/ 2147483647 w 375"/>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142"/>
                <a:gd name="T32" fmla="*/ 375 w 375"/>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142">
                  <a:moveTo>
                    <a:pt x="0" y="71"/>
                  </a:moveTo>
                  <a:lnTo>
                    <a:pt x="90" y="71"/>
                  </a:lnTo>
                  <a:lnTo>
                    <a:pt x="103" y="0"/>
                  </a:lnTo>
                  <a:lnTo>
                    <a:pt x="142" y="142"/>
                  </a:lnTo>
                  <a:lnTo>
                    <a:pt x="174" y="6"/>
                  </a:lnTo>
                  <a:lnTo>
                    <a:pt x="213" y="142"/>
                  </a:lnTo>
                  <a:lnTo>
                    <a:pt x="233" y="6"/>
                  </a:lnTo>
                  <a:lnTo>
                    <a:pt x="265" y="136"/>
                  </a:lnTo>
                  <a:lnTo>
                    <a:pt x="284" y="64"/>
                  </a:lnTo>
                  <a:lnTo>
                    <a:pt x="375" y="64"/>
                  </a:lnTo>
                </a:path>
              </a:pathLst>
            </a:custGeom>
            <a:solidFill>
              <a:srgbClr val="CC0000"/>
            </a:solidFill>
            <a:ln w="9525">
              <a:solidFill>
                <a:schemeClr val="tx1"/>
              </a:solidFill>
              <a:round/>
              <a:headEnd/>
              <a:tailEnd/>
            </a:ln>
          </p:spPr>
          <p:txBody>
            <a:bodyPr/>
            <a:lstStyle/>
            <a:p>
              <a:endParaRPr lang="en-US"/>
            </a:p>
          </p:txBody>
        </p:sp>
        <p:sp>
          <p:nvSpPr>
            <p:cNvPr id="3135" name="Freeform 61"/>
            <p:cNvSpPr>
              <a:spLocks/>
            </p:cNvSpPr>
            <p:nvPr/>
          </p:nvSpPr>
          <p:spPr bwMode="auto">
            <a:xfrm rot="3139467">
              <a:off x="6920838" y="2934834"/>
              <a:ext cx="485775" cy="225425"/>
            </a:xfrm>
            <a:custGeom>
              <a:avLst/>
              <a:gdLst>
                <a:gd name="T0" fmla="*/ 0 w 375"/>
                <a:gd name="T1" fmla="*/ 2147483647 h 142"/>
                <a:gd name="T2" fmla="*/ 2147483647 w 375"/>
                <a:gd name="T3" fmla="*/ 2147483647 h 142"/>
                <a:gd name="T4" fmla="*/ 2147483647 w 375"/>
                <a:gd name="T5" fmla="*/ 0 h 142"/>
                <a:gd name="T6" fmla="*/ 2147483647 w 375"/>
                <a:gd name="T7" fmla="*/ 2147483647 h 142"/>
                <a:gd name="T8" fmla="*/ 2147483647 w 375"/>
                <a:gd name="T9" fmla="*/ 2147483647 h 142"/>
                <a:gd name="T10" fmla="*/ 2147483647 w 375"/>
                <a:gd name="T11" fmla="*/ 2147483647 h 142"/>
                <a:gd name="T12" fmla="*/ 2147483647 w 375"/>
                <a:gd name="T13" fmla="*/ 2147483647 h 142"/>
                <a:gd name="T14" fmla="*/ 2147483647 w 375"/>
                <a:gd name="T15" fmla="*/ 2147483647 h 142"/>
                <a:gd name="T16" fmla="*/ 2147483647 w 375"/>
                <a:gd name="T17" fmla="*/ 2147483647 h 142"/>
                <a:gd name="T18" fmla="*/ 2147483647 w 375"/>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142"/>
                <a:gd name="T32" fmla="*/ 375 w 375"/>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142">
                  <a:moveTo>
                    <a:pt x="0" y="71"/>
                  </a:moveTo>
                  <a:lnTo>
                    <a:pt x="90" y="71"/>
                  </a:lnTo>
                  <a:lnTo>
                    <a:pt x="103" y="0"/>
                  </a:lnTo>
                  <a:lnTo>
                    <a:pt x="142" y="142"/>
                  </a:lnTo>
                  <a:lnTo>
                    <a:pt x="174" y="6"/>
                  </a:lnTo>
                  <a:lnTo>
                    <a:pt x="213" y="142"/>
                  </a:lnTo>
                  <a:lnTo>
                    <a:pt x="233" y="6"/>
                  </a:lnTo>
                  <a:lnTo>
                    <a:pt x="265" y="136"/>
                  </a:lnTo>
                  <a:lnTo>
                    <a:pt x="284" y="64"/>
                  </a:lnTo>
                  <a:lnTo>
                    <a:pt x="375" y="64"/>
                  </a:lnTo>
                </a:path>
              </a:pathLst>
            </a:custGeom>
            <a:solidFill>
              <a:srgbClr val="CC0000"/>
            </a:solidFill>
            <a:ln w="9525">
              <a:solidFill>
                <a:schemeClr val="tx1"/>
              </a:solidFill>
              <a:round/>
              <a:headEnd/>
              <a:tailEnd/>
            </a:ln>
          </p:spPr>
          <p:txBody>
            <a:bodyPr/>
            <a:lstStyle/>
            <a:p>
              <a:endParaRPr lang="en-US"/>
            </a:p>
          </p:txBody>
        </p:sp>
        <p:sp>
          <p:nvSpPr>
            <p:cNvPr id="3136" name="Freeform 62"/>
            <p:cNvSpPr>
              <a:spLocks/>
            </p:cNvSpPr>
            <p:nvPr/>
          </p:nvSpPr>
          <p:spPr bwMode="auto">
            <a:xfrm rot="3139467">
              <a:off x="7957475" y="2933247"/>
              <a:ext cx="485775" cy="225425"/>
            </a:xfrm>
            <a:custGeom>
              <a:avLst/>
              <a:gdLst>
                <a:gd name="T0" fmla="*/ 0 w 375"/>
                <a:gd name="T1" fmla="*/ 2147483647 h 142"/>
                <a:gd name="T2" fmla="*/ 2147483647 w 375"/>
                <a:gd name="T3" fmla="*/ 2147483647 h 142"/>
                <a:gd name="T4" fmla="*/ 2147483647 w 375"/>
                <a:gd name="T5" fmla="*/ 0 h 142"/>
                <a:gd name="T6" fmla="*/ 2147483647 w 375"/>
                <a:gd name="T7" fmla="*/ 2147483647 h 142"/>
                <a:gd name="T8" fmla="*/ 2147483647 w 375"/>
                <a:gd name="T9" fmla="*/ 2147483647 h 142"/>
                <a:gd name="T10" fmla="*/ 2147483647 w 375"/>
                <a:gd name="T11" fmla="*/ 2147483647 h 142"/>
                <a:gd name="T12" fmla="*/ 2147483647 w 375"/>
                <a:gd name="T13" fmla="*/ 2147483647 h 142"/>
                <a:gd name="T14" fmla="*/ 2147483647 w 375"/>
                <a:gd name="T15" fmla="*/ 2147483647 h 142"/>
                <a:gd name="T16" fmla="*/ 2147483647 w 375"/>
                <a:gd name="T17" fmla="*/ 2147483647 h 142"/>
                <a:gd name="T18" fmla="*/ 2147483647 w 375"/>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142"/>
                <a:gd name="T32" fmla="*/ 375 w 375"/>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142">
                  <a:moveTo>
                    <a:pt x="0" y="71"/>
                  </a:moveTo>
                  <a:lnTo>
                    <a:pt x="90" y="71"/>
                  </a:lnTo>
                  <a:lnTo>
                    <a:pt x="103" y="0"/>
                  </a:lnTo>
                  <a:lnTo>
                    <a:pt x="142" y="142"/>
                  </a:lnTo>
                  <a:lnTo>
                    <a:pt x="174" y="6"/>
                  </a:lnTo>
                  <a:lnTo>
                    <a:pt x="213" y="142"/>
                  </a:lnTo>
                  <a:lnTo>
                    <a:pt x="233" y="6"/>
                  </a:lnTo>
                  <a:lnTo>
                    <a:pt x="265" y="136"/>
                  </a:lnTo>
                  <a:lnTo>
                    <a:pt x="284" y="64"/>
                  </a:lnTo>
                  <a:lnTo>
                    <a:pt x="375" y="64"/>
                  </a:lnTo>
                </a:path>
              </a:pathLst>
            </a:custGeom>
            <a:solidFill>
              <a:srgbClr val="CC0000"/>
            </a:solidFill>
            <a:ln w="9525">
              <a:solidFill>
                <a:schemeClr val="tx1"/>
              </a:solidFill>
              <a:round/>
              <a:headEnd/>
              <a:tailEnd/>
            </a:ln>
          </p:spPr>
          <p:txBody>
            <a:bodyPr/>
            <a:lstStyle/>
            <a:p>
              <a:endParaRPr lang="en-US"/>
            </a:p>
          </p:txBody>
        </p:sp>
        <p:sp>
          <p:nvSpPr>
            <p:cNvPr id="3137" name="Freeform 63"/>
            <p:cNvSpPr>
              <a:spLocks/>
            </p:cNvSpPr>
            <p:nvPr/>
          </p:nvSpPr>
          <p:spPr bwMode="auto">
            <a:xfrm rot="7649878">
              <a:off x="7412963" y="2952297"/>
              <a:ext cx="485775" cy="225425"/>
            </a:xfrm>
            <a:custGeom>
              <a:avLst/>
              <a:gdLst>
                <a:gd name="T0" fmla="*/ 0 w 375"/>
                <a:gd name="T1" fmla="*/ 2147483647 h 142"/>
                <a:gd name="T2" fmla="*/ 2147483647 w 375"/>
                <a:gd name="T3" fmla="*/ 2147483647 h 142"/>
                <a:gd name="T4" fmla="*/ 2147483647 w 375"/>
                <a:gd name="T5" fmla="*/ 0 h 142"/>
                <a:gd name="T6" fmla="*/ 2147483647 w 375"/>
                <a:gd name="T7" fmla="*/ 2147483647 h 142"/>
                <a:gd name="T8" fmla="*/ 2147483647 w 375"/>
                <a:gd name="T9" fmla="*/ 2147483647 h 142"/>
                <a:gd name="T10" fmla="*/ 2147483647 w 375"/>
                <a:gd name="T11" fmla="*/ 2147483647 h 142"/>
                <a:gd name="T12" fmla="*/ 2147483647 w 375"/>
                <a:gd name="T13" fmla="*/ 2147483647 h 142"/>
                <a:gd name="T14" fmla="*/ 2147483647 w 375"/>
                <a:gd name="T15" fmla="*/ 2147483647 h 142"/>
                <a:gd name="T16" fmla="*/ 2147483647 w 375"/>
                <a:gd name="T17" fmla="*/ 2147483647 h 142"/>
                <a:gd name="T18" fmla="*/ 2147483647 w 375"/>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142"/>
                <a:gd name="T32" fmla="*/ 375 w 375"/>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142">
                  <a:moveTo>
                    <a:pt x="0" y="71"/>
                  </a:moveTo>
                  <a:lnTo>
                    <a:pt x="90" y="71"/>
                  </a:lnTo>
                  <a:lnTo>
                    <a:pt x="103" y="0"/>
                  </a:lnTo>
                  <a:lnTo>
                    <a:pt x="142" y="142"/>
                  </a:lnTo>
                  <a:lnTo>
                    <a:pt x="174" y="6"/>
                  </a:lnTo>
                  <a:lnTo>
                    <a:pt x="213" y="142"/>
                  </a:lnTo>
                  <a:lnTo>
                    <a:pt x="233" y="6"/>
                  </a:lnTo>
                  <a:lnTo>
                    <a:pt x="265" y="136"/>
                  </a:lnTo>
                  <a:lnTo>
                    <a:pt x="284" y="64"/>
                  </a:lnTo>
                  <a:lnTo>
                    <a:pt x="375" y="64"/>
                  </a:lnTo>
                </a:path>
              </a:pathLst>
            </a:custGeom>
            <a:solidFill>
              <a:srgbClr val="CC0000"/>
            </a:solidFill>
            <a:ln w="9525">
              <a:solidFill>
                <a:schemeClr val="tx1"/>
              </a:solidFill>
              <a:round/>
              <a:headEnd/>
              <a:tailEnd/>
            </a:ln>
          </p:spPr>
          <p:txBody>
            <a:bodyPr/>
            <a:lstStyle/>
            <a:p>
              <a:endParaRPr lang="en-US"/>
            </a:p>
          </p:txBody>
        </p:sp>
        <p:sp>
          <p:nvSpPr>
            <p:cNvPr id="3138" name="Freeform 64"/>
            <p:cNvSpPr>
              <a:spLocks/>
            </p:cNvSpPr>
            <p:nvPr/>
          </p:nvSpPr>
          <p:spPr bwMode="auto">
            <a:xfrm rot="7649878">
              <a:off x="6393788" y="2941184"/>
              <a:ext cx="485775" cy="225425"/>
            </a:xfrm>
            <a:custGeom>
              <a:avLst/>
              <a:gdLst>
                <a:gd name="T0" fmla="*/ 0 w 375"/>
                <a:gd name="T1" fmla="*/ 2147483647 h 142"/>
                <a:gd name="T2" fmla="*/ 2147483647 w 375"/>
                <a:gd name="T3" fmla="*/ 2147483647 h 142"/>
                <a:gd name="T4" fmla="*/ 2147483647 w 375"/>
                <a:gd name="T5" fmla="*/ 0 h 142"/>
                <a:gd name="T6" fmla="*/ 2147483647 w 375"/>
                <a:gd name="T7" fmla="*/ 2147483647 h 142"/>
                <a:gd name="T8" fmla="*/ 2147483647 w 375"/>
                <a:gd name="T9" fmla="*/ 2147483647 h 142"/>
                <a:gd name="T10" fmla="*/ 2147483647 w 375"/>
                <a:gd name="T11" fmla="*/ 2147483647 h 142"/>
                <a:gd name="T12" fmla="*/ 2147483647 w 375"/>
                <a:gd name="T13" fmla="*/ 2147483647 h 142"/>
                <a:gd name="T14" fmla="*/ 2147483647 w 375"/>
                <a:gd name="T15" fmla="*/ 2147483647 h 142"/>
                <a:gd name="T16" fmla="*/ 2147483647 w 375"/>
                <a:gd name="T17" fmla="*/ 2147483647 h 142"/>
                <a:gd name="T18" fmla="*/ 2147483647 w 375"/>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142"/>
                <a:gd name="T32" fmla="*/ 375 w 375"/>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142">
                  <a:moveTo>
                    <a:pt x="0" y="71"/>
                  </a:moveTo>
                  <a:lnTo>
                    <a:pt x="90" y="71"/>
                  </a:lnTo>
                  <a:lnTo>
                    <a:pt x="103" y="0"/>
                  </a:lnTo>
                  <a:lnTo>
                    <a:pt x="142" y="142"/>
                  </a:lnTo>
                  <a:lnTo>
                    <a:pt x="174" y="6"/>
                  </a:lnTo>
                  <a:lnTo>
                    <a:pt x="213" y="142"/>
                  </a:lnTo>
                  <a:lnTo>
                    <a:pt x="233" y="6"/>
                  </a:lnTo>
                  <a:lnTo>
                    <a:pt x="265" y="136"/>
                  </a:lnTo>
                  <a:lnTo>
                    <a:pt x="284" y="64"/>
                  </a:lnTo>
                  <a:lnTo>
                    <a:pt x="375" y="64"/>
                  </a:lnTo>
                </a:path>
              </a:pathLst>
            </a:custGeom>
            <a:solidFill>
              <a:srgbClr val="CC0000"/>
            </a:solidFill>
            <a:ln w="9525">
              <a:solidFill>
                <a:schemeClr val="tx1"/>
              </a:solidFill>
              <a:round/>
              <a:headEnd/>
              <a:tailEnd/>
            </a:ln>
          </p:spPr>
          <p:txBody>
            <a:bodyPr/>
            <a:lstStyle/>
            <a:p>
              <a:endParaRPr lang="en-US"/>
            </a:p>
          </p:txBody>
        </p:sp>
        <p:sp>
          <p:nvSpPr>
            <p:cNvPr id="3139" name="Freeform 65"/>
            <p:cNvSpPr>
              <a:spLocks/>
            </p:cNvSpPr>
            <p:nvPr/>
          </p:nvSpPr>
          <p:spPr bwMode="auto">
            <a:xfrm rot="7649878">
              <a:off x="5314288" y="2930072"/>
              <a:ext cx="485775" cy="225425"/>
            </a:xfrm>
            <a:custGeom>
              <a:avLst/>
              <a:gdLst>
                <a:gd name="T0" fmla="*/ 0 w 375"/>
                <a:gd name="T1" fmla="*/ 2147483647 h 142"/>
                <a:gd name="T2" fmla="*/ 2147483647 w 375"/>
                <a:gd name="T3" fmla="*/ 2147483647 h 142"/>
                <a:gd name="T4" fmla="*/ 2147483647 w 375"/>
                <a:gd name="T5" fmla="*/ 0 h 142"/>
                <a:gd name="T6" fmla="*/ 2147483647 w 375"/>
                <a:gd name="T7" fmla="*/ 2147483647 h 142"/>
                <a:gd name="T8" fmla="*/ 2147483647 w 375"/>
                <a:gd name="T9" fmla="*/ 2147483647 h 142"/>
                <a:gd name="T10" fmla="*/ 2147483647 w 375"/>
                <a:gd name="T11" fmla="*/ 2147483647 h 142"/>
                <a:gd name="T12" fmla="*/ 2147483647 w 375"/>
                <a:gd name="T13" fmla="*/ 2147483647 h 142"/>
                <a:gd name="T14" fmla="*/ 2147483647 w 375"/>
                <a:gd name="T15" fmla="*/ 2147483647 h 142"/>
                <a:gd name="T16" fmla="*/ 2147483647 w 375"/>
                <a:gd name="T17" fmla="*/ 2147483647 h 142"/>
                <a:gd name="T18" fmla="*/ 2147483647 w 375"/>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142"/>
                <a:gd name="T32" fmla="*/ 375 w 375"/>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142">
                  <a:moveTo>
                    <a:pt x="0" y="71"/>
                  </a:moveTo>
                  <a:lnTo>
                    <a:pt x="90" y="71"/>
                  </a:lnTo>
                  <a:lnTo>
                    <a:pt x="103" y="0"/>
                  </a:lnTo>
                  <a:lnTo>
                    <a:pt x="142" y="142"/>
                  </a:lnTo>
                  <a:lnTo>
                    <a:pt x="174" y="6"/>
                  </a:lnTo>
                  <a:lnTo>
                    <a:pt x="213" y="142"/>
                  </a:lnTo>
                  <a:lnTo>
                    <a:pt x="233" y="6"/>
                  </a:lnTo>
                  <a:lnTo>
                    <a:pt x="265" y="136"/>
                  </a:lnTo>
                  <a:lnTo>
                    <a:pt x="284" y="64"/>
                  </a:lnTo>
                  <a:lnTo>
                    <a:pt x="375" y="64"/>
                  </a:lnTo>
                </a:path>
              </a:pathLst>
            </a:custGeom>
            <a:solidFill>
              <a:srgbClr val="CC0000"/>
            </a:solidFill>
            <a:ln w="9525">
              <a:solidFill>
                <a:schemeClr val="tx1"/>
              </a:solidFill>
              <a:round/>
              <a:headEnd/>
              <a:tailEnd/>
            </a:ln>
          </p:spPr>
          <p:txBody>
            <a:bodyPr/>
            <a:lstStyle/>
            <a:p>
              <a:endParaRPr lang="en-US"/>
            </a:p>
          </p:txBody>
        </p:sp>
        <p:sp>
          <p:nvSpPr>
            <p:cNvPr id="3140" name="Freeform 66"/>
            <p:cNvSpPr>
              <a:spLocks/>
            </p:cNvSpPr>
            <p:nvPr/>
          </p:nvSpPr>
          <p:spPr bwMode="auto">
            <a:xfrm rot="7649878">
              <a:off x="4318925" y="2930072"/>
              <a:ext cx="485775" cy="225425"/>
            </a:xfrm>
            <a:custGeom>
              <a:avLst/>
              <a:gdLst>
                <a:gd name="T0" fmla="*/ 0 w 375"/>
                <a:gd name="T1" fmla="*/ 2147483647 h 142"/>
                <a:gd name="T2" fmla="*/ 2147483647 w 375"/>
                <a:gd name="T3" fmla="*/ 2147483647 h 142"/>
                <a:gd name="T4" fmla="*/ 2147483647 w 375"/>
                <a:gd name="T5" fmla="*/ 0 h 142"/>
                <a:gd name="T6" fmla="*/ 2147483647 w 375"/>
                <a:gd name="T7" fmla="*/ 2147483647 h 142"/>
                <a:gd name="T8" fmla="*/ 2147483647 w 375"/>
                <a:gd name="T9" fmla="*/ 2147483647 h 142"/>
                <a:gd name="T10" fmla="*/ 2147483647 w 375"/>
                <a:gd name="T11" fmla="*/ 2147483647 h 142"/>
                <a:gd name="T12" fmla="*/ 2147483647 w 375"/>
                <a:gd name="T13" fmla="*/ 2147483647 h 142"/>
                <a:gd name="T14" fmla="*/ 2147483647 w 375"/>
                <a:gd name="T15" fmla="*/ 2147483647 h 142"/>
                <a:gd name="T16" fmla="*/ 2147483647 w 375"/>
                <a:gd name="T17" fmla="*/ 2147483647 h 142"/>
                <a:gd name="T18" fmla="*/ 2147483647 w 375"/>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142"/>
                <a:gd name="T32" fmla="*/ 375 w 375"/>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142">
                  <a:moveTo>
                    <a:pt x="0" y="71"/>
                  </a:moveTo>
                  <a:lnTo>
                    <a:pt x="90" y="71"/>
                  </a:lnTo>
                  <a:lnTo>
                    <a:pt x="103" y="0"/>
                  </a:lnTo>
                  <a:lnTo>
                    <a:pt x="142" y="142"/>
                  </a:lnTo>
                  <a:lnTo>
                    <a:pt x="174" y="6"/>
                  </a:lnTo>
                  <a:lnTo>
                    <a:pt x="213" y="142"/>
                  </a:lnTo>
                  <a:lnTo>
                    <a:pt x="233" y="6"/>
                  </a:lnTo>
                  <a:lnTo>
                    <a:pt x="265" y="136"/>
                  </a:lnTo>
                  <a:lnTo>
                    <a:pt x="284" y="64"/>
                  </a:lnTo>
                  <a:lnTo>
                    <a:pt x="375" y="64"/>
                  </a:lnTo>
                </a:path>
              </a:pathLst>
            </a:custGeom>
            <a:solidFill>
              <a:srgbClr val="CC0000"/>
            </a:solidFill>
            <a:ln w="9525">
              <a:solidFill>
                <a:schemeClr val="tx1"/>
              </a:solidFill>
              <a:round/>
              <a:headEnd/>
              <a:tailEnd/>
            </a:ln>
          </p:spPr>
          <p:txBody>
            <a:bodyPr/>
            <a:lstStyle/>
            <a:p>
              <a:endParaRPr lang="en-US"/>
            </a:p>
          </p:txBody>
        </p:sp>
        <p:sp>
          <p:nvSpPr>
            <p:cNvPr id="3141" name="Freeform 67"/>
            <p:cNvSpPr>
              <a:spLocks/>
            </p:cNvSpPr>
            <p:nvPr/>
          </p:nvSpPr>
          <p:spPr bwMode="auto">
            <a:xfrm rot="7649878">
              <a:off x="3250538" y="2939597"/>
              <a:ext cx="485775" cy="225425"/>
            </a:xfrm>
            <a:custGeom>
              <a:avLst/>
              <a:gdLst>
                <a:gd name="T0" fmla="*/ 0 w 375"/>
                <a:gd name="T1" fmla="*/ 2147483647 h 142"/>
                <a:gd name="T2" fmla="*/ 2147483647 w 375"/>
                <a:gd name="T3" fmla="*/ 2147483647 h 142"/>
                <a:gd name="T4" fmla="*/ 2147483647 w 375"/>
                <a:gd name="T5" fmla="*/ 0 h 142"/>
                <a:gd name="T6" fmla="*/ 2147483647 w 375"/>
                <a:gd name="T7" fmla="*/ 2147483647 h 142"/>
                <a:gd name="T8" fmla="*/ 2147483647 w 375"/>
                <a:gd name="T9" fmla="*/ 2147483647 h 142"/>
                <a:gd name="T10" fmla="*/ 2147483647 w 375"/>
                <a:gd name="T11" fmla="*/ 2147483647 h 142"/>
                <a:gd name="T12" fmla="*/ 2147483647 w 375"/>
                <a:gd name="T13" fmla="*/ 2147483647 h 142"/>
                <a:gd name="T14" fmla="*/ 2147483647 w 375"/>
                <a:gd name="T15" fmla="*/ 2147483647 h 142"/>
                <a:gd name="T16" fmla="*/ 2147483647 w 375"/>
                <a:gd name="T17" fmla="*/ 2147483647 h 142"/>
                <a:gd name="T18" fmla="*/ 2147483647 w 375"/>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142"/>
                <a:gd name="T32" fmla="*/ 375 w 375"/>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142">
                  <a:moveTo>
                    <a:pt x="0" y="71"/>
                  </a:moveTo>
                  <a:lnTo>
                    <a:pt x="90" y="71"/>
                  </a:lnTo>
                  <a:lnTo>
                    <a:pt x="103" y="0"/>
                  </a:lnTo>
                  <a:lnTo>
                    <a:pt x="142" y="142"/>
                  </a:lnTo>
                  <a:lnTo>
                    <a:pt x="174" y="6"/>
                  </a:lnTo>
                  <a:lnTo>
                    <a:pt x="213" y="142"/>
                  </a:lnTo>
                  <a:lnTo>
                    <a:pt x="233" y="6"/>
                  </a:lnTo>
                  <a:lnTo>
                    <a:pt x="265" y="136"/>
                  </a:lnTo>
                  <a:lnTo>
                    <a:pt x="284" y="64"/>
                  </a:lnTo>
                  <a:lnTo>
                    <a:pt x="375" y="64"/>
                  </a:lnTo>
                </a:path>
              </a:pathLst>
            </a:custGeom>
            <a:solidFill>
              <a:srgbClr val="CC0000"/>
            </a:solidFill>
            <a:ln w="9525">
              <a:solidFill>
                <a:schemeClr val="tx1"/>
              </a:solidFill>
              <a:round/>
              <a:headEnd/>
              <a:tailEnd/>
            </a:ln>
          </p:spPr>
          <p:txBody>
            <a:bodyPr/>
            <a:lstStyle/>
            <a:p>
              <a:endParaRPr lang="en-US"/>
            </a:p>
          </p:txBody>
        </p:sp>
        <p:sp>
          <p:nvSpPr>
            <p:cNvPr id="3142" name="Freeform 68"/>
            <p:cNvSpPr>
              <a:spLocks/>
            </p:cNvSpPr>
            <p:nvPr/>
          </p:nvSpPr>
          <p:spPr bwMode="auto">
            <a:xfrm rot="3139467">
              <a:off x="3268000" y="2210934"/>
              <a:ext cx="485775" cy="225425"/>
            </a:xfrm>
            <a:custGeom>
              <a:avLst/>
              <a:gdLst>
                <a:gd name="T0" fmla="*/ 0 w 375"/>
                <a:gd name="T1" fmla="*/ 2147483647 h 142"/>
                <a:gd name="T2" fmla="*/ 2147483647 w 375"/>
                <a:gd name="T3" fmla="*/ 2147483647 h 142"/>
                <a:gd name="T4" fmla="*/ 2147483647 w 375"/>
                <a:gd name="T5" fmla="*/ 0 h 142"/>
                <a:gd name="T6" fmla="*/ 2147483647 w 375"/>
                <a:gd name="T7" fmla="*/ 2147483647 h 142"/>
                <a:gd name="T8" fmla="*/ 2147483647 w 375"/>
                <a:gd name="T9" fmla="*/ 2147483647 h 142"/>
                <a:gd name="T10" fmla="*/ 2147483647 w 375"/>
                <a:gd name="T11" fmla="*/ 2147483647 h 142"/>
                <a:gd name="T12" fmla="*/ 2147483647 w 375"/>
                <a:gd name="T13" fmla="*/ 2147483647 h 142"/>
                <a:gd name="T14" fmla="*/ 2147483647 w 375"/>
                <a:gd name="T15" fmla="*/ 2147483647 h 142"/>
                <a:gd name="T16" fmla="*/ 2147483647 w 375"/>
                <a:gd name="T17" fmla="*/ 2147483647 h 142"/>
                <a:gd name="T18" fmla="*/ 2147483647 w 375"/>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142"/>
                <a:gd name="T32" fmla="*/ 375 w 375"/>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142">
                  <a:moveTo>
                    <a:pt x="0" y="71"/>
                  </a:moveTo>
                  <a:lnTo>
                    <a:pt x="90" y="71"/>
                  </a:lnTo>
                  <a:lnTo>
                    <a:pt x="103" y="0"/>
                  </a:lnTo>
                  <a:lnTo>
                    <a:pt x="142" y="142"/>
                  </a:lnTo>
                  <a:lnTo>
                    <a:pt x="174" y="6"/>
                  </a:lnTo>
                  <a:lnTo>
                    <a:pt x="213" y="142"/>
                  </a:lnTo>
                  <a:lnTo>
                    <a:pt x="233" y="6"/>
                  </a:lnTo>
                  <a:lnTo>
                    <a:pt x="265" y="136"/>
                  </a:lnTo>
                  <a:lnTo>
                    <a:pt x="284" y="64"/>
                  </a:lnTo>
                  <a:lnTo>
                    <a:pt x="375" y="64"/>
                  </a:lnTo>
                </a:path>
              </a:pathLst>
            </a:custGeom>
            <a:solidFill>
              <a:srgbClr val="CC0000"/>
            </a:solidFill>
            <a:ln w="9525">
              <a:solidFill>
                <a:schemeClr val="tx1"/>
              </a:solidFill>
              <a:round/>
              <a:headEnd/>
              <a:tailEnd/>
            </a:ln>
          </p:spPr>
          <p:txBody>
            <a:bodyPr/>
            <a:lstStyle/>
            <a:p>
              <a:endParaRPr lang="en-US"/>
            </a:p>
          </p:txBody>
        </p:sp>
        <p:sp>
          <p:nvSpPr>
            <p:cNvPr id="3143" name="Freeform 69"/>
            <p:cNvSpPr>
              <a:spLocks/>
            </p:cNvSpPr>
            <p:nvPr/>
          </p:nvSpPr>
          <p:spPr bwMode="auto">
            <a:xfrm rot="3139467">
              <a:off x="4284000" y="2209347"/>
              <a:ext cx="485775" cy="225425"/>
            </a:xfrm>
            <a:custGeom>
              <a:avLst/>
              <a:gdLst>
                <a:gd name="T0" fmla="*/ 0 w 375"/>
                <a:gd name="T1" fmla="*/ 2147483647 h 142"/>
                <a:gd name="T2" fmla="*/ 2147483647 w 375"/>
                <a:gd name="T3" fmla="*/ 2147483647 h 142"/>
                <a:gd name="T4" fmla="*/ 2147483647 w 375"/>
                <a:gd name="T5" fmla="*/ 0 h 142"/>
                <a:gd name="T6" fmla="*/ 2147483647 w 375"/>
                <a:gd name="T7" fmla="*/ 2147483647 h 142"/>
                <a:gd name="T8" fmla="*/ 2147483647 w 375"/>
                <a:gd name="T9" fmla="*/ 2147483647 h 142"/>
                <a:gd name="T10" fmla="*/ 2147483647 w 375"/>
                <a:gd name="T11" fmla="*/ 2147483647 h 142"/>
                <a:gd name="T12" fmla="*/ 2147483647 w 375"/>
                <a:gd name="T13" fmla="*/ 2147483647 h 142"/>
                <a:gd name="T14" fmla="*/ 2147483647 w 375"/>
                <a:gd name="T15" fmla="*/ 2147483647 h 142"/>
                <a:gd name="T16" fmla="*/ 2147483647 w 375"/>
                <a:gd name="T17" fmla="*/ 2147483647 h 142"/>
                <a:gd name="T18" fmla="*/ 2147483647 w 375"/>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142"/>
                <a:gd name="T32" fmla="*/ 375 w 375"/>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142">
                  <a:moveTo>
                    <a:pt x="0" y="71"/>
                  </a:moveTo>
                  <a:lnTo>
                    <a:pt x="90" y="71"/>
                  </a:lnTo>
                  <a:lnTo>
                    <a:pt x="103" y="0"/>
                  </a:lnTo>
                  <a:lnTo>
                    <a:pt x="142" y="142"/>
                  </a:lnTo>
                  <a:lnTo>
                    <a:pt x="174" y="6"/>
                  </a:lnTo>
                  <a:lnTo>
                    <a:pt x="213" y="142"/>
                  </a:lnTo>
                  <a:lnTo>
                    <a:pt x="233" y="6"/>
                  </a:lnTo>
                  <a:lnTo>
                    <a:pt x="265" y="136"/>
                  </a:lnTo>
                  <a:lnTo>
                    <a:pt x="284" y="64"/>
                  </a:lnTo>
                  <a:lnTo>
                    <a:pt x="375" y="64"/>
                  </a:lnTo>
                </a:path>
              </a:pathLst>
            </a:custGeom>
            <a:solidFill>
              <a:srgbClr val="CC0000"/>
            </a:solidFill>
            <a:ln w="9525">
              <a:solidFill>
                <a:schemeClr val="tx1"/>
              </a:solidFill>
              <a:round/>
              <a:headEnd/>
              <a:tailEnd/>
            </a:ln>
          </p:spPr>
          <p:txBody>
            <a:bodyPr/>
            <a:lstStyle/>
            <a:p>
              <a:endParaRPr lang="en-US"/>
            </a:p>
          </p:txBody>
        </p:sp>
        <p:sp>
          <p:nvSpPr>
            <p:cNvPr id="3144" name="Freeform 70"/>
            <p:cNvSpPr>
              <a:spLocks/>
            </p:cNvSpPr>
            <p:nvPr/>
          </p:nvSpPr>
          <p:spPr bwMode="auto">
            <a:xfrm rot="3139467">
              <a:off x="5330163" y="2226809"/>
              <a:ext cx="485775" cy="225425"/>
            </a:xfrm>
            <a:custGeom>
              <a:avLst/>
              <a:gdLst>
                <a:gd name="T0" fmla="*/ 0 w 375"/>
                <a:gd name="T1" fmla="*/ 2147483647 h 142"/>
                <a:gd name="T2" fmla="*/ 2147483647 w 375"/>
                <a:gd name="T3" fmla="*/ 2147483647 h 142"/>
                <a:gd name="T4" fmla="*/ 2147483647 w 375"/>
                <a:gd name="T5" fmla="*/ 0 h 142"/>
                <a:gd name="T6" fmla="*/ 2147483647 w 375"/>
                <a:gd name="T7" fmla="*/ 2147483647 h 142"/>
                <a:gd name="T8" fmla="*/ 2147483647 w 375"/>
                <a:gd name="T9" fmla="*/ 2147483647 h 142"/>
                <a:gd name="T10" fmla="*/ 2147483647 w 375"/>
                <a:gd name="T11" fmla="*/ 2147483647 h 142"/>
                <a:gd name="T12" fmla="*/ 2147483647 w 375"/>
                <a:gd name="T13" fmla="*/ 2147483647 h 142"/>
                <a:gd name="T14" fmla="*/ 2147483647 w 375"/>
                <a:gd name="T15" fmla="*/ 2147483647 h 142"/>
                <a:gd name="T16" fmla="*/ 2147483647 w 375"/>
                <a:gd name="T17" fmla="*/ 2147483647 h 142"/>
                <a:gd name="T18" fmla="*/ 2147483647 w 375"/>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142"/>
                <a:gd name="T32" fmla="*/ 375 w 375"/>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142">
                  <a:moveTo>
                    <a:pt x="0" y="71"/>
                  </a:moveTo>
                  <a:lnTo>
                    <a:pt x="90" y="71"/>
                  </a:lnTo>
                  <a:lnTo>
                    <a:pt x="103" y="0"/>
                  </a:lnTo>
                  <a:lnTo>
                    <a:pt x="142" y="142"/>
                  </a:lnTo>
                  <a:lnTo>
                    <a:pt x="174" y="6"/>
                  </a:lnTo>
                  <a:lnTo>
                    <a:pt x="213" y="142"/>
                  </a:lnTo>
                  <a:lnTo>
                    <a:pt x="233" y="6"/>
                  </a:lnTo>
                  <a:lnTo>
                    <a:pt x="265" y="136"/>
                  </a:lnTo>
                  <a:lnTo>
                    <a:pt x="284" y="64"/>
                  </a:lnTo>
                  <a:lnTo>
                    <a:pt x="375" y="64"/>
                  </a:lnTo>
                </a:path>
              </a:pathLst>
            </a:custGeom>
            <a:solidFill>
              <a:srgbClr val="CC0000"/>
            </a:solidFill>
            <a:ln w="9525">
              <a:solidFill>
                <a:schemeClr val="tx1"/>
              </a:solidFill>
              <a:round/>
              <a:headEnd/>
              <a:tailEnd/>
            </a:ln>
          </p:spPr>
          <p:txBody>
            <a:bodyPr/>
            <a:lstStyle/>
            <a:p>
              <a:endParaRPr lang="en-US"/>
            </a:p>
          </p:txBody>
        </p:sp>
        <p:sp>
          <p:nvSpPr>
            <p:cNvPr id="3145" name="Freeform 71"/>
            <p:cNvSpPr>
              <a:spLocks/>
            </p:cNvSpPr>
            <p:nvPr/>
          </p:nvSpPr>
          <p:spPr bwMode="auto">
            <a:xfrm rot="3139467">
              <a:off x="6376325" y="2204584"/>
              <a:ext cx="485775" cy="225425"/>
            </a:xfrm>
            <a:custGeom>
              <a:avLst/>
              <a:gdLst>
                <a:gd name="T0" fmla="*/ 0 w 375"/>
                <a:gd name="T1" fmla="*/ 2147483647 h 142"/>
                <a:gd name="T2" fmla="*/ 2147483647 w 375"/>
                <a:gd name="T3" fmla="*/ 2147483647 h 142"/>
                <a:gd name="T4" fmla="*/ 2147483647 w 375"/>
                <a:gd name="T5" fmla="*/ 0 h 142"/>
                <a:gd name="T6" fmla="*/ 2147483647 w 375"/>
                <a:gd name="T7" fmla="*/ 2147483647 h 142"/>
                <a:gd name="T8" fmla="*/ 2147483647 w 375"/>
                <a:gd name="T9" fmla="*/ 2147483647 h 142"/>
                <a:gd name="T10" fmla="*/ 2147483647 w 375"/>
                <a:gd name="T11" fmla="*/ 2147483647 h 142"/>
                <a:gd name="T12" fmla="*/ 2147483647 w 375"/>
                <a:gd name="T13" fmla="*/ 2147483647 h 142"/>
                <a:gd name="T14" fmla="*/ 2147483647 w 375"/>
                <a:gd name="T15" fmla="*/ 2147483647 h 142"/>
                <a:gd name="T16" fmla="*/ 2147483647 w 375"/>
                <a:gd name="T17" fmla="*/ 2147483647 h 142"/>
                <a:gd name="T18" fmla="*/ 2147483647 w 375"/>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142"/>
                <a:gd name="T32" fmla="*/ 375 w 375"/>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142">
                  <a:moveTo>
                    <a:pt x="0" y="71"/>
                  </a:moveTo>
                  <a:lnTo>
                    <a:pt x="90" y="71"/>
                  </a:lnTo>
                  <a:lnTo>
                    <a:pt x="103" y="0"/>
                  </a:lnTo>
                  <a:lnTo>
                    <a:pt x="142" y="142"/>
                  </a:lnTo>
                  <a:lnTo>
                    <a:pt x="174" y="6"/>
                  </a:lnTo>
                  <a:lnTo>
                    <a:pt x="213" y="142"/>
                  </a:lnTo>
                  <a:lnTo>
                    <a:pt x="233" y="6"/>
                  </a:lnTo>
                  <a:lnTo>
                    <a:pt x="265" y="136"/>
                  </a:lnTo>
                  <a:lnTo>
                    <a:pt x="284" y="64"/>
                  </a:lnTo>
                  <a:lnTo>
                    <a:pt x="375" y="64"/>
                  </a:lnTo>
                </a:path>
              </a:pathLst>
            </a:custGeom>
            <a:solidFill>
              <a:srgbClr val="CC0000"/>
            </a:solidFill>
            <a:ln w="9525">
              <a:solidFill>
                <a:schemeClr val="tx1"/>
              </a:solidFill>
              <a:round/>
              <a:headEnd/>
              <a:tailEnd/>
            </a:ln>
          </p:spPr>
          <p:txBody>
            <a:bodyPr/>
            <a:lstStyle/>
            <a:p>
              <a:endParaRPr lang="en-US"/>
            </a:p>
          </p:txBody>
        </p:sp>
        <p:sp>
          <p:nvSpPr>
            <p:cNvPr id="3146" name="Freeform 72"/>
            <p:cNvSpPr>
              <a:spLocks/>
            </p:cNvSpPr>
            <p:nvPr/>
          </p:nvSpPr>
          <p:spPr bwMode="auto">
            <a:xfrm rot="3139467">
              <a:off x="7412963" y="2202997"/>
              <a:ext cx="485775" cy="225425"/>
            </a:xfrm>
            <a:custGeom>
              <a:avLst/>
              <a:gdLst>
                <a:gd name="T0" fmla="*/ 0 w 375"/>
                <a:gd name="T1" fmla="*/ 2147483647 h 142"/>
                <a:gd name="T2" fmla="*/ 2147483647 w 375"/>
                <a:gd name="T3" fmla="*/ 2147483647 h 142"/>
                <a:gd name="T4" fmla="*/ 2147483647 w 375"/>
                <a:gd name="T5" fmla="*/ 0 h 142"/>
                <a:gd name="T6" fmla="*/ 2147483647 w 375"/>
                <a:gd name="T7" fmla="*/ 2147483647 h 142"/>
                <a:gd name="T8" fmla="*/ 2147483647 w 375"/>
                <a:gd name="T9" fmla="*/ 2147483647 h 142"/>
                <a:gd name="T10" fmla="*/ 2147483647 w 375"/>
                <a:gd name="T11" fmla="*/ 2147483647 h 142"/>
                <a:gd name="T12" fmla="*/ 2147483647 w 375"/>
                <a:gd name="T13" fmla="*/ 2147483647 h 142"/>
                <a:gd name="T14" fmla="*/ 2147483647 w 375"/>
                <a:gd name="T15" fmla="*/ 2147483647 h 142"/>
                <a:gd name="T16" fmla="*/ 2147483647 w 375"/>
                <a:gd name="T17" fmla="*/ 2147483647 h 142"/>
                <a:gd name="T18" fmla="*/ 2147483647 w 375"/>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142"/>
                <a:gd name="T32" fmla="*/ 375 w 375"/>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142">
                  <a:moveTo>
                    <a:pt x="0" y="71"/>
                  </a:moveTo>
                  <a:lnTo>
                    <a:pt x="90" y="71"/>
                  </a:lnTo>
                  <a:lnTo>
                    <a:pt x="103" y="0"/>
                  </a:lnTo>
                  <a:lnTo>
                    <a:pt x="142" y="142"/>
                  </a:lnTo>
                  <a:lnTo>
                    <a:pt x="174" y="6"/>
                  </a:lnTo>
                  <a:lnTo>
                    <a:pt x="213" y="142"/>
                  </a:lnTo>
                  <a:lnTo>
                    <a:pt x="233" y="6"/>
                  </a:lnTo>
                  <a:lnTo>
                    <a:pt x="265" y="136"/>
                  </a:lnTo>
                  <a:lnTo>
                    <a:pt x="284" y="64"/>
                  </a:lnTo>
                  <a:lnTo>
                    <a:pt x="375" y="64"/>
                  </a:lnTo>
                </a:path>
              </a:pathLst>
            </a:custGeom>
            <a:solidFill>
              <a:srgbClr val="CC0000"/>
            </a:solidFill>
            <a:ln w="9525">
              <a:solidFill>
                <a:schemeClr val="tx1"/>
              </a:solidFill>
              <a:round/>
              <a:headEnd/>
              <a:tailEnd/>
            </a:ln>
          </p:spPr>
          <p:txBody>
            <a:bodyPr/>
            <a:lstStyle/>
            <a:p>
              <a:endParaRPr lang="en-US"/>
            </a:p>
          </p:txBody>
        </p:sp>
        <p:sp>
          <p:nvSpPr>
            <p:cNvPr id="3147" name="Freeform 73"/>
            <p:cNvSpPr>
              <a:spLocks/>
            </p:cNvSpPr>
            <p:nvPr/>
          </p:nvSpPr>
          <p:spPr bwMode="auto">
            <a:xfrm rot="7649878">
              <a:off x="6868450" y="2222047"/>
              <a:ext cx="485775" cy="225425"/>
            </a:xfrm>
            <a:custGeom>
              <a:avLst/>
              <a:gdLst>
                <a:gd name="T0" fmla="*/ 0 w 375"/>
                <a:gd name="T1" fmla="*/ 2147483647 h 142"/>
                <a:gd name="T2" fmla="*/ 2147483647 w 375"/>
                <a:gd name="T3" fmla="*/ 2147483647 h 142"/>
                <a:gd name="T4" fmla="*/ 2147483647 w 375"/>
                <a:gd name="T5" fmla="*/ 0 h 142"/>
                <a:gd name="T6" fmla="*/ 2147483647 w 375"/>
                <a:gd name="T7" fmla="*/ 2147483647 h 142"/>
                <a:gd name="T8" fmla="*/ 2147483647 w 375"/>
                <a:gd name="T9" fmla="*/ 2147483647 h 142"/>
                <a:gd name="T10" fmla="*/ 2147483647 w 375"/>
                <a:gd name="T11" fmla="*/ 2147483647 h 142"/>
                <a:gd name="T12" fmla="*/ 2147483647 w 375"/>
                <a:gd name="T13" fmla="*/ 2147483647 h 142"/>
                <a:gd name="T14" fmla="*/ 2147483647 w 375"/>
                <a:gd name="T15" fmla="*/ 2147483647 h 142"/>
                <a:gd name="T16" fmla="*/ 2147483647 w 375"/>
                <a:gd name="T17" fmla="*/ 2147483647 h 142"/>
                <a:gd name="T18" fmla="*/ 2147483647 w 375"/>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142"/>
                <a:gd name="T32" fmla="*/ 375 w 375"/>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142">
                  <a:moveTo>
                    <a:pt x="0" y="71"/>
                  </a:moveTo>
                  <a:lnTo>
                    <a:pt x="90" y="71"/>
                  </a:lnTo>
                  <a:lnTo>
                    <a:pt x="103" y="0"/>
                  </a:lnTo>
                  <a:lnTo>
                    <a:pt x="142" y="142"/>
                  </a:lnTo>
                  <a:lnTo>
                    <a:pt x="174" y="6"/>
                  </a:lnTo>
                  <a:lnTo>
                    <a:pt x="213" y="142"/>
                  </a:lnTo>
                  <a:lnTo>
                    <a:pt x="233" y="6"/>
                  </a:lnTo>
                  <a:lnTo>
                    <a:pt x="265" y="136"/>
                  </a:lnTo>
                  <a:lnTo>
                    <a:pt x="284" y="64"/>
                  </a:lnTo>
                  <a:lnTo>
                    <a:pt x="375" y="64"/>
                  </a:lnTo>
                </a:path>
              </a:pathLst>
            </a:custGeom>
            <a:solidFill>
              <a:srgbClr val="CC0000"/>
            </a:solidFill>
            <a:ln w="9525">
              <a:solidFill>
                <a:schemeClr val="tx1"/>
              </a:solidFill>
              <a:round/>
              <a:headEnd/>
              <a:tailEnd/>
            </a:ln>
          </p:spPr>
          <p:txBody>
            <a:bodyPr/>
            <a:lstStyle/>
            <a:p>
              <a:endParaRPr lang="en-US"/>
            </a:p>
          </p:txBody>
        </p:sp>
        <p:sp>
          <p:nvSpPr>
            <p:cNvPr id="3148" name="Freeform 74"/>
            <p:cNvSpPr>
              <a:spLocks/>
            </p:cNvSpPr>
            <p:nvPr/>
          </p:nvSpPr>
          <p:spPr bwMode="auto">
            <a:xfrm rot="7649878">
              <a:off x="5849275" y="2210934"/>
              <a:ext cx="485775" cy="225425"/>
            </a:xfrm>
            <a:custGeom>
              <a:avLst/>
              <a:gdLst>
                <a:gd name="T0" fmla="*/ 0 w 375"/>
                <a:gd name="T1" fmla="*/ 2147483647 h 142"/>
                <a:gd name="T2" fmla="*/ 2147483647 w 375"/>
                <a:gd name="T3" fmla="*/ 2147483647 h 142"/>
                <a:gd name="T4" fmla="*/ 2147483647 w 375"/>
                <a:gd name="T5" fmla="*/ 0 h 142"/>
                <a:gd name="T6" fmla="*/ 2147483647 w 375"/>
                <a:gd name="T7" fmla="*/ 2147483647 h 142"/>
                <a:gd name="T8" fmla="*/ 2147483647 w 375"/>
                <a:gd name="T9" fmla="*/ 2147483647 h 142"/>
                <a:gd name="T10" fmla="*/ 2147483647 w 375"/>
                <a:gd name="T11" fmla="*/ 2147483647 h 142"/>
                <a:gd name="T12" fmla="*/ 2147483647 w 375"/>
                <a:gd name="T13" fmla="*/ 2147483647 h 142"/>
                <a:gd name="T14" fmla="*/ 2147483647 w 375"/>
                <a:gd name="T15" fmla="*/ 2147483647 h 142"/>
                <a:gd name="T16" fmla="*/ 2147483647 w 375"/>
                <a:gd name="T17" fmla="*/ 2147483647 h 142"/>
                <a:gd name="T18" fmla="*/ 2147483647 w 375"/>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142"/>
                <a:gd name="T32" fmla="*/ 375 w 375"/>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142">
                  <a:moveTo>
                    <a:pt x="0" y="71"/>
                  </a:moveTo>
                  <a:lnTo>
                    <a:pt x="90" y="71"/>
                  </a:lnTo>
                  <a:lnTo>
                    <a:pt x="103" y="0"/>
                  </a:lnTo>
                  <a:lnTo>
                    <a:pt x="142" y="142"/>
                  </a:lnTo>
                  <a:lnTo>
                    <a:pt x="174" y="6"/>
                  </a:lnTo>
                  <a:lnTo>
                    <a:pt x="213" y="142"/>
                  </a:lnTo>
                  <a:lnTo>
                    <a:pt x="233" y="6"/>
                  </a:lnTo>
                  <a:lnTo>
                    <a:pt x="265" y="136"/>
                  </a:lnTo>
                  <a:lnTo>
                    <a:pt x="284" y="64"/>
                  </a:lnTo>
                  <a:lnTo>
                    <a:pt x="375" y="64"/>
                  </a:lnTo>
                </a:path>
              </a:pathLst>
            </a:custGeom>
            <a:solidFill>
              <a:srgbClr val="CC0000"/>
            </a:solidFill>
            <a:ln w="9525">
              <a:solidFill>
                <a:schemeClr val="tx1"/>
              </a:solidFill>
              <a:round/>
              <a:headEnd/>
              <a:tailEnd/>
            </a:ln>
          </p:spPr>
          <p:txBody>
            <a:bodyPr/>
            <a:lstStyle/>
            <a:p>
              <a:endParaRPr lang="en-US"/>
            </a:p>
          </p:txBody>
        </p:sp>
        <p:sp>
          <p:nvSpPr>
            <p:cNvPr id="3149" name="Freeform 75"/>
            <p:cNvSpPr>
              <a:spLocks/>
            </p:cNvSpPr>
            <p:nvPr/>
          </p:nvSpPr>
          <p:spPr bwMode="auto">
            <a:xfrm rot="7649878">
              <a:off x="4769775" y="2199822"/>
              <a:ext cx="485775" cy="225425"/>
            </a:xfrm>
            <a:custGeom>
              <a:avLst/>
              <a:gdLst>
                <a:gd name="T0" fmla="*/ 0 w 375"/>
                <a:gd name="T1" fmla="*/ 2147483647 h 142"/>
                <a:gd name="T2" fmla="*/ 2147483647 w 375"/>
                <a:gd name="T3" fmla="*/ 2147483647 h 142"/>
                <a:gd name="T4" fmla="*/ 2147483647 w 375"/>
                <a:gd name="T5" fmla="*/ 0 h 142"/>
                <a:gd name="T6" fmla="*/ 2147483647 w 375"/>
                <a:gd name="T7" fmla="*/ 2147483647 h 142"/>
                <a:gd name="T8" fmla="*/ 2147483647 w 375"/>
                <a:gd name="T9" fmla="*/ 2147483647 h 142"/>
                <a:gd name="T10" fmla="*/ 2147483647 w 375"/>
                <a:gd name="T11" fmla="*/ 2147483647 h 142"/>
                <a:gd name="T12" fmla="*/ 2147483647 w 375"/>
                <a:gd name="T13" fmla="*/ 2147483647 h 142"/>
                <a:gd name="T14" fmla="*/ 2147483647 w 375"/>
                <a:gd name="T15" fmla="*/ 2147483647 h 142"/>
                <a:gd name="T16" fmla="*/ 2147483647 w 375"/>
                <a:gd name="T17" fmla="*/ 2147483647 h 142"/>
                <a:gd name="T18" fmla="*/ 2147483647 w 375"/>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142"/>
                <a:gd name="T32" fmla="*/ 375 w 375"/>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142">
                  <a:moveTo>
                    <a:pt x="0" y="71"/>
                  </a:moveTo>
                  <a:lnTo>
                    <a:pt x="90" y="71"/>
                  </a:lnTo>
                  <a:lnTo>
                    <a:pt x="103" y="0"/>
                  </a:lnTo>
                  <a:lnTo>
                    <a:pt x="142" y="142"/>
                  </a:lnTo>
                  <a:lnTo>
                    <a:pt x="174" y="6"/>
                  </a:lnTo>
                  <a:lnTo>
                    <a:pt x="213" y="142"/>
                  </a:lnTo>
                  <a:lnTo>
                    <a:pt x="233" y="6"/>
                  </a:lnTo>
                  <a:lnTo>
                    <a:pt x="265" y="136"/>
                  </a:lnTo>
                  <a:lnTo>
                    <a:pt x="284" y="64"/>
                  </a:lnTo>
                  <a:lnTo>
                    <a:pt x="375" y="64"/>
                  </a:lnTo>
                </a:path>
              </a:pathLst>
            </a:custGeom>
            <a:solidFill>
              <a:srgbClr val="CC0000"/>
            </a:solidFill>
            <a:ln w="9525">
              <a:solidFill>
                <a:schemeClr val="tx1"/>
              </a:solidFill>
              <a:round/>
              <a:headEnd/>
              <a:tailEnd/>
            </a:ln>
          </p:spPr>
          <p:txBody>
            <a:bodyPr/>
            <a:lstStyle/>
            <a:p>
              <a:endParaRPr lang="en-US"/>
            </a:p>
          </p:txBody>
        </p:sp>
        <p:sp>
          <p:nvSpPr>
            <p:cNvPr id="3150" name="Freeform 76"/>
            <p:cNvSpPr>
              <a:spLocks/>
            </p:cNvSpPr>
            <p:nvPr/>
          </p:nvSpPr>
          <p:spPr bwMode="auto">
            <a:xfrm rot="7649878">
              <a:off x="3774413" y="2199822"/>
              <a:ext cx="485775" cy="225425"/>
            </a:xfrm>
            <a:custGeom>
              <a:avLst/>
              <a:gdLst>
                <a:gd name="T0" fmla="*/ 0 w 375"/>
                <a:gd name="T1" fmla="*/ 2147483647 h 142"/>
                <a:gd name="T2" fmla="*/ 2147483647 w 375"/>
                <a:gd name="T3" fmla="*/ 2147483647 h 142"/>
                <a:gd name="T4" fmla="*/ 2147483647 w 375"/>
                <a:gd name="T5" fmla="*/ 0 h 142"/>
                <a:gd name="T6" fmla="*/ 2147483647 w 375"/>
                <a:gd name="T7" fmla="*/ 2147483647 h 142"/>
                <a:gd name="T8" fmla="*/ 2147483647 w 375"/>
                <a:gd name="T9" fmla="*/ 2147483647 h 142"/>
                <a:gd name="T10" fmla="*/ 2147483647 w 375"/>
                <a:gd name="T11" fmla="*/ 2147483647 h 142"/>
                <a:gd name="T12" fmla="*/ 2147483647 w 375"/>
                <a:gd name="T13" fmla="*/ 2147483647 h 142"/>
                <a:gd name="T14" fmla="*/ 2147483647 w 375"/>
                <a:gd name="T15" fmla="*/ 2147483647 h 142"/>
                <a:gd name="T16" fmla="*/ 2147483647 w 375"/>
                <a:gd name="T17" fmla="*/ 2147483647 h 142"/>
                <a:gd name="T18" fmla="*/ 2147483647 w 375"/>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142"/>
                <a:gd name="T32" fmla="*/ 375 w 375"/>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142">
                  <a:moveTo>
                    <a:pt x="0" y="71"/>
                  </a:moveTo>
                  <a:lnTo>
                    <a:pt x="90" y="71"/>
                  </a:lnTo>
                  <a:lnTo>
                    <a:pt x="103" y="0"/>
                  </a:lnTo>
                  <a:lnTo>
                    <a:pt x="142" y="142"/>
                  </a:lnTo>
                  <a:lnTo>
                    <a:pt x="174" y="6"/>
                  </a:lnTo>
                  <a:lnTo>
                    <a:pt x="213" y="142"/>
                  </a:lnTo>
                  <a:lnTo>
                    <a:pt x="233" y="6"/>
                  </a:lnTo>
                  <a:lnTo>
                    <a:pt x="265" y="136"/>
                  </a:lnTo>
                  <a:lnTo>
                    <a:pt x="284" y="64"/>
                  </a:lnTo>
                  <a:lnTo>
                    <a:pt x="375" y="64"/>
                  </a:lnTo>
                </a:path>
              </a:pathLst>
            </a:custGeom>
            <a:solidFill>
              <a:srgbClr val="CC0000"/>
            </a:solidFill>
            <a:ln w="9525">
              <a:solidFill>
                <a:schemeClr val="tx1"/>
              </a:solidFill>
              <a:round/>
              <a:headEnd/>
              <a:tailEnd/>
            </a:ln>
          </p:spPr>
          <p:txBody>
            <a:bodyPr/>
            <a:lstStyle/>
            <a:p>
              <a:endParaRPr lang="en-US"/>
            </a:p>
          </p:txBody>
        </p:sp>
        <p:sp>
          <p:nvSpPr>
            <p:cNvPr id="3151" name="Freeform 77"/>
            <p:cNvSpPr>
              <a:spLocks/>
            </p:cNvSpPr>
            <p:nvPr/>
          </p:nvSpPr>
          <p:spPr bwMode="auto">
            <a:xfrm rot="7649878">
              <a:off x="2706025" y="2209347"/>
              <a:ext cx="485775" cy="225425"/>
            </a:xfrm>
            <a:custGeom>
              <a:avLst/>
              <a:gdLst>
                <a:gd name="T0" fmla="*/ 0 w 375"/>
                <a:gd name="T1" fmla="*/ 2147483647 h 142"/>
                <a:gd name="T2" fmla="*/ 2147483647 w 375"/>
                <a:gd name="T3" fmla="*/ 2147483647 h 142"/>
                <a:gd name="T4" fmla="*/ 2147483647 w 375"/>
                <a:gd name="T5" fmla="*/ 0 h 142"/>
                <a:gd name="T6" fmla="*/ 2147483647 w 375"/>
                <a:gd name="T7" fmla="*/ 2147483647 h 142"/>
                <a:gd name="T8" fmla="*/ 2147483647 w 375"/>
                <a:gd name="T9" fmla="*/ 2147483647 h 142"/>
                <a:gd name="T10" fmla="*/ 2147483647 w 375"/>
                <a:gd name="T11" fmla="*/ 2147483647 h 142"/>
                <a:gd name="T12" fmla="*/ 2147483647 w 375"/>
                <a:gd name="T13" fmla="*/ 2147483647 h 142"/>
                <a:gd name="T14" fmla="*/ 2147483647 w 375"/>
                <a:gd name="T15" fmla="*/ 2147483647 h 142"/>
                <a:gd name="T16" fmla="*/ 2147483647 w 375"/>
                <a:gd name="T17" fmla="*/ 2147483647 h 142"/>
                <a:gd name="T18" fmla="*/ 2147483647 w 375"/>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142"/>
                <a:gd name="T32" fmla="*/ 375 w 375"/>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142">
                  <a:moveTo>
                    <a:pt x="0" y="71"/>
                  </a:moveTo>
                  <a:lnTo>
                    <a:pt x="90" y="71"/>
                  </a:lnTo>
                  <a:lnTo>
                    <a:pt x="103" y="0"/>
                  </a:lnTo>
                  <a:lnTo>
                    <a:pt x="142" y="142"/>
                  </a:lnTo>
                  <a:lnTo>
                    <a:pt x="174" y="6"/>
                  </a:lnTo>
                  <a:lnTo>
                    <a:pt x="213" y="142"/>
                  </a:lnTo>
                  <a:lnTo>
                    <a:pt x="233" y="6"/>
                  </a:lnTo>
                  <a:lnTo>
                    <a:pt x="265" y="136"/>
                  </a:lnTo>
                  <a:lnTo>
                    <a:pt x="284" y="64"/>
                  </a:lnTo>
                  <a:lnTo>
                    <a:pt x="375" y="64"/>
                  </a:lnTo>
                </a:path>
              </a:pathLst>
            </a:custGeom>
            <a:solidFill>
              <a:srgbClr val="CC0000"/>
            </a:solidFill>
            <a:ln w="9525">
              <a:solidFill>
                <a:schemeClr val="tx1"/>
              </a:solidFill>
              <a:round/>
              <a:headEnd/>
              <a:tailEnd/>
            </a:ln>
          </p:spPr>
          <p:txBody>
            <a:bodyPr/>
            <a:lstStyle/>
            <a:p>
              <a:endParaRPr lang="en-US"/>
            </a:p>
          </p:txBody>
        </p:sp>
        <p:sp>
          <p:nvSpPr>
            <p:cNvPr id="3152" name="Freeform 78"/>
            <p:cNvSpPr>
              <a:spLocks/>
            </p:cNvSpPr>
            <p:nvPr/>
          </p:nvSpPr>
          <p:spPr bwMode="auto">
            <a:xfrm rot="7649878">
              <a:off x="7892388" y="2207759"/>
              <a:ext cx="485775" cy="225425"/>
            </a:xfrm>
            <a:custGeom>
              <a:avLst/>
              <a:gdLst>
                <a:gd name="T0" fmla="*/ 0 w 375"/>
                <a:gd name="T1" fmla="*/ 2147483647 h 142"/>
                <a:gd name="T2" fmla="*/ 2147483647 w 375"/>
                <a:gd name="T3" fmla="*/ 2147483647 h 142"/>
                <a:gd name="T4" fmla="*/ 2147483647 w 375"/>
                <a:gd name="T5" fmla="*/ 0 h 142"/>
                <a:gd name="T6" fmla="*/ 2147483647 w 375"/>
                <a:gd name="T7" fmla="*/ 2147483647 h 142"/>
                <a:gd name="T8" fmla="*/ 2147483647 w 375"/>
                <a:gd name="T9" fmla="*/ 2147483647 h 142"/>
                <a:gd name="T10" fmla="*/ 2147483647 w 375"/>
                <a:gd name="T11" fmla="*/ 2147483647 h 142"/>
                <a:gd name="T12" fmla="*/ 2147483647 w 375"/>
                <a:gd name="T13" fmla="*/ 2147483647 h 142"/>
                <a:gd name="T14" fmla="*/ 2147483647 w 375"/>
                <a:gd name="T15" fmla="*/ 2147483647 h 142"/>
                <a:gd name="T16" fmla="*/ 2147483647 w 375"/>
                <a:gd name="T17" fmla="*/ 2147483647 h 142"/>
                <a:gd name="T18" fmla="*/ 2147483647 w 375"/>
                <a:gd name="T19" fmla="*/ 2147483647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5"/>
                <a:gd name="T31" fmla="*/ 0 h 142"/>
                <a:gd name="T32" fmla="*/ 375 w 375"/>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5" h="142">
                  <a:moveTo>
                    <a:pt x="0" y="71"/>
                  </a:moveTo>
                  <a:lnTo>
                    <a:pt x="90" y="71"/>
                  </a:lnTo>
                  <a:lnTo>
                    <a:pt x="103" y="0"/>
                  </a:lnTo>
                  <a:lnTo>
                    <a:pt x="142" y="142"/>
                  </a:lnTo>
                  <a:lnTo>
                    <a:pt x="174" y="6"/>
                  </a:lnTo>
                  <a:lnTo>
                    <a:pt x="213" y="142"/>
                  </a:lnTo>
                  <a:lnTo>
                    <a:pt x="233" y="6"/>
                  </a:lnTo>
                  <a:lnTo>
                    <a:pt x="265" y="136"/>
                  </a:lnTo>
                  <a:lnTo>
                    <a:pt x="284" y="64"/>
                  </a:lnTo>
                  <a:lnTo>
                    <a:pt x="375" y="64"/>
                  </a:lnTo>
                </a:path>
              </a:pathLst>
            </a:custGeom>
            <a:solidFill>
              <a:srgbClr val="CC0000"/>
            </a:solidFill>
            <a:ln w="9525">
              <a:solidFill>
                <a:schemeClr val="tx1"/>
              </a:solidFill>
              <a:round/>
              <a:headEnd/>
              <a:tailEnd/>
            </a:ln>
          </p:spPr>
          <p:txBody>
            <a:bodyPr/>
            <a:lstStyle/>
            <a:p>
              <a:endParaRPr lang="en-US"/>
            </a:p>
          </p:txBody>
        </p:sp>
        <p:sp>
          <p:nvSpPr>
            <p:cNvPr id="3153" name="Line 79"/>
            <p:cNvSpPr>
              <a:spLocks noChangeShapeType="1"/>
            </p:cNvSpPr>
            <p:nvPr/>
          </p:nvSpPr>
          <p:spPr bwMode="auto">
            <a:xfrm rot="16200000" flipH="1">
              <a:off x="2166274" y="2487158"/>
              <a:ext cx="317500" cy="0"/>
            </a:xfrm>
            <a:prstGeom prst="line">
              <a:avLst/>
            </a:prstGeom>
            <a:noFill/>
            <a:ln w="9525">
              <a:solidFill>
                <a:schemeClr val="tx1"/>
              </a:solidFill>
              <a:round/>
              <a:headEnd/>
              <a:tailEnd type="triangle" w="med" len="med"/>
            </a:ln>
          </p:spPr>
          <p:txBody>
            <a:bodyPr/>
            <a:lstStyle/>
            <a:p>
              <a:endParaRPr lang="en-US"/>
            </a:p>
          </p:txBody>
        </p:sp>
        <p:sp>
          <p:nvSpPr>
            <p:cNvPr id="3154" name="Line 80"/>
            <p:cNvSpPr>
              <a:spLocks noChangeShapeType="1"/>
            </p:cNvSpPr>
            <p:nvPr/>
          </p:nvSpPr>
          <p:spPr bwMode="auto">
            <a:xfrm rot="16200000">
              <a:off x="2140081" y="1365590"/>
              <a:ext cx="369887" cy="0"/>
            </a:xfrm>
            <a:prstGeom prst="line">
              <a:avLst/>
            </a:prstGeom>
            <a:noFill/>
            <a:ln w="9525">
              <a:solidFill>
                <a:schemeClr val="tx1"/>
              </a:solidFill>
              <a:round/>
              <a:headEnd/>
              <a:tailEnd type="triangle" w="med" len="med"/>
            </a:ln>
          </p:spPr>
          <p:txBody>
            <a:bodyPr/>
            <a:lstStyle/>
            <a:p>
              <a:endParaRPr lang="en-US"/>
            </a:p>
          </p:txBody>
        </p:sp>
        <p:sp>
          <p:nvSpPr>
            <p:cNvPr id="3155" name="Text Box 81"/>
            <p:cNvSpPr txBox="1">
              <a:spLocks noChangeArrowheads="1"/>
            </p:cNvSpPr>
            <p:nvPr/>
          </p:nvSpPr>
          <p:spPr bwMode="auto">
            <a:xfrm>
              <a:off x="2055150" y="1736271"/>
              <a:ext cx="504825" cy="366712"/>
            </a:xfrm>
            <a:prstGeom prst="rect">
              <a:avLst/>
            </a:prstGeom>
            <a:noFill/>
            <a:ln w="9525">
              <a:noFill/>
              <a:miter lim="800000"/>
              <a:headEnd/>
              <a:tailEnd/>
            </a:ln>
          </p:spPr>
          <p:txBody>
            <a:bodyPr wrap="none">
              <a:spAutoFit/>
            </a:bodyPr>
            <a:lstStyle/>
            <a:p>
              <a:pPr eaLnBrk="1" hangingPunct="1"/>
              <a:r>
                <a:rPr lang="en-US">
                  <a:latin typeface="Arial" charset="0"/>
                </a:rPr>
                <a:t>d</a:t>
              </a:r>
              <a:r>
                <a:rPr lang="en-US" baseline="-25000">
                  <a:latin typeface="Arial" charset="0"/>
                </a:rPr>
                <a:t>hkl</a:t>
              </a:r>
              <a:endParaRPr lang="en-US">
                <a:latin typeface="Arial" charset="0"/>
              </a:endParaRPr>
            </a:p>
          </p:txBody>
        </p:sp>
      </p:grpSp>
      <p:sp>
        <p:nvSpPr>
          <p:cNvPr id="3156" name="Text Box 82"/>
          <p:cNvSpPr txBox="1">
            <a:spLocks noChangeArrowheads="1"/>
          </p:cNvSpPr>
          <p:nvPr/>
        </p:nvSpPr>
        <p:spPr bwMode="auto">
          <a:xfrm>
            <a:off x="20218" y="275417"/>
            <a:ext cx="6898107" cy="461665"/>
          </a:xfrm>
          <a:prstGeom prst="rect">
            <a:avLst/>
          </a:prstGeom>
          <a:noFill/>
          <a:ln w="9525">
            <a:noFill/>
            <a:miter lim="800000"/>
            <a:headEnd/>
            <a:tailEnd/>
          </a:ln>
        </p:spPr>
        <p:txBody>
          <a:bodyPr wrap="none">
            <a:spAutoFit/>
          </a:bodyPr>
          <a:lstStyle/>
          <a:p>
            <a:pPr algn="ctr" eaLnBrk="1" hangingPunct="1"/>
            <a:r>
              <a:rPr lang="en-US" sz="2400" b="1" dirty="0">
                <a:latin typeface="Times New Roman" panose="02020603050405020304" pitchFamily="18" charset="0"/>
                <a:cs typeface="Times New Roman" panose="02020603050405020304" pitchFamily="18" charset="0"/>
              </a:rPr>
              <a:t>Stress is Calculated From the Elastic Lattice Strain</a:t>
            </a:r>
          </a:p>
        </p:txBody>
      </p:sp>
      <p:sp>
        <p:nvSpPr>
          <p:cNvPr id="3157" name="Text Box 83"/>
          <p:cNvSpPr txBox="1">
            <a:spLocks noChangeArrowheads="1"/>
          </p:cNvSpPr>
          <p:nvPr/>
        </p:nvSpPr>
        <p:spPr bwMode="auto">
          <a:xfrm>
            <a:off x="1523760" y="3657953"/>
            <a:ext cx="8535987" cy="2246769"/>
          </a:xfrm>
          <a:prstGeom prst="rect">
            <a:avLst/>
          </a:prstGeom>
          <a:solidFill>
            <a:schemeClr val="bg1"/>
          </a:solidFill>
          <a:ln w="9525">
            <a:noFill/>
            <a:miter lim="800000"/>
            <a:headEnd/>
            <a:tailEnd/>
          </a:ln>
        </p:spPr>
        <p:txBody>
          <a:bodyPr>
            <a:spAutoFit/>
          </a:bodyPr>
          <a:lstStyle/>
          <a:p>
            <a:pPr>
              <a:spcBef>
                <a:spcPts val="600"/>
              </a:spcBef>
              <a:buClr>
                <a:srgbClr val="CC0000"/>
              </a:buClr>
              <a:buFontTx/>
              <a:buChar char="•"/>
            </a:pPr>
            <a:r>
              <a:rPr lang="en-US" sz="2000" b="1" dirty="0">
                <a:latin typeface="Times New Roman" panose="02020603050405020304" pitchFamily="18" charset="0"/>
                <a:cs typeface="Times New Roman" panose="02020603050405020304" pitchFamily="18" charset="0"/>
              </a:rPr>
              <a:t> We measure the spacing between atoms very accurately, ~10 ppm.</a:t>
            </a:r>
            <a:endParaRPr lang="en-US" sz="2000" b="1" baseline="30000" dirty="0">
              <a:latin typeface="Times New Roman" panose="02020603050405020304" pitchFamily="18" charset="0"/>
              <a:cs typeface="Times New Roman" panose="02020603050405020304" pitchFamily="18" charset="0"/>
            </a:endParaRPr>
          </a:p>
          <a:p>
            <a:pPr>
              <a:spcBef>
                <a:spcPts val="600"/>
              </a:spcBef>
              <a:buClr>
                <a:srgbClr val="CC0000"/>
              </a:buClr>
              <a:buFontTx/>
              <a:buChar char="•"/>
            </a:pPr>
            <a:r>
              <a:rPr lang="en-US" sz="2000" b="1" dirty="0">
                <a:latin typeface="Times New Roman" panose="02020603050405020304" pitchFamily="18" charset="0"/>
                <a:cs typeface="Times New Roman" panose="02020603050405020304" pitchFamily="18" charset="0"/>
              </a:rPr>
              <a:t> Calculate lattice strains from change in atomic spacing due to stress.</a:t>
            </a:r>
          </a:p>
          <a:p>
            <a:pPr lvl="1">
              <a:spcBef>
                <a:spcPts val="600"/>
              </a:spcBef>
              <a:buClr>
                <a:srgbClr val="CC0000"/>
              </a:buClr>
              <a:buFont typeface="Times New Roman" pitchFamily="18" charset="0"/>
              <a:buChar char="–"/>
            </a:pPr>
            <a:r>
              <a:rPr lang="en-US" sz="2000" b="1" dirty="0">
                <a:latin typeface="Times New Roman" panose="02020603050405020304" pitchFamily="18" charset="0"/>
                <a:cs typeface="Times New Roman" panose="02020603050405020304" pitchFamily="18" charset="0"/>
              </a:rPr>
              <a:t> Lattice strain : </a:t>
            </a:r>
          </a:p>
          <a:p>
            <a:pPr>
              <a:spcBef>
                <a:spcPts val="600"/>
              </a:spcBef>
              <a:buClr>
                <a:srgbClr val="CC0000"/>
              </a:buClr>
              <a:buFontTx/>
              <a:buChar char="•"/>
            </a:pPr>
            <a:r>
              <a:rPr lang="en-US" sz="2000" b="1" dirty="0">
                <a:latin typeface="Times New Roman" panose="02020603050405020304" pitchFamily="18" charset="0"/>
                <a:cs typeface="Times New Roman" panose="02020603050405020304" pitchFamily="18" charset="0"/>
              </a:rPr>
              <a:t> If we know the spring constants, we can calculate the stresses from the strains.</a:t>
            </a:r>
          </a:p>
          <a:p>
            <a:pPr lvl="1">
              <a:spcBef>
                <a:spcPts val="600"/>
              </a:spcBef>
              <a:buClr>
                <a:srgbClr val="CC0000"/>
              </a:buClr>
              <a:buFont typeface="Times New Roman" pitchFamily="18" charset="0"/>
              <a:buChar char="–"/>
            </a:pPr>
            <a:r>
              <a:rPr lang="en-US" sz="2000" b="1" dirty="0">
                <a:latin typeface="Times New Roman" panose="02020603050405020304" pitchFamily="18" charset="0"/>
                <a:cs typeface="Times New Roman" panose="02020603050405020304" pitchFamily="18" charset="0"/>
              </a:rPr>
              <a:t> </a:t>
            </a:r>
          </a:p>
        </p:txBody>
      </p:sp>
      <p:sp>
        <p:nvSpPr>
          <p:cNvPr id="3158" name="Rectangle 85"/>
          <p:cNvSpPr>
            <a:spLocks noChangeArrowheads="1"/>
          </p:cNvSpPr>
          <p:nvPr/>
        </p:nvSpPr>
        <p:spPr bwMode="auto">
          <a:xfrm>
            <a:off x="1524001" y="3125272"/>
            <a:ext cx="184731" cy="369332"/>
          </a:xfrm>
          <a:prstGeom prst="rect">
            <a:avLst/>
          </a:prstGeom>
          <a:noFill/>
          <a:ln w="9525">
            <a:noFill/>
            <a:miter lim="800000"/>
            <a:headEnd/>
            <a:tailEnd/>
          </a:ln>
        </p:spPr>
        <p:txBody>
          <a:bodyPr wrap="none" anchor="ctr">
            <a:spAutoFit/>
          </a:bodyPr>
          <a:lstStyle/>
          <a:p>
            <a:endParaRPr lang="en-US"/>
          </a:p>
        </p:txBody>
      </p:sp>
      <p:graphicFrame>
        <p:nvGraphicFramePr>
          <p:cNvPr id="3075" name="Object 3"/>
          <p:cNvGraphicFramePr>
            <a:graphicFrameLocks noChangeAspect="1"/>
          </p:cNvGraphicFramePr>
          <p:nvPr/>
        </p:nvGraphicFramePr>
        <p:xfrm>
          <a:off x="2348373" y="5465673"/>
          <a:ext cx="1597489" cy="506582"/>
        </p:xfrm>
        <a:graphic>
          <a:graphicData uri="http://schemas.openxmlformats.org/presentationml/2006/ole">
            <mc:AlternateContent xmlns:mc="http://schemas.openxmlformats.org/markup-compatibility/2006">
              <mc:Choice xmlns:v="urn:schemas-microsoft-com:vml" Requires="v">
                <p:oleObj name="Equation" r:id="rId2" imgW="748975" imgH="241195" progId="Equation.3">
                  <p:embed/>
                </p:oleObj>
              </mc:Choice>
              <mc:Fallback>
                <p:oleObj name="Equation" r:id="rId2" imgW="748975" imgH="241195" progId="Equation.3">
                  <p:embed/>
                  <p:pic>
                    <p:nvPicPr>
                      <p:cNvPr id="3075"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8373" y="5465673"/>
                        <a:ext cx="1597489" cy="506582"/>
                      </a:xfrm>
                      <a:prstGeom prst="rect">
                        <a:avLst/>
                      </a:prstGeom>
                      <a:noFill/>
                    </p:spPr>
                  </p:pic>
                </p:oleObj>
              </mc:Fallback>
            </mc:AlternateContent>
          </a:graphicData>
        </a:graphic>
      </p:graphicFrame>
      <p:sp>
        <p:nvSpPr>
          <p:cNvPr id="90" name="Rectangle 2"/>
          <p:cNvSpPr>
            <a:spLocks noChangeArrowheads="1"/>
          </p:cNvSpPr>
          <p:nvPr/>
        </p:nvSpPr>
        <p:spPr bwMode="auto">
          <a:xfrm>
            <a:off x="5699389" y="486723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a:extLst>
              <a:ext uri="{FF2B5EF4-FFF2-40B4-BE49-F238E27FC236}">
                <a16:creationId xmlns:a16="http://schemas.microsoft.com/office/drawing/2014/main" id="{0223FBB4-8618-FC41-F053-C3F264327B27}"/>
              </a:ext>
            </a:extLst>
          </p:cNvPr>
          <p:cNvSpPr/>
          <p:nvPr/>
        </p:nvSpPr>
        <p:spPr>
          <a:xfrm>
            <a:off x="180266" y="728248"/>
            <a:ext cx="9397239" cy="45719"/>
          </a:xfrm>
          <a:prstGeom prst="rect">
            <a:avLst/>
          </a:prstGeom>
          <a:gradFill flip="none" rotWithShape="1">
            <a:gsLst>
              <a:gs pos="0">
                <a:srgbClr val="FF9933"/>
              </a:gs>
              <a:gs pos="50000">
                <a:schemeClr val="tx1"/>
              </a:gs>
              <a:gs pos="100000">
                <a:srgbClr val="FF993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panose="02020603050405020304" pitchFamily="18" charset="0"/>
              <a:cs typeface="Times" panose="02020603050405020304" pitchFamily="18"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D5DF134-209B-25B3-68B6-B38EF63B3FA8}"/>
                  </a:ext>
                </a:extLst>
              </p:cNvPr>
              <p:cNvSpPr txBox="1"/>
              <p:nvPr/>
            </p:nvSpPr>
            <p:spPr>
              <a:xfrm>
                <a:off x="2636258" y="4337444"/>
                <a:ext cx="5841833" cy="66370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836967"/>
                              </a:solidFill>
                              <a:latin typeface="Cambria Math" panose="02040503050406030204" pitchFamily="18" charset="0"/>
                            </a:rPr>
                          </m:ctrlPr>
                        </m:sSubPr>
                        <m:e>
                          <m:r>
                            <a:rPr lang="en-US" sz="1600" i="1">
                              <a:latin typeface="Cambria Math" panose="02040503050406030204" pitchFamily="18" charset="0"/>
                            </a:rPr>
                            <m:t>𝜀</m:t>
                          </m:r>
                        </m:e>
                        <m:sub>
                          <m:r>
                            <a:rPr lang="en-US" sz="1600" i="1">
                              <a:latin typeface="Cambria Math" panose="02040503050406030204" pitchFamily="18" charset="0"/>
                            </a:rPr>
                            <m:t>𝑙𝑎𝑡𝑡𝑖𝑐𝑒</m:t>
                          </m:r>
                        </m:sub>
                      </m:sSub>
                      <m:r>
                        <a:rPr lang="en-US" sz="1600" i="0">
                          <a:latin typeface="Cambria Math" panose="02040503050406030204" pitchFamily="18" charset="0"/>
                        </a:rPr>
                        <m:t>=</m:t>
                      </m:r>
                      <m:f>
                        <m:fPr>
                          <m:ctrlPr>
                            <a:rPr lang="en-US" sz="1600" i="1">
                              <a:solidFill>
                                <a:srgbClr val="836967"/>
                              </a:solidFill>
                              <a:latin typeface="Cambria Math" panose="02040503050406030204" pitchFamily="18" charset="0"/>
                            </a:rPr>
                          </m:ctrlPr>
                        </m:fPr>
                        <m:num>
                          <m:r>
                            <a:rPr lang="en-US" sz="1600" i="1">
                              <a:latin typeface="Cambria Math" panose="02040503050406030204" pitchFamily="18" charset="0"/>
                            </a:rPr>
                            <m:t>𝑎</m:t>
                          </m:r>
                          <m:r>
                            <a:rPr lang="en-US" sz="1600" i="0">
                              <a:latin typeface="Cambria Math" panose="02040503050406030204" pitchFamily="18" charset="0"/>
                            </a:rPr>
                            <m:t>−</m:t>
                          </m:r>
                          <m:sSub>
                            <m:sSubPr>
                              <m:ctrlPr>
                                <a:rPr lang="en-US" sz="1600" i="1">
                                  <a:solidFill>
                                    <a:srgbClr val="836967"/>
                                  </a:solidFill>
                                  <a:latin typeface="Cambria Math" panose="02040503050406030204" pitchFamily="18" charset="0"/>
                                </a:rPr>
                              </m:ctrlPr>
                            </m:sSubPr>
                            <m:e>
                              <m:r>
                                <a:rPr lang="en-US" sz="1600" i="1">
                                  <a:latin typeface="Cambria Math" panose="02040503050406030204" pitchFamily="18" charset="0"/>
                                </a:rPr>
                                <m:t>𝑎</m:t>
                              </m:r>
                            </m:e>
                            <m:sub>
                              <m:r>
                                <a:rPr lang="en-US" sz="1600" i="0">
                                  <a:latin typeface="Cambria Math" panose="02040503050406030204" pitchFamily="18" charset="0"/>
                                </a:rPr>
                                <m:t>0</m:t>
                              </m:r>
                            </m:sub>
                          </m:sSub>
                        </m:num>
                        <m:den>
                          <m:r>
                            <a:rPr lang="en-US" sz="1600" i="1">
                              <a:latin typeface="Cambria Math" panose="02040503050406030204" pitchFamily="18" charset="0"/>
                            </a:rPr>
                            <m:t>𝑎</m:t>
                          </m:r>
                        </m:den>
                      </m:f>
                      <m:r>
                        <a:rPr lang="en-US" sz="1600" i="0">
                          <a:latin typeface="Cambria Math" panose="02040503050406030204" pitchFamily="18" charset="0"/>
                        </a:rPr>
                        <m:t>;</m:t>
                      </m:r>
                      <m:sSub>
                        <m:sSubPr>
                          <m:ctrlPr>
                            <a:rPr lang="en-US" sz="1600" i="1">
                              <a:solidFill>
                                <a:srgbClr val="836967"/>
                              </a:solidFill>
                              <a:latin typeface="Cambria Math" panose="02040503050406030204" pitchFamily="18" charset="0"/>
                            </a:rPr>
                          </m:ctrlPr>
                        </m:sSubPr>
                        <m:e>
                          <m:r>
                            <a:rPr lang="en-US" sz="1600" i="0">
                              <a:latin typeface="Cambria Math" panose="02040503050406030204" pitchFamily="18" charset="0"/>
                            </a:rPr>
                            <m:t> </m:t>
                          </m:r>
                          <m:r>
                            <a:rPr lang="en-US" sz="1600" i="1">
                              <a:latin typeface="Cambria Math" panose="02040503050406030204" pitchFamily="18" charset="0"/>
                            </a:rPr>
                            <m:t>𝜀</m:t>
                          </m:r>
                        </m:e>
                        <m:sub>
                          <m:r>
                            <a:rPr lang="en-US" sz="1600" i="1">
                              <a:latin typeface="Cambria Math" panose="02040503050406030204" pitchFamily="18" charset="0"/>
                            </a:rPr>
                            <m:t>h𝑘𝑙</m:t>
                          </m:r>
                        </m:sub>
                      </m:sSub>
                      <m:r>
                        <a:rPr lang="en-US" sz="1600" i="0">
                          <a:latin typeface="Cambria Math" panose="02040503050406030204" pitchFamily="18" charset="0"/>
                        </a:rPr>
                        <m:t>=</m:t>
                      </m:r>
                      <m:f>
                        <m:fPr>
                          <m:ctrlPr>
                            <a:rPr lang="en-US" sz="1600" i="1">
                              <a:solidFill>
                                <a:srgbClr val="836967"/>
                              </a:solidFill>
                              <a:latin typeface="Cambria Math" panose="02040503050406030204" pitchFamily="18" charset="0"/>
                            </a:rPr>
                          </m:ctrlPr>
                        </m:fPr>
                        <m:num>
                          <m:sSup>
                            <m:sSupPr>
                              <m:ctrlPr>
                                <a:rPr lang="en-US" sz="1600" i="1">
                                  <a:solidFill>
                                    <a:srgbClr val="836967"/>
                                  </a:solidFill>
                                  <a:latin typeface="Cambria Math" panose="02040503050406030204" pitchFamily="18" charset="0"/>
                                </a:rPr>
                              </m:ctrlPr>
                            </m:sSupPr>
                            <m:e>
                              <m:r>
                                <a:rPr lang="en-US" sz="1600" i="1">
                                  <a:latin typeface="Cambria Math" panose="02040503050406030204" pitchFamily="18" charset="0"/>
                                </a:rPr>
                                <m:t>𝑑</m:t>
                              </m:r>
                            </m:e>
                            <m:sup>
                              <m:r>
                                <a:rPr lang="en-US" sz="1600" i="1">
                                  <a:latin typeface="Cambria Math" panose="02040503050406030204" pitchFamily="18" charset="0"/>
                                </a:rPr>
                                <m:t>h𝑘𝑙</m:t>
                              </m:r>
                            </m:sup>
                          </m:sSup>
                          <m:r>
                            <a:rPr lang="en-US" sz="1600" i="0">
                              <a:latin typeface="Cambria Math" panose="02040503050406030204" pitchFamily="18" charset="0"/>
                            </a:rPr>
                            <m:t>−</m:t>
                          </m:r>
                          <m:sSubSup>
                            <m:sSubSupPr>
                              <m:ctrlPr>
                                <a:rPr lang="en-US" sz="1600" i="1">
                                  <a:solidFill>
                                    <a:srgbClr val="836967"/>
                                  </a:solidFill>
                                  <a:latin typeface="Cambria Math" panose="02040503050406030204" pitchFamily="18" charset="0"/>
                                </a:rPr>
                              </m:ctrlPr>
                            </m:sSubSupPr>
                            <m:e>
                              <m:r>
                                <a:rPr lang="en-US" sz="1600" i="1">
                                  <a:latin typeface="Cambria Math" panose="02040503050406030204" pitchFamily="18" charset="0"/>
                                </a:rPr>
                                <m:t>𝑑</m:t>
                              </m:r>
                            </m:e>
                            <m:sub>
                              <m:r>
                                <a:rPr lang="en-US" sz="1600" i="0">
                                  <a:latin typeface="Cambria Math" panose="02040503050406030204" pitchFamily="18" charset="0"/>
                                </a:rPr>
                                <m:t>0</m:t>
                              </m:r>
                            </m:sub>
                            <m:sup>
                              <m:r>
                                <a:rPr lang="en-US" sz="1600" i="1">
                                  <a:latin typeface="Cambria Math" panose="02040503050406030204" pitchFamily="18" charset="0"/>
                                </a:rPr>
                                <m:t>h𝑘𝑙</m:t>
                              </m:r>
                            </m:sup>
                          </m:sSubSup>
                        </m:num>
                        <m:den>
                          <m:sSubSup>
                            <m:sSubSupPr>
                              <m:ctrlPr>
                                <a:rPr lang="en-US" sz="1600" i="1">
                                  <a:solidFill>
                                    <a:srgbClr val="836967"/>
                                  </a:solidFill>
                                  <a:latin typeface="Cambria Math" panose="02040503050406030204" pitchFamily="18" charset="0"/>
                                </a:rPr>
                              </m:ctrlPr>
                            </m:sSubSupPr>
                            <m:e>
                              <m:r>
                                <a:rPr lang="en-US" sz="1600" i="1">
                                  <a:latin typeface="Cambria Math" panose="02040503050406030204" pitchFamily="18" charset="0"/>
                                </a:rPr>
                                <m:t>𝑑</m:t>
                              </m:r>
                            </m:e>
                            <m:sub>
                              <m:r>
                                <a:rPr lang="en-US" sz="1600" i="0">
                                  <a:latin typeface="Cambria Math" panose="02040503050406030204" pitchFamily="18" charset="0"/>
                                </a:rPr>
                                <m:t>0</m:t>
                              </m:r>
                            </m:sub>
                            <m:sup>
                              <m:r>
                                <a:rPr lang="en-US" sz="1600" i="1">
                                  <a:latin typeface="Cambria Math" panose="02040503050406030204" pitchFamily="18" charset="0"/>
                                </a:rPr>
                                <m:t>h𝑘𝑙</m:t>
                              </m:r>
                            </m:sup>
                          </m:sSubSup>
                        </m:den>
                      </m:f>
                    </m:oMath>
                  </m:oMathPara>
                </a14:m>
                <a:endParaRPr lang="en-US" sz="1600" dirty="0"/>
              </a:p>
            </p:txBody>
          </p:sp>
        </mc:Choice>
        <mc:Fallback xmlns="">
          <p:sp>
            <p:nvSpPr>
              <p:cNvPr id="7" name="TextBox 6">
                <a:extLst>
                  <a:ext uri="{FF2B5EF4-FFF2-40B4-BE49-F238E27FC236}">
                    <a16:creationId xmlns:a16="http://schemas.microsoft.com/office/drawing/2014/main" id="{8D5DF134-209B-25B3-68B6-B38EF63B3FA8}"/>
                  </a:ext>
                </a:extLst>
              </p:cNvPr>
              <p:cNvSpPr txBox="1">
                <a:spLocks noRot="1" noChangeAspect="1" noMove="1" noResize="1" noEditPoints="1" noAdjustHandles="1" noChangeArrowheads="1" noChangeShapeType="1" noTextEdit="1"/>
              </p:cNvSpPr>
              <p:nvPr/>
            </p:nvSpPr>
            <p:spPr>
              <a:xfrm>
                <a:off x="2636258" y="4337444"/>
                <a:ext cx="5841833" cy="663708"/>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3739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8A89A49-C224-EB82-7674-4B23755B8042}"/>
              </a:ext>
            </a:extLst>
          </p:cNvPr>
          <p:cNvGrpSpPr/>
          <p:nvPr/>
        </p:nvGrpSpPr>
        <p:grpSpPr>
          <a:xfrm>
            <a:off x="2981325" y="877907"/>
            <a:ext cx="5308600" cy="5686811"/>
            <a:chOff x="-100012" y="688335"/>
            <a:chExt cx="5308600" cy="5686811"/>
          </a:xfrm>
        </p:grpSpPr>
        <p:pic>
          <p:nvPicPr>
            <p:cNvPr id="28674" name="Picture 32">
              <a:extLst>
                <a:ext uri="{FF2B5EF4-FFF2-40B4-BE49-F238E27FC236}">
                  <a16:creationId xmlns:a16="http://schemas.microsoft.com/office/drawing/2014/main" id="{4C452380-4BD9-A9F8-CCEE-7A0987C926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 y="688335"/>
              <a:ext cx="5308600" cy="554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80FA7443-2C6C-E791-3E09-6394E45E37F2}"/>
                </a:ext>
              </a:extLst>
            </p:cNvPr>
            <p:cNvSpPr txBox="1"/>
            <p:nvPr/>
          </p:nvSpPr>
          <p:spPr>
            <a:xfrm>
              <a:off x="448110" y="5913481"/>
              <a:ext cx="4246127" cy="461665"/>
            </a:xfrm>
            <a:prstGeom prst="rect">
              <a:avLst/>
            </a:prstGeom>
            <a:noFill/>
          </p:spPr>
          <p:txBody>
            <a:bodyPr wrap="square">
              <a:spAutoFit/>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E.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Macherauch</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International Guidebook on Residual Stresses</a:t>
              </a:r>
              <a:r>
                <a:rPr lang="en-US" sz="1200" dirty="0">
                  <a:effectLst/>
                  <a:latin typeface="Calibri" panose="020F0502020204030204" pitchFamily="34" charset="0"/>
                  <a:ea typeface="Calibri" panose="020F0502020204030204" pitchFamily="34" charset="0"/>
                  <a:cs typeface="Times New Roman" panose="02020603050405020304" pitchFamily="18" charset="0"/>
                </a:rPr>
                <a:t>. (Pergamon Press, Elmsford, New York, 10523, 1987),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p.^pp</a:t>
              </a:r>
              <a:r>
                <a:rPr lang="en-US" sz="1200" dirty="0">
                  <a:effectLst/>
                  <a:latin typeface="Calibri" panose="020F0502020204030204" pitchFamily="34" charset="0"/>
                  <a:ea typeface="Calibri" panose="020F0502020204030204" pitchFamily="34" charset="0"/>
                  <a:cs typeface="Times New Roman" panose="02020603050405020304" pitchFamily="18" charset="0"/>
                </a:rPr>
                <a:t>. 1-36.</a:t>
              </a:r>
              <a:endParaRPr lang="en-US" sz="1200" dirty="0"/>
            </a:p>
          </p:txBody>
        </p:sp>
      </p:grpSp>
      <p:sp>
        <p:nvSpPr>
          <p:cNvPr id="28675" name="Rectangle 2">
            <a:extLst>
              <a:ext uri="{FF2B5EF4-FFF2-40B4-BE49-F238E27FC236}">
                <a16:creationId xmlns:a16="http://schemas.microsoft.com/office/drawing/2014/main" id="{F56B6888-29D2-C54B-0D28-5A3B47165844}"/>
              </a:ext>
            </a:extLst>
          </p:cNvPr>
          <p:cNvSpPr>
            <a:spLocks noChangeArrowheads="1"/>
          </p:cNvSpPr>
          <p:nvPr/>
        </p:nvSpPr>
        <p:spPr bwMode="auto">
          <a:xfrm>
            <a:off x="0" y="273051"/>
            <a:ext cx="9144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r>
              <a:rPr lang="en-US" altLang="en-US" sz="2400" b="1" dirty="0"/>
              <a:t>Diffraction Probes Stresses/Strains at Multiple Length Scales</a:t>
            </a:r>
          </a:p>
        </p:txBody>
      </p:sp>
      <p:sp>
        <p:nvSpPr>
          <p:cNvPr id="28676" name="TextBox 3">
            <a:extLst>
              <a:ext uri="{FF2B5EF4-FFF2-40B4-BE49-F238E27FC236}">
                <a16:creationId xmlns:a16="http://schemas.microsoft.com/office/drawing/2014/main" id="{AB4571D7-9A57-4325-5F41-57E10A03EEF9}"/>
              </a:ext>
            </a:extLst>
          </p:cNvPr>
          <p:cNvSpPr txBox="1">
            <a:spLocks noChangeArrowheads="1"/>
          </p:cNvSpPr>
          <p:nvPr/>
        </p:nvSpPr>
        <p:spPr bwMode="auto">
          <a:xfrm>
            <a:off x="8278022" y="1939222"/>
            <a:ext cx="35893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r>
              <a:rPr lang="en-US" altLang="en-US" sz="2000" b="1" dirty="0">
                <a:solidFill>
                  <a:srgbClr val="006699"/>
                </a:solidFill>
              </a:rPr>
              <a:t>Type I Macroscopic Stress: lattice parameter</a:t>
            </a:r>
          </a:p>
        </p:txBody>
      </p:sp>
      <p:cxnSp>
        <p:nvCxnSpPr>
          <p:cNvPr id="28677" name="Straight Arrow Connector 5">
            <a:extLst>
              <a:ext uri="{FF2B5EF4-FFF2-40B4-BE49-F238E27FC236}">
                <a16:creationId xmlns:a16="http://schemas.microsoft.com/office/drawing/2014/main" id="{00CB4F88-643D-C3EB-F965-AE751BA84C43}"/>
              </a:ext>
            </a:extLst>
          </p:cNvPr>
          <p:cNvCxnSpPr>
            <a:cxnSpLocks noChangeShapeType="1"/>
          </p:cNvCxnSpPr>
          <p:nvPr/>
        </p:nvCxnSpPr>
        <p:spPr bwMode="auto">
          <a:xfrm rot="10800000">
            <a:off x="7775573" y="2411378"/>
            <a:ext cx="463550" cy="1587"/>
          </a:xfrm>
          <a:prstGeom prst="straightConnector1">
            <a:avLst/>
          </a:prstGeom>
          <a:noFill/>
          <a:ln w="38100" algn="ctr">
            <a:solidFill>
              <a:srgbClr val="006699"/>
            </a:solidFill>
            <a:round/>
            <a:headEnd/>
            <a:tailEnd type="arrow" w="med" len="med"/>
          </a:ln>
          <a:extLst>
            <a:ext uri="{909E8E84-426E-40DD-AFC4-6F175D3DCCD1}">
              <a14:hiddenFill xmlns:a14="http://schemas.microsoft.com/office/drawing/2010/main">
                <a:noFill/>
              </a14:hiddenFill>
            </a:ext>
          </a:extLst>
        </p:spPr>
      </p:cxnSp>
      <p:sp>
        <p:nvSpPr>
          <p:cNvPr id="8" name="TextBox 7">
            <a:extLst>
              <a:ext uri="{FF2B5EF4-FFF2-40B4-BE49-F238E27FC236}">
                <a16:creationId xmlns:a16="http://schemas.microsoft.com/office/drawing/2014/main" id="{63CBC203-B741-FACA-E7C9-7D09608B6FFB}"/>
              </a:ext>
            </a:extLst>
          </p:cNvPr>
          <p:cNvSpPr txBox="1">
            <a:spLocks noChangeArrowheads="1"/>
          </p:cNvSpPr>
          <p:nvPr/>
        </p:nvSpPr>
        <p:spPr bwMode="auto">
          <a:xfrm>
            <a:off x="8343898" y="2716233"/>
            <a:ext cx="41354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r>
              <a:rPr lang="en-US" altLang="en-US" sz="2000" b="1" dirty="0">
                <a:solidFill>
                  <a:srgbClr val="006699"/>
                </a:solidFill>
              </a:rPr>
              <a:t>Type II Intergranular Stress: d-spacing (</a:t>
            </a:r>
            <a:r>
              <a:rPr lang="en-US" altLang="en-US" sz="2000" b="1" dirty="0" err="1">
                <a:solidFill>
                  <a:srgbClr val="006699"/>
                </a:solidFill>
              </a:rPr>
              <a:t>hkl</a:t>
            </a:r>
            <a:r>
              <a:rPr lang="en-US" altLang="en-US" sz="2000" b="1" dirty="0">
                <a:solidFill>
                  <a:srgbClr val="006699"/>
                </a:solidFill>
              </a:rPr>
              <a:t>)</a:t>
            </a:r>
          </a:p>
        </p:txBody>
      </p:sp>
      <p:cxnSp>
        <p:nvCxnSpPr>
          <p:cNvPr id="11" name="Straight Connector 10">
            <a:extLst>
              <a:ext uri="{FF2B5EF4-FFF2-40B4-BE49-F238E27FC236}">
                <a16:creationId xmlns:a16="http://schemas.microsoft.com/office/drawing/2014/main" id="{95845A27-8655-0BF0-7472-A52C616A5BBD}"/>
              </a:ext>
            </a:extLst>
          </p:cNvPr>
          <p:cNvCxnSpPr>
            <a:cxnSpLocks noChangeShapeType="1"/>
          </p:cNvCxnSpPr>
          <p:nvPr/>
        </p:nvCxnSpPr>
        <p:spPr bwMode="auto">
          <a:xfrm flipH="1" flipV="1">
            <a:off x="7794627" y="3076248"/>
            <a:ext cx="495298" cy="2371"/>
          </a:xfrm>
          <a:prstGeom prst="line">
            <a:avLst/>
          </a:prstGeom>
          <a:noFill/>
          <a:ln w="38100" algn="ctr">
            <a:solidFill>
              <a:srgbClr val="006699"/>
            </a:solidFill>
            <a:round/>
            <a:headEnd/>
            <a:tailEnd/>
          </a:ln>
          <a:extLst>
            <a:ext uri="{909E8E84-426E-40DD-AFC4-6F175D3DCCD1}">
              <a14:hiddenFill xmlns:a14="http://schemas.microsoft.com/office/drawing/2010/main">
                <a:noFill/>
              </a14:hiddenFill>
            </a:ext>
          </a:extLst>
        </p:spPr>
      </p:cxnSp>
      <p:cxnSp>
        <p:nvCxnSpPr>
          <p:cNvPr id="13" name="Straight Arrow Connector 12">
            <a:extLst>
              <a:ext uri="{FF2B5EF4-FFF2-40B4-BE49-F238E27FC236}">
                <a16:creationId xmlns:a16="http://schemas.microsoft.com/office/drawing/2014/main" id="{F2D06E19-20CC-314D-CE0E-F42C50B980D7}"/>
              </a:ext>
            </a:extLst>
          </p:cNvPr>
          <p:cNvCxnSpPr>
            <a:cxnSpLocks noChangeShapeType="1"/>
          </p:cNvCxnSpPr>
          <p:nvPr/>
        </p:nvCxnSpPr>
        <p:spPr bwMode="auto">
          <a:xfrm>
            <a:off x="8027987" y="2437570"/>
            <a:ext cx="0" cy="652517"/>
          </a:xfrm>
          <a:prstGeom prst="straightConnector1">
            <a:avLst/>
          </a:prstGeom>
          <a:noFill/>
          <a:ln w="38100" algn="ctr">
            <a:solidFill>
              <a:srgbClr val="006699"/>
            </a:solidFill>
            <a:round/>
            <a:headEnd/>
            <a:tailEnd type="arrow" w="med" len="med"/>
          </a:ln>
          <a:extLst>
            <a:ext uri="{909E8E84-426E-40DD-AFC4-6F175D3DCCD1}">
              <a14:hiddenFill xmlns:a14="http://schemas.microsoft.com/office/drawing/2010/main">
                <a:noFill/>
              </a14:hiddenFill>
            </a:ext>
          </a:extLst>
        </p:spPr>
      </p:cxnSp>
      <p:sp>
        <p:nvSpPr>
          <p:cNvPr id="16" name="TextBox 15">
            <a:extLst>
              <a:ext uri="{FF2B5EF4-FFF2-40B4-BE49-F238E27FC236}">
                <a16:creationId xmlns:a16="http://schemas.microsoft.com/office/drawing/2014/main" id="{649D3FC5-756A-AB51-B50A-E450AB92086B}"/>
              </a:ext>
            </a:extLst>
          </p:cNvPr>
          <p:cNvSpPr txBox="1">
            <a:spLocks noChangeArrowheads="1"/>
          </p:cNvSpPr>
          <p:nvPr/>
        </p:nvSpPr>
        <p:spPr bwMode="auto">
          <a:xfrm>
            <a:off x="102610" y="3834819"/>
            <a:ext cx="3554990" cy="1631216"/>
          </a:xfrm>
          <a:prstGeom prst="rect">
            <a:avLst/>
          </a:prstGeom>
          <a:solidFill>
            <a:schemeClr val="bg1"/>
          </a:solidFill>
          <a:ln>
            <a:noFill/>
          </a:ln>
        </p:spPr>
        <p:txBody>
          <a:bodyPr wrap="squar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buClr>
                <a:srgbClr val="CC0000"/>
              </a:buClr>
              <a:buFont typeface="Arial" panose="020B0604020202020204" pitchFamily="34" charset="0"/>
              <a:buChar char="•"/>
            </a:pPr>
            <a:r>
              <a:rPr lang="en-US" altLang="en-US" sz="2000" b="1" dirty="0"/>
              <a:t> Elastic, plastic, thermal anisotropy, </a:t>
            </a:r>
            <a:r>
              <a:rPr lang="en-US" altLang="en-US" sz="2000" b="1" dirty="0" err="1"/>
              <a:t>etc</a:t>
            </a:r>
            <a:r>
              <a:rPr lang="en-US" altLang="en-US" sz="2000" b="1" dirty="0"/>
              <a:t>  contribute to intergranular stress.</a:t>
            </a:r>
          </a:p>
          <a:p>
            <a:pPr>
              <a:buClr>
                <a:srgbClr val="CC0000"/>
              </a:buClr>
              <a:buFont typeface="Arial" panose="020B0604020202020204" pitchFamily="34" charset="0"/>
              <a:buChar char="•"/>
            </a:pPr>
            <a:r>
              <a:rPr lang="en-US" altLang="en-US" sz="2000" b="1" dirty="0"/>
              <a:t> Dislocation density drives intragranular stress.</a:t>
            </a:r>
          </a:p>
        </p:txBody>
      </p:sp>
      <p:sp>
        <p:nvSpPr>
          <p:cNvPr id="3" name="Rectangle 2">
            <a:extLst>
              <a:ext uri="{FF2B5EF4-FFF2-40B4-BE49-F238E27FC236}">
                <a16:creationId xmlns:a16="http://schemas.microsoft.com/office/drawing/2014/main" id="{C0CD3A76-0937-3145-2ACC-2C5A0A87C138}"/>
              </a:ext>
            </a:extLst>
          </p:cNvPr>
          <p:cNvSpPr/>
          <p:nvPr/>
        </p:nvSpPr>
        <p:spPr>
          <a:xfrm>
            <a:off x="102610" y="688335"/>
            <a:ext cx="9397239" cy="45719"/>
          </a:xfrm>
          <a:prstGeom prst="rect">
            <a:avLst/>
          </a:prstGeom>
          <a:gradFill flip="none" rotWithShape="1">
            <a:gsLst>
              <a:gs pos="0">
                <a:srgbClr val="FF9933"/>
              </a:gs>
              <a:gs pos="50000">
                <a:schemeClr val="tx1"/>
              </a:gs>
              <a:gs pos="100000">
                <a:srgbClr val="FF993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panose="02020603050405020304" pitchFamily="18" charset="0"/>
              <a:cs typeface="Times" panose="02020603050405020304" pitchFamily="18" charset="0"/>
            </a:endParaRPr>
          </a:p>
        </p:txBody>
      </p:sp>
      <p:grpSp>
        <p:nvGrpSpPr>
          <p:cNvPr id="19" name="Group 18">
            <a:extLst>
              <a:ext uri="{FF2B5EF4-FFF2-40B4-BE49-F238E27FC236}">
                <a16:creationId xmlns:a16="http://schemas.microsoft.com/office/drawing/2014/main" id="{330E2102-E131-3674-2BA2-A1922F8E01AA}"/>
              </a:ext>
            </a:extLst>
          </p:cNvPr>
          <p:cNvGrpSpPr/>
          <p:nvPr/>
        </p:nvGrpSpPr>
        <p:grpSpPr>
          <a:xfrm>
            <a:off x="102610" y="1359039"/>
            <a:ext cx="3678815" cy="707886"/>
            <a:chOff x="102610" y="1359039"/>
            <a:chExt cx="3678815" cy="707886"/>
          </a:xfrm>
        </p:grpSpPr>
        <p:sp>
          <p:nvSpPr>
            <p:cNvPr id="14" name="TextBox 13">
              <a:extLst>
                <a:ext uri="{FF2B5EF4-FFF2-40B4-BE49-F238E27FC236}">
                  <a16:creationId xmlns:a16="http://schemas.microsoft.com/office/drawing/2014/main" id="{487F7C6A-A904-4694-7E88-97BA8EEB305D}"/>
                </a:ext>
              </a:extLst>
            </p:cNvPr>
            <p:cNvSpPr txBox="1">
              <a:spLocks noChangeArrowheads="1"/>
            </p:cNvSpPr>
            <p:nvPr/>
          </p:nvSpPr>
          <p:spPr bwMode="auto">
            <a:xfrm>
              <a:off x="102610" y="1359039"/>
              <a:ext cx="321209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r>
                <a:rPr lang="en-US" altLang="en-US" sz="2000" b="1" dirty="0">
                  <a:solidFill>
                    <a:srgbClr val="006699"/>
                  </a:solidFill>
                </a:rPr>
                <a:t>Type III Intergranular Stress: peak width</a:t>
              </a:r>
            </a:p>
          </p:txBody>
        </p:sp>
        <p:cxnSp>
          <p:nvCxnSpPr>
            <p:cNvPr id="15" name="Straight Arrow Connector 14">
              <a:extLst>
                <a:ext uri="{FF2B5EF4-FFF2-40B4-BE49-F238E27FC236}">
                  <a16:creationId xmlns:a16="http://schemas.microsoft.com/office/drawing/2014/main" id="{4799511B-ABF0-1D17-65B2-5B7832EFC8C5}"/>
                </a:ext>
              </a:extLst>
            </p:cNvPr>
            <p:cNvCxnSpPr>
              <a:cxnSpLocks noChangeShapeType="1"/>
            </p:cNvCxnSpPr>
            <p:nvPr/>
          </p:nvCxnSpPr>
          <p:spPr bwMode="auto">
            <a:xfrm>
              <a:off x="2228850" y="1809750"/>
              <a:ext cx="390525" cy="1"/>
            </a:xfrm>
            <a:prstGeom prst="straightConnector1">
              <a:avLst/>
            </a:prstGeom>
            <a:noFill/>
            <a:ln w="38100" algn="ctr">
              <a:solidFill>
                <a:srgbClr val="006699"/>
              </a:solidFill>
              <a:round/>
              <a:headEnd type="none" w="med" len="med"/>
              <a:tailEnd type="none" w="med" len="med"/>
            </a:ln>
            <a:extLst>
              <a:ext uri="{909E8E84-426E-40DD-AFC4-6F175D3DCCD1}">
                <a14:hiddenFill xmlns:a14="http://schemas.microsoft.com/office/drawing/2010/main">
                  <a:noFill/>
                </a14:hiddenFill>
              </a:ext>
            </a:extLst>
          </p:spPr>
        </p:cxnSp>
        <p:sp>
          <p:nvSpPr>
            <p:cNvPr id="12" name="Freeform: Shape 11">
              <a:extLst>
                <a:ext uri="{FF2B5EF4-FFF2-40B4-BE49-F238E27FC236}">
                  <a16:creationId xmlns:a16="http://schemas.microsoft.com/office/drawing/2014/main" id="{A0F3FB8A-25CE-7F76-8DE1-8BD651D03BBC}"/>
                </a:ext>
              </a:extLst>
            </p:cNvPr>
            <p:cNvSpPr/>
            <p:nvPr/>
          </p:nvSpPr>
          <p:spPr>
            <a:xfrm>
              <a:off x="2619375" y="1809750"/>
              <a:ext cx="1162050" cy="257175"/>
            </a:xfrm>
            <a:custGeom>
              <a:avLst/>
              <a:gdLst>
                <a:gd name="connsiteX0" fmla="*/ 1162050 w 1162050"/>
                <a:gd name="connsiteY0" fmla="*/ 257175 h 257175"/>
                <a:gd name="connsiteX1" fmla="*/ 476250 w 1162050"/>
                <a:gd name="connsiteY1" fmla="*/ 209550 h 257175"/>
                <a:gd name="connsiteX2" fmla="*/ 0 w 1162050"/>
                <a:gd name="connsiteY2" fmla="*/ 0 h 257175"/>
                <a:gd name="connsiteX3" fmla="*/ 0 w 1162050"/>
                <a:gd name="connsiteY3" fmla="*/ 0 h 257175"/>
              </a:gdLst>
              <a:ahLst/>
              <a:cxnLst>
                <a:cxn ang="0">
                  <a:pos x="connsiteX0" y="connsiteY0"/>
                </a:cxn>
                <a:cxn ang="0">
                  <a:pos x="connsiteX1" y="connsiteY1"/>
                </a:cxn>
                <a:cxn ang="0">
                  <a:pos x="connsiteX2" y="connsiteY2"/>
                </a:cxn>
                <a:cxn ang="0">
                  <a:pos x="connsiteX3" y="connsiteY3"/>
                </a:cxn>
              </a:cxnLst>
              <a:rect l="l" t="t" r="r" b="b"/>
              <a:pathLst>
                <a:path w="1162050" h="257175">
                  <a:moveTo>
                    <a:pt x="1162050" y="257175"/>
                  </a:moveTo>
                  <a:cubicBezTo>
                    <a:pt x="915987" y="254793"/>
                    <a:pt x="669925" y="252412"/>
                    <a:pt x="476250" y="209550"/>
                  </a:cubicBezTo>
                  <a:cubicBezTo>
                    <a:pt x="282575" y="166688"/>
                    <a:pt x="0" y="0"/>
                    <a:pt x="0" y="0"/>
                  </a:cubicBezTo>
                  <a:lnTo>
                    <a:pt x="0" y="0"/>
                  </a:lnTo>
                </a:path>
              </a:pathLst>
            </a:custGeom>
            <a:noFill/>
            <a:ln w="38100">
              <a:solidFill>
                <a:schemeClr val="accent1"/>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658A391C-8F70-9523-9536-95B94405C4FE}"/>
                </a:ext>
              </a:extLst>
            </p:cNvPr>
            <p:cNvSpPr/>
            <p:nvPr/>
          </p:nvSpPr>
          <p:spPr>
            <a:xfrm flipV="1">
              <a:off x="2619375" y="1556891"/>
              <a:ext cx="1162050" cy="257175"/>
            </a:xfrm>
            <a:custGeom>
              <a:avLst/>
              <a:gdLst>
                <a:gd name="connsiteX0" fmla="*/ 1162050 w 1162050"/>
                <a:gd name="connsiteY0" fmla="*/ 257175 h 257175"/>
                <a:gd name="connsiteX1" fmla="*/ 476250 w 1162050"/>
                <a:gd name="connsiteY1" fmla="*/ 209550 h 257175"/>
                <a:gd name="connsiteX2" fmla="*/ 0 w 1162050"/>
                <a:gd name="connsiteY2" fmla="*/ 0 h 257175"/>
                <a:gd name="connsiteX3" fmla="*/ 0 w 1162050"/>
                <a:gd name="connsiteY3" fmla="*/ 0 h 257175"/>
              </a:gdLst>
              <a:ahLst/>
              <a:cxnLst>
                <a:cxn ang="0">
                  <a:pos x="connsiteX0" y="connsiteY0"/>
                </a:cxn>
                <a:cxn ang="0">
                  <a:pos x="connsiteX1" y="connsiteY1"/>
                </a:cxn>
                <a:cxn ang="0">
                  <a:pos x="connsiteX2" y="connsiteY2"/>
                </a:cxn>
                <a:cxn ang="0">
                  <a:pos x="connsiteX3" y="connsiteY3"/>
                </a:cxn>
              </a:cxnLst>
              <a:rect l="l" t="t" r="r" b="b"/>
              <a:pathLst>
                <a:path w="1162050" h="257175">
                  <a:moveTo>
                    <a:pt x="1162050" y="257175"/>
                  </a:moveTo>
                  <a:cubicBezTo>
                    <a:pt x="915987" y="254793"/>
                    <a:pt x="669925" y="252412"/>
                    <a:pt x="476250" y="209550"/>
                  </a:cubicBezTo>
                  <a:cubicBezTo>
                    <a:pt x="282575" y="166688"/>
                    <a:pt x="0" y="0"/>
                    <a:pt x="0" y="0"/>
                  </a:cubicBezTo>
                  <a:lnTo>
                    <a:pt x="0" y="0"/>
                  </a:lnTo>
                </a:path>
              </a:pathLst>
            </a:custGeom>
            <a:noFill/>
            <a:ln w="38100">
              <a:solidFill>
                <a:schemeClr val="accent1"/>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250"/>
                                        <p:tgtEl>
                                          <p:spTgt spid="11"/>
                                        </p:tgtEl>
                                      </p:cBhvr>
                                    </p:animEffect>
                                  </p:childTnLst>
                                </p:cTn>
                              </p:par>
                            </p:childTnLst>
                          </p:cTn>
                        </p:par>
                        <p:par>
                          <p:cTn id="12" fill="hold">
                            <p:stCondLst>
                              <p:cond delay="75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25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animBg="1"/>
    </p:bldLst>
  </p:timing>
</p:sld>
</file>

<file path=ppt/theme/theme1.xml><?xml version="1.0" encoding="utf-8"?>
<a:theme xmlns:a="http://schemas.openxmlformats.org/drawingml/2006/main" name="powerpoint-template_r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70t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LNL_U6Stability_dbrown.potx" id="{52E66FE1-930D-43D4-AAF3-8AD1A5C07EA1}" vid="{72ABC996-38C4-4BAA-AC73-D68600486991}"/>
    </a:ext>
  </a:extLst>
</a:theme>
</file>

<file path=ppt/theme/theme2.xml><?xml version="1.0" encoding="utf-8"?>
<a:theme xmlns:a="http://schemas.openxmlformats.org/drawingml/2006/main" name="1_LANL2014_white-background_0106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70t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LNL_U6Stability_dbrown.potx" id="{52E66FE1-930D-43D4-AAF3-8AD1A5C07EA1}" vid="{2EEA824C-C3AE-488C-925C-2EDC84F3861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35662</TotalTime>
  <Words>1822</Words>
  <Application>Microsoft Office PowerPoint</Application>
  <PresentationFormat>Widescreen</PresentationFormat>
  <Paragraphs>219</Paragraphs>
  <Slides>24</Slides>
  <Notes>2</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4</vt:i4>
      </vt:variant>
      <vt:variant>
        <vt:lpstr>Slide Titles</vt:lpstr>
      </vt:variant>
      <vt:variant>
        <vt:i4>24</vt:i4>
      </vt:variant>
    </vt:vector>
  </HeadingPairs>
  <TitlesOfParts>
    <vt:vector size="40" baseType="lpstr">
      <vt:lpstr>Arial</vt:lpstr>
      <vt:lpstr>Calibri</vt:lpstr>
      <vt:lpstr>Cambria Math</vt:lpstr>
      <vt:lpstr>Frutiger LT Std 45 Light</vt:lpstr>
      <vt:lpstr>Frutiger LT Std 57 Condensed</vt:lpstr>
      <vt:lpstr>Helvetica</vt:lpstr>
      <vt:lpstr>Symbol</vt:lpstr>
      <vt:lpstr>Times</vt:lpstr>
      <vt:lpstr>Times New Roman</vt:lpstr>
      <vt:lpstr>Wingdings</vt:lpstr>
      <vt:lpstr>powerpoint-template_r4</vt:lpstr>
      <vt:lpstr>1_LANL2014_white-background_010614</vt:lpstr>
      <vt:lpstr>KGPlot</vt:lpstr>
      <vt:lpstr>Equation</vt:lpstr>
      <vt:lpstr>Photo Editor Photo</vt:lpstr>
      <vt:lpstr>Equation.3</vt:lpstr>
      <vt:lpstr>Using Diffraction to Make the Connection Between Materials Processing and Properties</vt:lpstr>
      <vt:lpstr>PowerPoint Presentation</vt:lpstr>
      <vt:lpstr>PowerPoint Presentation</vt:lpstr>
      <vt:lpstr>PowerPoint Presentation</vt:lpstr>
      <vt:lpstr>Los Alamos Neutron Science Center : LANSCE</vt:lpstr>
      <vt:lpstr>PowerPoint Presentation</vt:lpstr>
      <vt:lpstr>Diffraction Provides Non-Destructive Access to the Microstructure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LANL DCS-CSD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Brown, Donald William</dc:creator>
  <cp:lastModifiedBy>Brown, Donald William</cp:lastModifiedBy>
  <cp:revision>241</cp:revision>
  <dcterms:created xsi:type="dcterms:W3CDTF">2020-01-14T15:43:00Z</dcterms:created>
  <dcterms:modified xsi:type="dcterms:W3CDTF">2023-08-11T18:15:49Z</dcterms:modified>
</cp:coreProperties>
</file>